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69" r:id="rId4"/>
    <p:sldId id="278" r:id="rId5"/>
    <p:sldId id="281" r:id="rId6"/>
    <p:sldId id="28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A06C6-7527-4864-9BC1-6BB5D7FEC4CC}" v="140" dt="2021-11-19T02:14:43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EA5AE-85F1-4C3E-82F6-370B7C383EBD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37757-AA94-45E4-AACB-399B4525B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88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690ED-1691-4467-AAD0-8FF347E9C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9ECE33-5897-4199-940D-9456476DE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C06DEC-9586-4491-BEDB-963C20B4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2F87-189A-4427-BDA9-FCA84B9F537C}" type="datetime1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A9D948-0730-4EE3-86C4-D616891D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585E2-5192-4900-8246-48F606605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23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105D6-D7F9-4236-B4F7-9E932A98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7880FA-F2F2-4ABE-AA8B-4C5A0D851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4B3DFE-3BDA-4B06-9525-217FCADB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7AD7-EFD8-44B3-91E1-82F332596FD3}" type="datetime1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BA72C4-AA19-4354-86E7-6F70FA1B0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5CF069-4097-4B1A-A7CF-927A7F37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51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6F6400-90D2-4BB9-ADAA-942E33B3C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434F71-7949-43F4-8C27-0630F6706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AA7609-2D81-401D-B6CB-DF67E205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9CC65-0CA3-4101-8652-D3CC03A213AD}" type="datetime1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DD45D2-AB05-4C7E-8C5D-71B6F650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CCEEAB-B94C-4C00-9A61-31EAB7CC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42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AA455-3074-45CB-B7A9-8A4B3AF9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EF6AB-6795-4981-B2E4-F674041D7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BD2616-2127-43E3-BC6B-9E8AF703D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37A-2B1A-4C97-B50E-C56C71DAA66C}" type="datetime1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194680-396B-476A-85B9-6E9B5F0A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B4138C-A501-4B1D-9E01-75976A3B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58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8EAA0-9374-4DDA-A4C5-5DFFB8ED1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D980DE-CDA4-4027-AD08-19443DC16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F9F95C-2737-456D-AE26-B6A046553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3C10-9207-4BA8-A3E2-4037A2D85D4C}" type="datetime1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D0BACE-3CD6-4F31-8197-4370EC3C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67D5AC-483E-4B2F-AF1F-E40CE75A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51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C434E-4BE7-4BF8-B437-39BD0BAC1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754323-5C0D-4B97-9D14-4B7DA1051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6B1D29-9237-4DFE-9F16-F5D0DBA0E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506319-CA8D-4CE3-BCC1-A603D9C53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E30B-9837-41EF-9B1C-D303C8A28062}" type="datetime1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97065F-4989-4735-855A-CF199AD4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C81B72-2C4E-4A8F-9F52-8EA1B15C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74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02AA8-FAD9-4903-994D-22DD3941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FBF403-0021-405F-8BA6-8EBD51199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ED147C-C51E-47A0-8197-5ADCA2ADE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591B3F-C4C1-4449-906F-CC87A6080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7C35CB-BE91-4BDB-B9B6-D6FDCB424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3B37EC-EFBC-4EB8-AF20-A5350DBE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4B81-6D79-4DF9-B160-6390D54C9698}" type="datetime1">
              <a:rPr lang="cs-CZ" smtClean="0"/>
              <a:t>19.11.2021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7D70BD5-893F-4A9C-84CA-9D890FBEE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70763F6-ABF1-467F-9B04-C30CA964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71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16ACE-8734-4453-8995-8003378B8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D56E519-D68E-42BB-97F7-52B271EB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9FE5-F54B-4997-ACCB-E814E73C7C5A}" type="datetime1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D1D624-3C72-446C-91C1-BF661EBA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DFB7E7-7418-4DEF-8F96-75F966980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22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7ACC9C9-284E-49CF-B59B-5DCD772A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97B3-8E32-4CE1-85E1-778C813E57DD}" type="datetime1">
              <a:rPr lang="cs-CZ" smtClean="0"/>
              <a:t>19.11.2021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3B68EB-A3BA-469A-AA2B-A293C2F8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718BF4-AAE7-4D3A-842B-9D59648E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59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03306-8758-46BA-A6C2-8CEBEE899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AE6F8-908A-4461-B964-4B58B20BB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917678-5E58-4C1C-8901-22F29378A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3D0282-5CC8-40FD-A204-504F8B90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1866-B6F6-4C47-9CBD-361F0F6737BC}" type="datetime1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F019B-FDD5-442A-AB6C-37576D0B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5843C9-CD02-4AAB-9DDB-44FE0C9F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0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F2E9D-5831-4F81-A216-929D22CC6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8FBBC1-E10A-4B77-9151-605144B34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F64568-42ED-453B-8FC6-64C05720C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C5C596-ED13-4065-A2B9-679C9B45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73DE-0C68-4394-8BA8-6FE839B0A106}" type="datetime1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661BDD-B789-4377-8338-600AA9BDA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37A1B6-CFEA-4F23-9D4B-84B8AC5C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4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EE3A58-FF7B-479F-9FB5-E52CB7E76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EC6BBD-3928-4F56-BEB4-85AFC4AF7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2755F8-883D-4BCF-AB6B-CC4D769D8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3DF1-E9D7-4343-9088-46EE46773810}" type="datetime1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085174-F758-43A3-A1AD-07638D311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7DBE04-4940-4CB2-BFFE-848D363BB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2056-E676-44AF-8AFF-B5AF35015A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76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D24F5-5EFA-435C-918B-A1A6F8B33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" y="158522"/>
            <a:ext cx="11639006" cy="718458"/>
          </a:xfrm>
        </p:spPr>
        <p:txBody>
          <a:bodyPr/>
          <a:lstStyle/>
          <a:p>
            <a:pPr algn="ctr"/>
            <a:r>
              <a:rPr lang="cs-CZ" dirty="0"/>
              <a:t>Fascie krku – </a:t>
            </a:r>
            <a:r>
              <a:rPr lang="cs-CZ" i="1" dirty="0" err="1"/>
              <a:t>Fascia</a:t>
            </a:r>
            <a:r>
              <a:rPr lang="cs-CZ" i="1" dirty="0"/>
              <a:t> </a:t>
            </a:r>
            <a:r>
              <a:rPr lang="cs-CZ" i="1" dirty="0" err="1"/>
              <a:t>cervicalis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F49ABA-6F53-4810-A3C5-1FB32B58F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1002664"/>
            <a:ext cx="10515600" cy="5696814"/>
          </a:xfrm>
        </p:spPr>
        <p:txBody>
          <a:bodyPr>
            <a:normAutofit/>
          </a:bodyPr>
          <a:lstStyle/>
          <a:p>
            <a:r>
              <a:rPr lang="cs-CZ" dirty="0"/>
              <a:t>3 složky:</a:t>
            </a:r>
          </a:p>
          <a:p>
            <a:pPr marL="514350" indent="-514350">
              <a:buAutoNum type="arabicParenR"/>
            </a:pPr>
            <a:r>
              <a:rPr lang="cs-CZ" i="1" dirty="0"/>
              <a:t>Lamina </a:t>
            </a:r>
            <a:r>
              <a:rPr lang="cs-CZ" i="1" dirty="0" err="1"/>
              <a:t>superficialis</a:t>
            </a:r>
            <a:r>
              <a:rPr lang="cs-CZ" i="1" dirty="0"/>
              <a:t> </a:t>
            </a:r>
            <a:r>
              <a:rPr lang="cs-CZ" dirty="0"/>
              <a:t>– nekryje </a:t>
            </a:r>
            <a:r>
              <a:rPr lang="cs-CZ" i="1" dirty="0" err="1"/>
              <a:t>m.platysma</a:t>
            </a:r>
            <a:r>
              <a:rPr lang="cs-CZ" dirty="0"/>
              <a:t>, rozprostírá se od dolního okraje mandibuly, zevního zvukovodu, </a:t>
            </a:r>
            <a:r>
              <a:rPr lang="cs-CZ" dirty="0" err="1"/>
              <a:t>proc</a:t>
            </a:r>
            <a:r>
              <a:rPr lang="cs-CZ" dirty="0"/>
              <a:t>. </a:t>
            </a:r>
            <a:r>
              <a:rPr lang="cs-CZ" dirty="0" err="1"/>
              <a:t>mastoideus</a:t>
            </a:r>
            <a:r>
              <a:rPr lang="cs-CZ" dirty="0"/>
              <a:t> a týlní krajiny na manubrium sterni, klavikulu a </a:t>
            </a:r>
            <a:r>
              <a:rPr lang="cs-CZ" dirty="0" err="1"/>
              <a:t>akromnion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err="1"/>
              <a:t>Pars</a:t>
            </a:r>
            <a:r>
              <a:rPr lang="cs-CZ" i="1" dirty="0"/>
              <a:t> </a:t>
            </a:r>
            <a:r>
              <a:rPr lang="cs-CZ" i="1" dirty="0" err="1"/>
              <a:t>suprahyoidea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Pars</a:t>
            </a:r>
            <a:r>
              <a:rPr lang="cs-CZ" i="1" dirty="0"/>
              <a:t> </a:t>
            </a:r>
            <a:r>
              <a:rPr lang="cs-CZ" i="1" dirty="0" err="1"/>
              <a:t>infrahyoidea</a:t>
            </a:r>
            <a:r>
              <a:rPr lang="cs-CZ" i="1" dirty="0"/>
              <a:t> </a:t>
            </a:r>
          </a:p>
          <a:p>
            <a:pPr marL="514350" indent="-514350">
              <a:buAutoNum type="arabicParenR"/>
            </a:pPr>
            <a:r>
              <a:rPr lang="cs-CZ" i="1" dirty="0"/>
              <a:t>Lamina </a:t>
            </a:r>
            <a:r>
              <a:rPr lang="cs-CZ" i="1" dirty="0" err="1"/>
              <a:t>pretrachealis</a:t>
            </a:r>
            <a:r>
              <a:rPr lang="cs-CZ" i="1" dirty="0"/>
              <a:t> </a:t>
            </a:r>
            <a:r>
              <a:rPr lang="cs-CZ" dirty="0"/>
              <a:t>– rozsah </a:t>
            </a:r>
            <a:r>
              <a:rPr lang="cs-CZ" dirty="0" err="1"/>
              <a:t>infrahyoidních</a:t>
            </a:r>
            <a:r>
              <a:rPr lang="cs-CZ" dirty="0"/>
              <a:t> svalů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err="1"/>
              <a:t>Spacium</a:t>
            </a:r>
            <a:r>
              <a:rPr lang="cs-CZ" i="1" dirty="0"/>
              <a:t> </a:t>
            </a:r>
            <a:r>
              <a:rPr lang="cs-CZ" i="1" dirty="0" err="1"/>
              <a:t>suprasternale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Spacium</a:t>
            </a:r>
            <a:r>
              <a:rPr lang="cs-CZ" i="1" dirty="0"/>
              <a:t> </a:t>
            </a:r>
            <a:r>
              <a:rPr lang="cs-CZ" i="1" dirty="0" err="1"/>
              <a:t>previscerale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Spacium</a:t>
            </a:r>
            <a:r>
              <a:rPr lang="cs-CZ" i="1" dirty="0"/>
              <a:t> </a:t>
            </a:r>
            <a:r>
              <a:rPr lang="cs-CZ" i="1" dirty="0" err="1"/>
              <a:t>paraviscerale</a:t>
            </a:r>
            <a:endParaRPr lang="cs-CZ" i="1" dirty="0"/>
          </a:p>
          <a:p>
            <a:pPr marL="514350" indent="-514350">
              <a:buAutoNum type="arabicParenR"/>
            </a:pPr>
            <a:r>
              <a:rPr lang="cs-CZ" i="1" dirty="0"/>
              <a:t>Lamina </a:t>
            </a:r>
            <a:r>
              <a:rPr lang="cs-CZ" i="1" dirty="0" err="1"/>
              <a:t>prevertebralis</a:t>
            </a:r>
            <a:r>
              <a:rPr lang="cs-CZ" i="1" dirty="0"/>
              <a:t> </a:t>
            </a:r>
            <a:r>
              <a:rPr lang="cs-CZ" dirty="0"/>
              <a:t>– hluboký list</a:t>
            </a:r>
          </a:p>
        </p:txBody>
      </p:sp>
    </p:spTree>
    <p:extLst>
      <p:ext uri="{BB962C8B-B14F-4D97-AF65-F5344CB8AC3E}">
        <p14:creationId xmlns:p14="http://schemas.microsoft.com/office/powerpoint/2010/main" val="312029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604BE-451E-4AD8-9A6C-9C5F0FD3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09" y="531845"/>
            <a:ext cx="11569959" cy="746449"/>
          </a:xfrm>
        </p:spPr>
        <p:txBody>
          <a:bodyPr/>
          <a:lstStyle/>
          <a:p>
            <a:pPr algn="ctr"/>
            <a:r>
              <a:rPr lang="cs-CZ" dirty="0"/>
              <a:t>Fascie zad – </a:t>
            </a:r>
            <a:r>
              <a:rPr lang="cs-CZ" dirty="0" err="1"/>
              <a:t>thorakolumbální</a:t>
            </a:r>
            <a:r>
              <a:rPr lang="cs-CZ" dirty="0"/>
              <a:t> fascie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D8E42EB-E136-4E1F-AFC4-86407B4DD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885" y="1504950"/>
            <a:ext cx="6467475" cy="535305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9B01864C-9676-4481-AC90-A9A3D3632645}"/>
              </a:ext>
            </a:extLst>
          </p:cNvPr>
          <p:cNvSpPr txBox="1"/>
          <p:nvPr/>
        </p:nvSpPr>
        <p:spPr>
          <a:xfrm>
            <a:off x="5169159" y="1726163"/>
            <a:ext cx="162377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Psoas major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8769440-031E-46BF-8CBE-5C37D8683D7E}"/>
              </a:ext>
            </a:extLst>
          </p:cNvPr>
          <p:cNvSpPr txBox="1"/>
          <p:nvPr/>
        </p:nvSpPr>
        <p:spPr>
          <a:xfrm>
            <a:off x="7392955" y="1726163"/>
            <a:ext cx="266801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/>
              <a:t>M. </a:t>
            </a:r>
            <a:r>
              <a:rPr lang="cs-CZ" i="1" dirty="0" err="1"/>
              <a:t>Transversus</a:t>
            </a:r>
            <a:r>
              <a:rPr lang="cs-CZ" i="1" dirty="0"/>
              <a:t> </a:t>
            </a:r>
            <a:r>
              <a:rPr lang="cs-CZ" i="1" dirty="0" err="1"/>
              <a:t>abdominis</a:t>
            </a:r>
            <a:endParaRPr lang="cs-CZ" i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EAA965-B5EA-4082-ADAE-8E855857692C}"/>
              </a:ext>
            </a:extLst>
          </p:cNvPr>
          <p:cNvSpPr txBox="1"/>
          <p:nvPr/>
        </p:nvSpPr>
        <p:spPr>
          <a:xfrm>
            <a:off x="5984033" y="2708987"/>
            <a:ext cx="24080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</a:t>
            </a:r>
            <a:r>
              <a:rPr lang="cs-CZ" i="1" dirty="0" err="1"/>
              <a:t>quadraus</a:t>
            </a:r>
            <a:r>
              <a:rPr lang="cs-CZ" i="1" dirty="0"/>
              <a:t> lumborum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F416DAA-26BF-4FC9-9521-485A9DDCEF79}"/>
              </a:ext>
            </a:extLst>
          </p:cNvPr>
          <p:cNvSpPr txBox="1"/>
          <p:nvPr/>
        </p:nvSpPr>
        <p:spPr>
          <a:xfrm>
            <a:off x="6991738" y="4991102"/>
            <a:ext cx="195624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</a:t>
            </a:r>
            <a:r>
              <a:rPr lang="cs-CZ" i="1" dirty="0" err="1"/>
              <a:t>lattisimus</a:t>
            </a:r>
            <a:r>
              <a:rPr lang="cs-CZ" i="1" dirty="0"/>
              <a:t> </a:t>
            </a:r>
            <a:r>
              <a:rPr lang="cs-CZ" i="1" dirty="0" err="1"/>
              <a:t>dorsi</a:t>
            </a:r>
            <a:endParaRPr lang="cs-CZ" i="1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B289109-0BD5-4760-997D-C2F3E2DED3EB}"/>
              </a:ext>
            </a:extLst>
          </p:cNvPr>
          <p:cNvSpPr txBox="1"/>
          <p:nvPr/>
        </p:nvSpPr>
        <p:spPr>
          <a:xfrm>
            <a:off x="4890116" y="5360434"/>
            <a:ext cx="152913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/>
              <a:t>Erector</a:t>
            </a:r>
            <a:r>
              <a:rPr lang="cs-CZ" dirty="0"/>
              <a:t> </a:t>
            </a:r>
            <a:r>
              <a:rPr lang="cs-CZ" dirty="0" err="1"/>
              <a:t>spinae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E5DCBEC-CB33-4EB3-B757-8A301AC4B507}"/>
              </a:ext>
            </a:extLst>
          </p:cNvPr>
          <p:cNvSpPr txBox="1"/>
          <p:nvPr/>
        </p:nvSpPr>
        <p:spPr>
          <a:xfrm>
            <a:off x="6343427" y="5816081"/>
            <a:ext cx="368908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Přední vrstva </a:t>
            </a:r>
            <a:r>
              <a:rPr lang="cs-CZ" dirty="0" err="1"/>
              <a:t>thorakolumbální</a:t>
            </a:r>
            <a:r>
              <a:rPr lang="cs-CZ" dirty="0"/>
              <a:t> fascie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1E76207-2EED-4770-9914-4CCCBB6414E0}"/>
              </a:ext>
            </a:extLst>
          </p:cNvPr>
          <p:cNvSpPr txBox="1"/>
          <p:nvPr/>
        </p:nvSpPr>
        <p:spPr>
          <a:xfrm>
            <a:off x="6114635" y="6185413"/>
            <a:ext cx="364766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Střední vrstva </a:t>
            </a:r>
            <a:r>
              <a:rPr lang="cs-CZ" dirty="0" err="1"/>
              <a:t>thorakolumbální</a:t>
            </a:r>
            <a:r>
              <a:rPr lang="cs-CZ" dirty="0"/>
              <a:t> fascie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EED0FF6-A191-4BDE-9307-98BD38EAFB64}"/>
              </a:ext>
            </a:extLst>
          </p:cNvPr>
          <p:cNvSpPr txBox="1"/>
          <p:nvPr/>
        </p:nvSpPr>
        <p:spPr>
          <a:xfrm>
            <a:off x="6343427" y="6521707"/>
            <a:ext cx="348922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Zadní vrstva </a:t>
            </a:r>
            <a:r>
              <a:rPr lang="cs-CZ" dirty="0" err="1"/>
              <a:t>thorakolumbální</a:t>
            </a:r>
            <a:r>
              <a:rPr lang="cs-CZ" dirty="0"/>
              <a:t> fascie</a:t>
            </a:r>
          </a:p>
        </p:txBody>
      </p:sp>
    </p:spTree>
    <p:extLst>
      <p:ext uri="{BB962C8B-B14F-4D97-AF65-F5344CB8AC3E}">
        <p14:creationId xmlns:p14="http://schemas.microsoft.com/office/powerpoint/2010/main" val="129016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604BE-451E-4AD8-9A6C-9C5F0FD3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20" y="200191"/>
            <a:ext cx="11569959" cy="74644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Fascie hrudník</a:t>
            </a:r>
            <a:r>
              <a:rPr lang="cs-CZ" i="1" dirty="0"/>
              <a:t>u - </a:t>
            </a:r>
            <a:r>
              <a:rPr lang="cs-CZ" i="1" dirty="0" err="1"/>
              <a:t>Fascia</a:t>
            </a:r>
            <a:r>
              <a:rPr lang="cs-CZ" i="1" dirty="0"/>
              <a:t> thoracica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9486C-65C5-4A29-97CF-159FCF79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20" y="1253331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4400" i="1" dirty="0"/>
              <a:t>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60606F6-0670-450A-82F6-D0BA22ECB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6" y="946641"/>
            <a:ext cx="3619329" cy="5824550"/>
          </a:xfrm>
          <a:prstGeom prst="rect">
            <a:avLst/>
          </a:prstGeom>
        </p:spPr>
      </p:pic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D7BDB20F-3C52-4919-AA97-FC01C7DC6074}"/>
              </a:ext>
            </a:extLst>
          </p:cNvPr>
          <p:cNvSpPr txBox="1">
            <a:spLocks/>
          </p:cNvSpPr>
          <p:nvPr/>
        </p:nvSpPr>
        <p:spPr>
          <a:xfrm>
            <a:off x="3935287" y="1270099"/>
            <a:ext cx="7043733" cy="49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1. M.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pectoralis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major a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fascia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pectoralis</a:t>
            </a:r>
            <a:endParaRPr 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2.M.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pectoralis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minor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Fascia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clavipectoralis</a:t>
            </a:r>
            <a:endParaRPr 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4. Klíční kost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5. M.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subclavius</a:t>
            </a:r>
            <a:endParaRPr lang="cs-CZ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6. Žebro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7. Axilární jáma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Intercostání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svaly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9.Fascia thoracica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10. Pokračování do fascie břicha</a:t>
            </a:r>
            <a:endParaRPr lang="cs-CZ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1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604BE-451E-4AD8-9A6C-9C5F0FD3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20" y="6124"/>
            <a:ext cx="11569959" cy="74644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Fascie hrudníku - </a:t>
            </a:r>
            <a:r>
              <a:rPr lang="cs-CZ" i="1" dirty="0" err="1"/>
              <a:t>Fascia</a:t>
            </a:r>
            <a:r>
              <a:rPr lang="cs-CZ" i="1" dirty="0"/>
              <a:t> thoracica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9486C-65C5-4A29-97CF-159FCF79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20" y="677228"/>
            <a:ext cx="5781720" cy="55846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400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29A710-A89B-4BC2-BBEB-ADC181F3F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262" y="735834"/>
            <a:ext cx="3507373" cy="610542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F462761E-BE65-4A14-AEC2-72D206CF0BAF}"/>
              </a:ext>
            </a:extLst>
          </p:cNvPr>
          <p:cNvSpPr txBox="1"/>
          <p:nvPr/>
        </p:nvSpPr>
        <p:spPr>
          <a:xfrm>
            <a:off x="6647799" y="510775"/>
            <a:ext cx="9451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Žebro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2343E1-A8D2-4897-8C06-881380CF98AD}"/>
              </a:ext>
            </a:extLst>
          </p:cNvPr>
          <p:cNvSpPr txBox="1"/>
          <p:nvPr/>
        </p:nvSpPr>
        <p:spPr>
          <a:xfrm>
            <a:off x="8693967" y="4051956"/>
            <a:ext cx="259800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/>
              <a:t>M. </a:t>
            </a:r>
            <a:r>
              <a:rPr lang="cs-CZ" i="1" dirty="0" err="1"/>
              <a:t>Intercostal</a:t>
            </a:r>
            <a:r>
              <a:rPr lang="cs-CZ" i="1" dirty="0"/>
              <a:t> </a:t>
            </a:r>
            <a:r>
              <a:rPr lang="cs-CZ" i="1" dirty="0" err="1"/>
              <a:t>internus</a:t>
            </a:r>
            <a:endParaRPr lang="cs-CZ" i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D17864A-CBDB-4C5A-A780-B64F5A96EFA1}"/>
              </a:ext>
            </a:extLst>
          </p:cNvPr>
          <p:cNvSpPr txBox="1"/>
          <p:nvPr/>
        </p:nvSpPr>
        <p:spPr>
          <a:xfrm>
            <a:off x="8751059" y="4434321"/>
            <a:ext cx="241152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/>
              <a:t>M. intercostales </a:t>
            </a:r>
            <a:r>
              <a:rPr lang="cs-CZ" i="1" dirty="0" err="1"/>
              <a:t>intimus</a:t>
            </a:r>
            <a:endParaRPr lang="cs-CZ" i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D1A5158-4E66-47C7-B88E-11EE291F0FB0}"/>
              </a:ext>
            </a:extLst>
          </p:cNvPr>
          <p:cNvSpPr txBox="1"/>
          <p:nvPr/>
        </p:nvSpPr>
        <p:spPr>
          <a:xfrm>
            <a:off x="8703174" y="4863164"/>
            <a:ext cx="14016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/>
              <a:t>Diaphragna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A964EAA-AF8B-41BB-8560-554A28371F9F}"/>
              </a:ext>
            </a:extLst>
          </p:cNvPr>
          <p:cNvSpPr txBox="1"/>
          <p:nvPr/>
        </p:nvSpPr>
        <p:spPr>
          <a:xfrm>
            <a:off x="8684971" y="5245529"/>
            <a:ext cx="26103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/>
              <a:t>Fascia</a:t>
            </a:r>
            <a:r>
              <a:rPr lang="cs-CZ" dirty="0"/>
              <a:t> </a:t>
            </a:r>
            <a:r>
              <a:rPr lang="cs-CZ" dirty="0" err="1"/>
              <a:t>phrenico</a:t>
            </a:r>
            <a:r>
              <a:rPr lang="cs-CZ" dirty="0"/>
              <a:t> </a:t>
            </a:r>
            <a:r>
              <a:rPr lang="cs-CZ" dirty="0" err="1"/>
              <a:t>pleuralis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BA667F-726C-44AF-B824-325E86DE2F6B}"/>
              </a:ext>
            </a:extLst>
          </p:cNvPr>
          <p:cNvSpPr txBox="1"/>
          <p:nvPr/>
        </p:nvSpPr>
        <p:spPr>
          <a:xfrm>
            <a:off x="8640203" y="5729373"/>
            <a:ext cx="272121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/>
              <a:t>Pleura </a:t>
            </a:r>
            <a:r>
              <a:rPr lang="cs-CZ" i="1" dirty="0" err="1"/>
              <a:t>parietali</a:t>
            </a:r>
            <a:r>
              <a:rPr lang="cs-CZ" i="1" dirty="0"/>
              <a:t>, </a:t>
            </a:r>
            <a:r>
              <a:rPr lang="cs-CZ" i="1" dirty="0" err="1"/>
              <a:t>pars</a:t>
            </a:r>
            <a:r>
              <a:rPr lang="cs-CZ" i="1" dirty="0"/>
              <a:t> </a:t>
            </a:r>
            <a:r>
              <a:rPr lang="cs-CZ" i="1" dirty="0" err="1"/>
              <a:t>diaphragmatica</a:t>
            </a:r>
            <a:endParaRPr lang="cs-CZ" i="1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1D65C9C-7BDB-47BC-8251-8BA639C1BDCA}"/>
              </a:ext>
            </a:extLst>
          </p:cNvPr>
          <p:cNvSpPr txBox="1"/>
          <p:nvPr/>
        </p:nvSpPr>
        <p:spPr>
          <a:xfrm>
            <a:off x="7996477" y="6471929"/>
            <a:ext cx="6437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Játra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ADABAAF-D111-4A86-8453-64DAFBFD25C1}"/>
              </a:ext>
            </a:extLst>
          </p:cNvPr>
          <p:cNvSpPr txBox="1"/>
          <p:nvPr/>
        </p:nvSpPr>
        <p:spPr>
          <a:xfrm>
            <a:off x="4513015" y="6471929"/>
            <a:ext cx="321268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/>
              <a:t>Recessus</a:t>
            </a:r>
            <a:r>
              <a:rPr lang="cs-CZ" dirty="0"/>
              <a:t> </a:t>
            </a:r>
            <a:r>
              <a:rPr lang="cs-CZ" dirty="0" err="1"/>
              <a:t>costodiaphragmaticus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CC26A47-E0D8-499F-9C27-3BC089271182}"/>
              </a:ext>
            </a:extLst>
          </p:cNvPr>
          <p:cNvSpPr txBox="1"/>
          <p:nvPr/>
        </p:nvSpPr>
        <p:spPr>
          <a:xfrm>
            <a:off x="8751060" y="2694361"/>
            <a:ext cx="30030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Nervy a cévy, </a:t>
            </a:r>
            <a:r>
              <a:rPr lang="cs-CZ" dirty="0" err="1"/>
              <a:t>sulciuscostae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D2804AD-1673-4405-9E7F-313C3DBEDF65}"/>
              </a:ext>
            </a:extLst>
          </p:cNvPr>
          <p:cNvSpPr txBox="1"/>
          <p:nvPr/>
        </p:nvSpPr>
        <p:spPr>
          <a:xfrm>
            <a:off x="8751060" y="3093448"/>
            <a:ext cx="16578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A., v., nervy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FBCCA8EA-6ECA-4EE9-A3F6-AEEA6543586E}"/>
              </a:ext>
            </a:extLst>
          </p:cNvPr>
          <p:cNvSpPr txBox="1"/>
          <p:nvPr/>
        </p:nvSpPr>
        <p:spPr>
          <a:xfrm>
            <a:off x="8760446" y="1337845"/>
            <a:ext cx="21926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/>
              <a:t>Fascia</a:t>
            </a:r>
            <a:r>
              <a:rPr lang="cs-CZ" dirty="0"/>
              <a:t> </a:t>
            </a:r>
            <a:r>
              <a:rPr lang="cs-CZ" dirty="0" err="1"/>
              <a:t>endothoracica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C67A830E-B7DE-4A23-9724-F7F98DCC9339}"/>
              </a:ext>
            </a:extLst>
          </p:cNvPr>
          <p:cNvSpPr txBox="1"/>
          <p:nvPr/>
        </p:nvSpPr>
        <p:spPr>
          <a:xfrm>
            <a:off x="8740586" y="1892481"/>
            <a:ext cx="30030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Pleura </a:t>
            </a:r>
            <a:r>
              <a:rPr lang="cs-CZ" dirty="0" err="1"/>
              <a:t>parientalis</a:t>
            </a:r>
            <a:r>
              <a:rPr lang="cs-CZ" dirty="0"/>
              <a:t>, </a:t>
            </a:r>
            <a:r>
              <a:rPr lang="cs-CZ" dirty="0" err="1"/>
              <a:t>pars</a:t>
            </a:r>
            <a:r>
              <a:rPr lang="cs-CZ" dirty="0"/>
              <a:t> </a:t>
            </a:r>
            <a:r>
              <a:rPr lang="cs-CZ" dirty="0" err="1"/>
              <a:t>costalis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599E130D-A137-44EF-AC62-C0E5D2488B6C}"/>
              </a:ext>
            </a:extLst>
          </p:cNvPr>
          <p:cNvSpPr txBox="1"/>
          <p:nvPr/>
        </p:nvSpPr>
        <p:spPr>
          <a:xfrm>
            <a:off x="8740586" y="2439065"/>
            <a:ext cx="1862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 err="1"/>
              <a:t>Cavitas</a:t>
            </a:r>
            <a:r>
              <a:rPr lang="cs-CZ" i="1" dirty="0"/>
              <a:t> </a:t>
            </a:r>
            <a:r>
              <a:rPr lang="cs-CZ" i="1" dirty="0" err="1"/>
              <a:t>pleuralis</a:t>
            </a:r>
            <a:endParaRPr lang="cs-CZ" i="1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84B0B50-6CEA-46AD-B2AC-001023EB81D8}"/>
              </a:ext>
            </a:extLst>
          </p:cNvPr>
          <p:cNvSpPr txBox="1"/>
          <p:nvPr/>
        </p:nvSpPr>
        <p:spPr>
          <a:xfrm>
            <a:off x="7725696" y="589352"/>
            <a:ext cx="6437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Plíce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1CEFE208-10BB-45AB-B24B-2F1100EB9CDF}"/>
              </a:ext>
            </a:extLst>
          </p:cNvPr>
          <p:cNvSpPr txBox="1"/>
          <p:nvPr/>
        </p:nvSpPr>
        <p:spPr>
          <a:xfrm>
            <a:off x="8781362" y="3593954"/>
            <a:ext cx="29623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/>
              <a:t>M. intercostales </a:t>
            </a:r>
            <a:r>
              <a:rPr lang="cs-CZ" i="1" dirty="0" err="1"/>
              <a:t>externus</a:t>
            </a:r>
            <a:endParaRPr lang="cs-CZ" i="1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9A51690B-346B-4A05-9FFA-729B0FFE06B3}"/>
              </a:ext>
            </a:extLst>
          </p:cNvPr>
          <p:cNvSpPr txBox="1"/>
          <p:nvPr/>
        </p:nvSpPr>
        <p:spPr>
          <a:xfrm>
            <a:off x="8684971" y="791261"/>
            <a:ext cx="300308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Pleura </a:t>
            </a:r>
            <a:r>
              <a:rPr lang="cs-CZ" dirty="0" err="1"/>
              <a:t>parietalis</a:t>
            </a:r>
            <a:r>
              <a:rPr lang="cs-CZ" dirty="0"/>
              <a:t>, </a:t>
            </a:r>
            <a:r>
              <a:rPr lang="cs-CZ" dirty="0" err="1"/>
              <a:t>pars</a:t>
            </a:r>
            <a:r>
              <a:rPr lang="cs-CZ" dirty="0"/>
              <a:t> </a:t>
            </a:r>
            <a:r>
              <a:rPr lang="cs-CZ" dirty="0" err="1"/>
              <a:t>costalis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75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604BE-451E-4AD8-9A6C-9C5F0FD3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20" y="51347"/>
            <a:ext cx="11569959" cy="746449"/>
          </a:xfrm>
        </p:spPr>
        <p:txBody>
          <a:bodyPr/>
          <a:lstStyle/>
          <a:p>
            <a:pPr algn="ctr"/>
            <a:r>
              <a:rPr lang="cs-CZ" dirty="0"/>
              <a:t>Fascie hrudníku - </a:t>
            </a:r>
            <a:r>
              <a:rPr lang="cs-CZ" i="1" dirty="0" err="1"/>
              <a:t>Fascia</a:t>
            </a:r>
            <a:r>
              <a:rPr lang="cs-CZ" i="1" dirty="0"/>
              <a:t> </a:t>
            </a:r>
            <a:r>
              <a:rPr lang="cs-CZ" i="1" dirty="0" err="1"/>
              <a:t>endothoracica</a:t>
            </a:r>
            <a:endParaRPr lang="cs-CZ" i="1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A06E96-43E8-4600-8A33-3A83390B3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866" y="1024309"/>
            <a:ext cx="6306265" cy="5415314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368B473-6B59-45F1-A20A-B042196D7DD6}"/>
              </a:ext>
            </a:extLst>
          </p:cNvPr>
          <p:cNvSpPr txBox="1"/>
          <p:nvPr/>
        </p:nvSpPr>
        <p:spPr>
          <a:xfrm>
            <a:off x="8009681" y="1689903"/>
            <a:ext cx="62228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Plíce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16682B2-9504-4AB2-8240-C9757F48E96E}"/>
              </a:ext>
            </a:extLst>
          </p:cNvPr>
          <p:cNvSpPr txBox="1"/>
          <p:nvPr/>
        </p:nvSpPr>
        <p:spPr>
          <a:xfrm>
            <a:off x="8019616" y="2385732"/>
            <a:ext cx="17365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Viscerální pleura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3C903F20-2432-41AB-A23A-D7CA3D78B4FD}"/>
              </a:ext>
            </a:extLst>
          </p:cNvPr>
          <p:cNvSpPr txBox="1"/>
          <p:nvPr/>
        </p:nvSpPr>
        <p:spPr>
          <a:xfrm>
            <a:off x="3140598" y="2989255"/>
            <a:ext cx="25477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intercostales </a:t>
            </a:r>
            <a:r>
              <a:rPr lang="cs-CZ" i="1" dirty="0" err="1"/>
              <a:t>externus</a:t>
            </a:r>
            <a:endParaRPr lang="cs-CZ" i="1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BBFB6B38-4F86-4483-9475-3E19CBE648A1}"/>
              </a:ext>
            </a:extLst>
          </p:cNvPr>
          <p:cNvSpPr txBox="1"/>
          <p:nvPr/>
        </p:nvSpPr>
        <p:spPr>
          <a:xfrm>
            <a:off x="3140598" y="2186556"/>
            <a:ext cx="205832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</a:t>
            </a:r>
            <a:r>
              <a:rPr lang="cs-CZ" i="1" dirty="0" err="1"/>
              <a:t>serratus</a:t>
            </a:r>
            <a:r>
              <a:rPr lang="cs-CZ" i="1" dirty="0"/>
              <a:t> </a:t>
            </a:r>
            <a:r>
              <a:rPr lang="cs-CZ" i="1" dirty="0" err="1"/>
              <a:t>anterior</a:t>
            </a:r>
            <a:endParaRPr lang="cs-CZ" i="1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1EB561BF-AB79-4B99-9F28-A2B9F061C576}"/>
              </a:ext>
            </a:extLst>
          </p:cNvPr>
          <p:cNvSpPr txBox="1"/>
          <p:nvPr/>
        </p:nvSpPr>
        <p:spPr>
          <a:xfrm>
            <a:off x="8009681" y="2812463"/>
            <a:ext cx="171944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Parietální pleura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B1269D42-ADA3-4A3E-AB46-D87EB3A18B2F}"/>
              </a:ext>
            </a:extLst>
          </p:cNvPr>
          <p:cNvSpPr txBox="1"/>
          <p:nvPr/>
        </p:nvSpPr>
        <p:spPr>
          <a:xfrm>
            <a:off x="8009681" y="3499221"/>
            <a:ext cx="193001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/>
              <a:t>Inerkostální</a:t>
            </a:r>
            <a:r>
              <a:rPr lang="cs-CZ" dirty="0"/>
              <a:t> véna</a:t>
            </a:r>
          </a:p>
          <a:p>
            <a:r>
              <a:rPr lang="cs-CZ" dirty="0"/>
              <a:t>Mezižeberní tepna</a:t>
            </a:r>
          </a:p>
          <a:p>
            <a:r>
              <a:rPr lang="cs-CZ" dirty="0"/>
              <a:t>Mezižeberní nerv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E8C95B41-071F-4FBB-9001-CAA73E4B8022}"/>
              </a:ext>
            </a:extLst>
          </p:cNvPr>
          <p:cNvSpPr txBox="1"/>
          <p:nvPr/>
        </p:nvSpPr>
        <p:spPr>
          <a:xfrm>
            <a:off x="7982384" y="4614100"/>
            <a:ext cx="1750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Kolaterální větve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BD4B0CC8-B45B-4EE3-96C8-0D533142EACC}"/>
              </a:ext>
            </a:extLst>
          </p:cNvPr>
          <p:cNvSpPr txBox="1"/>
          <p:nvPr/>
        </p:nvSpPr>
        <p:spPr>
          <a:xfrm>
            <a:off x="7955087" y="5712634"/>
            <a:ext cx="21434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/>
              <a:t>Fascia</a:t>
            </a:r>
            <a:r>
              <a:rPr lang="cs-CZ" dirty="0"/>
              <a:t> </a:t>
            </a:r>
            <a:r>
              <a:rPr lang="cs-CZ" dirty="0" err="1"/>
              <a:t>endothoracica</a:t>
            </a:r>
            <a:endParaRPr lang="cs-CZ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6E4746BE-4017-4C15-B028-328EC00B7493}"/>
              </a:ext>
            </a:extLst>
          </p:cNvPr>
          <p:cNvSpPr txBox="1"/>
          <p:nvPr/>
        </p:nvSpPr>
        <p:spPr>
          <a:xfrm>
            <a:off x="3068740" y="4624129"/>
            <a:ext cx="62472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Kůže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6980AF6-D943-4789-86DB-1417CF1EB7F0}"/>
              </a:ext>
            </a:extLst>
          </p:cNvPr>
          <p:cNvSpPr txBox="1"/>
          <p:nvPr/>
        </p:nvSpPr>
        <p:spPr>
          <a:xfrm>
            <a:off x="3068740" y="5075211"/>
            <a:ext cx="9018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Podkoží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B39E2048-66DC-4CE7-AD10-3B2392BAAD5F}"/>
              </a:ext>
            </a:extLst>
          </p:cNvPr>
          <p:cNvSpPr txBox="1"/>
          <p:nvPr/>
        </p:nvSpPr>
        <p:spPr>
          <a:xfrm>
            <a:off x="1261032" y="3486795"/>
            <a:ext cx="24838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intercostales </a:t>
            </a:r>
            <a:r>
              <a:rPr lang="cs-CZ" i="1" dirty="0" err="1"/>
              <a:t>internus</a:t>
            </a:r>
            <a:endParaRPr lang="cs-CZ" i="1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F6BE625D-AABD-4799-A2A5-61A036D27D75}"/>
              </a:ext>
            </a:extLst>
          </p:cNvPr>
          <p:cNvSpPr txBox="1"/>
          <p:nvPr/>
        </p:nvSpPr>
        <p:spPr>
          <a:xfrm>
            <a:off x="1394530" y="4028284"/>
            <a:ext cx="241425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i="1" dirty="0"/>
              <a:t>M. intercostales </a:t>
            </a:r>
            <a:r>
              <a:rPr lang="cs-CZ" i="1" dirty="0" err="1"/>
              <a:t>intimus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5061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913416C-AF4C-40FE-8B93-C658C3B24F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876" y="1076445"/>
            <a:ext cx="8648054" cy="5494057"/>
          </a:xfr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DE3855D7-2339-47A6-A764-CB4CEA32A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20" y="51347"/>
            <a:ext cx="11569959" cy="746449"/>
          </a:xfrm>
        </p:spPr>
        <p:txBody>
          <a:bodyPr/>
          <a:lstStyle/>
          <a:p>
            <a:pPr algn="ctr"/>
            <a:r>
              <a:rPr lang="cs-CZ" dirty="0"/>
              <a:t>Fascie břicha – </a:t>
            </a:r>
            <a:r>
              <a:rPr lang="cs-CZ" i="1" dirty="0" err="1"/>
              <a:t>Fasciae</a:t>
            </a:r>
            <a:r>
              <a:rPr lang="cs-CZ" i="1" dirty="0"/>
              <a:t> </a:t>
            </a:r>
            <a:r>
              <a:rPr lang="cs-CZ" i="1" dirty="0" err="1"/>
              <a:t>abdominis</a:t>
            </a:r>
            <a:endParaRPr lang="cs-CZ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D04D12-16EF-4F59-82D4-3FE6AE8F176E}"/>
              </a:ext>
            </a:extLst>
          </p:cNvPr>
          <p:cNvSpPr txBox="1"/>
          <p:nvPr/>
        </p:nvSpPr>
        <p:spPr>
          <a:xfrm>
            <a:off x="3748978" y="797796"/>
            <a:ext cx="469404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/>
              <a:t>Vagina </a:t>
            </a:r>
            <a:r>
              <a:rPr lang="cs-CZ" sz="2800" i="1" dirty="0" err="1"/>
              <a:t>musculi</a:t>
            </a:r>
            <a:r>
              <a:rPr lang="cs-CZ" sz="2800" i="1" dirty="0"/>
              <a:t> </a:t>
            </a:r>
            <a:r>
              <a:rPr lang="cs-CZ" sz="2800" i="1" dirty="0" err="1"/>
              <a:t>recti</a:t>
            </a:r>
            <a:r>
              <a:rPr lang="cs-CZ" sz="2800" i="1" dirty="0"/>
              <a:t> </a:t>
            </a:r>
            <a:r>
              <a:rPr lang="cs-CZ" sz="2800" i="1" dirty="0" err="1"/>
              <a:t>abdominis</a:t>
            </a:r>
            <a:endParaRPr lang="cs-CZ" sz="2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1580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261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Fascie krku – Fascia cervicalis</vt:lpstr>
      <vt:lpstr>Fascie zad – thorakolumbální fascie</vt:lpstr>
      <vt:lpstr>Fascie hrudníku - Fascia thoracica</vt:lpstr>
      <vt:lpstr>Fascie hrudníku - Fascia thoracica</vt:lpstr>
      <vt:lpstr>Fascie hrudníku - Fascia endothoracica</vt:lpstr>
      <vt:lpstr>Fascie břicha – Fasciae abdominis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Svalové úpony na obratlích</dc:title>
  <dc:creator>Kristýna Brzobohatá</dc:creator>
  <cp:lastModifiedBy>Kristýna Brzobohatá</cp:lastModifiedBy>
  <cp:revision>2</cp:revision>
  <dcterms:created xsi:type="dcterms:W3CDTF">2021-11-17T17:31:38Z</dcterms:created>
  <dcterms:modified xsi:type="dcterms:W3CDTF">2021-11-19T04:58:14Z</dcterms:modified>
</cp:coreProperties>
</file>