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66" r:id="rId4"/>
    <p:sldId id="257" r:id="rId5"/>
    <p:sldId id="268" r:id="rId6"/>
    <p:sldId id="279" r:id="rId7"/>
    <p:sldId id="269" r:id="rId8"/>
    <p:sldId id="285" r:id="rId9"/>
    <p:sldId id="286" r:id="rId10"/>
    <p:sldId id="27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088D3-592E-4205-B3E2-150FECBE481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33862-37A7-4D35-A13C-22A11C35D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97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Sval#cite_note-Carlos-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Sval#cite_note-Carlos-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Příčně pruhovaná svalovina je základní složkou </a:t>
            </a:r>
            <a:r>
              <a:rPr lang="cs-CZ" b="1" dirty="0"/>
              <a:t>kosterního svalstva</a:t>
            </a:r>
            <a:r>
              <a:rPr lang="cs-CZ" dirty="0"/>
              <a:t>. Díky střídání </a:t>
            </a:r>
            <a:r>
              <a:rPr lang="cs-CZ" dirty="0" err="1"/>
              <a:t>aktino</a:t>
            </a:r>
            <a:r>
              <a:rPr lang="cs-CZ" dirty="0"/>
              <a:t>-myozinových komplexů je mikroskopicky patrné příčné pruhování. V lidském těle je kolem 600 kosterních svalů. </a:t>
            </a:r>
          </a:p>
          <a:p>
            <a:r>
              <a:rPr lang="cs-CZ" dirty="0"/>
              <a:t>Kosterní sval je tvořen </a:t>
            </a:r>
            <a:r>
              <a:rPr lang="cs-CZ" b="1" dirty="0"/>
              <a:t>dlouhými cylindrickými mnohojadernými buňkami (</a:t>
            </a:r>
            <a:r>
              <a:rPr lang="cs-CZ" b="1" dirty="0" err="1"/>
              <a:t>syncytium</a:t>
            </a:r>
            <a:r>
              <a:rPr lang="cs-CZ" b="1" dirty="0"/>
              <a:t>)</a:t>
            </a:r>
            <a:r>
              <a:rPr lang="cs-CZ" dirty="0"/>
              <a:t>, které jsou široké 60–100 µm. </a:t>
            </a:r>
            <a:r>
              <a:rPr lang="cs-CZ" baseline="30000" dirty="0">
                <a:hlinkClick r:id="rId3"/>
              </a:rPr>
              <a:t>[2]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E9F3B-BB6D-4E3A-8BA7-B35E308A32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00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1200" dirty="0"/>
              <a:t>Myofibrila je členěna na pravidelné úseky, tzv. </a:t>
            </a:r>
            <a:r>
              <a:rPr lang="cs-CZ" sz="1200" b="1" dirty="0" err="1"/>
              <a:t>sarkomery</a:t>
            </a:r>
            <a:r>
              <a:rPr lang="cs-CZ" sz="1200" dirty="0"/>
              <a:t>, které jsou základní funkční jednotkou. </a:t>
            </a:r>
          </a:p>
          <a:p>
            <a:pPr algn="just"/>
            <a:r>
              <a:rPr lang="cs-CZ" sz="1200" dirty="0"/>
              <a:t>Tyto </a:t>
            </a:r>
            <a:r>
              <a:rPr lang="cs-CZ" sz="1200" dirty="0" err="1"/>
              <a:t>sarkomery</a:t>
            </a:r>
            <a:r>
              <a:rPr lang="cs-CZ" sz="1200" dirty="0"/>
              <a:t> obsahují charakteristické linie a zóny: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E9F3B-BB6D-4E3A-8BA7-B35E308A32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55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Příčně pruhovaná svalovina je základní složkou </a:t>
            </a:r>
            <a:r>
              <a:rPr lang="cs-CZ" b="1" dirty="0"/>
              <a:t>kosterního svalstva</a:t>
            </a:r>
            <a:r>
              <a:rPr lang="cs-CZ" dirty="0"/>
              <a:t>. Díky střídání </a:t>
            </a:r>
            <a:r>
              <a:rPr lang="cs-CZ" dirty="0" err="1"/>
              <a:t>aktino</a:t>
            </a:r>
            <a:r>
              <a:rPr lang="cs-CZ" dirty="0"/>
              <a:t>-myozinových komplexů je mikroskopicky patrné příčné pruhování. V lidském těle je kolem 600 kosterních svalů. </a:t>
            </a:r>
          </a:p>
          <a:p>
            <a:r>
              <a:rPr lang="cs-CZ" dirty="0"/>
              <a:t>Kosterní sval je tvořen </a:t>
            </a:r>
            <a:r>
              <a:rPr lang="cs-CZ" b="1" dirty="0"/>
              <a:t>dlouhými cylindrickými mnohojadernými buňkami (</a:t>
            </a:r>
            <a:r>
              <a:rPr lang="cs-CZ" b="1" dirty="0" err="1"/>
              <a:t>syncytium</a:t>
            </a:r>
            <a:r>
              <a:rPr lang="cs-CZ" b="1" dirty="0"/>
              <a:t>)</a:t>
            </a:r>
            <a:r>
              <a:rPr lang="cs-CZ" dirty="0"/>
              <a:t>, které jsou široké 60–100 µm. </a:t>
            </a:r>
            <a:r>
              <a:rPr lang="cs-CZ" baseline="30000" dirty="0">
                <a:hlinkClick r:id="rId3"/>
              </a:rPr>
              <a:t>[2]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E9F3B-BB6D-4E3A-8BA7-B35E308A32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6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F1590-2C61-4CB2-BB19-45593BF88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B82007-C03C-444C-BE33-BA54B4EBD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DA0F4D-B5E1-43B8-96E5-AE01BC1F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2F6CCF-3D22-441E-85D4-1C128595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9E28E4-CDEB-4EB2-9CDD-5B0F951E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5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A33B3-19AF-48F3-9909-76798E2A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F264BE-54FE-4507-9784-99F5C848C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53431D-E9EF-43D0-8D82-68A38E9E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84D00D-CDE8-4E8C-8C5E-A09AB6D3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ED807A-E3EE-446C-96C3-F80F2780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78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6767A90-5D3D-4265-BADE-1F0086CE8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06540D-51EB-4CA0-9439-5505A27DA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F37A45-B64C-4104-8D5F-0C97CDA8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6884E7-7644-4646-A911-417EBECF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580F34-DC4C-4E0E-96AC-B84CB294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37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4E074-96B7-439A-B8C7-1E571DC1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1BA92D-B6BF-47CB-930A-614220CF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53ABD-B23C-48A8-A600-453194D6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F6520A-CACF-441C-B8AB-ED044D52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14B13B-FCE8-487E-B41E-DE7A5D1D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3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19DE0-C493-4362-AA4B-23AE1684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283963-4ECD-4F18-B1B2-28F3B3D8D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8BDC3E-A27B-44AE-887C-CDE64EBF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0A6254-E5E6-4826-9211-DFC900C6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383A1C-46D2-4385-B46A-65AD44B7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26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0E883-CEDD-49EE-AEFC-92F94646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75F367-A0C1-455F-AA1A-B612DB1F1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8AB0B8-640F-4A11-A886-CC6ABAD5B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F4F145-4381-4C5D-9FCF-CEC9EB4B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E6A3C0-FB31-4FA6-9D66-CC52D01B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70B3AF-489D-4EB8-A423-A9157EF8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9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39B35-EC32-4022-9736-CE6C7653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FA462E-A661-4ACC-AFB0-B25B85A24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50F148-FE2C-43D7-A632-BBA2266CF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FEE20B2-1952-48F7-B407-0370DBCFE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A573AA-E74B-484C-B614-88F2853C4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9E236A-F68F-4C79-A896-E7944237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E8762A-4D17-4E60-8B42-5E842ECAF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8F0E5E-F17C-4292-B57C-C2296C26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F4418-1B6F-4343-99BB-F372E02C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889D472-FFD5-493C-816F-1074582F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552E54-1872-4478-A6DB-4999743B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F55D15-5045-4E2F-B925-70589B2F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38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C25D2E-D275-4756-A56B-A9D0A95A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DB2EB2-ABDF-45E2-9D9B-1F24531E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9507C2-D2C4-4735-9FAF-2589EC49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92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3C69C-D8AE-4938-9F5E-351449DD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42C813-0A07-4BE1-9055-F78FEC435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E4718F-16DC-49E4-A1E8-DB5E44077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2C922F-166C-406E-BF01-DE3C24F7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392DA0-3B8D-4756-89F7-A1E26B93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BC112D-895B-4157-84E4-AA225FA0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98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FD83E-9319-4D20-B28C-185CF6A6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DAB8925-D12F-4A18-8067-87A4110B0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458C2C-015E-4781-8854-A54A2B630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5248E8-5C55-4DD4-B0B7-D16B7811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4193B1-AB2F-4170-A71C-5B061DDB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AFB667-2576-4723-AF46-FFAE55B3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68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CD789B-47C6-4873-A913-A1FF4A66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7E56A3-EE56-450E-9D92-CB6393087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713594-1CE6-4583-8118-D6815D7B0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E6F1D-3643-488F-BD19-7FB73F6ADAFB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D9C856-02A7-4931-A5B8-3B81E0FA5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CF2CC7-27F7-4794-9146-77FDE0B52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A26D2-3A7B-407F-BBE0-A325CBF4E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80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B2AD0B9-357D-4CFB-ACBF-A705657278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683163"/>
            <a:ext cx="9144000" cy="648072"/>
          </a:xfrm>
        </p:spPr>
        <p:txBody>
          <a:bodyPr anchor="ctr">
            <a:normAutofit fontScale="90000"/>
          </a:bodyPr>
          <a:lstStyle/>
          <a:p>
            <a:r>
              <a:rPr lang="cs-CZ" altLang="cs-CZ" sz="3600" b="1" dirty="0"/>
              <a:t>Funkční a mikroskopická anatomie kosterního svalu</a:t>
            </a:r>
            <a:endParaRPr lang="en-GB" altLang="cs-CZ" sz="3600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C8697EE-E226-4EE2-B4DC-D4AA0EE48E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3549" y="1331235"/>
            <a:ext cx="11514990" cy="499492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Svaly = výkonný orgán svalové soustavy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Svaly jsou elastické, po dodání vzrušivého podnětu se stahují a dále relaxují = kontraktilita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Přeměňují chemickou energii v pohybovou.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Funkce: pohyb, přijímání potravy, dýchání, rozmnožování, komunikace …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Svalstvo </a:t>
            </a:r>
            <a:r>
              <a:rPr lang="cs-CZ" b="1" dirty="0"/>
              <a:t>příčně pruhované</a:t>
            </a:r>
            <a:r>
              <a:rPr lang="cs-CZ" dirty="0"/>
              <a:t>, hladká svalovina, svalovina srdce myokard.</a:t>
            </a:r>
            <a:endParaRPr lang="cs-CZ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Svalové struktury jsou pospojovány </a:t>
            </a:r>
            <a:r>
              <a:rPr lang="cs-CZ" b="1" dirty="0"/>
              <a:t>vazivem</a:t>
            </a:r>
            <a:r>
              <a:rPr lang="cs-CZ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/>
              <a:t>Svaly pomalé  </a:t>
            </a:r>
            <a:r>
              <a:rPr lang="cs-CZ" dirty="0"/>
              <a:t> pro statickou práci, méně výkonné, méně unavitelné − např. posturální svaly.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/>
              <a:t>Svaly rychlé </a:t>
            </a:r>
            <a:r>
              <a:rPr lang="cs-CZ" dirty="0"/>
              <a:t>umožňují rychlý, intenzivní, ale krátkodobý výkon.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86F4266-6C45-40F3-B7B4-70B091468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76672"/>
            <a:ext cx="8546244" cy="6192688"/>
          </a:xfrm>
        </p:spPr>
      </p:pic>
    </p:spTree>
    <p:extLst>
      <p:ext uri="{BB962C8B-B14F-4D97-AF65-F5344CB8AC3E}">
        <p14:creationId xmlns:p14="http://schemas.microsoft.com/office/powerpoint/2010/main" val="347737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3FDBF6-02E9-4E99-819F-7BF1006D4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62473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Stavba svalu</a:t>
            </a:r>
            <a:endParaRPr lang="en-GB" altLang="cs-CZ" sz="3600" b="1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2ACFE2A-EC61-4143-ABC6-0F7EB0DCB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267" y="1307756"/>
            <a:ext cx="11483280" cy="4525963"/>
          </a:xfrm>
        </p:spPr>
        <p:txBody>
          <a:bodyPr/>
          <a:lstStyle/>
          <a:p>
            <a:pPr algn="just"/>
            <a:r>
              <a:rPr lang="cs-CZ" sz="2000" b="1" dirty="0"/>
              <a:t>Začátek</a:t>
            </a:r>
            <a:r>
              <a:rPr lang="cs-CZ" sz="2000" dirty="0"/>
              <a:t> (</a:t>
            </a:r>
            <a:r>
              <a:rPr lang="cs-CZ" sz="2000" i="1" dirty="0" err="1"/>
              <a:t>origo</a:t>
            </a:r>
            <a:r>
              <a:rPr lang="cs-CZ" sz="2000" dirty="0"/>
              <a:t>) – místo začátku svalu.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dirty="0"/>
              <a:t>Úpon</a:t>
            </a:r>
            <a:r>
              <a:rPr lang="cs-CZ" sz="2000" dirty="0"/>
              <a:t> (</a:t>
            </a:r>
            <a:r>
              <a:rPr lang="cs-CZ" sz="2000" i="1" dirty="0" err="1"/>
              <a:t>insertio</a:t>
            </a:r>
            <a:r>
              <a:rPr lang="cs-CZ" sz="2000" dirty="0"/>
              <a:t>) – místo úponu svalu.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dirty="0"/>
              <a:t>Svalové bříško</a:t>
            </a:r>
            <a:r>
              <a:rPr lang="cs-CZ" sz="2000" dirty="0"/>
              <a:t> (</a:t>
            </a:r>
            <a:r>
              <a:rPr lang="cs-CZ" sz="2000" dirty="0" err="1"/>
              <a:t>venter</a:t>
            </a:r>
            <a:r>
              <a:rPr lang="cs-CZ" sz="2000" dirty="0"/>
              <a:t> </a:t>
            </a:r>
            <a:r>
              <a:rPr lang="cs-CZ" sz="2000" dirty="0" err="1"/>
              <a:t>musculi</a:t>
            </a:r>
            <a:r>
              <a:rPr lang="cs-CZ" sz="2000" dirty="0"/>
              <a:t>) – nejmohutnější místo svalu.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dirty="0"/>
              <a:t>Šlacha</a:t>
            </a:r>
            <a:r>
              <a:rPr lang="cs-CZ" sz="2000" dirty="0"/>
              <a:t> (</a:t>
            </a:r>
            <a:r>
              <a:rPr lang="cs-CZ" sz="2000" i="1" dirty="0" err="1"/>
              <a:t>tendo</a:t>
            </a:r>
            <a:r>
              <a:rPr lang="cs-CZ" sz="2000" dirty="0"/>
              <a:t>) – uspořádané kolagenní vazivo, které sval upíná nejčastěji do kosti, někdy do kůže nebo kloubu.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b="1" dirty="0"/>
              <a:t>Povázka</a:t>
            </a:r>
            <a:r>
              <a:rPr lang="cs-CZ" sz="2000" dirty="0"/>
              <a:t> (</a:t>
            </a:r>
            <a:r>
              <a:rPr lang="cs-CZ" sz="2000" i="1" dirty="0"/>
              <a:t>fascie</a:t>
            </a:r>
            <a:r>
              <a:rPr lang="cs-CZ" sz="2000" dirty="0"/>
              <a:t>) – pružný vazivový obal svalu. Jsou součástí </a:t>
            </a:r>
            <a:r>
              <a:rPr lang="cs-CZ" sz="2000" b="1" dirty="0" err="1"/>
              <a:t>osteofasciálních</a:t>
            </a:r>
            <a:r>
              <a:rPr lang="cs-CZ" sz="2000" b="1" dirty="0"/>
              <a:t> sept</a:t>
            </a:r>
            <a:r>
              <a:rPr lang="cs-CZ" sz="2000" dirty="0"/>
              <a:t>, které tvoří </a:t>
            </a:r>
            <a:r>
              <a:rPr lang="cs-CZ" sz="2000" dirty="0" err="1"/>
              <a:t>spatia</a:t>
            </a:r>
            <a:r>
              <a:rPr lang="cs-CZ" sz="2000" dirty="0"/>
              <a:t> mezi periostem kosti a povrchovou fascií. </a:t>
            </a:r>
          </a:p>
          <a:p>
            <a:pPr marL="0" indent="0" algn="just">
              <a:buNone/>
            </a:pPr>
            <a:r>
              <a:rPr lang="cs-CZ" altLang="cs-CZ" sz="2000" b="1" dirty="0"/>
              <a:t>Perimysium </a:t>
            </a:r>
            <a:r>
              <a:rPr lang="cs-CZ" altLang="cs-CZ" sz="2000" dirty="0"/>
              <a:t>- </a:t>
            </a:r>
            <a:r>
              <a:rPr lang="cs-CZ" sz="2000" dirty="0"/>
              <a:t>obal z vaziva obklopující svazky svalových vláken</a:t>
            </a:r>
            <a:r>
              <a:rPr lang="cs-CZ" sz="1200" dirty="0"/>
              <a:t>. </a:t>
            </a:r>
            <a:endParaRPr lang="cs-CZ" altLang="cs-CZ" sz="2000" dirty="0"/>
          </a:p>
          <a:p>
            <a:pPr marL="0" indent="0" algn="just">
              <a:buNone/>
            </a:pPr>
            <a:r>
              <a:rPr lang="cs-CZ" altLang="cs-CZ" sz="2000" b="1" dirty="0" err="1"/>
              <a:t>Epimysium</a:t>
            </a:r>
            <a:r>
              <a:rPr lang="cs-CZ" altLang="cs-CZ" sz="2000" dirty="0"/>
              <a:t> - </a:t>
            </a:r>
            <a:r>
              <a:rPr lang="cs-CZ" sz="2000" dirty="0"/>
              <a:t>vazivový obal, který pokrývá celý sval. Jeho primární funkce je ochrana svalu před mechanickým poškozením. </a:t>
            </a:r>
            <a:endParaRPr lang="cs-CZ" altLang="cs-CZ" sz="2000" dirty="0"/>
          </a:p>
          <a:p>
            <a:pPr marL="0" indent="0" algn="just">
              <a:buNone/>
            </a:pPr>
            <a:r>
              <a:rPr lang="cs-CZ" altLang="cs-CZ" sz="2000" b="1" dirty="0" err="1"/>
              <a:t>Endomysium</a:t>
            </a:r>
            <a:r>
              <a:rPr lang="cs-CZ" altLang="cs-CZ" sz="2000" dirty="0"/>
              <a:t> - </a:t>
            </a:r>
            <a:r>
              <a:rPr lang="cs-CZ" sz="2000" dirty="0"/>
              <a:t>vazivový obal na povrchu jednotlivých svalových vláken. 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8780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63F4137-E6CB-474C-8B07-A30FB4005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803" y="253504"/>
            <a:ext cx="8584505" cy="4601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sz="4000" b="1" dirty="0"/>
              <a:t>Mikroskopická anatomie svaloviny</a:t>
            </a:r>
            <a:endParaRPr lang="en-GB" altLang="cs-CZ" sz="4000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F6E991C-FD6E-43E9-8771-344F37EAF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1938" y="708941"/>
            <a:ext cx="11548124" cy="2024927"/>
          </a:xfrm>
        </p:spPr>
        <p:txBody>
          <a:bodyPr>
            <a:normAutofit/>
          </a:bodyPr>
          <a:lstStyle/>
          <a:p>
            <a:r>
              <a:rPr lang="cs-CZ" sz="2400" dirty="0"/>
              <a:t>Jádra jsou koncentrována pod cytoplazmatickou membránu – typické pro mikroskopický snímek svaloviny. </a:t>
            </a:r>
          </a:p>
          <a:p>
            <a:r>
              <a:rPr lang="cs-CZ" sz="2400" dirty="0"/>
              <a:t>Zahrnují kontraktilní bílkoviny </a:t>
            </a:r>
            <a:r>
              <a:rPr lang="cs-CZ" sz="2400" b="1" dirty="0"/>
              <a:t>aktin</a:t>
            </a:r>
            <a:r>
              <a:rPr lang="cs-CZ" sz="2400" dirty="0"/>
              <a:t> a </a:t>
            </a:r>
            <a:r>
              <a:rPr lang="cs-CZ" sz="2400" b="1" dirty="0"/>
              <a:t>myozin</a:t>
            </a:r>
            <a:r>
              <a:rPr lang="cs-CZ" sz="2400" dirty="0"/>
              <a:t>, které vzájemným klouzáním umožňují stah svalu. </a:t>
            </a:r>
          </a:p>
          <a:p>
            <a:r>
              <a:rPr lang="cs-CZ" sz="2400" dirty="0"/>
              <a:t>Součástí aktinového myofilamenta jsou regulační proteiny </a:t>
            </a:r>
            <a:r>
              <a:rPr lang="cs-CZ" sz="2400" b="1" dirty="0"/>
              <a:t>– troponin </a:t>
            </a:r>
            <a:r>
              <a:rPr lang="cs-CZ" sz="2400" dirty="0"/>
              <a:t>a </a:t>
            </a:r>
            <a:r>
              <a:rPr lang="cs-CZ" sz="2400" b="1" dirty="0" err="1"/>
              <a:t>tropomyozin</a:t>
            </a:r>
            <a:r>
              <a:rPr lang="cs-CZ" sz="2400" dirty="0"/>
              <a:t>. </a:t>
            </a:r>
          </a:p>
          <a:p>
            <a:endParaRPr lang="en-GB" altLang="cs-CZ" sz="2400" dirty="0"/>
          </a:p>
        </p:txBody>
      </p:sp>
      <p:sp>
        <p:nvSpPr>
          <p:cNvPr id="3077" name="AutoShape 5" descr="Výsledek obrázku pro myofibril">
            <a:extLst>
              <a:ext uri="{FF2B5EF4-FFF2-40B4-BE49-F238E27FC236}">
                <a16:creationId xmlns:a16="http://schemas.microsoft.com/office/drawing/2014/main" id="{AC67CF57-BB02-4B9F-A73E-3B94DA6AF8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975A6C21-BE7A-4D0B-B833-3D0C07E4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997201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245C22E-B0E7-4C40-96CC-B243D9B0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59" y="2997201"/>
            <a:ext cx="6013152" cy="40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9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63F4137-E6CB-474C-8B07-A30FB4005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3748" y="88482"/>
            <a:ext cx="8584505" cy="460199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2800" b="1" dirty="0"/>
              <a:t>Mikroskopická stavba příčně pruhované svaloviny</a:t>
            </a:r>
            <a:endParaRPr lang="en-GB" altLang="cs-CZ" sz="2800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F6E991C-FD6E-43E9-8771-344F37EAF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241" y="646235"/>
            <a:ext cx="11523305" cy="4293349"/>
          </a:xfrm>
        </p:spPr>
        <p:txBody>
          <a:bodyPr/>
          <a:lstStyle/>
          <a:p>
            <a:pPr algn="just"/>
            <a:r>
              <a:rPr lang="cs-CZ" altLang="cs-CZ" sz="2000" b="1" dirty="0"/>
              <a:t>Svalové vlákno, myofibril </a:t>
            </a:r>
            <a:r>
              <a:rPr lang="cs-CZ" altLang="cs-CZ" sz="2000" dirty="0"/>
              <a:t>je základní anatomická jednotka. Svalové vlákno je  </a:t>
            </a:r>
            <a:r>
              <a:rPr lang="cs-CZ" altLang="cs-CZ" sz="2000" b="1" dirty="0" err="1"/>
              <a:t>syncitium</a:t>
            </a:r>
            <a:r>
              <a:rPr lang="cs-CZ" altLang="cs-CZ" sz="2000" dirty="0"/>
              <a:t>. Rozlišujeme dvě hlavní myofibrila - </a:t>
            </a:r>
            <a:r>
              <a:rPr lang="cs-CZ" altLang="cs-CZ" sz="2000" b="1" dirty="0"/>
              <a:t>aktin a myozin</a:t>
            </a:r>
            <a:r>
              <a:rPr lang="cs-CZ" altLang="cs-CZ" sz="2000" dirty="0"/>
              <a:t>.</a:t>
            </a:r>
          </a:p>
          <a:p>
            <a:pPr algn="just"/>
            <a:r>
              <a:rPr lang="cs-CZ" altLang="cs-CZ" sz="2000" b="1" dirty="0"/>
              <a:t>Sarkolema</a:t>
            </a:r>
            <a:r>
              <a:rPr lang="cs-CZ" altLang="cs-CZ" sz="2000" dirty="0"/>
              <a:t> vysoce dráždivá pro cytoplasmatickou membránu</a:t>
            </a:r>
          </a:p>
          <a:p>
            <a:pPr algn="just"/>
            <a:r>
              <a:rPr lang="cs-CZ" altLang="cs-CZ" sz="2000" b="1" dirty="0" err="1"/>
              <a:t>Sakroplasma</a:t>
            </a:r>
            <a:r>
              <a:rPr lang="cs-CZ" altLang="cs-CZ" sz="2000" dirty="0"/>
              <a:t> je </a:t>
            </a:r>
            <a:r>
              <a:rPr lang="cs-CZ" sz="2000" dirty="0"/>
              <a:t>tekutý obsah svalových vláken u kosterní svaloviny, jde v podstatě o typ cytoplazmy.</a:t>
            </a:r>
            <a:endParaRPr lang="cs-CZ" altLang="cs-CZ" sz="2000" dirty="0"/>
          </a:p>
          <a:p>
            <a:pPr algn="just"/>
            <a:r>
              <a:rPr lang="cs-CZ" altLang="cs-CZ" sz="2000" b="1" dirty="0"/>
              <a:t>Sarkoplasmatické retikulum </a:t>
            </a:r>
            <a:r>
              <a:rPr lang="cs-CZ" altLang="cs-CZ" sz="2000" dirty="0"/>
              <a:t>je s</a:t>
            </a:r>
            <a:r>
              <a:rPr lang="cs-CZ" sz="2000" dirty="0"/>
              <a:t>íť membránových tubulů okolo myofibril, specialisovaná část endoplasmatického retikula. Shromažďují se zde Ca</a:t>
            </a:r>
            <a:r>
              <a:rPr lang="cs-CZ" sz="2000" baseline="30000" dirty="0"/>
              <a:t>2+ </a:t>
            </a:r>
            <a:r>
              <a:rPr lang="cs-CZ" sz="2000" dirty="0"/>
              <a:t>a čekají na impuls, kdy se uvolní; zvýšení lokální koncentrace Ca</a:t>
            </a:r>
            <a:r>
              <a:rPr lang="cs-CZ" sz="2000" baseline="30000" dirty="0"/>
              <a:t>2+ </a:t>
            </a:r>
            <a:r>
              <a:rPr lang="cs-CZ" sz="2000" dirty="0"/>
              <a:t> způsobí kontrakci myofibril.</a:t>
            </a:r>
            <a:endParaRPr lang="cs-CZ" altLang="cs-CZ" sz="2000" dirty="0"/>
          </a:p>
          <a:p>
            <a:pPr algn="just"/>
            <a:r>
              <a:rPr lang="cs-CZ" altLang="cs-CZ" sz="2000" b="1" dirty="0" err="1"/>
              <a:t>Sarkomera</a:t>
            </a:r>
            <a:r>
              <a:rPr lang="cs-CZ" altLang="cs-CZ" sz="2000" dirty="0"/>
              <a:t> - </a:t>
            </a:r>
            <a:r>
              <a:rPr lang="cs-CZ" sz="2000" dirty="0"/>
              <a:t>pravidelné úseky, které jsou základní funkční jednotkou. Tyto </a:t>
            </a:r>
            <a:r>
              <a:rPr lang="cs-CZ" sz="2000" dirty="0" err="1"/>
              <a:t>sarkomery</a:t>
            </a:r>
            <a:r>
              <a:rPr lang="cs-CZ" sz="2000" dirty="0"/>
              <a:t> obsahují charakteristické linie a zóny.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en-GB" altLang="cs-CZ" sz="2000" dirty="0"/>
          </a:p>
        </p:txBody>
      </p:sp>
      <p:sp>
        <p:nvSpPr>
          <p:cNvPr id="3077" name="AutoShape 5" descr="Výsledek obrázku pro myofibril">
            <a:extLst>
              <a:ext uri="{FF2B5EF4-FFF2-40B4-BE49-F238E27FC236}">
                <a16:creationId xmlns:a16="http://schemas.microsoft.com/office/drawing/2014/main" id="{AC67CF57-BB02-4B9F-A73E-3B94DA6AF8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845916-0E31-436D-82E0-5282AF8C7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6201"/>
          <a:stretch/>
        </p:blipFill>
        <p:spPr>
          <a:xfrm>
            <a:off x="2376258" y="4117814"/>
            <a:ext cx="7668344" cy="22343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35D58-C522-49FF-BC3C-E82277F9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err="1"/>
              <a:t>Sarkomera</a:t>
            </a: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0784E-8805-4357-9131-32DB0C61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60" y="775752"/>
            <a:ext cx="11605200" cy="453650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/>
              <a:t>Z-disky</a:t>
            </a:r>
            <a:r>
              <a:rPr lang="cs-CZ" dirty="0"/>
              <a:t> – ohraničují </a:t>
            </a:r>
            <a:r>
              <a:rPr lang="cs-CZ" dirty="0" err="1"/>
              <a:t>sarkomeru</a:t>
            </a:r>
            <a:r>
              <a:rPr lang="cs-CZ" dirty="0"/>
              <a:t>. V těchto discích jsou ukotvena </a:t>
            </a:r>
            <a:r>
              <a:rPr lang="cs-CZ" b="1" dirty="0"/>
              <a:t>tenká aktinová filamenta</a:t>
            </a:r>
            <a:r>
              <a:rPr lang="cs-CZ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M-linie</a:t>
            </a:r>
            <a:r>
              <a:rPr lang="cs-CZ" dirty="0"/>
              <a:t> – jsou vedeny středem </a:t>
            </a:r>
            <a:r>
              <a:rPr lang="cs-CZ" dirty="0" err="1"/>
              <a:t>sarkomery</a:t>
            </a:r>
            <a:r>
              <a:rPr lang="cs-CZ" dirty="0"/>
              <a:t> a které ukotvují </a:t>
            </a:r>
            <a:r>
              <a:rPr lang="cs-CZ" b="1" dirty="0"/>
              <a:t>tlustá myozinová filamenta</a:t>
            </a:r>
            <a:r>
              <a:rPr lang="cs-CZ" dirty="0"/>
              <a:t> v jejich středu.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I-proužek (izotropní)</a:t>
            </a:r>
            <a:r>
              <a:rPr lang="cs-CZ" dirty="0"/>
              <a:t> – část </a:t>
            </a:r>
            <a:r>
              <a:rPr lang="cs-CZ" dirty="0" err="1"/>
              <a:t>sarkomery</a:t>
            </a:r>
            <a:r>
              <a:rPr lang="cs-CZ" dirty="0"/>
              <a:t>, kde se aktinová filamenta nepřekrývají s myozinovými, (7 </a:t>
            </a:r>
            <a:r>
              <a:rPr lang="cs-CZ" dirty="0" err="1"/>
              <a:t>nm</a:t>
            </a:r>
            <a:r>
              <a:rPr lang="cs-CZ" dirty="0"/>
              <a:t>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A-proužek (anizotropní)</a:t>
            </a:r>
            <a:r>
              <a:rPr lang="cs-CZ" dirty="0"/>
              <a:t> – tmavší část </a:t>
            </a:r>
            <a:r>
              <a:rPr lang="cs-CZ" dirty="0" err="1"/>
              <a:t>sarkomery</a:t>
            </a:r>
            <a:r>
              <a:rPr lang="cs-CZ" dirty="0"/>
              <a:t>, kde se nachází myozinová filamenta (včetně úseku, kde se myozin překrývá s aktinem, (15 </a:t>
            </a:r>
            <a:r>
              <a:rPr lang="cs-CZ" dirty="0" err="1"/>
              <a:t>nm</a:t>
            </a:r>
            <a:r>
              <a:rPr lang="cs-CZ" dirty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H-zóna</a:t>
            </a:r>
            <a:r>
              <a:rPr lang="cs-CZ" dirty="0"/>
              <a:t> – světlejší část </a:t>
            </a:r>
            <a:r>
              <a:rPr lang="cs-CZ" dirty="0" err="1"/>
              <a:t>sarkomery</a:t>
            </a:r>
            <a:r>
              <a:rPr lang="cs-CZ" dirty="0"/>
              <a:t>, kde se nachází pouze myozinová filamenta.</a:t>
            </a:r>
          </a:p>
          <a:p>
            <a:pPr algn="just"/>
            <a:r>
              <a:rPr lang="cs-CZ" dirty="0"/>
              <a:t>Při kontrakci se zkracuje I-proužek a H-zóna, A-proužek zůstává zachován.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58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63F4137-E6CB-474C-8B07-A30FB4005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3748" y="88482"/>
            <a:ext cx="8584505" cy="460199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2800" b="1" dirty="0"/>
              <a:t>Proteiny </a:t>
            </a:r>
            <a:r>
              <a:rPr lang="cs-CZ" altLang="cs-CZ" sz="2800" b="1" dirty="0" err="1"/>
              <a:t>sarkomery</a:t>
            </a:r>
            <a:endParaRPr lang="en-GB" altLang="cs-CZ" sz="28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F6E991C-FD6E-43E9-8771-344F37EAF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5440" y="646234"/>
            <a:ext cx="11501120" cy="59511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 dirty="0"/>
              <a:t>Tlustá filamenta </a:t>
            </a:r>
            <a:r>
              <a:rPr lang="cs-CZ" sz="2400" dirty="0"/>
              <a:t>– základem je </a:t>
            </a:r>
            <a:r>
              <a:rPr lang="cs-CZ" sz="2400" b="1" dirty="0" err="1"/>
              <a:t>myosin</a:t>
            </a:r>
            <a:r>
              <a:rPr lang="cs-CZ" sz="2400" b="1" dirty="0"/>
              <a:t> typu II</a:t>
            </a:r>
            <a:r>
              <a:rPr lang="cs-CZ" sz="2400" dirty="0"/>
              <a:t>, skládá se z vláknitého a  </a:t>
            </a:r>
            <a:r>
              <a:rPr lang="cs-CZ" sz="2400" dirty="0" err="1"/>
              <a:t>gobulárního</a:t>
            </a:r>
            <a:r>
              <a:rPr lang="cs-CZ" sz="2400" dirty="0"/>
              <a:t> segmentu, celkem 300–400 </a:t>
            </a:r>
            <a:r>
              <a:rPr lang="cs-CZ" sz="2400" dirty="0" err="1"/>
              <a:t>myosinových</a:t>
            </a:r>
            <a:r>
              <a:rPr lang="cs-CZ" sz="2400" dirty="0"/>
              <a:t> molekul, </a:t>
            </a:r>
            <a:r>
              <a:rPr lang="cs-CZ" sz="2400" dirty="0" err="1"/>
              <a:t>myosin</a:t>
            </a:r>
            <a:r>
              <a:rPr lang="cs-CZ" sz="2400" dirty="0"/>
              <a:t> je uspořádán symetricky, hlavičky směřují k bližšímu konci vlákna → hladká centrální zóna bez globulárních segmentů + periferní zóna s laterálně vyčnívajícími glob. segmenty </a:t>
            </a:r>
          </a:p>
          <a:p>
            <a:pPr marL="0" indent="0" algn="just">
              <a:buNone/>
            </a:pPr>
            <a:r>
              <a:rPr lang="cs-CZ" altLang="cs-CZ" sz="2400" b="1" dirty="0"/>
              <a:t>Tenká filamenta </a:t>
            </a:r>
            <a:r>
              <a:rPr lang="cs-CZ" altLang="cs-CZ" sz="2400" dirty="0"/>
              <a:t>– z </a:t>
            </a:r>
            <a:r>
              <a:rPr lang="en-GB" altLang="cs-CZ" sz="2400" dirty="0"/>
              <a:t>F-</a:t>
            </a:r>
            <a:r>
              <a:rPr lang="en-GB" altLang="cs-CZ" sz="2400" dirty="0" err="1"/>
              <a:t>aktin</a:t>
            </a:r>
            <a:r>
              <a:rPr lang="cs-CZ" altLang="cs-CZ" sz="2400" dirty="0"/>
              <a:t>u, resp. p</a:t>
            </a:r>
            <a:r>
              <a:rPr lang="en-GB" altLang="cs-CZ" sz="2400" dirty="0" err="1"/>
              <a:t>olymer</a:t>
            </a:r>
            <a:r>
              <a:rPr lang="en-GB" altLang="cs-CZ" sz="2400" dirty="0"/>
              <a:t> G-</a:t>
            </a:r>
            <a:r>
              <a:rPr lang="en-GB" altLang="cs-CZ" sz="2400" dirty="0" err="1"/>
              <a:t>aktinu</a:t>
            </a:r>
            <a:r>
              <a:rPr lang="en-GB" altLang="cs-CZ" sz="2400" dirty="0"/>
              <a:t> = </a:t>
            </a:r>
            <a:r>
              <a:rPr lang="en-GB" altLang="cs-CZ" sz="2400" dirty="0" err="1"/>
              <a:t>globulární</a:t>
            </a:r>
            <a:r>
              <a:rPr lang="en-GB" altLang="cs-CZ" sz="2400" dirty="0"/>
              <a:t> G-</a:t>
            </a:r>
            <a:r>
              <a:rPr lang="en-GB" altLang="cs-CZ" sz="2400" dirty="0" err="1"/>
              <a:t>aktinový</a:t>
            </a:r>
            <a:r>
              <a:rPr lang="en-GB" altLang="cs-CZ" sz="2400" dirty="0"/>
              <a:t> monomer, </a:t>
            </a:r>
            <a:r>
              <a:rPr lang="en-GB" altLang="cs-CZ" sz="2400" dirty="0" err="1"/>
              <a:t>polarizovaný</a:t>
            </a:r>
            <a:r>
              <a:rPr lang="en-GB" altLang="cs-CZ" sz="2400" dirty="0"/>
              <a:t> → </a:t>
            </a:r>
            <a:r>
              <a:rPr lang="en-GB" altLang="cs-CZ" sz="2400" dirty="0" err="1"/>
              <a:t>přesné</a:t>
            </a:r>
            <a:r>
              <a:rPr lang="en-GB" altLang="cs-CZ" sz="2400" dirty="0"/>
              <a:t> </a:t>
            </a:r>
            <a:r>
              <a:rPr lang="en-GB" altLang="cs-CZ" sz="2400" dirty="0" err="1"/>
              <a:t>řazení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během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polymerace</a:t>
            </a:r>
            <a:r>
              <a:rPr lang="en-GB" altLang="cs-CZ" sz="2400" dirty="0"/>
              <a:t>. </a:t>
            </a:r>
            <a:r>
              <a:rPr lang="en-GB" altLang="cs-CZ" sz="2400" dirty="0" err="1"/>
              <a:t>Vznik</a:t>
            </a:r>
            <a:r>
              <a:rPr lang="en-GB" altLang="cs-CZ" sz="2400" dirty="0"/>
              <a:t> 2 </a:t>
            </a:r>
            <a:r>
              <a:rPr lang="en-GB" altLang="cs-CZ" sz="2400" dirty="0" err="1"/>
              <a:t>spirálovitě</a:t>
            </a:r>
            <a:r>
              <a:rPr lang="en-GB" altLang="cs-CZ" sz="2400" dirty="0"/>
              <a:t> </a:t>
            </a:r>
            <a:r>
              <a:rPr lang="en-GB" altLang="cs-CZ" sz="2400" dirty="0" err="1"/>
              <a:t>obtočených</a:t>
            </a:r>
            <a:r>
              <a:rPr lang="en-GB" altLang="cs-CZ" sz="2400" dirty="0"/>
              <a:t> </a:t>
            </a:r>
            <a:r>
              <a:rPr lang="en-GB" altLang="cs-CZ" sz="2400" dirty="0" err="1"/>
              <a:t>řetězců</a:t>
            </a:r>
            <a:r>
              <a:rPr lang="en-GB" altLang="cs-CZ" sz="2400" dirty="0"/>
              <a:t> z G-</a:t>
            </a:r>
            <a:r>
              <a:rPr lang="en-GB" altLang="cs-CZ" sz="2400" dirty="0" err="1"/>
              <a:t>aktinových</a:t>
            </a:r>
            <a:r>
              <a:rPr lang="en-GB" altLang="cs-CZ" sz="2400" dirty="0"/>
              <a:t> </a:t>
            </a:r>
            <a:r>
              <a:rPr lang="en-GB" altLang="cs-CZ" sz="2400" dirty="0" err="1"/>
              <a:t>jednotek</a:t>
            </a:r>
            <a:r>
              <a:rPr lang="en-GB" altLang="cs-CZ" sz="2400" dirty="0">
                <a:latin typeface="Arial" panose="020B0604020202020204" pitchFamily="34" charset="0"/>
              </a:rPr>
              <a:t>. 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cs-CZ" sz="2400" b="1" dirty="0"/>
              <a:t>Tropomyosin</a:t>
            </a:r>
            <a:r>
              <a:rPr lang="cs-CZ" altLang="cs-CZ" sz="2400" b="1" dirty="0"/>
              <a:t> – </a:t>
            </a:r>
            <a:r>
              <a:rPr lang="cs-CZ" altLang="cs-CZ" sz="2400" dirty="0"/>
              <a:t>z dvou </a:t>
            </a:r>
            <a:r>
              <a:rPr lang="en-GB" altLang="cs-CZ" sz="2400" dirty="0" err="1"/>
              <a:t>spirálovitě</a:t>
            </a:r>
            <a:r>
              <a:rPr lang="en-GB" altLang="cs-CZ" sz="2400" dirty="0"/>
              <a:t> </a:t>
            </a:r>
            <a:r>
              <a:rPr lang="en-GB" altLang="cs-CZ" sz="2400" dirty="0" err="1"/>
              <a:t>obtočený</a:t>
            </a:r>
            <a:r>
              <a:rPr lang="cs-CZ" altLang="cs-CZ" sz="2400" dirty="0"/>
              <a:t>ch</a:t>
            </a:r>
            <a:r>
              <a:rPr lang="en-GB" altLang="cs-CZ" sz="2400" dirty="0"/>
              <a:t> </a:t>
            </a:r>
            <a:r>
              <a:rPr lang="en-GB" altLang="cs-CZ" sz="2400" dirty="0" err="1"/>
              <a:t>řetězc</a:t>
            </a:r>
            <a:r>
              <a:rPr lang="cs-CZ" altLang="cs-CZ" sz="2400" dirty="0"/>
              <a:t>ů</a:t>
            </a:r>
            <a:r>
              <a:rPr lang="en-GB" altLang="cs-CZ" sz="2400" dirty="0"/>
              <a:t>. </a:t>
            </a:r>
            <a:r>
              <a:rPr lang="en-GB" altLang="cs-CZ" sz="2400" dirty="0" err="1"/>
              <a:t>Molekuly</a:t>
            </a:r>
            <a:r>
              <a:rPr lang="cs-CZ" altLang="cs-CZ" sz="2400" dirty="0"/>
              <a:t> jsou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uspořádány</a:t>
            </a:r>
            <a:r>
              <a:rPr lang="en-GB" altLang="cs-CZ" sz="2400" dirty="0"/>
              <a:t> </a:t>
            </a:r>
            <a:r>
              <a:rPr lang="en-GB" altLang="cs-CZ" sz="2400" dirty="0" err="1"/>
              <a:t>jedna</a:t>
            </a:r>
            <a:r>
              <a:rPr lang="en-GB" altLang="cs-CZ" sz="2400" dirty="0"/>
              <a:t> za </a:t>
            </a:r>
            <a:r>
              <a:rPr lang="en-GB" altLang="cs-CZ" sz="2400" dirty="0" err="1"/>
              <a:t>druhou</a:t>
            </a:r>
            <a:r>
              <a:rPr lang="en-GB" altLang="cs-CZ" sz="2400" dirty="0"/>
              <a:t>, </a:t>
            </a:r>
            <a:r>
              <a:rPr lang="en-GB" altLang="cs-CZ" sz="2400" dirty="0" err="1"/>
              <a:t>vloženy</a:t>
            </a:r>
            <a:r>
              <a:rPr lang="en-GB" altLang="cs-CZ" sz="2400" dirty="0"/>
              <a:t> do </a:t>
            </a:r>
            <a:r>
              <a:rPr lang="en-GB" altLang="cs-CZ" sz="2400" dirty="0" err="1"/>
              <a:t>žlábku</a:t>
            </a:r>
            <a:r>
              <a:rPr lang="en-GB" altLang="cs-CZ" sz="2400" dirty="0"/>
              <a:t> F-</a:t>
            </a:r>
            <a:r>
              <a:rPr lang="en-GB" altLang="cs-CZ" sz="2400" dirty="0" err="1"/>
              <a:t>aktinového</a:t>
            </a:r>
            <a:r>
              <a:rPr lang="en-GB" altLang="cs-CZ" sz="2400" dirty="0"/>
              <a:t> </a:t>
            </a:r>
            <a:r>
              <a:rPr lang="en-GB" altLang="cs-CZ" sz="2400" dirty="0" err="1"/>
              <a:t>vlákna</a:t>
            </a:r>
            <a:r>
              <a:rPr lang="en-GB" altLang="cs-CZ" sz="2400" dirty="0"/>
              <a:t>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cs-CZ" sz="2400" b="1" dirty="0"/>
              <a:t>Troponin</a:t>
            </a:r>
            <a:endParaRPr lang="cs-CZ" altLang="cs-CZ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Troponin T – vazba k </a:t>
            </a:r>
            <a:r>
              <a:rPr lang="cs-CZ" sz="2400" dirty="0" err="1"/>
              <a:t>tropomyosinu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Troponin C – váže vápenaté ionty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Troponin I – inhibuje na aktinu vazné místo pro </a:t>
            </a:r>
            <a:r>
              <a:rPr lang="cs-CZ" sz="2400" dirty="0" err="1"/>
              <a:t>myosin</a:t>
            </a:r>
            <a:endParaRPr lang="cs-CZ" sz="2400" dirty="0"/>
          </a:p>
          <a:p>
            <a:pPr marL="0" indent="0">
              <a:buNone/>
            </a:pPr>
            <a:endParaRPr lang="en-GB" altLang="cs-CZ" sz="2400" dirty="0"/>
          </a:p>
        </p:txBody>
      </p:sp>
      <p:sp>
        <p:nvSpPr>
          <p:cNvPr id="3077" name="AutoShape 5" descr="Výsledek obrázku pro myofibril">
            <a:extLst>
              <a:ext uri="{FF2B5EF4-FFF2-40B4-BE49-F238E27FC236}">
                <a16:creationId xmlns:a16="http://schemas.microsoft.com/office/drawing/2014/main" id="{AC67CF57-BB02-4B9F-A73E-3B94DA6AF8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866F5-A4BD-4D8F-898C-C6B738C6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760" y="17696"/>
            <a:ext cx="8892480" cy="1143000"/>
          </a:xfrm>
        </p:spPr>
        <p:txBody>
          <a:bodyPr/>
          <a:lstStyle/>
          <a:p>
            <a:pPr algn="ctr"/>
            <a:r>
              <a:rPr lang="cs-CZ" sz="2400" b="1" dirty="0"/>
              <a:t>Molekulární princip kontrakce příčně pruhovaného svalstva</a:t>
            </a:r>
            <a:br>
              <a:rPr lang="cs-CZ" sz="2400" b="1" dirty="0"/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7982C-2398-490B-83B4-4F4C4AD86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836713"/>
            <a:ext cx="11592560" cy="553360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Aktiniové myofilamenty zasouvají mezi myozinové myofilamenty a tímto zkrácením vyvinou napětí, které se při úponové šlaše projeví jako síla vyvolávající pohyb.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 Kontrakci vyvolává nervové podráždění.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Těžká myozinová vlákna klouzají po aktinových filamentech. Molekula myozinu sestává z dlouhé části tvořené dvěma obtáčejícími se polypeptidovými řetězci, na jejichž koncích jsou globulární hlavy. V části krčku této molekuly je místo, které konformační změnou může naklopit hlavu vůči dlouhé části a tím vyvolat pohyb na způsob páky. Tato hlava je přitom orientována proti aktinovému vláknu. Aktinové vlákno je dvoušroubovice vláknitého </a:t>
            </a:r>
            <a:r>
              <a:rPr lang="cs-CZ" sz="1600" b="1" dirty="0"/>
              <a:t>F-aktinu</a:t>
            </a:r>
            <a:r>
              <a:rPr lang="cs-CZ" sz="1600" dirty="0"/>
              <a:t>, tvořeného monomery globulárního G-aktinu. Po obou stranách dvoušroubovice se nachází molekuly </a:t>
            </a:r>
            <a:r>
              <a:rPr lang="cs-CZ" sz="1600" dirty="0" err="1"/>
              <a:t>tropomyozinu</a:t>
            </a:r>
            <a:r>
              <a:rPr lang="cs-CZ" sz="1600" dirty="0"/>
              <a:t> s molekulami troponinu.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Troponin obsahuje tři podjednotky: </a:t>
            </a:r>
          </a:p>
          <a:p>
            <a:pPr marL="0" indent="0" algn="just">
              <a:buNone/>
            </a:pPr>
            <a:r>
              <a:rPr lang="cs-CZ" sz="1600" b="1" dirty="0"/>
              <a:t>1) </a:t>
            </a:r>
            <a:r>
              <a:rPr lang="cs-CZ" sz="1600" b="1" dirty="0" err="1"/>
              <a:t>Tn</a:t>
            </a:r>
            <a:r>
              <a:rPr lang="cs-CZ" sz="1600" b="1" dirty="0"/>
              <a:t>-C</a:t>
            </a:r>
            <a:r>
              <a:rPr lang="cs-CZ" sz="1600" dirty="0"/>
              <a:t> − místo vážící kationty Ca</a:t>
            </a:r>
            <a:r>
              <a:rPr lang="cs-CZ" sz="1600" baseline="30000" dirty="0"/>
              <a:t>2+</a:t>
            </a:r>
            <a:r>
              <a:rPr lang="cs-CZ" sz="1600" dirty="0"/>
              <a:t>;</a:t>
            </a:r>
          </a:p>
          <a:p>
            <a:pPr marL="0" indent="0" algn="just">
              <a:buNone/>
            </a:pPr>
            <a:r>
              <a:rPr lang="cs-CZ" sz="1600" b="1" dirty="0"/>
              <a:t>2) </a:t>
            </a:r>
            <a:r>
              <a:rPr lang="cs-CZ" sz="1600" b="1" dirty="0" err="1"/>
              <a:t>Tn</a:t>
            </a:r>
            <a:r>
              <a:rPr lang="cs-CZ" sz="1600" b="1" dirty="0"/>
              <a:t>-T</a:t>
            </a:r>
            <a:r>
              <a:rPr lang="cs-CZ" sz="1600" dirty="0"/>
              <a:t> − místo, kde se troponin váže k </a:t>
            </a:r>
            <a:r>
              <a:rPr lang="cs-CZ" sz="1600" dirty="0" err="1"/>
              <a:t>tropomyozinu</a:t>
            </a:r>
            <a:r>
              <a:rPr lang="cs-CZ" sz="1600" dirty="0"/>
              <a:t>;</a:t>
            </a:r>
          </a:p>
          <a:p>
            <a:pPr marL="0" indent="0" algn="just">
              <a:buNone/>
            </a:pPr>
            <a:r>
              <a:rPr lang="cs-CZ" sz="1600" b="1" dirty="0"/>
              <a:t>3) </a:t>
            </a:r>
            <a:r>
              <a:rPr lang="cs-CZ" sz="1600" b="1" dirty="0" err="1"/>
              <a:t>Tn</a:t>
            </a:r>
            <a:r>
              <a:rPr lang="cs-CZ" sz="1600" b="1" dirty="0"/>
              <a:t>-I</a:t>
            </a:r>
            <a:r>
              <a:rPr lang="cs-CZ" sz="1600" dirty="0"/>
              <a:t> − místo, které zakrývá aktivní místa aktinu pro interakci s myozinem.</a:t>
            </a:r>
          </a:p>
          <a:p>
            <a:pPr algn="just"/>
            <a:r>
              <a:rPr lang="cs-CZ" sz="1600" dirty="0"/>
              <a:t>Vše proběhne za přítomnosti </a:t>
            </a:r>
            <a:r>
              <a:rPr lang="cs-CZ" sz="1600" b="1" dirty="0"/>
              <a:t>Ca</a:t>
            </a:r>
            <a:r>
              <a:rPr lang="cs-CZ" sz="1600" b="1" baseline="30000" dirty="0"/>
              <a:t>2+</a:t>
            </a:r>
            <a:r>
              <a:rPr lang="cs-CZ" sz="1600" dirty="0"/>
              <a:t>, z </a:t>
            </a:r>
            <a:r>
              <a:rPr lang="cs-CZ" sz="1600" b="1" dirty="0"/>
              <a:t>sarkoplazmatického retikula</a:t>
            </a:r>
            <a:r>
              <a:rPr lang="cs-CZ" sz="1600" dirty="0"/>
              <a:t> po přenosu excitace z T-tubulů v odpověď na příchozí depolarizační stimul. Vazba Ca</a:t>
            </a:r>
            <a:r>
              <a:rPr lang="cs-CZ" sz="1600" baseline="30000" dirty="0"/>
              <a:t>2+</a:t>
            </a:r>
            <a:r>
              <a:rPr lang="cs-CZ" sz="1600" dirty="0"/>
              <a:t> na </a:t>
            </a:r>
            <a:r>
              <a:rPr lang="cs-CZ" sz="1600" dirty="0" err="1"/>
              <a:t>Tn</a:t>
            </a:r>
            <a:r>
              <a:rPr lang="cs-CZ" sz="1600" dirty="0"/>
              <a:t>-C podjednotku troponinu vyvolá </a:t>
            </a:r>
            <a:r>
              <a:rPr lang="cs-CZ" sz="1600" b="1" dirty="0"/>
              <a:t>konformační změnu</a:t>
            </a:r>
            <a:r>
              <a:rPr lang="cs-CZ" sz="1600" dirty="0"/>
              <a:t>, kdy se </a:t>
            </a:r>
            <a:r>
              <a:rPr lang="cs-CZ" sz="1600" dirty="0" err="1"/>
              <a:t>tropomyozin</a:t>
            </a:r>
            <a:r>
              <a:rPr lang="cs-CZ" sz="1600" dirty="0"/>
              <a:t> zasune ještě více do žlábků aktinu. Tím je umožněno hlavě myozinu se navázat na aktivní místo (myozin se "opře" o aktin) a aktivovat ATP-</a:t>
            </a:r>
            <a:r>
              <a:rPr lang="cs-CZ" sz="1600" dirty="0" err="1"/>
              <a:t>ázu</a:t>
            </a:r>
            <a:r>
              <a:rPr lang="cs-CZ" sz="1600" dirty="0"/>
              <a:t>. </a:t>
            </a:r>
            <a:r>
              <a:rPr lang="cs-CZ" sz="1600" b="1" dirty="0"/>
              <a:t>ATP</a:t>
            </a:r>
            <a:r>
              <a:rPr lang="cs-CZ" sz="1600" dirty="0"/>
              <a:t> se spotřebuje za produkce ADP + </a:t>
            </a:r>
            <a:r>
              <a:rPr lang="cs-CZ" sz="1600" dirty="0" err="1"/>
              <a:t>Pi</a:t>
            </a:r>
            <a:r>
              <a:rPr lang="cs-CZ" sz="1600" dirty="0"/>
              <a:t> a hlava myozinu se nakloní v podélné ose </a:t>
            </a:r>
            <a:r>
              <a:rPr lang="cs-CZ" sz="1600" dirty="0" err="1"/>
              <a:t>sarkomery</a:t>
            </a:r>
            <a:r>
              <a:rPr lang="cs-CZ" sz="1600" dirty="0"/>
              <a:t> – dojde k posunu filament a kontrakci. </a:t>
            </a:r>
          </a:p>
          <a:p>
            <a:pPr algn="just"/>
            <a:r>
              <a:rPr lang="cs-CZ" sz="1600" dirty="0"/>
              <a:t>Vzniká stabilní </a:t>
            </a:r>
            <a:r>
              <a:rPr lang="cs-CZ" sz="1600" b="1" dirty="0"/>
              <a:t>komplex</a:t>
            </a:r>
            <a:r>
              <a:rPr lang="cs-CZ" sz="1600" dirty="0"/>
              <a:t>. Za účasti dalšího ATP se stav relaxuje. </a:t>
            </a:r>
          </a:p>
          <a:p>
            <a:pPr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1773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2FD2562-B62B-47CD-AACE-28A09A27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966787"/>
            <a:ext cx="99631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1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6EB4DC1-B06A-4743-A0D5-60CEDD6D5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11" y="91256"/>
            <a:ext cx="4762500" cy="30513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AF01FE9-9D47-4564-A845-460CF449E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945" y="566890"/>
            <a:ext cx="4387029" cy="60871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EBFF14-45F5-4C70-B501-8005399B2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11" y="3429000"/>
            <a:ext cx="50863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616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983</Words>
  <Application>Microsoft Office PowerPoint</Application>
  <PresentationFormat>Širokoúhlá obrazovka</PresentationFormat>
  <Paragraphs>62</Paragraphs>
  <Slides>10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Funkční a mikroskopická anatomie kosterního svalu</vt:lpstr>
      <vt:lpstr>Stavba svalu</vt:lpstr>
      <vt:lpstr>Mikroskopická anatomie svaloviny</vt:lpstr>
      <vt:lpstr>Mikroskopická stavba příčně pruhované svaloviny</vt:lpstr>
      <vt:lpstr>Sarkomera</vt:lpstr>
      <vt:lpstr>Proteiny sarkomery</vt:lpstr>
      <vt:lpstr>Molekulární princip kontrakce příčně pruhovaného svalstva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Funkční a mikroskopická anatomie kosterního svalu</dc:title>
  <dc:creator>Kristýna Brzobohatá</dc:creator>
  <cp:lastModifiedBy>Kristýna Brzobohatá</cp:lastModifiedBy>
  <cp:revision>2</cp:revision>
  <dcterms:created xsi:type="dcterms:W3CDTF">2021-11-25T22:00:11Z</dcterms:created>
  <dcterms:modified xsi:type="dcterms:W3CDTF">2021-11-26T05:41:54Z</dcterms:modified>
</cp:coreProperties>
</file>