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5"/>
  </p:notesMasterIdLst>
  <p:sldIdLst>
    <p:sldId id="256" r:id="rId2"/>
    <p:sldId id="541" r:id="rId3"/>
    <p:sldId id="615" r:id="rId4"/>
    <p:sldId id="543" r:id="rId5"/>
    <p:sldId id="539" r:id="rId6"/>
    <p:sldId id="419" r:id="rId7"/>
    <p:sldId id="530" r:id="rId8"/>
    <p:sldId id="531" r:id="rId9"/>
    <p:sldId id="533" r:id="rId10"/>
    <p:sldId id="535" r:id="rId11"/>
    <p:sldId id="528" r:id="rId12"/>
    <p:sldId id="536" r:id="rId13"/>
    <p:sldId id="542" r:id="rId14"/>
    <p:sldId id="540" r:id="rId15"/>
    <p:sldId id="554" r:id="rId16"/>
    <p:sldId id="407" r:id="rId17"/>
    <p:sldId id="553" r:id="rId18"/>
    <p:sldId id="555" r:id="rId19"/>
    <p:sldId id="558" r:id="rId20"/>
    <p:sldId id="559" r:id="rId21"/>
    <p:sldId id="557" r:id="rId22"/>
    <p:sldId id="556" r:id="rId23"/>
    <p:sldId id="552" r:id="rId24"/>
    <p:sldId id="406" r:id="rId25"/>
    <p:sldId id="621" r:id="rId26"/>
    <p:sldId id="576" r:id="rId27"/>
    <p:sldId id="575" r:id="rId28"/>
    <p:sldId id="577" r:id="rId29"/>
    <p:sldId id="622" r:id="rId30"/>
    <p:sldId id="563" r:id="rId31"/>
    <p:sldId id="623" r:id="rId32"/>
    <p:sldId id="408" r:id="rId33"/>
    <p:sldId id="413" r:id="rId34"/>
    <p:sldId id="612" r:id="rId35"/>
    <p:sldId id="613" r:id="rId36"/>
    <p:sldId id="607" r:id="rId37"/>
    <p:sldId id="410" r:id="rId38"/>
    <p:sldId id="411" r:id="rId39"/>
    <p:sldId id="651" r:id="rId40"/>
    <p:sldId id="611" r:id="rId41"/>
    <p:sldId id="564" r:id="rId42"/>
    <p:sldId id="634" r:id="rId43"/>
    <p:sldId id="409" r:id="rId44"/>
    <p:sldId id="565" r:id="rId45"/>
    <p:sldId id="609" r:id="rId46"/>
    <p:sldId id="610" r:id="rId47"/>
    <p:sldId id="606" r:id="rId48"/>
    <p:sldId id="635" r:id="rId49"/>
    <p:sldId id="550" r:id="rId50"/>
    <p:sldId id="567" r:id="rId51"/>
    <p:sldId id="568" r:id="rId52"/>
    <p:sldId id="626" r:id="rId53"/>
    <p:sldId id="636" r:id="rId54"/>
    <p:sldId id="569" r:id="rId55"/>
    <p:sldId id="570" r:id="rId56"/>
    <p:sldId id="571" r:id="rId57"/>
    <p:sldId id="572" r:id="rId58"/>
    <p:sldId id="573" r:id="rId59"/>
    <p:sldId id="579" r:id="rId60"/>
    <p:sldId id="580" r:id="rId61"/>
    <p:sldId id="581" r:id="rId62"/>
    <p:sldId id="582" r:id="rId63"/>
    <p:sldId id="641" r:id="rId64"/>
    <p:sldId id="583" r:id="rId65"/>
    <p:sldId id="605" r:id="rId66"/>
    <p:sldId id="585" r:id="rId67"/>
    <p:sldId id="584" r:id="rId68"/>
    <p:sldId id="586" r:id="rId69"/>
    <p:sldId id="587" r:id="rId70"/>
    <p:sldId id="653" r:id="rId71"/>
    <p:sldId id="640" r:id="rId72"/>
    <p:sldId id="588" r:id="rId73"/>
    <p:sldId id="590" r:id="rId74"/>
    <p:sldId id="591" r:id="rId75"/>
    <p:sldId id="589" r:id="rId76"/>
    <p:sldId id="593" r:id="rId77"/>
    <p:sldId id="638" r:id="rId78"/>
    <p:sldId id="594" r:id="rId79"/>
    <p:sldId id="592" r:id="rId80"/>
    <p:sldId id="596" r:id="rId81"/>
    <p:sldId id="597" r:id="rId82"/>
    <p:sldId id="643" r:id="rId83"/>
    <p:sldId id="644" r:id="rId84"/>
    <p:sldId id="598" r:id="rId85"/>
    <p:sldId id="599" r:id="rId86"/>
    <p:sldId id="600" r:id="rId87"/>
    <p:sldId id="604" r:id="rId88"/>
    <p:sldId id="601" r:id="rId89"/>
    <p:sldId id="602" r:id="rId90"/>
    <p:sldId id="654" r:id="rId91"/>
    <p:sldId id="655" r:id="rId92"/>
    <p:sldId id="656" r:id="rId93"/>
    <p:sldId id="657" r:id="rId94"/>
    <p:sldId id="658" r:id="rId95"/>
    <p:sldId id="603" r:id="rId96"/>
    <p:sldId id="316" r:id="rId97"/>
    <p:sldId id="317" r:id="rId98"/>
    <p:sldId id="318" r:id="rId99"/>
    <p:sldId id="319" r:id="rId100"/>
    <p:sldId id="320" r:id="rId101"/>
    <p:sldId id="321" r:id="rId102"/>
    <p:sldId id="322" r:id="rId103"/>
    <p:sldId id="323" r:id="rId104"/>
    <p:sldId id="324" r:id="rId105"/>
    <p:sldId id="485" r:id="rId106"/>
    <p:sldId id="616" r:id="rId107"/>
    <p:sldId id="652" r:id="rId108"/>
    <p:sldId id="487" r:id="rId109"/>
    <p:sldId id="488" r:id="rId110"/>
    <p:sldId id="489" r:id="rId111"/>
    <p:sldId id="491" r:id="rId112"/>
    <p:sldId id="494" r:id="rId113"/>
    <p:sldId id="496" r:id="rId114"/>
    <p:sldId id="495" r:id="rId115"/>
    <p:sldId id="497" r:id="rId116"/>
    <p:sldId id="499" r:id="rId117"/>
    <p:sldId id="490" r:id="rId118"/>
    <p:sldId id="493" r:id="rId119"/>
    <p:sldId id="492" r:id="rId120"/>
    <p:sldId id="498" r:id="rId121"/>
    <p:sldId id="500" r:id="rId122"/>
    <p:sldId id="502" r:id="rId123"/>
    <p:sldId id="501" r:id="rId124"/>
    <p:sldId id="516" r:id="rId125"/>
    <p:sldId id="503" r:id="rId126"/>
    <p:sldId id="508" r:id="rId127"/>
    <p:sldId id="509" r:id="rId128"/>
    <p:sldId id="512" r:id="rId129"/>
    <p:sldId id="513" r:id="rId130"/>
    <p:sldId id="511" r:id="rId131"/>
    <p:sldId id="514" r:id="rId132"/>
    <p:sldId id="595" r:id="rId133"/>
    <p:sldId id="504" r:id="rId134"/>
    <p:sldId id="617" r:id="rId135"/>
    <p:sldId id="521" r:id="rId136"/>
    <p:sldId id="507" r:id="rId137"/>
    <p:sldId id="524" r:id="rId138"/>
    <p:sldId id="525" r:id="rId139"/>
    <p:sldId id="522" r:id="rId140"/>
    <p:sldId id="506" r:id="rId141"/>
    <p:sldId id="344" r:id="rId142"/>
    <p:sldId id="486" r:id="rId143"/>
    <p:sldId id="345" r:id="rId144"/>
    <p:sldId id="286" r:id="rId145"/>
    <p:sldId id="267" r:id="rId146"/>
    <p:sldId id="287" r:id="rId147"/>
    <p:sldId id="288" r:id="rId148"/>
    <p:sldId id="262" r:id="rId149"/>
    <p:sldId id="301" r:id="rId150"/>
    <p:sldId id="302" r:id="rId151"/>
    <p:sldId id="647" r:id="rId152"/>
    <p:sldId id="348" r:id="rId153"/>
    <p:sldId id="349" r:id="rId154"/>
    <p:sldId id="261" r:id="rId155"/>
    <p:sldId id="350" r:id="rId156"/>
    <p:sldId id="266" r:id="rId157"/>
    <p:sldId id="659" r:id="rId158"/>
    <p:sldId id="660" r:id="rId159"/>
    <p:sldId id="351" r:id="rId160"/>
    <p:sldId id="352" r:id="rId161"/>
    <p:sldId id="259" r:id="rId162"/>
    <p:sldId id="353" r:id="rId163"/>
    <p:sldId id="260" r:id="rId164"/>
    <p:sldId id="354" r:id="rId165"/>
    <p:sldId id="258" r:id="rId166"/>
    <p:sldId id="257" r:id="rId167"/>
    <p:sldId id="284" r:id="rId168"/>
    <p:sldId id="283" r:id="rId169"/>
    <p:sldId id="650" r:id="rId170"/>
    <p:sldId id="648" r:id="rId171"/>
    <p:sldId id="649" r:id="rId172"/>
    <p:sldId id="482" r:id="rId173"/>
    <p:sldId id="346" r:id="rId174"/>
    <p:sldId id="300" r:id="rId175"/>
    <p:sldId id="299" r:id="rId176"/>
    <p:sldId id="285" r:id="rId177"/>
    <p:sldId id="290" r:id="rId178"/>
    <p:sldId id="291" r:id="rId179"/>
    <p:sldId id="292" r:id="rId180"/>
    <p:sldId id="289" r:id="rId181"/>
    <p:sldId id="297" r:id="rId182"/>
    <p:sldId id="293" r:id="rId183"/>
    <p:sldId id="294" r:id="rId184"/>
    <p:sldId id="295" r:id="rId185"/>
    <p:sldId id="296" r:id="rId186"/>
    <p:sldId id="298" r:id="rId187"/>
    <p:sldId id="303" r:id="rId188"/>
    <p:sldId id="304" r:id="rId189"/>
    <p:sldId id="307" r:id="rId190"/>
    <p:sldId id="308" r:id="rId191"/>
    <p:sldId id="309" r:id="rId192"/>
    <p:sldId id="310" r:id="rId193"/>
    <p:sldId id="620" r:id="rId194"/>
  </p:sldIdLst>
  <p:sldSz cx="9144000" cy="6858000" type="screen4x3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2706" autoAdjust="0"/>
  </p:normalViewPr>
  <p:slideViewPr>
    <p:cSldViewPr>
      <p:cViewPr varScale="1">
        <p:scale>
          <a:sx n="117" d="100"/>
          <a:sy n="117" d="100"/>
        </p:scale>
        <p:origin x="14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CA29A-4F96-4265-B998-3A76642E00F4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0F2C5-8281-46C4-9A21-2BD5E36FDB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84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0F2C5-8281-46C4-9A21-2BD5E36FDBB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816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0F2C5-8281-46C4-9A21-2BD5E36FDBB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045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0F2C5-8281-46C4-9A21-2BD5E36FDBB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62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59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12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71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26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62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479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494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16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2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1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70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91CE7-2F09-4FD0-92BE-749E73CC5A61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2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5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z/url?sa=i&amp;url=https%3A%2F%2Fwww.shutterstock.com%2Fcs%2Fimage-illustration%2Fstructure-chlamydomonas-1052738045&amp;psig=AOvVaw0XxzRccvRNBrD3zwVZzeLf&amp;ust=1610056930888000&amp;source=images&amp;cd=vfe&amp;ved=0CAIQjRxqFwoTCKie5tCniO4CFQAAAAAdAAAAABAD" TargetMode="Externa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N%C3%A1rod" TargetMode="External"/><Relationship Id="rId13" Type="http://schemas.openxmlformats.org/officeDocument/2006/relationships/hyperlink" Target="https://cs.wikipedia.org/wiki/Endogamie" TargetMode="External"/><Relationship Id="rId3" Type="http://schemas.openxmlformats.org/officeDocument/2006/relationships/hyperlink" Target="https://leporelo.info/gamety" TargetMode="External"/><Relationship Id="rId7" Type="http://schemas.openxmlformats.org/officeDocument/2006/relationships/hyperlink" Target="https://cs.wikipedia.org/wiki/Kasta" TargetMode="External"/><Relationship Id="rId12" Type="http://schemas.openxmlformats.org/officeDocument/2006/relationships/hyperlink" Target="https://cs.wikipedia.org/wiki/Incest" TargetMode="External"/><Relationship Id="rId2" Type="http://schemas.openxmlformats.org/officeDocument/2006/relationships/hyperlink" Target="https://leporelo.info/prvoci" TargetMode="External"/><Relationship Id="rId16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Kmen_(sociologie)" TargetMode="External"/><Relationship Id="rId11" Type="http://schemas.openxmlformats.org/officeDocument/2006/relationships/hyperlink" Target="https://cs.wikipedia.org/wiki/Totem" TargetMode="External"/><Relationship Id="rId5" Type="http://schemas.openxmlformats.org/officeDocument/2006/relationships/hyperlink" Target="https://leporelo.info/gen" TargetMode="External"/><Relationship Id="rId15" Type="http://schemas.openxmlformats.org/officeDocument/2006/relationships/image" Target="../media/image184.jpeg"/><Relationship Id="rId10" Type="http://schemas.openxmlformats.org/officeDocument/2006/relationships/hyperlink" Target="https://cs.wikipedia.org/wiki/Klan" TargetMode="External"/><Relationship Id="rId4" Type="http://schemas.openxmlformats.org/officeDocument/2006/relationships/hyperlink" Target="https://leporelo.info/cysta" TargetMode="External"/><Relationship Id="rId9" Type="http://schemas.openxmlformats.org/officeDocument/2006/relationships/hyperlink" Target="https://cs.wikipedia.org/wiki/Exogamie" TargetMode="External"/><Relationship Id="rId14" Type="http://schemas.openxmlformats.org/officeDocument/2006/relationships/image" Target="../media/image183.jp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jp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g"/><Relationship Id="rId5" Type="http://schemas.openxmlformats.org/officeDocument/2006/relationships/hyperlink" Target="https://www.google.cz/url?sa=i&amp;url=https%3A%2F%2Fwww.dkfindout.com%2Fuk%2Fanimals-and-nature%2Ffish%2Fbreeding-salmon%2F&amp;psig=AOvVaw3CqECnmA4V0jwyGolXFhfA&amp;ust=1609922300599000&amp;source=images&amp;cd=vfe&amp;ved=0CAIQjRxqFwoTCLCY1oqyhO4CFQAAAAAdAAAAABAD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19.jpg"/><Relationship Id="rId9" Type="http://schemas.openxmlformats.org/officeDocument/2006/relationships/image" Target="../media/image23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7" Type="http://schemas.openxmlformats.org/officeDocument/2006/relationships/image" Target="../media/image217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jpg"/><Relationship Id="rId7" Type="http://schemas.openxmlformats.org/officeDocument/2006/relationships/image" Target="../media/image224.jp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g"/><Relationship Id="rId5" Type="http://schemas.openxmlformats.org/officeDocument/2006/relationships/image" Target="../media/image222.jpg"/><Relationship Id="rId4" Type="http://schemas.openxmlformats.org/officeDocument/2006/relationships/image" Target="../media/image221.jpg"/><Relationship Id="rId9" Type="http://schemas.openxmlformats.org/officeDocument/2006/relationships/image" Target="../media/image2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3.jpeg"/><Relationship Id="rId5" Type="http://schemas.openxmlformats.org/officeDocument/2006/relationships/image" Target="../media/image28.jpg"/><Relationship Id="rId10" Type="http://schemas.openxmlformats.org/officeDocument/2006/relationships/image" Target="../media/image32.jpeg"/><Relationship Id="rId4" Type="http://schemas.openxmlformats.org/officeDocument/2006/relationships/image" Target="../media/image27.jpg"/><Relationship Id="rId9" Type="http://schemas.openxmlformats.org/officeDocument/2006/relationships/hyperlink" Target="https://www.google.cz/url?sa=i&amp;url=https%3A%2F%2Fwww.mentalfloss.com%2Farticle%2F551081%2Fcollective-nouns-groups-animals&amp;psig=AOvVaw0s0M3L6VlxDub8KoU-HN5m&amp;ust=1609924586956000&amp;source=images&amp;cd=vfe&amp;ved=0CAIQjRxqFwoTCJib7dq6hO4CFQAAAAAdAAAAABA-" TargetMode="Externa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2.jp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e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em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image" Target="../media/image2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s.qaz.wiki/wiki/Sexual_dimorphism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e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em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em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em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em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image" Target="../media/image261.em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image" Target="../media/image263.em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image" Target="../media/image265.em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em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google.cz/url?sa=i&amp;url=https%3A%2F%2Fwww.prestags.com%2F2014%2F12%2Fcan-dragons-fly.html&amp;psig=AOvVaw0pPwzzI8e2rfNafUpSsIG2&amp;ust=1609928026054000&amp;source=images&amp;cd=vfe&amp;ved=0CAIQjRxqFwoTCJC-_rPHhO4CFQAAAAAdAAAAABBX" TargetMode="Externa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em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emf"/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4.emf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em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em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em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em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emf"/><Relationship Id="rId2" Type="http://schemas.openxmlformats.org/officeDocument/2006/relationships/image" Target="../media/image279.emf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em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emf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emf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emf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hyperlink" Target="https://www.google.cz/url?sa=i&amp;url=https%3A%2F%2Fwww.aliexpress.com%2Fitem%2F32875903041.html&amp;psig=AOvVaw1a6L5Lww9CNehMxgn_9zY1&amp;ust=1609885151451000&amp;source=images&amp;cd=vfe&amp;ved=0CAIQjRxqFwoTCKCBqNmng-4CFQAAAAAdAAAAABA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Isaac_Newton" TargetMode="External"/><Relationship Id="rId13" Type="http://schemas.openxmlformats.org/officeDocument/2006/relationships/hyperlink" Target="https://cs.wikipedia.org/wiki/Slunce" TargetMode="External"/><Relationship Id="rId18" Type="http://schemas.openxmlformats.org/officeDocument/2006/relationships/hyperlink" Target="https://cs.wikipedia.org/wiki/Obecn%C3%A1_teorie_relativity" TargetMode="External"/><Relationship Id="rId3" Type="http://schemas.openxmlformats.org/officeDocument/2006/relationships/hyperlink" Target="https://cs.wikipedia.org/wiki/V%C4%9Bdeck%C3%BD_z%C3%A1kon" TargetMode="External"/><Relationship Id="rId7" Type="http://schemas.openxmlformats.org/officeDocument/2006/relationships/hyperlink" Target="https://cs.wikipedia.org/wiki/Hmotnost" TargetMode="External"/><Relationship Id="rId12" Type="http://schemas.openxmlformats.org/officeDocument/2006/relationships/hyperlink" Target="https://cs.wikipedia.org/wiki/Planeta" TargetMode="External"/><Relationship Id="rId17" Type="http://schemas.openxmlformats.org/officeDocument/2006/relationships/hyperlink" Target="https://cs.wikipedia.org/wiki/Rychlost_sv%C4%9Btla" TargetMode="External"/><Relationship Id="rId2" Type="http://schemas.openxmlformats.org/officeDocument/2006/relationships/image" Target="../media/image54.png"/><Relationship Id="rId16" Type="http://schemas.openxmlformats.org/officeDocument/2006/relationships/hyperlink" Target="https://cs.wikipedia.org/wiki/Rychlost" TargetMode="External"/><Relationship Id="rId20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T%C4%9Bleso" TargetMode="External"/><Relationship Id="rId11" Type="http://schemas.openxmlformats.org/officeDocument/2006/relationships/hyperlink" Target="https://cs.wikipedia.org/wiki/Zem%C4%9B" TargetMode="External"/><Relationship Id="rId5" Type="http://schemas.openxmlformats.org/officeDocument/2006/relationships/hyperlink" Target="https://cs.wikipedia.org/wiki/S%C3%ADla" TargetMode="External"/><Relationship Id="rId15" Type="http://schemas.openxmlformats.org/officeDocument/2006/relationships/hyperlink" Target="https://cs.wikipedia.org/wiki/Klasick%C3%A1_fyzika" TargetMode="External"/><Relationship Id="rId10" Type="http://schemas.openxmlformats.org/officeDocument/2006/relationships/hyperlink" Target="https://cs.wikipedia.org/wiki/M%C4%9Bs%C3%ADc" TargetMode="External"/><Relationship Id="rId19" Type="http://schemas.openxmlformats.org/officeDocument/2006/relationships/hyperlink" Target="https://cs.wikipedia.org/wiki/Kvantov%C3%A1_gravitace" TargetMode="External"/><Relationship Id="rId4" Type="http://schemas.openxmlformats.org/officeDocument/2006/relationships/hyperlink" Target="https://cs.wikipedia.org/wiki/Gravitace" TargetMode="External"/><Relationship Id="rId9" Type="http://schemas.openxmlformats.org/officeDocument/2006/relationships/hyperlink" Target="https://cs.wikipedia.org/wiki/Mechanick%C3%BD_pohyb" TargetMode="External"/><Relationship Id="rId14" Type="http://schemas.openxmlformats.org/officeDocument/2006/relationships/hyperlink" Target="https://cs.wikipedia.org/wiki/Keplerovy_z%C3%A1kony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hyperlink" Target="https://www.google.cz/url?sa=i&amp;url=https%3A%2F%2Fwww.aquaculturealliance.org%2Fadvocate%2Fphytoplankton-aquaculture-ponds-friend-foe%2F&amp;psig=AOvVaw0ZkE5XkZwiFXwvKMsvph3c&amp;ust=1610014667532000&amp;source=images&amp;cd=vfe&amp;ved=0CAIQjRxqFwoTCPiesJ2Kh-4CFQAAAAAdAAAAABAD" TargetMode="External"/><Relationship Id="rId7" Type="http://schemas.openxmlformats.org/officeDocument/2006/relationships/image" Target="../media/image97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g"/><Relationship Id="rId4" Type="http://schemas.openxmlformats.org/officeDocument/2006/relationships/image" Target="../media/image12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Organismus" TargetMode="External"/><Relationship Id="rId2" Type="http://schemas.openxmlformats.org/officeDocument/2006/relationships/hyperlink" Target="https://cs.wikipedia.org/wiki/Evoluc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s.wikipedia.org/wiki/Evolucionismus" TargetMode="External"/><Relationship Id="rId4" Type="http://schemas.openxmlformats.org/officeDocument/2006/relationships/hyperlink" Target="https://cs.wikipedia.org/wiki/Charles_Darwin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131.jpeg"/><Relationship Id="rId10" Type="http://schemas.openxmlformats.org/officeDocument/2006/relationships/image" Target="../media/image136.jpg"/><Relationship Id="rId4" Type="http://schemas.openxmlformats.org/officeDocument/2006/relationships/image" Target="../media/image130.jpg"/><Relationship Id="rId9" Type="http://schemas.openxmlformats.org/officeDocument/2006/relationships/image" Target="../media/image13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7" Type="http://schemas.openxmlformats.org/officeDocument/2006/relationships/image" Target="../media/image145.jp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g"/><Relationship Id="rId4" Type="http://schemas.openxmlformats.org/officeDocument/2006/relationships/image" Target="../media/image14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3" Type="http://schemas.openxmlformats.org/officeDocument/2006/relationships/image" Target="../media/image147.emf"/><Relationship Id="rId7" Type="http://schemas.openxmlformats.org/officeDocument/2006/relationships/image" Target="../media/image151.jpe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pn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7" Type="http://schemas.openxmlformats.org/officeDocument/2006/relationships/image" Target="../media/image163.jpe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Evoluční ekologi</a:t>
            </a:r>
            <a:r>
              <a:rPr lang="cs-CZ" dirty="0"/>
              <a:t>e</a:t>
            </a:r>
            <a:br>
              <a:rPr lang="cs-CZ" dirty="0"/>
            </a:br>
            <a:r>
              <a:rPr lang="cs-CZ" sz="3600" dirty="0" smtClean="0"/>
              <a:t>Základní</a:t>
            </a:r>
            <a:r>
              <a:rPr lang="cs-CZ" sz="3200" dirty="0" smtClean="0"/>
              <a:t> přehled problematiky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1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Evoluční ekologie versus </a:t>
            </a:r>
            <a:r>
              <a:rPr lang="cs-CZ" sz="3600" dirty="0" err="1" smtClean="0"/>
              <a:t>biogegrafie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4116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Biogeogra</a:t>
            </a:r>
            <a:r>
              <a:rPr lang="cs-CZ" dirty="0" err="1" smtClean="0"/>
              <a:t>fie</a:t>
            </a:r>
            <a:r>
              <a:rPr lang="en-US" dirty="0" smtClean="0"/>
              <a:t> </a:t>
            </a:r>
            <a:r>
              <a:rPr lang="cs-CZ" dirty="0" smtClean="0"/>
              <a:t>je studium </a:t>
            </a:r>
            <a:r>
              <a:rPr lang="cs-CZ" b="1" dirty="0" smtClean="0"/>
              <a:t>geografického rozšíření </a:t>
            </a:r>
            <a:r>
              <a:rPr lang="cs-CZ" dirty="0" smtClean="0"/>
              <a:t>organismů a zodpovídá rovněž otázky související s populační a evoluční ekologií. </a:t>
            </a:r>
          </a:p>
          <a:p>
            <a:r>
              <a:rPr lang="cs-CZ" dirty="0" smtClean="0"/>
              <a:t>Některé druhy se vyskytují doslova na několika km</a:t>
            </a:r>
            <a:r>
              <a:rPr lang="cs-CZ" baseline="30000" dirty="0" smtClean="0"/>
              <a:t>2</a:t>
            </a:r>
            <a:r>
              <a:rPr lang="cs-CZ" dirty="0" smtClean="0"/>
              <a:t>, zatímco jiné osídlily celé kontinenty. Některé druhy jsou z hlediska svého </a:t>
            </a:r>
            <a:r>
              <a:rPr lang="cs-CZ" b="1" dirty="0" smtClean="0"/>
              <a:t>výskytu stabilní</a:t>
            </a:r>
            <a:r>
              <a:rPr lang="cs-CZ" dirty="0" smtClean="0"/>
              <a:t>, jiné prodělávají často i rozsáhlé </a:t>
            </a:r>
            <a:r>
              <a:rPr lang="cs-CZ" b="1" dirty="0" smtClean="0"/>
              <a:t>migrace.</a:t>
            </a:r>
            <a:r>
              <a:rPr lang="cs-CZ" dirty="0" smtClean="0"/>
              <a:t> </a:t>
            </a:r>
          </a:p>
          <a:p>
            <a:r>
              <a:rPr lang="cs-CZ" dirty="0" smtClean="0"/>
              <a:t>Pokud se druhy šíří jako </a:t>
            </a:r>
            <a:r>
              <a:rPr lang="cs-CZ" b="1" dirty="0" smtClean="0"/>
              <a:t>škůdci v zemědělství</a:t>
            </a:r>
            <a:r>
              <a:rPr lang="cs-CZ" dirty="0" smtClean="0"/>
              <a:t>, nebo jsou </a:t>
            </a:r>
            <a:r>
              <a:rPr lang="cs-CZ" b="1" dirty="0" smtClean="0"/>
              <a:t>původci onemocnění</a:t>
            </a:r>
            <a:r>
              <a:rPr lang="cs-CZ" dirty="0" smtClean="0"/>
              <a:t>, je porozumění příčinám proč se jejich původní areály rozšíření zvětšují, často značného ekonomického významu. </a:t>
            </a:r>
          </a:p>
          <a:p>
            <a:r>
              <a:rPr lang="cs-CZ" dirty="0" smtClean="0"/>
              <a:t>Biogeografie se rovněž zabývá tím, proč se některé druhy s malými areály vyskytují pouze na malém geografickém prost, zatímco jiné jsou náhodně rozptýleny po celé planetě.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4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Rodově specifické elementy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016" y="1600200"/>
            <a:ext cx="8820472" cy="4525963"/>
          </a:xfrm>
        </p:spPr>
        <p:txBody>
          <a:bodyPr/>
          <a:lstStyle/>
          <a:p>
            <a:r>
              <a:rPr lang="cs-CZ" dirty="0" smtClean="0"/>
              <a:t>Porovnání mezi vyššími taxony vedou k otázkám typu: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Žijí organismy s opožděným dospíváním déle ?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Mají větší organismy relativně méně potomstva 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9597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Spojení mezi složkami ŽH, které směřují k simultánní evoluci dvou a nebo i více složek</a:t>
            </a:r>
          </a:p>
          <a:p>
            <a:r>
              <a:rPr lang="cs-CZ" dirty="0" smtClean="0"/>
              <a:t>Většinou jsou indikovány negativním vztahem mezi </a:t>
            </a:r>
            <a:r>
              <a:rPr lang="cs-CZ" dirty="0" err="1" smtClean="0"/>
              <a:t>dvěmi</a:t>
            </a:r>
            <a:r>
              <a:rPr lang="cs-CZ" dirty="0" smtClean="0"/>
              <a:t> složkami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Fyziologický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r>
              <a:rPr lang="cs-CZ" dirty="0" smtClean="0"/>
              <a:t> </a:t>
            </a:r>
          </a:p>
          <a:p>
            <a:r>
              <a:rPr lang="cs-CZ" dirty="0" smtClean="0"/>
              <a:t>Mikroevoluční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endParaRPr lang="cs-CZ" dirty="0" smtClean="0"/>
          </a:p>
          <a:p>
            <a:r>
              <a:rPr lang="cs-CZ" dirty="0" smtClean="0"/>
              <a:t>Makroevoluční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79364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Fyziologický </a:t>
            </a:r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allocation</a:t>
            </a:r>
            <a:r>
              <a:rPr lang="cs-CZ" dirty="0" smtClean="0"/>
              <a:t> hypotéza – založená na rozdělení mezi dva a více procesů, které jsou přímo v </a:t>
            </a:r>
            <a:r>
              <a:rPr lang="cs-CZ" dirty="0" err="1" smtClean="0"/>
              <a:t>kompetici</a:t>
            </a:r>
            <a:r>
              <a:rPr lang="cs-CZ" dirty="0" smtClean="0"/>
              <a:t> o limitovaný zdroj (energie) u jedince – princip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allocation</a:t>
            </a:r>
            <a:r>
              <a:rPr lang="cs-CZ" dirty="0" smtClean="0"/>
              <a:t> –</a:t>
            </a:r>
            <a:r>
              <a:rPr lang="cs-CZ" dirty="0" err="1" smtClean="0"/>
              <a:t>Levins</a:t>
            </a:r>
            <a:r>
              <a:rPr lang="cs-CZ" dirty="0" smtClean="0"/>
              <a:t> (1968) – organismus získává limitované množství materiálu a energie, pro něž jsou oba procesy v </a:t>
            </a:r>
            <a:r>
              <a:rPr lang="cs-CZ" dirty="0" err="1" smtClean="0"/>
              <a:t>kompetici</a:t>
            </a:r>
            <a:r>
              <a:rPr lang="cs-CZ" dirty="0" smtClean="0"/>
              <a:t>, proto zvýšení přiděleného materiálu a energie do jednoho procesu bude směřovat ke snížení materiálů a energie do procesu jiného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25765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Mikroevoluční </a:t>
            </a:r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25658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Je širší jako fyziologický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endParaRPr lang="cs-CZ" dirty="0" smtClean="0"/>
          </a:p>
          <a:p>
            <a:r>
              <a:rPr lang="cs-CZ" dirty="0" smtClean="0"/>
              <a:t>Vyskytuje se v populacích, kde je vlivem selekce změna v jedné složce (zvyšující fitness) spojená se změnou v jiné složce (fitness snižující)</a:t>
            </a:r>
          </a:p>
          <a:p>
            <a:r>
              <a:rPr lang="cs-CZ" dirty="0" smtClean="0"/>
              <a:t>Představuje odpověď populace na selekci genetické variability ve fyziologickém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r>
              <a:rPr lang="cs-CZ" dirty="0" smtClean="0"/>
              <a:t> </a:t>
            </a:r>
          </a:p>
          <a:p>
            <a:r>
              <a:rPr lang="cs-CZ" dirty="0" smtClean="0"/>
              <a:t>Efekt reprodukce na přežívání je možné určit jako kompromis mezi: </a:t>
            </a:r>
          </a:p>
          <a:p>
            <a:pPr lvl="1"/>
            <a:r>
              <a:rPr lang="cs-CZ" dirty="0" smtClean="0"/>
              <a:t>Současnou reprodukce a přežíváním</a:t>
            </a:r>
          </a:p>
          <a:p>
            <a:pPr lvl="1"/>
            <a:r>
              <a:rPr lang="cs-CZ" dirty="0" smtClean="0"/>
              <a:t>Současnou reprodukcí a reprodukcí v budoucnosti</a:t>
            </a:r>
          </a:p>
          <a:p>
            <a:pPr lvl="1"/>
            <a:r>
              <a:rPr lang="cs-CZ" dirty="0" smtClean="0"/>
              <a:t>Reprodukcí versus růst</a:t>
            </a:r>
          </a:p>
          <a:p>
            <a:pPr lvl="1"/>
            <a:r>
              <a:rPr lang="cs-CZ" dirty="0" smtClean="0"/>
              <a:t>Současnou reprodukcí versus kondicí</a:t>
            </a:r>
          </a:p>
          <a:p>
            <a:pPr lvl="1"/>
            <a:r>
              <a:rPr lang="cs-CZ" dirty="0" smtClean="0"/>
              <a:t>Počet versus velikost potomstva </a:t>
            </a:r>
          </a:p>
          <a:p>
            <a:pPr marL="0" indent="0">
              <a:buNone/>
            </a:pPr>
            <a:r>
              <a:rPr lang="cs-CZ" dirty="0" smtClean="0"/>
              <a:t>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30738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Makroevoluční </a:t>
            </a:r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Komparativ ní analýza variací ve složkách ŽH mezi fylogeneticky nezávislými událostmi</a:t>
            </a:r>
          </a:p>
          <a:p>
            <a:r>
              <a:rPr lang="cs-CZ" dirty="0" smtClean="0"/>
              <a:t>Rodově závislé efekty – některé složky ŽH jsou fixovány na vyšší taxonomickou úroveň, ale nejsou variabilní na úrovni populační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97949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sz="4000" dirty="0" smtClean="0"/>
              <a:t>Evoluční význam nákladů  na reprodukci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5713" y="1376770"/>
            <a:ext cx="5184577" cy="5400603"/>
          </a:xfrm>
        </p:spPr>
      </p:pic>
    </p:spTree>
    <p:extLst>
      <p:ext uri="{BB962C8B-B14F-4D97-AF65-F5344CB8AC3E}">
        <p14:creationId xmlns:p14="http://schemas.microsoft.com/office/powerpoint/2010/main" val="32797136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Typy rozmnožování organismů</a:t>
            </a:r>
            <a:endParaRPr lang="cs-CZ" sz="3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2666" y="890538"/>
            <a:ext cx="6081512" cy="58298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1873299" cy="21287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" y="4320480"/>
            <a:ext cx="1888535" cy="22048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26" y="1052736"/>
            <a:ext cx="1503164" cy="159711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7498074" y="2527231"/>
            <a:ext cx="158417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 descr="Stock ilustrace „Structure Chlamydomonas“ 105273804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05" y="4102373"/>
            <a:ext cx="1514391" cy="16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7445814" y="5589240"/>
            <a:ext cx="158417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07504" y="6237312"/>
            <a:ext cx="158417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9148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rozmnožování organismů</a:t>
            </a:r>
            <a:endParaRPr lang="cs-CZ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93522" y="6237312"/>
            <a:ext cx="852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Rozmnožování je biologický proces, při kterém je produkován nový jedinec daného druhu.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3672602" y="1340768"/>
            <a:ext cx="1763494" cy="52853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Rozmnožování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1512362" y="2396408"/>
            <a:ext cx="1763494" cy="52853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Asexuální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432242" y="3645024"/>
            <a:ext cx="1763494" cy="52853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Pučení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2661241" y="3620544"/>
            <a:ext cx="1763494" cy="52853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Fragmentace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5904850" y="2348880"/>
            <a:ext cx="1763494" cy="52853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Sexuální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4752722" y="3620544"/>
            <a:ext cx="1763494" cy="52853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Unisexuální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6984970" y="3620544"/>
            <a:ext cx="1763494" cy="52853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Hermafroditi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914" y="4418529"/>
            <a:ext cx="1860538" cy="159346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92" y="4379045"/>
            <a:ext cx="1728192" cy="172819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5" y="4509120"/>
            <a:ext cx="1783021" cy="151862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18" y="4355811"/>
            <a:ext cx="2373845" cy="1728193"/>
          </a:xfrm>
          <a:prstGeom prst="rect">
            <a:avLst/>
          </a:prstGeom>
        </p:spPr>
      </p:pic>
      <p:cxnSp>
        <p:nvCxnSpPr>
          <p:cNvPr id="21" name="Přímá spojnice 20"/>
          <p:cNvCxnSpPr/>
          <p:nvPr/>
        </p:nvCxnSpPr>
        <p:spPr>
          <a:xfrm flipV="1">
            <a:off x="3259878" y="2617002"/>
            <a:ext cx="2644972" cy="199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endCxn id="6" idx="2"/>
          </p:cNvCxnSpPr>
          <p:nvPr/>
        </p:nvCxnSpPr>
        <p:spPr>
          <a:xfrm flipH="1" flipV="1">
            <a:off x="4554349" y="1869304"/>
            <a:ext cx="17651" cy="75379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 flipV="1">
            <a:off x="2394109" y="2948710"/>
            <a:ext cx="13505" cy="9843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 flipV="1">
            <a:off x="6724118" y="2866746"/>
            <a:ext cx="26476" cy="9943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2195736" y="3933056"/>
            <a:ext cx="4655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 flipH="1">
            <a:off x="6516218" y="3861048"/>
            <a:ext cx="468752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7254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Typy rozmnožování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Organismy se rozmnožují pohlavně (sexuálně) a nepohlavně (asexuálně).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Při pohlavním rozmnožování dochází ke spojení, </a:t>
            </a:r>
            <a:r>
              <a:rPr lang="cs-CZ" dirty="0" err="1" smtClean="0"/>
              <a:t>syngamii</a:t>
            </a:r>
            <a:r>
              <a:rPr lang="cs-CZ" dirty="0" smtClean="0"/>
              <a:t>, dvou haploidních buněk, gamet, které vznikly buněčným dělením nazývaným meióza.</a:t>
            </a:r>
          </a:p>
          <a:p>
            <a:endParaRPr lang="cs-CZ" dirty="0"/>
          </a:p>
          <a:p>
            <a:r>
              <a:rPr lang="cs-CZ" dirty="0" smtClean="0"/>
              <a:t>Splynutím gamet vzniká diploidní zygota, která se dělí mitoticky a která posléze vyprodukuje přes meiotické dělení opat haploidní gamety.</a:t>
            </a:r>
          </a:p>
          <a:p>
            <a:endParaRPr lang="cs-CZ" dirty="0"/>
          </a:p>
          <a:p>
            <a:r>
              <a:rPr lang="cs-CZ" dirty="0" smtClean="0"/>
              <a:t>V životní strategii takových organismů se tedy střídají haploidní a diploidním formy.</a:t>
            </a:r>
          </a:p>
          <a:p>
            <a:endParaRPr lang="cs-CZ" dirty="0" smtClean="0"/>
          </a:p>
          <a:p>
            <a:r>
              <a:rPr lang="cs-CZ" dirty="0" smtClean="0"/>
              <a:t>Asexuální rozmnožování je rozmnožování bez </a:t>
            </a:r>
            <a:r>
              <a:rPr lang="cs-CZ" dirty="0" err="1" smtClean="0"/>
              <a:t>syngamie</a:t>
            </a:r>
            <a:r>
              <a:rPr lang="cs-CZ" dirty="0" smtClean="0"/>
              <a:t> a rozeznává se </a:t>
            </a:r>
            <a:r>
              <a:rPr lang="cs-CZ" dirty="0"/>
              <a:t>n</a:t>
            </a:r>
            <a:r>
              <a:rPr lang="cs-CZ" dirty="0" smtClean="0"/>
              <a:t>ěkolik typů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46924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Typy asexuálního rozmnožování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Partenogeneze</a:t>
            </a:r>
            <a:r>
              <a:rPr lang="cs-CZ" dirty="0" smtClean="0"/>
              <a:t> – vývoj s neoplodněného vajíčka  (jsou zde tři varianty)</a:t>
            </a:r>
          </a:p>
          <a:p>
            <a:endParaRPr lang="cs-CZ" dirty="0"/>
          </a:p>
          <a:p>
            <a:r>
              <a:rPr lang="cs-CZ" b="1" dirty="0" smtClean="0"/>
              <a:t>Adventivní </a:t>
            </a:r>
            <a:r>
              <a:rPr lang="cs-CZ" b="1" dirty="0" err="1" smtClean="0"/>
              <a:t>embryonie</a:t>
            </a:r>
            <a:r>
              <a:rPr lang="cs-CZ" b="1" dirty="0" smtClean="0"/>
              <a:t>  </a:t>
            </a:r>
            <a:r>
              <a:rPr lang="cs-CZ" dirty="0" smtClean="0"/>
              <a:t>- </a:t>
            </a:r>
            <a:r>
              <a:rPr lang="cs-CZ" dirty="0"/>
              <a:t>n</a:t>
            </a:r>
            <a:r>
              <a:rPr lang="cs-CZ" dirty="0" smtClean="0"/>
              <a:t>ový jedinec se vyvíjí z jedné somatické buňky (často pod názvem sporofytová forma apomixie).</a:t>
            </a:r>
          </a:p>
          <a:p>
            <a:endParaRPr lang="cs-CZ" dirty="0" smtClean="0"/>
          </a:p>
          <a:p>
            <a:r>
              <a:rPr lang="cs-CZ" b="1" dirty="0" smtClean="0"/>
              <a:t>Vegetativní reprodukce </a:t>
            </a:r>
            <a:r>
              <a:rPr lang="cs-CZ" dirty="0" smtClean="0"/>
              <a:t>– vývoj nového jedince ze skupiny somatických buněk (u rostlin to jsou oddenky, hlízy, cibulky, </a:t>
            </a:r>
            <a:r>
              <a:rPr lang="cs-CZ" dirty="0"/>
              <a:t>n</a:t>
            </a:r>
            <a:r>
              <a:rPr lang="cs-CZ" dirty="0" smtClean="0"/>
              <a:t>ebo, šlahouny, u živočichů je to pučení či fragmentace.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7963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93" y="1503290"/>
            <a:ext cx="9147992" cy="385142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" y="5085184"/>
            <a:ext cx="4042553" cy="18002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75" y="5085184"/>
            <a:ext cx="2659225" cy="17728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87" y="5085184"/>
            <a:ext cx="2433687" cy="177281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32" y="-1"/>
            <a:ext cx="2461468" cy="166459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" y="-15924"/>
            <a:ext cx="2520280" cy="168051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89" y="0"/>
            <a:ext cx="3207839" cy="16518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27384"/>
            <a:ext cx="2058373" cy="167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Typy partenogeneze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err="1" smtClean="0"/>
              <a:t>Apomixe</a:t>
            </a:r>
            <a:r>
              <a:rPr lang="cs-CZ" dirty="0" smtClean="0"/>
              <a:t> – meióza je potlačena, jedinci </a:t>
            </a:r>
            <a:r>
              <a:rPr lang="cs-CZ" dirty="0" err="1" smtClean="0"/>
              <a:t>vzunikají</a:t>
            </a:r>
            <a:r>
              <a:rPr lang="cs-CZ" dirty="0" smtClean="0"/>
              <a:t> mitoticky a jsou geneticky identičtí s rodičem. Rozlišují se dvě formy – </a:t>
            </a:r>
            <a:r>
              <a:rPr lang="cs-CZ" dirty="0" err="1" smtClean="0"/>
              <a:t>gametofytová</a:t>
            </a:r>
            <a:r>
              <a:rPr lang="cs-CZ" dirty="0" smtClean="0"/>
              <a:t> a sporofytová. </a:t>
            </a:r>
          </a:p>
          <a:p>
            <a:endParaRPr lang="cs-CZ" dirty="0"/>
          </a:p>
          <a:p>
            <a:r>
              <a:rPr lang="cs-CZ" b="1" dirty="0" err="1" smtClean="0"/>
              <a:t>Automixe</a:t>
            </a:r>
            <a:r>
              <a:rPr lang="cs-CZ" dirty="0" smtClean="0"/>
              <a:t> – meióza je zachována a diploidie vzniká </a:t>
            </a:r>
            <a:r>
              <a:rPr lang="cs-CZ" dirty="0" err="1" smtClean="0"/>
              <a:t>fůzí</a:t>
            </a:r>
            <a:r>
              <a:rPr lang="cs-CZ" dirty="0" smtClean="0"/>
              <a:t> dvou haploidních gamet a nebo dvou jader vzniklých mitózou z haploidního jádra vajíčka. Nový jedinec je </a:t>
            </a:r>
            <a:r>
              <a:rPr lang="cs-CZ" dirty="0" err="1" smtClean="0"/>
              <a:t>homozygotnější</a:t>
            </a:r>
            <a:r>
              <a:rPr lang="cs-CZ" dirty="0" smtClean="0"/>
              <a:t> než rodič.</a:t>
            </a:r>
          </a:p>
          <a:p>
            <a:endParaRPr lang="cs-CZ" dirty="0"/>
          </a:p>
          <a:p>
            <a:r>
              <a:rPr lang="cs-CZ" b="1" dirty="0" err="1" smtClean="0"/>
              <a:t>Endomitoza</a:t>
            </a:r>
            <a:r>
              <a:rPr lang="cs-CZ" dirty="0" smtClean="0"/>
              <a:t> – meiózou vzniká chromozomální replikací tetraploidní buňka a z ní meiózou diploidní gamety. Jedinci jsou geneticky identičtí jako rodič (např. ještěrky rodu </a:t>
            </a:r>
            <a:r>
              <a:rPr lang="cs-CZ" dirty="0" err="1" smtClean="0"/>
              <a:t>Lacerta</a:t>
            </a:r>
            <a:r>
              <a:rPr lang="cs-CZ" dirty="0" smtClean="0"/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59403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90662"/>
            <a:ext cx="8280920" cy="562074"/>
          </a:xfrm>
        </p:spPr>
        <p:txBody>
          <a:bodyPr>
            <a:normAutofit/>
          </a:bodyPr>
          <a:lstStyle/>
          <a:p>
            <a:pPr algn="l"/>
            <a:r>
              <a:rPr lang="cs-CZ" sz="2400" dirty="0" err="1" smtClean="0"/>
              <a:t>Apomixe</a:t>
            </a:r>
            <a:r>
              <a:rPr lang="cs-CZ" sz="2400" dirty="0" smtClean="0"/>
              <a:t> – pampeliška 		</a:t>
            </a:r>
            <a:r>
              <a:rPr lang="cs-CZ" sz="2400" dirty="0" err="1" smtClean="0"/>
              <a:t>Partenogeze</a:t>
            </a:r>
            <a:r>
              <a:rPr lang="cs-CZ" sz="2400" dirty="0" smtClean="0"/>
              <a:t> - buchanky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104456" cy="4655489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14465"/>
            <a:ext cx="4680520" cy="43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247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864" y="260648"/>
            <a:ext cx="8229600" cy="64807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Příklady </a:t>
            </a:r>
            <a:r>
              <a:rPr lang="cs-CZ" sz="3200" dirty="0" err="1" smtClean="0"/>
              <a:t>partenoneze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29735"/>
            <a:ext cx="9108504" cy="5644894"/>
          </a:xfrm>
        </p:spPr>
      </p:pic>
    </p:spTree>
    <p:extLst>
      <p:ext uri="{BB962C8B-B14F-4D97-AF65-F5344CB8AC3E}">
        <p14:creationId xmlns:p14="http://schemas.microsoft.com/office/powerpoint/2010/main" val="27862008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5976664" cy="490066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Typy pohlavního rozmnožování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 err="1" smtClean="0"/>
              <a:t>Syngamie</a:t>
            </a:r>
            <a:endParaRPr lang="cs-CZ" b="1" dirty="0" smtClean="0"/>
          </a:p>
          <a:p>
            <a:r>
              <a:rPr lang="cs-CZ" b="1" dirty="0" smtClean="0"/>
              <a:t>Isogamie </a:t>
            </a:r>
            <a:endParaRPr lang="cs-CZ" sz="1600" b="1" dirty="0" smtClean="0"/>
          </a:p>
          <a:p>
            <a:r>
              <a:rPr lang="cs-CZ" b="1" dirty="0" smtClean="0"/>
              <a:t>Anisogamie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endParaRPr lang="cs-CZ" b="1" dirty="0"/>
          </a:p>
          <a:p>
            <a:endParaRPr lang="cs-CZ" b="1" dirty="0" smtClean="0"/>
          </a:p>
          <a:p>
            <a:r>
              <a:rPr lang="cs-CZ" b="1" dirty="0" err="1" smtClean="0"/>
              <a:t>Hologamie</a:t>
            </a:r>
            <a:r>
              <a:rPr lang="cs-CZ" dirty="0" smtClean="0"/>
              <a:t> - pohlavní </a:t>
            </a:r>
            <a:r>
              <a:rPr lang="cs-CZ" dirty="0"/>
              <a:t>proces u </a:t>
            </a:r>
            <a:r>
              <a:rPr lang="cs-CZ" dirty="0">
                <a:hlinkClick r:id="rId2"/>
              </a:rPr>
              <a:t>prvoků</a:t>
            </a:r>
            <a:r>
              <a:rPr lang="cs-CZ" dirty="0"/>
              <a:t>, při němž oba jedinci s funkcí </a:t>
            </a:r>
            <a:r>
              <a:rPr lang="cs-CZ" dirty="0">
                <a:hlinkClick r:id="rId3"/>
              </a:rPr>
              <a:t>gamety </a:t>
            </a:r>
            <a:r>
              <a:rPr lang="cs-CZ" dirty="0"/>
              <a:t>splývají v jedinou </a:t>
            </a:r>
            <a:r>
              <a:rPr lang="cs-CZ" dirty="0">
                <a:hlinkClick r:id="rId4"/>
              </a:rPr>
              <a:t>cystu</a:t>
            </a:r>
            <a:r>
              <a:rPr lang="cs-CZ" dirty="0"/>
              <a:t>. Mohou tak vznikat nové kombinace </a:t>
            </a:r>
            <a:r>
              <a:rPr lang="cs-CZ" dirty="0">
                <a:hlinkClick r:id="rId5"/>
              </a:rPr>
              <a:t>genů</a:t>
            </a:r>
            <a:r>
              <a:rPr lang="cs-CZ" dirty="0"/>
              <a:t>, zvětšuje se různorodost populace a schopnost přežití za zhoršených podmínek </a:t>
            </a:r>
            <a:r>
              <a:rPr lang="cs-CZ" dirty="0" smtClean="0"/>
              <a:t>prostředí</a:t>
            </a:r>
          </a:p>
          <a:p>
            <a:r>
              <a:rPr lang="cs-CZ" b="1" dirty="0" smtClean="0"/>
              <a:t>Endogamie</a:t>
            </a:r>
            <a:r>
              <a:rPr lang="cs-CZ" dirty="0" smtClean="0"/>
              <a:t> </a:t>
            </a:r>
            <a:r>
              <a:rPr lang="cs-CZ" b="1" dirty="0" smtClean="0"/>
              <a:t>- </a:t>
            </a:r>
            <a:r>
              <a:rPr lang="cs-CZ" dirty="0" smtClean="0"/>
              <a:t>(z </a:t>
            </a:r>
            <a:r>
              <a:rPr lang="cs-CZ" dirty="0"/>
              <a:t>řeckého </a:t>
            </a:r>
            <a:r>
              <a:rPr lang="cs-CZ" i="1" dirty="0" err="1"/>
              <a:t>endon</a:t>
            </a:r>
            <a:r>
              <a:rPr lang="cs-CZ" dirty="0"/>
              <a:t>, uvnitř a </a:t>
            </a:r>
            <a:r>
              <a:rPr lang="cs-CZ" i="1" dirty="0" err="1"/>
              <a:t>gamos</a:t>
            </a:r>
            <a:r>
              <a:rPr lang="cs-CZ" dirty="0"/>
              <a:t>, sňatek) je velmi rozšířené kulturní pravidlo, určující </a:t>
            </a:r>
            <a:r>
              <a:rPr lang="cs-CZ" b="1" dirty="0"/>
              <a:t>endogamní skupinu</a:t>
            </a:r>
            <a:r>
              <a:rPr lang="cs-CZ" dirty="0"/>
              <a:t>, z níž si mladí muži a ženy mají vybírat své partnery. Endogamní skupinou bývá </a:t>
            </a:r>
            <a:r>
              <a:rPr lang="cs-CZ" dirty="0">
                <a:hlinkClick r:id="rId6" tooltip="Kmen (sociologie)"/>
              </a:rPr>
              <a:t>kmen</a:t>
            </a:r>
            <a:r>
              <a:rPr lang="cs-CZ" dirty="0"/>
              <a:t>, </a:t>
            </a:r>
            <a:r>
              <a:rPr lang="cs-CZ" dirty="0">
                <a:hlinkClick r:id="rId7" tooltip="Kasta"/>
              </a:rPr>
              <a:t>kasta</a:t>
            </a:r>
            <a:r>
              <a:rPr lang="cs-CZ" dirty="0"/>
              <a:t>, </a:t>
            </a:r>
            <a:r>
              <a:rPr lang="cs-CZ" dirty="0">
                <a:hlinkClick r:id="rId8" tooltip="Národ"/>
              </a:rPr>
              <a:t>národ</a:t>
            </a:r>
            <a:r>
              <a:rPr lang="cs-CZ" dirty="0"/>
              <a:t> nebo jinak vymezená skupina. Pravidlo endogamie je tedy jakýmsi protějškem </a:t>
            </a:r>
            <a:r>
              <a:rPr lang="cs-CZ" dirty="0">
                <a:hlinkClick r:id="rId9" tooltip="Exogamie"/>
              </a:rPr>
              <a:t>exogamie</a:t>
            </a:r>
            <a:r>
              <a:rPr lang="cs-CZ" dirty="0"/>
              <a:t>, pravidla, vymezujícího skupinu, z níž se partneři vybírat nemají</a:t>
            </a:r>
            <a:r>
              <a:rPr lang="cs-CZ" dirty="0" smtClean="0"/>
              <a:t>.</a:t>
            </a:r>
            <a:r>
              <a:rPr lang="cs-CZ" baseline="30000" dirty="0" smtClean="0"/>
              <a:t>[</a:t>
            </a:r>
            <a:endParaRPr lang="cs-CZ" dirty="0" smtClean="0"/>
          </a:p>
          <a:p>
            <a:r>
              <a:rPr lang="cs-CZ" b="1" dirty="0" smtClean="0"/>
              <a:t>Exogamie</a:t>
            </a:r>
            <a:r>
              <a:rPr lang="cs-CZ" dirty="0" smtClean="0"/>
              <a:t> </a:t>
            </a:r>
            <a:r>
              <a:rPr lang="cs-CZ" b="1" dirty="0" smtClean="0"/>
              <a:t>- </a:t>
            </a:r>
            <a:r>
              <a:rPr lang="cs-CZ" dirty="0" smtClean="0"/>
              <a:t>(z </a:t>
            </a:r>
            <a:r>
              <a:rPr lang="cs-CZ" dirty="0"/>
              <a:t>řeckého </a:t>
            </a:r>
            <a:r>
              <a:rPr lang="cs-CZ" i="1" dirty="0" err="1"/>
              <a:t>exó</a:t>
            </a:r>
            <a:r>
              <a:rPr lang="cs-CZ" dirty="0"/>
              <a:t>, vně a </a:t>
            </a:r>
            <a:r>
              <a:rPr lang="cs-CZ" i="1" dirty="0" err="1"/>
              <a:t>gamos</a:t>
            </a:r>
            <a:r>
              <a:rPr lang="cs-CZ" dirty="0"/>
              <a:t>, sňatek) je velmi rozšířené kulturní pravidlo, určující </a:t>
            </a:r>
            <a:r>
              <a:rPr lang="cs-CZ" b="1" dirty="0"/>
              <a:t>exogamní skupinu</a:t>
            </a:r>
            <a:r>
              <a:rPr lang="cs-CZ" dirty="0"/>
              <a:t>, z níž si mladí muži a ženy nemají vybírat své partnery. Exogamní skupinou může být rod, </a:t>
            </a:r>
            <a:r>
              <a:rPr lang="cs-CZ" dirty="0">
                <a:hlinkClick r:id="rId10" tooltip="Klan"/>
              </a:rPr>
              <a:t>klan</a:t>
            </a:r>
            <a:r>
              <a:rPr lang="cs-CZ" dirty="0"/>
              <a:t>, </a:t>
            </a:r>
            <a:r>
              <a:rPr lang="cs-CZ" dirty="0">
                <a:hlinkClick r:id="rId11" tooltip="Totem"/>
              </a:rPr>
              <a:t>totem</a:t>
            </a:r>
            <a:r>
              <a:rPr lang="cs-CZ" dirty="0"/>
              <a:t> nebo jinak vymezená skupina. Pravidlo exogamie je tedy jakýmsi rozšířením téměř univerzálního zákazu </a:t>
            </a:r>
            <a:r>
              <a:rPr lang="cs-CZ" dirty="0">
                <a:hlinkClick r:id="rId12" tooltip="Incest"/>
              </a:rPr>
              <a:t>incestu</a:t>
            </a:r>
            <a:r>
              <a:rPr lang="cs-CZ" dirty="0"/>
              <a:t>, pohlavního styku mezi nejbližšími příbuznými, a vyskytuje se hlavně v usedlých populacích. Protějškem exogamie je </a:t>
            </a:r>
            <a:r>
              <a:rPr lang="cs-CZ" dirty="0">
                <a:hlinkClick r:id="rId13" tooltip="Endogamie"/>
              </a:rPr>
              <a:t>endogamie</a:t>
            </a:r>
            <a:r>
              <a:rPr lang="cs-CZ" dirty="0"/>
              <a:t>, pravidlo, vymezující skupinu, z níž se partneři mají vybírat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65" y="274638"/>
            <a:ext cx="2689031" cy="250629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23" y="908575"/>
            <a:ext cx="1455653" cy="1512313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75" y="930518"/>
            <a:ext cx="2451765" cy="156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5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Pohlavní rozmnožování</a:t>
            </a:r>
            <a:endParaRPr lang="cs-CZ" sz="3600" dirty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696199" cy="319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31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Pohlavní rozmnožování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4824"/>
            <a:ext cx="6480720" cy="3505963"/>
          </a:xfrm>
        </p:spPr>
      </p:pic>
    </p:spTree>
    <p:extLst>
      <p:ext uri="{BB962C8B-B14F-4D97-AF65-F5344CB8AC3E}">
        <p14:creationId xmlns:p14="http://schemas.microsoft.com/office/powerpoint/2010/main" val="339873972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Pohlavní rozmnožování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" y="1268760"/>
            <a:ext cx="8219277" cy="3312368"/>
          </a:xfrm>
        </p:spPr>
      </p:pic>
      <p:sp>
        <p:nvSpPr>
          <p:cNvPr id="5" name="Zástupný symbol pro obsah 4"/>
          <p:cNvSpPr txBox="1">
            <a:spLocks/>
          </p:cNvSpPr>
          <p:nvPr/>
        </p:nvSpPr>
        <p:spPr>
          <a:xfrm>
            <a:off x="611560" y="4807693"/>
            <a:ext cx="8229600" cy="1789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Izogamie – organismy vyznačující se splýváním nediferencovaných gamet</a:t>
            </a:r>
          </a:p>
          <a:p>
            <a:r>
              <a:rPr lang="cs-CZ" sz="2400" dirty="0" smtClean="0"/>
              <a:t>Anisogamie – sexuální organismy s morfologicky diferencovanými gametami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064459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2866256"/>
            <a:ext cx="9180513" cy="3991744"/>
          </a:xfrm>
          <a:prstGeom prst="rect">
            <a:avLst/>
          </a:prstGeom>
        </p:spPr>
      </p:pic>
      <p:pic>
        <p:nvPicPr>
          <p:cNvPr id="1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164" cy="2866256"/>
          </a:xfrm>
        </p:spPr>
      </p:pic>
      <p:pic>
        <p:nvPicPr>
          <p:cNvPr id="12" name="Zástupný symbol pro obsa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35" y="0"/>
            <a:ext cx="4608512" cy="286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66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30" y="1340769"/>
            <a:ext cx="5097874" cy="52197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Asexuální versus sexuální rozmnožování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" y="1484784"/>
            <a:ext cx="4016181" cy="5075739"/>
          </a:xfrm>
        </p:spPr>
      </p:pic>
    </p:spTree>
    <p:extLst>
      <p:ext uri="{BB962C8B-B14F-4D97-AF65-F5344CB8AC3E}">
        <p14:creationId xmlns:p14="http://schemas.microsoft.com/office/powerpoint/2010/main" val="24582369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Co je lepší ?</a:t>
            </a:r>
            <a:br>
              <a:rPr lang="cs-CZ" sz="3600" dirty="0" smtClean="0"/>
            </a:br>
            <a:r>
              <a:rPr lang="cs-CZ" sz="2000" dirty="0" smtClean="0"/>
              <a:t>Na čem to záleží ?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7544" y="1527175"/>
            <a:ext cx="2936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Asexuální reprodukce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076056" y="1527175"/>
            <a:ext cx="2772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Sexuální reprodukce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09849" y="2348880"/>
            <a:ext cx="332148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Výhody </a:t>
            </a:r>
          </a:p>
          <a:p>
            <a:r>
              <a:rPr lang="cs-CZ" dirty="0" smtClean="0"/>
              <a:t>- Nepotřebuje tvořit speciální   </a:t>
            </a:r>
          </a:p>
          <a:p>
            <a:r>
              <a:rPr lang="cs-CZ" dirty="0"/>
              <a:t> </a:t>
            </a:r>
            <a:r>
              <a:rPr lang="cs-CZ" dirty="0" smtClean="0"/>
              <a:t> buňky nebo mnoho energie</a:t>
            </a:r>
          </a:p>
          <a:p>
            <a:r>
              <a:rPr lang="cs-CZ" dirty="0" smtClean="0"/>
              <a:t>- Rychlá produkce potomstva</a:t>
            </a:r>
          </a:p>
          <a:p>
            <a:r>
              <a:rPr lang="cs-CZ" dirty="0" smtClean="0"/>
              <a:t>- Ve stabilním prostředí</a:t>
            </a:r>
          </a:p>
          <a:p>
            <a:r>
              <a:rPr lang="cs-CZ" dirty="0" smtClean="0"/>
              <a:t>   vytváří velké populace</a:t>
            </a:r>
          </a:p>
          <a:p>
            <a:endParaRPr lang="cs-CZ" dirty="0"/>
          </a:p>
          <a:p>
            <a:r>
              <a:rPr lang="cs-CZ" sz="2400" b="1" dirty="0" smtClean="0"/>
              <a:t>Nevýhody</a:t>
            </a:r>
          </a:p>
          <a:p>
            <a:r>
              <a:rPr lang="cs-CZ" dirty="0" smtClean="0"/>
              <a:t>- Limitované schopnosti adaptace</a:t>
            </a:r>
          </a:p>
          <a:p>
            <a:r>
              <a:rPr lang="cs-CZ" dirty="0" smtClean="0"/>
              <a:t>- Masivní mortalita pokud se </a:t>
            </a:r>
          </a:p>
          <a:p>
            <a:r>
              <a:rPr lang="cs-CZ" dirty="0" smtClean="0"/>
              <a:t>  změní podmínky prostředí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76056" y="2348880"/>
            <a:ext cx="2594428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Výhody</a:t>
            </a:r>
          </a:p>
          <a:p>
            <a:r>
              <a:rPr lang="cs-CZ" dirty="0" smtClean="0"/>
              <a:t>- Velká heterogenita </a:t>
            </a:r>
          </a:p>
          <a:p>
            <a:r>
              <a:rPr lang="cs-CZ" dirty="0" smtClean="0"/>
              <a:t>  uvnitř druhu</a:t>
            </a:r>
          </a:p>
          <a:p>
            <a:r>
              <a:rPr lang="cs-CZ" dirty="0" smtClean="0"/>
              <a:t>- Schopnost přežívat </a:t>
            </a:r>
          </a:p>
          <a:p>
            <a:r>
              <a:rPr lang="cs-CZ" dirty="0" smtClean="0"/>
              <a:t>   v rozmanitém prostředí</a:t>
            </a:r>
          </a:p>
          <a:p>
            <a:r>
              <a:rPr lang="cs-CZ" dirty="0" smtClean="0"/>
              <a:t>- Schopnost se adaptovat </a:t>
            </a:r>
          </a:p>
          <a:p>
            <a:r>
              <a:rPr lang="cs-CZ" dirty="0" smtClean="0"/>
              <a:t>  změnám prostředí</a:t>
            </a:r>
          </a:p>
          <a:p>
            <a:endParaRPr lang="cs-CZ" dirty="0"/>
          </a:p>
          <a:p>
            <a:r>
              <a:rPr lang="cs-CZ" sz="2400" b="1" dirty="0" smtClean="0"/>
              <a:t>Nevýhody</a:t>
            </a:r>
          </a:p>
          <a:p>
            <a:r>
              <a:rPr lang="cs-CZ" dirty="0" smtClean="0"/>
              <a:t>- Potřebuje čas a energii</a:t>
            </a:r>
          </a:p>
          <a:p>
            <a:r>
              <a:rPr lang="cs-CZ" dirty="0" smtClean="0"/>
              <a:t>- Vytváří malé populace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1980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Evoluční ekologie versus Behaviorální ekologie 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Behavior</a:t>
            </a:r>
            <a:r>
              <a:rPr lang="cs-CZ" sz="2800" dirty="0" smtClean="0"/>
              <a:t>á</a:t>
            </a:r>
            <a:r>
              <a:rPr lang="en-US" sz="2800" dirty="0" smtClean="0"/>
              <a:t>l</a:t>
            </a:r>
            <a:r>
              <a:rPr lang="cs-CZ" sz="2800" dirty="0" smtClean="0"/>
              <a:t>ní</a:t>
            </a:r>
            <a:r>
              <a:rPr lang="en-US" sz="2800" dirty="0" smtClean="0"/>
              <a:t> e</a:t>
            </a:r>
            <a:r>
              <a:rPr lang="cs-CZ" sz="2800" dirty="0" smtClean="0"/>
              <a:t>k</a:t>
            </a:r>
            <a:r>
              <a:rPr lang="en-US" sz="2800" dirty="0" err="1" smtClean="0"/>
              <a:t>olog</a:t>
            </a:r>
            <a:r>
              <a:rPr lang="cs-CZ" sz="2800" dirty="0" err="1" smtClean="0"/>
              <a:t>ie</a:t>
            </a:r>
            <a:r>
              <a:rPr lang="en-US" sz="2800" dirty="0" smtClean="0"/>
              <a:t> </a:t>
            </a:r>
            <a:r>
              <a:rPr lang="cs-CZ" sz="2800" dirty="0" smtClean="0"/>
              <a:t>studuje ekologické faktory, které vedou ke </a:t>
            </a:r>
            <a:r>
              <a:rPr lang="cs-CZ" sz="2800" b="1" dirty="0" smtClean="0"/>
              <a:t>vzniku behaviorálních adaptací</a:t>
            </a:r>
            <a:r>
              <a:rPr lang="cs-CZ" sz="2800" dirty="0" smtClean="0"/>
              <a:t>. </a:t>
            </a:r>
            <a:r>
              <a:rPr lang="en-US" sz="2800" dirty="0" smtClean="0"/>
              <a:t> T</a:t>
            </a:r>
            <a:r>
              <a:rPr lang="cs-CZ" sz="2800" dirty="0" err="1" smtClean="0"/>
              <a:t>edy</a:t>
            </a:r>
            <a:r>
              <a:rPr lang="cs-CZ" sz="2800" dirty="0" smtClean="0"/>
              <a:t> například, jak různé organismy získávají potravu a jak se chrání se před nepřáteli ? Proč například někteří ptáci migrují, zatímco jiní setrvávají na původním stanovišti? Proč někteří živočichové žijí ve skupinách a jiní jsou povětšinou solitérní 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21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Pohlavní rozmnožování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Drtivá většina </a:t>
            </a:r>
            <a:r>
              <a:rPr lang="cs-CZ" dirty="0" err="1" smtClean="0"/>
              <a:t>eukaryot</a:t>
            </a:r>
            <a:r>
              <a:rPr lang="cs-CZ" dirty="0" smtClean="0"/>
              <a:t> se rozmnožuje aspoň někdy pohlavně.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Pohlavní rozmnožování je tedy evolučně úspěšnější než nepohlavní a to i přes dodatečné náklady na procesy </a:t>
            </a:r>
            <a:r>
              <a:rPr lang="cs-CZ" dirty="0" err="1" smtClean="0"/>
              <a:t>meiosy</a:t>
            </a:r>
            <a:r>
              <a:rPr lang="cs-CZ" dirty="0" smtClean="0"/>
              <a:t> a </a:t>
            </a:r>
            <a:r>
              <a:rPr lang="cs-CZ" dirty="0" err="1" smtClean="0"/>
              <a:t>syngamie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Výhody nepohlavního rozmnožování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5054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Výhody nepohlavního rozmnožování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Téměř všichni jedince se mnohou rozmnožovat</a:t>
            </a:r>
            <a:endParaRPr lang="cs-CZ" dirty="0"/>
          </a:p>
          <a:p>
            <a:r>
              <a:rPr lang="cs-CZ" dirty="0" smtClean="0"/>
              <a:t>Na kolonizaci nového území stačí pouze jeden jedinec</a:t>
            </a:r>
          </a:p>
          <a:p>
            <a:r>
              <a:rPr lang="cs-CZ" dirty="0" smtClean="0"/>
              <a:t>Ušetří se zdroje na </a:t>
            </a:r>
            <a:r>
              <a:rPr lang="cs-CZ" dirty="0" err="1" smtClean="0"/>
              <a:t>meiosu</a:t>
            </a:r>
            <a:r>
              <a:rPr lang="cs-CZ" dirty="0" smtClean="0"/>
              <a:t> a </a:t>
            </a:r>
            <a:r>
              <a:rPr lang="cs-CZ" dirty="0" err="1" smtClean="0"/>
              <a:t>a</a:t>
            </a:r>
            <a:r>
              <a:rPr lang="cs-CZ" dirty="0" smtClean="0"/>
              <a:t> </a:t>
            </a:r>
            <a:r>
              <a:rPr lang="cs-CZ" dirty="0" err="1" smtClean="0"/>
              <a:t>syngamii</a:t>
            </a:r>
            <a:endParaRPr lang="cs-CZ" dirty="0" smtClean="0"/>
          </a:p>
          <a:p>
            <a:r>
              <a:rPr lang="cs-CZ" dirty="0" smtClean="0"/>
              <a:t>Ušetří se </a:t>
            </a:r>
            <a:r>
              <a:rPr lang="cs-CZ" dirty="0"/>
              <a:t>z</a:t>
            </a:r>
            <a:r>
              <a:rPr lang="cs-CZ" dirty="0" smtClean="0"/>
              <a:t>droje na namlouvání a páření</a:t>
            </a:r>
          </a:p>
          <a:p>
            <a:r>
              <a:rPr lang="cs-CZ" dirty="0" smtClean="0"/>
              <a:t>Nevznikají v  podstatě  maladaptivní znaky </a:t>
            </a:r>
            <a:r>
              <a:rPr lang="cs-CZ" dirty="0" err="1" smtClean="0"/>
              <a:t>intraspecifické</a:t>
            </a:r>
            <a:r>
              <a:rPr lang="cs-CZ" dirty="0" smtClean="0"/>
              <a:t> </a:t>
            </a:r>
            <a:r>
              <a:rPr lang="cs-CZ" dirty="0" err="1" smtClean="0"/>
              <a:t>kompetice</a:t>
            </a:r>
            <a:r>
              <a:rPr lang="cs-CZ" dirty="0" smtClean="0"/>
              <a:t> o druhé pohlaví </a:t>
            </a:r>
          </a:p>
          <a:p>
            <a:r>
              <a:rPr lang="cs-CZ" dirty="0" smtClean="0"/>
              <a:t>Na potomstvo se předává 100% a tím taky výhodný genotyp (např. </a:t>
            </a:r>
            <a:r>
              <a:rPr lang="cs-CZ" dirty="0" err="1" smtClean="0"/>
              <a:t>triploidie</a:t>
            </a:r>
            <a:r>
              <a:rPr lang="cs-CZ" dirty="0" smtClean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42713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731703" cy="5798777"/>
          </a:xfrm>
        </p:spPr>
      </p:pic>
    </p:spTree>
    <p:extLst>
      <p:ext uri="{BB962C8B-B14F-4D97-AF65-F5344CB8AC3E}">
        <p14:creationId xmlns:p14="http://schemas.microsoft.com/office/powerpoint/2010/main" val="36503644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848872" cy="52325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Rozmnožování domácích zvířat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8644226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552728" cy="634082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E</a:t>
            </a:r>
            <a:r>
              <a:rPr lang="cs-CZ" sz="3600" dirty="0" smtClean="0"/>
              <a:t>voluce sexu – strategie párování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680"/>
            <a:ext cx="9106758" cy="515812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851" y="49709"/>
            <a:ext cx="20955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985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Hypotéza červené královny ?</a:t>
            </a:r>
            <a:br>
              <a:rPr lang="cs-CZ" sz="4000" dirty="0" smtClean="0"/>
            </a:br>
            <a:r>
              <a:rPr lang="cs-CZ" sz="3100" dirty="0" smtClean="0"/>
              <a:t>Vznik pohlavního rozmnožování !</a:t>
            </a:r>
            <a:endParaRPr lang="cs-CZ" sz="3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78" y="1075679"/>
            <a:ext cx="5561625" cy="5665689"/>
          </a:xfrm>
        </p:spPr>
      </p:pic>
    </p:spTree>
    <p:extLst>
      <p:ext uri="{BB962C8B-B14F-4D97-AF65-F5344CB8AC3E}">
        <p14:creationId xmlns:p14="http://schemas.microsoft.com/office/powerpoint/2010/main" val="5856614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7" y="274638"/>
            <a:ext cx="8342113" cy="6256585"/>
          </a:xfrm>
        </p:spPr>
      </p:pic>
    </p:spTree>
    <p:extLst>
      <p:ext uri="{BB962C8B-B14F-4D97-AF65-F5344CB8AC3E}">
        <p14:creationId xmlns:p14="http://schemas.microsoft.com/office/powerpoint/2010/main" val="405890562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0"/>
            <a:ext cx="8229600" cy="1143000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6" y="544116"/>
            <a:ext cx="7686938" cy="57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26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6" y="1484784"/>
            <a:ext cx="8223059" cy="475252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cs-CZ" sz="3600" dirty="0" smtClean="0"/>
              <a:t>Počítačová simulace </a:t>
            </a:r>
            <a:r>
              <a:rPr lang="cs-CZ" sz="3600" dirty="0" err="1" smtClean="0"/>
              <a:t>parazito</a:t>
            </a:r>
            <a:r>
              <a:rPr lang="cs-CZ" sz="3600" dirty="0" smtClean="0"/>
              <a:t>-hostitelské koevoluce – doklad RQH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56907207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Koevoluce systému dravec </a:t>
            </a:r>
            <a:r>
              <a:rPr lang="cs-CZ" sz="3600" dirty="0"/>
              <a:t>-</a:t>
            </a:r>
            <a:r>
              <a:rPr lang="cs-CZ" sz="3600" dirty="0" smtClean="0"/>
              <a:t> kořist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2" y="1268760"/>
            <a:ext cx="8676756" cy="4880676"/>
          </a:xfrm>
        </p:spPr>
      </p:pic>
    </p:spTree>
    <p:extLst>
      <p:ext uri="{BB962C8B-B14F-4D97-AF65-F5344CB8AC3E}">
        <p14:creationId xmlns:p14="http://schemas.microsoft.com/office/powerpoint/2010/main" val="1343500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51" y="3212976"/>
            <a:ext cx="3045717" cy="23762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4096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Migrace živočichů</a:t>
            </a:r>
            <a:br>
              <a:rPr lang="cs-CZ" sz="3200" dirty="0" smtClean="0"/>
            </a:br>
            <a:r>
              <a:rPr lang="cs-CZ" sz="2400" dirty="0"/>
              <a:t>S</a:t>
            </a:r>
            <a:r>
              <a:rPr lang="cs-CZ" sz="2400" dirty="0" smtClean="0"/>
              <a:t>ouš                                     Vzduch                                    Voda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13176"/>
            <a:ext cx="3059100" cy="184482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3059831" cy="1877039"/>
          </a:xfrm>
          <a:prstGeom prst="rect">
            <a:avLst/>
          </a:prstGeom>
        </p:spPr>
      </p:pic>
      <p:pic>
        <p:nvPicPr>
          <p:cNvPr id="1026" name="Picture 2" descr="Salmon Facts | Salmon Migration | DK Find Out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62" y="5013176"/>
            <a:ext cx="3073789" cy="18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0944"/>
            <a:ext cx="3070010" cy="194203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9" y="4987903"/>
            <a:ext cx="3079750" cy="187009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1268758"/>
            <a:ext cx="3311951" cy="208823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30" y="1292572"/>
            <a:ext cx="3025069" cy="1920404"/>
          </a:xfrm>
          <a:prstGeom prst="rect">
            <a:avLst/>
          </a:prstGeom>
        </p:spPr>
      </p:pic>
      <p:pic>
        <p:nvPicPr>
          <p:cNvPr id="1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15" y="3206141"/>
            <a:ext cx="3039180" cy="1807034"/>
          </a:xfrm>
        </p:spPr>
      </p:pic>
    </p:spTree>
    <p:extLst>
      <p:ext uri="{BB962C8B-B14F-4D97-AF65-F5344CB8AC3E}">
        <p14:creationId xmlns:p14="http://schemas.microsoft.com/office/powerpoint/2010/main" val="16647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Koevoluce v systému dravec  - kořist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159389" cy="5231608"/>
          </a:xfrm>
        </p:spPr>
      </p:pic>
    </p:spTree>
    <p:extLst>
      <p:ext uri="{BB962C8B-B14F-4D97-AF65-F5344CB8AC3E}">
        <p14:creationId xmlns:p14="http://schemas.microsoft.com/office/powerpoint/2010/main" val="168163773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cs-CZ" sz="3600" dirty="0" smtClean="0"/>
              <a:t>Koevoluce zobáků pěnkav podle typů a velikosti potravy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33" y="1541972"/>
            <a:ext cx="6573734" cy="5199396"/>
          </a:xfrm>
        </p:spPr>
      </p:pic>
    </p:spTree>
    <p:extLst>
      <p:ext uri="{BB962C8B-B14F-4D97-AF65-F5344CB8AC3E}">
        <p14:creationId xmlns:p14="http://schemas.microsoft.com/office/powerpoint/2010/main" val="3288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418654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Red</a:t>
            </a:r>
            <a:r>
              <a:rPr lang="cs-CZ" sz="3600" dirty="0" smtClean="0"/>
              <a:t> </a:t>
            </a:r>
            <a:r>
              <a:rPr lang="cs-CZ" sz="3600" dirty="0" err="1" smtClean="0"/>
              <a:t>Queen</a:t>
            </a:r>
            <a:r>
              <a:rPr lang="cs-CZ" sz="3600" dirty="0" smtClean="0"/>
              <a:t> </a:t>
            </a:r>
            <a:r>
              <a:rPr lang="cs-CZ" sz="3600" dirty="0" err="1" smtClean="0"/>
              <a:t>Hypothesis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6852071" cy="5184576"/>
          </a:xfrm>
        </p:spPr>
      </p:pic>
    </p:spTree>
    <p:extLst>
      <p:ext uri="{BB962C8B-B14F-4D97-AF65-F5344CB8AC3E}">
        <p14:creationId xmlns:p14="http://schemas.microsoft.com/office/powerpoint/2010/main" val="150406466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7404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 smtClean="0"/>
              <a:t>Vznik pohlavního rozmnožování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59632" y="1052736"/>
            <a:ext cx="271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Sex – meióza, rekombinace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59632" y="1628800"/>
            <a:ext cx="740741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Nevýhody pohlavního rozmnožování:</a:t>
            </a:r>
          </a:p>
          <a:p>
            <a:endParaRPr lang="cs-CZ" dirty="0" smtClean="0"/>
          </a:p>
          <a:p>
            <a:r>
              <a:rPr lang="cs-CZ" dirty="0" smtClean="0"/>
              <a:t>- </a:t>
            </a:r>
            <a:r>
              <a:rPr lang="cs-CZ" sz="2000" dirty="0" smtClean="0"/>
              <a:t>Čas a energie potřebný k nalezení partnera a další úsilí před kopulací</a:t>
            </a:r>
          </a:p>
          <a:p>
            <a:r>
              <a:rPr lang="cs-CZ" sz="2000" dirty="0" smtClean="0"/>
              <a:t>- Složitý molekulární aparát determinující pohlaví</a:t>
            </a:r>
          </a:p>
          <a:p>
            <a:r>
              <a:rPr lang="cs-CZ" sz="2000" dirty="0" smtClean="0"/>
              <a:t>- Zvýšené riziko </a:t>
            </a:r>
            <a:r>
              <a:rPr lang="cs-CZ" sz="2000" dirty="0" err="1" smtClean="0"/>
              <a:t>parazitace</a:t>
            </a:r>
            <a:r>
              <a:rPr lang="cs-CZ" sz="2000" dirty="0" smtClean="0"/>
              <a:t>, pohlavní choroby</a:t>
            </a:r>
          </a:p>
          <a:p>
            <a:r>
              <a:rPr lang="cs-CZ" sz="2000" dirty="0" smtClean="0"/>
              <a:t>- Zvýšené riziko zabití predátorem</a:t>
            </a:r>
          </a:p>
          <a:p>
            <a:r>
              <a:rPr lang="cs-CZ" sz="2000" dirty="0" smtClean="0"/>
              <a:t>- Rozpad výhodných genových kombinací rekombinací</a:t>
            </a:r>
          </a:p>
          <a:p>
            <a:r>
              <a:rPr lang="cs-CZ" sz="2000" dirty="0" smtClean="0"/>
              <a:t>- Riziko, že rozmnožováním vznikne neplodné potomstvo</a:t>
            </a:r>
            <a:endParaRPr lang="cs-CZ" sz="20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21291"/>
            <a:ext cx="2592288" cy="187606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25144"/>
            <a:ext cx="2977478" cy="186822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21291"/>
            <a:ext cx="3096344" cy="18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251"/>
            <a:ext cx="9180512" cy="6885384"/>
          </a:xfrm>
        </p:spPr>
      </p:pic>
    </p:spTree>
    <p:extLst>
      <p:ext uri="{BB962C8B-B14F-4D97-AF65-F5344CB8AC3E}">
        <p14:creationId xmlns:p14="http://schemas.microsoft.com/office/powerpoint/2010/main" val="22530815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92004" cy="6858000"/>
          </a:xfrm>
        </p:spPr>
      </p:pic>
    </p:spTree>
    <p:extLst>
      <p:ext uri="{BB962C8B-B14F-4D97-AF65-F5344CB8AC3E}">
        <p14:creationId xmlns:p14="http://schemas.microsoft.com/office/powerpoint/2010/main" val="17829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Náklady na pohlavní rozmnožování - </a:t>
            </a:r>
            <a:r>
              <a:rPr lang="cs-CZ" sz="3600" dirty="0" err="1" smtClean="0"/>
              <a:t>kompetice</a:t>
            </a:r>
            <a:r>
              <a:rPr lang="cs-CZ" sz="3600" dirty="0" smtClean="0"/>
              <a:t> mezi samci o přístup k samicím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658262" cy="53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Kompetice</a:t>
            </a:r>
            <a:r>
              <a:rPr lang="cs-CZ" sz="3600" dirty="0" smtClean="0"/>
              <a:t> samců</a:t>
            </a:r>
            <a:endParaRPr lang="cs-CZ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55576" y="764704"/>
            <a:ext cx="7451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- </a:t>
            </a:r>
            <a:r>
              <a:rPr lang="cs-CZ" sz="2400" dirty="0" err="1" smtClean="0"/>
              <a:t>Intrasexuální</a:t>
            </a:r>
            <a:r>
              <a:rPr lang="cs-CZ" sz="2400" dirty="0" smtClean="0"/>
              <a:t> selekce</a:t>
            </a:r>
            <a:endParaRPr lang="cs-CZ" sz="2400" dirty="0"/>
          </a:p>
          <a:p>
            <a:r>
              <a:rPr lang="cs-CZ" sz="2400" dirty="0" smtClean="0"/>
              <a:t>- Samci podstupují často extrémní </a:t>
            </a:r>
            <a:r>
              <a:rPr lang="cs-CZ" sz="2400" dirty="0" err="1" smtClean="0"/>
              <a:t>kompetici</a:t>
            </a:r>
            <a:r>
              <a:rPr lang="cs-CZ" sz="2400" dirty="0" smtClean="0"/>
              <a:t>, aby si zajistili </a:t>
            </a:r>
          </a:p>
          <a:p>
            <a:r>
              <a:rPr lang="cs-CZ" sz="2400" dirty="0" smtClean="0"/>
              <a:t>  přístup k samicím a páření</a:t>
            </a:r>
          </a:p>
          <a:p>
            <a:r>
              <a:rPr lang="cs-CZ" sz="2400" dirty="0" smtClean="0"/>
              <a:t>- Ke </a:t>
            </a:r>
            <a:r>
              <a:rPr lang="cs-CZ" sz="2400" dirty="0" err="1" smtClean="0"/>
              <a:t>kompetici</a:t>
            </a:r>
            <a:r>
              <a:rPr lang="cs-CZ" sz="2400" dirty="0" smtClean="0"/>
              <a:t> jsou často využívány sekundární znaky, </a:t>
            </a:r>
          </a:p>
          <a:p>
            <a:r>
              <a:rPr lang="cs-CZ" sz="2400" dirty="0" smtClean="0"/>
              <a:t>   které nejsou k vlastnímu páření využívány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14" y="2895502"/>
            <a:ext cx="3716178" cy="190679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48" y="2895502"/>
            <a:ext cx="3535023" cy="186537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" y="4802293"/>
            <a:ext cx="3132468" cy="20830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48" y="4760880"/>
            <a:ext cx="3535023" cy="21230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89" y="2895502"/>
            <a:ext cx="2465659" cy="260003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06" y="5301208"/>
            <a:ext cx="248044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Pohlavní výběr – vybírá si samice</a:t>
            </a:r>
            <a:endParaRPr lang="cs-CZ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71600" y="893619"/>
            <a:ext cx="7429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- Intersexuální selekce</a:t>
            </a:r>
          </a:p>
          <a:p>
            <a:r>
              <a:rPr lang="cs-CZ" dirty="0" smtClean="0"/>
              <a:t>- Samice si vybírá samce, který zvyšuje šanci na přežití potomstva</a:t>
            </a:r>
          </a:p>
          <a:p>
            <a:r>
              <a:rPr lang="cs-CZ" dirty="0" smtClean="0"/>
              <a:t>- Porovnává jejich sekundární sexuální znaky</a:t>
            </a:r>
          </a:p>
          <a:p>
            <a:r>
              <a:rPr lang="cs-CZ" dirty="0" smtClean="0"/>
              <a:t>- Samice vybírá samce podle toho jak vypadá, jak se chová a podle okolností</a:t>
            </a:r>
            <a:endParaRPr lang="cs-CZ" dirty="0"/>
          </a:p>
        </p:txBody>
      </p:sp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0" y="2192557"/>
            <a:ext cx="7873319" cy="4649906"/>
          </a:xfrm>
        </p:spPr>
      </p:pic>
    </p:spTree>
    <p:extLst>
      <p:ext uri="{BB962C8B-B14F-4D97-AF65-F5344CB8AC3E}">
        <p14:creationId xmlns:p14="http://schemas.microsoft.com/office/powerpoint/2010/main" val="160248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15" y="0"/>
            <a:ext cx="3466933" cy="252352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" y="4581129"/>
            <a:ext cx="3832734" cy="23042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869161"/>
            <a:ext cx="3923928" cy="20162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58" y="0"/>
            <a:ext cx="2762942" cy="388297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" y="2502824"/>
            <a:ext cx="3713435" cy="256678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4211960" y="2492896"/>
            <a:ext cx="1648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Pohlavní</a:t>
            </a:r>
            <a:endParaRPr lang="cs-CZ" sz="32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427984" y="2844225"/>
            <a:ext cx="1738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</a:t>
            </a:r>
            <a:r>
              <a:rPr lang="cs-CZ" sz="3200" b="1" dirty="0" smtClean="0"/>
              <a:t>ýběr</a:t>
            </a:r>
            <a:endParaRPr lang="cs-CZ" sz="3200" b="1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51" y="3509720"/>
            <a:ext cx="2770649" cy="156777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4" y="3509719"/>
            <a:ext cx="2666537" cy="3375666"/>
          </a:xfrm>
          <a:prstGeom prst="rect">
            <a:avLst/>
          </a:prstGeom>
        </p:spPr>
      </p:pic>
      <p:pic>
        <p:nvPicPr>
          <p:cNvPr id="23" name="Zástupný symbol pro obsah 22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" y="-15675"/>
            <a:ext cx="3700198" cy="2518499"/>
          </a:xfrm>
        </p:spPr>
      </p:pic>
    </p:spTree>
    <p:extLst>
      <p:ext uri="{BB962C8B-B14F-4D97-AF65-F5344CB8AC3E}">
        <p14:creationId xmlns:p14="http://schemas.microsoft.com/office/powerpoint/2010/main" val="38760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4792518"/>
            <a:ext cx="3707904" cy="20654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Ž</a:t>
            </a:r>
            <a:r>
              <a:rPr lang="cs-CZ" sz="3600" dirty="0" smtClean="0"/>
              <a:t>ivočichové žijící ve skupinách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4753"/>
            <a:ext cx="3491880" cy="210752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25" y="2890274"/>
            <a:ext cx="3807976" cy="190224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76" y="905995"/>
            <a:ext cx="3168352" cy="21062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012280"/>
            <a:ext cx="2781512" cy="181017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28" y="910629"/>
            <a:ext cx="2486372" cy="2106285"/>
          </a:xfrm>
          <a:prstGeom prst="rect">
            <a:avLst/>
          </a:prstGeom>
        </p:spPr>
      </p:pic>
      <p:sp>
        <p:nvSpPr>
          <p:cNvPr id="12" name="AutoShape 2" descr="Collective Nouns for Groups of Animals | Mental Floss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4" descr="Collective Nouns for Groups of Animals | Mental Floss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6" descr="Collective Nouns for Groups of Animals | Mental Floss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799557" y="-1612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2281"/>
            <a:ext cx="2699792" cy="19288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1" y="4799676"/>
            <a:ext cx="2781511" cy="205832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05" y="4807486"/>
            <a:ext cx="2770160" cy="20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" y="202630"/>
            <a:ext cx="8795320" cy="706090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Tvorba párů - nápadné (nákladné) adaptace samců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886"/>
            <a:ext cx="9144000" cy="5182016"/>
          </a:xfrm>
        </p:spPr>
      </p:pic>
    </p:spTree>
    <p:extLst>
      <p:ext uri="{BB962C8B-B14F-4D97-AF65-F5344CB8AC3E}">
        <p14:creationId xmlns:p14="http://schemas.microsoft.com/office/powerpoint/2010/main" val="40346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Alokace energie do rozmnožování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Lze zobecnit, že juvenilní </a:t>
            </a:r>
            <a:r>
              <a:rPr lang="cs-CZ" dirty="0" err="1" smtClean="0"/>
              <a:t>poikilotermní</a:t>
            </a:r>
            <a:r>
              <a:rPr lang="cs-CZ" dirty="0" smtClean="0"/>
              <a:t> živočichové </a:t>
            </a:r>
            <a:r>
              <a:rPr lang="cs-CZ" dirty="0"/>
              <a:t>mají </a:t>
            </a:r>
            <a:r>
              <a:rPr lang="cs-CZ" dirty="0" smtClean="0"/>
              <a:t>vetší růstovou účinnost</a:t>
            </a:r>
            <a:r>
              <a:rPr lang="cs-CZ" dirty="0"/>
              <a:t>, </a:t>
            </a:r>
            <a:r>
              <a:rPr lang="cs-CZ" dirty="0" smtClean="0"/>
              <a:t>než juvenilní </a:t>
            </a:r>
            <a:r>
              <a:rPr lang="cs-CZ" dirty="0" err="1"/>
              <a:t>homoitermní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U </a:t>
            </a:r>
            <a:r>
              <a:rPr lang="cs-CZ" dirty="0"/>
              <a:t>velmi </a:t>
            </a:r>
            <a:r>
              <a:rPr lang="cs-CZ" dirty="0" smtClean="0"/>
              <a:t>mladých </a:t>
            </a:r>
            <a:r>
              <a:rPr lang="cs-CZ" dirty="0" err="1" smtClean="0"/>
              <a:t>juvenilů</a:t>
            </a:r>
            <a:r>
              <a:rPr lang="cs-CZ" dirty="0" smtClean="0"/>
              <a:t> </a:t>
            </a:r>
            <a:r>
              <a:rPr lang="cs-CZ" dirty="0"/>
              <a:t>také </a:t>
            </a:r>
            <a:r>
              <a:rPr lang="cs-CZ" dirty="0" err="1"/>
              <a:t>homoitermové</a:t>
            </a:r>
            <a:r>
              <a:rPr lang="cs-CZ" dirty="0"/>
              <a:t> dosahují </a:t>
            </a:r>
            <a:r>
              <a:rPr lang="cs-CZ" dirty="0" smtClean="0"/>
              <a:t>značných hodnot </a:t>
            </a:r>
            <a:r>
              <a:rPr lang="cs-CZ" dirty="0"/>
              <a:t>50 až 70%, což </a:t>
            </a:r>
            <a:r>
              <a:rPr lang="cs-CZ" dirty="0" smtClean="0"/>
              <a:t>odpovídá hodnotám </a:t>
            </a:r>
            <a:r>
              <a:rPr lang="cs-CZ" dirty="0"/>
              <a:t>typickým </a:t>
            </a:r>
            <a:r>
              <a:rPr lang="cs-CZ" dirty="0" smtClean="0"/>
              <a:t>pro </a:t>
            </a:r>
            <a:r>
              <a:rPr lang="cs-CZ" dirty="0" err="1" smtClean="0"/>
              <a:t>poikilotermy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Doposud existuje jen velmi málo údajů </a:t>
            </a:r>
            <a:r>
              <a:rPr lang="cs-CZ" dirty="0"/>
              <a:t>o tomto typu </a:t>
            </a:r>
            <a:r>
              <a:rPr lang="cs-CZ" dirty="0" smtClean="0"/>
              <a:t>transformace energie </a:t>
            </a:r>
            <a:r>
              <a:rPr lang="cs-CZ" dirty="0"/>
              <a:t>a o této tzv. </a:t>
            </a:r>
            <a:r>
              <a:rPr lang="cs-CZ" dirty="0" smtClean="0"/>
              <a:t>reprodukční účinnosti.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U živočichu </a:t>
            </a:r>
            <a:r>
              <a:rPr lang="cs-CZ" dirty="0"/>
              <a:t>lze </a:t>
            </a:r>
            <a:r>
              <a:rPr lang="cs-CZ" dirty="0" smtClean="0"/>
              <a:t>očekávat, že </a:t>
            </a:r>
            <a:r>
              <a:rPr lang="cs-CZ" dirty="0" err="1"/>
              <a:t>homoiotermní</a:t>
            </a:r>
            <a:r>
              <a:rPr lang="cs-CZ" dirty="0"/>
              <a:t> organismy budou </a:t>
            </a:r>
            <a:r>
              <a:rPr lang="cs-CZ" dirty="0" smtClean="0"/>
              <a:t>do rozmnožování </a:t>
            </a:r>
            <a:r>
              <a:rPr lang="cs-CZ" dirty="0"/>
              <a:t>alokovat </a:t>
            </a:r>
            <a:r>
              <a:rPr lang="cs-CZ" dirty="0" smtClean="0"/>
              <a:t>mnohem méně </a:t>
            </a:r>
            <a:r>
              <a:rPr lang="cs-CZ" dirty="0"/>
              <a:t>energie, než </a:t>
            </a:r>
            <a:r>
              <a:rPr lang="cs-CZ" dirty="0" smtClean="0"/>
              <a:t>živočichové </a:t>
            </a:r>
            <a:r>
              <a:rPr lang="cs-CZ" dirty="0" err="1" smtClean="0"/>
              <a:t>poikilotermní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578962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mezi mírou růstu a reprodukční aktivitou</a:t>
            </a:r>
            <a:endParaRPr lang="cs-CZ" sz="32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3308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25760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Celkový energetický rozpočet organismu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51304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Příklad studie </a:t>
            </a:r>
            <a:r>
              <a:rPr lang="cs-CZ" dirty="0" err="1"/>
              <a:t>I</a:t>
            </a:r>
            <a:r>
              <a:rPr lang="cs-CZ" dirty="0" err="1" smtClean="0"/>
              <a:t>sopoda</a:t>
            </a:r>
            <a:r>
              <a:rPr lang="cs-CZ" dirty="0" smtClean="0"/>
              <a:t> přílivového pásma </a:t>
            </a:r>
            <a:r>
              <a:rPr lang="cs-CZ" dirty="0"/>
              <a:t>d</a:t>
            </a:r>
            <a:r>
              <a:rPr lang="cs-CZ" dirty="0" smtClean="0"/>
              <a:t>ruhu </a:t>
            </a:r>
            <a:r>
              <a:rPr lang="cs-CZ" i="1" dirty="0" err="1" smtClean="0"/>
              <a:t>Idotea</a:t>
            </a:r>
            <a:r>
              <a:rPr lang="cs-CZ" i="1" dirty="0" smtClean="0"/>
              <a:t> </a:t>
            </a:r>
            <a:r>
              <a:rPr lang="cs-CZ" i="1" dirty="0" err="1" smtClean="0"/>
              <a:t>baltica</a:t>
            </a:r>
            <a:r>
              <a:rPr lang="cs-CZ" i="1" dirty="0" smtClean="0"/>
              <a:t> </a:t>
            </a:r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r>
              <a:rPr lang="cs-CZ" dirty="0" smtClean="0"/>
              <a:t>                    </a:t>
            </a:r>
            <a:r>
              <a:rPr lang="cs-CZ" b="1" dirty="0" smtClean="0"/>
              <a:t>C = P + R + Ex + U + F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sz="2800" dirty="0" smtClean="0"/>
              <a:t>C = energie získaná ingescí</a:t>
            </a:r>
          </a:p>
          <a:p>
            <a:pPr marL="0" indent="0">
              <a:buNone/>
            </a:pPr>
            <a:r>
              <a:rPr lang="cs-CZ" sz="2800" dirty="0" smtClean="0"/>
              <a:t>P = součet </a:t>
            </a:r>
            <a:r>
              <a:rPr lang="cs-CZ" sz="2800" dirty="0" err="1" smtClean="0"/>
              <a:t>Pg</a:t>
            </a:r>
            <a:r>
              <a:rPr lang="cs-CZ" sz="2800" dirty="0" smtClean="0"/>
              <a:t> (energie akumulovaná k růstu)</a:t>
            </a:r>
          </a:p>
          <a:p>
            <a:pPr marL="0" indent="0">
              <a:buNone/>
            </a:pPr>
            <a:r>
              <a:rPr lang="cs-CZ" sz="2800" dirty="0" err="1" smtClean="0"/>
              <a:t>Pr</a:t>
            </a:r>
            <a:r>
              <a:rPr lang="cs-CZ" sz="2800" dirty="0" smtClean="0"/>
              <a:t> = energie využita na tvorbu gamet</a:t>
            </a:r>
          </a:p>
          <a:p>
            <a:pPr marL="0" indent="0">
              <a:buNone/>
            </a:pPr>
            <a:r>
              <a:rPr lang="cs-CZ" sz="2800" dirty="0" smtClean="0"/>
              <a:t>Ex = energie spotřebovaná, metabolické ztráty</a:t>
            </a:r>
          </a:p>
          <a:p>
            <a:pPr marL="0" indent="0">
              <a:buNone/>
            </a:pPr>
            <a:r>
              <a:rPr lang="cs-CZ" sz="2800" dirty="0" smtClean="0"/>
              <a:t>U = energie využitá na tvorbu všech typů exkrementů</a:t>
            </a:r>
          </a:p>
          <a:p>
            <a:pPr marL="0" indent="0">
              <a:buNone/>
            </a:pPr>
            <a:r>
              <a:rPr lang="cs-CZ" sz="2800" dirty="0" smtClean="0"/>
              <a:t>F = energie obsažená ve výkalech</a:t>
            </a:r>
            <a:endParaRPr lang="cs-CZ" sz="2800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32856"/>
            <a:ext cx="260088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2205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Věk a velikost v dospělosti</a:t>
            </a:r>
            <a:endParaRPr lang="cs-CZ" sz="32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9710"/>
            <a:ext cx="8229600" cy="280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80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V jakém rozsahu determinuje velikost organismu typ jeho životní strategie </a:t>
            </a:r>
            <a:br>
              <a:rPr lang="cs-CZ" sz="3600" dirty="0" smtClean="0"/>
            </a:br>
            <a:r>
              <a:rPr lang="cs-CZ" sz="2700" dirty="0" smtClean="0"/>
              <a:t>Příklad: </a:t>
            </a:r>
            <a:r>
              <a:rPr lang="cs-CZ" sz="2700" dirty="0" err="1" smtClean="0"/>
              <a:t>parazito-hostiteské</a:t>
            </a:r>
            <a:r>
              <a:rPr lang="cs-CZ" sz="2700" dirty="0" smtClean="0"/>
              <a:t> systémy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7373"/>
            <a:ext cx="4038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Předpokladem je, že pravý parazit by měl být menší než jeho hostitel</a:t>
            </a:r>
          </a:p>
          <a:p>
            <a:r>
              <a:rPr lang="cs-CZ" sz="2000" dirty="0" smtClean="0"/>
              <a:t>Predátoři, např. draví </a:t>
            </a:r>
            <a:r>
              <a:rPr lang="cs-CZ" sz="2000" dirty="0" err="1" smtClean="0"/>
              <a:t>filtrátoři</a:t>
            </a:r>
            <a:r>
              <a:rPr lang="cs-CZ" sz="2000" dirty="0" smtClean="0"/>
              <a:t>, mohou být naopak i větší než jejich kořist</a:t>
            </a:r>
          </a:p>
          <a:p>
            <a:r>
              <a:rPr lang="cs-CZ" sz="2000" dirty="0" smtClean="0"/>
              <a:t>Velikost těla konzumenta (parazita) je velmi plastická a je pod přímým vlivem hostitelského organismu</a:t>
            </a:r>
          </a:p>
          <a:p>
            <a:r>
              <a:rPr lang="cs-CZ" sz="2000" dirty="0" err="1" smtClean="0"/>
              <a:t>Allometrický</a:t>
            </a:r>
            <a:r>
              <a:rPr lang="cs-CZ" sz="2000" dirty="0" smtClean="0"/>
              <a:t> vztah mezi hostitelem-krabem a jeho parazitickým kastrátorem </a:t>
            </a:r>
            <a:endParaRPr lang="cs-CZ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27113"/>
            <a:ext cx="4038600" cy="339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44008" y="1916832"/>
            <a:ext cx="3925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 smtClean="0"/>
              <a:t>Portunion</a:t>
            </a:r>
            <a:r>
              <a:rPr lang="cs-CZ" sz="2000" b="1" i="1" dirty="0" smtClean="0"/>
              <a:t>  </a:t>
            </a:r>
            <a:r>
              <a:rPr lang="cs-CZ" sz="2000" b="1" i="1" dirty="0" err="1" smtClean="0"/>
              <a:t>conformis</a:t>
            </a:r>
            <a:r>
              <a:rPr lang="cs-CZ" sz="2000" b="1" i="1" dirty="0" smtClean="0"/>
              <a:t> </a:t>
            </a:r>
            <a:r>
              <a:rPr lang="cs-CZ" dirty="0" smtClean="0"/>
              <a:t>– celková délka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6011996"/>
            <a:ext cx="42012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i="1" dirty="0" err="1" smtClean="0"/>
              <a:t>Hemigrapsus</a:t>
            </a:r>
            <a:r>
              <a:rPr lang="cs-CZ" b="1" i="1" dirty="0" smtClean="0"/>
              <a:t> </a:t>
            </a:r>
            <a:r>
              <a:rPr lang="cs-CZ" b="1" i="1" dirty="0" err="1" smtClean="0"/>
              <a:t>oregonensis</a:t>
            </a:r>
            <a:r>
              <a:rPr lang="cs-CZ" b="1" i="1" dirty="0" smtClean="0"/>
              <a:t> </a:t>
            </a:r>
            <a:r>
              <a:rPr lang="cs-CZ" dirty="0" smtClean="0"/>
              <a:t>– šířka </a:t>
            </a:r>
            <a:r>
              <a:rPr lang="cs-CZ" dirty="0" err="1" smtClean="0"/>
              <a:t>karapaxu</a:t>
            </a:r>
            <a:endParaRPr lang="cs-CZ" dirty="0"/>
          </a:p>
        </p:txBody>
      </p:sp>
      <p:sp>
        <p:nvSpPr>
          <p:cNvPr id="4" name="AutoShape 2" descr="Category:Portunion conformis - Wikimedia Commons"/>
          <p:cNvSpPr>
            <a:spLocks noChangeAspect="1" noChangeArrowheads="1"/>
          </p:cNvSpPr>
          <p:nvPr/>
        </p:nvSpPr>
        <p:spPr bwMode="auto">
          <a:xfrm>
            <a:off x="63500" y="-136525"/>
            <a:ext cx="207645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40" y="3140968"/>
            <a:ext cx="1956314" cy="155722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86" y="2316942"/>
            <a:ext cx="1982697" cy="14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Věk a velikost v dospělosti</a:t>
            </a:r>
            <a:endParaRPr lang="cs-CZ" sz="3200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1955"/>
            <a:ext cx="8229600" cy="41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Věk a velikost v dospělosti</a:t>
            </a:r>
            <a:endParaRPr lang="cs-CZ" sz="32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3833"/>
            <a:ext cx="8229600" cy="403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0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Výhody a nevýhody časné a pozdní reprodukce</a:t>
            </a:r>
            <a:endParaRPr lang="cs-CZ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72808" cy="341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99592" y="4869160"/>
            <a:ext cx="76681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Výhody časné reprodukce                                         Výhody pozdní reprodukce</a:t>
            </a:r>
          </a:p>
          <a:p>
            <a:r>
              <a:rPr lang="cs-CZ" dirty="0" smtClean="0"/>
              <a:t>Kratší generační čas				Větší počáteční plodnost daná </a:t>
            </a:r>
          </a:p>
          <a:p>
            <a:r>
              <a:rPr lang="cs-CZ" dirty="0"/>
              <a:t>	</a:t>
            </a:r>
            <a:r>
              <a:rPr lang="cs-CZ" dirty="0" smtClean="0"/>
              <a:t>				delším obdobím růstu</a:t>
            </a:r>
          </a:p>
          <a:p>
            <a:r>
              <a:rPr lang="cs-CZ" dirty="0" smtClean="0"/>
              <a:t>Větší přežití v dospělosti dané		Nižší míra mortality </a:t>
            </a:r>
            <a:r>
              <a:rPr lang="cs-CZ" dirty="0" err="1" smtClean="0"/>
              <a:t>juvenilů</a:t>
            </a:r>
            <a:r>
              <a:rPr lang="cs-CZ" dirty="0" smtClean="0"/>
              <a:t>  </a:t>
            </a:r>
          </a:p>
          <a:p>
            <a:r>
              <a:rPr lang="cs-CZ" dirty="0" smtClean="0"/>
              <a:t>kratším obdobím </a:t>
            </a:r>
            <a:r>
              <a:rPr lang="cs-CZ" dirty="0" err="1" smtClean="0"/>
              <a:t>juvenilů</a:t>
            </a:r>
            <a:r>
              <a:rPr lang="cs-CZ" dirty="0" smtClean="0"/>
              <a:t> 			Větší celková plodnost daná </a:t>
            </a:r>
          </a:p>
          <a:p>
            <a:r>
              <a:rPr lang="cs-CZ" dirty="0"/>
              <a:t>	</a:t>
            </a:r>
            <a:r>
              <a:rPr lang="cs-CZ" dirty="0" smtClean="0"/>
              <a:t>				delším obdobím růstu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75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časné reprodukce</a:t>
            </a:r>
            <a:endParaRPr lang="cs-CZ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880"/>
            <a:ext cx="8229600" cy="277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1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" y="0"/>
            <a:ext cx="9090184" cy="6741368"/>
          </a:xfrm>
        </p:spPr>
      </p:pic>
    </p:spTree>
    <p:extLst>
      <p:ext uri="{BB962C8B-B14F-4D97-AF65-F5344CB8AC3E}">
        <p14:creationId xmlns:p14="http://schemas.microsoft.com/office/powerpoint/2010/main" val="1404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Nevýhody časné reprodukce</a:t>
            </a:r>
            <a:endParaRPr lang="cs-CZ" sz="32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06" y="1412776"/>
            <a:ext cx="6821210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5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9" y="260648"/>
            <a:ext cx="8593391" cy="61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3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/>
              <a:t>D</a:t>
            </a:r>
            <a:r>
              <a:rPr lang="cs-CZ" sz="3600" dirty="0" smtClean="0"/>
              <a:t>oba dosažení zralosti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cs-CZ" b="1" dirty="0"/>
              <a:t>Lze tak </a:t>
            </a:r>
            <a:r>
              <a:rPr lang="cs-CZ" b="1" dirty="0" smtClean="0"/>
              <a:t>uzavřít</a:t>
            </a:r>
            <a:r>
              <a:rPr lang="cs-CZ" b="1" dirty="0"/>
              <a:t>, že pokud pozdní reprodukce (</a:t>
            </a:r>
            <a:r>
              <a:rPr lang="cs-CZ" b="1" dirty="0" smtClean="0"/>
              <a:t>doba dosažení </a:t>
            </a:r>
            <a:r>
              <a:rPr lang="cs-CZ" b="1" dirty="0"/>
              <a:t>zralosti) bude znamenat delší dobu </a:t>
            </a:r>
            <a:r>
              <a:rPr lang="cs-CZ" b="1" dirty="0" smtClean="0"/>
              <a:t>života organismu</a:t>
            </a:r>
            <a:r>
              <a:rPr lang="cs-CZ" b="1" dirty="0"/>
              <a:t>, jeho </a:t>
            </a:r>
            <a:r>
              <a:rPr lang="cs-CZ" b="1" dirty="0" smtClean="0"/>
              <a:t>větší </a:t>
            </a:r>
            <a:r>
              <a:rPr lang="cs-CZ" b="1" dirty="0"/>
              <a:t>velikost, více </a:t>
            </a:r>
            <a:r>
              <a:rPr lang="cs-CZ" b="1" dirty="0" smtClean="0"/>
              <a:t>reprodukčních období, vetší </a:t>
            </a:r>
            <a:r>
              <a:rPr lang="cs-CZ" b="1" dirty="0"/>
              <a:t>plodnost </a:t>
            </a:r>
            <a:r>
              <a:rPr lang="cs-CZ" b="1" dirty="0" smtClean="0"/>
              <a:t>při větším věku </a:t>
            </a:r>
            <a:r>
              <a:rPr lang="cs-CZ" b="1" dirty="0"/>
              <a:t>nebo </a:t>
            </a:r>
            <a:r>
              <a:rPr lang="cs-CZ" b="1" dirty="0" smtClean="0"/>
              <a:t>prostě bude znamenat vetší reprodukční úspěch </a:t>
            </a:r>
            <a:r>
              <a:rPr lang="cs-CZ" b="1" dirty="0"/>
              <a:t>v </a:t>
            </a:r>
            <a:r>
              <a:rPr lang="cs-CZ" b="1" dirty="0" smtClean="0"/>
              <a:t>pozdějším </a:t>
            </a:r>
            <a:r>
              <a:rPr lang="cs-CZ" b="1" dirty="0"/>
              <a:t>veku, </a:t>
            </a:r>
            <a:r>
              <a:rPr lang="cs-CZ" b="1" dirty="0" smtClean="0"/>
              <a:t>bude reprodukce </a:t>
            </a:r>
            <a:r>
              <a:rPr lang="cs-CZ" b="1" dirty="0"/>
              <a:t>(maturace) odložena na </a:t>
            </a:r>
            <a:r>
              <a:rPr lang="cs-CZ" b="1" dirty="0" smtClean="0"/>
              <a:t>pozdější </a:t>
            </a:r>
            <a:r>
              <a:rPr lang="cs-CZ" b="1" dirty="0"/>
              <a:t>dobu</a:t>
            </a:r>
            <a:r>
              <a:rPr lang="cs-CZ" b="1" dirty="0" smtClean="0"/>
              <a:t>!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 smtClean="0"/>
              <a:t>Jaký </a:t>
            </a:r>
            <a:r>
              <a:rPr lang="cs-CZ" b="1" dirty="0"/>
              <a:t>je výskyt </a:t>
            </a:r>
            <a:r>
              <a:rPr lang="cs-CZ" b="1" dirty="0" smtClean="0"/>
              <a:t>různých </a:t>
            </a:r>
            <a:r>
              <a:rPr lang="cs-CZ" b="1" dirty="0"/>
              <a:t>typu maturace v </a:t>
            </a:r>
            <a:r>
              <a:rPr lang="cs-CZ" b="1" dirty="0" smtClean="0"/>
              <a:t>taxonomickém přehledu živočichu?</a:t>
            </a: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Jaké jsou </a:t>
            </a:r>
            <a:r>
              <a:rPr lang="cs-CZ" b="1" dirty="0" smtClean="0"/>
              <a:t>příčiny časné </a:t>
            </a:r>
            <a:r>
              <a:rPr lang="cs-CZ" b="1" dirty="0"/>
              <a:t>a pozdní maturace ?</a:t>
            </a:r>
          </a:p>
        </p:txBody>
      </p:sp>
    </p:spTree>
    <p:extLst>
      <p:ext uri="{BB962C8B-B14F-4D97-AF65-F5344CB8AC3E}">
        <p14:creationId xmlns:p14="http://schemas.microsoft.com/office/powerpoint/2010/main" val="268179729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Frekvence typického věku zralosti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Jasný </a:t>
            </a:r>
            <a:r>
              <a:rPr lang="cs-CZ" dirty="0"/>
              <a:t>trend k </a:t>
            </a:r>
            <a:r>
              <a:rPr lang="cs-CZ" dirty="0" smtClean="0"/>
              <a:t>časné reprodukci placentálních savců </a:t>
            </a:r>
            <a:r>
              <a:rPr lang="cs-CZ" dirty="0"/>
              <a:t>ve srovnání </a:t>
            </a:r>
            <a:r>
              <a:rPr lang="cs-CZ" dirty="0" smtClean="0"/>
              <a:t>se </a:t>
            </a:r>
            <a:r>
              <a:rPr lang="cs-CZ" dirty="0" err="1" smtClean="0"/>
              <a:t>Squamata</a:t>
            </a:r>
            <a:r>
              <a:rPr lang="cs-CZ" dirty="0"/>
              <a:t>, </a:t>
            </a:r>
            <a:r>
              <a:rPr lang="cs-CZ" dirty="0" err="1"/>
              <a:t>Amphibia</a:t>
            </a:r>
            <a:r>
              <a:rPr lang="cs-CZ" dirty="0"/>
              <a:t> i </a:t>
            </a:r>
            <a:r>
              <a:rPr lang="cs-CZ" dirty="0" smtClean="0"/>
              <a:t>rybami –</a:t>
            </a:r>
            <a:r>
              <a:rPr lang="cs-CZ" dirty="0"/>
              <a:t> </a:t>
            </a:r>
            <a:r>
              <a:rPr lang="cs-CZ" dirty="0" smtClean="0"/>
              <a:t>viz obr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Rozsah věkových kategorií je velký jen </a:t>
            </a:r>
            <a:r>
              <a:rPr lang="cs-CZ" dirty="0"/>
              <a:t>u </a:t>
            </a:r>
            <a:r>
              <a:rPr lang="cs-CZ" dirty="0" smtClean="0"/>
              <a:t>savců </a:t>
            </a:r>
            <a:r>
              <a:rPr lang="cs-CZ" dirty="0"/>
              <a:t>a ryb.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Existují </a:t>
            </a:r>
            <a:r>
              <a:rPr lang="cs-CZ" dirty="0"/>
              <a:t>variace v dosahování maturace u </a:t>
            </a:r>
            <a:r>
              <a:rPr lang="cs-CZ" dirty="0" smtClean="0"/>
              <a:t>různých populací </a:t>
            </a:r>
            <a:r>
              <a:rPr lang="cs-CZ" dirty="0"/>
              <a:t>téhož druhu?</a:t>
            </a:r>
          </a:p>
        </p:txBody>
      </p:sp>
    </p:spTree>
    <p:extLst>
      <p:ext uri="{BB962C8B-B14F-4D97-AF65-F5344CB8AC3E}">
        <p14:creationId xmlns:p14="http://schemas.microsoft.com/office/powerpoint/2010/main" val="397434499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Frekvence distribuce typického stáří dospívání u čtyř skupin obratlovců </a:t>
            </a:r>
            <a:endParaRPr lang="cs-CZ" sz="32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855964" cy="473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83" y="591679"/>
            <a:ext cx="2109217" cy="184556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74" y="2378822"/>
            <a:ext cx="2893826" cy="118063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74" y="3570971"/>
            <a:ext cx="2893826" cy="112859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54" y="4855090"/>
            <a:ext cx="2752550" cy="13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Sociální vlivy - </a:t>
            </a:r>
            <a:r>
              <a:rPr lang="cs-CZ" sz="3600" dirty="0" err="1" smtClean="0"/>
              <a:t>bimaturismus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6916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cs-CZ" sz="4400" b="1" dirty="0"/>
              <a:t>Jaký bude vliv pohlavní struktury populace na </a:t>
            </a:r>
            <a:r>
              <a:rPr lang="cs-CZ" sz="4400" b="1" dirty="0" smtClean="0"/>
              <a:t>rozdíly </a:t>
            </a:r>
          </a:p>
          <a:p>
            <a:pPr marL="0" indent="0" algn="ctr">
              <a:buNone/>
            </a:pPr>
            <a:r>
              <a:rPr lang="cs-CZ" sz="4400" b="1" dirty="0"/>
              <a:t> </a:t>
            </a:r>
            <a:r>
              <a:rPr lang="cs-CZ" sz="4400" b="1" dirty="0" smtClean="0"/>
              <a:t>v dosahování dospělosti 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U polygenních druhu, kde samci bojují mezi sebou o </a:t>
            </a:r>
            <a:r>
              <a:rPr lang="cs-CZ" dirty="0" smtClean="0"/>
              <a:t>samice bude </a:t>
            </a:r>
            <a:r>
              <a:rPr lang="cs-CZ" dirty="0"/>
              <a:t>tendence oddálit dobu dosažení zralosti. Prodlužuje </a:t>
            </a:r>
            <a:r>
              <a:rPr lang="cs-CZ" dirty="0" smtClean="0"/>
              <a:t>se tak </a:t>
            </a:r>
            <a:r>
              <a:rPr lang="cs-CZ" dirty="0"/>
              <a:t>období </a:t>
            </a:r>
            <a:r>
              <a:rPr lang="cs-CZ" dirty="0" smtClean="0"/>
              <a:t>růstu </a:t>
            </a:r>
            <a:r>
              <a:rPr lang="cs-CZ" dirty="0"/>
              <a:t>a míra nabytých zkušeností, které </a:t>
            </a:r>
            <a:r>
              <a:rPr lang="cs-CZ" dirty="0" smtClean="0"/>
              <a:t>jedinec samec využívá </a:t>
            </a:r>
            <a:r>
              <a:rPr lang="cs-CZ" dirty="0"/>
              <a:t>pro dosažení </a:t>
            </a:r>
            <a:r>
              <a:rPr lang="cs-CZ" dirty="0" smtClean="0"/>
              <a:t>reprodukčního úspěchu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Je </a:t>
            </a:r>
            <a:r>
              <a:rPr lang="cs-CZ" dirty="0"/>
              <a:t>to známo u tulenu, </a:t>
            </a:r>
            <a:r>
              <a:rPr lang="cs-CZ" dirty="0" smtClean="0"/>
              <a:t>lvounů, delfínů, koní</a:t>
            </a:r>
            <a:r>
              <a:rPr lang="cs-CZ" dirty="0"/>
              <a:t>, koz, </a:t>
            </a:r>
            <a:r>
              <a:rPr lang="cs-CZ" dirty="0" smtClean="0"/>
              <a:t>ovcí, jelenů, tetřevů, pyskounů a </a:t>
            </a:r>
            <a:r>
              <a:rPr lang="cs-CZ" dirty="0"/>
              <a:t>primátu- viz</a:t>
            </a:r>
            <a:r>
              <a:rPr lang="cs-CZ" dirty="0" smtClean="0"/>
              <a:t>. obr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Naproti </a:t>
            </a:r>
            <a:r>
              <a:rPr lang="cs-CZ" dirty="0"/>
              <a:t>tomu u promiskuitních druhu, u druhu s </a:t>
            </a:r>
            <a:r>
              <a:rPr lang="cs-CZ" dirty="0" smtClean="0"/>
              <a:t>vnějším oplozením </a:t>
            </a:r>
            <a:r>
              <a:rPr lang="cs-CZ" dirty="0"/>
              <a:t>a </a:t>
            </a:r>
            <a:r>
              <a:rPr lang="cs-CZ" dirty="0" smtClean="0"/>
              <a:t>vyznačujících </a:t>
            </a:r>
            <a:r>
              <a:rPr lang="cs-CZ" dirty="0"/>
              <a:t>se neomezeným </a:t>
            </a:r>
            <a:r>
              <a:rPr lang="cs-CZ" dirty="0" smtClean="0"/>
              <a:t>růstem</a:t>
            </a:r>
            <a:r>
              <a:rPr lang="cs-CZ" dirty="0"/>
              <a:t>, kde </a:t>
            </a:r>
            <a:r>
              <a:rPr lang="cs-CZ" dirty="0" smtClean="0"/>
              <a:t>samci nemají </a:t>
            </a:r>
            <a:r>
              <a:rPr lang="cs-CZ" dirty="0"/>
              <a:t>kontrolu na </a:t>
            </a:r>
            <a:r>
              <a:rPr lang="cs-CZ" dirty="0" smtClean="0"/>
              <a:t>přístupem </a:t>
            </a:r>
            <a:r>
              <a:rPr lang="cs-CZ" dirty="0"/>
              <a:t>k samicím, budeme </a:t>
            </a:r>
            <a:r>
              <a:rPr lang="cs-CZ" dirty="0" smtClean="0"/>
              <a:t>očekávat opačnou situaci.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Samice jsou </a:t>
            </a:r>
            <a:r>
              <a:rPr lang="cs-CZ" dirty="0"/>
              <a:t>v tomto </a:t>
            </a:r>
            <a:r>
              <a:rPr lang="cs-CZ" dirty="0" smtClean="0"/>
              <a:t>případe větší </a:t>
            </a:r>
            <a:r>
              <a:rPr lang="cs-CZ" dirty="0"/>
              <a:t>než samci a jejich plodnost </a:t>
            </a:r>
            <a:r>
              <a:rPr lang="cs-CZ" dirty="0" smtClean="0"/>
              <a:t>roste s jejich velikostí – platí pro většinu ryb – viz obr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358919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Sociální efekty: </a:t>
            </a:r>
            <a:r>
              <a:rPr lang="cs-CZ" sz="3200" dirty="0" err="1" smtClean="0"/>
              <a:t>bimaturismus</a:t>
            </a:r>
            <a:endParaRPr lang="cs-CZ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87" y="1196752"/>
            <a:ext cx="4091613" cy="440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4038600" cy="428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5661248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Sexuální </a:t>
            </a:r>
            <a:r>
              <a:rPr lang="cs-CZ" b="1" dirty="0" err="1"/>
              <a:t>bimaturismus</a:t>
            </a:r>
            <a:r>
              <a:rPr lang="cs-CZ" dirty="0"/>
              <a:t> popisuje rozdíl v načasování vývoje mezi muži a ženami stejného druhu. Sexuální </a:t>
            </a:r>
            <a:r>
              <a:rPr lang="cs-CZ" dirty="0" err="1"/>
              <a:t>bimaturismus</a:t>
            </a:r>
            <a:r>
              <a:rPr lang="cs-CZ" dirty="0"/>
              <a:t> může vyústit v </a:t>
            </a:r>
            <a:r>
              <a:rPr lang="cs-CZ" dirty="0">
                <a:hlinkClick r:id="rId4" tooltip="Sexuální dimorfismus"/>
              </a:rPr>
              <a:t>sexuální dimorfismus</a:t>
            </a:r>
            <a:r>
              <a:rPr lang="cs-CZ" dirty="0"/>
              <a:t> , ale sexuální dimorfismus by se mohl vyvinout také prostřednictvím různých rychlostí vývoje</a:t>
            </a:r>
          </a:p>
        </p:txBody>
      </p:sp>
    </p:spTree>
    <p:extLst>
      <p:ext uri="{BB962C8B-B14F-4D97-AF65-F5344CB8AC3E}">
        <p14:creationId xmlns:p14="http://schemas.microsoft.com/office/powerpoint/2010/main" val="35688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Sexuální </a:t>
            </a:r>
            <a:r>
              <a:rPr lang="cs-CZ" dirty="0" err="1" smtClean="0"/>
              <a:t>bimaturismus</a:t>
            </a:r>
            <a:r>
              <a:rPr lang="cs-CZ" dirty="0" smtClean="0"/>
              <a:t> u primátů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39341"/>
            <a:ext cx="3922382" cy="294178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4286530" cy="296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Bimaturismus</a:t>
            </a:r>
            <a:r>
              <a:rPr lang="cs-CZ" sz="3600" dirty="0" smtClean="0"/>
              <a:t> u lidí  </a:t>
            </a:r>
            <a:r>
              <a:rPr lang="cs-CZ" sz="3600" dirty="0" smtClean="0">
                <a:sym typeface="Wingdings" panose="05000000000000000000" pitchFamily="2" charset="2"/>
              </a:rPr>
              <a:t>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3816424" cy="3835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65" y="1814448"/>
            <a:ext cx="3971959" cy="37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Modely optimalizace vztahu mezi věkem a velikostí těla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b="1" dirty="0"/>
              <a:t>Modely </a:t>
            </a:r>
            <a:r>
              <a:rPr lang="cs-CZ" b="1" dirty="0" smtClean="0"/>
              <a:t>optimalizace vztahu </a:t>
            </a:r>
            <a:r>
              <a:rPr lang="cs-CZ" b="1" dirty="0"/>
              <a:t>mezi </a:t>
            </a:r>
            <a:r>
              <a:rPr lang="cs-CZ" b="1" dirty="0" smtClean="0"/>
              <a:t>věkem </a:t>
            </a:r>
            <a:r>
              <a:rPr lang="cs-CZ" b="1" dirty="0"/>
              <a:t>a velikostí </a:t>
            </a:r>
            <a:r>
              <a:rPr lang="cs-CZ" b="1" dirty="0" smtClean="0"/>
              <a:t>těla při dosažení zralosti</a:t>
            </a:r>
            <a:endParaRPr lang="cs-CZ" b="1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Základní </a:t>
            </a:r>
            <a:r>
              <a:rPr lang="cs-CZ" dirty="0"/>
              <a:t>idea </a:t>
            </a:r>
            <a:r>
              <a:rPr lang="cs-CZ" dirty="0" smtClean="0"/>
              <a:t>těchto modelů spočívá </a:t>
            </a:r>
            <a:r>
              <a:rPr lang="cs-CZ" dirty="0"/>
              <a:t>v tom, že </a:t>
            </a:r>
            <a:r>
              <a:rPr lang="cs-CZ" dirty="0" smtClean="0"/>
              <a:t>existuje rovnováha </a:t>
            </a:r>
            <a:r>
              <a:rPr lang="cs-CZ" dirty="0"/>
              <a:t>mezi výhodami a nevýhodami, která </a:t>
            </a:r>
            <a:r>
              <a:rPr lang="cs-CZ" dirty="0" smtClean="0"/>
              <a:t>je determinující </a:t>
            </a:r>
            <a:r>
              <a:rPr lang="cs-CZ" dirty="0"/>
              <a:t>pro daný charakter (znak) mající </a:t>
            </a:r>
            <a:r>
              <a:rPr lang="cs-CZ" dirty="0" smtClean="0"/>
              <a:t>určitou míru variability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b="1" dirty="0" smtClean="0"/>
              <a:t>Cena </a:t>
            </a:r>
            <a:r>
              <a:rPr lang="cs-CZ" b="1" dirty="0"/>
              <a:t>výhody a nevýhody reprodukce je placena</a:t>
            </a:r>
          </a:p>
          <a:p>
            <a:pPr marL="0" indent="0" algn="ctr">
              <a:buNone/>
            </a:pPr>
            <a:r>
              <a:rPr lang="cs-CZ" b="1" dirty="0"/>
              <a:t>"</a:t>
            </a:r>
            <a:r>
              <a:rPr lang="cs-CZ" b="1" dirty="0" smtClean="0"/>
              <a:t>měnou</a:t>
            </a:r>
            <a:r>
              <a:rPr lang="cs-CZ" b="1" dirty="0"/>
              <a:t>" fitness !</a:t>
            </a:r>
          </a:p>
        </p:txBody>
      </p:sp>
    </p:spTree>
    <p:extLst>
      <p:ext uri="{BB962C8B-B14F-4D97-AF65-F5344CB8AC3E}">
        <p14:creationId xmlns:p14="http://schemas.microsoft.com/office/powerpoint/2010/main" val="269152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980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Je velikost evolučně významná ? 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943" y="1443212"/>
            <a:ext cx="5474927" cy="483799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1332" y="2056854"/>
            <a:ext cx="5456287" cy="3880104"/>
          </a:xfrm>
        </p:spPr>
      </p:pic>
      <p:sp>
        <p:nvSpPr>
          <p:cNvPr id="3" name="Obdélník 2"/>
          <p:cNvSpPr/>
          <p:nvPr/>
        </p:nvSpPr>
        <p:spPr>
          <a:xfrm>
            <a:off x="4566929" y="1074440"/>
            <a:ext cx="914400" cy="338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79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Modely optimalizace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Vyjádříme-li </a:t>
            </a:r>
            <a:r>
              <a:rPr lang="cs-CZ" dirty="0"/>
              <a:t>vztah mezi výhodami a nevýhodami </a:t>
            </a:r>
            <a:r>
              <a:rPr lang="cs-CZ" dirty="0" smtClean="0"/>
              <a:t>vůči věku dosažení </a:t>
            </a:r>
            <a:r>
              <a:rPr lang="cs-CZ" dirty="0"/>
              <a:t>zralosti dostaneme grafické </a:t>
            </a:r>
            <a:r>
              <a:rPr lang="cs-CZ" dirty="0" smtClean="0"/>
              <a:t>znázornění</a:t>
            </a:r>
            <a:r>
              <a:rPr lang="cs-CZ" dirty="0"/>
              <a:t>, ze </a:t>
            </a:r>
            <a:r>
              <a:rPr lang="cs-CZ" dirty="0" smtClean="0"/>
              <a:t>kterého vyplývají </a:t>
            </a:r>
            <a:r>
              <a:rPr lang="cs-CZ" dirty="0"/>
              <a:t>následující </a:t>
            </a:r>
            <a:r>
              <a:rPr lang="cs-CZ" dirty="0" smtClean="0"/>
              <a:t>skutečnosti- </a:t>
            </a:r>
            <a:r>
              <a:rPr lang="cs-CZ" dirty="0"/>
              <a:t>viz obr.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Pokud převládají výhody nad </a:t>
            </a:r>
            <a:r>
              <a:rPr lang="cs-CZ" dirty="0"/>
              <a:t>nevýhodami </a:t>
            </a:r>
            <a:r>
              <a:rPr lang="cs-CZ" dirty="0" smtClean="0"/>
              <a:t>určitého typu reprodukce vzhledem k danému věku </a:t>
            </a:r>
            <a:r>
              <a:rPr lang="cs-CZ" dirty="0"/>
              <a:t>samic bude cena </a:t>
            </a:r>
            <a:r>
              <a:rPr lang="cs-CZ" dirty="0" smtClean="0"/>
              <a:t>odpovídat míře růstu </a:t>
            </a:r>
            <a:r>
              <a:rPr lang="cs-CZ" dirty="0"/>
              <a:t>populace (r&gt; O).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Pokud </a:t>
            </a:r>
            <a:r>
              <a:rPr lang="cs-CZ" dirty="0"/>
              <a:t>samice </a:t>
            </a:r>
            <a:r>
              <a:rPr lang="cs-CZ" dirty="0" smtClean="0"/>
              <a:t>dospívají příliš brzy </a:t>
            </a:r>
            <a:r>
              <a:rPr lang="cs-CZ" dirty="0"/>
              <a:t>je cena reprodukce </a:t>
            </a:r>
            <a:r>
              <a:rPr lang="cs-CZ" dirty="0" smtClean="0"/>
              <a:t>příliš </a:t>
            </a:r>
            <a:r>
              <a:rPr lang="cs-CZ" dirty="0"/>
              <a:t>vysoká</a:t>
            </a:r>
          </a:p>
          <a:p>
            <a:pPr marL="0" indent="0">
              <a:buNone/>
            </a:pPr>
            <a:r>
              <a:rPr lang="cs-CZ" dirty="0"/>
              <a:t>a </a:t>
            </a:r>
            <a:r>
              <a:rPr lang="cs-CZ" dirty="0" smtClean="0"/>
              <a:t>převládají </a:t>
            </a:r>
            <a:r>
              <a:rPr lang="cs-CZ" dirty="0"/>
              <a:t>nevýhody (r &lt; O</a:t>
            </a:r>
            <a:r>
              <a:rPr lang="cs-CZ" dirty="0" smtClean="0"/>
              <a:t>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Například </a:t>
            </a:r>
            <a:r>
              <a:rPr lang="cs-CZ" dirty="0"/>
              <a:t>u lidí existuje studie založená navíce než 100 </a:t>
            </a:r>
            <a:r>
              <a:rPr lang="cs-CZ" dirty="0" smtClean="0"/>
              <a:t>000 případech </a:t>
            </a:r>
            <a:r>
              <a:rPr lang="cs-CZ" dirty="0"/>
              <a:t>úmrtí </a:t>
            </a:r>
            <a:r>
              <a:rPr lang="cs-CZ" dirty="0" smtClean="0"/>
              <a:t>novorozenců </a:t>
            </a:r>
            <a:r>
              <a:rPr lang="cs-CZ" dirty="0"/>
              <a:t>v závislosti na veku </a:t>
            </a:r>
            <a:r>
              <a:rPr lang="cs-CZ" dirty="0" smtClean="0"/>
              <a:t>matky. Je-li věk </a:t>
            </a:r>
            <a:r>
              <a:rPr lang="cs-CZ" dirty="0"/>
              <a:t>matky </a:t>
            </a:r>
            <a:r>
              <a:rPr lang="cs-CZ" dirty="0" smtClean="0"/>
              <a:t>příliš </a:t>
            </a:r>
            <a:r>
              <a:rPr lang="cs-CZ" dirty="0"/>
              <a:t>nízký nebo naopak vysoký, zvyšuje </a:t>
            </a:r>
            <a:r>
              <a:rPr lang="cs-CZ" dirty="0" smtClean="0"/>
              <a:t>se riziko </a:t>
            </a:r>
            <a:r>
              <a:rPr lang="cs-CZ" dirty="0"/>
              <a:t>úmrtí narozeného </a:t>
            </a:r>
            <a:r>
              <a:rPr lang="cs-CZ" dirty="0" smtClean="0"/>
              <a:t>dítěte </a:t>
            </a:r>
            <a:r>
              <a:rPr lang="cs-CZ" dirty="0"/>
              <a:t>- viz. obr.</a:t>
            </a:r>
          </a:p>
        </p:txBody>
      </p:sp>
    </p:spTree>
    <p:extLst>
      <p:ext uri="{BB962C8B-B14F-4D97-AF65-F5344CB8AC3E}">
        <p14:creationId xmlns:p14="http://schemas.microsoft.com/office/powerpoint/2010/main" val="99568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Mortalita kojenců jako funkce věku matek </a:t>
            </a:r>
            <a:endParaRPr lang="cs-CZ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2208"/>
            <a:ext cx="8279514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7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cs-CZ" sz="3600" dirty="0" smtClean="0"/>
              <a:t>Existuje optimální věk a velikost, při které se  organismus rozmnožuje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Optimální </a:t>
            </a:r>
            <a:r>
              <a:rPr lang="cs-CZ" dirty="0" smtClean="0"/>
              <a:t>věk </a:t>
            </a:r>
            <a:r>
              <a:rPr lang="cs-CZ" dirty="0"/>
              <a:t>a velikost organismu v </a:t>
            </a:r>
            <a:r>
              <a:rPr lang="cs-CZ" dirty="0" smtClean="0"/>
              <a:t>dospělosti </a:t>
            </a:r>
            <a:r>
              <a:rPr lang="cs-CZ" dirty="0"/>
              <a:t>bude </a:t>
            </a:r>
            <a:r>
              <a:rPr lang="cs-CZ" dirty="0" smtClean="0"/>
              <a:t>určitě výsledkem evolučních kompromisů </a:t>
            </a:r>
            <a:r>
              <a:rPr lang="cs-CZ" dirty="0"/>
              <a:t>(</a:t>
            </a:r>
            <a:r>
              <a:rPr lang="cs-CZ" dirty="0" err="1"/>
              <a:t>trade-off</a:t>
            </a:r>
            <a:r>
              <a:rPr lang="cs-CZ" dirty="0"/>
              <a:t>), které </a:t>
            </a:r>
            <a:r>
              <a:rPr lang="cs-CZ" dirty="0" smtClean="0"/>
              <a:t>zajištují rovnováhu </a:t>
            </a:r>
            <a:r>
              <a:rPr lang="cs-CZ" dirty="0"/>
              <a:t>mezi výhodami a nevýhodami rozmnožování </a:t>
            </a:r>
            <a:r>
              <a:rPr lang="cs-CZ" dirty="0" smtClean="0"/>
              <a:t>při rozdílném </a:t>
            </a:r>
            <a:r>
              <a:rPr lang="cs-CZ" dirty="0"/>
              <a:t>a </a:t>
            </a:r>
            <a:r>
              <a:rPr lang="cs-CZ" dirty="0" smtClean="0"/>
              <a:t>stáří </a:t>
            </a:r>
            <a:r>
              <a:rPr lang="cs-CZ" dirty="0"/>
              <a:t>a velikosti organismu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Existují dva </a:t>
            </a:r>
            <a:r>
              <a:rPr lang="cs-CZ" dirty="0" smtClean="0"/>
              <a:t>přístupy </a:t>
            </a:r>
            <a:r>
              <a:rPr lang="cs-CZ" dirty="0"/>
              <a:t>ke studie tohoto problému:</a:t>
            </a:r>
          </a:p>
          <a:p>
            <a:pPr marL="514350" indent="-514350">
              <a:buAutoNum type="arabicParenR"/>
            </a:pPr>
            <a:r>
              <a:rPr lang="cs-CZ" dirty="0" smtClean="0"/>
              <a:t>Spočívá </a:t>
            </a:r>
            <a:r>
              <a:rPr lang="cs-CZ" dirty="0"/>
              <a:t>v analýze dvou typu </a:t>
            </a:r>
            <a:r>
              <a:rPr lang="cs-CZ" dirty="0" smtClean="0"/>
              <a:t>evolučních kompromisů: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jednoho </a:t>
            </a:r>
            <a:r>
              <a:rPr lang="cs-CZ" dirty="0"/>
              <a:t>mezi </a:t>
            </a:r>
            <a:r>
              <a:rPr lang="cs-CZ" dirty="0" smtClean="0"/>
              <a:t>časným rozmnožováním </a:t>
            </a:r>
            <a:r>
              <a:rPr lang="cs-CZ" dirty="0"/>
              <a:t>a plodností</a:t>
            </a:r>
          </a:p>
          <a:p>
            <a:r>
              <a:rPr lang="cs-CZ" dirty="0" smtClean="0"/>
              <a:t>druhého </a:t>
            </a:r>
            <a:r>
              <a:rPr lang="cs-CZ" dirty="0"/>
              <a:t>mezi </a:t>
            </a:r>
            <a:r>
              <a:rPr lang="cs-CZ" dirty="0" smtClean="0"/>
              <a:t>časným rozmnožováním </a:t>
            </a:r>
            <a:r>
              <a:rPr lang="cs-CZ" dirty="0"/>
              <a:t>a </a:t>
            </a:r>
            <a:r>
              <a:rPr lang="cs-CZ" dirty="0" smtClean="0"/>
              <a:t>přežíváním potomků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2) </a:t>
            </a:r>
            <a:r>
              <a:rPr lang="cs-CZ" dirty="0" smtClean="0"/>
              <a:t>Spočívá </a:t>
            </a:r>
            <a:r>
              <a:rPr lang="cs-CZ" dirty="0"/>
              <a:t>v analýze vztahu mezi </a:t>
            </a:r>
            <a:r>
              <a:rPr lang="cs-CZ" dirty="0" smtClean="0"/>
              <a:t>růstem </a:t>
            </a:r>
            <a:r>
              <a:rPr lang="cs-CZ" dirty="0"/>
              <a:t>a plodností a za kritérium</a:t>
            </a:r>
          </a:p>
          <a:p>
            <a:r>
              <a:rPr lang="cs-CZ" dirty="0"/>
              <a:t>fitness </a:t>
            </a:r>
            <a:r>
              <a:rPr lang="cs-CZ" dirty="0" smtClean="0"/>
              <a:t>organismu považuje počet vyprodukovaných potomků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21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Predikční model optimálního věku dosažení dospělosti</a:t>
            </a:r>
            <a:endParaRPr lang="cs-CZ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61419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1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Optimální věk a velikost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Vztah: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sz="4300" b="1" dirty="0" smtClean="0"/>
              <a:t>R </a:t>
            </a:r>
            <a:r>
              <a:rPr lang="cs-CZ" sz="4300" b="1" baseline="-25000" dirty="0" smtClean="0"/>
              <a:t>0</a:t>
            </a:r>
            <a:r>
              <a:rPr lang="cs-CZ" sz="4300" b="1" dirty="0" smtClean="0"/>
              <a:t> = </a:t>
            </a:r>
            <a:r>
              <a:rPr lang="cs-CZ" sz="4300" b="1" dirty="0" err="1" smtClean="0"/>
              <a:t>lx</a:t>
            </a:r>
            <a:r>
              <a:rPr lang="cs-CZ" sz="4300" b="1" dirty="0" smtClean="0"/>
              <a:t> </a:t>
            </a:r>
            <a:r>
              <a:rPr lang="cs-CZ" sz="4300" b="1" dirty="0" err="1" smtClean="0"/>
              <a:t>mx</a:t>
            </a:r>
            <a:endParaRPr lang="cs-CZ" sz="4300" b="1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R</a:t>
            </a:r>
            <a:r>
              <a:rPr lang="cs-CZ" baseline="-25000" dirty="0" smtClean="0"/>
              <a:t>0 </a:t>
            </a:r>
            <a:r>
              <a:rPr lang="cs-CZ" dirty="0" smtClean="0"/>
              <a:t>=míra růstu populace</a:t>
            </a:r>
          </a:p>
          <a:p>
            <a:pPr marL="0" indent="0">
              <a:buNone/>
            </a:pPr>
            <a:r>
              <a:rPr lang="cs-CZ" dirty="0" err="1"/>
              <a:t>l</a:t>
            </a:r>
            <a:r>
              <a:rPr lang="cs-CZ" dirty="0" err="1" smtClean="0"/>
              <a:t>x</a:t>
            </a:r>
            <a:r>
              <a:rPr lang="cs-CZ" dirty="0" smtClean="0"/>
              <a:t> = přežití do věku x</a:t>
            </a:r>
          </a:p>
          <a:p>
            <a:pPr marL="0" indent="0">
              <a:buNone/>
            </a:pPr>
            <a:r>
              <a:rPr lang="cs-CZ" dirty="0" err="1"/>
              <a:t>m</a:t>
            </a:r>
            <a:r>
              <a:rPr lang="cs-CZ" dirty="0" err="1" smtClean="0"/>
              <a:t>x</a:t>
            </a:r>
            <a:r>
              <a:rPr lang="cs-CZ" dirty="0" smtClean="0"/>
              <a:t> = míra mortality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Oba přístupy předpokládají určitou optimalizaci reakcí organismů při daném věku a velikosti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418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Vztah relativního stáří při rozmnožování a relativní délky života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460954"/>
            <a:ext cx="6336703" cy="528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7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relativní délky březosti a relativní délky života</a:t>
            </a:r>
            <a:endParaRPr lang="cs-CZ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5">
            <a:off x="960047" y="1392221"/>
            <a:ext cx="6847991" cy="530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7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mezi počtem potomků a jejich hmotností při porodu</a:t>
            </a:r>
            <a:endParaRPr lang="cs-CZ" sz="32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7" y="1600200"/>
            <a:ext cx="6143769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4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Vztah mezi roční plodností a délkou investice samice do potomstva</a:t>
            </a:r>
            <a:endParaRPr lang="cs-CZ" sz="32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40462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5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Geometrický model průměrného fitness jako funkce velikosti snůšky </a:t>
            </a:r>
            <a:endParaRPr lang="cs-CZ" sz="32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62" y="1927373"/>
            <a:ext cx="63960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2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Srovnání velikosti žijících organismů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4983"/>
            <a:ext cx="9180512" cy="5038353"/>
          </a:xfrm>
        </p:spPr>
      </p:pic>
    </p:spTree>
    <p:extLst>
      <p:ext uri="{BB962C8B-B14F-4D97-AF65-F5344CB8AC3E}">
        <p14:creationId xmlns:p14="http://schemas.microsoft.com/office/powerpoint/2010/main" val="2922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Shrnutí dat o velikosti snůšek: vliv růst velikosti snůšek </a:t>
            </a:r>
            <a:endParaRPr lang="cs-CZ" sz="32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15965"/>
            <a:ext cx="8856984" cy="334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8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Lackův model hypotézy nejproduktivnější velikosti snůšky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62" y="1844824"/>
            <a:ext cx="63922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25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63277"/>
            <a:ext cx="3596463" cy="5030019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Evoluční (životní) strategie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39778"/>
            <a:ext cx="4616279" cy="43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V jakém rozsahu determinuje velikost organismu typ jeho životní strategie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Příklad </a:t>
            </a:r>
            <a:r>
              <a:rPr lang="cs-CZ" b="1" dirty="0" err="1"/>
              <a:t>parazito</a:t>
            </a:r>
            <a:r>
              <a:rPr lang="cs-CZ" b="1" dirty="0"/>
              <a:t>-hostitelské </a:t>
            </a:r>
            <a:r>
              <a:rPr lang="cs-CZ" b="1" dirty="0" smtClean="0"/>
              <a:t>systémy: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Předpokladem je</a:t>
            </a:r>
            <a:r>
              <a:rPr lang="cs-CZ" dirty="0"/>
              <a:t>, že pravý parazit by mel být menší </a:t>
            </a:r>
            <a:r>
              <a:rPr lang="cs-CZ" dirty="0" smtClean="0"/>
              <a:t>než jeho hostitel.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Predátoři</a:t>
            </a:r>
            <a:r>
              <a:rPr lang="cs-CZ" dirty="0"/>
              <a:t>, </a:t>
            </a:r>
            <a:r>
              <a:rPr lang="cs-CZ" dirty="0" smtClean="0"/>
              <a:t>např. </a:t>
            </a:r>
            <a:r>
              <a:rPr lang="cs-CZ" dirty="0"/>
              <a:t>draví </a:t>
            </a:r>
            <a:r>
              <a:rPr lang="cs-CZ" dirty="0" err="1" smtClean="0"/>
              <a:t>filtratoři</a:t>
            </a:r>
            <a:r>
              <a:rPr lang="cs-CZ" dirty="0" smtClean="0"/>
              <a:t>, mohou být </a:t>
            </a:r>
            <a:r>
              <a:rPr lang="cs-CZ" dirty="0"/>
              <a:t>naopak i </a:t>
            </a:r>
            <a:r>
              <a:rPr lang="cs-CZ" dirty="0" smtClean="0"/>
              <a:t>větší než jejich kořist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Důležité je </a:t>
            </a:r>
            <a:r>
              <a:rPr lang="cs-CZ" dirty="0"/>
              <a:t>si </a:t>
            </a:r>
            <a:r>
              <a:rPr lang="cs-CZ" dirty="0" smtClean="0"/>
              <a:t>uvědomit</a:t>
            </a:r>
            <a:r>
              <a:rPr lang="cs-CZ" dirty="0"/>
              <a:t>, že </a:t>
            </a:r>
            <a:r>
              <a:rPr lang="cs-CZ" dirty="0" smtClean="0"/>
              <a:t>velikost těla </a:t>
            </a:r>
            <a:r>
              <a:rPr lang="cs-CZ" dirty="0"/>
              <a:t>konzumenta (</a:t>
            </a:r>
            <a:r>
              <a:rPr lang="cs-CZ" dirty="0" smtClean="0"/>
              <a:t>parazita)je velmi </a:t>
            </a:r>
            <a:r>
              <a:rPr lang="cs-CZ" dirty="0"/>
              <a:t>plastická a je pod </a:t>
            </a:r>
            <a:r>
              <a:rPr lang="cs-CZ" dirty="0" smtClean="0"/>
              <a:t>přímým vlivem </a:t>
            </a:r>
            <a:r>
              <a:rPr lang="cs-CZ" dirty="0"/>
              <a:t>hostitelského </a:t>
            </a:r>
            <a:r>
              <a:rPr lang="cs-CZ" dirty="0" smtClean="0"/>
              <a:t>organismu (paraziti</a:t>
            </a:r>
            <a:r>
              <a:rPr lang="cs-CZ" dirty="0"/>
              <a:t>, </a:t>
            </a:r>
            <a:r>
              <a:rPr lang="cs-CZ" dirty="0" err="1"/>
              <a:t>parazitoidi</a:t>
            </a:r>
            <a:r>
              <a:rPr lang="cs-CZ" dirty="0"/>
              <a:t>, </a:t>
            </a:r>
            <a:r>
              <a:rPr lang="cs-CZ" dirty="0" smtClean="0"/>
              <a:t>kastrátoři</a:t>
            </a:r>
            <a:r>
              <a:rPr lang="cs-CZ" dirty="0"/>
              <a:t>).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Allometrický</a:t>
            </a:r>
            <a:r>
              <a:rPr lang="cs-CZ" dirty="0" smtClean="0"/>
              <a:t> </a:t>
            </a:r>
            <a:r>
              <a:rPr lang="cs-CZ" dirty="0"/>
              <a:t>vztah mezi hostitelem-krabem druhu </a:t>
            </a:r>
            <a:r>
              <a:rPr lang="cs-CZ" i="1" dirty="0" err="1" smtClean="0"/>
              <a:t>Hemigrapsus</a:t>
            </a:r>
            <a:r>
              <a:rPr lang="cs-CZ" i="1" dirty="0" smtClean="0"/>
              <a:t> </a:t>
            </a:r>
            <a:r>
              <a:rPr lang="cs-CZ" i="1" dirty="0" err="1" smtClean="0"/>
              <a:t>oregonenis</a:t>
            </a:r>
            <a:r>
              <a:rPr lang="cs-CZ" i="1" dirty="0" smtClean="0"/>
              <a:t> </a:t>
            </a:r>
            <a:r>
              <a:rPr lang="cs-CZ" dirty="0"/>
              <a:t>a </a:t>
            </a:r>
            <a:r>
              <a:rPr lang="cs-CZ" dirty="0" smtClean="0"/>
              <a:t>jeho parazitickým kastrátorem </a:t>
            </a:r>
            <a:r>
              <a:rPr lang="cs-CZ" i="1" dirty="0" err="1" smtClean="0"/>
              <a:t>Portunion</a:t>
            </a:r>
            <a:r>
              <a:rPr lang="cs-CZ" i="1" dirty="0" smtClean="0"/>
              <a:t> </a:t>
            </a:r>
            <a:r>
              <a:rPr lang="cs-CZ" i="1" dirty="0" err="1" smtClean="0"/>
              <a:t>conformis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Isopoda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27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58791" y="-279746"/>
            <a:ext cx="6406336" cy="936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72068" cy="9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475656" y="6597352"/>
            <a:ext cx="6264696" cy="33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6321771" cy="512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104"/>
            <a:ext cx="8682137" cy="91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7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912768" cy="97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649576" cy="529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0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6895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životních strategií </a:t>
            </a:r>
            <a:endParaRPr lang="cs-CZ" sz="32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8" y="1700808"/>
            <a:ext cx="72086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491880" y="1556792"/>
            <a:ext cx="31683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736304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9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životních strategií</a:t>
            </a:r>
            <a:endParaRPr lang="cs-CZ" sz="3200" dirty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6644"/>
            <a:ext cx="8229600" cy="411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08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životních strategií </a:t>
            </a:r>
            <a:endParaRPr lang="cs-CZ" sz="32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229600" cy="362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5517232"/>
            <a:ext cx="2066528" cy="55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1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Srovnání velikosti vyhynulých živočichů</a:t>
            </a:r>
            <a:endParaRPr lang="cs-CZ" sz="3600" dirty="0"/>
          </a:p>
        </p:txBody>
      </p:sp>
      <p:pic>
        <p:nvPicPr>
          <p:cNvPr id="5122" name="Picture 2" descr="Remembering PRESTAGS - Can dragons fly?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988" y="1196752"/>
            <a:ext cx="9498515" cy="546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7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4096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Frekvenční distribuce velikosti těla </a:t>
            </a:r>
            <a:r>
              <a:rPr lang="cs-CZ" sz="3200" dirty="0" err="1" smtClean="0"/>
              <a:t>nematodů</a:t>
            </a:r>
            <a:endParaRPr lang="cs-CZ" sz="32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8" y="1412777"/>
            <a:ext cx="780594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7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Frekvenční distribuce velikosti těla korýšů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041376" y="1637110"/>
            <a:ext cx="1522512" cy="639762"/>
          </a:xfrm>
        </p:spPr>
        <p:txBody>
          <a:bodyPr>
            <a:normAutofit/>
          </a:bodyPr>
          <a:lstStyle/>
          <a:p>
            <a:r>
              <a:rPr lang="cs-CZ" sz="2000" b="0" dirty="0" err="1" smtClean="0"/>
              <a:t>Copepoda</a:t>
            </a:r>
            <a:endParaRPr lang="cs-CZ" sz="2000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941169" y="1637110"/>
            <a:ext cx="1439143" cy="639762"/>
          </a:xfrm>
        </p:spPr>
        <p:txBody>
          <a:bodyPr/>
          <a:lstStyle/>
          <a:p>
            <a:r>
              <a:rPr lang="cs-CZ" sz="2000" b="0" dirty="0" err="1" smtClean="0"/>
              <a:t>Isopoda</a:t>
            </a:r>
            <a:r>
              <a:rPr lang="cs-CZ" sz="2000" b="0" dirty="0" smtClean="0"/>
              <a:t>   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1866"/>
            <a:ext cx="4040188" cy="259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55861"/>
            <a:ext cx="4041775" cy="298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373216"/>
            <a:ext cx="1315059" cy="2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Jaké známe antagonistické interakce ?</a:t>
            </a:r>
            <a:endParaRPr lang="cs-CZ" sz="3200" dirty="0"/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90008"/>
            <a:ext cx="8229600" cy="224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4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antagonistických interakcí</a:t>
            </a:r>
            <a:endParaRPr lang="cs-CZ" sz="32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5" y="1052736"/>
            <a:ext cx="83392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4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Je nezbytné zabíjet svého hostitele ?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63673"/>
            <a:ext cx="8229600" cy="179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0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Je smrt hostitele nezbytná ?</a:t>
            </a:r>
            <a:endParaRPr lang="cs-CZ" sz="3200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7" y="1445143"/>
            <a:ext cx="7715581" cy="508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0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62" y="1600200"/>
            <a:ext cx="4981041" cy="502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9706"/>
            <a:ext cx="8653068" cy="82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Typy antagonistických vztahů</a:t>
            </a:r>
            <a:endParaRPr lang="cs-CZ" sz="32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9504"/>
            <a:ext cx="8229600" cy="268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7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Podle počtu využívaných jedinců kořisti (hostitelů)</a:t>
            </a:r>
            <a:endParaRPr lang="cs-CZ" sz="32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2070"/>
            <a:ext cx="8229600" cy="402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5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548680"/>
            <a:ext cx="8651705" cy="536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84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44" y="0"/>
            <a:ext cx="4712602" cy="343592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3429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47" y="4149081"/>
            <a:ext cx="3617914" cy="27227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101" y="3383100"/>
            <a:ext cx="3474899" cy="347489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" y="3428999"/>
            <a:ext cx="2355726" cy="342899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738368" y="3573016"/>
            <a:ext cx="255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Gigantické sekvoje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47932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980728"/>
            <a:ext cx="8784976" cy="505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0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6" y="548680"/>
            <a:ext cx="793370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2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 !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86731"/>
            <a:ext cx="3810000" cy="4152900"/>
          </a:xfrm>
        </p:spPr>
      </p:pic>
    </p:spTree>
    <p:extLst>
      <p:ext uri="{BB962C8B-B14F-4D97-AF65-F5344CB8AC3E}">
        <p14:creationId xmlns:p14="http://schemas.microsoft.com/office/powerpoint/2010/main" val="11412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5D DIY Diamond Embroidery Cross Stitch Farm Animals Horses Diamond Painting  Full Sqaure Mosaic needleworks dmc JS2129|Diamond Painting Cross Stitch| -  AliExpress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" y="0"/>
            <a:ext cx="9171801" cy="687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00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" y="116632"/>
            <a:ext cx="9083352" cy="778098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Evoluční ekologie – přednáška prof. Andrea Šimková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664" y="1124744"/>
            <a:ext cx="9118848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300" dirty="0" smtClean="0"/>
              <a:t>1. Darwinova </a:t>
            </a:r>
            <a:r>
              <a:rPr lang="cs-CZ" sz="1300" dirty="0"/>
              <a:t>biologie – ekologie a evoluce, evoluční stromy. Variabilita, její příčiny a evoluční význam variability.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2</a:t>
            </a:r>
            <a:r>
              <a:rPr lang="cs-CZ" sz="1300" dirty="0"/>
              <a:t>. Mechanizmy evoluce – přírodní selekce, </a:t>
            </a:r>
            <a:r>
              <a:rPr lang="cs-CZ" sz="1300" dirty="0" smtClean="0"/>
              <a:t>molekulární </a:t>
            </a:r>
            <a:r>
              <a:rPr lang="cs-CZ" sz="1300" dirty="0"/>
              <a:t>evoluce, adaptace, fenotypická plasticita, </a:t>
            </a:r>
            <a:r>
              <a:rPr lang="cs-CZ" sz="1300" dirty="0" err="1"/>
              <a:t>speciace</a:t>
            </a:r>
            <a:r>
              <a:rPr lang="cs-CZ" sz="1300" dirty="0"/>
              <a:t> a extinkce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3</a:t>
            </a:r>
            <a:r>
              <a:rPr lang="cs-CZ" sz="1300" dirty="0"/>
              <a:t>. Ekologické a biogeografické aspekty evolučních změn.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4</a:t>
            </a:r>
            <a:r>
              <a:rPr lang="cs-CZ" sz="1300" dirty="0"/>
              <a:t>. Evoluce a ekologie biodiverzity. Diverzifikace.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5</a:t>
            </a:r>
            <a:r>
              <a:rPr lang="cs-CZ" sz="1300" dirty="0"/>
              <a:t>. Fyzikální ekologie organizmů – vliv </a:t>
            </a:r>
            <a:r>
              <a:rPr lang="cs-CZ" sz="1300" dirty="0" smtClean="0"/>
              <a:t>teploty </a:t>
            </a:r>
            <a:r>
              <a:rPr lang="cs-CZ" sz="1300" dirty="0"/>
              <a:t>a světla na funkce organizmů, adaptace organizmů, velikost a tvar organizmů – vliv na strukturu a funkci organizmů, alometrické metody. Jak organizmy pracují? – mechanizmy regulace, osmoregulace, látkové výměny a transportu látek. Evoluce fyzikálních systému organizmů,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6</a:t>
            </a:r>
            <a:r>
              <a:rPr lang="cs-CZ" sz="1300" dirty="0"/>
              <a:t>. Evoluce hlavních složek životních historií – teorie alokace energie na principu kompromisů, </a:t>
            </a:r>
            <a:r>
              <a:rPr lang="cs-CZ" sz="1300" dirty="0" err="1"/>
              <a:t>fitnesss</a:t>
            </a:r>
            <a:r>
              <a:rPr lang="cs-CZ" sz="1300" dirty="0"/>
              <a:t> a životní složky, vek a velikost v období pohlavní zralosti, velikost a počet potomků, evoluce stárnutí, životní cykly, poměry pohlaví a sexuální alokace, ekologická specializace a generalizace.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7</a:t>
            </a:r>
            <a:r>
              <a:rPr lang="cs-CZ" sz="1300" dirty="0"/>
              <a:t>. Fylogeneze a její aplikace v evolučně-ekologických studiích. </a:t>
            </a:r>
            <a:r>
              <a:rPr lang="cs-CZ" sz="1300" dirty="0" smtClean="0"/>
              <a:t>Principy </a:t>
            </a:r>
            <a:r>
              <a:rPr lang="cs-CZ" sz="1300" dirty="0"/>
              <a:t>makroevoluce -fylogenetický strom, komparativní metody, metoda fylogeneticky nezávislých kontrastů. Integrace </a:t>
            </a:r>
            <a:r>
              <a:rPr lang="cs-CZ" sz="1300" dirty="0" err="1"/>
              <a:t>micro</a:t>
            </a:r>
            <a:r>
              <a:rPr lang="cs-CZ" sz="1300" dirty="0"/>
              <a:t>- a makroevoluce – koevoluce, evoluce člověka – historie ovlivňující onemocnění, selekce a virulence.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8</a:t>
            </a:r>
            <a:r>
              <a:rPr lang="cs-CZ" sz="1300" dirty="0"/>
              <a:t>. Vnitrodruhové interakce z pohledu evolučně-ekologického. Evoluce a ekologie pohlavní chování (sexuální selekce, sexuální konflikt, strategie párování, sociální evoluce). Behaviorální ekologie a </a:t>
            </a:r>
            <a:r>
              <a:rPr lang="cs-CZ" sz="1300" dirty="0" err="1"/>
              <a:t>speciace</a:t>
            </a:r>
            <a:r>
              <a:rPr lang="cs-CZ" sz="1300" dirty="0"/>
              <a:t>.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9</a:t>
            </a:r>
            <a:r>
              <a:rPr lang="cs-CZ" sz="1300" dirty="0"/>
              <a:t>. Potravní chování, evoluční ekologie pohybu.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10</a:t>
            </a:r>
            <a:r>
              <a:rPr lang="cs-CZ" sz="1300" dirty="0"/>
              <a:t>. Mezidruhové interakce z pohledu evolučně-ekologického. Evoluce ekologické niky. Numerická a funkční odpověď </a:t>
            </a:r>
            <a:r>
              <a:rPr lang="cs-CZ" sz="1300" dirty="0" err="1"/>
              <a:t>kompetice</a:t>
            </a:r>
            <a:r>
              <a:rPr lang="cs-CZ" sz="1300" dirty="0"/>
              <a:t>, evoluční restrikce niky, koexistence druhů.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11</a:t>
            </a:r>
            <a:r>
              <a:rPr lang="cs-CZ" sz="1300" dirty="0"/>
              <a:t>. Evoluce a ekologie sexu – strategie rozmnožování, role sexuální </a:t>
            </a:r>
            <a:r>
              <a:rPr lang="cs-CZ" sz="1300" dirty="0" err="1"/>
              <a:t>ornamentace</a:t>
            </a:r>
            <a:r>
              <a:rPr lang="cs-CZ" sz="1300" dirty="0"/>
              <a:t> v sexuální selekci, hypotéze handicapu, hypotéze handicapu imunokompetence, hypotéze ochrany spermii, koexistence pohlavního a nepohlavního rozmnožování, Červená královna.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12</a:t>
            </a:r>
            <a:r>
              <a:rPr lang="cs-CZ" sz="1300" dirty="0"/>
              <a:t>. Parazitizmus v evoluční ekologii - evoluce ekologických charakterů parazitů, původ parazitizmu, </a:t>
            </a:r>
            <a:r>
              <a:rPr lang="cs-CZ" sz="1300" dirty="0" err="1"/>
              <a:t>speciace</a:t>
            </a:r>
            <a:r>
              <a:rPr lang="cs-CZ" sz="1300" dirty="0"/>
              <a:t> a diverzifikace parazitů, strategie využívaní hostitele, agregace parazitů - ekologické příčiny a evoluční následky </a:t>
            </a:r>
            <a:endParaRPr lang="cs-CZ" sz="1300" dirty="0" smtClean="0"/>
          </a:p>
          <a:p>
            <a:pPr marL="0" indent="0">
              <a:buNone/>
            </a:pPr>
            <a:r>
              <a:rPr lang="cs-CZ" sz="1300" dirty="0" smtClean="0"/>
              <a:t>13</a:t>
            </a:r>
            <a:r>
              <a:rPr lang="cs-CZ" sz="1300" dirty="0"/>
              <a:t>. Imunita z pohledu evolučně-ekologického. Imunitní geny a investice do imunity. Imunita versus reprodukce. Parazity zprostředkovaná selekce MHC genů, role MHC v sexuální selekci.</a:t>
            </a:r>
          </a:p>
        </p:txBody>
      </p:sp>
    </p:spTree>
    <p:extLst>
      <p:ext uri="{BB962C8B-B14F-4D97-AF65-F5344CB8AC3E}">
        <p14:creationId xmlns:p14="http://schemas.microsoft.com/office/powerpoint/2010/main" val="5212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Gigantické stromy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417638"/>
            <a:ext cx="8928993" cy="4090932"/>
          </a:xfrm>
        </p:spPr>
      </p:pic>
    </p:spTree>
    <p:extLst>
      <p:ext uri="{BB962C8B-B14F-4D97-AF65-F5344CB8AC3E}">
        <p14:creationId xmlns:p14="http://schemas.microsoft.com/office/powerpoint/2010/main" val="413668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" y="-27384"/>
            <a:ext cx="4691624" cy="310331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72" y="-27384"/>
            <a:ext cx="4603440" cy="30689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1364"/>
            <a:ext cx="4914557" cy="38566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96952"/>
            <a:ext cx="4573672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Velikost </a:t>
            </a:r>
            <a:r>
              <a:rPr lang="cs-CZ" sz="3200" dirty="0" err="1" smtClean="0"/>
              <a:t>rosltin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2" y="1124744"/>
            <a:ext cx="8548895" cy="5616624"/>
          </a:xfrm>
        </p:spPr>
      </p:pic>
    </p:spTree>
    <p:extLst>
      <p:ext uri="{BB962C8B-B14F-4D97-AF65-F5344CB8AC3E}">
        <p14:creationId xmlns:p14="http://schemas.microsoft.com/office/powerpoint/2010/main" val="57046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4669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Věk a velikost v dospělosti</a:t>
            </a:r>
            <a:endParaRPr lang="cs-CZ" sz="32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1048"/>
            <a:ext cx="8229600" cy="280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Skupina 12"/>
          <p:cNvGrpSpPr/>
          <p:nvPr/>
        </p:nvGrpSpPr>
        <p:grpSpPr>
          <a:xfrm>
            <a:off x="4644008" y="1165819"/>
            <a:ext cx="2677590" cy="2263181"/>
            <a:chOff x="3203848" y="1197512"/>
            <a:chExt cx="2677590" cy="2263181"/>
          </a:xfrm>
        </p:grpSpPr>
        <p:sp>
          <p:nvSpPr>
            <p:cNvPr id="3" name="Prstenec 2"/>
            <p:cNvSpPr/>
            <p:nvPr/>
          </p:nvSpPr>
          <p:spPr>
            <a:xfrm>
              <a:off x="3707904" y="1434480"/>
              <a:ext cx="1728192" cy="1778496"/>
            </a:xfrm>
            <a:prstGeom prst="donut">
              <a:avLst>
                <a:gd name="adj" fmla="val 987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6" name="Šipka doprava 5"/>
            <p:cNvSpPr/>
            <p:nvPr/>
          </p:nvSpPr>
          <p:spPr>
            <a:xfrm rot="5400000">
              <a:off x="3138487" y="2198217"/>
              <a:ext cx="432048" cy="301326"/>
            </a:xfrm>
            <a:prstGeom prst="rightArrow">
              <a:avLst>
                <a:gd name="adj1" fmla="val 50000"/>
                <a:gd name="adj2" fmla="val 4672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Šipka doprava 7"/>
            <p:cNvSpPr/>
            <p:nvPr/>
          </p:nvSpPr>
          <p:spPr>
            <a:xfrm rot="16200000">
              <a:off x="5514751" y="2126209"/>
              <a:ext cx="432048" cy="301326"/>
            </a:xfrm>
            <a:prstGeom prst="rightArrow">
              <a:avLst>
                <a:gd name="adj1" fmla="val 50000"/>
                <a:gd name="adj2" fmla="val 4672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Zaoblený obdélník 6"/>
            <p:cNvSpPr/>
            <p:nvPr/>
          </p:nvSpPr>
          <p:spPr>
            <a:xfrm>
              <a:off x="3887924" y="2722611"/>
              <a:ext cx="1368152" cy="7380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Zaoblený obdélník 9"/>
            <p:cNvSpPr/>
            <p:nvPr/>
          </p:nvSpPr>
          <p:spPr>
            <a:xfrm>
              <a:off x="3913076" y="1197512"/>
              <a:ext cx="1368152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Velikost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4139952" y="1403484"/>
              <a:ext cx="933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Velikost</a:t>
              </a:r>
              <a:endParaRPr lang="cs-CZ" b="1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060587" y="2924944"/>
              <a:ext cx="108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Mortalita</a:t>
              </a:r>
              <a:endParaRPr lang="cs-CZ" b="1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1115616" y="1381843"/>
            <a:ext cx="3168352" cy="1615109"/>
            <a:chOff x="1115616" y="1381843"/>
            <a:chExt cx="3168352" cy="1615109"/>
          </a:xfrm>
        </p:grpSpPr>
        <p:sp>
          <p:nvSpPr>
            <p:cNvPr id="14" name="Veselý obličej 13"/>
            <p:cNvSpPr/>
            <p:nvPr/>
          </p:nvSpPr>
          <p:spPr>
            <a:xfrm>
              <a:off x="2627784" y="1381843"/>
              <a:ext cx="1656184" cy="1615109"/>
            </a:xfrm>
            <a:prstGeom prst="smileyFac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eselý obličej 15"/>
            <p:cNvSpPr/>
            <p:nvPr/>
          </p:nvSpPr>
          <p:spPr>
            <a:xfrm>
              <a:off x="1115616" y="2074168"/>
              <a:ext cx="288032" cy="274712"/>
            </a:xfrm>
            <a:prstGeom prst="smileyFac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1763688" y="1052736"/>
            <a:ext cx="432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?</a:t>
            </a:r>
            <a:endParaRPr lang="cs-CZ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0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0319" y="-862174"/>
            <a:ext cx="6583362" cy="8856985"/>
          </a:xfrm>
        </p:spPr>
      </p:pic>
      <p:sp>
        <p:nvSpPr>
          <p:cNvPr id="3" name="TextovéPole 2"/>
          <p:cNvSpPr txBox="1"/>
          <p:nvPr/>
        </p:nvSpPr>
        <p:spPr>
          <a:xfrm>
            <a:off x="311026" y="188640"/>
            <a:ext cx="8437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Příklad schématu životní historie organismu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5527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Co je to životní historie organismu ?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History</a:t>
            </a:r>
            <a:r>
              <a:rPr lang="cs-CZ" dirty="0" smtClean="0"/>
              <a:t> </a:t>
            </a:r>
            <a:r>
              <a:rPr lang="cs-CZ" dirty="0" err="1" smtClean="0"/>
              <a:t>Trait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643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složky životních historií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Velikost po narození</a:t>
            </a:r>
          </a:p>
          <a:p>
            <a:r>
              <a:rPr lang="cs-CZ" dirty="0" smtClean="0"/>
              <a:t>Růstové vztahy</a:t>
            </a:r>
          </a:p>
          <a:p>
            <a:r>
              <a:rPr lang="cs-CZ" dirty="0" smtClean="0"/>
              <a:t>Věk v dospělosti</a:t>
            </a:r>
          </a:p>
          <a:p>
            <a:r>
              <a:rPr lang="cs-CZ" dirty="0" smtClean="0"/>
              <a:t>Velikost v dospělosti</a:t>
            </a:r>
          </a:p>
          <a:p>
            <a:r>
              <a:rPr lang="cs-CZ" dirty="0" smtClean="0"/>
              <a:t>Počet, velikost a poměr pohlaví u potomků</a:t>
            </a:r>
          </a:p>
          <a:p>
            <a:r>
              <a:rPr lang="cs-CZ" dirty="0" smtClean="0"/>
              <a:t>Věkově a velikostně specifické reprodukční vklady</a:t>
            </a:r>
          </a:p>
          <a:p>
            <a:r>
              <a:rPr lang="cs-CZ" dirty="0" smtClean="0"/>
              <a:t>Věkově a velikostně specifická mortalita</a:t>
            </a:r>
          </a:p>
          <a:p>
            <a:r>
              <a:rPr lang="cs-CZ" dirty="0" smtClean="0"/>
              <a:t>Délka života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71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40966"/>
          </a:xfrm>
        </p:spPr>
        <p:txBody>
          <a:bodyPr>
            <a:noAutofit/>
          </a:bodyPr>
          <a:lstStyle/>
          <a:p>
            <a:r>
              <a:rPr lang="cs-CZ" sz="3600" dirty="0" smtClean="0"/>
              <a:t>Evoluce složek životních historií</a:t>
            </a:r>
            <a:br>
              <a:rPr lang="cs-CZ" sz="3600" dirty="0" smtClean="0"/>
            </a:br>
            <a:r>
              <a:rPr lang="cs-CZ" sz="3600" dirty="0" smtClean="0"/>
              <a:t>(</a:t>
            </a:r>
            <a:r>
              <a:rPr lang="cs-CZ" sz="3600" dirty="0" err="1" smtClean="0"/>
              <a:t>life</a:t>
            </a:r>
            <a:r>
              <a:rPr lang="cs-CZ" sz="3600" dirty="0" smtClean="0"/>
              <a:t> </a:t>
            </a:r>
            <a:r>
              <a:rPr lang="cs-CZ" sz="3600" dirty="0" err="1" smtClean="0"/>
              <a:t>history</a:t>
            </a:r>
            <a:r>
              <a:rPr lang="cs-CZ" sz="3600" dirty="0" smtClean="0"/>
              <a:t> </a:t>
            </a:r>
            <a:r>
              <a:rPr lang="cs-CZ" sz="3600" dirty="0" err="1" smtClean="0"/>
              <a:t>traits</a:t>
            </a:r>
            <a:r>
              <a:rPr lang="cs-CZ" sz="3600" dirty="0" smtClean="0"/>
              <a:t>)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  Základní složky životních historií:</a:t>
            </a:r>
          </a:p>
          <a:p>
            <a:pPr lvl="1"/>
            <a:r>
              <a:rPr lang="cs-CZ" dirty="0" smtClean="0"/>
              <a:t>Vycházejí přímo z procesu reprodukce a přežívání</a:t>
            </a:r>
          </a:p>
          <a:p>
            <a:pPr lvl="1"/>
            <a:r>
              <a:rPr lang="cs-CZ" dirty="0" smtClean="0"/>
              <a:t>Kombinace těchto složek ovlivňuje fitness</a:t>
            </a:r>
          </a:p>
          <a:p>
            <a:pPr lvl="1"/>
            <a:r>
              <a:rPr lang="cs-CZ" dirty="0" smtClean="0"/>
              <a:t>Fitness – fenotypická podmínka, variace fitness mezi jednotlivci daná přírodním výběrem</a:t>
            </a:r>
          </a:p>
          <a:p>
            <a:pPr lvl="1"/>
            <a:r>
              <a:rPr lang="cs-CZ" dirty="0" smtClean="0"/>
              <a:t>Analýza evoluce komponent fitness – evoluce životních historií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50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Fitness versus různé životní strategie</a:t>
            </a:r>
            <a:endParaRPr lang="cs-CZ" sz="32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7128792" cy="568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40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Proč je velikost organismu klíčová ?</a:t>
            </a:r>
          </a:p>
          <a:p>
            <a:pPr algn="ctr"/>
            <a:endParaRPr lang="cs-CZ" dirty="0"/>
          </a:p>
          <a:p>
            <a:pPr marL="0" indent="0" algn="ctr">
              <a:buNone/>
            </a:pPr>
            <a:r>
              <a:rPr lang="cs-CZ" dirty="0" smtClean="0"/>
              <a:t>Co velikost těla určuje 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92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59" y="684"/>
            <a:ext cx="3530301" cy="50443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6" y="-2948"/>
            <a:ext cx="3519973" cy="4544633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1052"/>
            <a:ext cx="3040272" cy="434634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25" y="2492896"/>
            <a:ext cx="2969475" cy="436510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01" y="2519905"/>
            <a:ext cx="322291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Základní pravidla o velikosti</a:t>
            </a:r>
            <a:endParaRPr lang="cs-CZ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307901"/>
            <a:ext cx="8229600" cy="5001419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Působení síly (</a:t>
            </a:r>
            <a:r>
              <a:rPr lang="cs-CZ" b="1" dirty="0" smtClean="0"/>
              <a:t>koheze, gravitace</a:t>
            </a:r>
            <a:r>
              <a:rPr lang="cs-CZ" dirty="0" smtClean="0"/>
              <a:t>) se mění v závislosti na velikosti.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Povrchy,</a:t>
            </a:r>
            <a:r>
              <a:rPr lang="cs-CZ" dirty="0" smtClean="0"/>
              <a:t> které umožnují difuzi kyslíku, potravy a tepla dovnitř i ven z těla se mění v závislosti na velikosti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Dělba práce (</a:t>
            </a:r>
            <a:r>
              <a:rPr lang="cs-CZ" b="1" dirty="0" smtClean="0"/>
              <a:t>strukturální) složitost </a:t>
            </a:r>
            <a:r>
              <a:rPr lang="cs-CZ" dirty="0" smtClean="0"/>
              <a:t>se mění v závislosti na velikosti těla.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Rychlost</a:t>
            </a:r>
            <a:r>
              <a:rPr lang="cs-CZ" dirty="0" smtClean="0"/>
              <a:t> různých </a:t>
            </a:r>
            <a:r>
              <a:rPr lang="cs-CZ" b="1" dirty="0" smtClean="0"/>
              <a:t>životních pochodů </a:t>
            </a:r>
            <a:r>
              <a:rPr lang="cs-CZ" dirty="0" smtClean="0"/>
              <a:t>se mění v závislosti na velikosti těla, např. látková výměna, doba generace, délka života, rychlost pohybu.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Početnost organismů </a:t>
            </a:r>
            <a:r>
              <a:rPr lang="cs-CZ" dirty="0" smtClean="0"/>
              <a:t>v přírodě se mění v závislosti na jejich velikosti.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90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/>
              <a:t>Newtonův gravitační </a:t>
            </a:r>
            <a:r>
              <a:rPr lang="cs-CZ" sz="3600" dirty="0" smtClean="0"/>
              <a:t>zákon a ekologie ?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59" y="1412776"/>
            <a:ext cx="2554681" cy="1602482"/>
          </a:xfrm>
        </p:spPr>
      </p:pic>
      <p:sp>
        <p:nvSpPr>
          <p:cNvPr id="5" name="TextovéPole 4"/>
          <p:cNvSpPr txBox="1"/>
          <p:nvPr/>
        </p:nvSpPr>
        <p:spPr>
          <a:xfrm>
            <a:off x="971600" y="3406348"/>
            <a:ext cx="5472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Newtonův </a:t>
            </a:r>
            <a:r>
              <a:rPr lang="cs-CZ" sz="1600" b="1" dirty="0"/>
              <a:t>gravitační zákon</a:t>
            </a:r>
            <a:r>
              <a:rPr lang="cs-CZ" sz="1600" dirty="0"/>
              <a:t> je fyzikální </a:t>
            </a:r>
            <a:r>
              <a:rPr lang="cs-CZ" sz="1600" dirty="0">
                <a:hlinkClick r:id="rId3" tooltip="Vědecký zákon"/>
              </a:rPr>
              <a:t>zákon</a:t>
            </a:r>
            <a:r>
              <a:rPr lang="cs-CZ" sz="1600" dirty="0"/>
              <a:t>, který popisuje </a:t>
            </a:r>
            <a:r>
              <a:rPr lang="cs-CZ" sz="1600" dirty="0" smtClean="0">
                <a:hlinkClick r:id="rId4" tooltip="Gravitace"/>
              </a:rPr>
              <a:t>gravitaci</a:t>
            </a:r>
            <a:r>
              <a:rPr lang="cs-CZ" sz="1600" dirty="0" smtClean="0"/>
              <a:t> </a:t>
            </a:r>
            <a:r>
              <a:rPr lang="cs-CZ" sz="1600" dirty="0"/>
              <a:t>jako </a:t>
            </a:r>
            <a:r>
              <a:rPr lang="cs-CZ" sz="1600" dirty="0" smtClean="0"/>
              <a:t>přitažlivou </a:t>
            </a:r>
            <a:r>
              <a:rPr lang="cs-CZ" sz="1600" dirty="0" smtClean="0">
                <a:hlinkClick r:id="rId5" tooltip="Síla"/>
              </a:rPr>
              <a:t>sílu</a:t>
            </a:r>
            <a:r>
              <a:rPr lang="cs-CZ" sz="1600" dirty="0" smtClean="0"/>
              <a:t> – </a:t>
            </a:r>
            <a:r>
              <a:rPr lang="cs-CZ" sz="1600" b="1" dirty="0" smtClean="0"/>
              <a:t>gravitační sílu</a:t>
            </a:r>
            <a:r>
              <a:rPr lang="cs-CZ" sz="1600" dirty="0" smtClean="0"/>
              <a:t>, kterou na sebe působí </a:t>
            </a:r>
            <a:r>
              <a:rPr lang="cs-CZ" sz="1600" dirty="0" smtClean="0">
                <a:hlinkClick r:id="rId6" tooltip="Těleso"/>
              </a:rPr>
              <a:t>tělesa</a:t>
            </a:r>
            <a:r>
              <a:rPr lang="cs-CZ" sz="1600" dirty="0" smtClean="0"/>
              <a:t> v závislosti na svých </a:t>
            </a:r>
            <a:r>
              <a:rPr lang="cs-CZ" sz="1600" dirty="0" smtClean="0">
                <a:hlinkClick r:id="rId7" tooltip="Hmotnost"/>
              </a:rPr>
              <a:t>hmotnostech</a:t>
            </a:r>
            <a:r>
              <a:rPr lang="cs-CZ" sz="1600" dirty="0" smtClean="0"/>
              <a:t> </a:t>
            </a:r>
            <a:r>
              <a:rPr lang="cs-CZ" sz="1600" dirty="0"/>
              <a:t>a vzájemné vzdálenosti. </a:t>
            </a:r>
            <a:r>
              <a:rPr lang="cs-CZ" sz="1600" dirty="0" smtClean="0"/>
              <a:t>Formuloval </a:t>
            </a:r>
            <a:r>
              <a:rPr lang="cs-CZ" sz="1600" dirty="0"/>
              <a:t>jej </a:t>
            </a:r>
            <a:r>
              <a:rPr lang="cs-CZ" sz="1600" dirty="0">
                <a:hlinkClick r:id="rId8" tooltip="Isaac Newton"/>
              </a:rPr>
              <a:t>Isaac Newton</a:t>
            </a:r>
            <a:r>
              <a:rPr lang="cs-CZ" sz="1600" dirty="0"/>
              <a:t> na základě </a:t>
            </a:r>
            <a:r>
              <a:rPr lang="cs-CZ" sz="1600" dirty="0" smtClean="0"/>
              <a:t>analýzy </a:t>
            </a:r>
            <a:r>
              <a:rPr lang="cs-CZ" sz="1600" dirty="0">
                <a:hlinkClick r:id="rId9" tooltip="Mechanický pohyb"/>
              </a:rPr>
              <a:t>pohybu</a:t>
            </a:r>
            <a:r>
              <a:rPr lang="cs-CZ" sz="1600" dirty="0"/>
              <a:t> </a:t>
            </a:r>
            <a:r>
              <a:rPr lang="cs-CZ" sz="1600" dirty="0">
                <a:hlinkClick r:id="rId10" tooltip="Měsíc"/>
              </a:rPr>
              <a:t>Měsíce</a:t>
            </a:r>
            <a:r>
              <a:rPr lang="cs-CZ" sz="1600" dirty="0"/>
              <a:t> kolem </a:t>
            </a:r>
            <a:r>
              <a:rPr lang="cs-CZ" sz="1600" dirty="0">
                <a:hlinkClick r:id="rId11" tooltip="Země"/>
              </a:rPr>
              <a:t>Země</a:t>
            </a:r>
            <a:r>
              <a:rPr lang="cs-CZ" sz="1600" dirty="0"/>
              <a:t>, </a:t>
            </a:r>
            <a:r>
              <a:rPr lang="cs-CZ" sz="1600" dirty="0">
                <a:hlinkClick r:id="rId12" tooltip="Planeta"/>
              </a:rPr>
              <a:t>planet</a:t>
            </a:r>
            <a:r>
              <a:rPr lang="cs-CZ" sz="1600" dirty="0"/>
              <a:t> kolem </a:t>
            </a:r>
            <a:r>
              <a:rPr lang="cs-CZ" sz="1600" dirty="0">
                <a:hlinkClick r:id="rId13" tooltip="Slunce"/>
              </a:rPr>
              <a:t>Slunce</a:t>
            </a:r>
            <a:r>
              <a:rPr lang="cs-CZ" sz="1600" dirty="0"/>
              <a:t> a na základě znalosti </a:t>
            </a:r>
            <a:r>
              <a:rPr lang="cs-CZ" sz="1600" dirty="0" smtClean="0">
                <a:hlinkClick r:id="rId14" tooltip="Keplerovy zákony"/>
              </a:rPr>
              <a:t>Keplerových </a:t>
            </a:r>
            <a:r>
              <a:rPr lang="cs-CZ" sz="1600" dirty="0">
                <a:hlinkClick r:id="rId14" tooltip="Keplerovy zákony"/>
              </a:rPr>
              <a:t>zákonů</a:t>
            </a:r>
            <a:r>
              <a:rPr lang="cs-CZ" sz="1600" dirty="0"/>
              <a:t>. </a:t>
            </a:r>
          </a:p>
          <a:p>
            <a:endParaRPr lang="cs-CZ" sz="1600" dirty="0" smtClean="0"/>
          </a:p>
          <a:p>
            <a:r>
              <a:rPr lang="cs-CZ" sz="1600" dirty="0" smtClean="0"/>
              <a:t>Newtonův </a:t>
            </a:r>
            <a:r>
              <a:rPr lang="cs-CZ" sz="1600" dirty="0"/>
              <a:t>gravitační zákon je důležitou částí </a:t>
            </a:r>
            <a:r>
              <a:rPr lang="cs-CZ" sz="1600" dirty="0">
                <a:hlinkClick r:id="rId15"/>
              </a:rPr>
              <a:t>klasické fyziky</a:t>
            </a:r>
            <a:r>
              <a:rPr lang="cs-CZ" sz="1600" dirty="0"/>
              <a:t>. Není však vhodný </a:t>
            </a:r>
            <a:r>
              <a:rPr lang="cs-CZ" sz="1600" dirty="0" smtClean="0"/>
              <a:t>pro </a:t>
            </a:r>
            <a:r>
              <a:rPr lang="cs-CZ" sz="1600" dirty="0"/>
              <a:t>velmi hmotné vesmírné objekty a </a:t>
            </a:r>
            <a:r>
              <a:rPr lang="cs-CZ" sz="1600" dirty="0">
                <a:hlinkClick r:id="rId16" tooltip="Rychlost"/>
              </a:rPr>
              <a:t>rychlosti</a:t>
            </a:r>
            <a:r>
              <a:rPr lang="cs-CZ" sz="1600" dirty="0"/>
              <a:t> blížící se </a:t>
            </a:r>
            <a:r>
              <a:rPr lang="cs-CZ" sz="1600" dirty="0">
                <a:hlinkClick r:id="rId17" tooltip="Rychlost světla"/>
              </a:rPr>
              <a:t>rychlosti světla</a:t>
            </a:r>
            <a:r>
              <a:rPr lang="cs-CZ" sz="1600" dirty="0"/>
              <a:t>, pro </a:t>
            </a:r>
            <a:r>
              <a:rPr lang="cs-CZ" sz="1600" dirty="0" smtClean="0"/>
              <a:t>které </a:t>
            </a:r>
            <a:r>
              <a:rPr lang="cs-CZ" sz="1600" dirty="0"/>
              <a:t>platí přesnější a složitější definice gravitace </a:t>
            </a:r>
            <a:r>
              <a:rPr lang="cs-CZ" sz="1600" dirty="0">
                <a:hlinkClick r:id="rId18" tooltip="Obecná teorie relativity"/>
              </a:rPr>
              <a:t>obecné teorie relativity</a:t>
            </a:r>
            <a:r>
              <a:rPr lang="cs-CZ" sz="1600" dirty="0"/>
              <a:t>. </a:t>
            </a:r>
            <a:r>
              <a:rPr lang="cs-CZ" sz="1600" dirty="0" smtClean="0">
                <a:hlinkClick r:id="rId19" tooltip="Kvantová gravitace"/>
              </a:rPr>
              <a:t>Kvantovou </a:t>
            </a:r>
            <a:r>
              <a:rPr lang="cs-CZ" sz="1600" dirty="0">
                <a:hlinkClick r:id="rId19" tooltip="Kvantová gravitace"/>
              </a:rPr>
              <a:t>teorii gravitace</a:t>
            </a:r>
            <a:r>
              <a:rPr lang="cs-CZ" sz="1600" dirty="0"/>
              <a:t> se zatím nepodařilo vytvořit. </a:t>
            </a:r>
            <a:endParaRPr lang="cs-CZ" sz="1600" dirty="0">
              <a:effectLst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188530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Srovnání působení síly gravitace a molekulární koheze – </a:t>
            </a:r>
            <a:endParaRPr lang="cs-CZ" sz="36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0028" y="1609344"/>
            <a:ext cx="3575304" cy="3639312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688" y="1791665"/>
            <a:ext cx="4038600" cy="3424839"/>
          </a:xfrm>
        </p:spPr>
      </p:pic>
      <p:sp>
        <p:nvSpPr>
          <p:cNvPr id="3" name="TextovéPole 2"/>
          <p:cNvSpPr txBox="1"/>
          <p:nvPr/>
        </p:nvSpPr>
        <p:spPr>
          <a:xfrm>
            <a:off x="827584" y="5590981"/>
            <a:ext cx="7516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 </a:t>
            </a:r>
            <a:r>
              <a:rPr lang="cs-CZ" dirty="0"/>
              <a:t>drobných organismů (pod 1mm) převládají síly koheze na </a:t>
            </a:r>
            <a:r>
              <a:rPr lang="cs-CZ" dirty="0" smtClean="0"/>
              <a:t>gravitací, kdežto u </a:t>
            </a:r>
          </a:p>
          <a:p>
            <a:r>
              <a:rPr lang="cs-CZ" dirty="0"/>
              <a:t>v</a:t>
            </a:r>
            <a:r>
              <a:rPr lang="cs-CZ" dirty="0" smtClean="0"/>
              <a:t>ětších má větší význam působení sil gravitace.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01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6454" y="-1007484"/>
            <a:ext cx="6671091" cy="9144000"/>
          </a:xfrm>
        </p:spPr>
      </p:pic>
      <p:sp>
        <p:nvSpPr>
          <p:cNvPr id="3" name="TextovéPole 2"/>
          <p:cNvSpPr txBox="1"/>
          <p:nvPr/>
        </p:nvSpPr>
        <p:spPr>
          <a:xfrm>
            <a:off x="971600" y="116632"/>
            <a:ext cx="7166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Hrubý odhad největších živočichů na Zemi</a:t>
            </a:r>
          </a:p>
        </p:txBody>
      </p:sp>
    </p:spTree>
    <p:extLst>
      <p:ext uri="{BB962C8B-B14F-4D97-AF65-F5344CB8AC3E}">
        <p14:creationId xmlns:p14="http://schemas.microsoft.com/office/powerpoint/2010/main" val="34406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Odhad počtu buněčných typů u raných zástupců různých skupin živočichů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7614" y="1188670"/>
            <a:ext cx="5205989" cy="5611374"/>
          </a:xfrm>
        </p:spPr>
      </p:pic>
    </p:spTree>
    <p:extLst>
      <p:ext uri="{BB962C8B-B14F-4D97-AF65-F5344CB8AC3E}">
        <p14:creationId xmlns:p14="http://schemas.microsoft.com/office/powerpoint/2010/main" val="365738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počtu typů buněk k celkovému počtu buněk u velké řady organismů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20" y="1484784"/>
            <a:ext cx="5365084" cy="5288682"/>
          </a:xfrm>
        </p:spPr>
      </p:pic>
    </p:spTree>
    <p:extLst>
      <p:ext uri="{BB962C8B-B14F-4D97-AF65-F5344CB8AC3E}">
        <p14:creationId xmlns:p14="http://schemas.microsoft.com/office/powerpoint/2010/main" val="182989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mezi délkou života a hmotnosti a délkou života a velikostí mozku savců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5976" y="1772817"/>
            <a:ext cx="4752526" cy="446449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357" y="1775653"/>
            <a:ext cx="483021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6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Velikost  mozku 200 druhů obratlovců oproti velikosti těla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3564" y="1057726"/>
            <a:ext cx="5387742" cy="5979541"/>
          </a:xfrm>
        </p:spPr>
      </p:pic>
    </p:spTree>
    <p:extLst>
      <p:ext uri="{BB962C8B-B14F-4D97-AF65-F5344CB8AC3E}">
        <p14:creationId xmlns:p14="http://schemas.microsoft.com/office/powerpoint/2010/main" val="37187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Objem endokrania oproti hmotnosti těla lidoopů, </a:t>
            </a:r>
            <a:r>
              <a:rPr lang="cs-CZ" sz="3600" dirty="0" err="1" smtClean="0"/>
              <a:t>australopitheků</a:t>
            </a:r>
            <a:r>
              <a:rPr lang="cs-CZ" sz="3600" dirty="0" smtClean="0"/>
              <a:t> a linie Homo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317" y="1820595"/>
            <a:ext cx="5294358" cy="446785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86" y="3354733"/>
            <a:ext cx="1510136" cy="15274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181" y="1556794"/>
            <a:ext cx="1466356" cy="181747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972" y="3354734"/>
            <a:ext cx="1815564" cy="152743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06" y="4872142"/>
            <a:ext cx="3033930" cy="17044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85" y="4859882"/>
            <a:ext cx="1483895" cy="171673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87" y="1556793"/>
            <a:ext cx="1811594" cy="18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67328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Závislost růstu mozku na věku (velikosti)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286250" cy="252412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" y="3933056"/>
            <a:ext cx="4073624" cy="25237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3789041"/>
            <a:ext cx="3626862" cy="30243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1074416"/>
            <a:ext cx="32670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53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Evoluční ekologie a příbuzné obory</a:t>
            </a:r>
            <a:endParaRPr lang="cs-CZ" sz="3600" dirty="0"/>
          </a:p>
        </p:txBody>
      </p:sp>
      <p:sp>
        <p:nvSpPr>
          <p:cNvPr id="8" name="Zástupný symbol pro obsah 5"/>
          <p:cNvSpPr txBox="1">
            <a:spLocks/>
          </p:cNvSpPr>
          <p:nvPr/>
        </p:nvSpPr>
        <p:spPr>
          <a:xfrm>
            <a:off x="2123728" y="1412776"/>
            <a:ext cx="4896544" cy="216024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smtClean="0"/>
              <a:t>            Ekologie</a:t>
            </a:r>
            <a:endParaRPr lang="cs-CZ" dirty="0"/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2267744" y="4001986"/>
            <a:ext cx="4587618" cy="2235326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   Evoluční biologie</a:t>
            </a:r>
            <a:endParaRPr lang="cs-CZ" sz="2800" dirty="0"/>
          </a:p>
        </p:txBody>
      </p:sp>
      <p:sp>
        <p:nvSpPr>
          <p:cNvPr id="10" name="Zástupný symbol pro obsah 5"/>
          <p:cNvSpPr txBox="1">
            <a:spLocks/>
          </p:cNvSpPr>
          <p:nvPr/>
        </p:nvSpPr>
        <p:spPr>
          <a:xfrm>
            <a:off x="6024766" y="2564904"/>
            <a:ext cx="2808312" cy="260447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smtClean="0"/>
              <a:t>   Biogeografie</a:t>
            </a:r>
            <a:endParaRPr lang="cs-CZ" sz="2400" dirty="0"/>
          </a:p>
        </p:txBody>
      </p:sp>
      <p:sp>
        <p:nvSpPr>
          <p:cNvPr id="11" name="Zástupný symbol pro obsah 5"/>
          <p:cNvSpPr txBox="1">
            <a:spLocks/>
          </p:cNvSpPr>
          <p:nvPr/>
        </p:nvSpPr>
        <p:spPr>
          <a:xfrm>
            <a:off x="539552" y="2559326"/>
            <a:ext cx="2581944" cy="2597866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400" dirty="0" smtClean="0"/>
              <a:t>Behaviorální      ekologie</a:t>
            </a:r>
            <a:endParaRPr lang="cs-CZ" sz="24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687282" y="2964085"/>
            <a:ext cx="3898776" cy="183306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cs-CZ" sz="2800" dirty="0" smtClean="0"/>
              <a:t>Evoluční ekologie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270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Vztah velikosti-početnosti populace k dělbě práce ve společnosti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6333" y="1136288"/>
            <a:ext cx="3036472" cy="453650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62890" y="1297951"/>
            <a:ext cx="2976948" cy="43587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1193" y="3315712"/>
            <a:ext cx="1512168" cy="476308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71600" y="1270501"/>
            <a:ext cx="3238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Počet zaměstnání v jednotlivých </a:t>
            </a:r>
          </a:p>
          <a:p>
            <a:pPr algn="ctr"/>
            <a:r>
              <a:rPr lang="cs-CZ" dirty="0" smtClean="0"/>
              <a:t>státech Indie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20072" y="1268760"/>
            <a:ext cx="3538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Počet organizačních znaků </a:t>
            </a:r>
          </a:p>
          <a:p>
            <a:pPr algn="ctr"/>
            <a:r>
              <a:rPr lang="cs-CZ" dirty="0" smtClean="0"/>
              <a:t>(specifických řemesel a zaměstnání)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1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89" y="3209525"/>
            <a:ext cx="3588720" cy="396204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cs-CZ" sz="3000" dirty="0" smtClean="0"/>
              <a:t>Alometrie – jakákoliv změna tvaru s velikostí </a:t>
            </a:r>
            <a:endParaRPr lang="cs-CZ" sz="3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74103"/>
            <a:ext cx="4968552" cy="312509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620566"/>
            <a:ext cx="3187637" cy="17532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4103"/>
            <a:ext cx="3071874" cy="21548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7" y="2329403"/>
            <a:ext cx="2763289" cy="17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Alometrie růstu lidského těla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1" y="2780928"/>
            <a:ext cx="8921997" cy="3744416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3168352" cy="23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11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044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Alometrické vztahy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767" y="1281959"/>
            <a:ext cx="3249136" cy="3205185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00" y="1196752"/>
            <a:ext cx="3744416" cy="34582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37112"/>
            <a:ext cx="3215743" cy="2022623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16" y="4666567"/>
            <a:ext cx="3600400" cy="179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Ontogenetický vývoj jedince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7128792" cy="50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mezi velikostí organismu v době rozmnožování a délkou generace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5425" y="1286484"/>
            <a:ext cx="5149134" cy="5184576"/>
          </a:xfrm>
        </p:spPr>
      </p:pic>
    </p:spTree>
    <p:extLst>
      <p:ext uri="{BB962C8B-B14F-4D97-AF65-F5344CB8AC3E}">
        <p14:creationId xmlns:p14="http://schemas.microsoft.com/office/powerpoint/2010/main" val="36066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Vztah velikosti živočichů a jejich početnosti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6769" y="123552"/>
            <a:ext cx="5544616" cy="7547001"/>
          </a:xfrm>
        </p:spPr>
      </p:pic>
    </p:spTree>
    <p:extLst>
      <p:ext uri="{BB962C8B-B14F-4D97-AF65-F5344CB8AC3E}">
        <p14:creationId xmlns:p14="http://schemas.microsoft.com/office/powerpoint/2010/main" val="10971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Rychlost různých živočichů ve vztahu k velikosti těla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22316"/>
            <a:ext cx="5184575" cy="5935684"/>
          </a:xfrm>
        </p:spPr>
      </p:pic>
    </p:spTree>
    <p:extLst>
      <p:ext uri="{BB962C8B-B14F-4D97-AF65-F5344CB8AC3E}">
        <p14:creationId xmlns:p14="http://schemas.microsoft.com/office/powerpoint/2010/main" val="19881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18654"/>
            <a:ext cx="5760640" cy="634082"/>
          </a:xfrm>
        </p:spPr>
        <p:txBody>
          <a:bodyPr>
            <a:noAutofit/>
          </a:bodyPr>
          <a:lstStyle/>
          <a:p>
            <a:pPr algn="l"/>
            <a:r>
              <a:rPr lang="cs-CZ" sz="2400" dirty="0" smtClean="0"/>
              <a:t>Závislost mortality různých skupin</a:t>
            </a:r>
            <a:br>
              <a:rPr lang="cs-CZ" sz="2400" dirty="0" smtClean="0"/>
            </a:br>
            <a:r>
              <a:rPr lang="cs-CZ" sz="2400" dirty="0" smtClean="0"/>
              <a:t>rostlin na jejich individuální biomase (velikosti)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7" y="1567333"/>
            <a:ext cx="5110874" cy="4525963"/>
          </a:xfrm>
        </p:spPr>
      </p:pic>
      <p:pic>
        <p:nvPicPr>
          <p:cNvPr id="1026" name="Picture 2" descr="Phytoplankton in aquaculture ponds: Friend or foe? « Global Aquaculture  Advocat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13" y="-27384"/>
            <a:ext cx="3567187" cy="92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46" y="908720"/>
            <a:ext cx="3557754" cy="10081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46" y="1916832"/>
            <a:ext cx="3557754" cy="10801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46" y="2996952"/>
            <a:ext cx="3567187" cy="12095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46" y="4163038"/>
            <a:ext cx="3557754" cy="135419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517232"/>
            <a:ext cx="3592691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2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Rozsah velikosti psích plemen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667885" cy="4875685"/>
          </a:xfrm>
        </p:spPr>
      </p:pic>
    </p:spTree>
    <p:extLst>
      <p:ext uri="{BB962C8B-B14F-4D97-AF65-F5344CB8AC3E}">
        <p14:creationId xmlns:p14="http://schemas.microsoft.com/office/powerpoint/2010/main" val="220683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postup 1"/>
          <p:cNvSpPr/>
          <p:nvPr/>
        </p:nvSpPr>
        <p:spPr>
          <a:xfrm>
            <a:off x="3491880" y="3248400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Organismus </a:t>
            </a:r>
            <a:endParaRPr lang="cs-CZ" dirty="0"/>
          </a:p>
        </p:txBody>
      </p:sp>
      <p:sp>
        <p:nvSpPr>
          <p:cNvPr id="5" name="Vývojový diagram: postup 4"/>
          <p:cNvSpPr/>
          <p:nvPr/>
        </p:nvSpPr>
        <p:spPr>
          <a:xfrm>
            <a:off x="1475656" y="4760568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Biocenóza</a:t>
            </a:r>
            <a:endParaRPr lang="cs-CZ" dirty="0"/>
          </a:p>
        </p:txBody>
      </p:sp>
      <p:sp>
        <p:nvSpPr>
          <p:cNvPr id="6" name="Vývojový diagram: postup 5"/>
          <p:cNvSpPr/>
          <p:nvPr/>
        </p:nvSpPr>
        <p:spPr>
          <a:xfrm>
            <a:off x="5508104" y="4760568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sp>
        <p:nvSpPr>
          <p:cNvPr id="14" name="Obousměrná vodorovná šipka 13"/>
          <p:cNvSpPr/>
          <p:nvPr/>
        </p:nvSpPr>
        <p:spPr>
          <a:xfrm rot="19204776">
            <a:off x="2117932" y="3834762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6" name="Obousměrná vodorovná šipka 15"/>
          <p:cNvSpPr/>
          <p:nvPr/>
        </p:nvSpPr>
        <p:spPr>
          <a:xfrm>
            <a:off x="3787896" y="5104608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7" name="Obousměrná vodorovná šipka 16"/>
          <p:cNvSpPr/>
          <p:nvPr/>
        </p:nvSpPr>
        <p:spPr>
          <a:xfrm rot="13568578">
            <a:off x="5568076" y="3865050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2112041" y="260648"/>
            <a:ext cx="4890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</a:rPr>
              <a:t>Co je a co studuje Ekologie ?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87624" y="1124744"/>
            <a:ext cx="67935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Ekologie je věda o vzájemném působení organismů a jejich prostředí.</a:t>
            </a:r>
          </a:p>
          <a:p>
            <a:endParaRPr lang="cs-CZ" dirty="0"/>
          </a:p>
          <a:p>
            <a:r>
              <a:rPr lang="cs-CZ" dirty="0"/>
              <a:t>Krebs (1972): Ekologie je vědecké studium interakcí, které </a:t>
            </a:r>
            <a:r>
              <a:rPr lang="cs-CZ" dirty="0" smtClean="0"/>
              <a:t>ovlivňují</a:t>
            </a:r>
          </a:p>
          <a:p>
            <a:r>
              <a:rPr lang="cs-CZ" dirty="0" smtClean="0"/>
              <a:t> </a:t>
            </a:r>
            <a:r>
              <a:rPr lang="cs-CZ" dirty="0"/>
              <a:t>výskyt a </a:t>
            </a:r>
            <a:r>
              <a:rPr lang="cs-CZ" dirty="0" smtClean="0"/>
              <a:t>hojnost </a:t>
            </a:r>
            <a:r>
              <a:rPr lang="cs-CZ" dirty="0"/>
              <a:t>organismů – vymezuje zde základní předmět studia – </a:t>
            </a:r>
            <a:endParaRPr lang="cs-CZ" dirty="0" smtClean="0"/>
          </a:p>
          <a:p>
            <a:r>
              <a:rPr lang="cs-CZ" b="1" dirty="0" smtClean="0"/>
              <a:t>rozšíření </a:t>
            </a:r>
            <a:r>
              <a:rPr lang="cs-CZ" b="1" dirty="0"/>
              <a:t>a početnost organismů </a:t>
            </a:r>
            <a:r>
              <a:rPr lang="cs-CZ" dirty="0"/>
              <a:t>– kde se organismy vyskytují a </a:t>
            </a:r>
            <a:endParaRPr lang="cs-CZ" dirty="0" smtClean="0"/>
          </a:p>
          <a:p>
            <a:r>
              <a:rPr lang="cs-CZ" dirty="0" smtClean="0"/>
              <a:t>jak </a:t>
            </a:r>
            <a:r>
              <a:rPr lang="cs-CZ" dirty="0"/>
              <a:t>se tam chovají.</a:t>
            </a:r>
          </a:p>
        </p:txBody>
      </p:sp>
    </p:spTree>
    <p:extLst>
      <p:ext uri="{BB962C8B-B14F-4D97-AF65-F5344CB8AC3E}">
        <p14:creationId xmlns:p14="http://schemas.microsoft.com/office/powerpoint/2010/main" val="1897778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Alometrická rovnice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Mnoho </a:t>
            </a:r>
            <a:r>
              <a:rPr lang="cs-CZ" dirty="0"/>
              <a:t>charakteristik organismu má vzhledem k velikosti </a:t>
            </a:r>
            <a:r>
              <a:rPr lang="cs-CZ" dirty="0" smtClean="0"/>
              <a:t>těla nelineární </a:t>
            </a:r>
            <a:r>
              <a:rPr lang="cs-CZ" dirty="0"/>
              <a:t>charakter. Funkce, která tento vztah </a:t>
            </a:r>
            <a:r>
              <a:rPr lang="cs-CZ" dirty="0" smtClean="0"/>
              <a:t>vyjadřuje se označuje </a:t>
            </a:r>
            <a:r>
              <a:rPr lang="cs-CZ" dirty="0"/>
              <a:t>jako </a:t>
            </a:r>
            <a:r>
              <a:rPr lang="cs-CZ" dirty="0" smtClean="0"/>
              <a:t>alometrická </a:t>
            </a:r>
            <a:r>
              <a:rPr lang="cs-CZ" dirty="0"/>
              <a:t>rovnice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300" b="1" dirty="0" smtClean="0"/>
              <a:t>		         Y = </a:t>
            </a:r>
            <a:r>
              <a:rPr lang="cs-CZ" sz="4300" b="1" dirty="0" err="1" smtClean="0"/>
              <a:t>aW</a:t>
            </a:r>
            <a:r>
              <a:rPr lang="cs-CZ" sz="5800" b="1" baseline="30000" dirty="0" err="1" smtClean="0"/>
              <a:t>b</a:t>
            </a:r>
            <a:r>
              <a:rPr lang="cs-CZ" sz="4300" b="1" dirty="0" smtClean="0"/>
              <a:t> </a:t>
            </a:r>
          </a:p>
          <a:p>
            <a:pPr marL="0" indent="0">
              <a:buNone/>
            </a:pPr>
            <a:endParaRPr lang="cs-CZ" sz="4300" b="1" dirty="0"/>
          </a:p>
          <a:p>
            <a:pPr marL="0" indent="0">
              <a:buNone/>
            </a:pPr>
            <a:r>
              <a:rPr lang="cs-CZ" dirty="0"/>
              <a:t>Y = hodnota </a:t>
            </a:r>
            <a:r>
              <a:rPr lang="cs-CZ" dirty="0" smtClean="0"/>
              <a:t>určitého </a:t>
            </a:r>
            <a:r>
              <a:rPr lang="cs-CZ" dirty="0"/>
              <a:t>znaku (charakteru)</a:t>
            </a:r>
          </a:p>
          <a:p>
            <a:pPr marL="0" indent="0">
              <a:buNone/>
            </a:pPr>
            <a:r>
              <a:rPr lang="cs-CZ" dirty="0"/>
              <a:t>a, b = konstanty</a:t>
            </a:r>
          </a:p>
          <a:p>
            <a:pPr marL="0" indent="0">
              <a:buNone/>
            </a:pPr>
            <a:r>
              <a:rPr lang="cs-CZ" dirty="0"/>
              <a:t>W = hmotnost </a:t>
            </a:r>
            <a:r>
              <a:rPr lang="cs-CZ" dirty="0" smtClean="0"/>
              <a:t>těla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121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Alometrická rovnice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Nejznámější příklad alometrické závislosti je </a:t>
            </a:r>
            <a:r>
              <a:rPr lang="cs-CZ" dirty="0"/>
              <a:t>vztah mezi plochou</a:t>
            </a:r>
          </a:p>
          <a:p>
            <a:pPr marL="0" indent="0">
              <a:buNone/>
            </a:pPr>
            <a:r>
              <a:rPr lang="cs-CZ" dirty="0"/>
              <a:t>povrchu </a:t>
            </a:r>
            <a:r>
              <a:rPr lang="cs-CZ" dirty="0" smtClean="0"/>
              <a:t>těla </a:t>
            </a:r>
            <a:r>
              <a:rPr lang="cs-CZ" dirty="0"/>
              <a:t>a jeho objemu.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Pokud </a:t>
            </a:r>
            <a:r>
              <a:rPr lang="cs-CZ" dirty="0"/>
              <a:t>se tvar (</a:t>
            </a:r>
            <a:r>
              <a:rPr lang="cs-CZ" dirty="0" smtClean="0"/>
              <a:t>těla</a:t>
            </a:r>
            <a:r>
              <a:rPr lang="cs-CZ" dirty="0"/>
              <a:t>, orgánu aj.) s velikostí </a:t>
            </a:r>
            <a:r>
              <a:rPr lang="cs-CZ" dirty="0" smtClean="0"/>
              <a:t>nemění </a:t>
            </a:r>
            <a:r>
              <a:rPr lang="cs-CZ" dirty="0"/>
              <a:t>roste plocha</a:t>
            </a:r>
          </a:p>
          <a:p>
            <a:pPr marL="0" indent="0">
              <a:buNone/>
            </a:pPr>
            <a:r>
              <a:rPr lang="cs-CZ" dirty="0"/>
              <a:t>kvadraticky zatímco objem se zvyšuje kubickou </a:t>
            </a:r>
            <a:r>
              <a:rPr lang="cs-CZ" dirty="0" smtClean="0"/>
              <a:t>funkcí.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Bude-li </a:t>
            </a:r>
            <a:r>
              <a:rPr lang="cs-CZ" dirty="0"/>
              <a:t>hodnota x = lineární </a:t>
            </a:r>
            <a:r>
              <a:rPr lang="cs-CZ" dirty="0" smtClean="0"/>
              <a:t>charakteristika délky </a:t>
            </a:r>
            <a:r>
              <a:rPr lang="cs-CZ" dirty="0"/>
              <a:t>(</a:t>
            </a:r>
            <a:r>
              <a:rPr lang="cs-CZ" dirty="0" smtClean="0"/>
              <a:t>například </a:t>
            </a:r>
            <a:r>
              <a:rPr lang="cs-CZ" dirty="0"/>
              <a:t>kosti),</a:t>
            </a:r>
          </a:p>
          <a:p>
            <a:pPr marL="0" indent="0">
              <a:buNone/>
            </a:pPr>
            <a:r>
              <a:rPr lang="cs-CZ" dirty="0"/>
              <a:t>S = bude plocha jejího povrchu a V = objem kosti. (</a:t>
            </a:r>
            <a:r>
              <a:rPr lang="cs-CZ" dirty="0" err="1" smtClean="0"/>
              <a:t>a,b,c,d</a:t>
            </a:r>
            <a:r>
              <a:rPr lang="cs-CZ" dirty="0" smtClean="0"/>
              <a:t> jsou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konstanty</a:t>
            </a:r>
            <a:r>
              <a:rPr lang="cs-CZ" dirty="0" smtClean="0"/>
              <a:t>).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	</a:t>
            </a:r>
            <a:r>
              <a:rPr lang="cs-CZ" sz="4600" b="1" dirty="0" smtClean="0"/>
              <a:t>S = ax</a:t>
            </a:r>
            <a:r>
              <a:rPr lang="cs-CZ" sz="4600" b="1" baseline="30000" dirty="0" smtClean="0"/>
              <a:t>2</a:t>
            </a:r>
            <a:r>
              <a:rPr lang="cs-CZ" sz="4600" b="1" dirty="0" smtClean="0"/>
              <a:t>         a      	V = bx</a:t>
            </a:r>
            <a:r>
              <a:rPr lang="cs-CZ" sz="4600" b="1" baseline="30000" dirty="0" smtClean="0"/>
              <a:t>3</a:t>
            </a:r>
            <a:endParaRPr lang="cs-CZ" sz="4600" b="1" baseline="30000" dirty="0"/>
          </a:p>
          <a:p>
            <a:pPr marL="0" indent="0">
              <a:buNone/>
            </a:pPr>
            <a:r>
              <a:rPr lang="cs-CZ" dirty="0"/>
              <a:t>odtud tedy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cs-CZ" sz="4500" b="1" dirty="0" smtClean="0"/>
              <a:t>x = </a:t>
            </a:r>
            <a:r>
              <a:rPr lang="cs-CZ" sz="4500" b="1" dirty="0" err="1" smtClean="0"/>
              <a:t>cV</a:t>
            </a:r>
            <a:r>
              <a:rPr lang="cs-CZ" sz="4500" b="1" dirty="0" smtClean="0"/>
              <a:t> </a:t>
            </a:r>
            <a:r>
              <a:rPr lang="cs-CZ" sz="4500" b="1" baseline="30000" dirty="0" smtClean="0"/>
              <a:t>1/3</a:t>
            </a:r>
            <a:r>
              <a:rPr lang="cs-CZ" sz="4500" b="1" dirty="0" smtClean="0"/>
              <a:t>	a	S = </a:t>
            </a:r>
            <a:r>
              <a:rPr lang="cs-CZ" sz="4500" b="1" dirty="0" err="1" smtClean="0"/>
              <a:t>dV</a:t>
            </a:r>
            <a:r>
              <a:rPr lang="cs-CZ" sz="4500" b="1" dirty="0"/>
              <a:t> </a:t>
            </a:r>
            <a:r>
              <a:rPr lang="cs-CZ" sz="4500" b="1" baseline="30000" dirty="0" smtClean="0"/>
              <a:t>2/3</a:t>
            </a:r>
            <a:endParaRPr lang="cs-CZ" sz="4500" b="1" baseline="30000" dirty="0"/>
          </a:p>
        </p:txBody>
      </p:sp>
    </p:spTree>
    <p:extLst>
      <p:ext uri="{BB962C8B-B14F-4D97-AF65-F5344CB8AC3E}">
        <p14:creationId xmlns:p14="http://schemas.microsoft.com/office/powerpoint/2010/main" val="662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6460" y="49066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Vztah povrchu k objemu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7513984" cy="3024336"/>
          </a:xfrm>
        </p:spPr>
      </p:pic>
    </p:spTree>
    <p:extLst>
      <p:ext uri="{BB962C8B-B14F-4D97-AF65-F5344CB8AC3E}">
        <p14:creationId xmlns:p14="http://schemas.microsoft.com/office/powerpoint/2010/main" val="30054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0" y="196073"/>
            <a:ext cx="8621139" cy="6465854"/>
          </a:xfrm>
        </p:spPr>
      </p:pic>
    </p:spTree>
    <p:extLst>
      <p:ext uri="{BB962C8B-B14F-4D97-AF65-F5344CB8AC3E}">
        <p14:creationId xmlns:p14="http://schemas.microsoft.com/office/powerpoint/2010/main" val="5164447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Alometrické vztahy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Uvedené vztahy znamenají</a:t>
            </a:r>
            <a:r>
              <a:rPr lang="cs-CZ" dirty="0" smtClean="0"/>
              <a:t>, že </a:t>
            </a:r>
            <a:r>
              <a:rPr lang="cs-CZ" dirty="0"/>
              <a:t>plocha povrchu se </a:t>
            </a:r>
            <a:r>
              <a:rPr lang="cs-CZ" dirty="0" smtClean="0"/>
              <a:t>zvětšuje </a:t>
            </a:r>
            <a:r>
              <a:rPr lang="cs-CZ" dirty="0"/>
              <a:t>s funkcí</a:t>
            </a:r>
          </a:p>
          <a:p>
            <a:pPr marL="0" indent="0">
              <a:buNone/>
            </a:pPr>
            <a:r>
              <a:rPr lang="cs-CZ" dirty="0"/>
              <a:t>s exponentem 2/3 velikosti objemu. Protože 2/3 &lt; 1 bude se povrch</a:t>
            </a:r>
          </a:p>
          <a:p>
            <a:pPr marL="0" indent="0">
              <a:buNone/>
            </a:pPr>
            <a:r>
              <a:rPr lang="cs-CZ" dirty="0"/>
              <a:t>zvyšovat pomaleji než objem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Tento poměr </a:t>
            </a:r>
            <a:r>
              <a:rPr lang="cs-CZ" dirty="0"/>
              <a:t>mezi </a:t>
            </a:r>
            <a:r>
              <a:rPr lang="cs-CZ" dirty="0" smtClean="0"/>
              <a:t>povrchem a objemem bude </a:t>
            </a:r>
            <a:r>
              <a:rPr lang="cs-CZ" dirty="0"/>
              <a:t>tím </a:t>
            </a:r>
            <a:r>
              <a:rPr lang="cs-CZ" dirty="0" smtClean="0"/>
              <a:t>menší, čím větší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bude objem.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Objem je proporcionální hmotnosti a </a:t>
            </a:r>
            <a:r>
              <a:rPr lang="cs-CZ" dirty="0"/>
              <a:t>biomase, tedy množství </a:t>
            </a:r>
            <a:r>
              <a:rPr lang="cs-CZ" dirty="0" smtClean="0"/>
              <a:t>tkáně,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která musí být zásobena živinami a kyslíkem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Absorpční schopnost plic </a:t>
            </a:r>
            <a:r>
              <a:rPr lang="cs-CZ" dirty="0"/>
              <a:t>nebo </a:t>
            </a:r>
            <a:r>
              <a:rPr lang="cs-CZ" dirty="0" smtClean="0"/>
              <a:t>střeva je proporčně </a:t>
            </a:r>
            <a:r>
              <a:rPr lang="cs-CZ" dirty="0"/>
              <a:t>závislá na</a:t>
            </a:r>
          </a:p>
          <a:p>
            <a:pPr marL="0" indent="0">
              <a:buNone/>
            </a:pPr>
            <a:r>
              <a:rPr lang="cs-CZ" dirty="0"/>
              <a:t>velikosti povrchu </a:t>
            </a:r>
            <a:r>
              <a:rPr lang="cs-CZ" dirty="0" smtClean="0"/>
              <a:t>těla.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Lze </a:t>
            </a:r>
            <a:r>
              <a:rPr lang="cs-CZ" dirty="0"/>
              <a:t>proto </a:t>
            </a:r>
            <a:r>
              <a:rPr lang="cs-CZ" dirty="0" smtClean="0"/>
              <a:t>předpokládat</a:t>
            </a:r>
            <a:r>
              <a:rPr lang="cs-CZ" dirty="0"/>
              <a:t>, že délka </a:t>
            </a:r>
            <a:r>
              <a:rPr lang="cs-CZ" dirty="0" smtClean="0"/>
              <a:t>střeva </a:t>
            </a:r>
            <a:r>
              <a:rPr lang="cs-CZ" dirty="0"/>
              <a:t>nebo plocha plic roste</a:t>
            </a:r>
          </a:p>
          <a:p>
            <a:pPr marL="0" indent="0">
              <a:buNone/>
            </a:pPr>
            <a:r>
              <a:rPr lang="cs-CZ" dirty="0"/>
              <a:t>rychleji než hmotnost </a:t>
            </a:r>
            <a:r>
              <a:rPr lang="cs-CZ" dirty="0" smtClean="0"/>
              <a:t>živočicha, což je </a:t>
            </a:r>
            <a:r>
              <a:rPr lang="cs-CZ" dirty="0"/>
              <a:t>nezbytné pro zachování</a:t>
            </a:r>
          </a:p>
          <a:p>
            <a:pPr marL="0" indent="0">
              <a:buNone/>
            </a:pPr>
            <a:r>
              <a:rPr lang="cs-CZ" dirty="0"/>
              <a:t>chodu základních </a:t>
            </a:r>
            <a:r>
              <a:rPr lang="cs-CZ" dirty="0" smtClean="0"/>
              <a:t>fyziologických funkcí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4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Alometrické vztahy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Rovnice, která tyto funkce vyjadřuje je: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</a:t>
            </a:r>
            <a:r>
              <a:rPr lang="cs-CZ" sz="4400" b="1" dirty="0" smtClean="0"/>
              <a:t>Y = </a:t>
            </a:r>
            <a:r>
              <a:rPr lang="cs-CZ" sz="4400" b="1" dirty="0" err="1" smtClean="0"/>
              <a:t>aW</a:t>
            </a:r>
            <a:r>
              <a:rPr lang="cs-CZ" sz="4400" b="1" baseline="30000" dirty="0" err="1" smtClean="0"/>
              <a:t>b</a:t>
            </a:r>
            <a:endParaRPr lang="cs-CZ" sz="4400" b="1" baseline="30000" dirty="0" smtClean="0"/>
          </a:p>
          <a:p>
            <a:pPr marL="0" indent="0">
              <a:buNone/>
            </a:pPr>
            <a:endParaRPr lang="cs-CZ" sz="4400" b="1" baseline="30000" dirty="0"/>
          </a:p>
          <a:p>
            <a:pPr marL="0" indent="0">
              <a:buNone/>
            </a:pPr>
            <a:r>
              <a:rPr lang="cs-CZ" dirty="0" smtClean="0"/>
              <a:t>Bude tedy platit:</a:t>
            </a:r>
          </a:p>
          <a:p>
            <a:pPr marL="514350" indent="-514350">
              <a:buAutoNum type="arabicPeriod"/>
            </a:pPr>
            <a:r>
              <a:rPr lang="cs-CZ" dirty="0" smtClean="0"/>
              <a:t>b  &gt; 1, poměr  Y k W roste s růstem W</a:t>
            </a:r>
          </a:p>
          <a:p>
            <a:pPr marL="514350" indent="-514350">
              <a:buAutoNum type="arabicPeriod"/>
            </a:pPr>
            <a:r>
              <a:rPr lang="cs-CZ" dirty="0" smtClean="0"/>
              <a:t>b = 1, poměr se s růstem nemění</a:t>
            </a:r>
          </a:p>
          <a:p>
            <a:pPr marL="514350" indent="-514350">
              <a:buAutoNum type="arabicPeriod"/>
            </a:pPr>
            <a:r>
              <a:rPr lang="cs-CZ" dirty="0" smtClean="0"/>
              <a:t>b &lt; 1, poměr se s růstem zmenšuje</a:t>
            </a:r>
          </a:p>
          <a:p>
            <a:pPr marL="514350" indent="-514350">
              <a:buAutoNum type="arabicPeriod"/>
            </a:pPr>
            <a:r>
              <a:rPr lang="cs-CZ" dirty="0" smtClean="0"/>
              <a:t>Exponent funkce vyjadřuje strmost přímky u log-log grafu</a:t>
            </a:r>
          </a:p>
          <a:p>
            <a:pPr marL="0" indent="0">
              <a:buNone/>
            </a:pPr>
            <a:endParaRPr lang="cs-CZ" sz="4400" baseline="30000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705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Ekologie jedince – lineární plot</a:t>
            </a:r>
            <a:endParaRPr lang="cs-CZ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039"/>
            <a:ext cx="8229600" cy="418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Ekologie jedince – log-log plot</a:t>
            </a:r>
            <a:endParaRPr lang="cs-CZ" sz="3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9421"/>
            <a:ext cx="8229600" cy="424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48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Alometrické vztahy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Organismus </a:t>
            </a:r>
            <a:r>
              <a:rPr lang="cs-CZ" dirty="0" smtClean="0"/>
              <a:t>potřebuje </a:t>
            </a:r>
            <a:r>
              <a:rPr lang="cs-CZ" dirty="0"/>
              <a:t>energii na udržování a obnovu </a:t>
            </a:r>
            <a:r>
              <a:rPr lang="cs-CZ" dirty="0" smtClean="0"/>
              <a:t>tkání svého těla </a:t>
            </a:r>
            <a:r>
              <a:rPr lang="cs-CZ" dirty="0"/>
              <a:t>nebo na vlastní </a:t>
            </a:r>
            <a:r>
              <a:rPr lang="cs-CZ" dirty="0" smtClean="0"/>
              <a:t>růst </a:t>
            </a:r>
            <a:r>
              <a:rPr lang="cs-CZ" dirty="0"/>
              <a:t>nebo na produkci potomstva.</a:t>
            </a:r>
          </a:p>
          <a:p>
            <a:r>
              <a:rPr lang="cs-CZ" dirty="0" smtClean="0"/>
              <a:t>Organismus potřebující mnoho </a:t>
            </a:r>
            <a:r>
              <a:rPr lang="cs-CZ" dirty="0"/>
              <a:t>energie= vysoký</a:t>
            </a:r>
          </a:p>
          <a:p>
            <a:pPr marL="0" indent="0">
              <a:buNone/>
            </a:pPr>
            <a:r>
              <a:rPr lang="cs-CZ" dirty="0" smtClean="0"/>
              <a:t>						metabolismus</a:t>
            </a:r>
            <a:endParaRPr lang="cs-CZ" dirty="0"/>
          </a:p>
          <a:p>
            <a:r>
              <a:rPr lang="cs-CZ" dirty="0" smtClean="0"/>
              <a:t>Organismus potřebují </a:t>
            </a:r>
            <a:r>
              <a:rPr lang="cs-CZ" dirty="0"/>
              <a:t>málo energie= nízký</a:t>
            </a:r>
          </a:p>
          <a:p>
            <a:pPr marL="0" indent="0">
              <a:buNone/>
            </a:pPr>
            <a:r>
              <a:rPr lang="cs-CZ" dirty="0" smtClean="0"/>
              <a:t>						metabolismus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	</a:t>
            </a:r>
            <a:r>
              <a:rPr lang="cs-CZ" b="1" dirty="0" smtClean="0"/>
              <a:t>Jak </a:t>
            </a:r>
            <a:r>
              <a:rPr lang="cs-CZ" b="1" dirty="0"/>
              <a:t>srovnat co je akorát ?</a:t>
            </a:r>
          </a:p>
        </p:txBody>
      </p:sp>
    </p:spTree>
    <p:extLst>
      <p:ext uri="{BB962C8B-B14F-4D97-AF65-F5344CB8AC3E}">
        <p14:creationId xmlns:p14="http://schemas.microsoft.com/office/powerpoint/2010/main" val="6632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Bazální </a:t>
            </a:r>
            <a:r>
              <a:rPr lang="cs-CZ" sz="3600" dirty="0" err="1" smtClean="0"/>
              <a:t>metabolimus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Bazální metabolismus </a:t>
            </a:r>
            <a:r>
              <a:rPr lang="cs-CZ" dirty="0"/>
              <a:t>= minimální množství </a:t>
            </a:r>
            <a:r>
              <a:rPr lang="cs-CZ" dirty="0" smtClean="0"/>
              <a:t>energie potřebné </a:t>
            </a:r>
            <a:r>
              <a:rPr lang="cs-CZ" dirty="0"/>
              <a:t>k uchování života v podmínkách </a:t>
            </a:r>
            <a:r>
              <a:rPr lang="cs-CZ" dirty="0" smtClean="0"/>
              <a:t>naprostého "fyziologického</a:t>
            </a:r>
            <a:r>
              <a:rPr lang="cs-CZ" dirty="0"/>
              <a:t>" klidu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Tři </a:t>
            </a:r>
            <a:r>
              <a:rPr lang="cs-CZ" dirty="0"/>
              <a:t>podmínky: </a:t>
            </a:r>
            <a:r>
              <a:rPr lang="cs-CZ" dirty="0" smtClean="0"/>
              <a:t>	1</a:t>
            </a:r>
            <a:r>
              <a:rPr lang="cs-CZ" sz="3000" dirty="0"/>
              <a:t>) </a:t>
            </a:r>
            <a:r>
              <a:rPr lang="cs-CZ" sz="3000" dirty="0" smtClean="0"/>
              <a:t>Organismus se </a:t>
            </a:r>
            <a:r>
              <a:rPr lang="cs-CZ" sz="3000" dirty="0"/>
              <a:t>musí nacházet</a:t>
            </a:r>
          </a:p>
          <a:p>
            <a:pPr marL="0" indent="0">
              <a:buNone/>
            </a:pPr>
            <a:r>
              <a:rPr lang="cs-CZ" sz="3000" dirty="0" smtClean="0"/>
              <a:t>		        	v </a:t>
            </a:r>
            <a:r>
              <a:rPr lang="cs-CZ" sz="3000" dirty="0" err="1" smtClean="0"/>
              <a:t>termoneutrálních</a:t>
            </a:r>
            <a:r>
              <a:rPr lang="cs-CZ" sz="3000" dirty="0" smtClean="0"/>
              <a:t> podmínkách</a:t>
            </a:r>
            <a:endParaRPr lang="cs-CZ" sz="3000" dirty="0"/>
          </a:p>
          <a:p>
            <a:pPr marL="0" indent="0">
              <a:buNone/>
            </a:pPr>
            <a:r>
              <a:rPr lang="cs-CZ" sz="3000" dirty="0" smtClean="0"/>
              <a:t>			2) Organismus </a:t>
            </a:r>
            <a:r>
              <a:rPr lang="cs-CZ" sz="3000" dirty="0"/>
              <a:t>musí </a:t>
            </a:r>
            <a:r>
              <a:rPr lang="cs-CZ" sz="3000" dirty="0" smtClean="0"/>
              <a:t>být 					naprostém </a:t>
            </a:r>
            <a:r>
              <a:rPr lang="cs-CZ" sz="3000" dirty="0"/>
              <a:t>klidu</a:t>
            </a:r>
          </a:p>
          <a:p>
            <a:pPr marL="0" indent="0">
              <a:buNone/>
            </a:pPr>
            <a:r>
              <a:rPr lang="cs-CZ" sz="3000" dirty="0" smtClean="0"/>
              <a:t>			3) Organismus </a:t>
            </a:r>
            <a:r>
              <a:rPr lang="cs-CZ" sz="3000" dirty="0"/>
              <a:t>musí </a:t>
            </a:r>
            <a:r>
              <a:rPr lang="cs-CZ" sz="3000" dirty="0" smtClean="0"/>
              <a:t>být post-				</a:t>
            </a:r>
            <a:r>
              <a:rPr lang="cs-CZ" sz="3000" dirty="0" err="1" smtClean="0"/>
              <a:t>absorptivní</a:t>
            </a:r>
            <a:r>
              <a:rPr lang="cs-CZ" sz="3000" dirty="0" smtClean="0"/>
              <a:t> </a:t>
            </a:r>
            <a:r>
              <a:rPr lang="cs-CZ" sz="3000" dirty="0"/>
              <a:t>fázi</a:t>
            </a:r>
          </a:p>
        </p:txBody>
      </p:sp>
    </p:spTree>
    <p:extLst>
      <p:ext uri="{BB962C8B-B14F-4D97-AF65-F5344CB8AC3E}">
        <p14:creationId xmlns:p14="http://schemas.microsoft.com/office/powerpoint/2010/main" val="23742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5536" y="1591047"/>
            <a:ext cx="7776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Evoluční ekologie</a:t>
            </a:r>
            <a:r>
              <a:rPr lang="cs-CZ" dirty="0" smtClean="0"/>
              <a:t> se nachází mezi obory </a:t>
            </a:r>
            <a:r>
              <a:rPr lang="cs-CZ" b="1" dirty="0" smtClean="0"/>
              <a:t>ekologie a evoluční biologie</a:t>
            </a:r>
            <a:r>
              <a:rPr lang="cs-CZ" dirty="0" smtClean="0"/>
              <a:t>. Propojuje ekologické přístupy ke studiu organismů s jejich </a:t>
            </a:r>
            <a:r>
              <a:rPr lang="cs-CZ" b="1" dirty="0" smtClean="0"/>
              <a:t>evoluční historií a interakcemi </a:t>
            </a:r>
            <a:r>
              <a:rPr lang="cs-CZ" dirty="0" smtClean="0"/>
              <a:t>mezi nimi. Lze rovněž říct, že tento přístup propojuje studium evoluce se studiem interakcí konkrétních biologických druhů. </a:t>
            </a:r>
          </a:p>
          <a:p>
            <a:endParaRPr lang="cs-CZ" dirty="0"/>
          </a:p>
          <a:p>
            <a:r>
              <a:rPr lang="cs-CZ" dirty="0" smtClean="0"/>
              <a:t>Hlavními příbuznými obory evoluční ekologie jsou evoluce životních historií (strategií), sociobiologie (evoluce chování), evolucí </a:t>
            </a:r>
            <a:r>
              <a:rPr lang="cs-CZ" dirty="0" err="1" smtClean="0"/>
              <a:t>interspecifických</a:t>
            </a:r>
            <a:r>
              <a:rPr lang="cs-CZ" dirty="0" smtClean="0"/>
              <a:t> vztahů jako například kooperace, vztahy mezi predátorem a kořistí, parazitismus, mutualismus a evoluce biodiversity a společenstev.</a:t>
            </a:r>
          </a:p>
          <a:p>
            <a:endParaRPr lang="cs-CZ" dirty="0" smtClean="0"/>
          </a:p>
          <a:p>
            <a:r>
              <a:rPr lang="cs-CZ" dirty="0" smtClean="0"/>
              <a:t>Evoluční ekologie se většinou týká dvou oblastí: (1) jak </a:t>
            </a:r>
            <a:r>
              <a:rPr lang="cs-CZ" b="1" dirty="0" smtClean="0"/>
              <a:t>interakce</a:t>
            </a:r>
            <a:r>
              <a:rPr lang="cs-CZ" dirty="0" smtClean="0"/>
              <a:t> (obojí mezi druhy a mezi druhy a jejich prostředím) ovlivňují daný druh prostřednictvím selekce a adaptací a (2) jaké jsou </a:t>
            </a:r>
            <a:r>
              <a:rPr lang="cs-CZ" b="1" dirty="0" smtClean="0"/>
              <a:t>následky těchto evolučních změn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en-US" dirty="0" smtClean="0"/>
              <a:t> </a:t>
            </a:r>
            <a:r>
              <a:rPr lang="cs-CZ" dirty="0"/>
              <a:t>Evoluční ekologie studuje </a:t>
            </a:r>
            <a:r>
              <a:rPr lang="cs-CZ" b="1" dirty="0"/>
              <a:t>vliv environmentálních faktorů na vznik adaptací </a:t>
            </a:r>
            <a:r>
              <a:rPr lang="cs-CZ" dirty="0"/>
              <a:t>druhů. Studium evoluce druhů tak může odpovědět na otázku jak se populace </a:t>
            </a:r>
            <a:r>
              <a:rPr lang="cs-CZ" b="1" dirty="0"/>
              <a:t>geneticky mění </a:t>
            </a:r>
            <a:r>
              <a:rPr lang="cs-CZ" dirty="0"/>
              <a:t>během několika generací.</a:t>
            </a:r>
          </a:p>
          <a:p>
            <a:endParaRPr lang="en-US" dirty="0">
              <a:effectLst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547664" y="476672"/>
            <a:ext cx="5970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Co studuje evoluční ekologie ?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7668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Bazální metabolismus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379909"/>
            <a:ext cx="8229600" cy="48574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Pro ekologa má znalost bazálního metabolismu </a:t>
            </a:r>
            <a:r>
              <a:rPr lang="cs-CZ" dirty="0" smtClean="0"/>
              <a:t>relativně okrajový </a:t>
            </a:r>
            <a:r>
              <a:rPr lang="cs-CZ" dirty="0"/>
              <a:t>význam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Roste však zájem ekologu o studium míry </a:t>
            </a:r>
            <a:r>
              <a:rPr lang="cs-CZ" dirty="0" smtClean="0"/>
              <a:t>denního energetického </a:t>
            </a:r>
            <a:r>
              <a:rPr lang="cs-CZ" dirty="0"/>
              <a:t>výdaje organismu(</a:t>
            </a:r>
            <a:r>
              <a:rPr lang="cs-CZ" dirty="0" err="1"/>
              <a:t>daily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cs-CZ" dirty="0" err="1"/>
              <a:t>expenditure</a:t>
            </a:r>
            <a:r>
              <a:rPr lang="cs-CZ" dirty="0" smtClean="0"/>
              <a:t>) - tedy </a:t>
            </a:r>
            <a:r>
              <a:rPr lang="cs-CZ" dirty="0"/>
              <a:t>energie </a:t>
            </a:r>
            <a:r>
              <a:rPr lang="cs-CZ" dirty="0" smtClean="0"/>
              <a:t>potřebné </a:t>
            </a:r>
            <a:r>
              <a:rPr lang="cs-CZ" dirty="0"/>
              <a:t>ke krytí všech životních </a:t>
            </a:r>
            <a:r>
              <a:rPr lang="cs-CZ" dirty="0" smtClean="0"/>
              <a:t>potřeb jedince (lokomoce</a:t>
            </a:r>
            <a:r>
              <a:rPr lang="cs-CZ" dirty="0"/>
              <a:t>, termoregulace, </a:t>
            </a:r>
            <a:r>
              <a:rPr lang="cs-CZ" dirty="0" smtClean="0"/>
              <a:t>růst</a:t>
            </a:r>
            <a:r>
              <a:rPr lang="cs-CZ" dirty="0"/>
              <a:t>, reprodukce aj).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Tato </a:t>
            </a:r>
            <a:r>
              <a:rPr lang="cs-CZ" dirty="0"/>
              <a:t>energie je obvykle </a:t>
            </a:r>
            <a:r>
              <a:rPr lang="cs-CZ" dirty="0" smtClean="0"/>
              <a:t>určitým </a:t>
            </a:r>
            <a:r>
              <a:rPr lang="cs-CZ" dirty="0"/>
              <a:t>násobkem energie </a:t>
            </a:r>
            <a:r>
              <a:rPr lang="cs-CZ" dirty="0" smtClean="0"/>
              <a:t>nutné k </a:t>
            </a:r>
            <a:r>
              <a:rPr lang="cs-CZ" dirty="0"/>
              <a:t>udržení basálního metabolismu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U č</a:t>
            </a:r>
            <a:r>
              <a:rPr lang="cs-CZ" dirty="0" smtClean="0"/>
              <a:t>lověka </a:t>
            </a:r>
            <a:r>
              <a:rPr lang="cs-CZ" dirty="0"/>
              <a:t>a </a:t>
            </a:r>
            <a:r>
              <a:rPr lang="cs-CZ" dirty="0" smtClean="0"/>
              <a:t>některých </a:t>
            </a:r>
            <a:r>
              <a:rPr lang="cs-CZ" dirty="0"/>
              <a:t>jiných </a:t>
            </a:r>
            <a:r>
              <a:rPr lang="cs-CZ" dirty="0" smtClean="0"/>
              <a:t>obratlovců </a:t>
            </a:r>
            <a:r>
              <a:rPr lang="cs-CZ" dirty="0"/>
              <a:t>je denní </a:t>
            </a:r>
            <a:r>
              <a:rPr lang="cs-CZ" dirty="0" smtClean="0"/>
              <a:t>potřeba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energie asi </a:t>
            </a:r>
            <a:r>
              <a:rPr lang="cs-CZ" dirty="0" smtClean="0"/>
              <a:t>7-násobně větší </a:t>
            </a:r>
            <a:r>
              <a:rPr lang="cs-CZ" dirty="0"/>
              <a:t>než míra basálního metabolismu.</a:t>
            </a:r>
          </a:p>
        </p:txBody>
      </p:sp>
    </p:spTree>
    <p:extLst>
      <p:ext uri="{BB962C8B-B14F-4D97-AF65-F5344CB8AC3E}">
        <p14:creationId xmlns:p14="http://schemas.microsoft.com/office/powerpoint/2010/main" val="40538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Které faktory mají vliv na míru metabolismu ?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Velikost organismu</a:t>
            </a:r>
          </a:p>
          <a:p>
            <a:r>
              <a:rPr lang="cs-CZ" dirty="0" smtClean="0"/>
              <a:t>Životní styl (životní strategie)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b="1" dirty="0" smtClean="0"/>
              <a:t>Velikost těla je pravděpodobně jedním z nejdůležitějších faktorů ovlivňujících míru metabolismu jedince, tedy jeho energetické nároky !</a:t>
            </a:r>
          </a:p>
          <a:p>
            <a:pPr marL="0" indent="0" algn="ctr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V důsledku toho např. větší ptáci spotřebují denně více energie. Závislost metabolismu na velikosti (hmotnosti) však není proporcionální !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18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Denní energetický výdaj organismu a bazální metabolismus</a:t>
            </a:r>
            <a:endParaRPr lang="cs-CZ" sz="3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531">
            <a:off x="1180294" y="1484784"/>
            <a:ext cx="6704074" cy="499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5976664" cy="850106"/>
          </a:xfrm>
        </p:spPr>
        <p:txBody>
          <a:bodyPr>
            <a:normAutofit fontScale="90000"/>
          </a:bodyPr>
          <a:lstStyle/>
          <a:p>
            <a:pPr algn="l"/>
            <a:r>
              <a:rPr lang="cs-CZ" sz="3200" dirty="0" smtClean="0"/>
              <a:t>Alometrická závislost míry metabolismu 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0" y="1711349"/>
            <a:ext cx="6034617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93" y="-1"/>
            <a:ext cx="2827479" cy="15508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23" y="1550879"/>
            <a:ext cx="2810289" cy="187812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37" y="3306456"/>
            <a:ext cx="2816075" cy="185073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37" y="5157193"/>
            <a:ext cx="2793453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35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Poikilotermní</a:t>
            </a:r>
            <a:r>
              <a:rPr lang="cs-CZ" sz="3600" dirty="0" smtClean="0"/>
              <a:t> versus </a:t>
            </a:r>
            <a:r>
              <a:rPr lang="cs-CZ" sz="3600" dirty="0" err="1" smtClean="0"/>
              <a:t>Homoiotermní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Mezi </a:t>
            </a:r>
            <a:r>
              <a:rPr lang="cs-CZ" dirty="0" smtClean="0"/>
              <a:t>stejně </a:t>
            </a:r>
            <a:r>
              <a:rPr lang="cs-CZ" dirty="0"/>
              <a:t>velkými </a:t>
            </a:r>
            <a:r>
              <a:rPr lang="cs-CZ" dirty="0" smtClean="0"/>
              <a:t>živočichy </a:t>
            </a:r>
            <a:r>
              <a:rPr lang="cs-CZ" dirty="0"/>
              <a:t>jsou velké rozdíly v jejich </a:t>
            </a:r>
            <a:r>
              <a:rPr lang="cs-CZ" dirty="0" smtClean="0"/>
              <a:t>míře metabolismu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 obrázku plyne, že </a:t>
            </a:r>
            <a:r>
              <a:rPr lang="cs-CZ" dirty="0" err="1" smtClean="0"/>
              <a:t>homoiotermní</a:t>
            </a:r>
            <a:r>
              <a:rPr lang="cs-CZ" dirty="0" smtClean="0"/>
              <a:t> živočichové potřebují asi 25 </a:t>
            </a:r>
            <a:r>
              <a:rPr lang="cs-CZ" dirty="0"/>
              <a:t>až 30 krát více energie než </a:t>
            </a:r>
            <a:r>
              <a:rPr lang="cs-CZ" dirty="0" smtClean="0"/>
              <a:t>živočichové </a:t>
            </a:r>
            <a:r>
              <a:rPr lang="cs-CZ" dirty="0" err="1" smtClean="0"/>
              <a:t>poikilotermní</a:t>
            </a:r>
            <a:r>
              <a:rPr lang="cs-CZ" dirty="0" smtClean="0"/>
              <a:t> stejné </a:t>
            </a:r>
            <a:r>
              <a:rPr lang="cs-CZ" dirty="0"/>
              <a:t>velikosti</a:t>
            </a:r>
            <a:r>
              <a:rPr lang="cs-CZ" dirty="0" smtClean="0"/>
              <a:t>!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b="1" dirty="0" smtClean="0"/>
              <a:t>Je </a:t>
            </a:r>
            <a:r>
              <a:rPr lang="cs-CZ" b="1" dirty="0"/>
              <a:t>mnohem </a:t>
            </a:r>
            <a:r>
              <a:rPr lang="cs-CZ" b="1" dirty="0" smtClean="0"/>
              <a:t>lacinější </a:t>
            </a:r>
            <a:r>
              <a:rPr lang="cs-CZ" b="1" dirty="0"/>
              <a:t>živit 5kg krajtu, než 5kg psa</a:t>
            </a:r>
            <a:r>
              <a:rPr lang="cs-CZ" b="1" dirty="0" smtClean="0"/>
              <a:t>!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Dále je zajímavé, že </a:t>
            </a:r>
            <a:r>
              <a:rPr lang="cs-CZ" dirty="0" err="1"/>
              <a:t>poikilotermní</a:t>
            </a:r>
            <a:r>
              <a:rPr lang="cs-CZ" dirty="0"/>
              <a:t> </a:t>
            </a:r>
            <a:r>
              <a:rPr lang="cs-CZ" dirty="0" err="1"/>
              <a:t>živocichové</a:t>
            </a:r>
            <a:r>
              <a:rPr lang="cs-CZ" dirty="0"/>
              <a:t> mají </a:t>
            </a:r>
            <a:r>
              <a:rPr lang="cs-CZ" dirty="0" smtClean="0"/>
              <a:t>míru metabolismu </a:t>
            </a:r>
            <a:r>
              <a:rPr lang="cs-CZ" dirty="0"/>
              <a:t>8 až 10 krát vetší </a:t>
            </a:r>
            <a:r>
              <a:rPr lang="cs-CZ" dirty="0" smtClean="0"/>
              <a:t>než jednobuněční </a:t>
            </a:r>
            <a:r>
              <a:rPr lang="cs-CZ" dirty="0"/>
              <a:t>!</a:t>
            </a:r>
          </a:p>
          <a:p>
            <a:endParaRPr lang="cs-CZ" dirty="0" smtClean="0"/>
          </a:p>
          <a:p>
            <a:pPr marL="0" indent="0" algn="ctr">
              <a:buNone/>
            </a:pPr>
            <a:r>
              <a:rPr lang="cs-CZ" b="1" dirty="0" smtClean="0"/>
              <a:t>Složitější </a:t>
            </a:r>
            <a:r>
              <a:rPr lang="cs-CZ" b="1" dirty="0"/>
              <a:t>organizace </a:t>
            </a:r>
            <a:r>
              <a:rPr lang="cs-CZ" b="1" dirty="0" smtClean="0"/>
              <a:t>těla </a:t>
            </a:r>
            <a:r>
              <a:rPr lang="cs-CZ" b="1" dirty="0"/>
              <a:t>(</a:t>
            </a:r>
            <a:r>
              <a:rPr lang="cs-CZ" b="1" dirty="0" smtClean="0"/>
              <a:t>mnohobuněční</a:t>
            </a:r>
            <a:r>
              <a:rPr lang="cs-CZ" b="1" dirty="0"/>
              <a:t>) je </a:t>
            </a:r>
            <a:r>
              <a:rPr lang="cs-CZ" b="1" dirty="0" smtClean="0"/>
              <a:t>tedy energeticky </a:t>
            </a:r>
            <a:r>
              <a:rPr lang="cs-CZ" b="1" dirty="0"/>
              <a:t>mnohem </a:t>
            </a:r>
            <a:r>
              <a:rPr lang="cs-CZ" b="1" dirty="0" smtClean="0"/>
              <a:t>nákladnější 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8813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2"/>
            <a:ext cx="4547000" cy="25762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06" y="-2837"/>
            <a:ext cx="4304306" cy="27278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"/>
            <a:ext cx="3635896" cy="27269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1" y="2726618"/>
            <a:ext cx="4581121" cy="257459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2683920" cy="2724995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32547"/>
            <a:ext cx="4581121" cy="194362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0" y="4970787"/>
            <a:ext cx="4589489" cy="18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Vztah životní strategie (míra metabolismu) a hmotnosti těla</a:t>
            </a:r>
            <a:endParaRPr lang="cs-CZ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78153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24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79296" cy="80689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Specifická míra metabolismu </a:t>
            </a:r>
            <a:r>
              <a:rPr lang="cs-CZ" sz="3200" i="1" dirty="0" smtClean="0"/>
              <a:t>versus</a:t>
            </a:r>
            <a:r>
              <a:rPr lang="cs-CZ" sz="3200" dirty="0" smtClean="0"/>
              <a:t> hmotnost těla</a:t>
            </a:r>
            <a:endParaRPr lang="cs-CZ" sz="32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47" y="2143397"/>
            <a:ext cx="757039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93603"/>
            <a:ext cx="1993578" cy="12272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93603"/>
            <a:ext cx="1872208" cy="12272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44" y="1193603"/>
            <a:ext cx="2052136" cy="12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Vliv životní strategie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411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Příčiny těchto </a:t>
            </a:r>
            <a:r>
              <a:rPr lang="cs-CZ" dirty="0"/>
              <a:t>závislostí </a:t>
            </a:r>
            <a:r>
              <a:rPr lang="cs-CZ" dirty="0" smtClean="0"/>
              <a:t>opět </a:t>
            </a:r>
            <a:r>
              <a:rPr lang="cs-CZ" dirty="0"/>
              <a:t>nejsou dosud </a:t>
            </a:r>
            <a:r>
              <a:rPr lang="cs-CZ" dirty="0" smtClean="0"/>
              <a:t>plně analyzovány. Pouze </a:t>
            </a:r>
            <a:r>
              <a:rPr lang="cs-CZ" dirty="0"/>
              <a:t>v </a:t>
            </a:r>
            <a:r>
              <a:rPr lang="cs-CZ" dirty="0" smtClean="0"/>
              <a:t>případě ptáků </a:t>
            </a:r>
            <a:r>
              <a:rPr lang="cs-CZ" dirty="0"/>
              <a:t>a </a:t>
            </a:r>
            <a:r>
              <a:rPr lang="cs-CZ" dirty="0" smtClean="0"/>
              <a:t>savců </a:t>
            </a:r>
            <a:r>
              <a:rPr lang="cs-CZ" dirty="0"/>
              <a:t>byly </a:t>
            </a:r>
            <a:r>
              <a:rPr lang="cs-CZ" dirty="0" smtClean="0"/>
              <a:t>prováděny srovnávací analýzy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Příčiny</a:t>
            </a:r>
            <a:r>
              <a:rPr lang="cs-CZ" dirty="0"/>
              <a:t>: </a:t>
            </a:r>
            <a:r>
              <a:rPr lang="cs-CZ" dirty="0" smtClean="0"/>
              <a:t>	1) životní </a:t>
            </a:r>
            <a:r>
              <a:rPr lang="cs-CZ" dirty="0"/>
              <a:t>styl (strategie)</a:t>
            </a:r>
          </a:p>
          <a:p>
            <a:pPr marL="0" indent="0">
              <a:buNone/>
            </a:pPr>
            <a:r>
              <a:rPr lang="cs-CZ" dirty="0" smtClean="0"/>
              <a:t>		2) </a:t>
            </a:r>
            <a:r>
              <a:rPr lang="cs-CZ" dirty="0" err="1" smtClean="0"/>
              <a:t>fylogenie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Např.) 	Savci </a:t>
            </a:r>
            <a:r>
              <a:rPr lang="cs-CZ" dirty="0"/>
              <a:t>lovící </a:t>
            </a:r>
            <a:r>
              <a:rPr lang="cs-CZ" dirty="0" smtClean="0"/>
              <a:t>obratlovce mají </a:t>
            </a:r>
            <a:r>
              <a:rPr lang="cs-CZ" dirty="0"/>
              <a:t>ve vztahu k </a:t>
            </a:r>
            <a:r>
              <a:rPr lang="cs-CZ" dirty="0" smtClean="0"/>
              <a:t>jiným 	obratlovců, velmi vysoké hodnoty bazálního 	metabolismu.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Příčiny fylogenetického původu </a:t>
            </a:r>
            <a:r>
              <a:rPr lang="cs-CZ" dirty="0"/>
              <a:t>lze doložit u </a:t>
            </a:r>
            <a:r>
              <a:rPr lang="cs-CZ" dirty="0" smtClean="0"/>
              <a:t>delfínů a 	ploutvonožců, </a:t>
            </a:r>
            <a:r>
              <a:rPr lang="cs-CZ" dirty="0"/>
              <a:t>u nichž </a:t>
            </a:r>
            <a:r>
              <a:rPr lang="cs-CZ" dirty="0" smtClean="0"/>
              <a:t>převládá </a:t>
            </a:r>
            <a:r>
              <a:rPr lang="cs-CZ" dirty="0"/>
              <a:t>spíše podobnost ve</a:t>
            </a:r>
          </a:p>
          <a:p>
            <a:pPr marL="0" indent="0">
              <a:buNone/>
            </a:pPr>
            <a:r>
              <a:rPr lang="cs-CZ" dirty="0" smtClean="0"/>
              <a:t>	způsobu </a:t>
            </a:r>
            <a:r>
              <a:rPr lang="cs-CZ" dirty="0"/>
              <a:t>života, než potravní zvyklosti.</a:t>
            </a:r>
          </a:p>
        </p:txBody>
      </p:sp>
    </p:spTree>
    <p:extLst>
      <p:ext uri="{BB962C8B-B14F-4D97-AF65-F5344CB8AC3E}">
        <p14:creationId xmlns:p14="http://schemas.microsoft.com/office/powerpoint/2010/main" val="37844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Míra metabolismu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9046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 smtClean="0"/>
              <a:t>Tyto skutečnosti </a:t>
            </a:r>
            <a:r>
              <a:rPr lang="cs-CZ" dirty="0"/>
              <a:t>znamenají, že </a:t>
            </a:r>
            <a:r>
              <a:rPr lang="cs-CZ" dirty="0" smtClean="0"/>
              <a:t>např. </a:t>
            </a:r>
            <a:r>
              <a:rPr lang="cs-CZ" dirty="0"/>
              <a:t>pták s </a:t>
            </a:r>
            <a:r>
              <a:rPr lang="cs-CZ" dirty="0" smtClean="0"/>
              <a:t>10x větší </a:t>
            </a:r>
            <a:r>
              <a:rPr lang="cs-CZ" dirty="0"/>
              <a:t>hmotností</a:t>
            </a:r>
          </a:p>
          <a:p>
            <a:pPr marL="0" indent="0">
              <a:buNone/>
            </a:pPr>
            <a:r>
              <a:rPr lang="cs-CZ" dirty="0" smtClean="0"/>
              <a:t>nespotřebuje </a:t>
            </a:r>
            <a:r>
              <a:rPr lang="cs-CZ" dirty="0"/>
              <a:t>10xvíce potravy.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Vztah </a:t>
            </a:r>
            <a:r>
              <a:rPr lang="cs-CZ" dirty="0"/>
              <a:t>mezi mírou </a:t>
            </a:r>
            <a:r>
              <a:rPr lang="cs-CZ" dirty="0" smtClean="0"/>
              <a:t>metabolismu a hmotností vyjadřuje </a:t>
            </a:r>
            <a:r>
              <a:rPr lang="cs-CZ" dirty="0" err="1"/>
              <a:t>allometrická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rovnice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cs-CZ" b="1" dirty="0" smtClean="0"/>
              <a:t>míra </a:t>
            </a:r>
            <a:r>
              <a:rPr lang="cs-CZ" b="1" dirty="0"/>
              <a:t>metabolismu = a (</a:t>
            </a:r>
            <a:r>
              <a:rPr lang="cs-CZ" b="1" dirty="0" smtClean="0"/>
              <a:t>hmotnost)</a:t>
            </a:r>
            <a:r>
              <a:rPr lang="cs-CZ" b="1" baseline="30000" dirty="0" smtClean="0"/>
              <a:t>b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 = exponent </a:t>
            </a:r>
            <a:r>
              <a:rPr lang="cs-CZ" dirty="0" smtClean="0"/>
              <a:t>vyjadřující </a:t>
            </a:r>
            <a:r>
              <a:rPr lang="cs-CZ" dirty="0"/>
              <a:t>vztah </a:t>
            </a:r>
            <a:r>
              <a:rPr lang="cs-CZ" dirty="0" smtClean="0"/>
              <a:t>mezi Mm a H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 smtClean="0"/>
              <a:t>     log </a:t>
            </a:r>
            <a:r>
              <a:rPr lang="cs-CZ" b="1" dirty="0"/>
              <a:t>(míra metabolismu) =log a + b [log (hmotnost</a:t>
            </a:r>
            <a:r>
              <a:rPr lang="cs-CZ" b="1" dirty="0" smtClean="0"/>
              <a:t>)]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Vztah log -log je </a:t>
            </a:r>
            <a:r>
              <a:rPr lang="cs-CZ" dirty="0" smtClean="0"/>
              <a:t>vyjádřen </a:t>
            </a:r>
            <a:r>
              <a:rPr lang="cs-CZ" dirty="0"/>
              <a:t>na obrázku</a:t>
            </a:r>
            <a:r>
              <a:rPr lang="cs-CZ" dirty="0" smtClean="0"/>
              <a:t>; je </a:t>
            </a:r>
            <a:r>
              <a:rPr lang="cs-CZ" dirty="0"/>
              <a:t>z </a:t>
            </a:r>
            <a:r>
              <a:rPr lang="cs-CZ" dirty="0" smtClean="0"/>
              <a:t>něj zřejmé</a:t>
            </a:r>
            <a:r>
              <a:rPr lang="cs-CZ" dirty="0"/>
              <a:t>, že </a:t>
            </a:r>
            <a:r>
              <a:rPr lang="cs-CZ" b="1" dirty="0"/>
              <a:t>a</a:t>
            </a:r>
            <a:r>
              <a:rPr lang="cs-CZ" dirty="0"/>
              <a:t> = míra</a:t>
            </a:r>
          </a:p>
          <a:p>
            <a:pPr marL="0" indent="0">
              <a:buNone/>
            </a:pPr>
            <a:r>
              <a:rPr lang="cs-CZ" dirty="0"/>
              <a:t>metabolismu v </a:t>
            </a:r>
            <a:r>
              <a:rPr lang="cs-CZ" dirty="0" smtClean="0"/>
              <a:t>případe</a:t>
            </a:r>
            <a:r>
              <a:rPr lang="cs-CZ" dirty="0"/>
              <a:t>, když </a:t>
            </a:r>
            <a:r>
              <a:rPr lang="cs-CZ" dirty="0" smtClean="0"/>
              <a:t>hmotnost = </a:t>
            </a:r>
            <a:r>
              <a:rPr lang="cs-CZ" dirty="0"/>
              <a:t>1</a:t>
            </a:r>
            <a:r>
              <a:rPr lang="cs-CZ" dirty="0" smtClean="0"/>
              <a:t>. Koeficient </a:t>
            </a:r>
            <a:r>
              <a:rPr lang="cs-CZ" b="1" dirty="0"/>
              <a:t>b</a:t>
            </a:r>
            <a:r>
              <a:rPr lang="cs-CZ" dirty="0"/>
              <a:t> </a:t>
            </a:r>
            <a:r>
              <a:rPr lang="cs-CZ" dirty="0" smtClean="0"/>
              <a:t>vyjadřuje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strmost </a:t>
            </a:r>
            <a:r>
              <a:rPr lang="cs-CZ" dirty="0" smtClean="0"/>
              <a:t>přímky.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Hodnota koeficientu </a:t>
            </a:r>
            <a:r>
              <a:rPr lang="cs-CZ" b="1" dirty="0"/>
              <a:t>b</a:t>
            </a:r>
            <a:r>
              <a:rPr lang="cs-CZ" dirty="0"/>
              <a:t> se u </a:t>
            </a:r>
            <a:r>
              <a:rPr lang="cs-CZ" dirty="0" smtClean="0"/>
              <a:t>různých </a:t>
            </a:r>
            <a:r>
              <a:rPr lang="cs-CZ" dirty="0"/>
              <a:t>skupin </a:t>
            </a:r>
            <a:r>
              <a:rPr lang="cs-CZ" dirty="0" smtClean="0"/>
              <a:t>živočichu </a:t>
            </a:r>
            <a:r>
              <a:rPr lang="cs-CZ" dirty="0"/>
              <a:t>pohybuje od </a:t>
            </a:r>
            <a:r>
              <a:rPr lang="cs-CZ" b="1" dirty="0"/>
              <a:t>0.5</a:t>
            </a:r>
          </a:p>
          <a:p>
            <a:pPr marL="0" indent="0">
              <a:buNone/>
            </a:pPr>
            <a:r>
              <a:rPr lang="cs-CZ" dirty="0"/>
              <a:t>do </a:t>
            </a:r>
            <a:r>
              <a:rPr lang="cs-CZ" b="1" dirty="0"/>
              <a:t>0.9</a:t>
            </a:r>
            <a:r>
              <a:rPr lang="cs-CZ" dirty="0"/>
              <a:t> a to bez ohledu na jednotky ve </a:t>
            </a:r>
            <a:r>
              <a:rPr lang="cs-CZ" dirty="0" smtClean="0"/>
              <a:t>kterých je měřena </a:t>
            </a:r>
            <a:r>
              <a:rPr lang="cs-CZ" dirty="0"/>
              <a:t>hmotnost</a:t>
            </a:r>
          </a:p>
          <a:p>
            <a:pPr marL="0" indent="0">
              <a:buNone/>
            </a:pPr>
            <a:r>
              <a:rPr lang="cs-CZ" dirty="0"/>
              <a:t>nebo míra metabolismu.</a:t>
            </a:r>
          </a:p>
        </p:txBody>
      </p:sp>
    </p:spTree>
    <p:extLst>
      <p:ext uri="{BB962C8B-B14F-4D97-AF65-F5344CB8AC3E}">
        <p14:creationId xmlns:p14="http://schemas.microsoft.com/office/powerpoint/2010/main" val="6917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Jaký ke vztah ekologie a evoluce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6696744"/>
          </a:xfrm>
        </p:spPr>
        <p:txBody>
          <a:bodyPr>
            <a:normAutofit/>
          </a:bodyPr>
          <a:lstStyle/>
          <a:p>
            <a:r>
              <a:rPr lang="cs-CZ" sz="1600" b="1" dirty="0"/>
              <a:t>Evoluční biologie</a:t>
            </a:r>
            <a:r>
              <a:rPr lang="cs-CZ" sz="1600" dirty="0"/>
              <a:t> je vědní obor zabývající se biologickou </a:t>
            </a:r>
            <a:r>
              <a:rPr lang="cs-CZ" sz="1600" dirty="0">
                <a:hlinkClick r:id="rId2" tooltip="Evoluce"/>
              </a:rPr>
              <a:t>evolucí</a:t>
            </a:r>
            <a:r>
              <a:rPr lang="cs-CZ" sz="1600" dirty="0"/>
              <a:t> </a:t>
            </a:r>
            <a:r>
              <a:rPr lang="cs-CZ" sz="1600" dirty="0">
                <a:hlinkClick r:id="rId3" tooltip="Organismus"/>
              </a:rPr>
              <a:t>organismů</a:t>
            </a:r>
            <a:r>
              <a:rPr lang="cs-CZ" sz="1600" dirty="0"/>
              <a:t> a mechanismy, které se při ní uplatňují. Za jeho zakladatele je považován </a:t>
            </a:r>
            <a:r>
              <a:rPr lang="cs-CZ" sz="1600" dirty="0">
                <a:hlinkClick r:id="rId4" tooltip="Charles Darwin"/>
              </a:rPr>
              <a:t>Charles Darwin</a:t>
            </a:r>
            <a:r>
              <a:rPr lang="cs-CZ" sz="1600" dirty="0"/>
              <a:t>, který jako první přednesl světu obecně přijatelnou verzi </a:t>
            </a:r>
            <a:r>
              <a:rPr lang="cs-CZ" sz="1600" dirty="0">
                <a:hlinkClick r:id="rId2" tooltip="Evoluce"/>
              </a:rPr>
              <a:t>evoluční teorie</a:t>
            </a:r>
            <a:r>
              <a:rPr lang="cs-CZ" sz="1600" dirty="0"/>
              <a:t>. Vědci zaměření na tento obor se nazývají evoluční biologové či evolucionisté (kromě příznivců </a:t>
            </a:r>
            <a:r>
              <a:rPr lang="cs-CZ" sz="1600" dirty="0">
                <a:hlinkClick r:id="rId5"/>
              </a:rPr>
              <a:t>evolucionismu</a:t>
            </a:r>
            <a:r>
              <a:rPr lang="cs-CZ" sz="1600" dirty="0"/>
              <a:t>).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/>
              <a:t>Organismy se neustále přizpůsobují měnícím se podmínkám prostředí. Historické i současné výkyvy různých faktorů prostředí vedou k vývoji adaptací, včetně těch, které reagují na změny prostředí způsobené člověkem. Výzkumný směr Evoluční ekologie studuje, jaký mají ekologické faktory vliv na evoluční změny a jak souvisí určité evoluční znaky s ekologickými procesy. Konktrétně studujeme jak se mezidruhově a vnitrodruhově vyvíjí znaky spojené s reprodukcí a životními historií, jak jednotlivé druhy reagují na změny prostředí a zda a jak dochází ke koevoluci fenotypové formy a funkce. Typická výzkumná témata jsou:</a:t>
            </a:r>
          </a:p>
          <a:p>
            <a:r>
              <a:rPr lang="cs-CZ" sz="1600" dirty="0"/>
              <a:t>evoluce životních historií a stárnutí;</a:t>
            </a:r>
          </a:p>
          <a:p>
            <a:r>
              <a:rPr lang="cs-CZ" sz="1600" dirty="0"/>
              <a:t>pohlavní výběr, evoluce </a:t>
            </a:r>
            <a:r>
              <a:rPr lang="cs-CZ" sz="1600" dirty="0" err="1"/>
              <a:t>párovacích</a:t>
            </a:r>
            <a:r>
              <a:rPr lang="cs-CZ" sz="1600" dirty="0"/>
              <a:t> systémů a reprodukčního chování;</a:t>
            </a:r>
          </a:p>
          <a:p>
            <a:r>
              <a:rPr lang="cs-CZ" sz="1600" dirty="0"/>
              <a:t>hnízdní parazitismus u ptáků a ryb;</a:t>
            </a:r>
          </a:p>
          <a:p>
            <a:r>
              <a:rPr lang="cs-CZ" sz="1600" dirty="0"/>
              <a:t>vztahy predátor-kořist a hostitel-parazit;</a:t>
            </a:r>
          </a:p>
          <a:p>
            <a:r>
              <a:rPr lang="cs-CZ" sz="1600" dirty="0"/>
              <a:t>migrace a disperze;</a:t>
            </a:r>
          </a:p>
          <a:p>
            <a:r>
              <a:rPr lang="cs-CZ" sz="1600" dirty="0"/>
              <a:t>teplotní fyziologie a individuální energetický metabolismus;</a:t>
            </a:r>
          </a:p>
          <a:p>
            <a:r>
              <a:rPr lang="cs-CZ" sz="1600" dirty="0"/>
              <a:t>funkční přístup k morfologickým adaptacím.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74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Alometrické vztahy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Rovnice, která tyto funkce vyjadřuje je: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</a:t>
            </a:r>
            <a:r>
              <a:rPr lang="cs-CZ" sz="4400" b="1" dirty="0" smtClean="0"/>
              <a:t>Y = </a:t>
            </a:r>
            <a:r>
              <a:rPr lang="cs-CZ" sz="4400" b="1" dirty="0" err="1" smtClean="0"/>
              <a:t>aW</a:t>
            </a:r>
            <a:r>
              <a:rPr lang="cs-CZ" sz="4400" b="1" baseline="30000" dirty="0" err="1" smtClean="0"/>
              <a:t>b</a:t>
            </a:r>
            <a:endParaRPr lang="cs-CZ" sz="4400" b="1" baseline="30000" dirty="0" smtClean="0"/>
          </a:p>
          <a:p>
            <a:pPr marL="0" indent="0">
              <a:buNone/>
            </a:pPr>
            <a:endParaRPr lang="cs-CZ" sz="4400" b="1" baseline="30000" dirty="0"/>
          </a:p>
          <a:p>
            <a:pPr marL="0" indent="0">
              <a:buNone/>
            </a:pPr>
            <a:r>
              <a:rPr lang="cs-CZ" dirty="0" smtClean="0"/>
              <a:t>Bude tedy platit:</a:t>
            </a:r>
          </a:p>
          <a:p>
            <a:pPr marL="514350" indent="-514350">
              <a:buAutoNum type="arabicPeriod"/>
            </a:pPr>
            <a:r>
              <a:rPr lang="cs-CZ" dirty="0" smtClean="0"/>
              <a:t>b  &gt; 1, poměr  Y k W roste s růstem W</a:t>
            </a:r>
          </a:p>
          <a:p>
            <a:pPr marL="514350" indent="-514350">
              <a:buAutoNum type="arabicPeriod"/>
            </a:pPr>
            <a:r>
              <a:rPr lang="cs-CZ" dirty="0" smtClean="0"/>
              <a:t>b = 1, poměr se s růstem nemění</a:t>
            </a:r>
          </a:p>
          <a:p>
            <a:pPr marL="514350" indent="-514350">
              <a:buAutoNum type="arabicPeriod"/>
            </a:pPr>
            <a:r>
              <a:rPr lang="cs-CZ" dirty="0" smtClean="0"/>
              <a:t>b &lt; 1, poměr se s růstem zmenšuje</a:t>
            </a:r>
          </a:p>
          <a:p>
            <a:pPr marL="514350" indent="-514350">
              <a:buAutoNum type="arabicPeriod"/>
            </a:pPr>
            <a:r>
              <a:rPr lang="cs-CZ" dirty="0" smtClean="0"/>
              <a:t>Exponent funkce vyjadřuje strmost přímky u log-log grafu</a:t>
            </a:r>
          </a:p>
          <a:p>
            <a:pPr marL="0" indent="0">
              <a:buNone/>
            </a:pPr>
            <a:endParaRPr lang="cs-CZ" sz="4400" baseline="30000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4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778098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rychlosti metabolismu ku hmotnosti těla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3272" y="799745"/>
            <a:ext cx="5697455" cy="6059422"/>
          </a:xfrm>
        </p:spPr>
      </p:pic>
    </p:spTree>
    <p:extLst>
      <p:ext uri="{BB962C8B-B14F-4D97-AF65-F5344CB8AC3E}">
        <p14:creationId xmlns:p14="http://schemas.microsoft.com/office/powerpoint/2010/main" val="32854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Fraktální struktura soustav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3800" b="1" dirty="0"/>
              <a:t>Lze zobecnit, že hodnota koeficientu b se blíží 0.75. </a:t>
            </a:r>
            <a:r>
              <a:rPr lang="cs-CZ" sz="3800" b="1" dirty="0" smtClean="0"/>
              <a:t>Příčiny</a:t>
            </a:r>
            <a:endParaRPr lang="cs-CZ" sz="3800" b="1" dirty="0"/>
          </a:p>
          <a:p>
            <a:pPr marL="0" indent="0" algn="ctr">
              <a:buNone/>
            </a:pPr>
            <a:r>
              <a:rPr lang="cs-CZ" sz="3800" b="1" dirty="0"/>
              <a:t>této obecné závislosti nejsou dosud </a:t>
            </a:r>
            <a:r>
              <a:rPr lang="cs-CZ" sz="3800" b="1" dirty="0" smtClean="0"/>
              <a:t>plně objasněny</a:t>
            </a:r>
            <a:r>
              <a:rPr lang="cs-CZ" sz="3800" b="1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3800" dirty="0" smtClean="0"/>
              <a:t>Zdá </a:t>
            </a:r>
            <a:r>
              <a:rPr lang="cs-CZ" sz="3800" dirty="0"/>
              <a:t>se, že u </a:t>
            </a:r>
            <a:r>
              <a:rPr lang="cs-CZ" sz="3800" dirty="0" smtClean="0"/>
              <a:t>mnohobuněčných organismů mohou </a:t>
            </a:r>
            <a:r>
              <a:rPr lang="cs-CZ" sz="3800" dirty="0"/>
              <a:t>tyto </a:t>
            </a:r>
            <a:r>
              <a:rPr lang="cs-CZ" sz="3800" dirty="0" smtClean="0"/>
              <a:t>příčiny </a:t>
            </a:r>
            <a:r>
              <a:rPr lang="cs-CZ" sz="3800" dirty="0"/>
              <a:t>mimo</a:t>
            </a:r>
          </a:p>
          <a:p>
            <a:pPr marL="0" indent="0">
              <a:buNone/>
            </a:pPr>
            <a:r>
              <a:rPr lang="cs-CZ" sz="3800" dirty="0"/>
              <a:t>jiné </a:t>
            </a:r>
            <a:r>
              <a:rPr lang="cs-CZ" sz="3800" dirty="0" smtClean="0"/>
              <a:t>spočívat </a:t>
            </a:r>
            <a:r>
              <a:rPr lang="cs-CZ" sz="3800" dirty="0"/>
              <a:t>ve </a:t>
            </a:r>
            <a:r>
              <a:rPr lang="cs-CZ" sz="3800" b="1" dirty="0" err="1"/>
              <a:t>fraktálnÍ</a:t>
            </a:r>
            <a:r>
              <a:rPr lang="cs-CZ" sz="3800" b="1" dirty="0"/>
              <a:t> </a:t>
            </a:r>
            <a:r>
              <a:rPr lang="cs-CZ" sz="3800" b="1" dirty="0" smtClean="0"/>
              <a:t>struktuře </a:t>
            </a:r>
            <a:r>
              <a:rPr lang="cs-CZ" sz="3800" b="1" dirty="0"/>
              <a:t>soustav </a:t>
            </a:r>
            <a:r>
              <a:rPr lang="cs-CZ" sz="3800" dirty="0" smtClean="0"/>
              <a:t>důležitých </a:t>
            </a:r>
            <a:r>
              <a:rPr lang="cs-CZ" sz="3800" dirty="0"/>
              <a:t>pro transport</a:t>
            </a:r>
          </a:p>
          <a:p>
            <a:pPr marL="0" indent="0">
              <a:buNone/>
            </a:pPr>
            <a:r>
              <a:rPr lang="cs-CZ" sz="3800" dirty="0"/>
              <a:t>základních </a:t>
            </a:r>
            <a:r>
              <a:rPr lang="cs-CZ" sz="3800" dirty="0" smtClean="0"/>
              <a:t>životně </a:t>
            </a:r>
            <a:r>
              <a:rPr lang="cs-CZ" sz="3800" dirty="0"/>
              <a:t>nezbytných médií a materiálu (cévy, dýchací</a:t>
            </a:r>
          </a:p>
          <a:p>
            <a:pPr marL="0" indent="0">
              <a:buNone/>
            </a:pPr>
            <a:r>
              <a:rPr lang="cs-CZ" sz="3800" dirty="0"/>
              <a:t>soustava</a:t>
            </a:r>
            <a:r>
              <a:rPr lang="cs-CZ" sz="3800" dirty="0" smtClean="0"/>
              <a:t>).</a:t>
            </a:r>
          </a:p>
          <a:p>
            <a:pPr marL="0" indent="0">
              <a:buNone/>
            </a:pPr>
            <a:endParaRPr lang="cs-CZ" sz="3800" dirty="0"/>
          </a:p>
          <a:p>
            <a:pPr marL="0" indent="0">
              <a:buNone/>
            </a:pPr>
            <a:r>
              <a:rPr lang="cs-CZ" sz="3800" dirty="0" smtClean="0"/>
              <a:t>Při </a:t>
            </a:r>
            <a:r>
              <a:rPr lang="cs-CZ" sz="3800" dirty="0"/>
              <a:t>b &lt; 1 </a:t>
            </a:r>
            <a:r>
              <a:rPr lang="cs-CZ" sz="3800" dirty="0" smtClean="0"/>
              <a:t>potřebují velikostně větší </a:t>
            </a:r>
            <a:r>
              <a:rPr lang="cs-CZ" sz="3800" dirty="0"/>
              <a:t>druhy </a:t>
            </a:r>
            <a:endParaRPr lang="cs-CZ" sz="3800" dirty="0" smtClean="0"/>
          </a:p>
          <a:p>
            <a:pPr marL="0" indent="0">
              <a:buNone/>
            </a:pPr>
            <a:r>
              <a:rPr lang="cs-CZ" sz="3800" dirty="0" smtClean="0"/>
              <a:t>méně </a:t>
            </a:r>
            <a:r>
              <a:rPr lang="cs-CZ" sz="3800" dirty="0"/>
              <a:t>energie, než </a:t>
            </a:r>
            <a:r>
              <a:rPr lang="cs-CZ" sz="3800" dirty="0" smtClean="0"/>
              <a:t>jedinci menších </a:t>
            </a:r>
            <a:r>
              <a:rPr lang="cs-CZ" sz="3800" dirty="0"/>
              <a:t>druhu. </a:t>
            </a:r>
            <a:endParaRPr lang="cs-CZ" sz="3800" dirty="0" smtClean="0"/>
          </a:p>
          <a:p>
            <a:pPr marL="0" indent="0">
              <a:buNone/>
            </a:pPr>
            <a:r>
              <a:rPr lang="cs-CZ" sz="3800" dirty="0" smtClean="0"/>
              <a:t>Důsledkem </a:t>
            </a:r>
            <a:r>
              <a:rPr lang="cs-CZ" sz="3800" dirty="0"/>
              <a:t>této zákonitosti</a:t>
            </a:r>
            <a:r>
              <a:rPr lang="cs-CZ" sz="3800" dirty="0" smtClean="0"/>
              <a:t>, je že </a:t>
            </a:r>
          </a:p>
          <a:p>
            <a:pPr marL="0" indent="0">
              <a:buNone/>
            </a:pPr>
            <a:r>
              <a:rPr lang="cs-CZ" sz="3800" dirty="0" smtClean="0"/>
              <a:t>živočichové </a:t>
            </a:r>
            <a:r>
              <a:rPr lang="cs-CZ" sz="3800" dirty="0"/>
              <a:t>jako </a:t>
            </a:r>
            <a:r>
              <a:rPr lang="cs-CZ" sz="3800" dirty="0" smtClean="0"/>
              <a:t>např.,</a:t>
            </a:r>
            <a:r>
              <a:rPr lang="cs-CZ" sz="3800" dirty="0"/>
              <a:t> </a:t>
            </a:r>
            <a:r>
              <a:rPr lang="cs-CZ" sz="3800" dirty="0" smtClean="0"/>
              <a:t>rejsek </a:t>
            </a:r>
            <a:r>
              <a:rPr lang="cs-CZ" sz="3800" dirty="0"/>
              <a:t>mající v relaci </a:t>
            </a:r>
            <a:endParaRPr lang="cs-CZ" sz="3800" dirty="0" smtClean="0"/>
          </a:p>
          <a:p>
            <a:pPr marL="0" indent="0">
              <a:buNone/>
            </a:pPr>
            <a:r>
              <a:rPr lang="cs-CZ" sz="3800" dirty="0" smtClean="0"/>
              <a:t>ke </a:t>
            </a:r>
            <a:r>
              <a:rPr lang="cs-CZ" sz="3800" dirty="0"/>
              <a:t>své </a:t>
            </a:r>
            <a:r>
              <a:rPr lang="cs-CZ" sz="3800" dirty="0" smtClean="0"/>
              <a:t>hmotnosti vysokou míru </a:t>
            </a:r>
            <a:r>
              <a:rPr lang="cs-CZ" sz="3800" dirty="0"/>
              <a:t>metabolismu</a:t>
            </a:r>
          </a:p>
          <a:p>
            <a:pPr marL="0" indent="0">
              <a:buNone/>
            </a:pPr>
            <a:r>
              <a:rPr lang="cs-CZ" sz="3800" dirty="0" smtClean="0"/>
              <a:t>spotřebují několikanásobně větší množství </a:t>
            </a:r>
          </a:p>
          <a:p>
            <a:pPr marL="0" indent="0">
              <a:buNone/>
            </a:pPr>
            <a:r>
              <a:rPr lang="cs-CZ" sz="3800" dirty="0" smtClean="0"/>
              <a:t>potravy</a:t>
            </a:r>
            <a:r>
              <a:rPr lang="cs-CZ" sz="3800" dirty="0"/>
              <a:t>, než sami </a:t>
            </a:r>
            <a:r>
              <a:rPr lang="cs-CZ" sz="3800" dirty="0" smtClean="0"/>
              <a:t>váží. Naproti </a:t>
            </a:r>
            <a:r>
              <a:rPr lang="cs-CZ" sz="3800" dirty="0"/>
              <a:t>tomu slon </a:t>
            </a:r>
            <a:endParaRPr lang="cs-CZ" sz="3800" dirty="0" smtClean="0"/>
          </a:p>
          <a:p>
            <a:pPr marL="0" indent="0">
              <a:buNone/>
            </a:pPr>
            <a:r>
              <a:rPr lang="cs-CZ" sz="3800" dirty="0" smtClean="0"/>
              <a:t>spotřebuje </a:t>
            </a:r>
            <a:r>
              <a:rPr lang="cs-CZ" sz="3800" dirty="0"/>
              <a:t>potravu o váze rovnající </a:t>
            </a:r>
            <a:r>
              <a:rPr lang="cs-CZ" sz="3800" dirty="0" smtClean="0"/>
              <a:t>se jeho</a:t>
            </a:r>
            <a:endParaRPr lang="cs-CZ" sz="3800" dirty="0"/>
          </a:p>
          <a:p>
            <a:pPr marL="0" indent="0">
              <a:buNone/>
            </a:pPr>
            <a:r>
              <a:rPr lang="cs-CZ" sz="3800" dirty="0"/>
              <a:t>hmotnosti za </a:t>
            </a:r>
            <a:r>
              <a:rPr lang="cs-CZ" sz="3800" dirty="0" smtClean="0"/>
              <a:t>tři měsíce</a:t>
            </a:r>
            <a:r>
              <a:rPr lang="cs-CZ" sz="3800" dirty="0"/>
              <a:t>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65" y="5192859"/>
            <a:ext cx="3159021" cy="15186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92" y="2827936"/>
            <a:ext cx="3157294" cy="23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9144000" cy="304152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F</a:t>
            </a:r>
            <a:r>
              <a:rPr lang="cs-CZ" sz="3600" dirty="0" smtClean="0"/>
              <a:t>raktální geometrie v přírodě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9112248" cy="3816424"/>
          </a:xfrm>
        </p:spPr>
      </p:pic>
    </p:spTree>
    <p:extLst>
      <p:ext uri="{BB962C8B-B14F-4D97-AF65-F5344CB8AC3E}">
        <p14:creationId xmlns:p14="http://schemas.microsoft.com/office/powerpoint/2010/main" val="32048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6490"/>
            <a:ext cx="6538515" cy="3848573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22" y="3449235"/>
            <a:ext cx="2578698" cy="186016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452" y="3429000"/>
            <a:ext cx="1798644" cy="188040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429000"/>
            <a:ext cx="1872208" cy="18722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36" y="3429000"/>
            <a:ext cx="1922265" cy="187220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69" y="3449234"/>
            <a:ext cx="1347575" cy="186016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69" y="5278643"/>
            <a:ext cx="2297832" cy="161709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63" y="5253798"/>
            <a:ext cx="4067944" cy="164194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26" y="5230821"/>
            <a:ext cx="2913012" cy="16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Vztah mezi mírou bazálního metabolismu a váhou těla drobných savců</a:t>
            </a:r>
            <a:endParaRPr lang="cs-CZ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42" y="1783357"/>
            <a:ext cx="72655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0808"/>
            <a:ext cx="3916334" cy="22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Velikost těla determinuje mnohem více než jen míru metabolismu  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811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b="1" dirty="0" smtClean="0"/>
              <a:t>Inkubační doba  (hmotnost) </a:t>
            </a:r>
            <a:r>
              <a:rPr lang="cs-CZ" b="1" baseline="30000" dirty="0" smtClean="0"/>
              <a:t>0.17</a:t>
            </a:r>
          </a:p>
          <a:p>
            <a:pPr marL="0" indent="0">
              <a:buNone/>
            </a:pPr>
            <a:endParaRPr lang="cs-CZ" baseline="30000" dirty="0"/>
          </a:p>
          <a:p>
            <a:pPr marL="0" indent="0">
              <a:buNone/>
            </a:pPr>
            <a:r>
              <a:rPr lang="cs-CZ" sz="2400" dirty="0" smtClean="0"/>
              <a:t>Tento vztah opět platí bez ohledu na jednotky hmotnosti a času, ve kterých je měření prováděno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V </a:t>
            </a:r>
            <a:r>
              <a:rPr lang="cs-CZ" sz="2400" dirty="0" smtClean="0"/>
              <a:t>případě </a:t>
            </a:r>
            <a:r>
              <a:rPr lang="cs-CZ" sz="2400" dirty="0"/>
              <a:t>vztahu tepové </a:t>
            </a:r>
            <a:r>
              <a:rPr lang="cs-CZ" sz="2400" dirty="0" smtClean="0"/>
              <a:t>frekvence savců a </a:t>
            </a:r>
            <a:r>
              <a:rPr lang="cs-CZ" sz="2400" dirty="0"/>
              <a:t>jejich </a:t>
            </a:r>
            <a:r>
              <a:rPr lang="cs-CZ" sz="2400" dirty="0" smtClean="0"/>
              <a:t>hmotnosti je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koeficient </a:t>
            </a:r>
            <a:r>
              <a:rPr lang="cs-CZ" sz="2400" b="1" dirty="0"/>
              <a:t>b =-0.25 (záporný</a:t>
            </a:r>
            <a:r>
              <a:rPr lang="cs-CZ" sz="2400" b="1" dirty="0" smtClean="0"/>
              <a:t>)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 algn="ctr">
              <a:buNone/>
            </a:pPr>
            <a:r>
              <a:rPr lang="cs-CZ" sz="3000" b="1" dirty="0"/>
              <a:t>Tepová frekvence (hmotnost) </a:t>
            </a:r>
            <a:r>
              <a:rPr lang="cs-CZ" sz="3000" b="1" baseline="30000" dirty="0"/>
              <a:t>-</a:t>
            </a:r>
            <a:r>
              <a:rPr lang="cs-CZ" sz="3000" b="1" baseline="30000" dirty="0" smtClean="0"/>
              <a:t>0.25</a:t>
            </a:r>
          </a:p>
          <a:p>
            <a:pPr marL="0" indent="0" algn="ctr">
              <a:buNone/>
            </a:pPr>
            <a:endParaRPr lang="cs-CZ" sz="3000" b="1" dirty="0"/>
          </a:p>
          <a:p>
            <a:pPr marL="0" indent="0">
              <a:buNone/>
            </a:pPr>
            <a:r>
              <a:rPr lang="cs-CZ" sz="2400" dirty="0"/>
              <a:t>Platí tedy, že </a:t>
            </a:r>
            <a:r>
              <a:rPr lang="cs-CZ" sz="2400" dirty="0" smtClean="0"/>
              <a:t>čím </a:t>
            </a:r>
            <a:r>
              <a:rPr lang="cs-CZ" sz="2400" dirty="0"/>
              <a:t>je savec </a:t>
            </a:r>
            <a:r>
              <a:rPr lang="cs-CZ" sz="2400" dirty="0" smtClean="0"/>
              <a:t>větší</a:t>
            </a:r>
            <a:r>
              <a:rPr lang="cs-CZ" sz="2400" dirty="0"/>
              <a:t>, tím nižší je jeho tepová frekvence.</a:t>
            </a:r>
          </a:p>
          <a:p>
            <a:pPr marL="0" indent="0">
              <a:buNone/>
            </a:pPr>
            <a:r>
              <a:rPr lang="cs-CZ" sz="2400" dirty="0" smtClean="0"/>
              <a:t>Například rejsek má srdeční frekvenci </a:t>
            </a:r>
            <a:r>
              <a:rPr lang="cs-CZ" sz="2400" dirty="0"/>
              <a:t>dosahující hodnoty 1200pulsu</a:t>
            </a:r>
          </a:p>
          <a:p>
            <a:pPr marL="0" indent="0">
              <a:buNone/>
            </a:pPr>
            <a:r>
              <a:rPr lang="cs-CZ" sz="2400" dirty="0"/>
              <a:t>za minutu !</a:t>
            </a:r>
          </a:p>
        </p:txBody>
      </p:sp>
    </p:spTree>
    <p:extLst>
      <p:ext uri="{BB962C8B-B14F-4D97-AF65-F5344CB8AC3E}">
        <p14:creationId xmlns:p14="http://schemas.microsoft.com/office/powerpoint/2010/main" val="42026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A</a:t>
            </a:r>
            <a:r>
              <a:rPr lang="cs-CZ" sz="3200" dirty="0" smtClean="0"/>
              <a:t>lometrická závislost srdečního tepu na biomase (velikosti) těla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756703" cy="4968552"/>
          </a:xfrm>
        </p:spPr>
      </p:pic>
    </p:spTree>
    <p:extLst>
      <p:ext uri="{BB962C8B-B14F-4D97-AF65-F5344CB8AC3E}">
        <p14:creationId xmlns:p14="http://schemas.microsoft.com/office/powerpoint/2010/main" val="4009917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Velikost těla organismu podstatně ovlivňuje jeho ekologii !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Z velikosti </a:t>
            </a:r>
            <a:r>
              <a:rPr lang="cs-CZ" dirty="0" smtClean="0"/>
              <a:t>živočicha můžeme </a:t>
            </a:r>
            <a:r>
              <a:rPr lang="cs-CZ" dirty="0"/>
              <a:t>usuzovat na typ jeho </a:t>
            </a:r>
            <a:r>
              <a:rPr lang="cs-CZ" dirty="0" smtClean="0"/>
              <a:t>interakcí s </a:t>
            </a:r>
            <a:r>
              <a:rPr lang="cs-CZ" dirty="0"/>
              <a:t>jinými druhy ve </a:t>
            </a:r>
            <a:r>
              <a:rPr lang="cs-CZ" dirty="0" smtClean="0"/>
              <a:t>společném prostředí</a:t>
            </a:r>
            <a:r>
              <a:rPr lang="cs-CZ" dirty="0"/>
              <a:t>.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Množství </a:t>
            </a:r>
            <a:r>
              <a:rPr lang="cs-CZ" dirty="0"/>
              <a:t>energie, které </a:t>
            </a:r>
            <a:r>
              <a:rPr lang="cs-CZ" dirty="0" smtClean="0"/>
              <a:t>živočich potřebuje </a:t>
            </a:r>
            <a:r>
              <a:rPr lang="cs-CZ" dirty="0"/>
              <a:t>je do </a:t>
            </a:r>
            <a:r>
              <a:rPr lang="cs-CZ" dirty="0" smtClean="0"/>
              <a:t>značné míry determinováno </a:t>
            </a:r>
            <a:r>
              <a:rPr lang="cs-CZ" dirty="0"/>
              <a:t>jeho velikostí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Jaký je však další osud této energie</a:t>
            </a:r>
            <a:r>
              <a:rPr lang="cs-CZ" b="1" dirty="0" smtClean="0"/>
              <a:t>?</a:t>
            </a: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Kolik je </a:t>
            </a:r>
            <a:r>
              <a:rPr lang="cs-CZ" b="1" dirty="0" smtClean="0"/>
              <a:t>věnováno </a:t>
            </a:r>
            <a:r>
              <a:rPr lang="cs-CZ" b="1" dirty="0"/>
              <a:t>na vývoj a </a:t>
            </a:r>
            <a:r>
              <a:rPr lang="cs-CZ" b="1" dirty="0" smtClean="0"/>
              <a:t>růst </a:t>
            </a:r>
            <a:r>
              <a:rPr lang="cs-CZ" b="1" dirty="0"/>
              <a:t>a kolik na </a:t>
            </a:r>
            <a:r>
              <a:rPr lang="cs-CZ" b="1" dirty="0" smtClean="0"/>
              <a:t>reprodukci 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95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Co determinuje velikost těla ?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7544" y="1196752"/>
            <a:ext cx="828092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Proměnná			Taxon		        Exponent(b)</a:t>
            </a:r>
          </a:p>
          <a:p>
            <a:pPr marL="0" indent="0">
              <a:buNone/>
            </a:pPr>
            <a:r>
              <a:rPr lang="cs-CZ" dirty="0" smtClean="0"/>
              <a:t>Velikost </a:t>
            </a:r>
            <a:r>
              <a:rPr lang="cs-CZ" dirty="0" err="1" smtClean="0"/>
              <a:t>home</a:t>
            </a:r>
            <a:r>
              <a:rPr lang="cs-CZ" dirty="0" smtClean="0"/>
              <a:t> </a:t>
            </a:r>
            <a:r>
              <a:rPr lang="cs-CZ" dirty="0" err="1" smtClean="0"/>
              <a:t>range</a:t>
            </a:r>
            <a:r>
              <a:rPr lang="cs-CZ" dirty="0" smtClean="0"/>
              <a:t>		savci			1.26</a:t>
            </a:r>
          </a:p>
          <a:p>
            <a:pPr marL="0" indent="0">
              <a:buNone/>
            </a:pPr>
            <a:r>
              <a:rPr lang="cs-CZ" dirty="0" smtClean="0"/>
              <a:t>Hmotnost skeletu		chřestýši		1.17</a:t>
            </a:r>
          </a:p>
          <a:p>
            <a:pPr marL="0" indent="0">
              <a:buNone/>
            </a:pPr>
            <a:r>
              <a:rPr lang="cs-CZ" dirty="0" smtClean="0"/>
              <a:t>Hmotnost skeletu		savci			1.09</a:t>
            </a:r>
          </a:p>
          <a:p>
            <a:pPr marL="0" indent="0">
              <a:buNone/>
            </a:pPr>
            <a:r>
              <a:rPr lang="cs-CZ" dirty="0" smtClean="0"/>
              <a:t>Hmotnost skeletu		ryby			1.03</a:t>
            </a:r>
          </a:p>
          <a:p>
            <a:pPr marL="0" indent="0">
              <a:buNone/>
            </a:pPr>
            <a:r>
              <a:rPr lang="cs-CZ" dirty="0" smtClean="0"/>
              <a:t>Objem plic			savci			1.02</a:t>
            </a:r>
          </a:p>
          <a:p>
            <a:pPr marL="0" indent="0">
              <a:buNone/>
            </a:pPr>
            <a:r>
              <a:rPr lang="cs-CZ" dirty="0" smtClean="0"/>
              <a:t>Míra ingesce			korýši			0.80</a:t>
            </a:r>
          </a:p>
          <a:p>
            <a:pPr marL="0" indent="0">
              <a:buNone/>
            </a:pPr>
            <a:r>
              <a:rPr lang="cs-CZ" dirty="0" smtClean="0"/>
              <a:t>Hmotnost mozku		savci			0.70</a:t>
            </a:r>
          </a:p>
          <a:p>
            <a:pPr marL="0" indent="0">
              <a:buNone/>
            </a:pPr>
            <a:r>
              <a:rPr lang="cs-CZ" dirty="0" smtClean="0"/>
              <a:t>Délka gravidity			savci			0.24</a:t>
            </a:r>
          </a:p>
          <a:p>
            <a:pPr marL="0" indent="0">
              <a:buNone/>
            </a:pPr>
            <a:r>
              <a:rPr lang="cs-CZ" dirty="0" smtClean="0"/>
              <a:t>Věk dospělosti			ryby			0.20</a:t>
            </a:r>
          </a:p>
          <a:p>
            <a:pPr marL="0" indent="0">
              <a:buNone/>
            </a:pPr>
            <a:r>
              <a:rPr lang="cs-CZ" dirty="0" smtClean="0"/>
              <a:t>Délka inkubace vajec		ptáci			0.17</a:t>
            </a:r>
          </a:p>
          <a:p>
            <a:pPr marL="0" indent="0">
              <a:buNone/>
            </a:pPr>
            <a:r>
              <a:rPr lang="cs-CZ" dirty="0" smtClean="0"/>
              <a:t>Tepová frekvence		savci		            - 0.25</a:t>
            </a:r>
          </a:p>
          <a:p>
            <a:pPr marL="0" indent="0">
              <a:buNone/>
            </a:pPr>
            <a:r>
              <a:rPr lang="cs-CZ" dirty="0" smtClean="0"/>
              <a:t>Míra dýchání			savci		            - 0.26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5733256"/>
            <a:ext cx="8005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Např. hodnota </a:t>
            </a:r>
            <a:r>
              <a:rPr lang="cs-CZ" b="1" dirty="0" smtClean="0"/>
              <a:t>b = 0.17 </a:t>
            </a:r>
            <a:r>
              <a:rPr lang="cs-CZ" dirty="0" smtClean="0"/>
              <a:t>pro délku inkubace vajec u ptáků znamená, že doba, kterou </a:t>
            </a:r>
          </a:p>
          <a:p>
            <a:r>
              <a:rPr lang="cs-CZ" dirty="0" smtClean="0"/>
              <a:t>ptáci různých druhů stráví seděním na vejcích je funkcí jejich hmotnosti vyjádřenou </a:t>
            </a:r>
          </a:p>
          <a:p>
            <a:r>
              <a:rPr lang="cs-CZ" dirty="0" smtClean="0"/>
              <a:t>následující rovnicí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074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Ekologie versus Evoluce</a:t>
            </a:r>
            <a:endParaRPr lang="cs-CZ" sz="3600" dirty="0"/>
          </a:p>
        </p:txBody>
      </p:sp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1"/>
            <a:ext cx="4441889" cy="525171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56543" y="1122310"/>
            <a:ext cx="343025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46" y="908720"/>
            <a:ext cx="3763750" cy="235234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7784" y="116632"/>
            <a:ext cx="6408712" cy="792088"/>
          </a:xfrm>
        </p:spPr>
        <p:txBody>
          <a:bodyPr>
            <a:noAutofit/>
          </a:bodyPr>
          <a:lstStyle/>
          <a:p>
            <a:pPr algn="r"/>
            <a:r>
              <a:rPr lang="cs-CZ" sz="2800" dirty="0" smtClean="0"/>
              <a:t>Míra růstu různých skupin obratlovců</a:t>
            </a:r>
            <a:endParaRPr lang="cs-CZ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80" y="2250416"/>
            <a:ext cx="5250159" cy="402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84984"/>
            <a:ext cx="3240360" cy="32403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7" y="3933056"/>
            <a:ext cx="1584176" cy="158417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68" y="835237"/>
            <a:ext cx="2804601" cy="12256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88640"/>
            <a:ext cx="2883767" cy="21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708920"/>
            <a:ext cx="2274173" cy="1421358"/>
          </a:xfrm>
          <a:prstGeom prst="rect">
            <a:avLst/>
          </a:prstGeom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5544616" cy="455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21285"/>
            <a:ext cx="1296144" cy="12961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898274"/>
            <a:ext cx="2316695" cy="8988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797152"/>
            <a:ext cx="2462563" cy="10081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733256"/>
            <a:ext cx="1224809" cy="10081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48" y="5843651"/>
            <a:ext cx="2780573" cy="9697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50770"/>
            <a:ext cx="2346182" cy="23461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49785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délky života dospělců a věku dosažení zralosti – různé skupiny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4381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07288" cy="778098"/>
          </a:xfrm>
        </p:spPr>
        <p:txBody>
          <a:bodyPr>
            <a:noAutofit/>
          </a:bodyPr>
          <a:lstStyle/>
          <a:p>
            <a:r>
              <a:rPr lang="cs-CZ" sz="3200" dirty="0" smtClean="0"/>
              <a:t>Vliv velikosti samice na množství potomstva u ryb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704968" cy="4032448"/>
          </a:xfrm>
        </p:spPr>
      </p:pic>
    </p:spTree>
    <p:extLst>
      <p:ext uri="{BB962C8B-B14F-4D97-AF65-F5344CB8AC3E}">
        <p14:creationId xmlns:p14="http://schemas.microsoft.com/office/powerpoint/2010/main" val="15032496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3841" y="332656"/>
            <a:ext cx="8229600" cy="778098"/>
          </a:xfrm>
        </p:spPr>
        <p:txBody>
          <a:bodyPr>
            <a:noAutofit/>
          </a:bodyPr>
          <a:lstStyle/>
          <a:p>
            <a:r>
              <a:rPr lang="cs-CZ" sz="3200" dirty="0" smtClean="0"/>
              <a:t>Vliv </a:t>
            </a:r>
            <a:r>
              <a:rPr lang="cs-CZ" sz="3200" dirty="0" err="1" smtClean="0"/>
              <a:t>parazitace</a:t>
            </a:r>
            <a:r>
              <a:rPr lang="cs-CZ" sz="3200" dirty="0" smtClean="0"/>
              <a:t> hostitele na jeho </a:t>
            </a:r>
            <a:br>
              <a:rPr lang="cs-CZ" sz="3200" dirty="0" smtClean="0"/>
            </a:br>
            <a:r>
              <a:rPr lang="cs-CZ" sz="3200" dirty="0" err="1" smtClean="0"/>
              <a:t>imunofyziologii</a:t>
            </a:r>
            <a:r>
              <a:rPr lang="cs-CZ" sz="3200" dirty="0" smtClean="0"/>
              <a:t> (</a:t>
            </a:r>
            <a:r>
              <a:rPr lang="cs-CZ" sz="3200" dirty="0" err="1" smtClean="0"/>
              <a:t>life</a:t>
            </a:r>
            <a:r>
              <a:rPr lang="cs-CZ" sz="3200" dirty="0" smtClean="0"/>
              <a:t> </a:t>
            </a:r>
            <a:r>
              <a:rPr lang="cs-CZ" sz="3200" dirty="0" err="1" smtClean="0"/>
              <a:t>history</a:t>
            </a:r>
            <a:r>
              <a:rPr lang="cs-CZ" sz="3200" dirty="0" smtClean="0"/>
              <a:t>)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41" y="1340768"/>
            <a:ext cx="7334003" cy="5184576"/>
          </a:xfrm>
        </p:spPr>
      </p:pic>
    </p:spTree>
    <p:extLst>
      <p:ext uri="{BB962C8B-B14F-4D97-AF65-F5344CB8AC3E}">
        <p14:creationId xmlns:p14="http://schemas.microsoft.com/office/powerpoint/2010/main" val="9396800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organismy přijímají potravu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cs-CZ" sz="3800" b="1" dirty="0" smtClean="0"/>
              <a:t>Proč jíme ?     </a:t>
            </a:r>
          </a:p>
          <a:p>
            <a:pPr marL="0" indent="0" algn="ctr">
              <a:buNone/>
            </a:pPr>
            <a:r>
              <a:rPr lang="cs-CZ" sz="3800" b="1" dirty="0" smtClean="0"/>
              <a:t>Jsou to opravdu hloupé otázky ?</a:t>
            </a:r>
            <a:endParaRPr lang="cs-CZ" sz="3800" b="1" dirty="0"/>
          </a:p>
          <a:p>
            <a:pPr marL="0" indent="0" algn="ctr">
              <a:buNone/>
            </a:pPr>
            <a:endParaRPr lang="cs-CZ" sz="3800" b="1" dirty="0" smtClean="0"/>
          </a:p>
          <a:p>
            <a:pPr marL="0" indent="0">
              <a:buNone/>
            </a:pPr>
            <a:r>
              <a:rPr lang="cs-CZ" dirty="0" smtClean="0"/>
              <a:t>Evoluční úspěch </a:t>
            </a:r>
            <a:r>
              <a:rPr lang="cs-CZ" dirty="0"/>
              <a:t>kteréhokoliv </a:t>
            </a:r>
            <a:r>
              <a:rPr lang="cs-CZ" dirty="0" smtClean="0"/>
              <a:t>organismu spočívá </a:t>
            </a:r>
            <a:r>
              <a:rPr lang="cs-CZ" dirty="0"/>
              <a:t>ve schopnosti</a:t>
            </a:r>
          </a:p>
          <a:p>
            <a:pPr marL="0" indent="0">
              <a:buNone/>
            </a:pPr>
            <a:r>
              <a:rPr lang="cs-CZ" dirty="0"/>
              <a:t>rozmnožování, které by </a:t>
            </a:r>
            <a:r>
              <a:rPr lang="cs-CZ" dirty="0" smtClean="0"/>
              <a:t>nebylo možné bez </a:t>
            </a:r>
            <a:r>
              <a:rPr lang="cs-CZ" dirty="0"/>
              <a:t>schopnosti organismu</a:t>
            </a:r>
          </a:p>
          <a:p>
            <a:pPr marL="0" indent="0">
              <a:buNone/>
            </a:pPr>
            <a:r>
              <a:rPr lang="cs-CZ" dirty="0" smtClean="0"/>
              <a:t>přijímat </a:t>
            </a:r>
            <a:r>
              <a:rPr lang="cs-CZ" dirty="0"/>
              <a:t>potravu a </a:t>
            </a:r>
            <a:r>
              <a:rPr lang="cs-CZ" dirty="0" smtClean="0"/>
              <a:t>transformovat takto přijatou </a:t>
            </a:r>
            <a:r>
              <a:rPr lang="cs-CZ" dirty="0"/>
              <a:t>energii a výživu ve</a:t>
            </a:r>
          </a:p>
          <a:p>
            <a:pPr marL="0" indent="0">
              <a:buNone/>
            </a:pPr>
            <a:r>
              <a:rPr lang="cs-CZ" dirty="0"/>
              <a:t>své potomky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Každý </a:t>
            </a:r>
            <a:r>
              <a:rPr lang="cs-CZ" dirty="0"/>
              <a:t>dnes žijící </a:t>
            </a:r>
            <a:r>
              <a:rPr lang="cs-CZ" dirty="0" smtClean="0"/>
              <a:t>organismus je pokračováním vývojové </a:t>
            </a:r>
            <a:r>
              <a:rPr lang="cs-CZ" dirty="0"/>
              <a:t>linie</a:t>
            </a:r>
          </a:p>
          <a:p>
            <a:pPr marL="0" indent="0">
              <a:buNone/>
            </a:pPr>
            <a:r>
              <a:rPr lang="cs-CZ" dirty="0"/>
              <a:t>trvající </a:t>
            </a:r>
            <a:r>
              <a:rPr lang="cs-CZ" dirty="0" smtClean="0"/>
              <a:t>téměř  </a:t>
            </a:r>
            <a:r>
              <a:rPr lang="cs-CZ" dirty="0"/>
              <a:t>4 miliardy let.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Organismy však netransformují všechnu přijatou </a:t>
            </a:r>
            <a:r>
              <a:rPr lang="cs-CZ" dirty="0"/>
              <a:t>energii pouze do</a:t>
            </a:r>
          </a:p>
          <a:p>
            <a:pPr marL="0" indent="0">
              <a:buNone/>
            </a:pPr>
            <a:r>
              <a:rPr lang="cs-CZ" dirty="0"/>
              <a:t>potomstva.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Celkově </a:t>
            </a:r>
            <a:r>
              <a:rPr lang="cs-CZ" dirty="0"/>
              <a:t>využívají pouze </a:t>
            </a:r>
            <a:r>
              <a:rPr lang="cs-CZ" dirty="0" smtClean="0"/>
              <a:t>poměrně malou část přijaté energie. Téměř </a:t>
            </a:r>
            <a:r>
              <a:rPr lang="cs-CZ" dirty="0"/>
              <a:t>10 až 30% </a:t>
            </a:r>
            <a:r>
              <a:rPr lang="cs-CZ" dirty="0" smtClean="0"/>
              <a:t>absorbované energie je </a:t>
            </a:r>
            <a:r>
              <a:rPr lang="cs-CZ" dirty="0"/>
              <a:t>využito jen na </a:t>
            </a:r>
            <a:r>
              <a:rPr lang="cs-CZ" dirty="0" smtClean="0"/>
              <a:t>trávení přijaté </a:t>
            </a:r>
            <a:r>
              <a:rPr lang="cs-CZ" dirty="0"/>
              <a:t>potravy.</a:t>
            </a:r>
          </a:p>
        </p:txBody>
      </p:sp>
    </p:spTree>
    <p:extLst>
      <p:ext uri="{BB962C8B-B14F-4D97-AF65-F5344CB8AC3E}">
        <p14:creationId xmlns:p14="http://schemas.microsoft.com/office/powerpoint/2010/main" val="25792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Co je to asimilační účinnost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Asimilační účinnost </a:t>
            </a:r>
            <a:r>
              <a:rPr lang="cs-CZ" dirty="0"/>
              <a:t>je proporce energie</a:t>
            </a:r>
            <a:r>
              <a:rPr lang="cs-CZ" dirty="0" smtClean="0"/>
              <a:t>, kterou </a:t>
            </a:r>
            <a:r>
              <a:rPr lang="cs-CZ" dirty="0"/>
              <a:t>organismus </a:t>
            </a:r>
            <a:r>
              <a:rPr lang="cs-CZ" dirty="0" smtClean="0"/>
              <a:t>přijal a je schopen ji </a:t>
            </a:r>
            <a:r>
              <a:rPr lang="cs-CZ" dirty="0"/>
              <a:t>využít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dirty="0" smtClean="0"/>
              <a:t>Různé </a:t>
            </a:r>
            <a:r>
              <a:rPr lang="cs-CZ" dirty="0"/>
              <a:t>druhy se velmi </a:t>
            </a:r>
            <a:r>
              <a:rPr lang="cs-CZ" dirty="0" smtClean="0"/>
              <a:t>výrazně </a:t>
            </a:r>
            <a:r>
              <a:rPr lang="cs-CZ" dirty="0"/>
              <a:t>liší </a:t>
            </a:r>
            <a:r>
              <a:rPr lang="cs-CZ" dirty="0" smtClean="0"/>
              <a:t>svou schopností </a:t>
            </a:r>
            <a:r>
              <a:rPr lang="cs-CZ" dirty="0"/>
              <a:t>využívat </a:t>
            </a:r>
            <a:r>
              <a:rPr lang="cs-CZ" dirty="0" smtClean="0"/>
              <a:t>energii získanou </a:t>
            </a:r>
            <a:r>
              <a:rPr lang="cs-CZ" dirty="0"/>
              <a:t>v </a:t>
            </a:r>
            <a:r>
              <a:rPr lang="cs-CZ" dirty="0" smtClean="0"/>
              <a:t>potravě.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95875"/>
            <a:ext cx="5207223" cy="20574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27" y="4005064"/>
            <a:ext cx="3279377" cy="26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Asimilační účinnost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Masožravci živící se </a:t>
            </a:r>
            <a:r>
              <a:rPr lang="cs-CZ" dirty="0" err="1"/>
              <a:t>obratIovci</a:t>
            </a:r>
            <a:r>
              <a:rPr lang="cs-CZ" dirty="0"/>
              <a:t> mají </a:t>
            </a:r>
            <a:r>
              <a:rPr lang="cs-CZ" dirty="0" smtClean="0"/>
              <a:t>asimilační účinnost </a:t>
            </a:r>
            <a:r>
              <a:rPr lang="cs-CZ" dirty="0"/>
              <a:t>asi 90</a:t>
            </a:r>
            <a:r>
              <a:rPr lang="cs-CZ" dirty="0" smtClean="0"/>
              <a:t>%; hmyzožravci </a:t>
            </a:r>
            <a:r>
              <a:rPr lang="cs-CZ" dirty="0"/>
              <a:t>zhruba 70 až 80% zatímco </a:t>
            </a:r>
            <a:r>
              <a:rPr lang="cs-CZ" dirty="0" smtClean="0"/>
              <a:t>většina býložravců </a:t>
            </a:r>
            <a:r>
              <a:rPr lang="cs-CZ" dirty="0"/>
              <a:t>jen </a:t>
            </a:r>
            <a:r>
              <a:rPr lang="cs-CZ" dirty="0" smtClean="0"/>
              <a:t>30 až </a:t>
            </a:r>
            <a:r>
              <a:rPr lang="cs-CZ" dirty="0"/>
              <a:t>60</a:t>
            </a:r>
            <a:r>
              <a:rPr lang="cs-CZ" dirty="0" smtClean="0"/>
              <a:t>%.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Panda </a:t>
            </a:r>
            <a:r>
              <a:rPr lang="cs-CZ" dirty="0"/>
              <a:t>velká (</a:t>
            </a:r>
            <a:r>
              <a:rPr lang="cs-CZ" i="1" dirty="0" err="1"/>
              <a:t>Ailorupoda</a:t>
            </a:r>
            <a:r>
              <a:rPr lang="cs-CZ" i="1" dirty="0"/>
              <a:t> </a:t>
            </a:r>
            <a:r>
              <a:rPr lang="cs-CZ" i="1" dirty="0" err="1"/>
              <a:t>melanoleuca</a:t>
            </a:r>
            <a:r>
              <a:rPr lang="cs-CZ" dirty="0"/>
              <a:t>) má nejmenší </a:t>
            </a:r>
            <a:r>
              <a:rPr lang="cs-CZ" dirty="0" smtClean="0"/>
              <a:t>asimilační účinnost </a:t>
            </a:r>
            <a:r>
              <a:rPr lang="cs-CZ" dirty="0"/>
              <a:t>mezi savci dosahující hodnotu jen 20</a:t>
            </a:r>
            <a:r>
              <a:rPr lang="cs-CZ" dirty="0" smtClean="0"/>
              <a:t>%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Mnoho </a:t>
            </a:r>
            <a:r>
              <a:rPr lang="cs-CZ" dirty="0"/>
              <a:t>druhu </a:t>
            </a:r>
            <a:r>
              <a:rPr lang="cs-CZ" dirty="0" smtClean="0"/>
              <a:t>živočichu </a:t>
            </a:r>
            <a:r>
              <a:rPr lang="cs-CZ" dirty="0"/>
              <a:t>však má tuto hodnotu </a:t>
            </a:r>
            <a:r>
              <a:rPr lang="cs-CZ" dirty="0" smtClean="0"/>
              <a:t>ještě </a:t>
            </a:r>
            <a:r>
              <a:rPr lang="cs-CZ" dirty="0"/>
              <a:t>mnohem </a:t>
            </a:r>
            <a:r>
              <a:rPr lang="cs-CZ" dirty="0" smtClean="0"/>
              <a:t>nižší, například </a:t>
            </a:r>
            <a:r>
              <a:rPr lang="cs-CZ" dirty="0"/>
              <a:t>organismy využívající jako potravu organické </a:t>
            </a:r>
            <a:r>
              <a:rPr lang="cs-CZ" dirty="0" smtClean="0"/>
              <a:t>zbytky v sedimentech o koncentraci jen </a:t>
            </a:r>
            <a:r>
              <a:rPr lang="cs-CZ" dirty="0"/>
              <a:t>1</a:t>
            </a:r>
            <a:r>
              <a:rPr lang="cs-CZ" dirty="0" smtClean="0"/>
              <a:t>%.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Krab </a:t>
            </a:r>
            <a:r>
              <a:rPr lang="cs-CZ" dirty="0"/>
              <a:t>druhu </a:t>
            </a:r>
            <a:r>
              <a:rPr lang="cs-CZ" i="1" dirty="0" err="1"/>
              <a:t>Scopimera</a:t>
            </a:r>
            <a:r>
              <a:rPr lang="cs-CZ" i="1" dirty="0"/>
              <a:t> </a:t>
            </a:r>
            <a:r>
              <a:rPr lang="cs-CZ" i="1" dirty="0" err="1"/>
              <a:t>globosa</a:t>
            </a:r>
            <a:r>
              <a:rPr lang="cs-CZ" i="1" dirty="0"/>
              <a:t> </a:t>
            </a:r>
            <a:r>
              <a:rPr lang="cs-CZ" dirty="0"/>
              <a:t>se živí potravou obsahující </a:t>
            </a:r>
            <a:r>
              <a:rPr lang="cs-CZ" dirty="0" smtClean="0"/>
              <a:t>jen 0,19</a:t>
            </a:r>
            <a:r>
              <a:rPr lang="cs-CZ" dirty="0"/>
              <a:t>% organické hmoty. Jeho </a:t>
            </a:r>
            <a:r>
              <a:rPr lang="cs-CZ" dirty="0" smtClean="0"/>
              <a:t>asimilační účinnost </a:t>
            </a:r>
            <a:r>
              <a:rPr lang="cs-CZ" dirty="0"/>
              <a:t>bude proto </a:t>
            </a:r>
            <a:r>
              <a:rPr lang="cs-CZ" dirty="0" smtClean="0"/>
              <a:t>ještě nižší než 0.19</a:t>
            </a:r>
            <a:r>
              <a:rPr lang="cs-CZ" dirty="0"/>
              <a:t>%. Presto </a:t>
            </a:r>
            <a:r>
              <a:rPr lang="cs-CZ" dirty="0" smtClean="0"/>
              <a:t>v jeho střevech </a:t>
            </a:r>
            <a:r>
              <a:rPr lang="cs-CZ" dirty="0"/>
              <a:t>dosahuje organická </a:t>
            </a:r>
            <a:r>
              <a:rPr lang="cs-CZ" dirty="0" smtClean="0"/>
              <a:t>hmota koncentrace </a:t>
            </a:r>
            <a:r>
              <a:rPr lang="cs-CZ" dirty="0"/>
              <a:t>až 12 %. Krab proto </a:t>
            </a:r>
            <a:r>
              <a:rPr lang="cs-CZ" dirty="0" smtClean="0"/>
              <a:t>přijímá </a:t>
            </a:r>
            <a:r>
              <a:rPr lang="cs-CZ" dirty="0"/>
              <a:t>jako potravu </a:t>
            </a:r>
            <a:r>
              <a:rPr lang="cs-CZ" dirty="0" smtClean="0"/>
              <a:t>veliké množství </a:t>
            </a:r>
            <a:r>
              <a:rPr lang="cs-CZ" dirty="0"/>
              <a:t>materiálu a </a:t>
            </a:r>
            <a:r>
              <a:rPr lang="cs-CZ" dirty="0" smtClean="0"/>
              <a:t>vylučuje </a:t>
            </a:r>
            <a:r>
              <a:rPr lang="cs-CZ" dirty="0"/>
              <a:t>velké množství </a:t>
            </a:r>
            <a:r>
              <a:rPr lang="cs-CZ" dirty="0" smtClean="0"/>
              <a:t>nestavitelných zbytků.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00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Asimilační účinnost - příklady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7" y="1443481"/>
            <a:ext cx="3525603" cy="2201543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67" y="1443480"/>
            <a:ext cx="3143757" cy="21808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25" y="1453108"/>
            <a:ext cx="3168352" cy="220824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666" y="3647611"/>
            <a:ext cx="3251552" cy="245689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35" y="3634000"/>
            <a:ext cx="3131840" cy="245689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57" y="3624372"/>
            <a:ext cx="3168352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4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Produkce a respirace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0060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Energie </a:t>
            </a:r>
            <a:r>
              <a:rPr lang="cs-CZ" dirty="0" smtClean="0"/>
              <a:t>přijatá heterotrofním organismem je </a:t>
            </a:r>
            <a:r>
              <a:rPr lang="cs-CZ" dirty="0"/>
              <a:t>z </a:t>
            </a:r>
            <a:r>
              <a:rPr lang="cs-CZ" dirty="0" smtClean="0"/>
              <a:t>části </a:t>
            </a:r>
            <a:r>
              <a:rPr lang="cs-CZ" dirty="0"/>
              <a:t>využita </a:t>
            </a:r>
            <a:r>
              <a:rPr lang="cs-CZ" dirty="0" smtClean="0"/>
              <a:t>stavbu jeho těla </a:t>
            </a:r>
            <a:r>
              <a:rPr lang="cs-CZ" dirty="0"/>
              <a:t>a regeneraci tkání a z </a:t>
            </a:r>
            <a:r>
              <a:rPr lang="cs-CZ" dirty="0" smtClean="0"/>
              <a:t>části </a:t>
            </a:r>
            <a:r>
              <a:rPr lang="cs-CZ" dirty="0"/>
              <a:t>se pak využívá pro </a:t>
            </a:r>
            <a:r>
              <a:rPr lang="cs-CZ" dirty="0" smtClean="0"/>
              <a:t>růst a rozmnožování.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Růst </a:t>
            </a:r>
            <a:r>
              <a:rPr lang="cs-CZ" dirty="0"/>
              <a:t>organismu a rozmnožování </a:t>
            </a:r>
            <a:r>
              <a:rPr lang="cs-CZ" dirty="0" smtClean="0"/>
              <a:t>označujeme </a:t>
            </a:r>
            <a:r>
              <a:rPr lang="cs-CZ" dirty="0"/>
              <a:t>dohromady </a:t>
            </a:r>
            <a:r>
              <a:rPr lang="cs-CZ" dirty="0" smtClean="0"/>
              <a:t>jako produkci.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Proporce </a:t>
            </a:r>
            <a:r>
              <a:rPr lang="cs-CZ" dirty="0"/>
              <a:t>asimilované energie, která je využita pro </a:t>
            </a:r>
            <a:r>
              <a:rPr lang="cs-CZ" dirty="0" smtClean="0"/>
              <a:t>růst organismu označujeme jako růstovou účinnost.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Tento </a:t>
            </a:r>
            <a:r>
              <a:rPr lang="cs-CZ" dirty="0"/>
              <a:t>typ </a:t>
            </a:r>
            <a:r>
              <a:rPr lang="cs-CZ" dirty="0" smtClean="0"/>
              <a:t>účinnosti </a:t>
            </a:r>
            <a:r>
              <a:rPr lang="cs-CZ" dirty="0"/>
              <a:t>je velmi </a:t>
            </a:r>
            <a:r>
              <a:rPr lang="cs-CZ" dirty="0" smtClean="0"/>
              <a:t>důležitý </a:t>
            </a:r>
            <a:r>
              <a:rPr lang="cs-CZ" dirty="0"/>
              <a:t>pro </a:t>
            </a:r>
            <a:r>
              <a:rPr lang="cs-CZ" dirty="0" smtClean="0"/>
              <a:t>farmáře. </a:t>
            </a:r>
            <a:r>
              <a:rPr lang="cs-CZ" dirty="0"/>
              <a:t>Selata </a:t>
            </a:r>
            <a:r>
              <a:rPr lang="cs-CZ" dirty="0" smtClean="0"/>
              <a:t>mají velmi </a:t>
            </a:r>
            <a:r>
              <a:rPr lang="cs-CZ" dirty="0"/>
              <a:t>vysokou </a:t>
            </a:r>
            <a:r>
              <a:rPr lang="cs-CZ" dirty="0" smtClean="0"/>
              <a:t>růstovou účinnost </a:t>
            </a:r>
            <a:r>
              <a:rPr lang="cs-CZ" dirty="0"/>
              <a:t>dosahující hodnoty 20</a:t>
            </a:r>
            <a:r>
              <a:rPr lang="cs-CZ" dirty="0" smtClean="0"/>
              <a:t>%. Znamená </a:t>
            </a:r>
            <a:r>
              <a:rPr lang="cs-CZ" dirty="0"/>
              <a:t>to, že tuto proporci </a:t>
            </a:r>
            <a:r>
              <a:rPr lang="cs-CZ" dirty="0" smtClean="0"/>
              <a:t>přijaté </a:t>
            </a:r>
            <a:r>
              <a:rPr lang="cs-CZ" dirty="0"/>
              <a:t>energie prase konvertuje </a:t>
            </a:r>
            <a:r>
              <a:rPr lang="cs-CZ" dirty="0" smtClean="0"/>
              <a:t>do produkce vepřového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9599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Růstová účinnost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 smtClean="0"/>
              <a:t>Obecně </a:t>
            </a:r>
            <a:r>
              <a:rPr lang="cs-CZ" b="1" dirty="0"/>
              <a:t>platí, že </a:t>
            </a:r>
            <a:r>
              <a:rPr lang="cs-CZ" b="1" dirty="0" smtClean="0"/>
              <a:t>růstová účinnosti </a:t>
            </a:r>
            <a:r>
              <a:rPr lang="cs-CZ" b="1" dirty="0"/>
              <a:t>je tím </a:t>
            </a:r>
            <a:r>
              <a:rPr lang="cs-CZ" b="1" dirty="0" smtClean="0"/>
              <a:t>větší</a:t>
            </a:r>
            <a:r>
              <a:rPr lang="cs-CZ" b="1" dirty="0"/>
              <a:t>, </a:t>
            </a:r>
            <a:r>
              <a:rPr lang="cs-CZ" b="1" dirty="0" smtClean="0"/>
              <a:t>čím </a:t>
            </a:r>
            <a:r>
              <a:rPr lang="cs-CZ" b="1" dirty="0"/>
              <a:t>menší </a:t>
            </a:r>
            <a:r>
              <a:rPr lang="cs-CZ" b="1" dirty="0" smtClean="0"/>
              <a:t>je daný </a:t>
            </a:r>
            <a:r>
              <a:rPr lang="cs-CZ" b="1" dirty="0"/>
              <a:t>organismus</a:t>
            </a:r>
            <a:r>
              <a:rPr lang="cs-CZ" b="1" dirty="0" smtClean="0"/>
              <a:t>.</a:t>
            </a: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 smtClean="0"/>
              <a:t>Růstová účinnost </a:t>
            </a:r>
            <a:r>
              <a:rPr lang="cs-CZ" b="1" dirty="0"/>
              <a:t>se </a:t>
            </a:r>
            <a:r>
              <a:rPr lang="cs-CZ" b="1" dirty="0" smtClean="0"/>
              <a:t>rovněž výrazně </a:t>
            </a:r>
            <a:r>
              <a:rPr lang="cs-CZ" b="1" dirty="0"/>
              <a:t>snižuje </a:t>
            </a:r>
            <a:r>
              <a:rPr lang="cs-CZ" b="1" dirty="0" smtClean="0"/>
              <a:t>při</a:t>
            </a: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dosažení </a:t>
            </a:r>
            <a:r>
              <a:rPr lang="cs-CZ" b="1" dirty="0" smtClean="0"/>
              <a:t>dospělosti živočicha.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Z </a:t>
            </a:r>
            <a:r>
              <a:rPr lang="cs-CZ" dirty="0"/>
              <a:t>tohoto </a:t>
            </a:r>
            <a:r>
              <a:rPr lang="cs-CZ" dirty="0" smtClean="0"/>
              <a:t>důvodu je </a:t>
            </a:r>
            <a:r>
              <a:rPr lang="cs-CZ" dirty="0"/>
              <a:t>velmi </a:t>
            </a:r>
            <a:r>
              <a:rPr lang="cs-CZ" dirty="0" smtClean="0"/>
              <a:t>obtížné provádět </a:t>
            </a:r>
            <a:r>
              <a:rPr lang="cs-CZ" dirty="0"/>
              <a:t>mezidruhová </a:t>
            </a:r>
            <a:r>
              <a:rPr lang="cs-CZ" dirty="0" smtClean="0"/>
              <a:t>srovnání růstové účinnosti.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1815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1066130"/>
          </a:xfrm>
        </p:spPr>
        <p:txBody>
          <a:bodyPr>
            <a:noAutofit/>
          </a:bodyPr>
          <a:lstStyle/>
          <a:p>
            <a:r>
              <a:rPr lang="cs-CZ" sz="3600" dirty="0" smtClean="0"/>
              <a:t>Schéma </a:t>
            </a:r>
            <a:r>
              <a:rPr lang="cs-CZ" sz="3600" dirty="0" err="1" smtClean="0"/>
              <a:t>časo</a:t>
            </a:r>
            <a:r>
              <a:rPr lang="cs-CZ" sz="3600" dirty="0" smtClean="0"/>
              <a:t>-prostorného </a:t>
            </a:r>
            <a:r>
              <a:rPr lang="cs-CZ" sz="3600" dirty="0" err="1" smtClean="0"/>
              <a:t>škálování</a:t>
            </a:r>
            <a:r>
              <a:rPr lang="cs-CZ" sz="3600" dirty="0" smtClean="0"/>
              <a:t> různých biologických fenoménů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3429" y="698980"/>
            <a:ext cx="5328591" cy="6900200"/>
          </a:xfrm>
        </p:spPr>
      </p:pic>
    </p:spTree>
    <p:extLst>
      <p:ext uri="{BB962C8B-B14F-4D97-AF65-F5344CB8AC3E}">
        <p14:creationId xmlns:p14="http://schemas.microsoft.com/office/powerpoint/2010/main" val="344584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" y="44624"/>
            <a:ext cx="8900390" cy="6675293"/>
          </a:xfrm>
        </p:spPr>
      </p:pic>
    </p:spTree>
    <p:extLst>
      <p:ext uri="{BB962C8B-B14F-4D97-AF65-F5344CB8AC3E}">
        <p14:creationId xmlns:p14="http://schemas.microsoft.com/office/powerpoint/2010/main" val="322887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Závislost růstu lidského těla na věku</a:t>
            </a: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7638"/>
            <a:ext cx="8905332" cy="49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283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Buněčná diferenciace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2" y="1220029"/>
            <a:ext cx="8527500" cy="5305316"/>
          </a:xfrm>
        </p:spPr>
      </p:pic>
    </p:spTree>
    <p:extLst>
      <p:ext uri="{BB962C8B-B14F-4D97-AF65-F5344CB8AC3E}">
        <p14:creationId xmlns:p14="http://schemas.microsoft.com/office/powerpoint/2010/main" val="19717444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Dělení a růst buněk 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3" y="1600200"/>
            <a:ext cx="8044434" cy="4525963"/>
          </a:xfrm>
        </p:spPr>
      </p:pic>
    </p:spTree>
    <p:extLst>
      <p:ext uri="{BB962C8B-B14F-4D97-AF65-F5344CB8AC3E}">
        <p14:creationId xmlns:p14="http://schemas.microsoft.com/office/powerpoint/2010/main" val="28652939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0" y="116632"/>
            <a:ext cx="8736971" cy="6552728"/>
          </a:xfrm>
        </p:spPr>
      </p:pic>
    </p:spTree>
    <p:extLst>
      <p:ext uri="{BB962C8B-B14F-4D97-AF65-F5344CB8AC3E}">
        <p14:creationId xmlns:p14="http://schemas.microsoft.com/office/powerpoint/2010/main" val="39876315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Růstová účinnost jako funkce velikosti těla</a:t>
            </a:r>
            <a:endParaRPr lang="cs-CZ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8" y="1484784"/>
            <a:ext cx="6982056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524328" y="6093296"/>
            <a:ext cx="97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Mass</a:t>
            </a:r>
            <a:r>
              <a:rPr lang="cs-CZ" dirty="0" smtClean="0"/>
              <a:t> (g)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96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Vývojové kompromisy (</a:t>
            </a:r>
            <a:r>
              <a:rPr lang="cs-CZ" sz="3600" dirty="0" err="1" smtClean="0"/>
              <a:t>trade-off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Početné kompromisy spojují složky životních historií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kompromisy: 	současná reprodukce a přežívání				současná reprodukce a 						reprodukce v budoucnosti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počet, velikost a pohlaví 						potomstva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3410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Kompromisy (</a:t>
            </a:r>
            <a:r>
              <a:rPr lang="cs-CZ" sz="3600" dirty="0" err="1" smtClean="0"/>
              <a:t>trade-off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Systém v rámci kterého může být vysvětlena variace životních historií </a:t>
            </a:r>
            <a:r>
              <a:rPr lang="cs-CZ" dirty="0"/>
              <a:t>o</a:t>
            </a:r>
            <a:r>
              <a:rPr lang="cs-CZ" dirty="0" smtClean="0"/>
              <a:t>bsahuje:</a:t>
            </a:r>
          </a:p>
          <a:p>
            <a:pPr lvl="1"/>
            <a:r>
              <a:rPr lang="cs-CZ" dirty="0" smtClean="0"/>
              <a:t>Demografii</a:t>
            </a:r>
          </a:p>
          <a:p>
            <a:pPr lvl="1"/>
            <a:r>
              <a:rPr lang="cs-CZ" dirty="0" smtClean="0"/>
              <a:t>Kvantitativní genetiku a reakční normy</a:t>
            </a:r>
          </a:p>
          <a:p>
            <a:pPr lvl="1"/>
            <a:r>
              <a:rPr lang="cs-CZ" dirty="0" smtClean="0"/>
              <a:t>Kompromisy</a:t>
            </a:r>
          </a:p>
          <a:p>
            <a:pPr lvl="1"/>
            <a:r>
              <a:rPr lang="cs-CZ" dirty="0" smtClean="0"/>
              <a:t>Rodově specifické elementy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02964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Demografie</a:t>
            </a:r>
            <a:r>
              <a:rPr lang="cs-CZ" dirty="0" smtClean="0"/>
              <a:t> </a:t>
            </a:r>
            <a:r>
              <a:rPr lang="cs-CZ" sz="3600" dirty="0" smtClean="0"/>
              <a:t>a kvantitativní genetika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78539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Mortalita a </a:t>
            </a:r>
            <a:r>
              <a:rPr lang="cs-CZ" dirty="0" err="1" smtClean="0"/>
              <a:t>fekundita</a:t>
            </a:r>
            <a:r>
              <a:rPr lang="cs-CZ" dirty="0" smtClean="0"/>
              <a:t> (plodnost) se mění v závislosti na věku a velikosti – demografie spojuje věkově a velikostně specifickou variaci ve fitness a porovnává ji se silou přírodního výběru na různé složky životních historií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Většina životních historií je ovlivněna velkým počtem genů malého účinku</a:t>
            </a:r>
          </a:p>
          <a:p>
            <a:pPr marL="0" indent="0">
              <a:buNone/>
            </a:pPr>
            <a:r>
              <a:rPr lang="cs-CZ" dirty="0" smtClean="0"/>
              <a:t>    Při studium přírodních populací v </a:t>
            </a:r>
            <a:r>
              <a:rPr lang="cs-CZ" dirty="0" err="1" smtClean="0"/>
              <a:t>heterogením</a:t>
            </a:r>
            <a:r>
              <a:rPr lang="cs-CZ" dirty="0" smtClean="0"/>
              <a:t>         	prostředí – efekt fenotypické plasticity	- její 	význam v </a:t>
            </a:r>
            <a:r>
              <a:rPr lang="cs-CZ" dirty="0" err="1" smtClean="0"/>
              <a:t>evoliuci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83233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offs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Fyziologie přispívá k mechanismům, které 	vedou ke kompromisu</a:t>
            </a:r>
          </a:p>
          <a:p>
            <a:r>
              <a:rPr lang="cs-CZ" dirty="0" smtClean="0"/>
              <a:t>Existuje, když účinek (benefit) realizovaný přes         	změnu v jedné složce je placený (</a:t>
            </a:r>
            <a:r>
              <a:rPr lang="cs-CZ" dirty="0" err="1" smtClean="0"/>
              <a:t>cost</a:t>
            </a:r>
            <a:r>
              <a:rPr lang="cs-CZ" dirty="0" smtClean="0"/>
              <a:t>) přes    	změnu ve složce jiné</a:t>
            </a:r>
          </a:p>
          <a:p>
            <a:r>
              <a:rPr lang="cs-CZ" dirty="0" smtClean="0"/>
              <a:t>Účinek a náklady jsou odhadovány v 	jednotkách fitness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63030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4341</TotalTime>
  <Words>5832</Words>
  <Application>Microsoft Office PowerPoint</Application>
  <PresentationFormat>Předvádění na obrazovce (4:3)</PresentationFormat>
  <Paragraphs>699</Paragraphs>
  <Slides>193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193</vt:i4>
      </vt:variant>
    </vt:vector>
  </HeadingPairs>
  <TitlesOfParts>
    <vt:vector size="197" baseType="lpstr">
      <vt:lpstr>Arial</vt:lpstr>
      <vt:lpstr>Calibri</vt:lpstr>
      <vt:lpstr>Wingdings</vt:lpstr>
      <vt:lpstr>Motiv systému Office</vt:lpstr>
      <vt:lpstr>Evoluční ekologie Základní přehled problematiky</vt:lpstr>
      <vt:lpstr>Evoluční ekologie – přednáška prof. Andrea Šimková</vt:lpstr>
      <vt:lpstr>Prezentace aplikace PowerPoint</vt:lpstr>
      <vt:lpstr>Evoluční ekologie a příbuzné obory</vt:lpstr>
      <vt:lpstr>Prezentace aplikace PowerPoint</vt:lpstr>
      <vt:lpstr>Prezentace aplikace PowerPoint</vt:lpstr>
      <vt:lpstr>Jaký ke vztah ekologie a evoluce ?</vt:lpstr>
      <vt:lpstr>Ekologie versus Evoluce</vt:lpstr>
      <vt:lpstr>Schéma časo-prostorného škálování různých biologických fenoménů</vt:lpstr>
      <vt:lpstr>Evoluční ekologie versus biogegrafie</vt:lpstr>
      <vt:lpstr>Prezentace aplikace PowerPoint</vt:lpstr>
      <vt:lpstr>Evoluční ekologie versus Behaviorální ekologie </vt:lpstr>
      <vt:lpstr>Migrace živočichů Souš                                     Vzduch                                    Voda</vt:lpstr>
      <vt:lpstr>Živočichové žijící ve skupinách</vt:lpstr>
      <vt:lpstr>Prezentace aplikace PowerPoint</vt:lpstr>
      <vt:lpstr>Je velikost evolučně významná ? </vt:lpstr>
      <vt:lpstr>Srovnání velikosti žijících organismů</vt:lpstr>
      <vt:lpstr>Srovnání velikosti vyhynulých živočichů</vt:lpstr>
      <vt:lpstr>Prezentace aplikace PowerPoint</vt:lpstr>
      <vt:lpstr>Gigantické stromy</vt:lpstr>
      <vt:lpstr>Prezentace aplikace PowerPoint</vt:lpstr>
      <vt:lpstr>Velikost rosltin</vt:lpstr>
      <vt:lpstr>Věk a velikost v dospělosti</vt:lpstr>
      <vt:lpstr>Prezentace aplikace PowerPoint</vt:lpstr>
      <vt:lpstr>Prezentace aplikace PowerPoint</vt:lpstr>
      <vt:lpstr>Základní složky životních historií</vt:lpstr>
      <vt:lpstr>Evoluce složek životních historií (life history traits) </vt:lpstr>
      <vt:lpstr>Fitness versus různé životní strategie</vt:lpstr>
      <vt:lpstr>Prezentace aplikace PowerPoint</vt:lpstr>
      <vt:lpstr>Základní pravidla o velikosti</vt:lpstr>
      <vt:lpstr>Newtonův gravitační zákon a ekologie ?</vt:lpstr>
      <vt:lpstr>Srovnání působení síly gravitace a molekulární koheze – </vt:lpstr>
      <vt:lpstr>Prezentace aplikace PowerPoint</vt:lpstr>
      <vt:lpstr>Odhad počtu buněčných typů u raných zástupců různých skupin živočichů</vt:lpstr>
      <vt:lpstr>Vztah počtu typů buněk k celkovému počtu buněk u velké řady organismů</vt:lpstr>
      <vt:lpstr>Vztah mezi délkou života a hmotnosti a délkou života a velikostí mozku savců</vt:lpstr>
      <vt:lpstr>Velikost  mozku 200 druhů obratlovců oproti velikosti těla</vt:lpstr>
      <vt:lpstr>Objem endokrania oproti hmotnosti těla lidoopů, australopitheků a linie Homo</vt:lpstr>
      <vt:lpstr>Závislost růstu mozku na věku (velikosti)</vt:lpstr>
      <vt:lpstr>Vztah velikosti-početnosti populace k dělbě práce ve společnosti</vt:lpstr>
      <vt:lpstr>Alometrie – jakákoliv změna tvaru s velikostí </vt:lpstr>
      <vt:lpstr>Alometrie růstu lidského těla</vt:lpstr>
      <vt:lpstr>Alometrické vztahy</vt:lpstr>
      <vt:lpstr>Ontogenetický vývoj jedince</vt:lpstr>
      <vt:lpstr>Vztah mezi velikostí organismu v době rozmnožování a délkou generace</vt:lpstr>
      <vt:lpstr>Vztah velikosti živočichů a jejich početnosti</vt:lpstr>
      <vt:lpstr>Rychlost různých živočichů ve vztahu k velikosti těla</vt:lpstr>
      <vt:lpstr>Závislost mortality různých skupin rostlin na jejich individuální biomase (velikosti)</vt:lpstr>
      <vt:lpstr>Rozsah velikosti psích plemen</vt:lpstr>
      <vt:lpstr>Alometrická rovnice</vt:lpstr>
      <vt:lpstr>Alometrická rovnice</vt:lpstr>
      <vt:lpstr>Vztah povrchu k objemu</vt:lpstr>
      <vt:lpstr>Prezentace aplikace PowerPoint</vt:lpstr>
      <vt:lpstr>Alometrické vztahy</vt:lpstr>
      <vt:lpstr>Alometrické vztahy</vt:lpstr>
      <vt:lpstr>Ekologie jedince – lineární plot</vt:lpstr>
      <vt:lpstr>Ekologie jedince – log-log plot</vt:lpstr>
      <vt:lpstr>Alometrické vztahy</vt:lpstr>
      <vt:lpstr>Bazální metabolimus </vt:lpstr>
      <vt:lpstr>Bazální metabolismus</vt:lpstr>
      <vt:lpstr>Které faktory mají vliv na míru metabolismu ? </vt:lpstr>
      <vt:lpstr>Denní energetický výdaj organismu a bazální metabolismus</vt:lpstr>
      <vt:lpstr>Alometrická závislost míry metabolismu </vt:lpstr>
      <vt:lpstr>Poikilotermní versus Homoiotermní </vt:lpstr>
      <vt:lpstr>Prezentace aplikace PowerPoint</vt:lpstr>
      <vt:lpstr>Vztah životní strategie (míra metabolismu) a hmotnosti těla</vt:lpstr>
      <vt:lpstr>Specifická míra metabolismu versus hmotnost těla</vt:lpstr>
      <vt:lpstr>Vliv životní strategie</vt:lpstr>
      <vt:lpstr>Míra metabolismu </vt:lpstr>
      <vt:lpstr>Alometrické vztahy</vt:lpstr>
      <vt:lpstr>Vztah rychlosti metabolismu ku hmotnosti těla</vt:lpstr>
      <vt:lpstr>Fraktální struktura soustav</vt:lpstr>
      <vt:lpstr>Fraktální geometrie v přírodě</vt:lpstr>
      <vt:lpstr>Prezentace aplikace PowerPoint</vt:lpstr>
      <vt:lpstr>Vztah mezi mírou bazálního metabolismu a váhou těla drobných savců</vt:lpstr>
      <vt:lpstr>Velikost těla determinuje mnohem více než jen míru metabolismu   </vt:lpstr>
      <vt:lpstr>Alometrická závislost srdečního tepu na biomase (velikosti) těla</vt:lpstr>
      <vt:lpstr>Velikost těla organismu podstatně ovlivňuje jeho ekologii !</vt:lpstr>
      <vt:lpstr>Co determinuje velikost těla ?</vt:lpstr>
      <vt:lpstr>Míra růstu různých skupin obratlovců</vt:lpstr>
      <vt:lpstr>Vztah délky života dospělců a věku dosažení zralosti – různé skupiny</vt:lpstr>
      <vt:lpstr>Vliv velikosti samice na množství potomstva u ryb</vt:lpstr>
      <vt:lpstr>Vliv parazitace hostitele na jeho  imunofyziologii (life history)</vt:lpstr>
      <vt:lpstr>Proč organismy přijímají potravu ?</vt:lpstr>
      <vt:lpstr>Co je to asimilační účinnost ?</vt:lpstr>
      <vt:lpstr>Asimilační účinnost </vt:lpstr>
      <vt:lpstr>Asimilační účinnost - příklady</vt:lpstr>
      <vt:lpstr>Produkce a respirace</vt:lpstr>
      <vt:lpstr>Růstová účinnost</vt:lpstr>
      <vt:lpstr>Prezentace aplikace PowerPoint</vt:lpstr>
      <vt:lpstr>Závislost růstu lidského těla na věku</vt:lpstr>
      <vt:lpstr>Buněčná diferenciace</vt:lpstr>
      <vt:lpstr>Dělení a růst buněk </vt:lpstr>
      <vt:lpstr>Prezentace aplikace PowerPoint</vt:lpstr>
      <vt:lpstr>Růstová účinnost jako funkce velikosti těla</vt:lpstr>
      <vt:lpstr>Vývojové kompromisy (trade-off)</vt:lpstr>
      <vt:lpstr>Kompromisy (trade-off)</vt:lpstr>
      <vt:lpstr>Demografie a kvantitativní genetika</vt:lpstr>
      <vt:lpstr>Trade offs </vt:lpstr>
      <vt:lpstr>Rodově specifické elementy</vt:lpstr>
      <vt:lpstr>Trade offs</vt:lpstr>
      <vt:lpstr>Fyziologický trade off</vt:lpstr>
      <vt:lpstr>Mikroevoluční trade off</vt:lpstr>
      <vt:lpstr>Makroevoluční trade off</vt:lpstr>
      <vt:lpstr> Evoluční význam nákladů  na reprodukci</vt:lpstr>
      <vt:lpstr>Typy rozmnožování organismů</vt:lpstr>
      <vt:lpstr>Typy rozmnožování organismů</vt:lpstr>
      <vt:lpstr>Typy rozmnožování</vt:lpstr>
      <vt:lpstr>Typy asexuálního rozmnožování</vt:lpstr>
      <vt:lpstr>Typy partenogeneze</vt:lpstr>
      <vt:lpstr>Apomixe – pampeliška   Partenogeze - buchanky</vt:lpstr>
      <vt:lpstr>Příklady partenoneze</vt:lpstr>
      <vt:lpstr>Typy pohlavního rozmnožování</vt:lpstr>
      <vt:lpstr>Pohlavní rozmnožování</vt:lpstr>
      <vt:lpstr>Pohlavní rozmnožování</vt:lpstr>
      <vt:lpstr>Pohlavní rozmnožování</vt:lpstr>
      <vt:lpstr>Prezentace aplikace PowerPoint</vt:lpstr>
      <vt:lpstr>Asexuální versus sexuální rozmnožování</vt:lpstr>
      <vt:lpstr>Co je lepší ? Na čem to záleží ?</vt:lpstr>
      <vt:lpstr>Pohlavní rozmnožování</vt:lpstr>
      <vt:lpstr>Výhody nepohlavního rozmnožování</vt:lpstr>
      <vt:lpstr>Prezentace aplikace PowerPoint</vt:lpstr>
      <vt:lpstr>Rozmnožování domácích zvířat</vt:lpstr>
      <vt:lpstr>Evoluce sexu – strategie párování</vt:lpstr>
      <vt:lpstr>Hypotéza červené královny ? Vznik pohlavního rozmnožování !</vt:lpstr>
      <vt:lpstr>Prezentace aplikace PowerPoint</vt:lpstr>
      <vt:lpstr>Prezentace aplikace PowerPoint</vt:lpstr>
      <vt:lpstr>Počítačová simulace parazito-hostitelské koevoluce – doklad RQH</vt:lpstr>
      <vt:lpstr>Koevoluce systému dravec - kořist</vt:lpstr>
      <vt:lpstr>Koevoluce v systému dravec  - kořist</vt:lpstr>
      <vt:lpstr>Koevoluce zobáků pěnkav podle typů a velikosti potravy</vt:lpstr>
      <vt:lpstr>Red Queen Hypothesis</vt:lpstr>
      <vt:lpstr>Vznik pohlavního rozmnožování</vt:lpstr>
      <vt:lpstr>Prezentace aplikace PowerPoint</vt:lpstr>
      <vt:lpstr>Prezentace aplikace PowerPoint</vt:lpstr>
      <vt:lpstr>Náklady na pohlavní rozmnožování - kompetice mezi samci o přístup k samicím</vt:lpstr>
      <vt:lpstr>Kompetice samců</vt:lpstr>
      <vt:lpstr>Pohlavní výběr – vybírá si samice</vt:lpstr>
      <vt:lpstr>Prezentace aplikace PowerPoint</vt:lpstr>
      <vt:lpstr>Tvorba párů - nápadné (nákladné) adaptace samců</vt:lpstr>
      <vt:lpstr>Alokace energie do rozmnožování</vt:lpstr>
      <vt:lpstr>Vztah mezi mírou růstu a reprodukční aktivitou</vt:lpstr>
      <vt:lpstr>Celkový energetický rozpočet organismu</vt:lpstr>
      <vt:lpstr>Věk a velikost v dospělosti</vt:lpstr>
      <vt:lpstr>V jakém rozsahu determinuje velikost organismu typ jeho životní strategie  Příklad: parazito-hostiteské systémy</vt:lpstr>
      <vt:lpstr>Věk a velikost v dospělosti</vt:lpstr>
      <vt:lpstr>Věk a velikost v dospělosti</vt:lpstr>
      <vt:lpstr>Výhody a nevýhody časné a pozdní reprodukce</vt:lpstr>
      <vt:lpstr>Výhody časné reprodukce</vt:lpstr>
      <vt:lpstr>Nevýhody časné reprodukce</vt:lpstr>
      <vt:lpstr>Prezentace aplikace PowerPoint</vt:lpstr>
      <vt:lpstr>Doba dosažení zralosti</vt:lpstr>
      <vt:lpstr>Frekvence typického věku zralosti</vt:lpstr>
      <vt:lpstr>Frekvence distribuce typického stáří dospívání u čtyř skupin obratlovců </vt:lpstr>
      <vt:lpstr>Sociální vlivy - bimaturismus</vt:lpstr>
      <vt:lpstr>Sociální efekty: bimaturismus</vt:lpstr>
      <vt:lpstr>Sexuální bimaturismus u primátů</vt:lpstr>
      <vt:lpstr>Bimaturismus u lidí  </vt:lpstr>
      <vt:lpstr>Modely optimalizace vztahu mezi věkem a velikostí těla </vt:lpstr>
      <vt:lpstr>Modely optimalizace</vt:lpstr>
      <vt:lpstr>Mortalita kojenců jako funkce věku matek </vt:lpstr>
      <vt:lpstr>Existuje optimální věk a velikost, při které se  organismus rozmnožuje ?</vt:lpstr>
      <vt:lpstr>Predikční model optimálního věku dosažení dospělosti</vt:lpstr>
      <vt:lpstr>Optimální věk a velikost</vt:lpstr>
      <vt:lpstr>Vztah relativního stáří při rozmnožování a relativní délky života</vt:lpstr>
      <vt:lpstr>Vztah relativní délky březosti a relativní délky života</vt:lpstr>
      <vt:lpstr>Vztah mezi počtem potomků a jejich hmotností při porodu</vt:lpstr>
      <vt:lpstr>Vztah mezi roční plodností a délkou investice samice do potomstva</vt:lpstr>
      <vt:lpstr>Geometrický model průměrného fitness jako funkce velikosti snůšky </vt:lpstr>
      <vt:lpstr>Shrnutí dat o velikosti snůšek: vliv růst velikosti snůšek </vt:lpstr>
      <vt:lpstr>Lackův model hypotézy nejproduktivnější velikosti snůšky</vt:lpstr>
      <vt:lpstr>Evoluční (životní) strategie</vt:lpstr>
      <vt:lpstr>V jakém rozsahu determinuje velikost organismu typ jeho životní strategie ?</vt:lpstr>
      <vt:lpstr>Prezentace aplikace PowerPoint</vt:lpstr>
      <vt:lpstr>Prezentace aplikace PowerPoint</vt:lpstr>
      <vt:lpstr>Prezentace aplikace PowerPoint</vt:lpstr>
      <vt:lpstr>Typy životních strategií </vt:lpstr>
      <vt:lpstr>Typy životních strategií</vt:lpstr>
      <vt:lpstr>Typy životních strategií </vt:lpstr>
      <vt:lpstr>Frekvenční distribuce velikosti těla nematodů</vt:lpstr>
      <vt:lpstr>Frekvenční distribuce velikosti těla korýšů</vt:lpstr>
      <vt:lpstr>Jaké známe antagonistické interakce ?</vt:lpstr>
      <vt:lpstr>Typy antagonistických interakcí</vt:lpstr>
      <vt:lpstr>Je nezbytné zabíjet svého hostitele ?</vt:lpstr>
      <vt:lpstr>Je smrt hostitele nezbytná ?</vt:lpstr>
      <vt:lpstr>Prezentace aplikace PowerPoint</vt:lpstr>
      <vt:lpstr>Typy antagonistických vztahů</vt:lpstr>
      <vt:lpstr>Podle počtu využívaných jedinců kořisti (hostitelů)</vt:lpstr>
      <vt:lpstr>Prezentace aplikace PowerPoint</vt:lpstr>
      <vt:lpstr>Prezentace aplikace PowerPoint</vt:lpstr>
      <vt:lpstr>Prezentace aplikace PowerPoint</vt:lpstr>
      <vt:lpstr>Děkuji za pozornost !</vt:lpstr>
      <vt:lpstr>Prezentace aplikace PowerPoint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219</cp:revision>
  <cp:lastPrinted>2021-01-04T19:56:58Z</cp:lastPrinted>
  <dcterms:created xsi:type="dcterms:W3CDTF">2015-12-08T00:27:27Z</dcterms:created>
  <dcterms:modified xsi:type="dcterms:W3CDTF">2021-01-17T14:56:35Z</dcterms:modified>
</cp:coreProperties>
</file>