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8" r:id="rId3"/>
    <p:sldId id="259" r:id="rId4"/>
    <p:sldId id="285" r:id="rId5"/>
    <p:sldId id="260" r:id="rId6"/>
    <p:sldId id="282" r:id="rId7"/>
    <p:sldId id="284" r:id="rId8"/>
    <p:sldId id="283" r:id="rId9"/>
    <p:sldId id="261" r:id="rId10"/>
    <p:sldId id="262" r:id="rId11"/>
    <p:sldId id="263" r:id="rId12"/>
    <p:sldId id="286" r:id="rId13"/>
    <p:sldId id="287" r:id="rId14"/>
    <p:sldId id="264" r:id="rId15"/>
    <p:sldId id="295" r:id="rId16"/>
    <p:sldId id="265" r:id="rId17"/>
    <p:sldId id="266" r:id="rId18"/>
    <p:sldId id="267" r:id="rId19"/>
    <p:sldId id="268" r:id="rId20"/>
    <p:sldId id="288" r:id="rId21"/>
    <p:sldId id="269" r:id="rId22"/>
    <p:sldId id="289" r:id="rId23"/>
    <p:sldId id="290" r:id="rId24"/>
    <p:sldId id="291" r:id="rId25"/>
    <p:sldId id="270" r:id="rId26"/>
    <p:sldId id="292" r:id="rId27"/>
    <p:sldId id="271" r:id="rId28"/>
    <p:sldId id="296" r:id="rId29"/>
    <p:sldId id="297" r:id="rId30"/>
    <p:sldId id="272" r:id="rId31"/>
    <p:sldId id="293" r:id="rId32"/>
    <p:sldId id="273" r:id="rId33"/>
    <p:sldId id="274" r:id="rId34"/>
    <p:sldId id="294" r:id="rId35"/>
    <p:sldId id="275" r:id="rId36"/>
    <p:sldId id="277" r:id="rId37"/>
    <p:sldId id="279" r:id="rId38"/>
    <p:sldId id="280" r:id="rId39"/>
    <p:sldId id="281" r:id="rId40"/>
    <p:sldId id="298" r:id="rId41"/>
  </p:sldIdLst>
  <p:sldSz cx="12192000" cy="6858000"/>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4" autoAdjust="0"/>
    <p:restoredTop sz="94660"/>
  </p:normalViewPr>
  <p:slideViewPr>
    <p:cSldViewPr>
      <p:cViewPr varScale="1">
        <p:scale>
          <a:sx n="107" d="100"/>
          <a:sy n="107" d="100"/>
        </p:scale>
        <p:origin x="138" y="4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1524000" y="1122363"/>
            <a:ext cx="9144000" cy="2387600"/>
          </a:xfrm>
        </p:spPr>
        <p:txBody>
          <a:bodyPr anchor="b"/>
          <a:lstStyle>
            <a:lvl1pPr algn="ctr">
              <a:defRPr sz="6000"/>
            </a:lvl1pPr>
          </a:lstStyle>
          <a:p>
            <a:r>
              <a:rPr lang="cs-CZ"/>
              <a:t>Kliknutím lze upravit styl.</a:t>
            </a:r>
          </a:p>
        </p:txBody>
      </p:sp>
      <p:sp>
        <p:nvSpPr>
          <p:cNvPr id="3" name="Podnadpis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lze upravit styl předlohy.</a:t>
            </a:r>
          </a:p>
        </p:txBody>
      </p:sp>
      <p:sp>
        <p:nvSpPr>
          <p:cNvPr id="4" name="Zástupný symbol pro datum 3"/>
          <p:cNvSpPr>
            <a:spLocks noGrp="1"/>
          </p:cNvSpPr>
          <p:nvPr>
            <p:ph type="dt" sz="half" idx="10"/>
          </p:nvPr>
        </p:nvSpPr>
        <p:spPr/>
        <p:txBody>
          <a:bodyPr/>
          <a:lstStyle/>
          <a:p>
            <a:fld id="{D5A5C992-59E4-4428-B123-22CBE3A70B54}" type="datetimeFigureOut">
              <a:rPr lang="cs-CZ" smtClean="0"/>
              <a:t>16. 11. 2021</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968EDBF4-BC0E-406C-A2AE-5FC68D2EE302}" type="slidenum">
              <a:rPr lang="cs-CZ" smtClean="0"/>
              <a:t>‹#›</a:t>
            </a:fld>
            <a:endParaRPr lang="cs-CZ"/>
          </a:p>
        </p:txBody>
      </p:sp>
    </p:spTree>
    <p:extLst>
      <p:ext uri="{BB962C8B-B14F-4D97-AF65-F5344CB8AC3E}">
        <p14:creationId xmlns:p14="http://schemas.microsoft.com/office/powerpoint/2010/main" val="12215909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svislý text 2"/>
          <p:cNvSpPr>
            <a:spLocks noGrp="1"/>
          </p:cNvSpPr>
          <p:nvPr>
            <p:ph type="body" orient="vert" idx="1"/>
          </p:nvPr>
        </p:nvSpPr>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D5A5C992-59E4-4428-B123-22CBE3A70B54}" type="datetimeFigureOut">
              <a:rPr lang="cs-CZ" smtClean="0"/>
              <a:t>16. 11. 2021</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968EDBF4-BC0E-406C-A2AE-5FC68D2EE302}" type="slidenum">
              <a:rPr lang="cs-CZ" smtClean="0"/>
              <a:t>‹#›</a:t>
            </a:fld>
            <a:endParaRPr lang="cs-CZ"/>
          </a:p>
        </p:txBody>
      </p:sp>
    </p:spTree>
    <p:extLst>
      <p:ext uri="{BB962C8B-B14F-4D97-AF65-F5344CB8AC3E}">
        <p14:creationId xmlns:p14="http://schemas.microsoft.com/office/powerpoint/2010/main" val="39696401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8724900" y="365125"/>
            <a:ext cx="2628900" cy="5811838"/>
          </a:xfrm>
        </p:spPr>
        <p:txBody>
          <a:bodyPr vert="eaVert"/>
          <a:lstStyle/>
          <a:p>
            <a:r>
              <a:rPr lang="cs-CZ"/>
              <a:t>Kliknutím lze upravit styl.</a:t>
            </a:r>
          </a:p>
        </p:txBody>
      </p:sp>
      <p:sp>
        <p:nvSpPr>
          <p:cNvPr id="3" name="Zástupný symbol pro svislý text 2"/>
          <p:cNvSpPr>
            <a:spLocks noGrp="1"/>
          </p:cNvSpPr>
          <p:nvPr>
            <p:ph type="body" orient="vert" idx="1"/>
          </p:nvPr>
        </p:nvSpPr>
        <p:spPr>
          <a:xfrm>
            <a:off x="838200" y="365125"/>
            <a:ext cx="7734300" cy="5811838"/>
          </a:xfrm>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D5A5C992-59E4-4428-B123-22CBE3A70B54}" type="datetimeFigureOut">
              <a:rPr lang="cs-CZ" smtClean="0"/>
              <a:t>16. 11. 2021</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968EDBF4-BC0E-406C-A2AE-5FC68D2EE302}" type="slidenum">
              <a:rPr lang="cs-CZ" smtClean="0"/>
              <a:t>‹#›</a:t>
            </a:fld>
            <a:endParaRPr lang="cs-CZ"/>
          </a:p>
        </p:txBody>
      </p:sp>
    </p:spTree>
    <p:extLst>
      <p:ext uri="{BB962C8B-B14F-4D97-AF65-F5344CB8AC3E}">
        <p14:creationId xmlns:p14="http://schemas.microsoft.com/office/powerpoint/2010/main" val="24921587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idx="1"/>
          </p:nvPr>
        </p:nvSpPr>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D5A5C992-59E4-4428-B123-22CBE3A70B54}" type="datetimeFigureOut">
              <a:rPr lang="cs-CZ" smtClean="0"/>
              <a:t>16. 11. 2021</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968EDBF4-BC0E-406C-A2AE-5FC68D2EE302}" type="slidenum">
              <a:rPr lang="cs-CZ" smtClean="0"/>
              <a:t>‹#›</a:t>
            </a:fld>
            <a:endParaRPr lang="cs-CZ"/>
          </a:p>
        </p:txBody>
      </p:sp>
    </p:spTree>
    <p:extLst>
      <p:ext uri="{BB962C8B-B14F-4D97-AF65-F5344CB8AC3E}">
        <p14:creationId xmlns:p14="http://schemas.microsoft.com/office/powerpoint/2010/main" val="41776985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831850" y="1709738"/>
            <a:ext cx="10515600" cy="2852737"/>
          </a:xfrm>
        </p:spPr>
        <p:txBody>
          <a:bodyPr anchor="b"/>
          <a:lstStyle>
            <a:lvl1pPr>
              <a:defRPr sz="6000"/>
            </a:lvl1pPr>
          </a:lstStyle>
          <a:p>
            <a:r>
              <a:rPr lang="cs-CZ"/>
              <a:t>Kliknutím lze upravit styl.</a:t>
            </a:r>
          </a:p>
        </p:txBody>
      </p:sp>
      <p:sp>
        <p:nvSpPr>
          <p:cNvPr id="3" name="Zástupný symbol pro tex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Kliknutím lze upravit styly předlohy textu.</a:t>
            </a:r>
          </a:p>
        </p:txBody>
      </p:sp>
      <p:sp>
        <p:nvSpPr>
          <p:cNvPr id="4" name="Zástupný symbol pro datum 3"/>
          <p:cNvSpPr>
            <a:spLocks noGrp="1"/>
          </p:cNvSpPr>
          <p:nvPr>
            <p:ph type="dt" sz="half" idx="10"/>
          </p:nvPr>
        </p:nvSpPr>
        <p:spPr/>
        <p:txBody>
          <a:bodyPr/>
          <a:lstStyle/>
          <a:p>
            <a:fld id="{D5A5C992-59E4-4428-B123-22CBE3A70B54}" type="datetimeFigureOut">
              <a:rPr lang="cs-CZ" smtClean="0"/>
              <a:t>16. 11. 2021</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968EDBF4-BC0E-406C-A2AE-5FC68D2EE302}" type="slidenum">
              <a:rPr lang="cs-CZ" smtClean="0"/>
              <a:t>‹#›</a:t>
            </a:fld>
            <a:endParaRPr lang="cs-CZ"/>
          </a:p>
        </p:txBody>
      </p:sp>
    </p:spTree>
    <p:extLst>
      <p:ext uri="{BB962C8B-B14F-4D97-AF65-F5344CB8AC3E}">
        <p14:creationId xmlns:p14="http://schemas.microsoft.com/office/powerpoint/2010/main" val="30389679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sz="half" idx="1"/>
          </p:nvPr>
        </p:nvSpPr>
        <p:spPr>
          <a:xfrm>
            <a:off x="838200" y="1825625"/>
            <a:ext cx="5181600" cy="4351338"/>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6172200" y="1825625"/>
            <a:ext cx="5181600" cy="4351338"/>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p:cNvSpPr>
            <a:spLocks noGrp="1"/>
          </p:cNvSpPr>
          <p:nvPr>
            <p:ph type="dt" sz="half" idx="10"/>
          </p:nvPr>
        </p:nvSpPr>
        <p:spPr/>
        <p:txBody>
          <a:bodyPr/>
          <a:lstStyle/>
          <a:p>
            <a:fld id="{D5A5C992-59E4-4428-B123-22CBE3A70B54}" type="datetimeFigureOut">
              <a:rPr lang="cs-CZ" smtClean="0"/>
              <a:t>16. 11. 2021</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968EDBF4-BC0E-406C-A2AE-5FC68D2EE302}" type="slidenum">
              <a:rPr lang="cs-CZ" smtClean="0"/>
              <a:t>‹#›</a:t>
            </a:fld>
            <a:endParaRPr lang="cs-CZ"/>
          </a:p>
        </p:txBody>
      </p:sp>
    </p:spTree>
    <p:extLst>
      <p:ext uri="{BB962C8B-B14F-4D97-AF65-F5344CB8AC3E}">
        <p14:creationId xmlns:p14="http://schemas.microsoft.com/office/powerpoint/2010/main" val="33996749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839788" y="365125"/>
            <a:ext cx="10515600" cy="1325563"/>
          </a:xfrm>
        </p:spPr>
        <p:txBody>
          <a:bodyPr/>
          <a:lstStyle/>
          <a:p>
            <a:r>
              <a:rPr lang="cs-CZ"/>
              <a:t>Kliknutím lze upravit styl.</a:t>
            </a:r>
          </a:p>
        </p:txBody>
      </p:sp>
      <p:sp>
        <p:nvSpPr>
          <p:cNvPr id="3" name="Zástupný symbol pro tex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4" name="Zástupný symbol pro obsah 3"/>
          <p:cNvSpPr>
            <a:spLocks noGrp="1"/>
          </p:cNvSpPr>
          <p:nvPr>
            <p:ph sz="half" idx="2"/>
          </p:nvPr>
        </p:nvSpPr>
        <p:spPr>
          <a:xfrm>
            <a:off x="839788" y="2505075"/>
            <a:ext cx="5157787" cy="3684588"/>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6" name="Zástupný symbol pro obsah 5"/>
          <p:cNvSpPr>
            <a:spLocks noGrp="1"/>
          </p:cNvSpPr>
          <p:nvPr>
            <p:ph sz="quarter" idx="4"/>
          </p:nvPr>
        </p:nvSpPr>
        <p:spPr>
          <a:xfrm>
            <a:off x="6172200" y="2505075"/>
            <a:ext cx="5183188" cy="3684588"/>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p:cNvSpPr>
            <a:spLocks noGrp="1"/>
          </p:cNvSpPr>
          <p:nvPr>
            <p:ph type="dt" sz="half" idx="10"/>
          </p:nvPr>
        </p:nvSpPr>
        <p:spPr/>
        <p:txBody>
          <a:bodyPr/>
          <a:lstStyle/>
          <a:p>
            <a:fld id="{D5A5C992-59E4-4428-B123-22CBE3A70B54}" type="datetimeFigureOut">
              <a:rPr lang="cs-CZ" smtClean="0"/>
              <a:t>16. 11. 2021</a:t>
            </a:fld>
            <a:endParaRPr lang="cs-CZ"/>
          </a:p>
        </p:txBody>
      </p:sp>
      <p:sp>
        <p:nvSpPr>
          <p:cNvPr id="8" name="Zástupný symbol pro zápatí 7"/>
          <p:cNvSpPr>
            <a:spLocks noGrp="1"/>
          </p:cNvSpPr>
          <p:nvPr>
            <p:ph type="ftr" sz="quarter" idx="11"/>
          </p:nvPr>
        </p:nvSpPr>
        <p:spPr/>
        <p:txBody>
          <a:bodyPr/>
          <a:lstStyle/>
          <a:p>
            <a:endParaRPr lang="cs-CZ"/>
          </a:p>
        </p:txBody>
      </p:sp>
      <p:sp>
        <p:nvSpPr>
          <p:cNvPr id="9" name="Zástupný symbol pro číslo snímku 8"/>
          <p:cNvSpPr>
            <a:spLocks noGrp="1"/>
          </p:cNvSpPr>
          <p:nvPr>
            <p:ph type="sldNum" sz="quarter" idx="12"/>
          </p:nvPr>
        </p:nvSpPr>
        <p:spPr/>
        <p:txBody>
          <a:bodyPr/>
          <a:lstStyle/>
          <a:p>
            <a:fld id="{968EDBF4-BC0E-406C-A2AE-5FC68D2EE302}" type="slidenum">
              <a:rPr lang="cs-CZ" smtClean="0"/>
              <a:t>‹#›</a:t>
            </a:fld>
            <a:endParaRPr lang="cs-CZ"/>
          </a:p>
        </p:txBody>
      </p:sp>
    </p:spTree>
    <p:extLst>
      <p:ext uri="{BB962C8B-B14F-4D97-AF65-F5344CB8AC3E}">
        <p14:creationId xmlns:p14="http://schemas.microsoft.com/office/powerpoint/2010/main" val="7394384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datum 2"/>
          <p:cNvSpPr>
            <a:spLocks noGrp="1"/>
          </p:cNvSpPr>
          <p:nvPr>
            <p:ph type="dt" sz="half" idx="10"/>
          </p:nvPr>
        </p:nvSpPr>
        <p:spPr/>
        <p:txBody>
          <a:bodyPr/>
          <a:lstStyle/>
          <a:p>
            <a:fld id="{D5A5C992-59E4-4428-B123-22CBE3A70B54}" type="datetimeFigureOut">
              <a:rPr lang="cs-CZ" smtClean="0"/>
              <a:t>16. 11. 2021</a:t>
            </a:fld>
            <a:endParaRPr lang="cs-CZ"/>
          </a:p>
        </p:txBody>
      </p:sp>
      <p:sp>
        <p:nvSpPr>
          <p:cNvPr id="4" name="Zástupný symbol pro zápatí 3"/>
          <p:cNvSpPr>
            <a:spLocks noGrp="1"/>
          </p:cNvSpPr>
          <p:nvPr>
            <p:ph type="ftr" sz="quarter" idx="11"/>
          </p:nvPr>
        </p:nvSpPr>
        <p:spPr/>
        <p:txBody>
          <a:bodyPr/>
          <a:lstStyle/>
          <a:p>
            <a:endParaRPr lang="cs-CZ"/>
          </a:p>
        </p:txBody>
      </p:sp>
      <p:sp>
        <p:nvSpPr>
          <p:cNvPr id="5" name="Zástupný symbol pro číslo snímku 4"/>
          <p:cNvSpPr>
            <a:spLocks noGrp="1"/>
          </p:cNvSpPr>
          <p:nvPr>
            <p:ph type="sldNum" sz="quarter" idx="12"/>
          </p:nvPr>
        </p:nvSpPr>
        <p:spPr/>
        <p:txBody>
          <a:bodyPr/>
          <a:lstStyle/>
          <a:p>
            <a:fld id="{968EDBF4-BC0E-406C-A2AE-5FC68D2EE302}" type="slidenum">
              <a:rPr lang="cs-CZ" smtClean="0"/>
              <a:t>‹#›</a:t>
            </a:fld>
            <a:endParaRPr lang="cs-CZ"/>
          </a:p>
        </p:txBody>
      </p:sp>
    </p:spTree>
    <p:extLst>
      <p:ext uri="{BB962C8B-B14F-4D97-AF65-F5344CB8AC3E}">
        <p14:creationId xmlns:p14="http://schemas.microsoft.com/office/powerpoint/2010/main" val="23218352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D5A5C992-59E4-4428-B123-22CBE3A70B54}" type="datetimeFigureOut">
              <a:rPr lang="cs-CZ" smtClean="0"/>
              <a:t>16. 11. 2021</a:t>
            </a:fld>
            <a:endParaRPr lang="cs-CZ"/>
          </a:p>
        </p:txBody>
      </p:sp>
      <p:sp>
        <p:nvSpPr>
          <p:cNvPr id="3" name="Zástupný symbol pro zápatí 2"/>
          <p:cNvSpPr>
            <a:spLocks noGrp="1"/>
          </p:cNvSpPr>
          <p:nvPr>
            <p:ph type="ftr" sz="quarter" idx="11"/>
          </p:nvPr>
        </p:nvSpPr>
        <p:spPr/>
        <p:txBody>
          <a:bodyPr/>
          <a:lstStyle/>
          <a:p>
            <a:endParaRPr lang="cs-CZ"/>
          </a:p>
        </p:txBody>
      </p:sp>
      <p:sp>
        <p:nvSpPr>
          <p:cNvPr id="4" name="Zástupný symbol pro číslo snímku 3"/>
          <p:cNvSpPr>
            <a:spLocks noGrp="1"/>
          </p:cNvSpPr>
          <p:nvPr>
            <p:ph type="sldNum" sz="quarter" idx="12"/>
          </p:nvPr>
        </p:nvSpPr>
        <p:spPr/>
        <p:txBody>
          <a:bodyPr/>
          <a:lstStyle/>
          <a:p>
            <a:fld id="{968EDBF4-BC0E-406C-A2AE-5FC68D2EE302}" type="slidenum">
              <a:rPr lang="cs-CZ" smtClean="0"/>
              <a:t>‹#›</a:t>
            </a:fld>
            <a:endParaRPr lang="cs-CZ"/>
          </a:p>
        </p:txBody>
      </p:sp>
    </p:spTree>
    <p:extLst>
      <p:ext uri="{BB962C8B-B14F-4D97-AF65-F5344CB8AC3E}">
        <p14:creationId xmlns:p14="http://schemas.microsoft.com/office/powerpoint/2010/main" val="37288176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symbol pro obsah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Kliknutím lze upravit styly předlohy textu.</a:t>
            </a:r>
          </a:p>
        </p:txBody>
      </p:sp>
      <p:sp>
        <p:nvSpPr>
          <p:cNvPr id="5" name="Zástupný symbol pro datum 4"/>
          <p:cNvSpPr>
            <a:spLocks noGrp="1"/>
          </p:cNvSpPr>
          <p:nvPr>
            <p:ph type="dt" sz="half" idx="10"/>
          </p:nvPr>
        </p:nvSpPr>
        <p:spPr/>
        <p:txBody>
          <a:bodyPr/>
          <a:lstStyle/>
          <a:p>
            <a:fld id="{D5A5C992-59E4-4428-B123-22CBE3A70B54}" type="datetimeFigureOut">
              <a:rPr lang="cs-CZ" smtClean="0"/>
              <a:t>16. 11. 2021</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968EDBF4-BC0E-406C-A2AE-5FC68D2EE302}" type="slidenum">
              <a:rPr lang="cs-CZ" smtClean="0"/>
              <a:t>‹#›</a:t>
            </a:fld>
            <a:endParaRPr lang="cs-CZ"/>
          </a:p>
        </p:txBody>
      </p:sp>
    </p:spTree>
    <p:extLst>
      <p:ext uri="{BB962C8B-B14F-4D97-AF65-F5344CB8AC3E}">
        <p14:creationId xmlns:p14="http://schemas.microsoft.com/office/powerpoint/2010/main" val="13119998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symbol pro obrázek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Kliknutím lze upravit styly předlohy textu.</a:t>
            </a:r>
          </a:p>
        </p:txBody>
      </p:sp>
      <p:sp>
        <p:nvSpPr>
          <p:cNvPr id="5" name="Zástupný symbol pro datum 4"/>
          <p:cNvSpPr>
            <a:spLocks noGrp="1"/>
          </p:cNvSpPr>
          <p:nvPr>
            <p:ph type="dt" sz="half" idx="10"/>
          </p:nvPr>
        </p:nvSpPr>
        <p:spPr/>
        <p:txBody>
          <a:bodyPr/>
          <a:lstStyle/>
          <a:p>
            <a:fld id="{D5A5C992-59E4-4428-B123-22CBE3A70B54}" type="datetimeFigureOut">
              <a:rPr lang="cs-CZ" smtClean="0"/>
              <a:t>16. 11. 2021</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968EDBF4-BC0E-406C-A2AE-5FC68D2EE302}" type="slidenum">
              <a:rPr lang="cs-CZ" smtClean="0"/>
              <a:t>‹#›</a:t>
            </a:fld>
            <a:endParaRPr lang="cs-CZ"/>
          </a:p>
        </p:txBody>
      </p:sp>
    </p:spTree>
    <p:extLst>
      <p:ext uri="{BB962C8B-B14F-4D97-AF65-F5344CB8AC3E}">
        <p14:creationId xmlns:p14="http://schemas.microsoft.com/office/powerpoint/2010/main" val="2989446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s-CZ"/>
              <a:t>Kliknutím lze upravit styl.</a:t>
            </a:r>
          </a:p>
        </p:txBody>
      </p:sp>
      <p:sp>
        <p:nvSpPr>
          <p:cNvPr id="3" name="Zástupný symbol pro tex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A5C992-59E4-4428-B123-22CBE3A70B54}" type="datetimeFigureOut">
              <a:rPr lang="cs-CZ" smtClean="0"/>
              <a:t>16. 11. 2021</a:t>
            </a:fld>
            <a:endParaRPr lang="cs-CZ"/>
          </a:p>
        </p:txBody>
      </p:sp>
      <p:sp>
        <p:nvSpPr>
          <p:cNvPr id="5" name="Zástupný symbol pro zápatí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8EDBF4-BC0E-406C-A2AE-5FC68D2EE302}" type="slidenum">
              <a:rPr lang="cs-CZ" smtClean="0"/>
              <a:t>‹#›</a:t>
            </a:fld>
            <a:endParaRPr lang="cs-CZ"/>
          </a:p>
        </p:txBody>
      </p:sp>
    </p:spTree>
    <p:extLst>
      <p:ext uri="{BB962C8B-B14F-4D97-AF65-F5344CB8AC3E}">
        <p14:creationId xmlns:p14="http://schemas.microsoft.com/office/powerpoint/2010/main" val="40508948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7.xml"/><Relationship Id="rId4" Type="http://schemas.openxmlformats.org/officeDocument/2006/relationships/hyperlink" Target="https://www.iptc.org/"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7.xml"/><Relationship Id="rId5" Type="http://schemas.openxmlformats.org/officeDocument/2006/relationships/image" Target="../media/image38.png"/><Relationship Id="rId4" Type="http://schemas.openxmlformats.org/officeDocument/2006/relationships/image" Target="../media/image37.jpeg"/></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46.png"/><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 Id="rId5" Type="http://schemas.openxmlformats.org/officeDocument/2006/relationships/image" Target="../media/image51.png"/><Relationship Id="rId4" Type="http://schemas.openxmlformats.org/officeDocument/2006/relationships/image" Target="../media/image50.png"/></Relationships>
</file>

<file path=ppt/slides/_rels/slide2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7.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56.png"/></Relationships>
</file>

<file path=ppt/slides/_rels/slide23.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7.xml"/><Relationship Id="rId4" Type="http://schemas.openxmlformats.org/officeDocument/2006/relationships/image" Target="../media/image61.jpeg"/></Relationships>
</file>

<file path=ppt/slides/_rels/slide2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7.xml"/><Relationship Id="rId5" Type="http://schemas.openxmlformats.org/officeDocument/2006/relationships/image" Target="../media/image65.png"/><Relationship Id="rId4" Type="http://schemas.openxmlformats.org/officeDocument/2006/relationships/image" Target="../media/image64.png"/></Relationships>
</file>

<file path=ppt/slides/_rels/slide2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7.xml"/><Relationship Id="rId4" Type="http://schemas.openxmlformats.org/officeDocument/2006/relationships/image" Target="../media/image70.jpeg"/></Relationships>
</file>

<file path=ppt/slides/_rels/slide2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7.xml"/><Relationship Id="rId4" Type="http://schemas.openxmlformats.org/officeDocument/2006/relationships/image" Target="../media/image73.png"/></Relationships>
</file>

<file path=ppt/slides/_rels/slide2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7.xml"/><Relationship Id="rId5" Type="http://schemas.openxmlformats.org/officeDocument/2006/relationships/image" Target="../media/image71.png"/><Relationship Id="rId4" Type="http://schemas.openxmlformats.org/officeDocument/2006/relationships/image" Target="../media/image76.gif"/></Relationships>
</file>

<file path=ppt/slides/_rels/slide2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7.xml"/><Relationship Id="rId4" Type="http://schemas.openxmlformats.org/officeDocument/2006/relationships/image" Target="../media/image81.png"/></Relationships>
</file>

<file path=ppt/slides/_rels/slide3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86.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88.emf"/><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http://www.sci.muni.cz/botany/galerie/pictures/140-4057.JPG" TargetMode="External"/><Relationship Id="rId2" Type="http://schemas.openxmlformats.org/officeDocument/2006/relationships/image" Target="../media/image89.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7.xml"/><Relationship Id="rId4" Type="http://schemas.openxmlformats.org/officeDocument/2006/relationships/image" Target="../media/image95.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 Id="rId4" Type="http://schemas.openxmlformats.org/officeDocument/2006/relationships/image" Target="../media/image21.emf"/></Relationships>
</file>

<file path=ppt/slides/_rels/slide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25.jpeg"/><Relationship Id="rId7" Type="http://schemas.openxmlformats.org/officeDocument/2006/relationships/image" Target="../media/image29.jpe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jpeg"/><Relationship Id="rId4" Type="http://schemas.openxmlformats.org/officeDocument/2006/relationships/image" Target="../media/image26.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alpha val="20000"/>
          </a:schemeClr>
        </a:solidFill>
        <a:effectLst/>
      </p:bgPr>
    </p:bg>
    <p:spTree>
      <p:nvGrpSpPr>
        <p:cNvPr id="1" name=""/>
        <p:cNvGrpSpPr/>
        <p:nvPr/>
      </p:nvGrpSpPr>
      <p:grpSpPr>
        <a:xfrm>
          <a:off x="0" y="0"/>
          <a:ext cx="0" cy="0"/>
          <a:chOff x="0" y="0"/>
          <a:chExt cx="0" cy="0"/>
        </a:xfrm>
      </p:grpSpPr>
      <p:pic>
        <p:nvPicPr>
          <p:cNvPr id="5" name="Obrázek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61" y="0"/>
            <a:ext cx="10287000" cy="6858000"/>
          </a:xfrm>
          <a:prstGeom prst="rect">
            <a:avLst/>
          </a:prstGeom>
        </p:spPr>
      </p:pic>
      <p:sp>
        <p:nvSpPr>
          <p:cNvPr id="4" name="Obdélník 3"/>
          <p:cNvSpPr/>
          <p:nvPr/>
        </p:nvSpPr>
        <p:spPr>
          <a:xfrm>
            <a:off x="3262265" y="121856"/>
            <a:ext cx="5385324" cy="1938992"/>
          </a:xfrm>
          <a:prstGeom prst="rect">
            <a:avLst/>
          </a:prstGeom>
          <a:solidFill>
            <a:schemeClr val="accent5">
              <a:lumMod val="20000"/>
              <a:lumOff val="80000"/>
              <a:alpha val="52000"/>
            </a:schemeClr>
          </a:solidFill>
        </p:spPr>
        <p:txBody>
          <a:bodyPr wrap="square">
            <a:spAutoFit/>
          </a:bodyPr>
          <a:lstStyle/>
          <a:p>
            <a:pPr algn="ctr">
              <a:spcAft>
                <a:spcPts val="0"/>
              </a:spcAft>
            </a:pPr>
            <a:r>
              <a:rPr lang="cs-CZ" sz="6000" b="1" kern="0" dirty="0">
                <a:solidFill>
                  <a:srgbClr val="C00000"/>
                </a:solidFill>
                <a:effectLst/>
              </a:rPr>
              <a:t>Ekologie společenstev</a:t>
            </a:r>
          </a:p>
        </p:txBody>
      </p:sp>
      <p:pic>
        <p:nvPicPr>
          <p:cNvPr id="13314" name="Picture 2" descr="VÃ½sledek obrÃ¡zku pro community ecology"/>
          <p:cNvPicPr>
            <a:picLocks noChangeAspect="1" noChangeArrowheads="1"/>
          </p:cNvPicPr>
          <p:nvPr/>
        </p:nvPicPr>
        <p:blipFill rotWithShape="1">
          <a:blip r:embed="rId3">
            <a:extLst>
              <a:ext uri="{28A0092B-C50C-407E-A947-70E740481C1C}">
                <a14:useLocalDpi xmlns:a14="http://schemas.microsoft.com/office/drawing/2010/main" val="0"/>
              </a:ext>
            </a:extLst>
          </a:blip>
          <a:srcRect t="16799" b="-134"/>
          <a:stretch/>
        </p:blipFill>
        <p:spPr bwMode="auto">
          <a:xfrm>
            <a:off x="9247730" y="-17476"/>
            <a:ext cx="2971031" cy="3240360"/>
          </a:xfrm>
          <a:prstGeom prst="rect">
            <a:avLst/>
          </a:prstGeom>
          <a:noFill/>
          <a:extLst>
            <a:ext uri="{909E8E84-426E-40DD-AFC4-6F175D3DCCD1}">
              <a14:hiddenFill xmlns:a14="http://schemas.microsoft.com/office/drawing/2010/main">
                <a:solidFill>
                  <a:srgbClr val="FFFFFF"/>
                </a:solidFill>
              </a14:hiddenFill>
            </a:ext>
          </a:extLst>
        </p:spPr>
      </p:pic>
      <p:pic>
        <p:nvPicPr>
          <p:cNvPr id="6" name="Obrázek 5"/>
          <p:cNvPicPr>
            <a:picLocks noChangeAspect="1"/>
          </p:cNvPicPr>
          <p:nvPr/>
        </p:nvPicPr>
        <p:blipFill rotWithShape="1">
          <a:blip r:embed="rId4"/>
          <a:srcRect t="4394"/>
          <a:stretch/>
        </p:blipFill>
        <p:spPr>
          <a:xfrm>
            <a:off x="9242855" y="3212976"/>
            <a:ext cx="2971031" cy="3662500"/>
          </a:xfrm>
          <a:prstGeom prst="rect">
            <a:avLst/>
          </a:prstGeom>
        </p:spPr>
      </p:pic>
      <p:pic>
        <p:nvPicPr>
          <p:cNvPr id="7" name="Obrázek 6"/>
          <p:cNvPicPr>
            <a:picLocks noChangeAspect="1"/>
          </p:cNvPicPr>
          <p:nvPr/>
        </p:nvPicPr>
        <p:blipFill>
          <a:blip r:embed="rId5"/>
          <a:stretch>
            <a:fillRect/>
          </a:stretch>
        </p:blipFill>
        <p:spPr>
          <a:xfrm>
            <a:off x="4161" y="0"/>
            <a:ext cx="2662839" cy="3447041"/>
          </a:xfrm>
          <a:prstGeom prst="rect">
            <a:avLst/>
          </a:prstGeom>
        </p:spPr>
      </p:pic>
      <p:pic>
        <p:nvPicPr>
          <p:cNvPr id="8" name="Obrázek 7"/>
          <p:cNvPicPr>
            <a:picLocks noChangeAspect="1"/>
          </p:cNvPicPr>
          <p:nvPr/>
        </p:nvPicPr>
        <p:blipFill>
          <a:blip r:embed="rId6"/>
          <a:stretch>
            <a:fillRect/>
          </a:stretch>
        </p:blipFill>
        <p:spPr>
          <a:xfrm>
            <a:off x="0" y="3311180"/>
            <a:ext cx="2667000" cy="3543300"/>
          </a:xfrm>
          <a:prstGeom prst="rect">
            <a:avLst/>
          </a:prstGeom>
        </p:spPr>
      </p:pic>
    </p:spTree>
    <p:extLst>
      <p:ext uri="{BB962C8B-B14F-4D97-AF65-F5344CB8AC3E}">
        <p14:creationId xmlns:p14="http://schemas.microsoft.com/office/powerpoint/2010/main" val="39889990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19336" y="0"/>
            <a:ext cx="11737304" cy="2508379"/>
          </a:xfrm>
          <a:prstGeom prst="rect">
            <a:avLst/>
          </a:prstGeom>
        </p:spPr>
        <p:txBody>
          <a:bodyPr wrap="square">
            <a:spAutoFit/>
          </a:bodyPr>
          <a:lstStyle/>
          <a:p>
            <a:pPr marL="114300">
              <a:spcAft>
                <a:spcPts val="0"/>
              </a:spcAft>
            </a:pPr>
            <a:r>
              <a:rPr lang="cs-CZ" sz="4000" b="1" dirty="0">
                <a:solidFill>
                  <a:srgbClr val="FF0000"/>
                </a:solidFill>
                <a:effectLst/>
                <a:ea typeface="Times New Roman" panose="02020603050405020304" pitchFamily="18" charset="0"/>
              </a:rPr>
              <a:t>Sukcese</a:t>
            </a:r>
            <a:endParaRPr lang="cs-CZ" sz="4000" dirty="0">
              <a:solidFill>
                <a:srgbClr val="FF0000"/>
              </a:solidFill>
              <a:effectLst/>
              <a:ea typeface="Times New Roman" panose="02020603050405020304" pitchFamily="18" charset="0"/>
            </a:endParaRPr>
          </a:p>
          <a:p>
            <a:pPr marL="114300">
              <a:spcAft>
                <a:spcPts val="0"/>
              </a:spcAft>
            </a:pPr>
            <a:r>
              <a:rPr lang="cs-CZ" dirty="0">
                <a:effectLst/>
                <a:ea typeface="Times New Roman" panose="02020603050405020304" pitchFamily="18" charset="0"/>
              </a:rPr>
              <a:t> </a:t>
            </a:r>
            <a:endParaRPr lang="cs-CZ" sz="900" dirty="0">
              <a:effectLst/>
              <a:ea typeface="Times New Roman" panose="02020603050405020304" pitchFamily="18" charset="0"/>
            </a:endParaRPr>
          </a:p>
          <a:p>
            <a:pPr marL="114300">
              <a:spcAft>
                <a:spcPts val="0"/>
              </a:spcAft>
            </a:pPr>
            <a:r>
              <a:rPr lang="cs-CZ" dirty="0">
                <a:effectLst/>
                <a:ea typeface="Times New Roman" panose="02020603050405020304" pitchFamily="18" charset="0"/>
              </a:rPr>
              <a:t>	Druhové složení, druhová bohatost a struktura společenstva se mění v čase. </a:t>
            </a:r>
            <a:endParaRPr lang="cs-CZ" sz="900" dirty="0">
              <a:effectLst/>
              <a:ea typeface="Times New Roman" panose="02020603050405020304" pitchFamily="18" charset="0"/>
            </a:endParaRPr>
          </a:p>
          <a:p>
            <a:pPr marL="114300">
              <a:spcAft>
                <a:spcPts val="0"/>
              </a:spcAft>
            </a:pPr>
            <a:r>
              <a:rPr lang="cs-CZ" dirty="0">
                <a:effectLst/>
                <a:ea typeface="Times New Roman" panose="02020603050405020304" pitchFamily="18" charset="0"/>
              </a:rPr>
              <a:t> </a:t>
            </a:r>
            <a:endParaRPr lang="cs-CZ" sz="900" dirty="0">
              <a:effectLst/>
              <a:ea typeface="Times New Roman" panose="02020603050405020304" pitchFamily="18" charset="0"/>
            </a:endParaRPr>
          </a:p>
          <a:p>
            <a:pPr marL="114300">
              <a:spcAft>
                <a:spcPts val="0"/>
              </a:spcAft>
            </a:pPr>
            <a:r>
              <a:rPr lang="cs-CZ" b="1" dirty="0">
                <a:effectLst/>
                <a:ea typeface="Times New Roman" panose="02020603050405020304" pitchFamily="18" charset="0"/>
              </a:rPr>
              <a:t>Definice sukcese:</a:t>
            </a:r>
          </a:p>
          <a:p>
            <a:pPr marL="114300">
              <a:spcAft>
                <a:spcPts val="0"/>
              </a:spcAft>
            </a:pPr>
            <a:endParaRPr lang="cs-CZ" sz="900" dirty="0">
              <a:effectLst/>
              <a:ea typeface="Times New Roman" panose="02020603050405020304" pitchFamily="18" charset="0"/>
            </a:endParaRPr>
          </a:p>
          <a:p>
            <a:pPr marL="114300">
              <a:spcAft>
                <a:spcPts val="0"/>
              </a:spcAft>
            </a:pPr>
            <a:r>
              <a:rPr lang="cs-CZ" dirty="0">
                <a:effectLst/>
                <a:ea typeface="Times New Roman" panose="02020603050405020304" pitchFamily="18" charset="0"/>
              </a:rPr>
              <a:t>	Sukcese je </a:t>
            </a:r>
            <a:r>
              <a:rPr lang="cs-CZ" dirty="0">
                <a:solidFill>
                  <a:srgbClr val="FF0000"/>
                </a:solidFill>
                <a:effectLst/>
                <a:ea typeface="Times New Roman" panose="02020603050405020304" pitchFamily="18" charset="0"/>
              </a:rPr>
              <a:t>vývoj</a:t>
            </a:r>
            <a:r>
              <a:rPr lang="cs-CZ" dirty="0">
                <a:effectLst/>
                <a:ea typeface="Times New Roman" panose="02020603050405020304" pitchFamily="18" charset="0"/>
              </a:rPr>
              <a:t> společenstva, spočívající v postupném </a:t>
            </a:r>
            <a:r>
              <a:rPr lang="cs-CZ" dirty="0">
                <a:solidFill>
                  <a:srgbClr val="FF0000"/>
                </a:solidFill>
                <a:effectLst/>
                <a:ea typeface="Times New Roman" panose="02020603050405020304" pitchFamily="18" charset="0"/>
              </a:rPr>
              <a:t>nahrazování</a:t>
            </a:r>
            <a:r>
              <a:rPr lang="cs-CZ" dirty="0">
                <a:effectLst/>
                <a:ea typeface="Times New Roman" panose="02020603050405020304" pitchFamily="18" charset="0"/>
              </a:rPr>
              <a:t> populací určitých </a:t>
            </a:r>
            <a:r>
              <a:rPr lang="cs-CZ" dirty="0">
                <a:solidFill>
                  <a:srgbClr val="FF0000"/>
                </a:solidFill>
                <a:effectLst/>
                <a:ea typeface="Times New Roman" panose="02020603050405020304" pitchFamily="18" charset="0"/>
              </a:rPr>
              <a:t>druhů</a:t>
            </a:r>
            <a:r>
              <a:rPr lang="cs-CZ" dirty="0">
                <a:effectLst/>
                <a:ea typeface="Times New Roman" panose="02020603050405020304" pitchFamily="18" charset="0"/>
              </a:rPr>
              <a:t> populacemi jiných druhů.</a:t>
            </a:r>
            <a:endParaRPr lang="cs-CZ" sz="900" dirty="0">
              <a:effectLst/>
              <a:ea typeface="Times New Roman" panose="02020603050405020304" pitchFamily="18" charset="0"/>
            </a:endParaRPr>
          </a:p>
        </p:txBody>
      </p:sp>
      <p:pic>
        <p:nvPicPr>
          <p:cNvPr id="3074" name="Picture 2" descr="MC21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99656" y="2708920"/>
            <a:ext cx="5724525"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068854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26728" y="44624"/>
            <a:ext cx="12072664" cy="1569660"/>
          </a:xfrm>
          <a:prstGeom prst="rect">
            <a:avLst/>
          </a:prstGeom>
        </p:spPr>
        <p:txBody>
          <a:bodyPr wrap="square">
            <a:spAutoFit/>
          </a:bodyPr>
          <a:lstStyle/>
          <a:p>
            <a:pPr marL="114300">
              <a:spcAft>
                <a:spcPts val="0"/>
              </a:spcAft>
            </a:pPr>
            <a:r>
              <a:rPr lang="cs-CZ" sz="2400" b="1" dirty="0">
                <a:solidFill>
                  <a:srgbClr val="008000"/>
                </a:solidFill>
                <a:effectLst/>
                <a:ea typeface="Times New Roman" panose="02020603050405020304" pitchFamily="18" charset="0"/>
              </a:rPr>
              <a:t>Typy sukcese</a:t>
            </a:r>
            <a:endParaRPr lang="cs-CZ" sz="2400" dirty="0">
              <a:solidFill>
                <a:srgbClr val="008000"/>
              </a:solidFill>
              <a:effectLst/>
              <a:ea typeface="Times New Roman" panose="02020603050405020304" pitchFamily="18" charset="0"/>
            </a:endParaRPr>
          </a:p>
          <a:p>
            <a:pPr marL="114300">
              <a:spcAft>
                <a:spcPts val="0"/>
              </a:spcAft>
            </a:pPr>
            <a:r>
              <a:rPr lang="cs-CZ" b="1" dirty="0">
                <a:effectLst/>
                <a:ea typeface="Times New Roman" panose="02020603050405020304" pitchFamily="18" charset="0"/>
              </a:rPr>
              <a:t> </a:t>
            </a:r>
            <a:endParaRPr lang="cs-CZ" sz="900" dirty="0">
              <a:effectLst/>
              <a:ea typeface="Times New Roman" panose="02020603050405020304" pitchFamily="18" charset="0"/>
            </a:endParaRPr>
          </a:p>
          <a:p>
            <a:pPr marL="114300">
              <a:spcAft>
                <a:spcPts val="0"/>
              </a:spcAft>
            </a:pPr>
            <a:r>
              <a:rPr lang="cs-CZ" b="1" dirty="0" err="1">
                <a:solidFill>
                  <a:srgbClr val="FF0000"/>
                </a:solidFill>
                <a:effectLst/>
                <a:ea typeface="Times New Roman" panose="02020603050405020304" pitchFamily="18" charset="0"/>
              </a:rPr>
              <a:t>Degradativní</a:t>
            </a:r>
            <a:r>
              <a:rPr lang="cs-CZ" b="1" dirty="0">
                <a:solidFill>
                  <a:srgbClr val="FF0000"/>
                </a:solidFill>
                <a:effectLst/>
                <a:ea typeface="Times New Roman" panose="02020603050405020304" pitchFamily="18" charset="0"/>
              </a:rPr>
              <a:t> (heterotrofní)</a:t>
            </a:r>
            <a:r>
              <a:rPr lang="cs-CZ" dirty="0">
                <a:effectLst/>
                <a:ea typeface="Times New Roman" panose="02020603050405020304" pitchFamily="18" charset="0"/>
              </a:rPr>
              <a:t>: směřuje k degradaci (rozložení) substrátu, probíhá na malé škále (od jedné jehlice borovice po uhynulé větší zvíře) a účastní se jí zejména heterotrofní organismy (</a:t>
            </a:r>
            <a:r>
              <a:rPr lang="cs-CZ" b="1" dirty="0">
                <a:effectLst/>
                <a:ea typeface="Times New Roman" panose="02020603050405020304" pitchFamily="18" charset="0"/>
              </a:rPr>
              <a:t>heterotrofní sukcese</a:t>
            </a:r>
            <a:r>
              <a:rPr lang="cs-CZ" dirty="0">
                <a:effectLst/>
                <a:ea typeface="Times New Roman" panose="02020603050405020304" pitchFamily="18" charset="0"/>
              </a:rPr>
              <a:t>). Jedná se o sled společenstev rozkladačů na odumřelé organické hmotě. </a:t>
            </a:r>
            <a:endParaRPr lang="cs-CZ" sz="900" dirty="0">
              <a:solidFill>
                <a:srgbClr val="FF0000"/>
              </a:solidFill>
              <a:effectLst/>
              <a:ea typeface="Times New Roman" panose="02020603050405020304" pitchFamily="18" charset="0"/>
            </a:endParaRPr>
          </a:p>
        </p:txBody>
      </p:sp>
      <p:pic>
        <p:nvPicPr>
          <p:cNvPr id="1026" name="Picture 2" descr="VÃ½sledek obrÃ¡zku pro succession dead pi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9676" y="2132856"/>
            <a:ext cx="5544616" cy="4116062"/>
          </a:xfrm>
          <a:prstGeom prst="rect">
            <a:avLst/>
          </a:prstGeom>
          <a:noFill/>
          <a:extLst>
            <a:ext uri="{909E8E84-426E-40DD-AFC4-6F175D3DCCD1}">
              <a14:hiddenFill xmlns:a14="http://schemas.microsoft.com/office/drawing/2010/main">
                <a:solidFill>
                  <a:srgbClr val="FFFFFF"/>
                </a:solidFill>
              </a14:hiddenFill>
            </a:ext>
          </a:extLst>
        </p:spPr>
      </p:pic>
      <p:sp>
        <p:nvSpPr>
          <p:cNvPr id="3" name="TextovéPole 2"/>
          <p:cNvSpPr txBox="1"/>
          <p:nvPr/>
        </p:nvSpPr>
        <p:spPr>
          <a:xfrm>
            <a:off x="2783632" y="6336602"/>
            <a:ext cx="8208912" cy="307777"/>
          </a:xfrm>
          <a:prstGeom prst="rect">
            <a:avLst/>
          </a:prstGeom>
          <a:noFill/>
        </p:spPr>
        <p:txBody>
          <a:bodyPr wrap="square" rtlCol="0">
            <a:spAutoFit/>
          </a:bodyPr>
          <a:lstStyle/>
          <a:p>
            <a:r>
              <a:rPr lang="cs-CZ" sz="1400" dirty="0" err="1"/>
              <a:t>Flemming</a:t>
            </a:r>
            <a:r>
              <a:rPr lang="cs-CZ" sz="1400" dirty="0"/>
              <a:t> et al. 2012: </a:t>
            </a:r>
            <a:r>
              <a:rPr lang="en-US" sz="1400" dirty="0"/>
              <a:t>Insect succession on pig carrion in north-central Mississippi</a:t>
            </a:r>
            <a:r>
              <a:rPr lang="cs-CZ" sz="1400" dirty="0"/>
              <a:t> </a:t>
            </a:r>
          </a:p>
        </p:txBody>
      </p:sp>
    </p:spTree>
    <p:extLst>
      <p:ext uri="{BB962C8B-B14F-4D97-AF65-F5344CB8AC3E}">
        <p14:creationId xmlns:p14="http://schemas.microsoft.com/office/powerpoint/2010/main" val="31367939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24991" y="303885"/>
            <a:ext cx="11377264" cy="1569660"/>
          </a:xfrm>
          <a:prstGeom prst="rect">
            <a:avLst/>
          </a:prstGeom>
        </p:spPr>
        <p:txBody>
          <a:bodyPr wrap="square">
            <a:spAutoFit/>
          </a:bodyPr>
          <a:lstStyle/>
          <a:p>
            <a:pPr marL="114300">
              <a:spcAft>
                <a:spcPts val="0"/>
              </a:spcAft>
            </a:pPr>
            <a:r>
              <a:rPr lang="cs-CZ" sz="2400" b="1" dirty="0">
                <a:solidFill>
                  <a:srgbClr val="FF0000"/>
                </a:solidFill>
                <a:ea typeface="Times New Roman" panose="02020603050405020304" pitchFamily="18" charset="0"/>
              </a:rPr>
              <a:t>Autogenní sukcese</a:t>
            </a:r>
            <a:endParaRPr lang="cs-CZ" b="1" dirty="0">
              <a:solidFill>
                <a:srgbClr val="FF0000"/>
              </a:solidFill>
              <a:ea typeface="Times New Roman" panose="02020603050405020304" pitchFamily="18" charset="0"/>
            </a:endParaRPr>
          </a:p>
          <a:p>
            <a:pPr marL="114300">
              <a:spcAft>
                <a:spcPts val="0"/>
              </a:spcAft>
            </a:pPr>
            <a:r>
              <a:rPr lang="cs-CZ" dirty="0">
                <a:ea typeface="Times New Roman" panose="02020603050405020304" pitchFamily="18" charset="0"/>
              </a:rPr>
              <a:t>sukcese</a:t>
            </a:r>
            <a:r>
              <a:rPr lang="cs-CZ" dirty="0">
                <a:solidFill>
                  <a:srgbClr val="FF0000"/>
                </a:solidFill>
                <a:ea typeface="Times New Roman" panose="02020603050405020304" pitchFamily="18" charset="0"/>
              </a:rPr>
              <a:t> </a:t>
            </a:r>
            <a:r>
              <a:rPr lang="cs-CZ" dirty="0">
                <a:ea typeface="Times New Roman" panose="02020603050405020304" pitchFamily="18" charset="0"/>
              </a:rPr>
              <a:t>společenstev způsobená biologickými procesy probíhajícími uvnitř ekosystému. Příklady: </a:t>
            </a:r>
            <a:r>
              <a:rPr lang="cs-CZ" dirty="0" err="1">
                <a:ea typeface="Times New Roman" panose="02020603050405020304" pitchFamily="18" charset="0"/>
              </a:rPr>
              <a:t>zazemňování</a:t>
            </a:r>
            <a:r>
              <a:rPr lang="cs-CZ" dirty="0">
                <a:ea typeface="Times New Roman" panose="02020603050405020304" pitchFamily="18" charset="0"/>
              </a:rPr>
              <a:t> vodních nádrží,  akumulace rašeliny a okyselování v rašeliništi, změny lesních společenstev přirozeným vývojem (akumulace opadu, změna světelných podmínek apod.).</a:t>
            </a:r>
            <a:endParaRPr lang="cs-CZ" sz="900" dirty="0">
              <a:ea typeface="Times New Roman" panose="02020603050405020304" pitchFamily="18" charset="0"/>
            </a:endParaRPr>
          </a:p>
          <a:p>
            <a:pPr marL="114300">
              <a:spcAft>
                <a:spcPts val="0"/>
              </a:spcAft>
            </a:pPr>
            <a:r>
              <a:rPr lang="cs-CZ" b="1" dirty="0">
                <a:ea typeface="Times New Roman" panose="02020603050405020304" pitchFamily="18" charset="0"/>
              </a:rPr>
              <a:t> </a:t>
            </a:r>
            <a:endParaRPr lang="cs-CZ" sz="900" dirty="0">
              <a:ea typeface="Times New Roman" panose="02020603050405020304" pitchFamily="18" charset="0"/>
            </a:endParaRPr>
          </a:p>
        </p:txBody>
      </p:sp>
      <p:sp>
        <p:nvSpPr>
          <p:cNvPr id="5" name="AutoShape 2" descr="VÃ½sledek obrÃ¡zku pro ZjednoduÅ¡enÃ© schÃ©ma vÃ½voje raÅ¡eliniÅ¡tÄ od zÃ¡saditÃ©ho slatiniÅ¡tÄ po vrchoviÅ¡tÄ. SlatiniÅ¡tÄ vzniklo kolem pramene vyvÄrajÃ­cÃ­ho z podloÅ¾Ã­ bohatÃ©ho na uhliÄitan vÃ¡penatÃ½ (CaCO3). PÅevlÃ¡dajÃ­cÃ­ âhnÄdÃ©â mechy, kterÃ© vÃ¡pnitou vodu tolerujÃ­, poÂ­stupnÄ nahromadily vrstvu slatinnÃ© raÅ¡eliny. TÃ­m se povrch slatiniÅ¡tÄ vzdÃ¡lil vodnÃ­ hladinÄ, ochudil o vÃ¡penatÃ© a hydrogenÂ­uhliÄitanovÃ© ionty, a tedy okyselil. To umoÅ¾nilo rozÅ¡Ã­ÅenÃ­ rychle rostoucÃ­ch raÅ¡elinÃ­kÅ¯, kterÃ© povrch raÅ¡eliniÅ¡tÄ jeÅ¡tÄ vÃ­ce izolovaly od podzemnÃ­ vody, okyselily a ochudily o Å¾iviny i druhovou rozmanitost. V pÅÃ­hodnÃ½ch mÃ­stech mÅ¯Å¾e hromadÄnÃ­ raÅ¡eliny pokraÄovat aÅ¾ do tÃ© mÃ­ry, Å¾e se vegetace ÃºplnÄ vymanÃ­ z vlivu podzemnÃ­ vody. VznikÃ¡ vrchoviÅ¡tÄ odkÃ¡zanÃ© na vodu a Å¾iviny z atmosfÃ©ry. Orig. T. HÃ¡je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cxnSp>
        <p:nvCxnSpPr>
          <p:cNvPr id="9" name="Přímá spojnice se šipkou 8"/>
          <p:cNvCxnSpPr/>
          <p:nvPr/>
        </p:nvCxnSpPr>
        <p:spPr>
          <a:xfrm>
            <a:off x="3287688" y="4725144"/>
            <a:ext cx="4896544"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TextovéPole 9"/>
          <p:cNvSpPr txBox="1"/>
          <p:nvPr/>
        </p:nvSpPr>
        <p:spPr>
          <a:xfrm>
            <a:off x="4799856" y="4734391"/>
            <a:ext cx="3024336" cy="369332"/>
          </a:xfrm>
          <a:prstGeom prst="rect">
            <a:avLst/>
          </a:prstGeom>
          <a:noFill/>
        </p:spPr>
        <p:txBody>
          <a:bodyPr wrap="square" rtlCol="0">
            <a:spAutoFit/>
          </a:bodyPr>
          <a:lstStyle/>
          <a:p>
            <a:r>
              <a:rPr lang="cs-CZ" dirty="0">
                <a:solidFill>
                  <a:srgbClr val="FF0000"/>
                </a:solidFill>
              </a:rPr>
              <a:t>autogenní sukcese</a:t>
            </a:r>
          </a:p>
        </p:txBody>
      </p:sp>
      <p:grpSp>
        <p:nvGrpSpPr>
          <p:cNvPr id="13" name="Skupina 12"/>
          <p:cNvGrpSpPr/>
          <p:nvPr/>
        </p:nvGrpSpPr>
        <p:grpSpPr>
          <a:xfrm>
            <a:off x="2271683" y="2492896"/>
            <a:ext cx="6846154" cy="3631539"/>
            <a:chOff x="1775520" y="1472184"/>
            <a:chExt cx="6846154" cy="3631539"/>
          </a:xfrm>
        </p:grpSpPr>
        <p:pic>
          <p:nvPicPr>
            <p:cNvPr id="6" name="Obrázek 5"/>
            <p:cNvPicPr>
              <a:picLocks noChangeAspect="1"/>
            </p:cNvPicPr>
            <p:nvPr/>
          </p:nvPicPr>
          <p:blipFill>
            <a:blip r:embed="rId2"/>
            <a:stretch>
              <a:fillRect/>
            </a:stretch>
          </p:blipFill>
          <p:spPr>
            <a:xfrm>
              <a:off x="2850245" y="1472184"/>
              <a:ext cx="5771429" cy="3180952"/>
            </a:xfrm>
            <a:prstGeom prst="rect">
              <a:avLst/>
            </a:prstGeom>
          </p:spPr>
        </p:pic>
        <p:sp>
          <p:nvSpPr>
            <p:cNvPr id="7" name="TextovéPole 6"/>
            <p:cNvSpPr txBox="1"/>
            <p:nvPr/>
          </p:nvSpPr>
          <p:spPr>
            <a:xfrm>
              <a:off x="1775520" y="4448145"/>
              <a:ext cx="1656184" cy="276999"/>
            </a:xfrm>
            <a:prstGeom prst="rect">
              <a:avLst/>
            </a:prstGeom>
            <a:noFill/>
          </p:spPr>
          <p:txBody>
            <a:bodyPr wrap="square" rtlCol="0">
              <a:spAutoFit/>
            </a:bodyPr>
            <a:lstStyle/>
            <a:p>
              <a:r>
                <a:rPr lang="cs-CZ" sz="1200" dirty="0"/>
                <a:t>© T. Hájek</a:t>
              </a:r>
            </a:p>
          </p:txBody>
        </p:sp>
        <p:cxnSp>
          <p:nvCxnSpPr>
            <p:cNvPr id="11" name="Přímá spojnice se šipkou 10"/>
            <p:cNvCxnSpPr/>
            <p:nvPr/>
          </p:nvCxnSpPr>
          <p:spPr>
            <a:xfrm>
              <a:off x="3282421" y="4725144"/>
              <a:ext cx="4896544"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TextovéPole 11"/>
            <p:cNvSpPr txBox="1"/>
            <p:nvPr/>
          </p:nvSpPr>
          <p:spPr>
            <a:xfrm>
              <a:off x="4794589" y="4734391"/>
              <a:ext cx="3024336" cy="369332"/>
            </a:xfrm>
            <a:prstGeom prst="rect">
              <a:avLst/>
            </a:prstGeom>
            <a:noFill/>
          </p:spPr>
          <p:txBody>
            <a:bodyPr wrap="square" rtlCol="0">
              <a:spAutoFit/>
            </a:bodyPr>
            <a:lstStyle/>
            <a:p>
              <a:r>
                <a:rPr lang="cs-CZ" dirty="0">
                  <a:solidFill>
                    <a:srgbClr val="FF0000"/>
                  </a:solidFill>
                </a:rPr>
                <a:t>autogenní sukcese</a:t>
              </a:r>
            </a:p>
          </p:txBody>
        </p:sp>
      </p:grpSp>
    </p:spTree>
    <p:extLst>
      <p:ext uri="{BB962C8B-B14F-4D97-AF65-F5344CB8AC3E}">
        <p14:creationId xmlns:p14="http://schemas.microsoft.com/office/powerpoint/2010/main" val="13179884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19336" y="188640"/>
            <a:ext cx="11244296" cy="1015663"/>
          </a:xfrm>
          <a:prstGeom prst="rect">
            <a:avLst/>
          </a:prstGeom>
        </p:spPr>
        <p:txBody>
          <a:bodyPr wrap="square">
            <a:spAutoFit/>
          </a:bodyPr>
          <a:lstStyle/>
          <a:p>
            <a:pPr marL="114300">
              <a:spcAft>
                <a:spcPts val="0"/>
              </a:spcAft>
            </a:pPr>
            <a:r>
              <a:rPr lang="cs-CZ" sz="2400" b="1" dirty="0">
                <a:solidFill>
                  <a:srgbClr val="FF0000"/>
                </a:solidFill>
                <a:ea typeface="Times New Roman" panose="02020603050405020304" pitchFamily="18" charset="0"/>
              </a:rPr>
              <a:t>Allogenní sukcese</a:t>
            </a:r>
            <a:endParaRPr lang="cs-CZ" b="1" dirty="0">
              <a:ea typeface="Times New Roman" panose="02020603050405020304" pitchFamily="18" charset="0"/>
            </a:endParaRPr>
          </a:p>
          <a:p>
            <a:pPr marL="114300">
              <a:spcAft>
                <a:spcPts val="0"/>
              </a:spcAft>
            </a:pPr>
            <a:r>
              <a:rPr lang="cs-CZ" dirty="0">
                <a:ea typeface="Times New Roman" panose="02020603050405020304" pitchFamily="18" charset="0"/>
              </a:rPr>
              <a:t>Sukcese vyvolaná působením vnějších geofyzikálně-chemických sil (např. změna společenstva po naplavení sedimentu, sesuv, přeplavení vodou, lávový proud, polom)</a:t>
            </a:r>
            <a:endParaRPr lang="cs-CZ" sz="900" dirty="0">
              <a:ea typeface="Times New Roman" panose="02020603050405020304" pitchFamily="18" charset="0"/>
            </a:endParaRPr>
          </a:p>
        </p:txBody>
      </p:sp>
      <p:pic>
        <p:nvPicPr>
          <p:cNvPr id="3" name="Obrázek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9336" y="1841443"/>
            <a:ext cx="5472608" cy="3648405"/>
          </a:xfrm>
          <a:prstGeom prst="rect">
            <a:avLst/>
          </a:prstGeom>
        </p:spPr>
      </p:pic>
      <p:pic>
        <p:nvPicPr>
          <p:cNvPr id="4" name="Obrázek 3"/>
          <p:cNvPicPr>
            <a:picLocks noChangeAspect="1"/>
          </p:cNvPicPr>
          <p:nvPr/>
        </p:nvPicPr>
        <p:blipFill>
          <a:blip r:embed="rId3"/>
          <a:stretch>
            <a:fillRect/>
          </a:stretch>
        </p:blipFill>
        <p:spPr>
          <a:xfrm>
            <a:off x="6185239" y="1841443"/>
            <a:ext cx="5850131" cy="3666082"/>
          </a:xfrm>
          <a:prstGeom prst="rect">
            <a:avLst/>
          </a:prstGeom>
        </p:spPr>
      </p:pic>
      <p:sp>
        <p:nvSpPr>
          <p:cNvPr id="5" name="Obdélník 4"/>
          <p:cNvSpPr/>
          <p:nvPr/>
        </p:nvSpPr>
        <p:spPr>
          <a:xfrm>
            <a:off x="7680176" y="5733256"/>
            <a:ext cx="3528392" cy="523220"/>
          </a:xfrm>
          <a:prstGeom prst="rect">
            <a:avLst/>
          </a:prstGeom>
        </p:spPr>
        <p:txBody>
          <a:bodyPr wrap="square">
            <a:spAutoFit/>
          </a:bodyPr>
          <a:lstStyle/>
          <a:p>
            <a:r>
              <a:rPr lang="cs-CZ" sz="1400" b="1" dirty="0">
                <a:solidFill>
                  <a:srgbClr val="545454"/>
                </a:solidFill>
              </a:rPr>
              <a:t>Autor:</a:t>
            </a:r>
            <a:r>
              <a:rPr lang="cs-CZ" sz="1400" dirty="0">
                <a:solidFill>
                  <a:srgbClr val="545454"/>
                </a:solidFill>
              </a:rPr>
              <a:t>© Mario </a:t>
            </a:r>
            <a:r>
              <a:rPr lang="cs-CZ" sz="1400" dirty="0" err="1">
                <a:solidFill>
                  <a:srgbClr val="545454"/>
                </a:solidFill>
              </a:rPr>
              <a:t>Laporta</a:t>
            </a:r>
            <a:r>
              <a:rPr lang="cs-CZ" sz="1400" dirty="0">
                <a:solidFill>
                  <a:srgbClr val="545454"/>
                </a:solidFill>
              </a:rPr>
              <a:t> / Reuters</a:t>
            </a:r>
          </a:p>
          <a:p>
            <a:r>
              <a:rPr lang="cs-CZ" sz="1400" dirty="0">
                <a:solidFill>
                  <a:srgbClr val="4285F4"/>
                </a:solidFill>
                <a:hlinkClick r:id="rId4"/>
              </a:rPr>
              <a:t>IPTC</a:t>
            </a:r>
            <a:r>
              <a:rPr lang="cs-CZ" sz="1400" dirty="0">
                <a:solidFill>
                  <a:srgbClr val="999999"/>
                </a:solidFill>
              </a:rPr>
              <a:t> </a:t>
            </a:r>
            <a:r>
              <a:rPr lang="cs-CZ" sz="1400" dirty="0" err="1">
                <a:solidFill>
                  <a:srgbClr val="999999"/>
                </a:solidFill>
              </a:rPr>
              <a:t>Photo</a:t>
            </a:r>
            <a:r>
              <a:rPr lang="cs-CZ" sz="1400" dirty="0">
                <a:solidFill>
                  <a:srgbClr val="999999"/>
                </a:solidFill>
              </a:rPr>
              <a:t> </a:t>
            </a:r>
            <a:r>
              <a:rPr lang="cs-CZ" sz="1400" dirty="0" err="1">
                <a:solidFill>
                  <a:srgbClr val="999999"/>
                </a:solidFill>
              </a:rPr>
              <a:t>Metadata</a:t>
            </a:r>
            <a:endParaRPr lang="cs-CZ" sz="1400" dirty="0"/>
          </a:p>
        </p:txBody>
      </p:sp>
    </p:spTree>
    <p:extLst>
      <p:ext uri="{BB962C8B-B14F-4D97-AF65-F5344CB8AC3E}">
        <p14:creationId xmlns:p14="http://schemas.microsoft.com/office/powerpoint/2010/main" val="23602751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19336" y="116632"/>
            <a:ext cx="6096000" cy="2585323"/>
          </a:xfrm>
          <a:prstGeom prst="rect">
            <a:avLst/>
          </a:prstGeom>
        </p:spPr>
        <p:txBody>
          <a:bodyPr>
            <a:spAutoFit/>
          </a:bodyPr>
          <a:lstStyle/>
          <a:p>
            <a:pPr>
              <a:spcAft>
                <a:spcPts val="0"/>
              </a:spcAft>
            </a:pPr>
            <a:r>
              <a:rPr lang="cs-CZ" sz="2400" b="1" dirty="0">
                <a:solidFill>
                  <a:srgbClr val="008000"/>
                </a:solidFill>
                <a:effectLst/>
                <a:ea typeface="Times New Roman" panose="02020603050405020304" pitchFamily="18" charset="0"/>
              </a:rPr>
              <a:t>Jiné dělení sukcese</a:t>
            </a:r>
            <a:endParaRPr lang="cs-CZ" sz="2400" b="1" dirty="0">
              <a:effectLst/>
              <a:ea typeface="Times New Roman" panose="02020603050405020304" pitchFamily="18" charset="0"/>
            </a:endParaRPr>
          </a:p>
          <a:p>
            <a:pPr>
              <a:spcAft>
                <a:spcPts val="0"/>
              </a:spcAft>
            </a:pPr>
            <a:endParaRPr lang="cs-CZ" dirty="0">
              <a:ea typeface="Times New Roman" panose="02020603050405020304" pitchFamily="18" charset="0"/>
            </a:endParaRPr>
          </a:p>
          <a:p>
            <a:pPr>
              <a:spcAft>
                <a:spcPts val="0"/>
              </a:spcAft>
            </a:pPr>
            <a:endParaRPr lang="cs-CZ" sz="2400" b="1" dirty="0">
              <a:solidFill>
                <a:srgbClr val="FF0000"/>
              </a:solidFill>
              <a:effectLst/>
              <a:ea typeface="Times New Roman" panose="02020603050405020304" pitchFamily="18" charset="0"/>
            </a:endParaRPr>
          </a:p>
          <a:p>
            <a:pPr>
              <a:spcAft>
                <a:spcPts val="0"/>
              </a:spcAft>
            </a:pPr>
            <a:r>
              <a:rPr lang="cs-CZ" sz="2400" b="1" dirty="0">
                <a:solidFill>
                  <a:srgbClr val="FF0000"/>
                </a:solidFill>
                <a:effectLst/>
                <a:ea typeface="Times New Roman" panose="02020603050405020304" pitchFamily="18" charset="0"/>
              </a:rPr>
              <a:t>Primární sukcese</a:t>
            </a:r>
          </a:p>
          <a:p>
            <a:pPr>
              <a:spcAft>
                <a:spcPts val="0"/>
              </a:spcAft>
            </a:pPr>
            <a:r>
              <a:rPr lang="cs-CZ" dirty="0">
                <a:effectLst/>
                <a:ea typeface="Times New Roman" panose="02020603050405020304" pitchFamily="18" charset="0"/>
              </a:rPr>
              <a:t>začíná na zcela novém substrátu, bez přítomnosti semenné banky, podzemních orgánů rostlin apod. (např. na lávě, náplavu). </a:t>
            </a:r>
          </a:p>
          <a:p>
            <a:pPr>
              <a:spcAft>
                <a:spcPts val="0"/>
              </a:spcAft>
            </a:pPr>
            <a:endParaRPr lang="cs-CZ" sz="900" dirty="0">
              <a:ea typeface="Times New Roman" panose="02020603050405020304" pitchFamily="18" charset="0"/>
            </a:endParaRPr>
          </a:p>
          <a:p>
            <a:pPr>
              <a:spcAft>
                <a:spcPts val="0"/>
              </a:spcAft>
            </a:pPr>
            <a:endParaRPr lang="cs-CZ" sz="900" b="1" dirty="0">
              <a:latin typeface="Times New Roman" panose="02020603050405020304" pitchFamily="18" charset="0"/>
              <a:ea typeface="Times New Roman" panose="02020603050405020304" pitchFamily="18" charset="0"/>
            </a:endParaRPr>
          </a:p>
        </p:txBody>
      </p:sp>
      <p:pic>
        <p:nvPicPr>
          <p:cNvPr id="3" name="Obrázek 2"/>
          <p:cNvPicPr>
            <a:picLocks noChangeAspect="1"/>
          </p:cNvPicPr>
          <p:nvPr/>
        </p:nvPicPr>
        <p:blipFill rotWithShape="1">
          <a:blip r:embed="rId2" cstate="print">
            <a:extLst>
              <a:ext uri="{28A0092B-C50C-407E-A947-70E740481C1C}">
                <a14:useLocalDpi xmlns:a14="http://schemas.microsoft.com/office/drawing/2010/main" val="0"/>
              </a:ext>
            </a:extLst>
          </a:blip>
          <a:srcRect l="3801" t="13250" r="33193" b="33710"/>
          <a:stretch/>
        </p:blipFill>
        <p:spPr>
          <a:xfrm>
            <a:off x="6744072" y="116632"/>
            <a:ext cx="4575168" cy="2567636"/>
          </a:xfrm>
          <a:prstGeom prst="rect">
            <a:avLst/>
          </a:prstGeom>
        </p:spPr>
      </p:pic>
      <p:pic>
        <p:nvPicPr>
          <p:cNvPr id="13" name="Obrázek 12" descr="Obsah obrázku kámen&#10;&#10;Popis byl vytvořen automaticky">
            <a:extLst>
              <a:ext uri="{FF2B5EF4-FFF2-40B4-BE49-F238E27FC236}">
                <a16:creationId xmlns:a16="http://schemas.microsoft.com/office/drawing/2014/main" id="{206C4021-1D68-4EEC-8A18-43AE7E7A6DD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400000">
            <a:off x="-204700" y="3465004"/>
            <a:ext cx="3744416" cy="2808312"/>
          </a:xfrm>
          <a:prstGeom prst="rect">
            <a:avLst/>
          </a:prstGeom>
        </p:spPr>
      </p:pic>
      <p:pic>
        <p:nvPicPr>
          <p:cNvPr id="15" name="Obrázek 14" descr="Obsah obrázku exteriér, tráva, strom, rostlina&#10;&#10;Popis byl vytvořen automaticky">
            <a:extLst>
              <a:ext uri="{FF2B5EF4-FFF2-40B4-BE49-F238E27FC236}">
                <a16:creationId xmlns:a16="http://schemas.microsoft.com/office/drawing/2014/main" id="{D717CB33-07F2-44EB-8C4E-2F82F476395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5400000">
            <a:off x="2819636" y="3437620"/>
            <a:ext cx="3744416" cy="2808312"/>
          </a:xfrm>
          <a:prstGeom prst="rect">
            <a:avLst/>
          </a:prstGeom>
        </p:spPr>
      </p:pic>
      <p:pic>
        <p:nvPicPr>
          <p:cNvPr id="16" name="Obrázek 15">
            <a:extLst>
              <a:ext uri="{FF2B5EF4-FFF2-40B4-BE49-F238E27FC236}">
                <a16:creationId xmlns:a16="http://schemas.microsoft.com/office/drawing/2014/main" id="{8DB90D77-3BE2-4ABB-80F1-58D7EE6C7DAA}"/>
              </a:ext>
            </a:extLst>
          </p:cNvPr>
          <p:cNvPicPr>
            <a:picLocks noChangeAspect="1"/>
          </p:cNvPicPr>
          <p:nvPr/>
        </p:nvPicPr>
        <p:blipFill>
          <a:blip r:embed="rId5"/>
          <a:stretch>
            <a:fillRect/>
          </a:stretch>
        </p:blipFill>
        <p:spPr>
          <a:xfrm>
            <a:off x="6312024" y="2996952"/>
            <a:ext cx="5544616" cy="3699299"/>
          </a:xfrm>
          <a:prstGeom prst="rect">
            <a:avLst/>
          </a:prstGeom>
        </p:spPr>
      </p:pic>
      <p:sp>
        <p:nvSpPr>
          <p:cNvPr id="17" name="TextovéPole 16">
            <a:extLst>
              <a:ext uri="{FF2B5EF4-FFF2-40B4-BE49-F238E27FC236}">
                <a16:creationId xmlns:a16="http://schemas.microsoft.com/office/drawing/2014/main" id="{54657C50-ABB2-4D1B-A4F6-2D4A56BEABB0}"/>
              </a:ext>
            </a:extLst>
          </p:cNvPr>
          <p:cNvSpPr txBox="1"/>
          <p:nvPr/>
        </p:nvSpPr>
        <p:spPr>
          <a:xfrm>
            <a:off x="6384032" y="6309320"/>
            <a:ext cx="3960440" cy="369332"/>
          </a:xfrm>
          <a:prstGeom prst="rect">
            <a:avLst/>
          </a:prstGeom>
          <a:noFill/>
        </p:spPr>
        <p:txBody>
          <a:bodyPr wrap="square" rtlCol="0">
            <a:spAutoFit/>
          </a:bodyPr>
          <a:lstStyle/>
          <a:p>
            <a:r>
              <a:rPr lang="cs-CZ" dirty="0" err="1">
                <a:solidFill>
                  <a:schemeClr val="bg1"/>
                </a:solidFill>
              </a:rPr>
              <a:t>vegsciblog</a:t>
            </a:r>
            <a:r>
              <a:rPr lang="cs-CZ" dirty="0">
                <a:solidFill>
                  <a:schemeClr val="bg1"/>
                </a:solidFill>
              </a:rPr>
              <a:t>. Foto: Anton </a:t>
            </a:r>
            <a:r>
              <a:rPr lang="cs-CZ" dirty="0" err="1">
                <a:solidFill>
                  <a:schemeClr val="bg1"/>
                </a:solidFill>
              </a:rPr>
              <a:t>Korablev</a:t>
            </a:r>
            <a:endParaRPr lang="cs-CZ" dirty="0">
              <a:solidFill>
                <a:schemeClr val="bg1"/>
              </a:solidFill>
            </a:endParaRPr>
          </a:p>
        </p:txBody>
      </p:sp>
    </p:spTree>
    <p:extLst>
      <p:ext uri="{BB962C8B-B14F-4D97-AF65-F5344CB8AC3E}">
        <p14:creationId xmlns:p14="http://schemas.microsoft.com/office/powerpoint/2010/main" val="33978292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a:extLst>
              <a:ext uri="{FF2B5EF4-FFF2-40B4-BE49-F238E27FC236}">
                <a16:creationId xmlns:a16="http://schemas.microsoft.com/office/drawing/2014/main" id="{04080FA3-DBC9-4192-9DF8-7BA84CAAB58F}"/>
              </a:ext>
            </a:extLst>
          </p:cNvPr>
          <p:cNvSpPr/>
          <p:nvPr/>
        </p:nvSpPr>
        <p:spPr>
          <a:xfrm>
            <a:off x="191344" y="260648"/>
            <a:ext cx="11377264" cy="877163"/>
          </a:xfrm>
          <a:prstGeom prst="rect">
            <a:avLst/>
          </a:prstGeom>
        </p:spPr>
        <p:txBody>
          <a:bodyPr wrap="square">
            <a:spAutoFit/>
          </a:bodyPr>
          <a:lstStyle/>
          <a:p>
            <a:pPr>
              <a:spcAft>
                <a:spcPts val="0"/>
              </a:spcAft>
            </a:pPr>
            <a:r>
              <a:rPr lang="cs-CZ" sz="2400" b="1" dirty="0">
                <a:solidFill>
                  <a:srgbClr val="FF0000"/>
                </a:solidFill>
                <a:ea typeface="Times New Roman" panose="02020603050405020304" pitchFamily="18" charset="0"/>
              </a:rPr>
              <a:t>Sekundární sukcese</a:t>
            </a:r>
          </a:p>
          <a:p>
            <a:pPr>
              <a:spcAft>
                <a:spcPts val="0"/>
              </a:spcAft>
            </a:pPr>
            <a:r>
              <a:rPr lang="cs-CZ" dirty="0" err="1">
                <a:ea typeface="Times New Roman" panose="02020603050405020304" pitchFamily="18" charset="0"/>
              </a:rPr>
              <a:t>znovupokrytí</a:t>
            </a:r>
            <a:r>
              <a:rPr lang="cs-CZ" dirty="0">
                <a:ea typeface="Times New Roman" panose="02020603050405020304" pitchFamily="18" charset="0"/>
              </a:rPr>
              <a:t> </a:t>
            </a:r>
            <a:r>
              <a:rPr lang="cs-CZ" dirty="0" err="1">
                <a:ea typeface="Times New Roman" panose="02020603050405020304" pitchFamily="18" charset="0"/>
              </a:rPr>
              <a:t>disturbovaného</a:t>
            </a:r>
            <a:r>
              <a:rPr lang="cs-CZ" dirty="0">
                <a:ea typeface="Times New Roman" panose="02020603050405020304" pitchFamily="18" charset="0"/>
              </a:rPr>
              <a:t> stanoviště; diaspory přítomny (např. mýtina).</a:t>
            </a:r>
            <a:endParaRPr lang="cs-CZ" sz="900" dirty="0">
              <a:ea typeface="Times New Roman" panose="02020603050405020304" pitchFamily="18" charset="0"/>
            </a:endParaRPr>
          </a:p>
          <a:p>
            <a:pPr marL="114300">
              <a:spcAft>
                <a:spcPts val="0"/>
              </a:spcAft>
            </a:pPr>
            <a:endParaRPr lang="cs-CZ" sz="900" dirty="0">
              <a:latin typeface="Times New Roman" panose="02020603050405020304" pitchFamily="18" charset="0"/>
              <a:ea typeface="Times New Roman" panose="02020603050405020304" pitchFamily="18" charset="0"/>
            </a:endParaRPr>
          </a:p>
        </p:txBody>
      </p:sp>
      <p:pic>
        <p:nvPicPr>
          <p:cNvPr id="3" name="Obrázek 2">
            <a:extLst>
              <a:ext uri="{FF2B5EF4-FFF2-40B4-BE49-F238E27FC236}">
                <a16:creationId xmlns:a16="http://schemas.microsoft.com/office/drawing/2014/main" id="{455A6EE0-3761-4D6E-816E-F6AF7D270BC9}"/>
              </a:ext>
            </a:extLst>
          </p:cNvPr>
          <p:cNvPicPr>
            <a:picLocks noChangeAspect="1"/>
          </p:cNvPicPr>
          <p:nvPr/>
        </p:nvPicPr>
        <p:blipFill>
          <a:blip r:embed="rId2"/>
          <a:stretch>
            <a:fillRect/>
          </a:stretch>
        </p:blipFill>
        <p:spPr>
          <a:xfrm>
            <a:off x="407368" y="2060848"/>
            <a:ext cx="4764868" cy="3176579"/>
          </a:xfrm>
          <a:prstGeom prst="rect">
            <a:avLst/>
          </a:prstGeom>
        </p:spPr>
      </p:pic>
      <p:pic>
        <p:nvPicPr>
          <p:cNvPr id="4" name="Obrázek 3">
            <a:extLst>
              <a:ext uri="{FF2B5EF4-FFF2-40B4-BE49-F238E27FC236}">
                <a16:creationId xmlns:a16="http://schemas.microsoft.com/office/drawing/2014/main" id="{4C155070-04DF-43F1-B631-AC2962EA6258}"/>
              </a:ext>
            </a:extLst>
          </p:cNvPr>
          <p:cNvPicPr>
            <a:picLocks noChangeAspect="1"/>
          </p:cNvPicPr>
          <p:nvPr/>
        </p:nvPicPr>
        <p:blipFill>
          <a:blip r:embed="rId3"/>
          <a:stretch>
            <a:fillRect/>
          </a:stretch>
        </p:blipFill>
        <p:spPr>
          <a:xfrm>
            <a:off x="5789620" y="2348881"/>
            <a:ext cx="6022315" cy="4509120"/>
          </a:xfrm>
          <a:prstGeom prst="rect">
            <a:avLst/>
          </a:prstGeom>
        </p:spPr>
      </p:pic>
      <p:sp>
        <p:nvSpPr>
          <p:cNvPr id="5" name="TextovéPole 4">
            <a:extLst>
              <a:ext uri="{FF2B5EF4-FFF2-40B4-BE49-F238E27FC236}">
                <a16:creationId xmlns:a16="http://schemas.microsoft.com/office/drawing/2014/main" id="{397D38B5-7DCB-43F7-943F-D86ACCC4D042}"/>
              </a:ext>
            </a:extLst>
          </p:cNvPr>
          <p:cNvSpPr txBox="1"/>
          <p:nvPr/>
        </p:nvSpPr>
        <p:spPr>
          <a:xfrm>
            <a:off x="6240016" y="2348880"/>
            <a:ext cx="5328592" cy="923330"/>
          </a:xfrm>
          <a:prstGeom prst="rect">
            <a:avLst/>
          </a:prstGeom>
          <a:solidFill>
            <a:schemeClr val="bg1">
              <a:alpha val="41000"/>
            </a:schemeClr>
          </a:solidFill>
        </p:spPr>
        <p:txBody>
          <a:bodyPr wrap="square" rtlCol="0">
            <a:spAutoFit/>
          </a:bodyPr>
          <a:lstStyle/>
          <a:p>
            <a:r>
              <a:rPr lang="cs-CZ" b="1" dirty="0">
                <a:solidFill>
                  <a:srgbClr val="7030A0"/>
                </a:solidFill>
              </a:rPr>
              <a:t>Kam patří zarůstání opuštěné louky?</a:t>
            </a:r>
          </a:p>
          <a:p>
            <a:r>
              <a:rPr lang="cs-CZ" b="1" i="1" dirty="0">
                <a:solidFill>
                  <a:srgbClr val="7030A0"/>
                </a:solidFill>
              </a:rPr>
              <a:t>Záleží zda měla lesní historii. U nás jde zejména o sekundární </a:t>
            </a:r>
            <a:r>
              <a:rPr lang="cs-CZ" b="1" i="1" dirty="0" err="1">
                <a:solidFill>
                  <a:srgbClr val="7030A0"/>
                </a:solidFill>
              </a:rPr>
              <a:t>sukcsi</a:t>
            </a:r>
            <a:r>
              <a:rPr lang="cs-CZ" b="1" i="1" dirty="0">
                <a:solidFill>
                  <a:srgbClr val="7030A0"/>
                </a:solidFill>
              </a:rPr>
              <a:t>.</a:t>
            </a:r>
          </a:p>
        </p:txBody>
      </p:sp>
      <p:sp>
        <p:nvSpPr>
          <p:cNvPr id="6" name="Obdélník 5">
            <a:extLst>
              <a:ext uri="{FF2B5EF4-FFF2-40B4-BE49-F238E27FC236}">
                <a16:creationId xmlns:a16="http://schemas.microsoft.com/office/drawing/2014/main" id="{B2324605-6EC2-4217-92D4-4A884700C081}"/>
              </a:ext>
            </a:extLst>
          </p:cNvPr>
          <p:cNvSpPr/>
          <p:nvPr/>
        </p:nvSpPr>
        <p:spPr>
          <a:xfrm>
            <a:off x="3013714" y="4959305"/>
            <a:ext cx="1905971" cy="276999"/>
          </a:xfrm>
          <a:prstGeom prst="rect">
            <a:avLst/>
          </a:prstGeom>
        </p:spPr>
        <p:txBody>
          <a:bodyPr wrap="none">
            <a:spAutoFit/>
          </a:bodyPr>
          <a:lstStyle/>
          <a:p>
            <a:r>
              <a:rPr lang="cs-CZ" sz="1200" dirty="0">
                <a:solidFill>
                  <a:srgbClr val="FFFF00"/>
                </a:solidFill>
              </a:rPr>
              <a:t>http://www.petrmeduna.cz</a:t>
            </a:r>
          </a:p>
        </p:txBody>
      </p:sp>
      <p:sp>
        <p:nvSpPr>
          <p:cNvPr id="7" name="Obdélník 6">
            <a:extLst>
              <a:ext uri="{FF2B5EF4-FFF2-40B4-BE49-F238E27FC236}">
                <a16:creationId xmlns:a16="http://schemas.microsoft.com/office/drawing/2014/main" id="{FC31E796-816A-48FE-9513-BDCE1CB25B9F}"/>
              </a:ext>
            </a:extLst>
          </p:cNvPr>
          <p:cNvSpPr/>
          <p:nvPr/>
        </p:nvSpPr>
        <p:spPr>
          <a:xfrm>
            <a:off x="7032104" y="6581001"/>
            <a:ext cx="1707712" cy="276999"/>
          </a:xfrm>
          <a:prstGeom prst="rect">
            <a:avLst/>
          </a:prstGeom>
          <a:solidFill>
            <a:schemeClr val="bg1">
              <a:alpha val="40000"/>
            </a:schemeClr>
          </a:solidFill>
        </p:spPr>
        <p:txBody>
          <a:bodyPr wrap="none">
            <a:spAutoFit/>
          </a:bodyPr>
          <a:lstStyle/>
          <a:p>
            <a:r>
              <a:rPr lang="cs-CZ" sz="1200" dirty="0"/>
              <a:t>www.ceskestredohori.cz</a:t>
            </a:r>
          </a:p>
        </p:txBody>
      </p:sp>
    </p:spTree>
    <p:extLst>
      <p:ext uri="{BB962C8B-B14F-4D97-AF65-F5344CB8AC3E}">
        <p14:creationId xmlns:p14="http://schemas.microsoft.com/office/powerpoint/2010/main" val="9841301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19336" y="188640"/>
            <a:ext cx="11593288" cy="2062103"/>
          </a:xfrm>
          <a:prstGeom prst="rect">
            <a:avLst/>
          </a:prstGeom>
        </p:spPr>
        <p:txBody>
          <a:bodyPr wrap="square">
            <a:spAutoFit/>
          </a:bodyPr>
          <a:lstStyle/>
          <a:p>
            <a:pPr marL="114300">
              <a:spcAft>
                <a:spcPts val="0"/>
              </a:spcAft>
            </a:pPr>
            <a:r>
              <a:rPr lang="cs-CZ" sz="2400" b="1" dirty="0">
                <a:solidFill>
                  <a:schemeClr val="accent6">
                    <a:lumMod val="75000"/>
                  </a:schemeClr>
                </a:solidFill>
                <a:effectLst/>
              </a:rPr>
              <a:t>Mechanismy sukcese</a:t>
            </a:r>
          </a:p>
          <a:p>
            <a:pPr marL="114300">
              <a:spcAft>
                <a:spcPts val="0"/>
              </a:spcAft>
            </a:pPr>
            <a:endParaRPr lang="cs-CZ" sz="3200" b="1" dirty="0">
              <a:solidFill>
                <a:schemeClr val="accent6">
                  <a:lumMod val="75000"/>
                </a:schemeClr>
              </a:solidFill>
              <a:effectLst/>
            </a:endParaRPr>
          </a:p>
          <a:p>
            <a:pPr marL="114300">
              <a:spcAft>
                <a:spcPts val="0"/>
              </a:spcAft>
            </a:pPr>
            <a:r>
              <a:rPr lang="cs-CZ" dirty="0">
                <a:effectLst/>
                <a:ea typeface="Times New Roman" panose="02020603050405020304" pitchFamily="18" charset="0"/>
              </a:rPr>
              <a:t>Existují různé mechanismy (představy ekologů) o tom, jakými mechanismy sukcese probíhá:</a:t>
            </a:r>
            <a:endParaRPr lang="cs-CZ" sz="900" dirty="0">
              <a:effectLst/>
              <a:ea typeface="Times New Roman" panose="02020603050405020304" pitchFamily="18" charset="0"/>
            </a:endParaRPr>
          </a:p>
          <a:p>
            <a:pPr marL="114300">
              <a:spcAft>
                <a:spcPts val="0"/>
              </a:spcAft>
            </a:pPr>
            <a:r>
              <a:rPr lang="cs-CZ" dirty="0">
                <a:effectLst/>
                <a:ea typeface="Times New Roman" panose="02020603050405020304" pitchFamily="18" charset="0"/>
              </a:rPr>
              <a:t> </a:t>
            </a:r>
            <a:endParaRPr lang="cs-CZ" sz="900" dirty="0">
              <a:effectLst/>
              <a:ea typeface="Times New Roman" panose="02020603050405020304" pitchFamily="18" charset="0"/>
            </a:endParaRPr>
          </a:p>
          <a:p>
            <a:pPr marL="342900" lvl="0" indent="-342900">
              <a:spcAft>
                <a:spcPts val="0"/>
              </a:spcAft>
              <a:buFont typeface="Symbol" panose="05050102010706020507" pitchFamily="18" charset="2"/>
              <a:buChar char="-"/>
              <a:tabLst>
                <a:tab pos="373380" algn="l"/>
              </a:tabLst>
            </a:pPr>
            <a:r>
              <a:rPr lang="cs-CZ" b="1" dirty="0">
                <a:solidFill>
                  <a:srgbClr val="FF0000"/>
                </a:solidFill>
                <a:effectLst/>
                <a:ea typeface="Times New Roman" panose="02020603050405020304" pitchFamily="18" charset="0"/>
              </a:rPr>
              <a:t>facilitační model</a:t>
            </a:r>
            <a:r>
              <a:rPr lang="cs-CZ" dirty="0">
                <a:solidFill>
                  <a:srgbClr val="FF0000"/>
                </a:solidFill>
                <a:effectLst/>
                <a:ea typeface="Times New Roman" panose="02020603050405020304" pitchFamily="18" charset="0"/>
              </a:rPr>
              <a:t>:</a:t>
            </a:r>
            <a:r>
              <a:rPr lang="cs-CZ" dirty="0">
                <a:effectLst/>
                <a:ea typeface="Times New Roman" panose="02020603050405020304" pitchFamily="18" charset="0"/>
              </a:rPr>
              <a:t> Raně </a:t>
            </a:r>
            <a:r>
              <a:rPr lang="cs-CZ" dirty="0" err="1">
                <a:effectLst/>
                <a:ea typeface="Times New Roman" panose="02020603050405020304" pitchFamily="18" charset="0"/>
              </a:rPr>
              <a:t>sukcesní</a:t>
            </a:r>
            <a:r>
              <a:rPr lang="cs-CZ" dirty="0">
                <a:effectLst/>
                <a:ea typeface="Times New Roman" panose="02020603050405020304" pitchFamily="18" charset="0"/>
              </a:rPr>
              <a:t> druhy upravují podmínky novým migrantům (</a:t>
            </a:r>
            <a:r>
              <a:rPr lang="cs-CZ" b="1" dirty="0">
                <a:effectLst/>
                <a:ea typeface="Times New Roman" panose="02020603050405020304" pitchFamily="18" charset="0"/>
              </a:rPr>
              <a:t>facilitace</a:t>
            </a:r>
            <a:r>
              <a:rPr lang="cs-CZ" dirty="0">
                <a:effectLst/>
                <a:ea typeface="Times New Roman" panose="02020603050405020304" pitchFamily="18" charset="0"/>
              </a:rPr>
              <a:t>). Např. druhy rodu </a:t>
            </a:r>
            <a:r>
              <a:rPr lang="cs-CZ" i="1" dirty="0" err="1">
                <a:effectLst/>
                <a:ea typeface="Times New Roman" panose="02020603050405020304" pitchFamily="18" charset="0"/>
              </a:rPr>
              <a:t>Dryas</a:t>
            </a:r>
            <a:r>
              <a:rPr lang="cs-CZ" dirty="0">
                <a:effectLst/>
                <a:ea typeface="Times New Roman" panose="02020603050405020304" pitchFamily="18" charset="0"/>
              </a:rPr>
              <a:t> fixují dusík.</a:t>
            </a:r>
            <a:endParaRPr lang="cs-CZ" sz="900" dirty="0">
              <a:effectLst/>
              <a:ea typeface="Times New Roman" panose="02020603050405020304" pitchFamily="18" charset="0"/>
            </a:endParaRPr>
          </a:p>
        </p:txBody>
      </p:sp>
      <p:pic>
        <p:nvPicPr>
          <p:cNvPr id="4098" name="Picture 2" descr="MC18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75720" y="2564904"/>
            <a:ext cx="5762625"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351056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19336" y="1124744"/>
            <a:ext cx="6696744" cy="646331"/>
          </a:xfrm>
          <a:prstGeom prst="rect">
            <a:avLst/>
          </a:prstGeom>
        </p:spPr>
        <p:txBody>
          <a:bodyPr wrap="square">
            <a:spAutoFit/>
          </a:bodyPr>
          <a:lstStyle/>
          <a:p>
            <a:pPr marL="342900" lvl="0" indent="-342900">
              <a:spcAft>
                <a:spcPts val="0"/>
              </a:spcAft>
              <a:buFont typeface="Symbol" panose="05050102010706020507" pitchFamily="18" charset="2"/>
              <a:buChar char="-"/>
              <a:tabLst>
                <a:tab pos="373380" algn="l"/>
              </a:tabLst>
            </a:pPr>
            <a:r>
              <a:rPr lang="cs-CZ" b="1" dirty="0">
                <a:solidFill>
                  <a:srgbClr val="FF0000"/>
                </a:solidFill>
                <a:effectLst/>
                <a:ea typeface="Times New Roman" panose="02020603050405020304" pitchFamily="18" charset="0"/>
              </a:rPr>
              <a:t>inhibiční model:</a:t>
            </a:r>
            <a:r>
              <a:rPr lang="cs-CZ" dirty="0">
                <a:solidFill>
                  <a:srgbClr val="FF0000"/>
                </a:solidFill>
                <a:effectLst/>
                <a:ea typeface="Times New Roman" panose="02020603050405020304" pitchFamily="18" charset="0"/>
              </a:rPr>
              <a:t> </a:t>
            </a:r>
            <a:r>
              <a:rPr lang="cs-CZ" dirty="0">
                <a:effectLst/>
                <a:ea typeface="Times New Roman" panose="02020603050405020304" pitchFamily="18" charset="0"/>
              </a:rPr>
              <a:t>první kolonizátor upraví prostředí tak, že zabrání výskytu dalších druhů (vyhrává ten kdo přijde první).</a:t>
            </a:r>
            <a:endParaRPr lang="cs-CZ" sz="900" dirty="0">
              <a:effectLst/>
              <a:ea typeface="Times New Roman" panose="02020603050405020304" pitchFamily="18" charset="0"/>
            </a:endParaRPr>
          </a:p>
        </p:txBody>
      </p:sp>
      <p:pic>
        <p:nvPicPr>
          <p:cNvPr id="5122" name="Picture 2" descr="MC53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48128" y="141205"/>
            <a:ext cx="4320480" cy="6418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Obrázek 3"/>
          <p:cNvPicPr>
            <a:picLocks noChangeAspect="1"/>
          </p:cNvPicPr>
          <p:nvPr/>
        </p:nvPicPr>
        <p:blipFill>
          <a:blip r:embed="rId3"/>
          <a:stretch>
            <a:fillRect/>
          </a:stretch>
        </p:blipFill>
        <p:spPr>
          <a:xfrm>
            <a:off x="623392" y="2400151"/>
            <a:ext cx="6096000" cy="4191000"/>
          </a:xfrm>
          <a:prstGeom prst="rect">
            <a:avLst/>
          </a:prstGeom>
        </p:spPr>
      </p:pic>
      <p:sp>
        <p:nvSpPr>
          <p:cNvPr id="5" name="TextovéPole 4"/>
          <p:cNvSpPr txBox="1"/>
          <p:nvPr/>
        </p:nvSpPr>
        <p:spPr>
          <a:xfrm>
            <a:off x="623392" y="6221819"/>
            <a:ext cx="2880320" cy="369332"/>
          </a:xfrm>
          <a:prstGeom prst="rect">
            <a:avLst/>
          </a:prstGeom>
          <a:noFill/>
        </p:spPr>
        <p:txBody>
          <a:bodyPr wrap="square" rtlCol="0">
            <a:spAutoFit/>
          </a:bodyPr>
          <a:lstStyle/>
          <a:p>
            <a:r>
              <a:rPr lang="cs-CZ" dirty="0">
                <a:solidFill>
                  <a:srgbClr val="FFFF00"/>
                </a:solidFill>
              </a:rPr>
              <a:t>Rebele et al. 2014</a:t>
            </a:r>
          </a:p>
        </p:txBody>
      </p:sp>
      <p:sp>
        <p:nvSpPr>
          <p:cNvPr id="6" name="Obdélník 5"/>
          <p:cNvSpPr/>
          <p:nvPr/>
        </p:nvSpPr>
        <p:spPr>
          <a:xfrm>
            <a:off x="335360" y="348541"/>
            <a:ext cx="2985626" cy="461665"/>
          </a:xfrm>
          <a:prstGeom prst="rect">
            <a:avLst/>
          </a:prstGeom>
        </p:spPr>
        <p:txBody>
          <a:bodyPr wrap="none">
            <a:spAutoFit/>
          </a:bodyPr>
          <a:lstStyle/>
          <a:p>
            <a:pPr marL="114300" lvl="0"/>
            <a:r>
              <a:rPr lang="cs-CZ" sz="2400" b="1" dirty="0">
                <a:solidFill>
                  <a:srgbClr val="70AD47">
                    <a:lumMod val="75000"/>
                  </a:srgbClr>
                </a:solidFill>
              </a:rPr>
              <a:t>Mechanismy sukcese</a:t>
            </a:r>
          </a:p>
        </p:txBody>
      </p:sp>
    </p:spTree>
    <p:extLst>
      <p:ext uri="{BB962C8B-B14F-4D97-AF65-F5344CB8AC3E}">
        <p14:creationId xmlns:p14="http://schemas.microsoft.com/office/powerpoint/2010/main" val="6933678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91344" y="908720"/>
            <a:ext cx="11593288" cy="5770811"/>
          </a:xfrm>
          <a:prstGeom prst="rect">
            <a:avLst/>
          </a:prstGeom>
        </p:spPr>
        <p:txBody>
          <a:bodyPr wrap="square">
            <a:spAutoFit/>
          </a:bodyPr>
          <a:lstStyle/>
          <a:p>
            <a:pPr marL="342900" lvl="0" indent="-342900">
              <a:spcAft>
                <a:spcPts val="0"/>
              </a:spcAft>
              <a:buFont typeface="Symbol" panose="05050102010706020507" pitchFamily="18" charset="2"/>
              <a:buChar char="-"/>
              <a:tabLst>
                <a:tab pos="373380" algn="l"/>
              </a:tabLst>
            </a:pPr>
            <a:r>
              <a:rPr lang="cs-CZ" b="1" dirty="0">
                <a:solidFill>
                  <a:srgbClr val="FF0000"/>
                </a:solidFill>
                <a:effectLst/>
                <a:ea typeface="Times New Roman" panose="02020603050405020304" pitchFamily="18" charset="0"/>
              </a:rPr>
              <a:t>model tolerance:</a:t>
            </a:r>
            <a:r>
              <a:rPr lang="cs-CZ" dirty="0">
                <a:solidFill>
                  <a:srgbClr val="FF0000"/>
                </a:solidFill>
                <a:effectLst/>
                <a:ea typeface="Times New Roman" panose="02020603050405020304" pitchFamily="18" charset="0"/>
              </a:rPr>
              <a:t> </a:t>
            </a:r>
            <a:r>
              <a:rPr lang="cs-CZ" dirty="0">
                <a:effectLst/>
                <a:ea typeface="Times New Roman" panose="02020603050405020304" pitchFamily="18" charset="0"/>
              </a:rPr>
              <a:t>nahrazení druhů je způsobeno tím, že nastupující druh toleruje menší množství zdrojů než druh předcházející. Například při zarůstání živinami bohatých substrátů, kde se živiny postupně odčerpávají. Nebo když se druhu pozdně </a:t>
            </a:r>
            <a:r>
              <a:rPr lang="cs-CZ" dirty="0" err="1">
                <a:effectLst/>
                <a:ea typeface="Times New Roman" panose="02020603050405020304" pitchFamily="18" charset="0"/>
              </a:rPr>
              <a:t>sukcesních</a:t>
            </a:r>
            <a:r>
              <a:rPr lang="cs-CZ" dirty="0">
                <a:effectLst/>
                <a:ea typeface="Times New Roman" panose="02020603050405020304" pitchFamily="18" charset="0"/>
              </a:rPr>
              <a:t> stádií podaří kolonizovat iniciální stádium a vyčerpá živiny ještě než plně doroste.</a:t>
            </a:r>
          </a:p>
          <a:p>
            <a:pPr marL="342900" lvl="0" indent="-342900">
              <a:spcAft>
                <a:spcPts val="0"/>
              </a:spcAft>
              <a:buFont typeface="Symbol" panose="05050102010706020507" pitchFamily="18" charset="2"/>
              <a:buChar char="-"/>
              <a:tabLst>
                <a:tab pos="373380" algn="l"/>
              </a:tabLst>
            </a:pPr>
            <a:endParaRPr lang="cs-CZ" sz="900" dirty="0">
              <a:latin typeface="Times New Roman" panose="02020603050405020304" pitchFamily="18" charset="0"/>
              <a:ea typeface="Times New Roman" panose="02020603050405020304" pitchFamily="18" charset="0"/>
            </a:endParaRPr>
          </a:p>
          <a:p>
            <a:pPr marL="342900" lvl="0" indent="-342900">
              <a:spcAft>
                <a:spcPts val="0"/>
              </a:spcAft>
              <a:buFont typeface="Symbol" panose="05050102010706020507" pitchFamily="18" charset="2"/>
              <a:buChar char="-"/>
              <a:tabLst>
                <a:tab pos="373380" algn="l"/>
              </a:tabLst>
            </a:pPr>
            <a:endParaRPr lang="cs-CZ" sz="900" dirty="0">
              <a:effectLst/>
              <a:latin typeface="Times New Roman" panose="02020603050405020304" pitchFamily="18" charset="0"/>
              <a:ea typeface="Times New Roman" panose="02020603050405020304" pitchFamily="18" charset="0"/>
            </a:endParaRPr>
          </a:p>
          <a:p>
            <a:pPr marL="342900" lvl="0" indent="-342900">
              <a:spcAft>
                <a:spcPts val="0"/>
              </a:spcAft>
              <a:buFont typeface="Symbol" panose="05050102010706020507" pitchFamily="18" charset="2"/>
              <a:buChar char="-"/>
              <a:tabLst>
                <a:tab pos="373380" algn="l"/>
              </a:tabLst>
            </a:pPr>
            <a:endParaRPr lang="cs-CZ" sz="900" dirty="0">
              <a:latin typeface="Times New Roman" panose="02020603050405020304" pitchFamily="18" charset="0"/>
              <a:ea typeface="Times New Roman" panose="02020603050405020304" pitchFamily="18" charset="0"/>
            </a:endParaRPr>
          </a:p>
          <a:p>
            <a:pPr marL="342900" lvl="0" indent="-342900">
              <a:spcAft>
                <a:spcPts val="0"/>
              </a:spcAft>
              <a:buFont typeface="Symbol" panose="05050102010706020507" pitchFamily="18" charset="2"/>
              <a:buChar char="-"/>
              <a:tabLst>
                <a:tab pos="373380" algn="l"/>
              </a:tabLst>
            </a:pPr>
            <a:endParaRPr lang="cs-CZ" sz="900" dirty="0">
              <a:effectLst/>
              <a:latin typeface="Times New Roman" panose="02020603050405020304" pitchFamily="18" charset="0"/>
              <a:ea typeface="Times New Roman" panose="02020603050405020304" pitchFamily="18" charset="0"/>
            </a:endParaRPr>
          </a:p>
          <a:p>
            <a:pPr marL="342900" lvl="0" indent="-342900">
              <a:spcAft>
                <a:spcPts val="0"/>
              </a:spcAft>
              <a:buFont typeface="Symbol" panose="05050102010706020507" pitchFamily="18" charset="2"/>
              <a:buChar char="-"/>
              <a:tabLst>
                <a:tab pos="373380" algn="l"/>
              </a:tabLst>
            </a:pPr>
            <a:endParaRPr lang="cs-CZ" sz="900" dirty="0">
              <a:latin typeface="Times New Roman" panose="02020603050405020304" pitchFamily="18" charset="0"/>
              <a:ea typeface="Times New Roman" panose="02020603050405020304" pitchFamily="18" charset="0"/>
            </a:endParaRPr>
          </a:p>
          <a:p>
            <a:pPr marL="342900" lvl="0" indent="-342900">
              <a:spcAft>
                <a:spcPts val="0"/>
              </a:spcAft>
              <a:buFont typeface="Symbol" panose="05050102010706020507" pitchFamily="18" charset="2"/>
              <a:buChar char="-"/>
              <a:tabLst>
                <a:tab pos="373380" algn="l"/>
              </a:tabLst>
            </a:pPr>
            <a:endParaRPr lang="cs-CZ" sz="900" dirty="0">
              <a:effectLst/>
              <a:latin typeface="Times New Roman" panose="02020603050405020304" pitchFamily="18" charset="0"/>
              <a:ea typeface="Times New Roman" panose="02020603050405020304" pitchFamily="18" charset="0"/>
            </a:endParaRPr>
          </a:p>
          <a:p>
            <a:pPr marL="342900" lvl="0" indent="-342900">
              <a:spcAft>
                <a:spcPts val="0"/>
              </a:spcAft>
              <a:buFont typeface="Symbol" panose="05050102010706020507" pitchFamily="18" charset="2"/>
              <a:buChar char="-"/>
              <a:tabLst>
                <a:tab pos="373380" algn="l"/>
              </a:tabLst>
            </a:pPr>
            <a:endParaRPr lang="cs-CZ" sz="900" dirty="0">
              <a:latin typeface="Times New Roman" panose="02020603050405020304" pitchFamily="18" charset="0"/>
              <a:ea typeface="Times New Roman" panose="02020603050405020304" pitchFamily="18" charset="0"/>
            </a:endParaRPr>
          </a:p>
          <a:p>
            <a:pPr marL="342900" lvl="0" indent="-342900">
              <a:spcAft>
                <a:spcPts val="0"/>
              </a:spcAft>
              <a:buFont typeface="Symbol" panose="05050102010706020507" pitchFamily="18" charset="2"/>
              <a:buChar char="-"/>
              <a:tabLst>
                <a:tab pos="373380" algn="l"/>
              </a:tabLst>
            </a:pPr>
            <a:endParaRPr lang="cs-CZ" sz="900" dirty="0">
              <a:effectLst/>
              <a:latin typeface="Times New Roman" panose="02020603050405020304" pitchFamily="18" charset="0"/>
              <a:ea typeface="Times New Roman" panose="02020603050405020304" pitchFamily="18" charset="0"/>
            </a:endParaRPr>
          </a:p>
          <a:p>
            <a:pPr marL="342900" lvl="0" indent="-342900">
              <a:spcAft>
                <a:spcPts val="0"/>
              </a:spcAft>
              <a:buFont typeface="Symbol" panose="05050102010706020507" pitchFamily="18" charset="2"/>
              <a:buChar char="-"/>
              <a:tabLst>
                <a:tab pos="373380" algn="l"/>
              </a:tabLst>
            </a:pPr>
            <a:endParaRPr lang="cs-CZ" sz="900" dirty="0">
              <a:latin typeface="Times New Roman" panose="02020603050405020304" pitchFamily="18" charset="0"/>
              <a:ea typeface="Times New Roman" panose="02020603050405020304" pitchFamily="18" charset="0"/>
            </a:endParaRPr>
          </a:p>
          <a:p>
            <a:pPr marL="342900" lvl="0" indent="-342900">
              <a:spcAft>
                <a:spcPts val="0"/>
              </a:spcAft>
              <a:buFont typeface="Symbol" panose="05050102010706020507" pitchFamily="18" charset="2"/>
              <a:buChar char="-"/>
              <a:tabLst>
                <a:tab pos="373380" algn="l"/>
              </a:tabLst>
            </a:pPr>
            <a:endParaRPr lang="cs-CZ" sz="900" dirty="0">
              <a:effectLst/>
              <a:latin typeface="Times New Roman" panose="02020603050405020304" pitchFamily="18" charset="0"/>
              <a:ea typeface="Times New Roman" panose="02020603050405020304" pitchFamily="18" charset="0"/>
            </a:endParaRPr>
          </a:p>
          <a:p>
            <a:pPr marL="342900" lvl="0" indent="-342900">
              <a:spcAft>
                <a:spcPts val="0"/>
              </a:spcAft>
              <a:buFont typeface="Symbol" panose="05050102010706020507" pitchFamily="18" charset="2"/>
              <a:buChar char="-"/>
              <a:tabLst>
                <a:tab pos="373380" algn="l"/>
              </a:tabLst>
            </a:pPr>
            <a:endParaRPr lang="cs-CZ" sz="900" dirty="0">
              <a:latin typeface="Times New Roman" panose="02020603050405020304" pitchFamily="18" charset="0"/>
              <a:ea typeface="Times New Roman" panose="02020603050405020304" pitchFamily="18" charset="0"/>
            </a:endParaRPr>
          </a:p>
          <a:p>
            <a:pPr marL="342900" lvl="0" indent="-342900">
              <a:spcAft>
                <a:spcPts val="0"/>
              </a:spcAft>
              <a:buFont typeface="Symbol" panose="05050102010706020507" pitchFamily="18" charset="2"/>
              <a:buChar char="-"/>
              <a:tabLst>
                <a:tab pos="373380" algn="l"/>
              </a:tabLst>
            </a:pPr>
            <a:endParaRPr lang="cs-CZ" sz="900" dirty="0">
              <a:effectLst/>
              <a:latin typeface="Times New Roman" panose="02020603050405020304" pitchFamily="18" charset="0"/>
              <a:ea typeface="Times New Roman" panose="02020603050405020304" pitchFamily="18" charset="0"/>
            </a:endParaRPr>
          </a:p>
          <a:p>
            <a:pPr marL="342900" lvl="0" indent="-342900">
              <a:spcAft>
                <a:spcPts val="0"/>
              </a:spcAft>
              <a:buFont typeface="Symbol" panose="05050102010706020507" pitchFamily="18" charset="2"/>
              <a:buChar char="-"/>
              <a:tabLst>
                <a:tab pos="373380" algn="l"/>
              </a:tabLst>
            </a:pPr>
            <a:endParaRPr lang="cs-CZ" sz="900" dirty="0">
              <a:latin typeface="Times New Roman" panose="02020603050405020304" pitchFamily="18" charset="0"/>
              <a:ea typeface="Times New Roman" panose="02020603050405020304" pitchFamily="18" charset="0"/>
            </a:endParaRPr>
          </a:p>
          <a:p>
            <a:pPr marL="342900" lvl="0" indent="-342900">
              <a:spcAft>
                <a:spcPts val="0"/>
              </a:spcAft>
              <a:buFont typeface="Symbol" panose="05050102010706020507" pitchFamily="18" charset="2"/>
              <a:buChar char="-"/>
              <a:tabLst>
                <a:tab pos="373380" algn="l"/>
              </a:tabLst>
            </a:pPr>
            <a:endParaRPr lang="cs-CZ" sz="900" dirty="0">
              <a:effectLst/>
              <a:latin typeface="Times New Roman" panose="02020603050405020304" pitchFamily="18" charset="0"/>
              <a:ea typeface="Times New Roman" panose="02020603050405020304" pitchFamily="18" charset="0"/>
            </a:endParaRPr>
          </a:p>
          <a:p>
            <a:pPr marL="342900" lvl="0" indent="-342900">
              <a:spcAft>
                <a:spcPts val="0"/>
              </a:spcAft>
              <a:buFont typeface="Symbol" panose="05050102010706020507" pitchFamily="18" charset="2"/>
              <a:buChar char="-"/>
              <a:tabLst>
                <a:tab pos="373380" algn="l"/>
              </a:tabLst>
            </a:pPr>
            <a:endParaRPr lang="cs-CZ" sz="900" dirty="0">
              <a:latin typeface="Times New Roman" panose="02020603050405020304" pitchFamily="18" charset="0"/>
              <a:ea typeface="Times New Roman" panose="02020603050405020304" pitchFamily="18" charset="0"/>
            </a:endParaRPr>
          </a:p>
          <a:p>
            <a:pPr marL="342900" lvl="0" indent="-342900">
              <a:spcAft>
                <a:spcPts val="0"/>
              </a:spcAft>
              <a:buFont typeface="Symbol" panose="05050102010706020507" pitchFamily="18" charset="2"/>
              <a:buChar char="-"/>
              <a:tabLst>
                <a:tab pos="373380" algn="l"/>
              </a:tabLst>
            </a:pPr>
            <a:endParaRPr lang="cs-CZ" sz="900" dirty="0">
              <a:effectLst/>
              <a:latin typeface="Times New Roman" panose="02020603050405020304" pitchFamily="18" charset="0"/>
              <a:ea typeface="Times New Roman" panose="02020603050405020304" pitchFamily="18" charset="0"/>
            </a:endParaRPr>
          </a:p>
          <a:p>
            <a:pPr marL="342900" lvl="0" indent="-342900">
              <a:spcAft>
                <a:spcPts val="0"/>
              </a:spcAft>
              <a:buFont typeface="Symbol" panose="05050102010706020507" pitchFamily="18" charset="2"/>
              <a:buChar char="-"/>
              <a:tabLst>
                <a:tab pos="373380" algn="l"/>
              </a:tabLst>
            </a:pPr>
            <a:endParaRPr lang="cs-CZ" sz="900" dirty="0">
              <a:latin typeface="Times New Roman" panose="02020603050405020304" pitchFamily="18" charset="0"/>
              <a:ea typeface="Times New Roman" panose="02020603050405020304" pitchFamily="18" charset="0"/>
            </a:endParaRPr>
          </a:p>
          <a:p>
            <a:pPr marL="342900" lvl="0" indent="-342900">
              <a:spcAft>
                <a:spcPts val="0"/>
              </a:spcAft>
              <a:buFont typeface="Symbol" panose="05050102010706020507" pitchFamily="18" charset="2"/>
              <a:buChar char="-"/>
              <a:tabLst>
                <a:tab pos="373380" algn="l"/>
              </a:tabLst>
            </a:pPr>
            <a:endParaRPr lang="cs-CZ" sz="900" dirty="0">
              <a:effectLst/>
              <a:latin typeface="Times New Roman" panose="02020603050405020304" pitchFamily="18" charset="0"/>
              <a:ea typeface="Times New Roman" panose="02020603050405020304" pitchFamily="18" charset="0"/>
            </a:endParaRPr>
          </a:p>
          <a:p>
            <a:pPr marL="342900" lvl="0" indent="-342900">
              <a:spcAft>
                <a:spcPts val="0"/>
              </a:spcAft>
              <a:buFont typeface="Symbol" panose="05050102010706020507" pitchFamily="18" charset="2"/>
              <a:buChar char="-"/>
              <a:tabLst>
                <a:tab pos="373380" algn="l"/>
              </a:tabLst>
            </a:pPr>
            <a:endParaRPr lang="cs-CZ" sz="900" dirty="0">
              <a:latin typeface="Times New Roman" panose="02020603050405020304" pitchFamily="18" charset="0"/>
              <a:ea typeface="Times New Roman" panose="02020603050405020304" pitchFamily="18" charset="0"/>
            </a:endParaRPr>
          </a:p>
          <a:p>
            <a:pPr marL="342900" lvl="0" indent="-342900">
              <a:spcAft>
                <a:spcPts val="0"/>
              </a:spcAft>
              <a:buFont typeface="Symbol" panose="05050102010706020507" pitchFamily="18" charset="2"/>
              <a:buChar char="-"/>
              <a:tabLst>
                <a:tab pos="373380" algn="l"/>
              </a:tabLst>
            </a:pPr>
            <a:endParaRPr lang="cs-CZ" sz="900" dirty="0">
              <a:effectLst/>
              <a:latin typeface="Times New Roman" panose="02020603050405020304" pitchFamily="18" charset="0"/>
              <a:ea typeface="Times New Roman" panose="02020603050405020304" pitchFamily="18" charset="0"/>
            </a:endParaRPr>
          </a:p>
          <a:p>
            <a:pPr marL="342900" lvl="0" indent="-342900">
              <a:spcAft>
                <a:spcPts val="0"/>
              </a:spcAft>
              <a:buFont typeface="Symbol" panose="05050102010706020507" pitchFamily="18" charset="2"/>
              <a:buChar char="-"/>
              <a:tabLst>
                <a:tab pos="373380" algn="l"/>
              </a:tabLst>
            </a:pPr>
            <a:endParaRPr lang="cs-CZ" sz="900" dirty="0">
              <a:latin typeface="Times New Roman" panose="02020603050405020304" pitchFamily="18" charset="0"/>
              <a:ea typeface="Times New Roman" panose="02020603050405020304" pitchFamily="18" charset="0"/>
            </a:endParaRPr>
          </a:p>
          <a:p>
            <a:pPr marL="342900" lvl="0" indent="-342900">
              <a:spcAft>
                <a:spcPts val="0"/>
              </a:spcAft>
              <a:buFont typeface="Symbol" panose="05050102010706020507" pitchFamily="18" charset="2"/>
              <a:buChar char="-"/>
              <a:tabLst>
                <a:tab pos="373380" algn="l"/>
              </a:tabLst>
            </a:pPr>
            <a:endParaRPr lang="cs-CZ" sz="900" dirty="0">
              <a:effectLst/>
              <a:latin typeface="Times New Roman" panose="02020603050405020304" pitchFamily="18" charset="0"/>
              <a:ea typeface="Times New Roman" panose="02020603050405020304" pitchFamily="18" charset="0"/>
            </a:endParaRPr>
          </a:p>
          <a:p>
            <a:pPr marL="342900" lvl="0" indent="-342900">
              <a:spcAft>
                <a:spcPts val="0"/>
              </a:spcAft>
              <a:buFont typeface="Symbol" panose="05050102010706020507" pitchFamily="18" charset="2"/>
              <a:buChar char="-"/>
              <a:tabLst>
                <a:tab pos="373380" algn="l"/>
              </a:tabLst>
            </a:pPr>
            <a:endParaRPr lang="cs-CZ" sz="900" dirty="0">
              <a:latin typeface="Times New Roman" panose="02020603050405020304" pitchFamily="18" charset="0"/>
              <a:ea typeface="Times New Roman" panose="02020603050405020304" pitchFamily="18" charset="0"/>
            </a:endParaRPr>
          </a:p>
          <a:p>
            <a:pPr marL="342900" lvl="0" indent="-342900">
              <a:spcAft>
                <a:spcPts val="0"/>
              </a:spcAft>
              <a:buFont typeface="Symbol" panose="05050102010706020507" pitchFamily="18" charset="2"/>
              <a:buChar char="-"/>
              <a:tabLst>
                <a:tab pos="373380" algn="l"/>
              </a:tabLst>
            </a:pPr>
            <a:endParaRPr lang="cs-CZ" sz="900" dirty="0">
              <a:effectLst/>
              <a:latin typeface="Times New Roman" panose="02020603050405020304" pitchFamily="18" charset="0"/>
              <a:ea typeface="Times New Roman" panose="02020603050405020304" pitchFamily="18" charset="0"/>
            </a:endParaRPr>
          </a:p>
          <a:p>
            <a:pPr marL="342900" lvl="0" indent="-342900">
              <a:spcAft>
                <a:spcPts val="0"/>
              </a:spcAft>
              <a:buFont typeface="Symbol" panose="05050102010706020507" pitchFamily="18" charset="2"/>
              <a:buChar char="-"/>
              <a:tabLst>
                <a:tab pos="373380" algn="l"/>
              </a:tabLst>
            </a:pPr>
            <a:endParaRPr lang="cs-CZ" sz="900" dirty="0">
              <a:latin typeface="Times New Roman" panose="02020603050405020304" pitchFamily="18" charset="0"/>
              <a:ea typeface="Times New Roman" panose="02020603050405020304" pitchFamily="18" charset="0"/>
            </a:endParaRPr>
          </a:p>
          <a:p>
            <a:pPr marL="342900" lvl="0" indent="-342900">
              <a:spcAft>
                <a:spcPts val="0"/>
              </a:spcAft>
              <a:buFont typeface="Symbol" panose="05050102010706020507" pitchFamily="18" charset="2"/>
              <a:buChar char="-"/>
              <a:tabLst>
                <a:tab pos="373380" algn="l"/>
              </a:tabLst>
            </a:pPr>
            <a:endParaRPr lang="cs-CZ" sz="900" dirty="0">
              <a:effectLst/>
              <a:latin typeface="Times New Roman" panose="02020603050405020304" pitchFamily="18" charset="0"/>
              <a:ea typeface="Times New Roman" panose="02020603050405020304" pitchFamily="18" charset="0"/>
            </a:endParaRPr>
          </a:p>
          <a:p>
            <a:pPr marL="342900" lvl="0" indent="-342900">
              <a:spcAft>
                <a:spcPts val="0"/>
              </a:spcAft>
              <a:buFont typeface="Symbol" panose="05050102010706020507" pitchFamily="18" charset="2"/>
              <a:buChar char="-"/>
              <a:tabLst>
                <a:tab pos="373380" algn="l"/>
              </a:tabLst>
            </a:pPr>
            <a:endParaRPr lang="cs-CZ" sz="900" dirty="0">
              <a:latin typeface="Times New Roman" panose="02020603050405020304" pitchFamily="18" charset="0"/>
              <a:ea typeface="Times New Roman" panose="02020603050405020304" pitchFamily="18" charset="0"/>
            </a:endParaRPr>
          </a:p>
          <a:p>
            <a:pPr marL="342900" lvl="0" indent="-342900">
              <a:spcAft>
                <a:spcPts val="0"/>
              </a:spcAft>
              <a:buFont typeface="Symbol" panose="05050102010706020507" pitchFamily="18" charset="2"/>
              <a:buChar char="-"/>
              <a:tabLst>
                <a:tab pos="373380" algn="l"/>
              </a:tabLst>
            </a:pPr>
            <a:endParaRPr lang="cs-CZ" sz="900" dirty="0">
              <a:effectLst/>
              <a:latin typeface="Times New Roman" panose="02020603050405020304" pitchFamily="18" charset="0"/>
              <a:ea typeface="Times New Roman" panose="02020603050405020304" pitchFamily="18" charset="0"/>
            </a:endParaRPr>
          </a:p>
          <a:p>
            <a:pPr marL="342900" lvl="0" indent="-342900">
              <a:spcAft>
                <a:spcPts val="0"/>
              </a:spcAft>
              <a:buFont typeface="Symbol" panose="05050102010706020507" pitchFamily="18" charset="2"/>
              <a:buChar char="-"/>
              <a:tabLst>
                <a:tab pos="373380" algn="l"/>
              </a:tabLst>
            </a:pPr>
            <a:endParaRPr lang="cs-CZ" sz="900" dirty="0">
              <a:latin typeface="Times New Roman" panose="02020603050405020304" pitchFamily="18" charset="0"/>
              <a:ea typeface="Times New Roman" panose="02020603050405020304" pitchFamily="18" charset="0"/>
            </a:endParaRPr>
          </a:p>
          <a:p>
            <a:pPr marL="342900" lvl="0" indent="-342900">
              <a:spcAft>
                <a:spcPts val="0"/>
              </a:spcAft>
              <a:buFont typeface="Symbol" panose="05050102010706020507" pitchFamily="18" charset="2"/>
              <a:buChar char="-"/>
              <a:tabLst>
                <a:tab pos="373380" algn="l"/>
              </a:tabLst>
            </a:pPr>
            <a:endParaRPr lang="cs-CZ" sz="900" dirty="0">
              <a:effectLst/>
              <a:latin typeface="Times New Roman" panose="02020603050405020304" pitchFamily="18" charset="0"/>
              <a:ea typeface="Times New Roman" panose="02020603050405020304" pitchFamily="18" charset="0"/>
            </a:endParaRPr>
          </a:p>
          <a:p>
            <a:pPr marL="342900" lvl="0" indent="-342900">
              <a:spcAft>
                <a:spcPts val="0"/>
              </a:spcAft>
              <a:buFont typeface="Symbol" panose="05050102010706020507" pitchFamily="18" charset="2"/>
              <a:buChar char="-"/>
              <a:tabLst>
                <a:tab pos="373380" algn="l"/>
              </a:tabLst>
            </a:pPr>
            <a:endParaRPr lang="cs-CZ" sz="900" dirty="0">
              <a:latin typeface="Times New Roman" panose="02020603050405020304" pitchFamily="18" charset="0"/>
              <a:ea typeface="Times New Roman" panose="02020603050405020304" pitchFamily="18" charset="0"/>
            </a:endParaRPr>
          </a:p>
          <a:p>
            <a:pPr marL="342900" lvl="0" indent="-342900">
              <a:spcAft>
                <a:spcPts val="0"/>
              </a:spcAft>
              <a:buFont typeface="Symbol" panose="05050102010706020507" pitchFamily="18" charset="2"/>
              <a:buChar char="-"/>
              <a:tabLst>
                <a:tab pos="373380" algn="l"/>
              </a:tabLst>
            </a:pPr>
            <a:endParaRPr lang="cs-CZ" sz="900" dirty="0">
              <a:effectLst/>
              <a:latin typeface="Times New Roman" panose="02020603050405020304" pitchFamily="18" charset="0"/>
              <a:ea typeface="Times New Roman" panose="02020603050405020304" pitchFamily="18" charset="0"/>
            </a:endParaRPr>
          </a:p>
          <a:p>
            <a:pPr marL="342900" lvl="0" indent="-342900">
              <a:spcAft>
                <a:spcPts val="0"/>
              </a:spcAft>
              <a:buFont typeface="Symbol" panose="05050102010706020507" pitchFamily="18" charset="2"/>
              <a:buChar char="-"/>
              <a:tabLst>
                <a:tab pos="373380" algn="l"/>
              </a:tabLst>
            </a:pPr>
            <a:endParaRPr lang="cs-CZ" sz="900" dirty="0">
              <a:effectLst/>
              <a:latin typeface="Times New Roman" panose="02020603050405020304" pitchFamily="18" charset="0"/>
              <a:ea typeface="Times New Roman" panose="02020603050405020304" pitchFamily="18" charset="0"/>
            </a:endParaRPr>
          </a:p>
          <a:p>
            <a:pPr marL="342900" lvl="0" indent="-342900">
              <a:spcAft>
                <a:spcPts val="0"/>
              </a:spcAft>
              <a:buFont typeface="Symbol" panose="05050102010706020507" pitchFamily="18" charset="2"/>
              <a:buChar char="-"/>
              <a:tabLst>
                <a:tab pos="373380" algn="l"/>
              </a:tabLst>
            </a:pPr>
            <a:r>
              <a:rPr lang="cs-CZ" b="1" dirty="0">
                <a:solidFill>
                  <a:srgbClr val="FF0000"/>
                </a:solidFill>
                <a:effectLst/>
                <a:ea typeface="Times New Roman" panose="02020603050405020304" pitchFamily="18" charset="0"/>
              </a:rPr>
              <a:t>náhodná kolonizace</a:t>
            </a:r>
            <a:endParaRPr lang="cs-CZ" sz="900" dirty="0">
              <a:effectLst/>
              <a:ea typeface="Times New Roman" panose="02020603050405020304" pitchFamily="18" charset="0"/>
            </a:endParaRPr>
          </a:p>
        </p:txBody>
      </p:sp>
      <p:pic>
        <p:nvPicPr>
          <p:cNvPr id="5" name="Obrázek 4"/>
          <p:cNvPicPr>
            <a:picLocks noChangeAspect="1"/>
          </p:cNvPicPr>
          <p:nvPr/>
        </p:nvPicPr>
        <p:blipFill>
          <a:blip r:embed="rId2"/>
          <a:stretch>
            <a:fillRect/>
          </a:stretch>
        </p:blipFill>
        <p:spPr>
          <a:xfrm>
            <a:off x="1415480" y="2348880"/>
            <a:ext cx="4896544" cy="3250082"/>
          </a:xfrm>
          <a:prstGeom prst="rect">
            <a:avLst/>
          </a:prstGeom>
        </p:spPr>
      </p:pic>
      <p:sp>
        <p:nvSpPr>
          <p:cNvPr id="6" name="Obdélník 5"/>
          <p:cNvSpPr/>
          <p:nvPr/>
        </p:nvSpPr>
        <p:spPr>
          <a:xfrm>
            <a:off x="263352" y="260648"/>
            <a:ext cx="2985626" cy="461665"/>
          </a:xfrm>
          <a:prstGeom prst="rect">
            <a:avLst/>
          </a:prstGeom>
        </p:spPr>
        <p:txBody>
          <a:bodyPr wrap="none">
            <a:spAutoFit/>
          </a:bodyPr>
          <a:lstStyle/>
          <a:p>
            <a:pPr marL="114300" lvl="0"/>
            <a:r>
              <a:rPr lang="cs-CZ" sz="2400" b="1" dirty="0">
                <a:solidFill>
                  <a:srgbClr val="70AD47">
                    <a:lumMod val="75000"/>
                  </a:srgbClr>
                </a:solidFill>
              </a:rPr>
              <a:t>Mechanismy sukcese</a:t>
            </a:r>
          </a:p>
        </p:txBody>
      </p:sp>
      <p:pic>
        <p:nvPicPr>
          <p:cNvPr id="3" name="Obrázek 2">
            <a:extLst>
              <a:ext uri="{FF2B5EF4-FFF2-40B4-BE49-F238E27FC236}">
                <a16:creationId xmlns:a16="http://schemas.microsoft.com/office/drawing/2014/main" id="{88C16B46-129F-4305-B394-57C132F4177B}"/>
              </a:ext>
            </a:extLst>
          </p:cNvPr>
          <p:cNvPicPr>
            <a:picLocks noChangeAspect="1"/>
          </p:cNvPicPr>
          <p:nvPr/>
        </p:nvPicPr>
        <p:blipFill>
          <a:blip r:embed="rId3"/>
          <a:stretch>
            <a:fillRect/>
          </a:stretch>
        </p:blipFill>
        <p:spPr>
          <a:xfrm>
            <a:off x="7176120" y="2132856"/>
            <a:ext cx="3312368" cy="4411700"/>
          </a:xfrm>
          <a:prstGeom prst="rect">
            <a:avLst/>
          </a:prstGeom>
        </p:spPr>
      </p:pic>
    </p:spTree>
    <p:extLst>
      <p:ext uri="{BB962C8B-B14F-4D97-AF65-F5344CB8AC3E}">
        <p14:creationId xmlns:p14="http://schemas.microsoft.com/office/powerpoint/2010/main" val="16420834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 y="8018"/>
            <a:ext cx="12073135" cy="3477875"/>
          </a:xfrm>
          <a:prstGeom prst="rect">
            <a:avLst/>
          </a:prstGeom>
        </p:spPr>
        <p:txBody>
          <a:bodyPr wrap="square">
            <a:spAutoFit/>
          </a:bodyPr>
          <a:lstStyle/>
          <a:p>
            <a:pPr>
              <a:spcAft>
                <a:spcPts val="0"/>
              </a:spcAft>
            </a:pPr>
            <a:r>
              <a:rPr lang="cs-CZ" sz="2400" b="1" dirty="0">
                <a:solidFill>
                  <a:schemeClr val="accent6">
                    <a:lumMod val="75000"/>
                  </a:schemeClr>
                </a:solidFill>
              </a:rPr>
              <a:t>Strategie druhů v sukcesi</a:t>
            </a:r>
          </a:p>
          <a:p>
            <a:pPr>
              <a:spcAft>
                <a:spcPts val="0"/>
              </a:spcAft>
            </a:pPr>
            <a:endParaRPr lang="cs-CZ" sz="2400" b="1" dirty="0">
              <a:solidFill>
                <a:schemeClr val="accent6">
                  <a:lumMod val="75000"/>
                </a:schemeClr>
              </a:solidFill>
            </a:endParaRPr>
          </a:p>
          <a:p>
            <a:pPr>
              <a:spcAft>
                <a:spcPts val="0"/>
              </a:spcAft>
            </a:pPr>
            <a:r>
              <a:rPr lang="cs-CZ" dirty="0">
                <a:ea typeface="Times New Roman" panose="02020603050405020304" pitchFamily="18" charset="0"/>
              </a:rPr>
              <a:t>	Lze rozlišit 2 základní strategie druhů v sukcesi související s populační ekologií druhu:</a:t>
            </a:r>
          </a:p>
          <a:p>
            <a:pPr>
              <a:spcAft>
                <a:spcPts val="0"/>
              </a:spcAft>
            </a:pPr>
            <a:endParaRPr lang="cs-CZ" sz="1000" dirty="0">
              <a:effectLst/>
              <a:ea typeface="Times New Roman" panose="02020603050405020304" pitchFamily="18" charset="0"/>
            </a:endParaRPr>
          </a:p>
          <a:p>
            <a:pPr marL="342900" lvl="0" indent="-342900">
              <a:spcAft>
                <a:spcPts val="0"/>
              </a:spcAft>
              <a:buFont typeface="Symbol" panose="05050102010706020507" pitchFamily="18" charset="2"/>
              <a:buChar char="-"/>
              <a:tabLst>
                <a:tab pos="373380" algn="l"/>
              </a:tabLst>
            </a:pPr>
            <a:r>
              <a:rPr lang="cs-CZ" b="1" dirty="0">
                <a:solidFill>
                  <a:srgbClr val="FF0000"/>
                </a:solidFill>
                <a:ea typeface="Times New Roman" panose="02020603050405020304" pitchFamily="18" charset="0"/>
              </a:rPr>
              <a:t>r-strategie.</a:t>
            </a:r>
            <a:r>
              <a:rPr lang="cs-CZ" b="1" dirty="0">
                <a:ea typeface="Times New Roman" panose="02020603050405020304" pitchFamily="18" charset="0"/>
              </a:rPr>
              <a:t> </a:t>
            </a:r>
            <a:r>
              <a:rPr lang="cs-CZ" dirty="0">
                <a:ea typeface="Times New Roman" panose="02020603050405020304" pitchFamily="18" charset="0"/>
              </a:rPr>
              <a:t>Na dosud neobsazeném stanovišti se uplatní populace s vysokou hodnotou </a:t>
            </a:r>
            <a:r>
              <a:rPr lang="cs-CZ" b="1" dirty="0">
                <a:ea typeface="Times New Roman" panose="02020603050405020304" pitchFamily="18" charset="0"/>
              </a:rPr>
              <a:t>r</a:t>
            </a:r>
            <a:r>
              <a:rPr lang="cs-CZ" dirty="0">
                <a:ea typeface="Times New Roman" panose="02020603050405020304" pitchFamily="18" charset="0"/>
              </a:rPr>
              <a:t> (vnitřní rychlost růstu) v populační růstové rovnici – obsadí co nejrychleji volný prostor. Uplatňuje se v iniciálních stadiích sukcese</a:t>
            </a:r>
            <a:endParaRPr lang="cs-CZ" sz="1000" dirty="0">
              <a:effectLst/>
              <a:ea typeface="Times New Roman" panose="02020603050405020304" pitchFamily="18" charset="0"/>
            </a:endParaRPr>
          </a:p>
          <a:p>
            <a:pPr marL="342900" lvl="0" indent="-342900">
              <a:spcAft>
                <a:spcPts val="0"/>
              </a:spcAft>
              <a:buFont typeface="Symbol" panose="05050102010706020507" pitchFamily="18" charset="2"/>
              <a:buChar char="-"/>
              <a:tabLst>
                <a:tab pos="373380" algn="l"/>
              </a:tabLst>
            </a:pPr>
            <a:r>
              <a:rPr lang="cs-CZ" b="1" dirty="0">
                <a:solidFill>
                  <a:srgbClr val="FF0000"/>
                </a:solidFill>
                <a:ea typeface="Times New Roman" panose="02020603050405020304" pitchFamily="18" charset="0"/>
              </a:rPr>
              <a:t>K-strategie</a:t>
            </a:r>
            <a:r>
              <a:rPr lang="cs-CZ" dirty="0">
                <a:solidFill>
                  <a:srgbClr val="FF0000"/>
                </a:solidFill>
                <a:ea typeface="Times New Roman" panose="02020603050405020304" pitchFamily="18" charset="0"/>
              </a:rPr>
              <a:t>.</a:t>
            </a:r>
            <a:r>
              <a:rPr lang="cs-CZ" dirty="0">
                <a:ea typeface="Times New Roman" panose="02020603050405020304" pitchFamily="18" charset="0"/>
              </a:rPr>
              <a:t> Uplatňuje se v pokročilých stadiích sukcese. (K je horní asymptota růstové křivky, tzv. nosná kapacita prostředí). K-strategii mají populace selektované na „</a:t>
            </a:r>
            <a:r>
              <a:rPr lang="cs-CZ" dirty="0" err="1">
                <a:ea typeface="Times New Roman" panose="02020603050405020304" pitchFamily="18" charset="0"/>
              </a:rPr>
              <a:t>konkurenčnost</a:t>
            </a:r>
            <a:r>
              <a:rPr lang="cs-CZ" dirty="0">
                <a:ea typeface="Times New Roman" panose="02020603050405020304" pitchFamily="18" charset="0"/>
              </a:rPr>
              <a:t>“. Plně využívají nosné kapacity prostředí – jsou to vytrvalé rostliny s pomalou rychlostí růstu.</a:t>
            </a:r>
            <a:endParaRPr lang="cs-CZ" sz="1000" dirty="0">
              <a:effectLst/>
              <a:ea typeface="Times New Roman" panose="02020603050405020304" pitchFamily="18" charset="0"/>
            </a:endParaRPr>
          </a:p>
          <a:p>
            <a:pPr>
              <a:spcAft>
                <a:spcPts val="0"/>
              </a:spcAft>
            </a:pPr>
            <a:r>
              <a:rPr lang="cs-CZ" b="1" dirty="0">
                <a:ea typeface="Times New Roman" panose="02020603050405020304" pitchFamily="18" charset="0"/>
              </a:rPr>
              <a:t> </a:t>
            </a:r>
            <a:endParaRPr lang="cs-CZ" sz="1000" dirty="0">
              <a:effectLst/>
              <a:ea typeface="Times New Roman" panose="02020603050405020304" pitchFamily="18" charset="0"/>
            </a:endParaRPr>
          </a:p>
          <a:p>
            <a:pPr marL="114300">
              <a:spcAft>
                <a:spcPts val="0"/>
              </a:spcAft>
            </a:pPr>
            <a:r>
              <a:rPr lang="cs-CZ" dirty="0">
                <a:ea typeface="Times New Roman" panose="02020603050405020304" pitchFamily="18" charset="0"/>
              </a:rPr>
              <a:t>Toto členění druhů není 100%, existují přechody, proto hovoříme o r-K kontinuu.</a:t>
            </a:r>
            <a:endParaRPr lang="cs-CZ" sz="1000" dirty="0">
              <a:effectLst/>
              <a:ea typeface="Times New Roman" panose="02020603050405020304" pitchFamily="18" charset="0"/>
            </a:endParaRPr>
          </a:p>
          <a:p>
            <a:pPr marL="114300">
              <a:spcAft>
                <a:spcPts val="0"/>
              </a:spcAft>
            </a:pPr>
            <a:r>
              <a:rPr lang="cs-CZ" dirty="0">
                <a:ea typeface="Times New Roman" panose="02020603050405020304" pitchFamily="18" charset="0"/>
              </a:rPr>
              <a:t> </a:t>
            </a:r>
            <a:endParaRPr lang="cs-CZ" sz="1000" dirty="0">
              <a:effectLst/>
              <a:ea typeface="Times New Roman" panose="02020603050405020304" pitchFamily="18" charset="0"/>
            </a:endParaRPr>
          </a:p>
        </p:txBody>
      </p:sp>
      <p:sp>
        <p:nvSpPr>
          <p:cNvPr id="4" name="Šipka doprava 3"/>
          <p:cNvSpPr/>
          <p:nvPr/>
        </p:nvSpPr>
        <p:spPr>
          <a:xfrm>
            <a:off x="6023992" y="4581128"/>
            <a:ext cx="1008112" cy="50405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5" name="Obrázek 4"/>
          <p:cNvPicPr>
            <a:picLocks noChangeAspect="1"/>
          </p:cNvPicPr>
          <p:nvPr/>
        </p:nvPicPr>
        <p:blipFill>
          <a:blip r:embed="rId2"/>
          <a:stretch>
            <a:fillRect/>
          </a:stretch>
        </p:blipFill>
        <p:spPr>
          <a:xfrm>
            <a:off x="7240802" y="3485894"/>
            <a:ext cx="4832333" cy="3219542"/>
          </a:xfrm>
          <a:prstGeom prst="rect">
            <a:avLst/>
          </a:prstGeom>
        </p:spPr>
      </p:pic>
      <p:pic>
        <p:nvPicPr>
          <p:cNvPr id="6" name="Obrázek 5" descr="Obsah obrázku exteriér, tráva, strom, rostlina&#10;&#10;Popis byl vytvořen automaticky">
            <a:extLst>
              <a:ext uri="{FF2B5EF4-FFF2-40B4-BE49-F238E27FC236}">
                <a16:creationId xmlns:a16="http://schemas.microsoft.com/office/drawing/2014/main" id="{B6E15B6F-AAED-4814-8B3A-9B3E23C754A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400000">
            <a:off x="3299689" y="3993063"/>
            <a:ext cx="2784310" cy="2088232"/>
          </a:xfrm>
          <a:prstGeom prst="rect">
            <a:avLst/>
          </a:prstGeom>
        </p:spPr>
      </p:pic>
      <p:pic>
        <p:nvPicPr>
          <p:cNvPr id="7" name="Obrázek 6">
            <a:extLst>
              <a:ext uri="{FF2B5EF4-FFF2-40B4-BE49-F238E27FC236}">
                <a16:creationId xmlns:a16="http://schemas.microsoft.com/office/drawing/2014/main" id="{2CCC9B03-6C6E-4052-945F-0887E4FC1CF4}"/>
              </a:ext>
            </a:extLst>
          </p:cNvPr>
          <p:cNvPicPr>
            <a:picLocks noChangeAspect="1"/>
          </p:cNvPicPr>
          <p:nvPr/>
        </p:nvPicPr>
        <p:blipFill>
          <a:blip r:embed="rId4"/>
          <a:stretch>
            <a:fillRect/>
          </a:stretch>
        </p:blipFill>
        <p:spPr>
          <a:xfrm>
            <a:off x="191344" y="4005064"/>
            <a:ext cx="3384376" cy="2254840"/>
          </a:xfrm>
          <a:prstGeom prst="rect">
            <a:avLst/>
          </a:prstGeom>
        </p:spPr>
      </p:pic>
    </p:spTree>
    <p:extLst>
      <p:ext uri="{BB962C8B-B14F-4D97-AF65-F5344CB8AC3E}">
        <p14:creationId xmlns:p14="http://schemas.microsoft.com/office/powerpoint/2010/main" val="16363317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263316" y="188640"/>
            <a:ext cx="7128828" cy="2092881"/>
          </a:xfrm>
          <a:prstGeom prst="rect">
            <a:avLst/>
          </a:prstGeom>
        </p:spPr>
        <p:txBody>
          <a:bodyPr wrap="square">
            <a:spAutoFit/>
          </a:bodyPr>
          <a:lstStyle/>
          <a:p>
            <a:pPr>
              <a:spcAft>
                <a:spcPts val="0"/>
              </a:spcAft>
            </a:pPr>
            <a:r>
              <a:rPr lang="cs-CZ" sz="3000" b="1" dirty="0">
                <a:solidFill>
                  <a:srgbClr val="FF0000"/>
                </a:solidFill>
                <a:effectLst/>
                <a:ea typeface="Times New Roman" panose="02020603050405020304" pitchFamily="18" charset="0"/>
              </a:rPr>
              <a:t>Co je to společenstvo?</a:t>
            </a:r>
            <a:endParaRPr lang="cs-CZ" sz="1000" dirty="0">
              <a:solidFill>
                <a:srgbClr val="FF0000"/>
              </a:solidFill>
              <a:effectLst/>
              <a:ea typeface="Times New Roman" panose="02020603050405020304" pitchFamily="18" charset="0"/>
            </a:endParaRPr>
          </a:p>
          <a:p>
            <a:pPr>
              <a:spcAft>
                <a:spcPts val="0"/>
              </a:spcAft>
            </a:pPr>
            <a:r>
              <a:rPr lang="cs-CZ" sz="1000" dirty="0">
                <a:effectLst/>
                <a:ea typeface="Times New Roman" panose="02020603050405020304" pitchFamily="18" charset="0"/>
              </a:rPr>
              <a:t> </a:t>
            </a:r>
          </a:p>
          <a:p>
            <a:pPr>
              <a:spcAft>
                <a:spcPts val="0"/>
              </a:spcAft>
            </a:pPr>
            <a:r>
              <a:rPr lang="cs-CZ" sz="1000" dirty="0">
                <a:effectLst/>
                <a:ea typeface="Times New Roman" panose="02020603050405020304" pitchFamily="18" charset="0"/>
              </a:rPr>
              <a:t>	</a:t>
            </a:r>
            <a:r>
              <a:rPr lang="cs-CZ" dirty="0">
                <a:ea typeface="Times New Roman" panose="02020603050405020304" pitchFamily="18" charset="0"/>
              </a:rPr>
              <a:t>Společenstvo je souborem populací různých druhů, které se společně vyskytují v prostoru a čase. Předpokládá se, že jedinci a populace ve společenstvu jsou ovlivňovány prostředím, ovlivňují se navzájem a modifikují své vlastní prostředí. Proces utváření společenstev (například vztahy mezi druhy) se řídí tzv. sdružovacími pravidly (</a:t>
            </a:r>
            <a:r>
              <a:rPr lang="cs-CZ" b="1" i="1" dirty="0" err="1">
                <a:ea typeface="Times New Roman" panose="02020603050405020304" pitchFamily="18" charset="0"/>
              </a:rPr>
              <a:t>assembly</a:t>
            </a:r>
            <a:r>
              <a:rPr lang="cs-CZ" b="1" i="1" dirty="0">
                <a:ea typeface="Times New Roman" panose="02020603050405020304" pitchFamily="18" charset="0"/>
              </a:rPr>
              <a:t> </a:t>
            </a:r>
            <a:r>
              <a:rPr lang="cs-CZ" b="1" i="1" dirty="0" err="1">
                <a:ea typeface="Times New Roman" panose="02020603050405020304" pitchFamily="18" charset="0"/>
              </a:rPr>
              <a:t>rules</a:t>
            </a:r>
            <a:r>
              <a:rPr lang="cs-CZ" dirty="0">
                <a:ea typeface="Times New Roman" panose="02020603050405020304" pitchFamily="18" charset="0"/>
              </a:rPr>
              <a:t>).</a:t>
            </a:r>
            <a:endParaRPr lang="cs-CZ" sz="1000" dirty="0">
              <a:effectLst/>
              <a:ea typeface="Times New Roman" panose="02020603050405020304" pitchFamily="18" charset="0"/>
            </a:endParaRPr>
          </a:p>
        </p:txBody>
      </p:sp>
      <p:pic>
        <p:nvPicPr>
          <p:cNvPr id="1026" name="Picture 2" descr="MH01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08168" y="24664"/>
            <a:ext cx="4560095" cy="6833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Obdélník 2"/>
          <p:cNvSpPr/>
          <p:nvPr/>
        </p:nvSpPr>
        <p:spPr>
          <a:xfrm>
            <a:off x="263316" y="5085184"/>
            <a:ext cx="7344816" cy="1477328"/>
          </a:xfrm>
          <a:prstGeom prst="rect">
            <a:avLst/>
          </a:prstGeom>
        </p:spPr>
        <p:txBody>
          <a:bodyPr wrap="square">
            <a:spAutoFit/>
          </a:bodyPr>
          <a:lstStyle/>
          <a:p>
            <a:pPr>
              <a:spcAft>
                <a:spcPts val="0"/>
              </a:spcAft>
            </a:pPr>
            <a:r>
              <a:rPr lang="cs-CZ" dirty="0">
                <a:ea typeface="Times New Roman" panose="02020603050405020304" pitchFamily="18" charset="0"/>
              </a:rPr>
              <a:t>Zatímco fungováním jednotlivců a </a:t>
            </a:r>
            <a:r>
              <a:rPr lang="cs-CZ" dirty="0" err="1">
                <a:ea typeface="Times New Roman" panose="02020603050405020304" pitchFamily="18" charset="0"/>
              </a:rPr>
              <a:t>jednodruhových</a:t>
            </a:r>
            <a:r>
              <a:rPr lang="cs-CZ" dirty="0">
                <a:ea typeface="Times New Roman" panose="02020603050405020304" pitchFamily="18" charset="0"/>
              </a:rPr>
              <a:t> populací se zabývají </a:t>
            </a:r>
            <a:r>
              <a:rPr lang="cs-CZ" b="1" dirty="0">
                <a:ea typeface="Times New Roman" panose="02020603050405020304" pitchFamily="18" charset="0"/>
              </a:rPr>
              <a:t>ekofyziologie, autekologie, etologie</a:t>
            </a:r>
            <a:r>
              <a:rPr lang="cs-CZ" dirty="0">
                <a:ea typeface="Times New Roman" panose="02020603050405020304" pitchFamily="18" charset="0"/>
              </a:rPr>
              <a:t> a </a:t>
            </a:r>
            <a:r>
              <a:rPr lang="cs-CZ" b="1" dirty="0">
                <a:ea typeface="Times New Roman" panose="02020603050405020304" pitchFamily="18" charset="0"/>
              </a:rPr>
              <a:t>populační biologie</a:t>
            </a:r>
            <a:r>
              <a:rPr lang="cs-CZ" dirty="0">
                <a:ea typeface="Times New Roman" panose="02020603050405020304" pitchFamily="18" charset="0"/>
              </a:rPr>
              <a:t>, fungováním společenstev a vztahem společenstev k prostředí se zabývá </a:t>
            </a:r>
            <a:r>
              <a:rPr lang="cs-CZ" b="1" dirty="0">
                <a:ea typeface="Times New Roman" panose="02020603050405020304" pitchFamily="18" charset="0"/>
              </a:rPr>
              <a:t>synekologie</a:t>
            </a:r>
            <a:r>
              <a:rPr lang="cs-CZ" dirty="0">
                <a:ea typeface="Times New Roman" panose="02020603050405020304" pitchFamily="18" charset="0"/>
              </a:rPr>
              <a:t>.</a:t>
            </a:r>
            <a:endParaRPr lang="cs-CZ" sz="1000" dirty="0">
              <a:effectLst/>
              <a:ea typeface="Times New Roman" panose="02020603050405020304" pitchFamily="18" charset="0"/>
            </a:endParaRPr>
          </a:p>
          <a:p>
            <a:pPr>
              <a:spcAft>
                <a:spcPts val="0"/>
              </a:spcAft>
            </a:pPr>
            <a:r>
              <a:rPr lang="cs-CZ" dirty="0">
                <a:ea typeface="Times New Roman" panose="02020603050405020304" pitchFamily="18" charset="0"/>
              </a:rPr>
              <a:t>	Společenstvo: </a:t>
            </a:r>
            <a:r>
              <a:rPr lang="cs-CZ" dirty="0" err="1">
                <a:ea typeface="Times New Roman" panose="02020603050405020304" pitchFamily="18" charset="0"/>
              </a:rPr>
              <a:t>cenóza</a:t>
            </a:r>
            <a:r>
              <a:rPr lang="cs-CZ" dirty="0">
                <a:ea typeface="Times New Roman" panose="02020603050405020304" pitchFamily="18" charset="0"/>
              </a:rPr>
              <a:t> (fytocenóza, zoocenóza, </a:t>
            </a:r>
            <a:r>
              <a:rPr lang="cs-CZ" dirty="0" err="1">
                <a:ea typeface="Times New Roman" panose="02020603050405020304" pitchFamily="18" charset="0"/>
              </a:rPr>
              <a:t>monocenóza</a:t>
            </a:r>
            <a:r>
              <a:rPr lang="cs-CZ" dirty="0">
                <a:ea typeface="Times New Roman" panose="02020603050405020304" pitchFamily="18" charset="0"/>
              </a:rPr>
              <a:t>, </a:t>
            </a:r>
            <a:r>
              <a:rPr lang="cs-CZ" dirty="0" err="1">
                <a:ea typeface="Times New Roman" panose="02020603050405020304" pitchFamily="18" charset="0"/>
              </a:rPr>
              <a:t>polycenóza</a:t>
            </a:r>
            <a:r>
              <a:rPr lang="cs-CZ" dirty="0">
                <a:ea typeface="Times New Roman" panose="02020603050405020304" pitchFamily="18" charset="0"/>
              </a:rPr>
              <a:t>, </a:t>
            </a:r>
            <a:r>
              <a:rPr lang="cs-CZ" dirty="0" err="1">
                <a:ea typeface="Times New Roman" panose="02020603050405020304" pitchFamily="18" charset="0"/>
              </a:rPr>
              <a:t>bryocenóza</a:t>
            </a:r>
            <a:r>
              <a:rPr lang="cs-CZ" dirty="0">
                <a:ea typeface="Times New Roman" panose="02020603050405020304" pitchFamily="18" charset="0"/>
              </a:rPr>
              <a:t>, </a:t>
            </a:r>
            <a:r>
              <a:rPr lang="cs-CZ" dirty="0" err="1">
                <a:ea typeface="Times New Roman" panose="02020603050405020304" pitchFamily="18" charset="0"/>
              </a:rPr>
              <a:t>taxocenóza</a:t>
            </a:r>
            <a:r>
              <a:rPr lang="cs-CZ" dirty="0">
                <a:ea typeface="Times New Roman" panose="02020603050405020304" pitchFamily="18" charset="0"/>
              </a:rPr>
              <a:t>, fyto</a:t>
            </a:r>
            <a:r>
              <a:rPr lang="cs-CZ" b="1" dirty="0">
                <a:ea typeface="Times New Roman" panose="02020603050405020304" pitchFamily="18" charset="0"/>
              </a:rPr>
              <a:t>ceno</a:t>
            </a:r>
            <a:r>
              <a:rPr lang="cs-CZ" dirty="0">
                <a:ea typeface="Times New Roman" panose="02020603050405020304" pitchFamily="18" charset="0"/>
              </a:rPr>
              <a:t>logie ……).</a:t>
            </a:r>
            <a:endParaRPr lang="cs-CZ" sz="1000" dirty="0">
              <a:effectLst/>
              <a:ea typeface="Times New Roman" panose="02020603050405020304" pitchFamily="18" charset="0"/>
            </a:endParaRPr>
          </a:p>
        </p:txBody>
      </p:sp>
      <p:pic>
        <p:nvPicPr>
          <p:cNvPr id="6" name="Obrázek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47528" y="2492896"/>
            <a:ext cx="3384376" cy="2248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877742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19336" y="260648"/>
            <a:ext cx="11017224" cy="1785104"/>
          </a:xfrm>
          <a:prstGeom prst="rect">
            <a:avLst/>
          </a:prstGeom>
        </p:spPr>
        <p:txBody>
          <a:bodyPr wrap="square">
            <a:spAutoFit/>
          </a:bodyPr>
          <a:lstStyle/>
          <a:p>
            <a:pPr marL="114300">
              <a:spcAft>
                <a:spcPts val="0"/>
              </a:spcAft>
            </a:pPr>
            <a:r>
              <a:rPr lang="cs-CZ" sz="2000" b="1" dirty="0">
                <a:solidFill>
                  <a:srgbClr val="FF0000"/>
                </a:solidFill>
                <a:ea typeface="Times New Roman" panose="02020603050405020304" pitchFamily="18" charset="0"/>
              </a:rPr>
              <a:t>Vztah r-K kontinua ke Grimovým strategiím rostlin: </a:t>
            </a:r>
          </a:p>
          <a:p>
            <a:pPr marL="114300">
              <a:spcAft>
                <a:spcPts val="0"/>
              </a:spcAft>
            </a:pPr>
            <a:r>
              <a:rPr lang="cs-CZ" dirty="0">
                <a:ea typeface="Times New Roman" panose="02020603050405020304" pitchFamily="18" charset="0"/>
              </a:rPr>
              <a:t> </a:t>
            </a:r>
            <a:endParaRPr lang="cs-CZ" sz="1000" dirty="0">
              <a:ea typeface="Times New Roman" panose="02020603050405020304" pitchFamily="18" charset="0"/>
            </a:endParaRPr>
          </a:p>
          <a:p>
            <a:pPr marL="114300">
              <a:spcAft>
                <a:spcPts val="0"/>
              </a:spcAft>
            </a:pPr>
            <a:r>
              <a:rPr lang="cs-CZ" dirty="0">
                <a:ea typeface="Times New Roman" panose="02020603050405020304" pitchFamily="18" charset="0"/>
              </a:rPr>
              <a:t>R stratégové podle </a:t>
            </a:r>
            <a:r>
              <a:rPr lang="cs-CZ" dirty="0" err="1">
                <a:ea typeface="Times New Roman" panose="02020603050405020304" pitchFamily="18" charset="0"/>
              </a:rPr>
              <a:t>Grimea</a:t>
            </a:r>
            <a:r>
              <a:rPr lang="cs-CZ" dirty="0">
                <a:ea typeface="Times New Roman" panose="02020603050405020304" pitchFamily="18" charset="0"/>
              </a:rPr>
              <a:t> = r-stratégové v sukcesi</a:t>
            </a:r>
            <a:endParaRPr lang="cs-CZ" sz="1000" dirty="0">
              <a:ea typeface="Times New Roman" panose="02020603050405020304" pitchFamily="18" charset="0"/>
            </a:endParaRPr>
          </a:p>
          <a:p>
            <a:pPr marL="114300">
              <a:spcAft>
                <a:spcPts val="0"/>
              </a:spcAft>
            </a:pPr>
            <a:r>
              <a:rPr lang="cs-CZ" dirty="0">
                <a:ea typeface="Times New Roman" panose="02020603050405020304" pitchFamily="18" charset="0"/>
              </a:rPr>
              <a:t>C stratégové podle </a:t>
            </a:r>
            <a:r>
              <a:rPr lang="cs-CZ" dirty="0" err="1">
                <a:ea typeface="Times New Roman" panose="02020603050405020304" pitchFamily="18" charset="0"/>
              </a:rPr>
              <a:t>Grimea</a:t>
            </a:r>
            <a:r>
              <a:rPr lang="cs-CZ" dirty="0">
                <a:ea typeface="Times New Roman" panose="02020603050405020304" pitchFamily="18" charset="0"/>
              </a:rPr>
              <a:t> = </a:t>
            </a:r>
            <a:r>
              <a:rPr lang="cs-CZ" sz="1600" dirty="0">
                <a:ea typeface="Times New Roman" panose="02020603050405020304" pitchFamily="18" charset="0"/>
              </a:rPr>
              <a:t>nejčastěji </a:t>
            </a:r>
            <a:r>
              <a:rPr lang="cs-CZ" dirty="0">
                <a:ea typeface="Times New Roman" panose="02020603050405020304" pitchFamily="18" charset="0"/>
              </a:rPr>
              <a:t>K-stratégové v sukcesi</a:t>
            </a:r>
            <a:endParaRPr lang="cs-CZ" sz="1000" dirty="0">
              <a:ea typeface="Times New Roman" panose="02020603050405020304" pitchFamily="18" charset="0"/>
            </a:endParaRPr>
          </a:p>
          <a:p>
            <a:pPr marL="114300">
              <a:spcAft>
                <a:spcPts val="0"/>
              </a:spcAft>
            </a:pPr>
            <a:r>
              <a:rPr lang="cs-CZ" dirty="0">
                <a:ea typeface="Times New Roman" panose="02020603050405020304" pitchFamily="18" charset="0"/>
              </a:rPr>
              <a:t>S stratégové podle </a:t>
            </a:r>
            <a:r>
              <a:rPr lang="cs-CZ" dirty="0" err="1">
                <a:ea typeface="Times New Roman" panose="02020603050405020304" pitchFamily="18" charset="0"/>
              </a:rPr>
              <a:t>Grimea</a:t>
            </a:r>
            <a:r>
              <a:rPr lang="cs-CZ" dirty="0">
                <a:ea typeface="Times New Roman" panose="02020603050405020304" pitchFamily="18" charset="0"/>
              </a:rPr>
              <a:t> = K-stratégové v sukcesi</a:t>
            </a:r>
            <a:endParaRPr lang="cs-CZ" sz="1000" dirty="0">
              <a:ea typeface="Times New Roman" panose="02020603050405020304" pitchFamily="18" charset="0"/>
            </a:endParaRPr>
          </a:p>
          <a:p>
            <a:pPr>
              <a:spcAft>
                <a:spcPts val="0"/>
              </a:spcAft>
            </a:pPr>
            <a:r>
              <a:rPr lang="cs-CZ" dirty="0">
                <a:latin typeface="Times New Roman" panose="02020603050405020304" pitchFamily="18" charset="0"/>
                <a:ea typeface="Times New Roman" panose="02020603050405020304" pitchFamily="18" charset="0"/>
              </a:rPr>
              <a:t> </a:t>
            </a:r>
            <a:endParaRPr lang="cs-CZ" sz="1000" dirty="0">
              <a:latin typeface="Times New Roman" panose="02020603050405020304" pitchFamily="18" charset="0"/>
              <a:ea typeface="Times New Roman" panose="02020603050405020304" pitchFamily="18" charset="0"/>
            </a:endParaRPr>
          </a:p>
        </p:txBody>
      </p:sp>
      <p:pic>
        <p:nvPicPr>
          <p:cNvPr id="4" name="Obrázek 3"/>
          <p:cNvPicPr>
            <a:picLocks noChangeAspect="1"/>
          </p:cNvPicPr>
          <p:nvPr/>
        </p:nvPicPr>
        <p:blipFill>
          <a:blip r:embed="rId2"/>
          <a:stretch>
            <a:fillRect/>
          </a:stretch>
        </p:blipFill>
        <p:spPr>
          <a:xfrm>
            <a:off x="191344" y="2420888"/>
            <a:ext cx="5400600" cy="4135675"/>
          </a:xfrm>
          <a:prstGeom prst="rect">
            <a:avLst/>
          </a:prstGeom>
        </p:spPr>
      </p:pic>
      <p:pic>
        <p:nvPicPr>
          <p:cNvPr id="5" name="Obrázek 4"/>
          <p:cNvPicPr>
            <a:picLocks noChangeAspect="1"/>
          </p:cNvPicPr>
          <p:nvPr/>
        </p:nvPicPr>
        <p:blipFill rotWithShape="1">
          <a:blip r:embed="rId3"/>
          <a:srcRect b="7951"/>
          <a:stretch/>
        </p:blipFill>
        <p:spPr>
          <a:xfrm>
            <a:off x="5735960" y="2492896"/>
            <a:ext cx="6156176" cy="4250015"/>
          </a:xfrm>
          <a:prstGeom prst="rect">
            <a:avLst/>
          </a:prstGeom>
        </p:spPr>
      </p:pic>
      <p:pic>
        <p:nvPicPr>
          <p:cNvPr id="3" name="Obrázek 2">
            <a:extLst>
              <a:ext uri="{FF2B5EF4-FFF2-40B4-BE49-F238E27FC236}">
                <a16:creationId xmlns:a16="http://schemas.microsoft.com/office/drawing/2014/main" id="{467A1D45-A0E7-433A-8A79-FBFF132AACF0}"/>
              </a:ext>
            </a:extLst>
          </p:cNvPr>
          <p:cNvPicPr>
            <a:picLocks noChangeAspect="1"/>
          </p:cNvPicPr>
          <p:nvPr/>
        </p:nvPicPr>
        <p:blipFill>
          <a:blip r:embed="rId4"/>
          <a:stretch>
            <a:fillRect/>
          </a:stretch>
        </p:blipFill>
        <p:spPr>
          <a:xfrm>
            <a:off x="7320136" y="116632"/>
            <a:ext cx="1619343" cy="2159124"/>
          </a:xfrm>
          <a:prstGeom prst="rect">
            <a:avLst/>
          </a:prstGeom>
        </p:spPr>
      </p:pic>
      <p:pic>
        <p:nvPicPr>
          <p:cNvPr id="6" name="Obrázek 5">
            <a:extLst>
              <a:ext uri="{FF2B5EF4-FFF2-40B4-BE49-F238E27FC236}">
                <a16:creationId xmlns:a16="http://schemas.microsoft.com/office/drawing/2014/main" id="{3883EA0A-998C-470E-893B-29B52E0B89C6}"/>
              </a:ext>
            </a:extLst>
          </p:cNvPr>
          <p:cNvPicPr>
            <a:picLocks noChangeAspect="1"/>
          </p:cNvPicPr>
          <p:nvPr/>
        </p:nvPicPr>
        <p:blipFill>
          <a:blip r:embed="rId5"/>
          <a:stretch>
            <a:fillRect/>
          </a:stretch>
        </p:blipFill>
        <p:spPr>
          <a:xfrm>
            <a:off x="9048328" y="103790"/>
            <a:ext cx="2808312" cy="2106234"/>
          </a:xfrm>
          <a:prstGeom prst="rect">
            <a:avLst/>
          </a:prstGeom>
        </p:spPr>
      </p:pic>
      <p:sp>
        <p:nvSpPr>
          <p:cNvPr id="7" name="TextovéPole 6">
            <a:extLst>
              <a:ext uri="{FF2B5EF4-FFF2-40B4-BE49-F238E27FC236}">
                <a16:creationId xmlns:a16="http://schemas.microsoft.com/office/drawing/2014/main" id="{2B4157E7-C5BC-4A7B-AD23-72E5CD04DC87}"/>
              </a:ext>
            </a:extLst>
          </p:cNvPr>
          <p:cNvSpPr txBox="1"/>
          <p:nvPr/>
        </p:nvSpPr>
        <p:spPr>
          <a:xfrm>
            <a:off x="9048328" y="116632"/>
            <a:ext cx="1224136" cy="369332"/>
          </a:xfrm>
          <a:prstGeom prst="rect">
            <a:avLst/>
          </a:prstGeom>
          <a:noFill/>
        </p:spPr>
        <p:txBody>
          <a:bodyPr wrap="square" rtlCol="0">
            <a:spAutoFit/>
          </a:bodyPr>
          <a:lstStyle/>
          <a:p>
            <a:r>
              <a:rPr lang="cs-CZ" dirty="0">
                <a:solidFill>
                  <a:srgbClr val="FFFF00"/>
                </a:solidFill>
              </a:rPr>
              <a:t>Phil Grime</a:t>
            </a:r>
          </a:p>
        </p:txBody>
      </p:sp>
    </p:spTree>
    <p:extLst>
      <p:ext uri="{BB962C8B-B14F-4D97-AF65-F5344CB8AC3E}">
        <p14:creationId xmlns:p14="http://schemas.microsoft.com/office/powerpoint/2010/main" val="20313720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24680" y="5278"/>
            <a:ext cx="11285587" cy="2154436"/>
          </a:xfrm>
          <a:prstGeom prst="rect">
            <a:avLst/>
          </a:prstGeom>
        </p:spPr>
        <p:txBody>
          <a:bodyPr wrap="square">
            <a:spAutoFit/>
          </a:bodyPr>
          <a:lstStyle/>
          <a:p>
            <a:r>
              <a:rPr lang="cs-CZ" dirty="0">
                <a:ea typeface="Times New Roman" panose="02020603050405020304" pitchFamily="18" charset="0"/>
              </a:rPr>
              <a:t> </a:t>
            </a:r>
            <a:r>
              <a:rPr lang="cs-CZ" sz="2800" b="1" dirty="0">
                <a:solidFill>
                  <a:srgbClr val="002060"/>
                </a:solidFill>
              </a:rPr>
              <a:t>Klimax</a:t>
            </a:r>
          </a:p>
          <a:p>
            <a:pPr>
              <a:spcAft>
                <a:spcPts val="0"/>
              </a:spcAft>
            </a:pPr>
            <a:endParaRPr lang="cs-CZ" dirty="0">
              <a:ea typeface="Times New Roman" panose="02020603050405020304" pitchFamily="18" charset="0"/>
            </a:endParaRPr>
          </a:p>
          <a:p>
            <a:pPr>
              <a:spcAft>
                <a:spcPts val="0"/>
              </a:spcAft>
            </a:pPr>
            <a:r>
              <a:rPr lang="cs-CZ" dirty="0">
                <a:ea typeface="Times New Roman" panose="02020603050405020304" pitchFamily="18" charset="0"/>
              </a:rPr>
              <a:t>Sukcese směřuje od pionýrských společenstev k tzv. </a:t>
            </a:r>
            <a:r>
              <a:rPr lang="cs-CZ" b="1" dirty="0">
                <a:solidFill>
                  <a:srgbClr val="FF0000"/>
                </a:solidFill>
                <a:ea typeface="Times New Roman" panose="02020603050405020304" pitchFamily="18" charset="0"/>
              </a:rPr>
              <a:t>klimaxu</a:t>
            </a:r>
            <a:r>
              <a:rPr lang="cs-CZ" b="1" dirty="0">
                <a:ea typeface="Times New Roman" panose="02020603050405020304" pitchFamily="18" charset="0"/>
              </a:rPr>
              <a:t>.</a:t>
            </a:r>
            <a:r>
              <a:rPr lang="cs-CZ" sz="1000" dirty="0">
                <a:ea typeface="Times New Roman" panose="02020603050405020304" pitchFamily="18" charset="0"/>
              </a:rPr>
              <a:t> </a:t>
            </a:r>
            <a:r>
              <a:rPr lang="cs-CZ" dirty="0">
                <a:ea typeface="Times New Roman" panose="02020603050405020304" pitchFamily="18" charset="0"/>
              </a:rPr>
              <a:t>Klimax je stav, kdy je společenstvo již prakticky neměnné – případné </a:t>
            </a:r>
            <a:r>
              <a:rPr lang="cs-CZ" dirty="0" err="1">
                <a:ea typeface="Times New Roman" panose="02020603050405020304" pitchFamily="18" charset="0"/>
              </a:rPr>
              <a:t>sukcesní</a:t>
            </a:r>
            <a:r>
              <a:rPr lang="cs-CZ" dirty="0">
                <a:ea typeface="Times New Roman" panose="02020603050405020304" pitchFamily="18" charset="0"/>
              </a:rPr>
              <a:t> změny nejsme schopni po dlouhou dobu zaznamenat.</a:t>
            </a:r>
          </a:p>
          <a:p>
            <a:pPr>
              <a:spcAft>
                <a:spcPts val="0"/>
              </a:spcAft>
            </a:pPr>
            <a:endParaRPr lang="cs-CZ" sz="1000" dirty="0">
              <a:effectLst/>
              <a:ea typeface="Times New Roman" panose="02020603050405020304" pitchFamily="18" charset="0"/>
            </a:endParaRPr>
          </a:p>
          <a:p>
            <a:pPr indent="114300">
              <a:spcAft>
                <a:spcPts val="0"/>
              </a:spcAft>
            </a:pPr>
            <a:r>
              <a:rPr lang="cs-CZ" dirty="0">
                <a:ea typeface="Times New Roman" panose="02020603050405020304" pitchFamily="18" charset="0"/>
              </a:rPr>
              <a:t>	Takovýto stav může být podmíněn makroklimaticky (zonální biomy: tropický deštný les, opadavý les mírného pásma, tajga ….): </a:t>
            </a:r>
            <a:r>
              <a:rPr lang="cs-CZ" sz="2400" b="1" dirty="0">
                <a:solidFill>
                  <a:schemeClr val="accent6">
                    <a:lumMod val="50000"/>
                  </a:schemeClr>
                </a:solidFill>
                <a:ea typeface="Times New Roman" panose="02020603050405020304" pitchFamily="18" charset="0"/>
              </a:rPr>
              <a:t>klimatický klimax</a:t>
            </a:r>
            <a:endParaRPr lang="cs-CZ" sz="2400" dirty="0">
              <a:solidFill>
                <a:schemeClr val="accent6">
                  <a:lumMod val="50000"/>
                </a:schemeClr>
              </a:solidFill>
              <a:effectLst/>
              <a:ea typeface="Times New Roman" panose="02020603050405020304" pitchFamily="18" charset="0"/>
            </a:endParaRPr>
          </a:p>
        </p:txBody>
      </p:sp>
      <p:pic>
        <p:nvPicPr>
          <p:cNvPr id="6146" name="Picture 2" descr="MC02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042" y="2852936"/>
            <a:ext cx="5668963" cy="3840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Obrázek 2"/>
          <p:cNvPicPr>
            <a:picLocks noChangeAspect="1"/>
          </p:cNvPicPr>
          <p:nvPr/>
        </p:nvPicPr>
        <p:blipFill>
          <a:blip r:embed="rId3"/>
          <a:stretch>
            <a:fillRect/>
          </a:stretch>
        </p:blipFill>
        <p:spPr>
          <a:xfrm>
            <a:off x="6023992" y="2852936"/>
            <a:ext cx="5760245" cy="3840163"/>
          </a:xfrm>
          <a:prstGeom prst="rect">
            <a:avLst/>
          </a:prstGeom>
        </p:spPr>
      </p:pic>
      <p:sp>
        <p:nvSpPr>
          <p:cNvPr id="4" name="Obdélník 3"/>
          <p:cNvSpPr/>
          <p:nvPr/>
        </p:nvSpPr>
        <p:spPr>
          <a:xfrm>
            <a:off x="9154415" y="6309320"/>
            <a:ext cx="2629822" cy="276999"/>
          </a:xfrm>
          <a:prstGeom prst="rect">
            <a:avLst/>
          </a:prstGeom>
        </p:spPr>
        <p:txBody>
          <a:bodyPr wrap="none">
            <a:spAutoFit/>
          </a:bodyPr>
          <a:lstStyle/>
          <a:p>
            <a:r>
              <a:rPr lang="en-US" sz="1200" dirty="0">
                <a:solidFill>
                  <a:schemeClr val="accent4"/>
                </a:solidFill>
              </a:rPr>
              <a:t>Photo by Rhett A. Butler for </a:t>
            </a:r>
            <a:r>
              <a:rPr lang="en-US" sz="1200" dirty="0" err="1">
                <a:solidFill>
                  <a:schemeClr val="accent4"/>
                </a:solidFill>
              </a:rPr>
              <a:t>Mongabay</a:t>
            </a:r>
            <a:r>
              <a:rPr lang="en-US" sz="1200" dirty="0">
                <a:solidFill>
                  <a:schemeClr val="accent4"/>
                </a:solidFill>
              </a:rPr>
              <a:t>.</a:t>
            </a:r>
            <a:endParaRPr lang="cs-CZ" sz="1200" dirty="0">
              <a:solidFill>
                <a:schemeClr val="accent4"/>
              </a:solidFill>
            </a:endParaRPr>
          </a:p>
        </p:txBody>
      </p:sp>
    </p:spTree>
    <p:extLst>
      <p:ext uri="{BB962C8B-B14F-4D97-AF65-F5344CB8AC3E}">
        <p14:creationId xmlns:p14="http://schemas.microsoft.com/office/powerpoint/2010/main" val="28965253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21684" y="3125059"/>
            <a:ext cx="5359524" cy="3573016"/>
          </a:xfrm>
          <a:prstGeom prst="rect">
            <a:avLst/>
          </a:prstGeom>
        </p:spPr>
      </p:pic>
      <p:pic>
        <p:nvPicPr>
          <p:cNvPr id="2" name="Picture 3" descr="MH057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74332" y="1700808"/>
            <a:ext cx="3375589" cy="5014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Obdélník 2"/>
          <p:cNvSpPr/>
          <p:nvPr/>
        </p:nvSpPr>
        <p:spPr>
          <a:xfrm>
            <a:off x="263352" y="116632"/>
            <a:ext cx="11697344" cy="738664"/>
          </a:xfrm>
          <a:prstGeom prst="rect">
            <a:avLst/>
          </a:prstGeom>
        </p:spPr>
        <p:txBody>
          <a:bodyPr wrap="square">
            <a:spAutoFit/>
          </a:bodyPr>
          <a:lstStyle/>
          <a:p>
            <a:pPr indent="114300">
              <a:spcAft>
                <a:spcPts val="0"/>
              </a:spcAft>
            </a:pPr>
            <a:r>
              <a:rPr lang="cs-CZ" dirty="0">
                <a:ea typeface="Times New Roman" panose="02020603050405020304" pitchFamily="18" charset="0"/>
              </a:rPr>
              <a:t>….. nebo může být podmíněn půdními vlastnostmi: </a:t>
            </a:r>
            <a:r>
              <a:rPr lang="cs-CZ" sz="2400" b="1" dirty="0">
                <a:solidFill>
                  <a:schemeClr val="accent6">
                    <a:lumMod val="50000"/>
                  </a:schemeClr>
                </a:solidFill>
                <a:ea typeface="Times New Roman" panose="02020603050405020304" pitchFamily="18" charset="0"/>
              </a:rPr>
              <a:t>edafický klimax</a:t>
            </a:r>
            <a:r>
              <a:rPr lang="cs-CZ" sz="2400" dirty="0">
                <a:solidFill>
                  <a:schemeClr val="accent6">
                    <a:lumMod val="50000"/>
                  </a:schemeClr>
                </a:solidFill>
                <a:ea typeface="Times New Roman" panose="02020603050405020304" pitchFamily="18" charset="0"/>
              </a:rPr>
              <a:t> </a:t>
            </a:r>
            <a:r>
              <a:rPr lang="cs-CZ" dirty="0">
                <a:ea typeface="Times New Roman" panose="02020603050405020304" pitchFamily="18" charset="0"/>
              </a:rPr>
              <a:t>(</a:t>
            </a:r>
            <a:r>
              <a:rPr lang="cs-CZ" dirty="0" err="1">
                <a:ea typeface="Times New Roman" panose="02020603050405020304" pitchFamily="18" charset="0"/>
              </a:rPr>
              <a:t>sukcesní</a:t>
            </a:r>
            <a:r>
              <a:rPr lang="cs-CZ" dirty="0">
                <a:ea typeface="Times New Roman" panose="02020603050405020304" pitchFamily="18" charset="0"/>
              </a:rPr>
              <a:t> stadium blokované nepříznivými půdními podmínkami).</a:t>
            </a:r>
            <a:endParaRPr lang="cs-CZ" sz="1000" dirty="0">
              <a:ea typeface="Times New Roman" panose="02020603050405020304" pitchFamily="18" charset="0"/>
            </a:endParaRPr>
          </a:p>
        </p:txBody>
      </p:sp>
      <p:pic>
        <p:nvPicPr>
          <p:cNvPr id="4" name="Obrázek 3"/>
          <p:cNvPicPr>
            <a:picLocks noChangeAspect="1"/>
          </p:cNvPicPr>
          <p:nvPr/>
        </p:nvPicPr>
        <p:blipFill>
          <a:blip r:embed="rId4"/>
          <a:stretch>
            <a:fillRect/>
          </a:stretch>
        </p:blipFill>
        <p:spPr>
          <a:xfrm>
            <a:off x="263352" y="1052736"/>
            <a:ext cx="4382655" cy="2921770"/>
          </a:xfrm>
          <a:prstGeom prst="rect">
            <a:avLst/>
          </a:prstGeom>
        </p:spPr>
      </p:pic>
      <p:pic>
        <p:nvPicPr>
          <p:cNvPr id="6" name="Obrázek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75920" y="1052736"/>
            <a:ext cx="2673825" cy="1782550"/>
          </a:xfrm>
          <a:prstGeom prst="rect">
            <a:avLst/>
          </a:prstGeom>
        </p:spPr>
      </p:pic>
      <p:pic>
        <p:nvPicPr>
          <p:cNvPr id="7" name="Obrázek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61300" y="4221088"/>
            <a:ext cx="2867260" cy="1911506"/>
          </a:xfrm>
          <a:prstGeom prst="rect">
            <a:avLst/>
          </a:prstGeom>
        </p:spPr>
      </p:pic>
    </p:spTree>
    <p:extLst>
      <p:ext uri="{BB962C8B-B14F-4D97-AF65-F5344CB8AC3E}">
        <p14:creationId xmlns:p14="http://schemas.microsoft.com/office/powerpoint/2010/main" val="37879412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91344" y="188640"/>
            <a:ext cx="8246040" cy="369332"/>
          </a:xfrm>
          <a:prstGeom prst="rect">
            <a:avLst/>
          </a:prstGeom>
        </p:spPr>
        <p:txBody>
          <a:bodyPr wrap="none">
            <a:spAutoFit/>
          </a:bodyPr>
          <a:lstStyle/>
          <a:p>
            <a:r>
              <a:rPr lang="cs-CZ" b="1" dirty="0" err="1"/>
              <a:t>Sukcesní</a:t>
            </a:r>
            <a:r>
              <a:rPr lang="cs-CZ" b="1" dirty="0"/>
              <a:t> stadium blokované antropogenně ale edafickým klimaxem nenazýváme !</a:t>
            </a:r>
          </a:p>
        </p:txBody>
      </p:sp>
      <p:pic>
        <p:nvPicPr>
          <p:cNvPr id="3" name="Obrázek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5360" y="1268760"/>
            <a:ext cx="7020780" cy="4680520"/>
          </a:xfrm>
          <a:prstGeom prst="rect">
            <a:avLst/>
          </a:prstGeom>
        </p:spPr>
      </p:pic>
      <p:pic>
        <p:nvPicPr>
          <p:cNvPr id="4" name="Obrázek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64152" y="523361"/>
            <a:ext cx="4648020" cy="3098680"/>
          </a:xfrm>
          <a:prstGeom prst="rect">
            <a:avLst/>
          </a:prstGeom>
        </p:spPr>
      </p:pic>
      <p:pic>
        <p:nvPicPr>
          <p:cNvPr id="5" name="Obrázek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64152" y="3645024"/>
            <a:ext cx="4680520" cy="3120347"/>
          </a:xfrm>
          <a:prstGeom prst="rect">
            <a:avLst/>
          </a:prstGeom>
        </p:spPr>
      </p:pic>
    </p:spTree>
    <p:extLst>
      <p:ext uri="{BB962C8B-B14F-4D97-AF65-F5344CB8AC3E}">
        <p14:creationId xmlns:p14="http://schemas.microsoft.com/office/powerpoint/2010/main" val="903839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stretch>
            <a:fillRect/>
          </a:stretch>
        </p:blipFill>
        <p:spPr>
          <a:xfrm>
            <a:off x="6961716" y="3356992"/>
            <a:ext cx="5026091" cy="3348633"/>
          </a:xfrm>
          <a:prstGeom prst="rect">
            <a:avLst/>
          </a:prstGeom>
        </p:spPr>
      </p:pic>
      <p:sp>
        <p:nvSpPr>
          <p:cNvPr id="3" name="TextovéPole 2"/>
          <p:cNvSpPr txBox="1"/>
          <p:nvPr/>
        </p:nvSpPr>
        <p:spPr>
          <a:xfrm>
            <a:off x="191344" y="116632"/>
            <a:ext cx="2736304" cy="461665"/>
          </a:xfrm>
          <a:prstGeom prst="rect">
            <a:avLst/>
          </a:prstGeom>
          <a:noFill/>
        </p:spPr>
        <p:txBody>
          <a:bodyPr wrap="square" rtlCol="0">
            <a:spAutoFit/>
          </a:bodyPr>
          <a:lstStyle/>
          <a:p>
            <a:r>
              <a:rPr lang="cs-CZ" sz="2400" b="1" dirty="0">
                <a:solidFill>
                  <a:srgbClr val="FF0000"/>
                </a:solidFill>
              </a:rPr>
              <a:t>Cyklická sukcese</a:t>
            </a:r>
          </a:p>
        </p:txBody>
      </p:sp>
      <p:sp>
        <p:nvSpPr>
          <p:cNvPr id="4" name="TextovéPole 3"/>
          <p:cNvSpPr txBox="1"/>
          <p:nvPr/>
        </p:nvSpPr>
        <p:spPr>
          <a:xfrm>
            <a:off x="10128448" y="3429000"/>
            <a:ext cx="1656184" cy="369332"/>
          </a:xfrm>
          <a:prstGeom prst="rect">
            <a:avLst/>
          </a:prstGeom>
          <a:noFill/>
        </p:spPr>
        <p:txBody>
          <a:bodyPr wrap="square" rtlCol="0">
            <a:spAutoFit/>
          </a:bodyPr>
          <a:lstStyle/>
          <a:p>
            <a:r>
              <a:rPr lang="cs-CZ" dirty="0"/>
              <a:t>www.ekolist.cz</a:t>
            </a:r>
          </a:p>
        </p:txBody>
      </p:sp>
      <p:pic>
        <p:nvPicPr>
          <p:cNvPr id="5" name="Obrázek 4"/>
          <p:cNvPicPr>
            <a:picLocks noChangeAspect="1"/>
          </p:cNvPicPr>
          <p:nvPr/>
        </p:nvPicPr>
        <p:blipFill>
          <a:blip r:embed="rId3"/>
          <a:stretch>
            <a:fillRect/>
          </a:stretch>
        </p:blipFill>
        <p:spPr>
          <a:xfrm>
            <a:off x="9334296" y="243614"/>
            <a:ext cx="2416044" cy="2863012"/>
          </a:xfrm>
          <a:prstGeom prst="rect">
            <a:avLst/>
          </a:prstGeom>
        </p:spPr>
      </p:pic>
      <p:pic>
        <p:nvPicPr>
          <p:cNvPr id="6" name="Obrázek 5"/>
          <p:cNvPicPr>
            <a:picLocks noChangeAspect="1"/>
          </p:cNvPicPr>
          <p:nvPr/>
        </p:nvPicPr>
        <p:blipFill rotWithShape="1">
          <a:blip r:embed="rId4"/>
          <a:srcRect l="43753" b="19551"/>
          <a:stretch/>
        </p:blipFill>
        <p:spPr>
          <a:xfrm>
            <a:off x="5947074" y="175280"/>
            <a:ext cx="2819854" cy="2999680"/>
          </a:xfrm>
          <a:prstGeom prst="rect">
            <a:avLst/>
          </a:prstGeom>
        </p:spPr>
      </p:pic>
      <p:pic>
        <p:nvPicPr>
          <p:cNvPr id="10" name="Obrázek 9"/>
          <p:cNvPicPr>
            <a:picLocks noChangeAspect="1"/>
          </p:cNvPicPr>
          <p:nvPr/>
        </p:nvPicPr>
        <p:blipFill>
          <a:blip r:embed="rId5"/>
          <a:stretch>
            <a:fillRect/>
          </a:stretch>
        </p:blipFill>
        <p:spPr>
          <a:xfrm>
            <a:off x="51124" y="3167863"/>
            <a:ext cx="6572250" cy="3476625"/>
          </a:xfrm>
          <a:prstGeom prst="rect">
            <a:avLst/>
          </a:prstGeom>
        </p:spPr>
      </p:pic>
      <p:sp>
        <p:nvSpPr>
          <p:cNvPr id="8" name="TextovéPole 7"/>
          <p:cNvSpPr txBox="1"/>
          <p:nvPr/>
        </p:nvSpPr>
        <p:spPr>
          <a:xfrm>
            <a:off x="58238" y="904652"/>
            <a:ext cx="5888836" cy="2308324"/>
          </a:xfrm>
          <a:prstGeom prst="rect">
            <a:avLst/>
          </a:prstGeom>
          <a:noFill/>
        </p:spPr>
        <p:txBody>
          <a:bodyPr wrap="square" rtlCol="0">
            <a:spAutoFit/>
          </a:bodyPr>
          <a:lstStyle/>
          <a:p>
            <a:pPr marL="285750" indent="-285750">
              <a:buFontTx/>
              <a:buChar char="-"/>
            </a:pPr>
            <a:r>
              <a:rPr lang="cs-CZ" dirty="0"/>
              <a:t>Řízená interakcemi mezi různými skupinami organismů</a:t>
            </a:r>
          </a:p>
          <a:p>
            <a:pPr marL="285750" indent="-285750">
              <a:buFontTx/>
              <a:buChar char="-"/>
            </a:pPr>
            <a:endParaRPr lang="cs-CZ" dirty="0"/>
          </a:p>
          <a:p>
            <a:pPr marL="285750" indent="-285750">
              <a:buFontTx/>
              <a:buChar char="-"/>
            </a:pPr>
            <a:r>
              <a:rPr lang="cs-CZ" dirty="0"/>
              <a:t>Řízená režimem disturbancí nebo populačními cykly </a:t>
            </a:r>
            <a:r>
              <a:rPr lang="cs-CZ" dirty="0" err="1"/>
              <a:t>herbivorů</a:t>
            </a:r>
            <a:r>
              <a:rPr lang="cs-CZ" dirty="0"/>
              <a:t> (rozpad tajgy)</a:t>
            </a:r>
          </a:p>
          <a:p>
            <a:pPr marL="285750" indent="-285750">
              <a:buFontTx/>
              <a:buChar char="-"/>
            </a:pPr>
            <a:endParaRPr lang="cs-CZ" dirty="0"/>
          </a:p>
          <a:p>
            <a:pPr marL="285750" indent="-285750">
              <a:buFontTx/>
              <a:buChar char="-"/>
            </a:pPr>
            <a:r>
              <a:rPr lang="cs-CZ" dirty="0"/>
              <a:t>Řízená interakcemi mezi vegetací a abiotickými podmínkami (např. hladina vody - cyklický vývoj olšin) </a:t>
            </a:r>
          </a:p>
          <a:p>
            <a:pPr marL="285750" indent="-285750">
              <a:buFontTx/>
              <a:buChar char="-"/>
            </a:pPr>
            <a:endParaRPr lang="cs-CZ" dirty="0"/>
          </a:p>
        </p:txBody>
      </p:sp>
    </p:spTree>
    <p:extLst>
      <p:ext uri="{BB962C8B-B14F-4D97-AF65-F5344CB8AC3E}">
        <p14:creationId xmlns:p14="http://schemas.microsoft.com/office/powerpoint/2010/main" val="29563810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3580" y="116632"/>
            <a:ext cx="11987076" cy="6863417"/>
          </a:xfrm>
          <a:prstGeom prst="rect">
            <a:avLst/>
          </a:prstGeom>
        </p:spPr>
        <p:txBody>
          <a:bodyPr wrap="square">
            <a:spAutoFit/>
          </a:bodyPr>
          <a:lstStyle/>
          <a:p>
            <a:pPr>
              <a:spcAft>
                <a:spcPts val="0"/>
              </a:spcAft>
            </a:pPr>
            <a:r>
              <a:rPr lang="cs-CZ" b="1" dirty="0">
                <a:solidFill>
                  <a:srgbClr val="FF0000"/>
                </a:solidFill>
                <a:ea typeface="Times New Roman" panose="02020603050405020304" pitchFamily="18" charset="0"/>
              </a:rPr>
              <a:t>Teorie jednoho klimaxu</a:t>
            </a:r>
            <a:r>
              <a:rPr lang="cs-CZ" dirty="0">
                <a:solidFill>
                  <a:srgbClr val="FF0000"/>
                </a:solidFill>
                <a:ea typeface="Times New Roman" panose="02020603050405020304" pitchFamily="18" charset="0"/>
              </a:rPr>
              <a:t> </a:t>
            </a:r>
            <a:r>
              <a:rPr lang="cs-CZ" dirty="0">
                <a:ea typeface="Times New Roman" panose="02020603050405020304" pitchFamily="18" charset="0"/>
              </a:rPr>
              <a:t>předpokládá, že všechna společenstva v jednom území směřují k jednomu klimaxu. </a:t>
            </a:r>
            <a:endParaRPr lang="cs-CZ" sz="1000" dirty="0">
              <a:effectLst/>
              <a:ea typeface="Times New Roman" panose="02020603050405020304" pitchFamily="18" charset="0"/>
            </a:endParaRPr>
          </a:p>
          <a:p>
            <a:pPr>
              <a:spcAft>
                <a:spcPts val="0"/>
              </a:spcAft>
            </a:pPr>
            <a:endParaRPr lang="cs-CZ" b="1" dirty="0">
              <a:solidFill>
                <a:srgbClr val="FF0000"/>
              </a:solidFill>
              <a:ea typeface="Times New Roman" panose="02020603050405020304" pitchFamily="18" charset="0"/>
            </a:endParaRPr>
          </a:p>
          <a:p>
            <a:pPr>
              <a:spcAft>
                <a:spcPts val="0"/>
              </a:spcAft>
            </a:pPr>
            <a:r>
              <a:rPr lang="cs-CZ" b="1" dirty="0">
                <a:solidFill>
                  <a:srgbClr val="FF0000"/>
                </a:solidFill>
                <a:ea typeface="Times New Roman" panose="02020603050405020304" pitchFamily="18" charset="0"/>
              </a:rPr>
              <a:t>Teorie mnoha klimaxů</a:t>
            </a:r>
            <a:r>
              <a:rPr lang="cs-CZ" dirty="0">
                <a:solidFill>
                  <a:srgbClr val="FF0000"/>
                </a:solidFill>
                <a:ea typeface="Times New Roman" panose="02020603050405020304" pitchFamily="18" charset="0"/>
              </a:rPr>
              <a:t> </a:t>
            </a:r>
            <a:r>
              <a:rPr lang="cs-CZ" dirty="0">
                <a:ea typeface="Times New Roman" panose="02020603050405020304" pitchFamily="18" charset="0"/>
              </a:rPr>
              <a:t>předpokládá, že jedna makroklimatická oblast může zahrnovat více klimaxů podmíněných edaficky, přístupností živin, vlhkostí, požáry, </a:t>
            </a:r>
            <a:r>
              <a:rPr lang="cs-CZ" dirty="0" err="1">
                <a:ea typeface="Times New Roman" panose="02020603050405020304" pitchFamily="18" charset="0"/>
              </a:rPr>
              <a:t>herbivory</a:t>
            </a:r>
            <a:r>
              <a:rPr lang="cs-CZ" dirty="0">
                <a:ea typeface="Times New Roman" panose="02020603050405020304" pitchFamily="18" charset="0"/>
              </a:rPr>
              <a:t> apod.</a:t>
            </a:r>
            <a:endParaRPr lang="cs-CZ" sz="1000" dirty="0">
              <a:effectLst/>
              <a:ea typeface="Times New Roman" panose="02020603050405020304" pitchFamily="18" charset="0"/>
            </a:endParaRPr>
          </a:p>
          <a:p>
            <a:pPr>
              <a:spcAft>
                <a:spcPts val="0"/>
              </a:spcAft>
            </a:pPr>
            <a:endParaRPr lang="cs-CZ" b="1" dirty="0">
              <a:solidFill>
                <a:srgbClr val="FF0000"/>
              </a:solidFill>
              <a:ea typeface="Times New Roman" panose="02020603050405020304" pitchFamily="18" charset="0"/>
            </a:endParaRPr>
          </a:p>
          <a:p>
            <a:pPr>
              <a:spcAft>
                <a:spcPts val="0"/>
              </a:spcAft>
            </a:pPr>
            <a:r>
              <a:rPr lang="cs-CZ" b="1" dirty="0">
                <a:solidFill>
                  <a:srgbClr val="FF0000"/>
                </a:solidFill>
                <a:ea typeface="Times New Roman" panose="02020603050405020304" pitchFamily="18" charset="0"/>
              </a:rPr>
              <a:t>„Teorie žádného klimaxu“</a:t>
            </a:r>
            <a:r>
              <a:rPr lang="cs-CZ" dirty="0">
                <a:solidFill>
                  <a:srgbClr val="FF0000"/>
                </a:solidFill>
                <a:ea typeface="Times New Roman" panose="02020603050405020304" pitchFamily="18" charset="0"/>
              </a:rPr>
              <a:t> </a:t>
            </a:r>
            <a:r>
              <a:rPr lang="cs-CZ" dirty="0">
                <a:ea typeface="Times New Roman" panose="02020603050405020304" pitchFamily="18" charset="0"/>
              </a:rPr>
              <a:t>tvrdí, že klimax neexistuje, protože všechna společenstva se neustále vyvíjejí při </a:t>
            </a:r>
            <a:r>
              <a:rPr lang="cs-CZ" dirty="0" err="1">
                <a:ea typeface="Times New Roman" panose="02020603050405020304" pitchFamily="18" charset="0"/>
              </a:rPr>
              <a:t>fluktujícím</a:t>
            </a:r>
            <a:r>
              <a:rPr lang="cs-CZ" dirty="0">
                <a:ea typeface="Times New Roman" panose="02020603050405020304" pitchFamily="18" charset="0"/>
              </a:rPr>
              <a:t> klimatu (glaciál-interglaciál) a při neustálé činnosti geofyzikálních pochodů. Příklad: naše „klimaxové“ lesy.</a:t>
            </a:r>
            <a:endParaRPr lang="cs-CZ" sz="1000" dirty="0">
              <a:effectLst/>
              <a:ea typeface="Times New Roman" panose="02020603050405020304" pitchFamily="18" charset="0"/>
            </a:endParaRPr>
          </a:p>
          <a:p>
            <a:pPr>
              <a:spcAft>
                <a:spcPts val="0"/>
              </a:spcAft>
            </a:pPr>
            <a:r>
              <a:rPr lang="cs-CZ" dirty="0">
                <a:ea typeface="Times New Roman" panose="02020603050405020304" pitchFamily="18" charset="0"/>
              </a:rPr>
              <a:t> </a:t>
            </a:r>
            <a:endParaRPr lang="cs-CZ" sz="1000" dirty="0">
              <a:effectLst/>
              <a:ea typeface="Times New Roman" panose="02020603050405020304" pitchFamily="18" charset="0"/>
            </a:endParaRPr>
          </a:p>
          <a:p>
            <a:pPr>
              <a:spcAft>
                <a:spcPts val="0"/>
              </a:spcAft>
            </a:pPr>
            <a:r>
              <a:rPr lang="cs-CZ" dirty="0">
                <a:ea typeface="Times New Roman" panose="02020603050405020304" pitchFamily="18" charset="0"/>
              </a:rPr>
              <a:t>	I relativně stabilní společenstva v sobě zahrnují plošky (</a:t>
            </a:r>
            <a:r>
              <a:rPr lang="cs-CZ" i="1" dirty="0" err="1">
                <a:ea typeface="Times New Roman" panose="02020603050405020304" pitchFamily="18" charset="0"/>
              </a:rPr>
              <a:t>patches</a:t>
            </a:r>
            <a:r>
              <a:rPr lang="cs-CZ" dirty="0">
                <a:ea typeface="Times New Roman" panose="02020603050405020304" pitchFamily="18" charset="0"/>
              </a:rPr>
              <a:t>) kde dochází k lokální disturbanci a k cyklickým změnám (např. tzv. </a:t>
            </a:r>
            <a:r>
              <a:rPr lang="cs-CZ" b="1" dirty="0">
                <a:ea typeface="Times New Roman" panose="02020603050405020304" pitchFamily="18" charset="0"/>
              </a:rPr>
              <a:t>gapy</a:t>
            </a:r>
            <a:r>
              <a:rPr lang="cs-CZ" dirty="0">
                <a:ea typeface="Times New Roman" panose="02020603050405020304" pitchFamily="18" charset="0"/>
              </a:rPr>
              <a:t> v „klimaxových“ lesích).</a:t>
            </a:r>
            <a:endParaRPr lang="cs-CZ" sz="1000" dirty="0">
              <a:effectLst/>
              <a:ea typeface="Times New Roman" panose="02020603050405020304" pitchFamily="18" charset="0"/>
            </a:endParaRPr>
          </a:p>
          <a:p>
            <a:pPr>
              <a:spcAft>
                <a:spcPts val="0"/>
              </a:spcAft>
            </a:pPr>
            <a:r>
              <a:rPr lang="cs-CZ" dirty="0">
                <a:ea typeface="Times New Roman" panose="02020603050405020304" pitchFamily="18" charset="0"/>
              </a:rPr>
              <a:t> </a:t>
            </a:r>
          </a:p>
          <a:p>
            <a:pPr>
              <a:spcAft>
                <a:spcPts val="0"/>
              </a:spcAft>
            </a:pPr>
            <a:endParaRPr lang="cs-CZ" sz="1000" dirty="0">
              <a:effectLst/>
              <a:ea typeface="Times New Roman" panose="02020603050405020304" pitchFamily="18" charset="0"/>
            </a:endParaRPr>
          </a:p>
          <a:p>
            <a:pPr>
              <a:spcAft>
                <a:spcPts val="0"/>
              </a:spcAft>
            </a:pPr>
            <a:endParaRPr lang="cs-CZ" sz="1000" dirty="0">
              <a:ea typeface="Times New Roman" panose="02020603050405020304" pitchFamily="18" charset="0"/>
            </a:endParaRPr>
          </a:p>
          <a:p>
            <a:pPr>
              <a:spcAft>
                <a:spcPts val="0"/>
              </a:spcAft>
            </a:pPr>
            <a:endParaRPr lang="cs-CZ" sz="1000" dirty="0">
              <a:effectLst/>
              <a:ea typeface="Times New Roman" panose="02020603050405020304" pitchFamily="18" charset="0"/>
            </a:endParaRPr>
          </a:p>
          <a:p>
            <a:pPr>
              <a:spcAft>
                <a:spcPts val="0"/>
              </a:spcAft>
            </a:pPr>
            <a:endParaRPr lang="cs-CZ" sz="1000" dirty="0">
              <a:ea typeface="Times New Roman" panose="02020603050405020304" pitchFamily="18" charset="0"/>
            </a:endParaRPr>
          </a:p>
          <a:p>
            <a:pPr>
              <a:spcAft>
                <a:spcPts val="0"/>
              </a:spcAft>
            </a:pPr>
            <a:endParaRPr lang="cs-CZ" sz="1000" dirty="0">
              <a:effectLst/>
              <a:ea typeface="Times New Roman" panose="02020603050405020304" pitchFamily="18" charset="0"/>
            </a:endParaRPr>
          </a:p>
          <a:p>
            <a:pPr>
              <a:spcAft>
                <a:spcPts val="0"/>
              </a:spcAft>
            </a:pPr>
            <a:endParaRPr lang="cs-CZ" sz="1000" dirty="0">
              <a:ea typeface="Times New Roman" panose="02020603050405020304" pitchFamily="18" charset="0"/>
            </a:endParaRPr>
          </a:p>
          <a:p>
            <a:pPr>
              <a:spcAft>
                <a:spcPts val="0"/>
              </a:spcAft>
            </a:pPr>
            <a:endParaRPr lang="cs-CZ" sz="1000" dirty="0">
              <a:effectLst/>
              <a:ea typeface="Times New Roman" panose="02020603050405020304" pitchFamily="18" charset="0"/>
            </a:endParaRPr>
          </a:p>
          <a:p>
            <a:pPr>
              <a:spcAft>
                <a:spcPts val="0"/>
              </a:spcAft>
            </a:pPr>
            <a:endParaRPr lang="cs-CZ" sz="1000" dirty="0">
              <a:ea typeface="Times New Roman" panose="02020603050405020304" pitchFamily="18" charset="0"/>
            </a:endParaRPr>
          </a:p>
          <a:p>
            <a:pPr>
              <a:spcAft>
                <a:spcPts val="0"/>
              </a:spcAft>
            </a:pPr>
            <a:endParaRPr lang="cs-CZ" sz="1000" dirty="0">
              <a:effectLst/>
              <a:ea typeface="Times New Roman" panose="02020603050405020304" pitchFamily="18" charset="0"/>
            </a:endParaRPr>
          </a:p>
          <a:p>
            <a:pPr>
              <a:spcAft>
                <a:spcPts val="0"/>
              </a:spcAft>
            </a:pPr>
            <a:endParaRPr lang="cs-CZ" sz="1000" dirty="0">
              <a:ea typeface="Times New Roman" panose="02020603050405020304" pitchFamily="18" charset="0"/>
            </a:endParaRPr>
          </a:p>
          <a:p>
            <a:pPr>
              <a:spcAft>
                <a:spcPts val="0"/>
              </a:spcAft>
            </a:pPr>
            <a:endParaRPr lang="cs-CZ" sz="1000" dirty="0">
              <a:effectLst/>
              <a:ea typeface="Times New Roman" panose="02020603050405020304" pitchFamily="18" charset="0"/>
            </a:endParaRPr>
          </a:p>
          <a:p>
            <a:pPr>
              <a:spcAft>
                <a:spcPts val="0"/>
              </a:spcAft>
            </a:pPr>
            <a:endParaRPr lang="cs-CZ" sz="1000" dirty="0">
              <a:ea typeface="Times New Roman" panose="02020603050405020304" pitchFamily="18" charset="0"/>
            </a:endParaRPr>
          </a:p>
          <a:p>
            <a:pPr>
              <a:spcAft>
                <a:spcPts val="0"/>
              </a:spcAft>
            </a:pPr>
            <a:endParaRPr lang="cs-CZ" sz="1000" dirty="0">
              <a:effectLst/>
              <a:ea typeface="Times New Roman" panose="02020603050405020304" pitchFamily="18" charset="0"/>
            </a:endParaRPr>
          </a:p>
          <a:p>
            <a:pPr>
              <a:spcAft>
                <a:spcPts val="0"/>
              </a:spcAft>
            </a:pPr>
            <a:endParaRPr lang="cs-CZ" sz="1000" dirty="0">
              <a:ea typeface="Times New Roman" panose="02020603050405020304" pitchFamily="18" charset="0"/>
            </a:endParaRPr>
          </a:p>
          <a:p>
            <a:pPr>
              <a:spcAft>
                <a:spcPts val="0"/>
              </a:spcAft>
            </a:pPr>
            <a:endParaRPr lang="cs-CZ" sz="1000" dirty="0">
              <a:effectLst/>
              <a:ea typeface="Times New Roman" panose="02020603050405020304" pitchFamily="18" charset="0"/>
            </a:endParaRPr>
          </a:p>
          <a:p>
            <a:pPr>
              <a:spcAft>
                <a:spcPts val="0"/>
              </a:spcAft>
            </a:pPr>
            <a:endParaRPr lang="cs-CZ" sz="1000" dirty="0">
              <a:ea typeface="Times New Roman" panose="02020603050405020304" pitchFamily="18" charset="0"/>
            </a:endParaRPr>
          </a:p>
          <a:p>
            <a:pPr>
              <a:spcAft>
                <a:spcPts val="0"/>
              </a:spcAft>
            </a:pPr>
            <a:endParaRPr lang="cs-CZ" sz="1000" dirty="0">
              <a:effectLst/>
              <a:ea typeface="Times New Roman" panose="02020603050405020304" pitchFamily="18" charset="0"/>
            </a:endParaRPr>
          </a:p>
          <a:p>
            <a:pPr>
              <a:spcAft>
                <a:spcPts val="0"/>
              </a:spcAft>
            </a:pPr>
            <a:r>
              <a:rPr lang="cs-CZ" b="1" u="sng" dirty="0">
                <a:ea typeface="Times New Roman" panose="02020603050405020304" pitchFamily="18" charset="0"/>
              </a:rPr>
              <a:t>Teoreticky</a:t>
            </a:r>
            <a:r>
              <a:rPr lang="cs-CZ" dirty="0">
                <a:ea typeface="Times New Roman" panose="02020603050405020304" pitchFamily="18" charset="0"/>
              </a:rPr>
              <a:t> by sukcese měla směřovat k rovnovážnému stavu, kdy je vyrovnaný poměr produkce k respiraci, velká a stabilní druhová bohatost, uzavřený koloběh živin, velká stabilita a </a:t>
            </a:r>
            <a:r>
              <a:rPr lang="cs-CZ" dirty="0" err="1">
                <a:ea typeface="Times New Roman" panose="02020603050405020304" pitchFamily="18" charset="0"/>
              </a:rPr>
              <a:t>homoestáze</a:t>
            </a:r>
            <a:r>
              <a:rPr lang="cs-CZ" dirty="0">
                <a:ea typeface="Times New Roman" panose="02020603050405020304" pitchFamily="18" charset="0"/>
              </a:rPr>
              <a:t> (vnitřní symbióza), složitá struktura, složité potravní řetězce a úzká specializace nik.</a:t>
            </a:r>
            <a:endParaRPr lang="cs-CZ" sz="1000" dirty="0">
              <a:effectLst/>
              <a:ea typeface="Times New Roman" panose="02020603050405020304" pitchFamily="18" charset="0"/>
            </a:endParaRPr>
          </a:p>
          <a:p>
            <a:pPr>
              <a:spcAft>
                <a:spcPts val="0"/>
              </a:spcAft>
            </a:pPr>
            <a:r>
              <a:rPr lang="cs-CZ" dirty="0">
                <a:ea typeface="Times New Roman" panose="02020603050405020304" pitchFamily="18" charset="0"/>
              </a:rPr>
              <a:t> </a:t>
            </a:r>
            <a:endParaRPr lang="cs-CZ" sz="1000" dirty="0">
              <a:effectLst/>
              <a:ea typeface="Times New Roman" panose="02020603050405020304" pitchFamily="18" charset="0"/>
            </a:endParaRPr>
          </a:p>
        </p:txBody>
      </p:sp>
      <p:pic>
        <p:nvPicPr>
          <p:cNvPr id="3" name="Obrázek 2"/>
          <p:cNvPicPr>
            <a:picLocks noChangeAspect="1"/>
          </p:cNvPicPr>
          <p:nvPr/>
        </p:nvPicPr>
        <p:blipFill>
          <a:blip r:embed="rId2"/>
          <a:stretch>
            <a:fillRect/>
          </a:stretch>
        </p:blipFill>
        <p:spPr>
          <a:xfrm>
            <a:off x="6096000" y="2780928"/>
            <a:ext cx="4896544" cy="2754306"/>
          </a:xfrm>
          <a:prstGeom prst="rect">
            <a:avLst/>
          </a:prstGeom>
        </p:spPr>
      </p:pic>
      <p:pic>
        <p:nvPicPr>
          <p:cNvPr id="4" name="Obrázek 3"/>
          <p:cNvPicPr>
            <a:picLocks noChangeAspect="1"/>
          </p:cNvPicPr>
          <p:nvPr/>
        </p:nvPicPr>
        <p:blipFill>
          <a:blip r:embed="rId3"/>
          <a:stretch>
            <a:fillRect/>
          </a:stretch>
        </p:blipFill>
        <p:spPr>
          <a:xfrm>
            <a:off x="2135560" y="3166812"/>
            <a:ext cx="3528392" cy="2353437"/>
          </a:xfrm>
          <a:prstGeom prst="rect">
            <a:avLst/>
          </a:prstGeom>
        </p:spPr>
      </p:pic>
      <p:sp>
        <p:nvSpPr>
          <p:cNvPr id="5" name="Obdélník 4"/>
          <p:cNvSpPr/>
          <p:nvPr/>
        </p:nvSpPr>
        <p:spPr>
          <a:xfrm>
            <a:off x="2279576" y="5157192"/>
            <a:ext cx="2952328" cy="276999"/>
          </a:xfrm>
          <a:prstGeom prst="rect">
            <a:avLst/>
          </a:prstGeom>
        </p:spPr>
        <p:txBody>
          <a:bodyPr wrap="square">
            <a:spAutoFit/>
          </a:bodyPr>
          <a:lstStyle/>
          <a:p>
            <a:r>
              <a:rPr lang="cs-CZ" sz="1200" dirty="0" err="1">
                <a:solidFill>
                  <a:srgbClr val="FFFF00"/>
                </a:solidFill>
              </a:rPr>
              <a:t>Autor:Adam</a:t>
            </a:r>
            <a:r>
              <a:rPr lang="cs-CZ" sz="1200" dirty="0">
                <a:solidFill>
                  <a:srgbClr val="FFFF00"/>
                </a:solidFill>
              </a:rPr>
              <a:t> WAJRAK; IPTC </a:t>
            </a:r>
            <a:r>
              <a:rPr lang="cs-CZ" sz="1200" dirty="0" err="1">
                <a:solidFill>
                  <a:srgbClr val="FFFF00"/>
                </a:solidFill>
              </a:rPr>
              <a:t>Photo</a:t>
            </a:r>
            <a:r>
              <a:rPr lang="cs-CZ" sz="1200" dirty="0">
                <a:solidFill>
                  <a:srgbClr val="FFFF00"/>
                </a:solidFill>
              </a:rPr>
              <a:t> </a:t>
            </a:r>
            <a:r>
              <a:rPr lang="cs-CZ" sz="1200" dirty="0" err="1">
                <a:solidFill>
                  <a:srgbClr val="FFFF00"/>
                </a:solidFill>
              </a:rPr>
              <a:t>Metadata</a:t>
            </a:r>
            <a:endParaRPr lang="cs-CZ" sz="1200" dirty="0">
              <a:solidFill>
                <a:srgbClr val="FFFF00"/>
              </a:solidFill>
            </a:endParaRPr>
          </a:p>
        </p:txBody>
      </p:sp>
      <p:sp>
        <p:nvSpPr>
          <p:cNvPr id="6" name="Obdélník 5"/>
          <p:cNvSpPr/>
          <p:nvPr/>
        </p:nvSpPr>
        <p:spPr>
          <a:xfrm>
            <a:off x="9264352" y="5234384"/>
            <a:ext cx="1642053" cy="276999"/>
          </a:xfrm>
          <a:prstGeom prst="rect">
            <a:avLst/>
          </a:prstGeom>
        </p:spPr>
        <p:txBody>
          <a:bodyPr wrap="none">
            <a:spAutoFit/>
          </a:bodyPr>
          <a:lstStyle/>
          <a:p>
            <a:r>
              <a:rPr lang="cs-CZ" sz="1200" dirty="0"/>
              <a:t>Sydney </a:t>
            </a:r>
            <a:r>
              <a:rPr lang="cs-CZ" sz="1200" dirty="0" err="1"/>
              <a:t>Morning</a:t>
            </a:r>
            <a:r>
              <a:rPr lang="cs-CZ" sz="1200" dirty="0"/>
              <a:t> </a:t>
            </a:r>
            <a:r>
              <a:rPr lang="cs-CZ" sz="1200" dirty="0" err="1"/>
              <a:t>Herald</a:t>
            </a:r>
            <a:endParaRPr lang="cs-CZ" sz="1200" dirty="0"/>
          </a:p>
        </p:txBody>
      </p:sp>
    </p:spTree>
    <p:extLst>
      <p:ext uri="{BB962C8B-B14F-4D97-AF65-F5344CB8AC3E}">
        <p14:creationId xmlns:p14="http://schemas.microsoft.com/office/powerpoint/2010/main" val="16059422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p:cNvPicPr>
            <a:picLocks noChangeAspect="1"/>
          </p:cNvPicPr>
          <p:nvPr/>
        </p:nvPicPr>
        <p:blipFill rotWithShape="1">
          <a:blip r:embed="rId2"/>
          <a:srcRect l="31093" t="5243" r="29692" b="17058"/>
          <a:stretch/>
        </p:blipFill>
        <p:spPr>
          <a:xfrm>
            <a:off x="7819217" y="1175538"/>
            <a:ext cx="4324865" cy="5715000"/>
          </a:xfrm>
          <a:prstGeom prst="rect">
            <a:avLst/>
          </a:prstGeom>
        </p:spPr>
      </p:pic>
      <p:pic>
        <p:nvPicPr>
          <p:cNvPr id="2" name="Obrázek 1"/>
          <p:cNvPicPr>
            <a:picLocks noChangeAspect="1"/>
          </p:cNvPicPr>
          <p:nvPr/>
        </p:nvPicPr>
        <p:blipFill>
          <a:blip r:embed="rId3"/>
          <a:stretch>
            <a:fillRect/>
          </a:stretch>
        </p:blipFill>
        <p:spPr>
          <a:xfrm>
            <a:off x="3829050" y="1175538"/>
            <a:ext cx="4286250" cy="5715000"/>
          </a:xfrm>
          <a:prstGeom prst="rect">
            <a:avLst/>
          </a:prstGeom>
        </p:spPr>
      </p:pic>
      <p:pic>
        <p:nvPicPr>
          <p:cNvPr id="1026" name="Picture 2" descr="VÃ½sledek obrÃ¡zku pro niche architecture definiti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175538"/>
            <a:ext cx="3829050" cy="5715000"/>
          </a:xfrm>
          <a:prstGeom prst="rect">
            <a:avLst/>
          </a:prstGeom>
          <a:noFill/>
          <a:extLst>
            <a:ext uri="{909E8E84-426E-40DD-AFC4-6F175D3DCCD1}">
              <a14:hiddenFill xmlns:a14="http://schemas.microsoft.com/office/drawing/2010/main">
                <a:solidFill>
                  <a:srgbClr val="FFFFFF"/>
                </a:solidFill>
              </a14:hiddenFill>
            </a:ext>
          </a:extLst>
        </p:spPr>
      </p:pic>
      <p:sp>
        <p:nvSpPr>
          <p:cNvPr id="5" name="Obdélník 4"/>
          <p:cNvSpPr/>
          <p:nvPr/>
        </p:nvSpPr>
        <p:spPr>
          <a:xfrm>
            <a:off x="9589509" y="6521206"/>
            <a:ext cx="2448747" cy="369332"/>
          </a:xfrm>
          <a:prstGeom prst="rect">
            <a:avLst/>
          </a:prstGeom>
        </p:spPr>
        <p:txBody>
          <a:bodyPr wrap="none">
            <a:spAutoFit/>
          </a:bodyPr>
          <a:lstStyle/>
          <a:p>
            <a:r>
              <a:rPr lang="cs-CZ" dirty="0"/>
              <a:t>ghanatalksbusiness.com</a:t>
            </a:r>
          </a:p>
        </p:txBody>
      </p:sp>
      <p:sp>
        <p:nvSpPr>
          <p:cNvPr id="7" name="Obdélník 6"/>
          <p:cNvSpPr/>
          <p:nvPr/>
        </p:nvSpPr>
        <p:spPr>
          <a:xfrm>
            <a:off x="5100185" y="6521206"/>
            <a:ext cx="1447897" cy="369332"/>
          </a:xfrm>
          <a:prstGeom prst="rect">
            <a:avLst/>
          </a:prstGeom>
        </p:spPr>
        <p:txBody>
          <a:bodyPr wrap="none">
            <a:spAutoFit/>
          </a:bodyPr>
          <a:lstStyle/>
          <a:p>
            <a:r>
              <a:rPr lang="cs-CZ" dirty="0"/>
              <a:t>wikipedia.org</a:t>
            </a:r>
          </a:p>
        </p:txBody>
      </p:sp>
      <p:sp>
        <p:nvSpPr>
          <p:cNvPr id="6" name="Obdélník 5"/>
          <p:cNvSpPr/>
          <p:nvPr/>
        </p:nvSpPr>
        <p:spPr>
          <a:xfrm>
            <a:off x="911424" y="6466075"/>
            <a:ext cx="2504083" cy="369332"/>
          </a:xfrm>
          <a:prstGeom prst="rect">
            <a:avLst/>
          </a:prstGeom>
        </p:spPr>
        <p:txBody>
          <a:bodyPr wrap="none">
            <a:spAutoFit/>
          </a:bodyPr>
          <a:lstStyle/>
          <a:p>
            <a:r>
              <a:rPr lang="cs-CZ" dirty="0">
                <a:solidFill>
                  <a:srgbClr val="FFFF00"/>
                </a:solidFill>
              </a:rPr>
              <a:t>www.britainexpress.com</a:t>
            </a:r>
          </a:p>
        </p:txBody>
      </p:sp>
      <p:sp>
        <p:nvSpPr>
          <p:cNvPr id="8" name="Obdélník 7"/>
          <p:cNvSpPr/>
          <p:nvPr/>
        </p:nvSpPr>
        <p:spPr>
          <a:xfrm>
            <a:off x="4434841" y="116632"/>
            <a:ext cx="3384376" cy="984885"/>
          </a:xfrm>
          <a:prstGeom prst="rect">
            <a:avLst/>
          </a:prstGeom>
        </p:spPr>
        <p:txBody>
          <a:bodyPr wrap="square">
            <a:spAutoFit/>
          </a:bodyPr>
          <a:lstStyle/>
          <a:p>
            <a:pPr marL="114300">
              <a:spcAft>
                <a:spcPts val="0"/>
              </a:spcAft>
            </a:pPr>
            <a:r>
              <a:rPr lang="cs-CZ" sz="4000" b="1" dirty="0">
                <a:solidFill>
                  <a:srgbClr val="FF0000"/>
                </a:solidFill>
                <a:ea typeface="Times New Roman" panose="02020603050405020304" pitchFamily="18" charset="0"/>
              </a:rPr>
              <a:t>Nika (</a:t>
            </a:r>
            <a:r>
              <a:rPr lang="cs-CZ" sz="4000" b="1" dirty="0" err="1">
                <a:solidFill>
                  <a:srgbClr val="FF0000"/>
                </a:solidFill>
                <a:ea typeface="Times New Roman" panose="02020603050405020304" pitchFamily="18" charset="0"/>
              </a:rPr>
              <a:t>Niche</a:t>
            </a:r>
            <a:r>
              <a:rPr lang="cs-CZ" sz="4000" b="1" dirty="0">
                <a:solidFill>
                  <a:srgbClr val="FF0000"/>
                </a:solidFill>
                <a:ea typeface="Times New Roman" panose="02020603050405020304" pitchFamily="18" charset="0"/>
              </a:rPr>
              <a:t>)</a:t>
            </a:r>
            <a:endParaRPr lang="cs-CZ" sz="4000" dirty="0">
              <a:solidFill>
                <a:srgbClr val="FF0000"/>
              </a:solidFill>
              <a:ea typeface="Times New Roman" panose="02020603050405020304" pitchFamily="18" charset="0"/>
            </a:endParaRPr>
          </a:p>
          <a:p>
            <a:pPr marL="114300">
              <a:spcAft>
                <a:spcPts val="0"/>
              </a:spcAft>
            </a:pPr>
            <a:r>
              <a:rPr lang="cs-CZ" dirty="0">
                <a:latin typeface="Times New Roman" panose="02020603050405020304" pitchFamily="18" charset="0"/>
                <a:ea typeface="Times New Roman" panose="02020603050405020304" pitchFamily="18" charset="0"/>
              </a:rPr>
              <a:t> </a:t>
            </a:r>
            <a:endParaRPr lang="cs-CZ" sz="800"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03868847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0" y="44624"/>
            <a:ext cx="12192000" cy="2862322"/>
          </a:xfrm>
          <a:prstGeom prst="rect">
            <a:avLst/>
          </a:prstGeom>
        </p:spPr>
        <p:txBody>
          <a:bodyPr wrap="square">
            <a:spAutoFit/>
          </a:bodyPr>
          <a:lstStyle/>
          <a:p>
            <a:pPr marL="114300">
              <a:spcAft>
                <a:spcPts val="0"/>
              </a:spcAft>
            </a:pPr>
            <a:r>
              <a:rPr lang="cs-CZ" sz="2400" b="1" dirty="0">
                <a:solidFill>
                  <a:srgbClr val="FF0000"/>
                </a:solidFill>
                <a:effectLst/>
              </a:rPr>
              <a:t>Nika</a:t>
            </a:r>
          </a:p>
          <a:p>
            <a:pPr>
              <a:spcAft>
                <a:spcPts val="0"/>
              </a:spcAft>
            </a:pPr>
            <a:r>
              <a:rPr lang="cs-CZ" dirty="0">
                <a:ea typeface="Times New Roman" panose="02020603050405020304" pitchFamily="18" charset="0"/>
              </a:rPr>
              <a:t> </a:t>
            </a:r>
            <a:endParaRPr lang="cs-CZ" sz="1000" dirty="0">
              <a:effectLst/>
              <a:ea typeface="Times New Roman" panose="02020603050405020304" pitchFamily="18" charset="0"/>
            </a:endParaRPr>
          </a:p>
          <a:p>
            <a:pPr>
              <a:spcAft>
                <a:spcPts val="0"/>
              </a:spcAft>
            </a:pPr>
            <a:r>
              <a:rPr lang="cs-CZ" dirty="0">
                <a:ea typeface="Times New Roman" panose="02020603050405020304" pitchFamily="18" charset="0"/>
              </a:rPr>
              <a:t>	Nika je místo druhu v prostředí. Je to jakýsi „výsek“ prostředí (část ekologických gradientů), který obývá jen jeden  druh. Lze vyjádřit i číselně jako rozmezí hodnot ekologických faktorů, při nichž se druh vyskytuje. Dva druhy s absolutně identickou nikou by se konkurenčně vyloučily.</a:t>
            </a:r>
            <a:endParaRPr lang="cs-CZ" sz="1000" dirty="0">
              <a:effectLst/>
              <a:ea typeface="Times New Roman" panose="02020603050405020304" pitchFamily="18" charset="0"/>
            </a:endParaRPr>
          </a:p>
          <a:p>
            <a:pPr>
              <a:spcAft>
                <a:spcPts val="0"/>
              </a:spcAft>
            </a:pPr>
            <a:r>
              <a:rPr lang="cs-CZ" dirty="0">
                <a:ea typeface="Times New Roman" panose="02020603050405020304" pitchFamily="18" charset="0"/>
              </a:rPr>
              <a:t> </a:t>
            </a:r>
            <a:endParaRPr lang="cs-CZ" sz="1000" dirty="0">
              <a:effectLst/>
              <a:ea typeface="Times New Roman" panose="02020603050405020304" pitchFamily="18" charset="0"/>
            </a:endParaRPr>
          </a:p>
          <a:p>
            <a:pPr>
              <a:spcAft>
                <a:spcPts val="0"/>
              </a:spcAft>
            </a:pPr>
            <a:r>
              <a:rPr lang="cs-CZ" dirty="0">
                <a:ea typeface="Times New Roman" panose="02020603050405020304" pitchFamily="18" charset="0"/>
              </a:rPr>
              <a:t>Nika </a:t>
            </a:r>
            <a:r>
              <a:rPr lang="cs-CZ" sz="2400" b="1" dirty="0">
                <a:solidFill>
                  <a:srgbClr val="00B050"/>
                </a:solidFill>
                <a:ea typeface="Times New Roman" panose="02020603050405020304" pitchFamily="18" charset="0"/>
              </a:rPr>
              <a:t>fundamentální</a:t>
            </a:r>
            <a:r>
              <a:rPr lang="cs-CZ" dirty="0">
                <a:solidFill>
                  <a:srgbClr val="00B050"/>
                </a:solidFill>
                <a:ea typeface="Times New Roman" panose="02020603050405020304" pitchFamily="18" charset="0"/>
              </a:rPr>
              <a:t> </a:t>
            </a:r>
            <a:r>
              <a:rPr lang="cs-CZ" dirty="0">
                <a:ea typeface="Times New Roman" panose="02020603050405020304" pitchFamily="18" charset="0"/>
              </a:rPr>
              <a:t>– zjištěna kultivací druhu v různých podmínkách (celkový potenciál druhu)</a:t>
            </a:r>
            <a:endParaRPr lang="cs-CZ" sz="1000" dirty="0">
              <a:effectLst/>
              <a:ea typeface="Times New Roman" panose="02020603050405020304" pitchFamily="18" charset="0"/>
            </a:endParaRPr>
          </a:p>
          <a:p>
            <a:pPr>
              <a:spcAft>
                <a:spcPts val="0"/>
              </a:spcAft>
            </a:pPr>
            <a:r>
              <a:rPr lang="cs-CZ" dirty="0">
                <a:ea typeface="Times New Roman" panose="02020603050405020304" pitchFamily="18" charset="0"/>
              </a:rPr>
              <a:t>Nika </a:t>
            </a:r>
            <a:r>
              <a:rPr lang="cs-CZ" sz="2400" b="1" dirty="0">
                <a:solidFill>
                  <a:srgbClr val="00B050"/>
                </a:solidFill>
                <a:ea typeface="Times New Roman" panose="02020603050405020304" pitchFamily="18" charset="0"/>
              </a:rPr>
              <a:t>realizovaná</a:t>
            </a:r>
            <a:r>
              <a:rPr lang="cs-CZ" dirty="0">
                <a:ea typeface="Times New Roman" panose="02020603050405020304" pitchFamily="18" charset="0"/>
              </a:rPr>
              <a:t>  - zjištěna ve společenstvech (v přítomnosti konkurentů a predátorů).</a:t>
            </a:r>
            <a:endParaRPr lang="cs-CZ" sz="1000" dirty="0">
              <a:effectLst/>
              <a:ea typeface="Times New Roman" panose="02020603050405020304" pitchFamily="18" charset="0"/>
            </a:endParaRPr>
          </a:p>
          <a:p>
            <a:pPr>
              <a:spcAft>
                <a:spcPts val="0"/>
              </a:spcAft>
            </a:pPr>
            <a:r>
              <a:rPr lang="cs-CZ" dirty="0">
                <a:ea typeface="Times New Roman" panose="02020603050405020304" pitchFamily="18" charset="0"/>
              </a:rPr>
              <a:t> </a:t>
            </a:r>
            <a:endParaRPr lang="cs-CZ" sz="1000" dirty="0">
              <a:effectLst/>
              <a:ea typeface="Times New Roman" panose="02020603050405020304" pitchFamily="18" charset="0"/>
            </a:endParaRPr>
          </a:p>
        </p:txBody>
      </p:sp>
      <p:pic>
        <p:nvPicPr>
          <p:cNvPr id="717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4773"/>
          <a:stretch/>
        </p:blipFill>
        <p:spPr bwMode="auto">
          <a:xfrm>
            <a:off x="3575720" y="2711442"/>
            <a:ext cx="4354388" cy="41465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Obrázek 3"/>
          <p:cNvPicPr>
            <a:picLocks noChangeAspect="1"/>
          </p:cNvPicPr>
          <p:nvPr/>
        </p:nvPicPr>
        <p:blipFill>
          <a:blip r:embed="rId3"/>
          <a:stretch>
            <a:fillRect/>
          </a:stretch>
        </p:blipFill>
        <p:spPr>
          <a:xfrm>
            <a:off x="8112224" y="2814613"/>
            <a:ext cx="2523059" cy="3364078"/>
          </a:xfrm>
          <a:prstGeom prst="rect">
            <a:avLst/>
          </a:prstGeom>
        </p:spPr>
      </p:pic>
      <p:sp>
        <p:nvSpPr>
          <p:cNvPr id="5" name="TextovéPole 4"/>
          <p:cNvSpPr txBox="1"/>
          <p:nvPr/>
        </p:nvSpPr>
        <p:spPr>
          <a:xfrm>
            <a:off x="9734500" y="6532421"/>
            <a:ext cx="2457500" cy="307777"/>
          </a:xfrm>
          <a:prstGeom prst="rect">
            <a:avLst/>
          </a:prstGeom>
          <a:noFill/>
        </p:spPr>
        <p:txBody>
          <a:bodyPr wrap="square" rtlCol="0">
            <a:spAutoFit/>
          </a:bodyPr>
          <a:lstStyle/>
          <a:p>
            <a:r>
              <a:rPr lang="cs-CZ" sz="1400" dirty="0"/>
              <a:t>www.botanickafotogalerie.cz</a:t>
            </a:r>
          </a:p>
        </p:txBody>
      </p:sp>
      <p:pic>
        <p:nvPicPr>
          <p:cNvPr id="6" name="Obrázek 5"/>
          <p:cNvPicPr>
            <a:picLocks noChangeAspect="1"/>
          </p:cNvPicPr>
          <p:nvPr/>
        </p:nvPicPr>
        <p:blipFill>
          <a:blip r:embed="rId4"/>
          <a:stretch>
            <a:fillRect/>
          </a:stretch>
        </p:blipFill>
        <p:spPr>
          <a:xfrm>
            <a:off x="1116610" y="2803633"/>
            <a:ext cx="2025034" cy="3375057"/>
          </a:xfrm>
          <a:prstGeom prst="rect">
            <a:avLst/>
          </a:prstGeom>
        </p:spPr>
      </p:pic>
      <p:sp>
        <p:nvSpPr>
          <p:cNvPr id="7" name="TextovéPole 6"/>
          <p:cNvSpPr txBox="1"/>
          <p:nvPr/>
        </p:nvSpPr>
        <p:spPr>
          <a:xfrm>
            <a:off x="9250774" y="2860566"/>
            <a:ext cx="1399281" cy="307777"/>
          </a:xfrm>
          <a:prstGeom prst="rect">
            <a:avLst/>
          </a:prstGeom>
          <a:noFill/>
        </p:spPr>
        <p:txBody>
          <a:bodyPr wrap="square" rtlCol="0">
            <a:spAutoFit/>
          </a:bodyPr>
          <a:lstStyle/>
          <a:p>
            <a:r>
              <a:rPr lang="cs-CZ" sz="1400" i="1" dirty="0"/>
              <a:t>C. </a:t>
            </a:r>
            <a:r>
              <a:rPr lang="cs-CZ" sz="1400" i="1" dirty="0" err="1"/>
              <a:t>lepidocarpa</a:t>
            </a:r>
            <a:endParaRPr lang="cs-CZ" sz="1400" i="1" dirty="0"/>
          </a:p>
        </p:txBody>
      </p:sp>
      <p:sp>
        <p:nvSpPr>
          <p:cNvPr id="9" name="TextovéPole 8"/>
          <p:cNvSpPr txBox="1"/>
          <p:nvPr/>
        </p:nvSpPr>
        <p:spPr>
          <a:xfrm>
            <a:off x="1127448" y="2833191"/>
            <a:ext cx="1399281" cy="307777"/>
          </a:xfrm>
          <a:prstGeom prst="rect">
            <a:avLst/>
          </a:prstGeom>
          <a:noFill/>
        </p:spPr>
        <p:txBody>
          <a:bodyPr wrap="square" rtlCol="0">
            <a:spAutoFit/>
          </a:bodyPr>
          <a:lstStyle/>
          <a:p>
            <a:r>
              <a:rPr lang="cs-CZ" sz="1400" i="1" dirty="0"/>
              <a:t>C. </a:t>
            </a:r>
            <a:r>
              <a:rPr lang="cs-CZ" sz="1400" i="1" dirty="0" err="1"/>
              <a:t>demissa</a:t>
            </a:r>
            <a:endParaRPr lang="cs-CZ" sz="1400" i="1" dirty="0"/>
          </a:p>
        </p:txBody>
      </p:sp>
    </p:spTree>
    <p:extLst>
      <p:ext uri="{BB962C8B-B14F-4D97-AF65-F5344CB8AC3E}">
        <p14:creationId xmlns:p14="http://schemas.microsoft.com/office/powerpoint/2010/main" val="49758532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6">
            <a:extLst>
              <a:ext uri="{FF2B5EF4-FFF2-40B4-BE49-F238E27FC236}">
                <a16:creationId xmlns:a16="http://schemas.microsoft.com/office/drawing/2014/main" id="{DABFB8C0-7893-4929-ADC3-387DFF485425}"/>
              </a:ext>
            </a:extLst>
          </p:cNvPr>
          <p:cNvPicPr>
            <a:picLocks noChangeAspect="1"/>
          </p:cNvPicPr>
          <p:nvPr/>
        </p:nvPicPr>
        <p:blipFill>
          <a:blip r:embed="rId2"/>
          <a:stretch>
            <a:fillRect/>
          </a:stretch>
        </p:blipFill>
        <p:spPr>
          <a:xfrm>
            <a:off x="551384" y="332656"/>
            <a:ext cx="2654778" cy="1944216"/>
          </a:xfrm>
          <a:prstGeom prst="rect">
            <a:avLst/>
          </a:prstGeom>
        </p:spPr>
      </p:pic>
      <p:pic>
        <p:nvPicPr>
          <p:cNvPr id="12" name="Obrázek 11">
            <a:extLst>
              <a:ext uri="{FF2B5EF4-FFF2-40B4-BE49-F238E27FC236}">
                <a16:creationId xmlns:a16="http://schemas.microsoft.com/office/drawing/2014/main" id="{D20501D8-2635-478D-8CC6-A84948E7D06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439816" y="3642814"/>
            <a:ext cx="2880320" cy="2902432"/>
          </a:xfrm>
          <a:prstGeom prst="rect">
            <a:avLst/>
          </a:prstGeom>
        </p:spPr>
      </p:pic>
      <p:pic>
        <p:nvPicPr>
          <p:cNvPr id="15" name="Obrázek 14">
            <a:extLst>
              <a:ext uri="{FF2B5EF4-FFF2-40B4-BE49-F238E27FC236}">
                <a16:creationId xmlns:a16="http://schemas.microsoft.com/office/drawing/2014/main" id="{E3435A34-E79B-40E9-9B1C-E014344E852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16280" y="3395206"/>
            <a:ext cx="3312368" cy="3130188"/>
          </a:xfrm>
          <a:prstGeom prst="rect">
            <a:avLst/>
          </a:prstGeom>
        </p:spPr>
      </p:pic>
      <p:pic>
        <p:nvPicPr>
          <p:cNvPr id="16" name="Picture 2">
            <a:extLst>
              <a:ext uri="{FF2B5EF4-FFF2-40B4-BE49-F238E27FC236}">
                <a16:creationId xmlns:a16="http://schemas.microsoft.com/office/drawing/2014/main" id="{65D07039-037C-4659-A685-42B97C5933A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4773"/>
          <a:stretch/>
        </p:blipFill>
        <p:spPr bwMode="auto">
          <a:xfrm>
            <a:off x="263352" y="3812687"/>
            <a:ext cx="3168352" cy="3017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ovéPole 16">
            <a:extLst>
              <a:ext uri="{FF2B5EF4-FFF2-40B4-BE49-F238E27FC236}">
                <a16:creationId xmlns:a16="http://schemas.microsoft.com/office/drawing/2014/main" id="{5CF0FD1D-074A-42A0-AF70-7C1FAC60C8C7}"/>
              </a:ext>
            </a:extLst>
          </p:cNvPr>
          <p:cNvSpPr txBox="1"/>
          <p:nvPr/>
        </p:nvSpPr>
        <p:spPr>
          <a:xfrm>
            <a:off x="3431704" y="548680"/>
            <a:ext cx="7848872" cy="707886"/>
          </a:xfrm>
          <a:prstGeom prst="rect">
            <a:avLst/>
          </a:prstGeom>
          <a:solidFill>
            <a:schemeClr val="bg1">
              <a:alpha val="58000"/>
            </a:schemeClr>
          </a:solidFill>
        </p:spPr>
        <p:txBody>
          <a:bodyPr wrap="square" rtlCol="0">
            <a:spAutoFit/>
          </a:bodyPr>
          <a:lstStyle/>
          <a:p>
            <a:pPr algn="ctr"/>
            <a:r>
              <a:rPr lang="cs-CZ" sz="2000" dirty="0">
                <a:solidFill>
                  <a:srgbClr val="FF0000"/>
                </a:solidFill>
              </a:rPr>
              <a:t>Nika </a:t>
            </a:r>
            <a:r>
              <a:rPr lang="cs-CZ" sz="2000" dirty="0"/>
              <a:t>je mnohorozměrná, umíme ji graficky vyjádřit maximálně trojrozměrně, zbytek je na naší představivosti. </a:t>
            </a:r>
          </a:p>
        </p:txBody>
      </p:sp>
      <p:sp>
        <p:nvSpPr>
          <p:cNvPr id="18" name="TextovéPole 17">
            <a:extLst>
              <a:ext uri="{FF2B5EF4-FFF2-40B4-BE49-F238E27FC236}">
                <a16:creationId xmlns:a16="http://schemas.microsoft.com/office/drawing/2014/main" id="{69D15ED8-2533-44D6-BA62-F8FCBC565095}"/>
              </a:ext>
            </a:extLst>
          </p:cNvPr>
          <p:cNvSpPr txBox="1"/>
          <p:nvPr/>
        </p:nvSpPr>
        <p:spPr>
          <a:xfrm>
            <a:off x="623392" y="3140968"/>
            <a:ext cx="2592288" cy="369332"/>
          </a:xfrm>
          <a:prstGeom prst="rect">
            <a:avLst/>
          </a:prstGeom>
          <a:noFill/>
        </p:spPr>
        <p:txBody>
          <a:bodyPr wrap="square" rtlCol="0">
            <a:spAutoFit/>
          </a:bodyPr>
          <a:lstStyle/>
          <a:p>
            <a:r>
              <a:rPr lang="cs-CZ" dirty="0"/>
              <a:t>jednorozměrné vyjádření</a:t>
            </a:r>
          </a:p>
        </p:txBody>
      </p:sp>
      <p:sp>
        <p:nvSpPr>
          <p:cNvPr id="19" name="TextovéPole 18">
            <a:extLst>
              <a:ext uri="{FF2B5EF4-FFF2-40B4-BE49-F238E27FC236}">
                <a16:creationId xmlns:a16="http://schemas.microsoft.com/office/drawing/2014/main" id="{359B37F9-4CA5-4E40-8213-C9D96B926141}"/>
              </a:ext>
            </a:extLst>
          </p:cNvPr>
          <p:cNvSpPr txBox="1"/>
          <p:nvPr/>
        </p:nvSpPr>
        <p:spPr>
          <a:xfrm>
            <a:off x="4583832" y="3131676"/>
            <a:ext cx="2592288" cy="369332"/>
          </a:xfrm>
          <a:prstGeom prst="rect">
            <a:avLst/>
          </a:prstGeom>
          <a:noFill/>
        </p:spPr>
        <p:txBody>
          <a:bodyPr wrap="square" rtlCol="0">
            <a:spAutoFit/>
          </a:bodyPr>
          <a:lstStyle/>
          <a:p>
            <a:r>
              <a:rPr lang="cs-CZ" dirty="0"/>
              <a:t>dvourozměrné vyjádření</a:t>
            </a:r>
          </a:p>
        </p:txBody>
      </p:sp>
      <p:sp>
        <p:nvSpPr>
          <p:cNvPr id="20" name="TextovéPole 19">
            <a:extLst>
              <a:ext uri="{FF2B5EF4-FFF2-40B4-BE49-F238E27FC236}">
                <a16:creationId xmlns:a16="http://schemas.microsoft.com/office/drawing/2014/main" id="{30F8F21F-5513-4D4D-B6B0-7DA6F14C1611}"/>
              </a:ext>
            </a:extLst>
          </p:cNvPr>
          <p:cNvSpPr txBox="1"/>
          <p:nvPr/>
        </p:nvSpPr>
        <p:spPr>
          <a:xfrm>
            <a:off x="9048328" y="3131676"/>
            <a:ext cx="2592288" cy="369332"/>
          </a:xfrm>
          <a:prstGeom prst="rect">
            <a:avLst/>
          </a:prstGeom>
          <a:noFill/>
        </p:spPr>
        <p:txBody>
          <a:bodyPr wrap="square" rtlCol="0">
            <a:spAutoFit/>
          </a:bodyPr>
          <a:lstStyle/>
          <a:p>
            <a:r>
              <a:rPr lang="cs-CZ" dirty="0"/>
              <a:t>trojrozměrné vyjádření</a:t>
            </a:r>
          </a:p>
        </p:txBody>
      </p:sp>
      <p:sp>
        <p:nvSpPr>
          <p:cNvPr id="21" name="TextovéPole 20">
            <a:extLst>
              <a:ext uri="{FF2B5EF4-FFF2-40B4-BE49-F238E27FC236}">
                <a16:creationId xmlns:a16="http://schemas.microsoft.com/office/drawing/2014/main" id="{263C1A8E-AB01-46FE-AD61-88EF01F4E498}"/>
              </a:ext>
            </a:extLst>
          </p:cNvPr>
          <p:cNvSpPr txBox="1"/>
          <p:nvPr/>
        </p:nvSpPr>
        <p:spPr>
          <a:xfrm>
            <a:off x="10488488" y="6453336"/>
            <a:ext cx="1584176" cy="307777"/>
          </a:xfrm>
          <a:prstGeom prst="rect">
            <a:avLst/>
          </a:prstGeom>
          <a:noFill/>
        </p:spPr>
        <p:txBody>
          <a:bodyPr wrap="square" rtlCol="0">
            <a:spAutoFit/>
          </a:bodyPr>
          <a:lstStyle/>
          <a:p>
            <a:r>
              <a:rPr lang="cs-CZ" sz="1400" dirty="0" err="1"/>
              <a:t>Blonder</a:t>
            </a:r>
            <a:r>
              <a:rPr lang="cs-CZ" sz="1400" dirty="0"/>
              <a:t> B. (2014)</a:t>
            </a:r>
          </a:p>
        </p:txBody>
      </p:sp>
    </p:spTree>
    <p:extLst>
      <p:ext uri="{BB962C8B-B14F-4D97-AF65-F5344CB8AC3E}">
        <p14:creationId xmlns:p14="http://schemas.microsoft.com/office/powerpoint/2010/main" val="23384829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74B737AA-0FA2-441D-B364-2AF90E62DF21}"/>
              </a:ext>
            </a:extLst>
          </p:cNvPr>
          <p:cNvPicPr>
            <a:picLocks noChangeAspect="1"/>
          </p:cNvPicPr>
          <p:nvPr/>
        </p:nvPicPr>
        <p:blipFill>
          <a:blip r:embed="rId2"/>
          <a:stretch>
            <a:fillRect/>
          </a:stretch>
        </p:blipFill>
        <p:spPr>
          <a:xfrm>
            <a:off x="5591944" y="1268760"/>
            <a:ext cx="5760640" cy="3873919"/>
          </a:xfrm>
          <a:prstGeom prst="rect">
            <a:avLst/>
          </a:prstGeom>
        </p:spPr>
      </p:pic>
      <p:sp>
        <p:nvSpPr>
          <p:cNvPr id="4" name="TextovéPole 3">
            <a:extLst>
              <a:ext uri="{FF2B5EF4-FFF2-40B4-BE49-F238E27FC236}">
                <a16:creationId xmlns:a16="http://schemas.microsoft.com/office/drawing/2014/main" id="{8C741882-6C40-484E-90B2-B8BB7BA10075}"/>
              </a:ext>
            </a:extLst>
          </p:cNvPr>
          <p:cNvSpPr txBox="1"/>
          <p:nvPr/>
        </p:nvSpPr>
        <p:spPr>
          <a:xfrm>
            <a:off x="191344" y="332656"/>
            <a:ext cx="11593288" cy="369332"/>
          </a:xfrm>
          <a:prstGeom prst="rect">
            <a:avLst/>
          </a:prstGeom>
          <a:noFill/>
        </p:spPr>
        <p:txBody>
          <a:bodyPr wrap="square">
            <a:spAutoFit/>
          </a:bodyPr>
          <a:lstStyle/>
          <a:p>
            <a:r>
              <a:rPr lang="cs-CZ" sz="1800" dirty="0"/>
              <a:t>Matematicky ale můžeme modelovat ještě víc rozměrů niky. Například modely rozšíření druhů v geografickém modelování.</a:t>
            </a:r>
            <a:endParaRPr lang="cs-CZ" dirty="0"/>
          </a:p>
        </p:txBody>
      </p:sp>
      <p:pic>
        <p:nvPicPr>
          <p:cNvPr id="5" name="Obrázek 4">
            <a:extLst>
              <a:ext uri="{FF2B5EF4-FFF2-40B4-BE49-F238E27FC236}">
                <a16:creationId xmlns:a16="http://schemas.microsoft.com/office/drawing/2014/main" id="{EBD885F2-424A-4B4C-8838-F5441D9099FC}"/>
              </a:ext>
            </a:extLst>
          </p:cNvPr>
          <p:cNvPicPr>
            <a:picLocks noChangeAspect="1"/>
          </p:cNvPicPr>
          <p:nvPr/>
        </p:nvPicPr>
        <p:blipFill>
          <a:blip r:embed="rId3"/>
          <a:stretch>
            <a:fillRect/>
          </a:stretch>
        </p:blipFill>
        <p:spPr>
          <a:xfrm>
            <a:off x="839416" y="1628800"/>
            <a:ext cx="3779891" cy="3312046"/>
          </a:xfrm>
          <a:prstGeom prst="rect">
            <a:avLst/>
          </a:prstGeom>
        </p:spPr>
      </p:pic>
      <p:sp>
        <p:nvSpPr>
          <p:cNvPr id="7" name="TextovéPole 6">
            <a:extLst>
              <a:ext uri="{FF2B5EF4-FFF2-40B4-BE49-F238E27FC236}">
                <a16:creationId xmlns:a16="http://schemas.microsoft.com/office/drawing/2014/main" id="{3DF638E5-A5BA-4E86-A695-F511AA43A92E}"/>
              </a:ext>
            </a:extLst>
          </p:cNvPr>
          <p:cNvSpPr txBox="1"/>
          <p:nvPr/>
        </p:nvSpPr>
        <p:spPr>
          <a:xfrm>
            <a:off x="4007768" y="6309320"/>
            <a:ext cx="8256240" cy="369332"/>
          </a:xfrm>
          <a:prstGeom prst="rect">
            <a:avLst/>
          </a:prstGeom>
          <a:noFill/>
        </p:spPr>
        <p:txBody>
          <a:bodyPr wrap="square">
            <a:spAutoFit/>
          </a:bodyPr>
          <a:lstStyle/>
          <a:p>
            <a:r>
              <a:rPr lang="cs-CZ" dirty="0"/>
              <a:t>https://conservationbytes.com/2020/07/21/history-of-species-distribution-models/</a:t>
            </a:r>
          </a:p>
        </p:txBody>
      </p:sp>
    </p:spTree>
    <p:extLst>
      <p:ext uri="{BB962C8B-B14F-4D97-AF65-F5344CB8AC3E}">
        <p14:creationId xmlns:p14="http://schemas.microsoft.com/office/powerpoint/2010/main" val="16889893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p:cNvPicPr>
            <a:picLocks noChangeAspect="1"/>
          </p:cNvPicPr>
          <p:nvPr/>
        </p:nvPicPr>
        <p:blipFill rotWithShape="1">
          <a:blip r:embed="rId2"/>
          <a:srcRect b="9661"/>
          <a:stretch/>
        </p:blipFill>
        <p:spPr>
          <a:xfrm>
            <a:off x="119336" y="2346520"/>
            <a:ext cx="10081120" cy="4322841"/>
          </a:xfrm>
          <a:prstGeom prst="rect">
            <a:avLst/>
          </a:prstGeom>
        </p:spPr>
      </p:pic>
      <p:sp>
        <p:nvSpPr>
          <p:cNvPr id="4" name="Obdélník 3"/>
          <p:cNvSpPr/>
          <p:nvPr/>
        </p:nvSpPr>
        <p:spPr>
          <a:xfrm>
            <a:off x="6059996" y="5196007"/>
            <a:ext cx="6096000" cy="1661993"/>
          </a:xfrm>
          <a:prstGeom prst="rect">
            <a:avLst/>
          </a:prstGeom>
        </p:spPr>
        <p:txBody>
          <a:bodyPr>
            <a:spAutoFit/>
          </a:bodyPr>
          <a:lstStyle/>
          <a:p>
            <a:pPr>
              <a:spcAft>
                <a:spcPts val="0"/>
              </a:spcAft>
            </a:pPr>
            <a:r>
              <a:rPr lang="cs-CZ" b="1" dirty="0"/>
              <a:t>I společenstva však závisí na škále:</a:t>
            </a:r>
          </a:p>
          <a:p>
            <a:pPr>
              <a:spcAft>
                <a:spcPts val="0"/>
              </a:spcAft>
            </a:pPr>
            <a:r>
              <a:rPr lang="cs-CZ" b="1" dirty="0"/>
              <a:t> </a:t>
            </a:r>
          </a:p>
          <a:p>
            <a:pPr>
              <a:spcAft>
                <a:spcPts val="0"/>
              </a:spcAft>
            </a:pPr>
            <a:r>
              <a:rPr lang="cs-CZ" dirty="0">
                <a:solidFill>
                  <a:srgbClr val="FF0000"/>
                </a:solidFill>
                <a:effectLst/>
                <a:ea typeface="Times New Roman" panose="02020603050405020304" pitchFamily="18" charset="0"/>
              </a:rPr>
              <a:t>Společenstvo řas v mechu - společenstvo mechů - spol. rostlin - společenstvo </a:t>
            </a:r>
            <a:r>
              <a:rPr lang="cs-CZ" dirty="0" err="1">
                <a:solidFill>
                  <a:srgbClr val="FF0000"/>
                </a:solidFill>
                <a:effectLst/>
                <a:ea typeface="Times New Roman" panose="02020603050405020304" pitchFamily="18" charset="0"/>
              </a:rPr>
              <a:t>herbivorů</a:t>
            </a:r>
            <a:r>
              <a:rPr lang="cs-CZ" dirty="0">
                <a:solidFill>
                  <a:srgbClr val="FF0000"/>
                </a:solidFill>
                <a:effectLst/>
                <a:ea typeface="Times New Roman" panose="02020603050405020304" pitchFamily="18" charset="0"/>
              </a:rPr>
              <a:t> - </a:t>
            </a:r>
          </a:p>
          <a:p>
            <a:pPr algn="r">
              <a:spcAft>
                <a:spcPts val="0"/>
              </a:spcAft>
            </a:pPr>
            <a:r>
              <a:rPr lang="cs-CZ" dirty="0">
                <a:solidFill>
                  <a:srgbClr val="008000"/>
                </a:solidFill>
                <a:effectLst/>
                <a:ea typeface="Times New Roman" panose="02020603050405020304" pitchFamily="18" charset="0"/>
              </a:rPr>
              <a:t>společenstvo střevních mikroorganismů v žaludku </a:t>
            </a:r>
            <a:r>
              <a:rPr lang="cs-CZ" dirty="0" err="1">
                <a:solidFill>
                  <a:srgbClr val="008000"/>
                </a:solidFill>
                <a:effectLst/>
                <a:ea typeface="Times New Roman" panose="02020603050405020304" pitchFamily="18" charset="0"/>
              </a:rPr>
              <a:t>herbivorů</a:t>
            </a:r>
            <a:endParaRPr lang="cs-CZ" dirty="0">
              <a:solidFill>
                <a:srgbClr val="FF0000"/>
              </a:solidFill>
              <a:effectLst/>
              <a:ea typeface="Times New Roman" panose="02020603050405020304" pitchFamily="18" charset="0"/>
            </a:endParaRPr>
          </a:p>
          <a:p>
            <a:pPr>
              <a:spcAft>
                <a:spcPts val="0"/>
              </a:spcAft>
            </a:pPr>
            <a:r>
              <a:rPr lang="cs-CZ" sz="1200" dirty="0">
                <a:effectLst/>
                <a:ea typeface="Times New Roman" panose="02020603050405020304" pitchFamily="18" charset="0"/>
              </a:rPr>
              <a:t> </a:t>
            </a:r>
            <a:endParaRPr lang="cs-CZ" dirty="0"/>
          </a:p>
        </p:txBody>
      </p:sp>
      <p:sp>
        <p:nvSpPr>
          <p:cNvPr id="2" name="Obdélník 1"/>
          <p:cNvSpPr/>
          <p:nvPr/>
        </p:nvSpPr>
        <p:spPr>
          <a:xfrm>
            <a:off x="-33282" y="-8983"/>
            <a:ext cx="11593288" cy="3016210"/>
          </a:xfrm>
          <a:prstGeom prst="rect">
            <a:avLst/>
          </a:prstGeom>
        </p:spPr>
        <p:txBody>
          <a:bodyPr wrap="square">
            <a:spAutoFit/>
          </a:bodyPr>
          <a:lstStyle/>
          <a:p>
            <a:pPr>
              <a:spcAft>
                <a:spcPts val="0"/>
              </a:spcAft>
            </a:pPr>
            <a:r>
              <a:rPr lang="cs-CZ" b="1" dirty="0"/>
              <a:t>Žádný druh se na Zemi nevyskytuje jen zcela náhodně a kdekoliv, každý je rozšířen podle své tolerance k faktorům prostředí. Druhy s podobnými tolerancemi a nároky tvoří společenstva.</a:t>
            </a:r>
          </a:p>
          <a:p>
            <a:pPr>
              <a:spcAft>
                <a:spcPts val="0"/>
              </a:spcAft>
            </a:pPr>
            <a:endParaRPr lang="cs-CZ" b="1" dirty="0"/>
          </a:p>
          <a:p>
            <a:pPr>
              <a:spcAft>
                <a:spcPts val="0"/>
              </a:spcAft>
            </a:pPr>
            <a:r>
              <a:rPr lang="cs-CZ" b="1" dirty="0">
                <a:solidFill>
                  <a:srgbClr val="FF0000"/>
                </a:solidFill>
              </a:rPr>
              <a:t>O druhové skladbě společenstva rozhodují:</a:t>
            </a:r>
          </a:p>
          <a:p>
            <a:pPr>
              <a:spcAft>
                <a:spcPts val="0"/>
              </a:spcAft>
            </a:pPr>
            <a:endParaRPr lang="cs-CZ" b="1" dirty="0"/>
          </a:p>
          <a:p>
            <a:pPr marL="342900" lvl="0" indent="-342900">
              <a:spcAft>
                <a:spcPts val="0"/>
              </a:spcAft>
              <a:buFont typeface="Symbol" panose="05050102010706020507" pitchFamily="18" charset="2"/>
              <a:buChar char="-"/>
              <a:tabLst>
                <a:tab pos="373380" algn="l"/>
              </a:tabLst>
            </a:pPr>
            <a:r>
              <a:rPr lang="cs-CZ" dirty="0">
                <a:ea typeface="Times New Roman" panose="02020603050405020304" pitchFamily="18" charset="0"/>
              </a:rPr>
              <a:t>zásobník druhů (flóra a fauna dané oblasti schopná žít v příslušných podmínkách) – </a:t>
            </a:r>
            <a:r>
              <a:rPr lang="cs-CZ" b="1" dirty="0">
                <a:ea typeface="Times New Roman" panose="02020603050405020304" pitchFamily="18" charset="0"/>
              </a:rPr>
              <a:t>species pool</a:t>
            </a:r>
            <a:endParaRPr lang="cs-CZ" sz="1000" dirty="0">
              <a:effectLst/>
              <a:ea typeface="Times New Roman" panose="02020603050405020304" pitchFamily="18" charset="0"/>
            </a:endParaRPr>
          </a:p>
          <a:p>
            <a:pPr marL="342900" lvl="0" indent="-342900">
              <a:spcAft>
                <a:spcPts val="0"/>
              </a:spcAft>
              <a:buFont typeface="Symbol" panose="05050102010706020507" pitchFamily="18" charset="2"/>
              <a:buChar char="-"/>
              <a:tabLst>
                <a:tab pos="373380" algn="l"/>
              </a:tabLst>
            </a:pPr>
            <a:r>
              <a:rPr lang="cs-CZ" dirty="0">
                <a:ea typeface="Times New Roman" panose="02020603050405020304" pitchFamily="18" charset="0"/>
              </a:rPr>
              <a:t>ekologická konstituce jednotlivých populací (geneticky zakotvená)</a:t>
            </a:r>
            <a:endParaRPr lang="cs-CZ" sz="1000" dirty="0">
              <a:effectLst/>
              <a:ea typeface="Times New Roman" panose="02020603050405020304" pitchFamily="18" charset="0"/>
            </a:endParaRPr>
          </a:p>
          <a:p>
            <a:pPr marL="342900" lvl="0" indent="-342900">
              <a:spcAft>
                <a:spcPts val="0"/>
              </a:spcAft>
              <a:buFont typeface="Symbol" panose="05050102010706020507" pitchFamily="18" charset="2"/>
              <a:buChar char="-"/>
              <a:tabLst>
                <a:tab pos="373380" algn="l"/>
              </a:tabLst>
            </a:pPr>
            <a:r>
              <a:rPr lang="cs-CZ" dirty="0">
                <a:ea typeface="Times New Roman" panose="02020603050405020304" pitchFamily="18" charset="0"/>
              </a:rPr>
              <a:t>charakter biotopu</a:t>
            </a:r>
            <a:endParaRPr lang="cs-CZ" sz="1000" dirty="0">
              <a:effectLst/>
              <a:ea typeface="Times New Roman" panose="02020603050405020304" pitchFamily="18" charset="0"/>
            </a:endParaRPr>
          </a:p>
          <a:p>
            <a:pPr marL="342900" lvl="0" indent="-342900">
              <a:spcAft>
                <a:spcPts val="0"/>
              </a:spcAft>
              <a:buFont typeface="Symbol" panose="05050102010706020507" pitchFamily="18" charset="2"/>
              <a:buChar char="-"/>
              <a:tabLst>
                <a:tab pos="373380" algn="l"/>
              </a:tabLst>
            </a:pPr>
            <a:r>
              <a:rPr lang="cs-CZ" dirty="0">
                <a:ea typeface="Times New Roman" panose="02020603050405020304" pitchFamily="18" charset="0"/>
              </a:rPr>
              <a:t>čas (stáří biotopu)</a:t>
            </a:r>
            <a:endParaRPr lang="cs-CZ" sz="1000" dirty="0">
              <a:effectLst/>
              <a:ea typeface="Times New Roman" panose="02020603050405020304" pitchFamily="18" charset="0"/>
            </a:endParaRPr>
          </a:p>
          <a:p>
            <a:pPr>
              <a:spcAft>
                <a:spcPts val="0"/>
              </a:spcAft>
            </a:pPr>
            <a:r>
              <a:rPr lang="cs-CZ" b="1" dirty="0"/>
              <a:t> </a:t>
            </a:r>
          </a:p>
          <a:p>
            <a:pPr>
              <a:spcAft>
                <a:spcPts val="0"/>
              </a:spcAft>
            </a:pPr>
            <a:endParaRPr lang="cs-CZ" sz="1000" dirty="0">
              <a:effectLst/>
              <a:ea typeface="Times New Roman" panose="02020603050405020304" pitchFamily="18" charset="0"/>
            </a:endParaRPr>
          </a:p>
        </p:txBody>
      </p:sp>
    </p:spTree>
    <p:extLst>
      <p:ext uri="{BB962C8B-B14F-4D97-AF65-F5344CB8AC3E}">
        <p14:creationId xmlns:p14="http://schemas.microsoft.com/office/powerpoint/2010/main" val="250900232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0" y="52647"/>
            <a:ext cx="11737304" cy="1938992"/>
          </a:xfrm>
          <a:prstGeom prst="rect">
            <a:avLst/>
          </a:prstGeom>
        </p:spPr>
        <p:txBody>
          <a:bodyPr wrap="square">
            <a:spAutoFit/>
          </a:bodyPr>
          <a:lstStyle/>
          <a:p>
            <a:pPr marL="114300">
              <a:spcAft>
                <a:spcPts val="0"/>
              </a:spcAft>
            </a:pPr>
            <a:r>
              <a:rPr lang="cs-CZ" sz="3000" b="1" dirty="0">
                <a:solidFill>
                  <a:srgbClr val="FF0000"/>
                </a:solidFill>
                <a:effectLst/>
              </a:rPr>
              <a:t>Diferenciace nik ve společenstvu</a:t>
            </a:r>
          </a:p>
          <a:p>
            <a:pPr>
              <a:spcAft>
                <a:spcPts val="0"/>
              </a:spcAft>
            </a:pPr>
            <a:r>
              <a:rPr lang="cs-CZ" dirty="0">
                <a:ea typeface="Times New Roman" panose="02020603050405020304" pitchFamily="18" charset="0"/>
              </a:rPr>
              <a:t> </a:t>
            </a:r>
            <a:endParaRPr lang="cs-CZ" sz="1000" dirty="0">
              <a:effectLst/>
              <a:ea typeface="Times New Roman" panose="02020603050405020304" pitchFamily="18" charset="0"/>
            </a:endParaRPr>
          </a:p>
          <a:p>
            <a:pPr>
              <a:spcAft>
                <a:spcPts val="0"/>
              </a:spcAft>
            </a:pPr>
            <a:r>
              <a:rPr lang="cs-CZ" dirty="0">
                <a:ea typeface="Times New Roman" panose="02020603050405020304" pitchFamily="18" charset="0"/>
              </a:rPr>
              <a:t>	Z teorií populační biologie vyplývá, že pokud by existovali 2 druhy se stejnou nikou, </a:t>
            </a:r>
            <a:r>
              <a:rPr lang="cs-CZ" dirty="0" err="1">
                <a:ea typeface="Times New Roman" panose="02020603050405020304" pitchFamily="18" charset="0"/>
              </a:rPr>
              <a:t>kompetičně</a:t>
            </a:r>
            <a:r>
              <a:rPr lang="cs-CZ" dirty="0">
                <a:ea typeface="Times New Roman" panose="02020603050405020304" pitchFamily="18" charset="0"/>
              </a:rPr>
              <a:t> se vyloučí. Aby mohly druhy spolu ve společenstvu koexistovat, musejí mít diferencované (diverzifikované) niky. Pro příbuzné druhy byly skutečně nalezeny rozdíly ve vlastnostech prostředí, které osídlují.</a:t>
            </a:r>
            <a:endParaRPr lang="cs-CZ" sz="1000" dirty="0">
              <a:effectLst/>
              <a:ea typeface="Times New Roman" panose="02020603050405020304" pitchFamily="18" charset="0"/>
            </a:endParaRPr>
          </a:p>
          <a:p>
            <a:pPr>
              <a:spcAft>
                <a:spcPts val="0"/>
              </a:spcAft>
            </a:pPr>
            <a:r>
              <a:rPr lang="cs-CZ" dirty="0">
                <a:ea typeface="Times New Roman" panose="02020603050405020304" pitchFamily="18" charset="0"/>
              </a:rPr>
              <a:t>	 </a:t>
            </a:r>
            <a:endParaRPr lang="cs-CZ" sz="1000" dirty="0">
              <a:effectLst/>
              <a:ea typeface="Times New Roman" panose="02020603050405020304" pitchFamily="18" charset="0"/>
            </a:endParaRPr>
          </a:p>
        </p:txBody>
      </p:sp>
      <p:sp>
        <p:nvSpPr>
          <p:cNvPr id="3" name="Rectangle 2"/>
          <p:cNvSpPr>
            <a:spLocks noChangeArrowheads="1"/>
          </p:cNvSpPr>
          <p:nvPr/>
        </p:nvSpPr>
        <p:spPr bwMode="auto">
          <a:xfrm>
            <a:off x="226585" y="2492896"/>
            <a:ext cx="6336704"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1800" b="1" i="0" u="none" strike="noStrike" cap="none" normalizeH="0" baseline="0" dirty="0">
                <a:ln>
                  <a:noFill/>
                </a:ln>
                <a:solidFill>
                  <a:srgbClr val="FF0000"/>
                </a:solidFill>
                <a:effectLst/>
                <a:ea typeface="Times New Roman" panose="02020603050405020304" pitchFamily="18" charset="0"/>
                <a:cs typeface="Times New Roman" panose="02020603050405020304" pitchFamily="18" charset="0"/>
              </a:rPr>
              <a:t>Teorie limitující podobnosti </a:t>
            </a:r>
            <a:r>
              <a:rPr kumimoji="0" lang="cs-CZ" altLang="cs-CZ" sz="1800" b="0" i="0" u="none" strike="noStrike" cap="none" normalizeH="0" baseline="0" dirty="0">
                <a:ln>
                  <a:noFill/>
                </a:ln>
                <a:solidFill>
                  <a:schemeClr val="tx1"/>
                </a:solidFill>
                <a:effectLst/>
                <a:ea typeface="Times New Roman" panose="02020603050405020304" pitchFamily="18" charset="0"/>
                <a:cs typeface="Times New Roman" panose="02020603050405020304" pitchFamily="18" charset="0"/>
              </a:rPr>
              <a:t>říká, že existuje maximální možná míra podobnosti (ve využívání limitujících zdrojů) mezi druhy, která ještě umožňuje jejich koexistenci. Menší limitující podobnost – větší druhová diverzita ve společenstvech.</a:t>
            </a:r>
            <a:endParaRPr kumimoji="0" lang="cs-CZ" altLang="cs-CZ" sz="900" b="0" i="0" u="none" strike="noStrike" cap="none" normalizeH="0" baseline="0" dirty="0">
              <a:ln>
                <a:noFill/>
              </a:ln>
              <a:solidFill>
                <a:schemeClr val="tx1"/>
              </a:solidFill>
              <a:effectLst/>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1800" b="0" i="0" u="none" strike="noStrike" cap="none" normalizeH="0" baseline="0" dirty="0">
              <a:ln>
                <a:noFill/>
              </a:ln>
              <a:solidFill>
                <a:schemeClr val="tx1"/>
              </a:solidFill>
              <a:effectLst/>
              <a:cs typeface="Times New Roman" panose="02020603050405020304" pitchFamily="18" charset="0"/>
            </a:endParaRPr>
          </a:p>
        </p:txBody>
      </p:sp>
      <p:pic>
        <p:nvPicPr>
          <p:cNvPr id="4"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16080" y="1586887"/>
            <a:ext cx="5091185" cy="5082473"/>
          </a:xfrm>
          <a:prstGeom prst="rect">
            <a:avLst/>
          </a:prstGeom>
          <a:noFill/>
          <a:extLst>
            <a:ext uri="{909E8E84-426E-40DD-AFC4-6F175D3DCCD1}">
              <a14:hiddenFill xmlns:a14="http://schemas.microsoft.com/office/drawing/2010/main">
                <a:solidFill>
                  <a:srgbClr val="BBE0E3"/>
                </a:solidFill>
              </a14:hiddenFill>
            </a:ext>
          </a:extLst>
        </p:spPr>
      </p:pic>
      <p:pic>
        <p:nvPicPr>
          <p:cNvPr id="5" name="Obrázek 4"/>
          <p:cNvPicPr>
            <a:picLocks noChangeAspect="1"/>
          </p:cNvPicPr>
          <p:nvPr/>
        </p:nvPicPr>
        <p:blipFill>
          <a:blip r:embed="rId3"/>
          <a:stretch>
            <a:fillRect/>
          </a:stretch>
        </p:blipFill>
        <p:spPr>
          <a:xfrm>
            <a:off x="839416" y="4106893"/>
            <a:ext cx="1927672" cy="2658858"/>
          </a:xfrm>
          <a:prstGeom prst="rect">
            <a:avLst/>
          </a:prstGeom>
        </p:spPr>
      </p:pic>
      <p:pic>
        <p:nvPicPr>
          <p:cNvPr id="6" name="Obrázek 5"/>
          <p:cNvPicPr>
            <a:picLocks noChangeAspect="1"/>
          </p:cNvPicPr>
          <p:nvPr/>
        </p:nvPicPr>
        <p:blipFill>
          <a:blip r:embed="rId4"/>
          <a:stretch>
            <a:fillRect/>
          </a:stretch>
        </p:blipFill>
        <p:spPr>
          <a:xfrm>
            <a:off x="3036528" y="4125038"/>
            <a:ext cx="3499867" cy="2622567"/>
          </a:xfrm>
          <a:prstGeom prst="rect">
            <a:avLst/>
          </a:prstGeom>
        </p:spPr>
      </p:pic>
      <p:sp>
        <p:nvSpPr>
          <p:cNvPr id="7" name="TextovéPole 6"/>
          <p:cNvSpPr txBox="1"/>
          <p:nvPr/>
        </p:nvSpPr>
        <p:spPr>
          <a:xfrm>
            <a:off x="4799856" y="6381328"/>
            <a:ext cx="1584176" cy="369332"/>
          </a:xfrm>
          <a:prstGeom prst="rect">
            <a:avLst/>
          </a:prstGeom>
          <a:noFill/>
        </p:spPr>
        <p:txBody>
          <a:bodyPr wrap="square" rtlCol="0">
            <a:spAutoFit/>
          </a:bodyPr>
          <a:lstStyle/>
          <a:p>
            <a:r>
              <a:rPr lang="cs-CZ" dirty="0">
                <a:solidFill>
                  <a:srgbClr val="FFFF00"/>
                </a:solidFill>
              </a:rPr>
              <a:t>www.biolib.cz</a:t>
            </a:r>
          </a:p>
        </p:txBody>
      </p:sp>
    </p:spTree>
    <p:extLst>
      <p:ext uri="{BB962C8B-B14F-4D97-AF65-F5344CB8AC3E}">
        <p14:creationId xmlns:p14="http://schemas.microsoft.com/office/powerpoint/2010/main" val="51841553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337502" y="302838"/>
            <a:ext cx="11809312" cy="1200329"/>
          </a:xfrm>
          <a:prstGeom prst="rect">
            <a:avLst/>
          </a:prstGeom>
        </p:spPr>
        <p:txBody>
          <a:bodyPr wrap="square">
            <a:spAutoFit/>
          </a:bodyPr>
          <a:lstStyle/>
          <a:p>
            <a:pPr>
              <a:spcAft>
                <a:spcPts val="0"/>
              </a:spcAft>
            </a:pPr>
            <a:r>
              <a:rPr lang="cs-CZ" dirty="0">
                <a:ea typeface="Times New Roman" panose="02020603050405020304" pitchFamily="18" charset="0"/>
              </a:rPr>
              <a:t>Druhy ve společenstvu se liší v nárocích na kvalitu zdrojů, jejichž zdrojem je zejména fyzické abiotické prostředí (vlhko, teplo, voda, živiny, vzduch), liší se v toleranci k různým stresujícím faktorům prostředí (extrémní pH, extrémní vodní režim, extrémní teploty), liší se ale i prostorem odkud zdroje čerpají (</a:t>
            </a:r>
            <a:r>
              <a:rPr lang="cs-CZ" b="1" dirty="0">
                <a:solidFill>
                  <a:srgbClr val="FF0000"/>
                </a:solidFill>
                <a:ea typeface="Times New Roman" panose="02020603050405020304" pitchFamily="18" charset="0"/>
              </a:rPr>
              <a:t>prostorová nika</a:t>
            </a:r>
            <a:r>
              <a:rPr lang="cs-CZ" dirty="0">
                <a:solidFill>
                  <a:srgbClr val="FF0000"/>
                </a:solidFill>
                <a:ea typeface="Times New Roman" panose="02020603050405020304" pitchFamily="18" charset="0"/>
              </a:rPr>
              <a:t> </a:t>
            </a:r>
            <a:r>
              <a:rPr lang="cs-CZ" dirty="0">
                <a:ea typeface="Times New Roman" panose="02020603050405020304" pitchFamily="18" charset="0"/>
              </a:rPr>
              <a:t>– různé prokořenění, různé růstové formy) nebo dobou kdy zdroje čerpají (</a:t>
            </a:r>
            <a:r>
              <a:rPr lang="cs-CZ" b="1" dirty="0">
                <a:solidFill>
                  <a:srgbClr val="FF0000"/>
                </a:solidFill>
                <a:ea typeface="Times New Roman" panose="02020603050405020304" pitchFamily="18" charset="0"/>
              </a:rPr>
              <a:t>časová nika</a:t>
            </a:r>
            <a:r>
              <a:rPr lang="cs-CZ" dirty="0">
                <a:solidFill>
                  <a:srgbClr val="FF0000"/>
                </a:solidFill>
                <a:ea typeface="Times New Roman" panose="02020603050405020304" pitchFamily="18" charset="0"/>
              </a:rPr>
              <a:t> </a:t>
            </a:r>
            <a:r>
              <a:rPr lang="cs-CZ" dirty="0">
                <a:ea typeface="Times New Roman" panose="02020603050405020304" pitchFamily="18" charset="0"/>
              </a:rPr>
              <a:t>– geofyty v listnatém lese).</a:t>
            </a:r>
            <a:endParaRPr lang="cs-CZ" sz="1000" dirty="0">
              <a:ea typeface="Times New Roman" panose="02020603050405020304" pitchFamily="18" charset="0"/>
            </a:endParaRPr>
          </a:p>
        </p:txBody>
      </p:sp>
      <p:pic>
        <p:nvPicPr>
          <p:cNvPr id="3" name="Obrázek 2"/>
          <p:cNvPicPr>
            <a:picLocks noChangeAspect="1"/>
          </p:cNvPicPr>
          <p:nvPr/>
        </p:nvPicPr>
        <p:blipFill>
          <a:blip r:embed="rId2"/>
          <a:stretch>
            <a:fillRect/>
          </a:stretch>
        </p:blipFill>
        <p:spPr>
          <a:xfrm>
            <a:off x="6168008" y="2799509"/>
            <a:ext cx="5935602" cy="3806205"/>
          </a:xfrm>
          <a:prstGeom prst="rect">
            <a:avLst/>
          </a:prstGeom>
        </p:spPr>
      </p:pic>
      <p:sp>
        <p:nvSpPr>
          <p:cNvPr id="4" name="Obdélník 3"/>
          <p:cNvSpPr/>
          <p:nvPr/>
        </p:nvSpPr>
        <p:spPr>
          <a:xfrm>
            <a:off x="8832304" y="2204864"/>
            <a:ext cx="1333763" cy="369332"/>
          </a:xfrm>
          <a:prstGeom prst="rect">
            <a:avLst/>
          </a:prstGeom>
        </p:spPr>
        <p:txBody>
          <a:bodyPr wrap="none">
            <a:spAutoFit/>
          </a:bodyPr>
          <a:lstStyle/>
          <a:p>
            <a:r>
              <a:rPr lang="cs-CZ" b="1" dirty="0">
                <a:solidFill>
                  <a:srgbClr val="FF0000"/>
                </a:solidFill>
              </a:rPr>
              <a:t>časová nika </a:t>
            </a:r>
          </a:p>
        </p:txBody>
      </p:sp>
      <p:pic>
        <p:nvPicPr>
          <p:cNvPr id="5" name="Obrázek 4"/>
          <p:cNvPicPr>
            <a:picLocks noChangeAspect="1"/>
          </p:cNvPicPr>
          <p:nvPr/>
        </p:nvPicPr>
        <p:blipFill>
          <a:blip r:embed="rId3"/>
          <a:stretch>
            <a:fillRect/>
          </a:stretch>
        </p:blipFill>
        <p:spPr>
          <a:xfrm>
            <a:off x="695400" y="2799509"/>
            <a:ext cx="4968552" cy="3726414"/>
          </a:xfrm>
          <a:prstGeom prst="rect">
            <a:avLst/>
          </a:prstGeom>
        </p:spPr>
      </p:pic>
      <p:sp>
        <p:nvSpPr>
          <p:cNvPr id="7" name="Obdélník 6"/>
          <p:cNvSpPr/>
          <p:nvPr/>
        </p:nvSpPr>
        <p:spPr>
          <a:xfrm>
            <a:off x="2495600" y="2204864"/>
            <a:ext cx="1728615" cy="369332"/>
          </a:xfrm>
          <a:prstGeom prst="rect">
            <a:avLst/>
          </a:prstGeom>
        </p:spPr>
        <p:txBody>
          <a:bodyPr wrap="none">
            <a:spAutoFit/>
          </a:bodyPr>
          <a:lstStyle/>
          <a:p>
            <a:r>
              <a:rPr lang="cs-CZ" b="1" dirty="0">
                <a:solidFill>
                  <a:srgbClr val="FF0000"/>
                </a:solidFill>
              </a:rPr>
              <a:t>prostorová nika </a:t>
            </a:r>
          </a:p>
        </p:txBody>
      </p:sp>
      <p:sp>
        <p:nvSpPr>
          <p:cNvPr id="6" name="Obdélník 5"/>
          <p:cNvSpPr/>
          <p:nvPr/>
        </p:nvSpPr>
        <p:spPr>
          <a:xfrm>
            <a:off x="695400" y="6156591"/>
            <a:ext cx="1118383" cy="276999"/>
          </a:xfrm>
          <a:prstGeom prst="rect">
            <a:avLst/>
          </a:prstGeom>
        </p:spPr>
        <p:txBody>
          <a:bodyPr wrap="none">
            <a:spAutoFit/>
          </a:bodyPr>
          <a:lstStyle/>
          <a:p>
            <a:r>
              <a:rPr lang="cs-CZ" sz="1200" dirty="0">
                <a:solidFill>
                  <a:schemeClr val="bg1"/>
                </a:solidFill>
              </a:rPr>
              <a:t>@</a:t>
            </a:r>
            <a:r>
              <a:rPr lang="cs-CZ" sz="1200" dirty="0" err="1">
                <a:solidFill>
                  <a:schemeClr val="bg1"/>
                </a:solidFill>
              </a:rPr>
              <a:t>Texosporium</a:t>
            </a:r>
            <a:endParaRPr lang="cs-CZ" sz="1200" dirty="0">
              <a:solidFill>
                <a:schemeClr val="bg1"/>
              </a:solidFill>
            </a:endParaRPr>
          </a:p>
        </p:txBody>
      </p:sp>
    </p:spTree>
    <p:extLst>
      <p:ext uri="{BB962C8B-B14F-4D97-AF65-F5344CB8AC3E}">
        <p14:creationId xmlns:p14="http://schemas.microsoft.com/office/powerpoint/2010/main" val="330886171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335360" y="188640"/>
            <a:ext cx="11521280" cy="1754326"/>
          </a:xfrm>
          <a:prstGeom prst="rect">
            <a:avLst/>
          </a:prstGeom>
        </p:spPr>
        <p:txBody>
          <a:bodyPr wrap="square">
            <a:spAutoFit/>
          </a:bodyPr>
          <a:lstStyle/>
          <a:p>
            <a:pPr>
              <a:spcAft>
                <a:spcPts val="0"/>
              </a:spcAft>
            </a:pPr>
            <a:r>
              <a:rPr lang="cs-CZ" dirty="0">
                <a:ea typeface="Times New Roman" panose="02020603050405020304" pitchFamily="18" charset="0"/>
              </a:rPr>
              <a:t>Prostředím a speciální nikou pro živočichy mohou být např. rostliny – každý druh rostliny může představovat samostatnou niku – vysoká druhová bohatost hmyzu.</a:t>
            </a:r>
            <a:endParaRPr lang="cs-CZ" dirty="0">
              <a:effectLst/>
              <a:ea typeface="Times New Roman" panose="02020603050405020304" pitchFamily="18" charset="0"/>
            </a:endParaRPr>
          </a:p>
          <a:p>
            <a:pPr>
              <a:spcAft>
                <a:spcPts val="0"/>
              </a:spcAft>
            </a:pPr>
            <a:r>
              <a:rPr lang="cs-CZ" dirty="0">
                <a:ea typeface="Times New Roman" panose="02020603050405020304" pitchFamily="18" charset="0"/>
              </a:rPr>
              <a:t> </a:t>
            </a:r>
            <a:endParaRPr lang="cs-CZ" dirty="0">
              <a:effectLst/>
              <a:ea typeface="Times New Roman" panose="02020603050405020304" pitchFamily="18" charset="0"/>
            </a:endParaRPr>
          </a:p>
          <a:p>
            <a:pPr>
              <a:spcAft>
                <a:spcPts val="0"/>
              </a:spcAft>
            </a:pPr>
            <a:r>
              <a:rPr lang="cs-CZ" dirty="0">
                <a:ea typeface="Times New Roman" panose="02020603050405020304" pitchFamily="18" charset="0"/>
              </a:rPr>
              <a:t>	Skupiny druhů, které využívají stejné zdroje prostředí podobným způsobem, a mají jasně (byť jednoduše) diverzifikované niky, se nazývají gilda (</a:t>
            </a:r>
            <a:r>
              <a:rPr lang="cs-CZ" b="1" dirty="0" err="1">
                <a:solidFill>
                  <a:srgbClr val="FF0000"/>
                </a:solidFill>
                <a:ea typeface="Times New Roman" panose="02020603050405020304" pitchFamily="18" charset="0"/>
              </a:rPr>
              <a:t>guild</a:t>
            </a:r>
            <a:r>
              <a:rPr lang="cs-CZ" dirty="0">
                <a:ea typeface="Times New Roman" panose="02020603050405020304" pitchFamily="18" charset="0"/>
              </a:rPr>
              <a:t>, cech). Jde například o společenstva opylovačů, kteří se liší délkou sosáku.</a:t>
            </a:r>
            <a:endParaRPr lang="cs-CZ" dirty="0">
              <a:effectLst/>
              <a:ea typeface="Times New Roman" panose="02020603050405020304" pitchFamily="18" charset="0"/>
            </a:endParaRPr>
          </a:p>
          <a:p>
            <a:pPr>
              <a:spcAft>
                <a:spcPts val="0"/>
              </a:spcAft>
            </a:pPr>
            <a:r>
              <a:rPr lang="cs-CZ" dirty="0">
                <a:latin typeface="Times New Roman" panose="02020603050405020304" pitchFamily="18" charset="0"/>
                <a:ea typeface="Times New Roman" panose="02020603050405020304" pitchFamily="18" charset="0"/>
              </a:rPr>
              <a:t> </a:t>
            </a:r>
            <a:endParaRPr lang="cs-CZ" sz="1000" dirty="0">
              <a:effectLst/>
              <a:latin typeface="Times New Roman" panose="02020603050405020304" pitchFamily="18" charset="0"/>
              <a:ea typeface="Times New Roman" panose="02020603050405020304" pitchFamily="18" charset="0"/>
            </a:endParaRPr>
          </a:p>
        </p:txBody>
      </p:sp>
      <p:pic>
        <p:nvPicPr>
          <p:cNvPr id="5" name="Obrázek 4"/>
          <p:cNvPicPr>
            <a:picLocks noChangeAspect="1"/>
          </p:cNvPicPr>
          <p:nvPr/>
        </p:nvPicPr>
        <p:blipFill>
          <a:blip r:embed="rId2"/>
          <a:stretch>
            <a:fillRect/>
          </a:stretch>
        </p:blipFill>
        <p:spPr>
          <a:xfrm>
            <a:off x="1919536" y="2060848"/>
            <a:ext cx="3672408" cy="4737610"/>
          </a:xfrm>
          <a:prstGeom prst="rect">
            <a:avLst/>
          </a:prstGeom>
        </p:spPr>
      </p:pic>
      <p:sp>
        <p:nvSpPr>
          <p:cNvPr id="7" name="Obdélník 6"/>
          <p:cNvSpPr/>
          <p:nvPr/>
        </p:nvSpPr>
        <p:spPr>
          <a:xfrm>
            <a:off x="6312024" y="6381328"/>
            <a:ext cx="2993127" cy="307777"/>
          </a:xfrm>
          <a:prstGeom prst="rect">
            <a:avLst/>
          </a:prstGeom>
        </p:spPr>
        <p:txBody>
          <a:bodyPr wrap="none">
            <a:spAutoFit/>
          </a:bodyPr>
          <a:lstStyle/>
          <a:p>
            <a:r>
              <a:rPr lang="cs-CZ" sz="1400" dirty="0"/>
              <a:t>http://rstb.royalsocietypublishing.org/</a:t>
            </a:r>
          </a:p>
        </p:txBody>
      </p:sp>
      <p:pic>
        <p:nvPicPr>
          <p:cNvPr id="3" name="Obrázek 2">
            <a:extLst>
              <a:ext uri="{FF2B5EF4-FFF2-40B4-BE49-F238E27FC236}">
                <a16:creationId xmlns:a16="http://schemas.microsoft.com/office/drawing/2014/main" id="{4996130B-FF63-4134-A5BB-C52022B21AED}"/>
              </a:ext>
            </a:extLst>
          </p:cNvPr>
          <p:cNvPicPr>
            <a:picLocks noChangeAspect="1"/>
          </p:cNvPicPr>
          <p:nvPr/>
        </p:nvPicPr>
        <p:blipFill rotWithShape="1">
          <a:blip r:embed="rId3"/>
          <a:srcRect t="16964"/>
          <a:stretch/>
        </p:blipFill>
        <p:spPr>
          <a:xfrm>
            <a:off x="5519935" y="2060848"/>
            <a:ext cx="6622799" cy="4124491"/>
          </a:xfrm>
          <a:prstGeom prst="rect">
            <a:avLst/>
          </a:prstGeom>
        </p:spPr>
      </p:pic>
    </p:spTree>
    <p:extLst>
      <p:ext uri="{BB962C8B-B14F-4D97-AF65-F5344CB8AC3E}">
        <p14:creationId xmlns:p14="http://schemas.microsoft.com/office/powerpoint/2010/main" val="172372760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0" y="0"/>
            <a:ext cx="12000656" cy="2108269"/>
          </a:xfrm>
          <a:prstGeom prst="rect">
            <a:avLst/>
          </a:prstGeom>
        </p:spPr>
        <p:txBody>
          <a:bodyPr wrap="square">
            <a:spAutoFit/>
          </a:bodyPr>
          <a:lstStyle/>
          <a:p>
            <a:pPr>
              <a:spcAft>
                <a:spcPts val="0"/>
              </a:spcAft>
            </a:pPr>
            <a:r>
              <a:rPr lang="cs-CZ" sz="2400" b="1" dirty="0">
                <a:solidFill>
                  <a:srgbClr val="FF0000"/>
                </a:solidFill>
                <a:ea typeface="Times New Roman" panose="02020603050405020304" pitchFamily="18" charset="0"/>
              </a:rPr>
              <a:t>Koncept alfa a beta n</a:t>
            </a:r>
            <a:r>
              <a:rPr lang="cs-CZ" sz="2500" b="1" dirty="0">
                <a:solidFill>
                  <a:srgbClr val="FF0000"/>
                </a:solidFill>
                <a:ea typeface="Times New Roman" panose="02020603050405020304" pitchFamily="18" charset="0"/>
              </a:rPr>
              <a:t>iky</a:t>
            </a:r>
            <a:endParaRPr lang="cs-CZ" sz="2500" dirty="0">
              <a:solidFill>
                <a:srgbClr val="FF0000"/>
              </a:solidFill>
              <a:effectLst/>
              <a:ea typeface="Times New Roman" panose="02020603050405020304" pitchFamily="18" charset="0"/>
            </a:endParaRPr>
          </a:p>
          <a:p>
            <a:pPr>
              <a:spcAft>
                <a:spcPts val="0"/>
              </a:spcAft>
            </a:pPr>
            <a:r>
              <a:rPr lang="cs-CZ" b="1" dirty="0">
                <a:solidFill>
                  <a:srgbClr val="FF0000"/>
                </a:solidFill>
                <a:ea typeface="Times New Roman" panose="02020603050405020304" pitchFamily="18" charset="0"/>
              </a:rPr>
              <a:t> </a:t>
            </a:r>
            <a:endParaRPr lang="cs-CZ" sz="1000" dirty="0">
              <a:solidFill>
                <a:srgbClr val="FF0000"/>
              </a:solidFill>
              <a:effectLst/>
              <a:ea typeface="Times New Roman" panose="02020603050405020304" pitchFamily="18" charset="0"/>
            </a:endParaRPr>
          </a:p>
          <a:p>
            <a:pPr>
              <a:spcAft>
                <a:spcPts val="0"/>
              </a:spcAft>
            </a:pPr>
            <a:r>
              <a:rPr lang="cs-CZ" b="1" dirty="0">
                <a:ea typeface="Times New Roman" panose="02020603050405020304" pitchFamily="18" charset="0"/>
              </a:rPr>
              <a:t>Alfa nika </a:t>
            </a:r>
            <a:r>
              <a:rPr lang="cs-CZ" dirty="0">
                <a:ea typeface="Times New Roman" panose="02020603050405020304" pitchFamily="18" charset="0"/>
              </a:rPr>
              <a:t>– vlastnosti druhu umožňující koexistenci (</a:t>
            </a:r>
            <a:r>
              <a:rPr lang="cs-CZ" dirty="0" err="1">
                <a:ea typeface="Times New Roman" panose="02020603050405020304" pitchFamily="18" charset="0"/>
              </a:rPr>
              <a:t>spoluvýskyt</a:t>
            </a:r>
            <a:r>
              <a:rPr lang="cs-CZ" dirty="0">
                <a:ea typeface="Times New Roman" panose="02020603050405020304" pitchFamily="18" charset="0"/>
              </a:rPr>
              <a:t>) v lokálních společenstvech</a:t>
            </a:r>
            <a:endParaRPr lang="cs-CZ" sz="1000" dirty="0">
              <a:effectLst/>
              <a:ea typeface="Times New Roman" panose="02020603050405020304" pitchFamily="18" charset="0"/>
            </a:endParaRPr>
          </a:p>
          <a:p>
            <a:pPr>
              <a:spcAft>
                <a:spcPts val="0"/>
              </a:spcAft>
            </a:pPr>
            <a:r>
              <a:rPr lang="cs-CZ" b="1" dirty="0">
                <a:ea typeface="Times New Roman" panose="02020603050405020304" pitchFamily="18" charset="0"/>
              </a:rPr>
              <a:t> </a:t>
            </a:r>
            <a:endParaRPr lang="cs-CZ" sz="1000" dirty="0">
              <a:effectLst/>
              <a:ea typeface="Times New Roman" panose="02020603050405020304" pitchFamily="18" charset="0"/>
            </a:endParaRPr>
          </a:p>
          <a:p>
            <a:pPr>
              <a:spcAft>
                <a:spcPts val="0"/>
              </a:spcAft>
            </a:pPr>
            <a:r>
              <a:rPr lang="cs-CZ" b="1" dirty="0">
                <a:ea typeface="Times New Roman" panose="02020603050405020304" pitchFamily="18" charset="0"/>
              </a:rPr>
              <a:t>Beta nika</a:t>
            </a:r>
            <a:r>
              <a:rPr lang="cs-CZ" dirty="0">
                <a:ea typeface="Times New Roman" panose="02020603050405020304" pitchFamily="18" charset="0"/>
              </a:rPr>
              <a:t> - vlastnosti druhu umožňující výskyt druhu na širokých ekologických  gradientech</a:t>
            </a:r>
            <a:endParaRPr lang="cs-CZ" sz="1000" dirty="0">
              <a:effectLst/>
              <a:ea typeface="Times New Roman" panose="02020603050405020304" pitchFamily="18" charset="0"/>
            </a:endParaRPr>
          </a:p>
          <a:p>
            <a:pPr>
              <a:spcAft>
                <a:spcPts val="0"/>
              </a:spcAft>
            </a:pPr>
            <a:r>
              <a:rPr lang="cs-CZ" dirty="0">
                <a:ea typeface="Times New Roman" panose="02020603050405020304" pitchFamily="18" charset="0"/>
              </a:rPr>
              <a:t> </a:t>
            </a:r>
            <a:endParaRPr lang="cs-CZ" sz="1000" dirty="0">
              <a:effectLst/>
              <a:ea typeface="Times New Roman" panose="02020603050405020304" pitchFamily="18" charset="0"/>
            </a:endParaRPr>
          </a:p>
          <a:p>
            <a:pPr>
              <a:spcAft>
                <a:spcPts val="0"/>
              </a:spcAft>
            </a:pPr>
            <a:r>
              <a:rPr lang="cs-CZ" sz="1600" dirty="0">
                <a:effectLst/>
                <a:ea typeface="Times New Roman" panose="02020603050405020304" pitchFamily="18" charset="0"/>
              </a:rPr>
              <a:t>Co vzniklo v evoluci dřív? Zdá se, že alfa nika.</a:t>
            </a:r>
            <a:endParaRPr lang="cs-CZ" sz="1000" dirty="0">
              <a:effectLst/>
              <a:ea typeface="Times New Roman" panose="02020603050405020304" pitchFamily="18" charset="0"/>
            </a:endParaRPr>
          </a:p>
        </p:txBody>
      </p:sp>
      <p:pic>
        <p:nvPicPr>
          <p:cNvPr id="5" name="Obrázek 4"/>
          <p:cNvPicPr>
            <a:picLocks noChangeAspect="1"/>
          </p:cNvPicPr>
          <p:nvPr/>
        </p:nvPicPr>
        <p:blipFill>
          <a:blip r:embed="rId2"/>
          <a:stretch>
            <a:fillRect/>
          </a:stretch>
        </p:blipFill>
        <p:spPr>
          <a:xfrm>
            <a:off x="332094" y="3284984"/>
            <a:ext cx="4790072" cy="3261414"/>
          </a:xfrm>
          <a:prstGeom prst="rect">
            <a:avLst/>
          </a:prstGeom>
        </p:spPr>
      </p:pic>
      <p:pic>
        <p:nvPicPr>
          <p:cNvPr id="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4773"/>
          <a:stretch/>
        </p:blipFill>
        <p:spPr bwMode="auto">
          <a:xfrm>
            <a:off x="7536160" y="2770616"/>
            <a:ext cx="4138364" cy="3940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ovéPole 8"/>
          <p:cNvSpPr txBox="1"/>
          <p:nvPr/>
        </p:nvSpPr>
        <p:spPr>
          <a:xfrm>
            <a:off x="5753099" y="3717032"/>
            <a:ext cx="1152128" cy="1569660"/>
          </a:xfrm>
          <a:prstGeom prst="rect">
            <a:avLst/>
          </a:prstGeom>
          <a:noFill/>
        </p:spPr>
        <p:txBody>
          <a:bodyPr wrap="square" rtlCol="0">
            <a:spAutoFit/>
          </a:bodyPr>
          <a:lstStyle/>
          <a:p>
            <a:r>
              <a:rPr lang="cs-CZ" sz="9600" dirty="0">
                <a:solidFill>
                  <a:srgbClr val="00B050"/>
                </a:solidFill>
              </a:rPr>
              <a:t>X</a:t>
            </a:r>
          </a:p>
        </p:txBody>
      </p:sp>
      <p:sp>
        <p:nvSpPr>
          <p:cNvPr id="10" name="TextovéPole 9"/>
          <p:cNvSpPr txBox="1"/>
          <p:nvPr/>
        </p:nvSpPr>
        <p:spPr>
          <a:xfrm>
            <a:off x="2135560" y="2458100"/>
            <a:ext cx="1656184" cy="369332"/>
          </a:xfrm>
          <a:prstGeom prst="rect">
            <a:avLst/>
          </a:prstGeom>
          <a:noFill/>
        </p:spPr>
        <p:txBody>
          <a:bodyPr wrap="square" rtlCol="0">
            <a:spAutoFit/>
          </a:bodyPr>
          <a:lstStyle/>
          <a:p>
            <a:r>
              <a:rPr lang="cs-CZ" b="1" dirty="0">
                <a:solidFill>
                  <a:srgbClr val="00B050"/>
                </a:solidFill>
              </a:rPr>
              <a:t>alfa nika</a:t>
            </a:r>
          </a:p>
        </p:txBody>
      </p:sp>
      <p:sp>
        <p:nvSpPr>
          <p:cNvPr id="11" name="TextovéPole 10"/>
          <p:cNvSpPr txBox="1"/>
          <p:nvPr/>
        </p:nvSpPr>
        <p:spPr>
          <a:xfrm>
            <a:off x="8976320" y="2276872"/>
            <a:ext cx="1656184" cy="369332"/>
          </a:xfrm>
          <a:prstGeom prst="rect">
            <a:avLst/>
          </a:prstGeom>
          <a:noFill/>
        </p:spPr>
        <p:txBody>
          <a:bodyPr wrap="square" rtlCol="0">
            <a:spAutoFit/>
          </a:bodyPr>
          <a:lstStyle/>
          <a:p>
            <a:r>
              <a:rPr lang="cs-CZ" b="1" dirty="0">
                <a:solidFill>
                  <a:srgbClr val="00B050"/>
                </a:solidFill>
              </a:rPr>
              <a:t>beta nika</a:t>
            </a:r>
          </a:p>
        </p:txBody>
      </p:sp>
    </p:spTree>
    <p:extLst>
      <p:ext uri="{BB962C8B-B14F-4D97-AF65-F5344CB8AC3E}">
        <p14:creationId xmlns:p14="http://schemas.microsoft.com/office/powerpoint/2010/main" val="413100265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119336" y="116632"/>
            <a:ext cx="11881320" cy="3031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0" numCol="1" anchor="ctr" anchorCtr="0" compatLnSpc="1">
            <a:prstTxWarp prst="textNoShape">
              <a:avLst/>
            </a:prstTxWarp>
            <a:spAutoFit/>
          </a:bodyPr>
          <a:lstStyle/>
          <a:p>
            <a:pPr lvl="0" eaLnBrk="0" fontAlgn="base" hangingPunct="0">
              <a:spcBef>
                <a:spcPct val="0"/>
              </a:spcBef>
              <a:spcAft>
                <a:spcPct val="0"/>
              </a:spcAft>
            </a:pPr>
            <a:r>
              <a:rPr lang="cs-CZ" altLang="cs-CZ" sz="2500" dirty="0">
                <a:solidFill>
                  <a:srgbClr val="FF0000"/>
                </a:solidFill>
                <a:latin typeface="Arial" panose="020B0604020202020204" pitchFamily="34" charset="0"/>
                <a:ea typeface="Times New Roman" panose="02020603050405020304" pitchFamily="18" charset="0"/>
              </a:rPr>
              <a:t>Alfa nika a </a:t>
            </a:r>
            <a:r>
              <a:rPr lang="cs-CZ" altLang="cs-CZ" sz="2500" dirty="0" err="1">
                <a:solidFill>
                  <a:srgbClr val="FF0000"/>
                </a:solidFill>
                <a:latin typeface="Arial" panose="020B0604020202020204" pitchFamily="34" charset="0"/>
                <a:ea typeface="Times New Roman" panose="02020603050405020304" pitchFamily="18" charset="0"/>
              </a:rPr>
              <a:t>Raunkiærův</a:t>
            </a:r>
            <a:r>
              <a:rPr lang="cs-CZ" altLang="cs-CZ" sz="2500" dirty="0">
                <a:solidFill>
                  <a:srgbClr val="FF0000"/>
                </a:solidFill>
                <a:latin typeface="Arial" panose="020B0604020202020204" pitchFamily="34" charset="0"/>
                <a:ea typeface="Times New Roman" panose="02020603050405020304" pitchFamily="18" charset="0"/>
              </a:rPr>
              <a:t> systém životních forem rostlin (1934)</a:t>
            </a:r>
          </a:p>
          <a:p>
            <a:pPr lvl="0" eaLnBrk="0" fontAlgn="base" hangingPunct="0">
              <a:spcBef>
                <a:spcPct val="0"/>
              </a:spcBef>
              <a:spcAft>
                <a:spcPct val="0"/>
              </a:spcAft>
            </a:pPr>
            <a:endParaRPr kumimoji="0" lang="cs-CZ" altLang="cs-CZ" sz="2500" b="0" i="0" u="none" strike="noStrike" cap="none" normalizeH="0" baseline="0" dirty="0">
              <a:ln>
                <a:noFill/>
              </a:ln>
              <a:solidFill>
                <a:schemeClr val="tx1"/>
              </a:solidFill>
              <a:effectLst/>
              <a:latin typeface="Arial" panose="020B0604020202020204" pitchFamily="34" charset="0"/>
              <a:cs typeface="Times New Roman" panose="02020603050405020304" pitchFamily="18" charset="0"/>
            </a:endParaRPr>
          </a:p>
          <a:p>
            <a:pPr lvl="0" eaLnBrk="0" fontAlgn="base" hangingPunct="0">
              <a:spcBef>
                <a:spcPct val="0"/>
              </a:spcBef>
              <a:spcAft>
                <a:spcPct val="0"/>
              </a:spcAft>
            </a:pPr>
            <a:endParaRPr kumimoji="0" lang="cs-CZ" altLang="cs-CZ" sz="1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b="1" i="0" u="none" strike="noStrike" cap="none" normalizeH="0" baseline="0" dirty="0">
                <a:ln>
                  <a:noFill/>
                </a:ln>
                <a:solidFill>
                  <a:srgbClr val="0070C0"/>
                </a:solidFill>
                <a:effectLst/>
                <a:ea typeface="Times New Roman" panose="02020603050405020304" pitchFamily="18" charset="0"/>
              </a:rPr>
              <a:t>Fanerofyty</a:t>
            </a:r>
            <a:r>
              <a:rPr kumimoji="0" lang="cs-CZ" altLang="cs-CZ" b="0" i="0" u="none" strike="noStrike" cap="none" normalizeH="0" baseline="0" dirty="0">
                <a:ln>
                  <a:noFill/>
                </a:ln>
                <a:solidFill>
                  <a:srgbClr val="0070C0"/>
                </a:solidFill>
                <a:effectLst/>
                <a:ea typeface="Times New Roman" panose="02020603050405020304" pitchFamily="18" charset="0"/>
              </a:rPr>
              <a:t> </a:t>
            </a:r>
            <a:r>
              <a:rPr kumimoji="0" lang="cs-CZ" altLang="cs-CZ" b="0" i="0" u="none" strike="noStrike" cap="none" normalizeH="0" baseline="0" dirty="0">
                <a:ln>
                  <a:noFill/>
                </a:ln>
                <a:solidFill>
                  <a:schemeClr val="tx1"/>
                </a:solidFill>
                <a:effectLst/>
                <a:ea typeface="Times New Roman" panose="02020603050405020304" pitchFamily="18" charset="0"/>
              </a:rPr>
              <a:t>(1) --- obnovovací meristémy více než 30 cm nad zemí (stromy, keře)</a:t>
            </a:r>
            <a:endParaRPr kumimoji="0" lang="cs-CZ" altLang="cs-CZ"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b="1" i="0" u="none" strike="noStrike" cap="none" normalizeH="0" baseline="0" dirty="0" err="1">
                <a:ln>
                  <a:noFill/>
                </a:ln>
                <a:solidFill>
                  <a:srgbClr val="0070C0"/>
                </a:solidFill>
                <a:effectLst/>
                <a:ea typeface="Times New Roman" panose="02020603050405020304" pitchFamily="18" charset="0"/>
              </a:rPr>
              <a:t>Chamaefyty</a:t>
            </a:r>
            <a:r>
              <a:rPr kumimoji="0" lang="cs-CZ" altLang="cs-CZ" b="0" i="0" u="none" strike="noStrike" cap="none" normalizeH="0" baseline="0" dirty="0">
                <a:ln>
                  <a:noFill/>
                </a:ln>
                <a:solidFill>
                  <a:srgbClr val="0070C0"/>
                </a:solidFill>
                <a:effectLst/>
                <a:ea typeface="Times New Roman" panose="02020603050405020304" pitchFamily="18" charset="0"/>
              </a:rPr>
              <a:t> </a:t>
            </a:r>
            <a:r>
              <a:rPr kumimoji="0" lang="cs-CZ" altLang="cs-CZ" b="0" i="0" u="none" strike="noStrike" cap="none" normalizeH="0" baseline="0" dirty="0">
                <a:ln>
                  <a:noFill/>
                </a:ln>
                <a:solidFill>
                  <a:schemeClr val="tx1"/>
                </a:solidFill>
                <a:effectLst/>
                <a:ea typeface="Times New Roman" panose="02020603050405020304" pitchFamily="18" charset="0"/>
              </a:rPr>
              <a:t>(2,3) --- mají obnovovací pupeny na prýtech a nad povrchem půdy do 30 cm, v nepříznivém období jsou chráněny obaly a sněhem. Nízké a plazivé keříčky.</a:t>
            </a:r>
            <a:endParaRPr kumimoji="0" lang="cs-CZ" altLang="cs-CZ"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b="1" i="0" u="none" strike="noStrike" cap="none" normalizeH="0" baseline="0" dirty="0" err="1">
                <a:ln>
                  <a:noFill/>
                </a:ln>
                <a:solidFill>
                  <a:srgbClr val="0070C0"/>
                </a:solidFill>
                <a:effectLst/>
                <a:ea typeface="Times New Roman" panose="02020603050405020304" pitchFamily="18" charset="0"/>
              </a:rPr>
              <a:t>Hemikryptofyty</a:t>
            </a:r>
            <a:r>
              <a:rPr kumimoji="0" lang="cs-CZ" altLang="cs-CZ" b="0" i="0" u="none" strike="noStrike" cap="none" normalizeH="0" baseline="0" dirty="0">
                <a:ln>
                  <a:noFill/>
                </a:ln>
                <a:solidFill>
                  <a:srgbClr val="0070C0"/>
                </a:solidFill>
                <a:effectLst/>
                <a:ea typeface="Times New Roman" panose="02020603050405020304" pitchFamily="18" charset="0"/>
              </a:rPr>
              <a:t> </a:t>
            </a:r>
            <a:r>
              <a:rPr kumimoji="0" lang="cs-CZ" altLang="cs-CZ" b="0" i="0" u="none" strike="noStrike" cap="none" normalizeH="0" baseline="0" dirty="0">
                <a:ln>
                  <a:noFill/>
                </a:ln>
                <a:solidFill>
                  <a:schemeClr val="tx1"/>
                </a:solidFill>
                <a:effectLst/>
                <a:ea typeface="Times New Roman" panose="02020603050405020304" pitchFamily="18" charset="0"/>
              </a:rPr>
              <a:t>(4) --- přízemní rostliny, mají obnovovací pupeny těsně při povrchu půdy.</a:t>
            </a:r>
            <a:endParaRPr kumimoji="0" lang="cs-CZ" altLang="cs-CZ" b="0" i="0" u="none" strike="noStrike" cap="none" normalizeH="0" baseline="0" dirty="0">
              <a:ln>
                <a:noFill/>
              </a:ln>
              <a:solidFill>
                <a:schemeClr val="tx1"/>
              </a:solidFill>
              <a:effectLst/>
            </a:endParaRPr>
          </a:p>
          <a:p>
            <a:pPr lvl="0" eaLnBrk="0" fontAlgn="base" hangingPunct="0">
              <a:spcBef>
                <a:spcPct val="0"/>
              </a:spcBef>
              <a:spcAft>
                <a:spcPct val="0"/>
              </a:spcAft>
            </a:pPr>
            <a:r>
              <a:rPr lang="cs-CZ" altLang="cs-CZ" b="1" dirty="0">
                <a:solidFill>
                  <a:srgbClr val="0070C0"/>
                </a:solidFill>
                <a:ea typeface="Times New Roman" panose="02020603050405020304" pitchFamily="18" charset="0"/>
              </a:rPr>
              <a:t>Kryptofyty</a:t>
            </a:r>
            <a:r>
              <a:rPr lang="cs-CZ" altLang="cs-CZ" dirty="0">
                <a:ea typeface="Times New Roman" panose="02020603050405020304" pitchFamily="18" charset="0"/>
              </a:rPr>
              <a:t> (5 – 9): --- </a:t>
            </a:r>
            <a:r>
              <a:rPr kumimoji="0" lang="cs-CZ" altLang="cs-CZ" b="0" i="0" u="none" strike="noStrike" cap="none" normalizeH="0" baseline="0" dirty="0">
                <a:ln>
                  <a:noFill/>
                </a:ln>
                <a:solidFill>
                  <a:schemeClr val="tx1"/>
                </a:solidFill>
                <a:effectLst/>
                <a:ea typeface="Times New Roman" panose="02020603050405020304" pitchFamily="18" charset="0"/>
              </a:rPr>
              <a:t>obnovovací orgány pod povrchem (geofyty – v půdě, </a:t>
            </a:r>
            <a:r>
              <a:rPr kumimoji="0" lang="cs-CZ" altLang="cs-CZ" b="0" i="0" u="none" strike="noStrike" cap="none" normalizeH="0" baseline="0" dirty="0" err="1">
                <a:ln>
                  <a:noFill/>
                </a:ln>
                <a:solidFill>
                  <a:schemeClr val="tx1"/>
                </a:solidFill>
                <a:effectLst/>
                <a:ea typeface="Times New Roman" panose="02020603050405020304" pitchFamily="18" charset="0"/>
              </a:rPr>
              <a:t>helofyty</a:t>
            </a:r>
            <a:r>
              <a:rPr kumimoji="0" lang="cs-CZ" altLang="cs-CZ" b="0" i="0" u="none" strike="noStrike" cap="none" normalizeH="0" baseline="0" dirty="0">
                <a:ln>
                  <a:noFill/>
                </a:ln>
                <a:solidFill>
                  <a:schemeClr val="tx1"/>
                </a:solidFill>
                <a:effectLst/>
                <a:ea typeface="Times New Roman" panose="02020603050405020304" pitchFamily="18" charset="0"/>
              </a:rPr>
              <a:t> – v bahně, hydrofyty – pod vodou)</a:t>
            </a:r>
            <a:endParaRPr kumimoji="0" lang="cs-CZ" altLang="cs-CZ"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b="1" i="0" u="none" strike="noStrike" cap="none" normalizeH="0" baseline="0" dirty="0" err="1">
                <a:ln>
                  <a:noFill/>
                </a:ln>
                <a:solidFill>
                  <a:srgbClr val="0070C0"/>
                </a:solidFill>
                <a:effectLst/>
                <a:ea typeface="Times New Roman" panose="02020603050405020304" pitchFamily="18" charset="0"/>
              </a:rPr>
              <a:t>Terofyty</a:t>
            </a:r>
            <a:r>
              <a:rPr kumimoji="0" lang="cs-CZ" altLang="cs-CZ" b="0" i="0" u="none" strike="noStrike" cap="none" normalizeH="0" baseline="0" dirty="0">
                <a:ln>
                  <a:noFill/>
                </a:ln>
                <a:solidFill>
                  <a:srgbClr val="0070C0"/>
                </a:solidFill>
                <a:effectLst/>
                <a:ea typeface="Times New Roman" panose="02020603050405020304" pitchFamily="18" charset="0"/>
              </a:rPr>
              <a:t> </a:t>
            </a:r>
            <a:r>
              <a:rPr kumimoji="0" lang="cs-CZ" altLang="cs-CZ" b="0" i="0" u="none" strike="noStrike" cap="none" normalizeH="0" baseline="0" dirty="0">
                <a:ln>
                  <a:noFill/>
                </a:ln>
                <a:solidFill>
                  <a:schemeClr val="tx1"/>
                </a:solidFill>
                <a:effectLst/>
                <a:ea typeface="Times New Roman" panose="02020603050405020304" pitchFamily="18" charset="0"/>
              </a:rPr>
              <a:t>--- jednoletky, nepříznivé období přetrvávají v semenech nebo ve výtrusech.</a:t>
            </a:r>
            <a:endParaRPr lang="cs-CZ" altLang="cs-CZ" dirty="0"/>
          </a:p>
          <a:p>
            <a:pPr lvl="0" eaLnBrk="0" fontAlgn="base" hangingPunct="0">
              <a:spcBef>
                <a:spcPct val="0"/>
              </a:spcBef>
              <a:spcAft>
                <a:spcPct val="0"/>
              </a:spcAft>
            </a:pPr>
            <a:r>
              <a:rPr kumimoji="0" lang="cs-CZ" altLang="cs-CZ" b="1" i="0" u="none" strike="noStrike" cap="none" normalizeH="0" baseline="0" dirty="0">
                <a:ln>
                  <a:noFill/>
                </a:ln>
                <a:solidFill>
                  <a:srgbClr val="0070C0"/>
                </a:solidFill>
                <a:effectLst/>
              </a:rPr>
              <a:t>Epifyty</a:t>
            </a:r>
            <a:r>
              <a:rPr kumimoji="0" lang="cs-CZ" altLang="cs-CZ" b="0" i="0" u="none" strike="noStrike" cap="none" normalizeH="0" dirty="0">
                <a:ln>
                  <a:noFill/>
                </a:ln>
                <a:solidFill>
                  <a:srgbClr val="0070C0"/>
                </a:solidFill>
                <a:effectLst/>
              </a:rPr>
              <a:t> </a:t>
            </a:r>
            <a:r>
              <a:rPr lang="cs-CZ" altLang="cs-CZ" dirty="0">
                <a:ea typeface="Times New Roman" panose="02020603050405020304" pitchFamily="18" charset="0"/>
              </a:rPr>
              <a:t>--- rostoucí na jiných rostlinách</a:t>
            </a:r>
            <a:endParaRPr kumimoji="0" lang="cs-CZ" altLang="cs-CZ" b="0" i="0" u="none" strike="noStrike" cap="none" normalizeH="0" baseline="0" dirty="0">
              <a:ln>
                <a:noFill/>
              </a:ln>
              <a:solidFill>
                <a:schemeClr val="tx1"/>
              </a:solidFill>
              <a:effectLst/>
            </a:endParaRPr>
          </a:p>
        </p:txBody>
      </p:sp>
      <p:pic>
        <p:nvPicPr>
          <p:cNvPr id="3" name="Obrázek 2"/>
          <p:cNvPicPr>
            <a:picLocks noChangeAspect="1"/>
          </p:cNvPicPr>
          <p:nvPr/>
        </p:nvPicPr>
        <p:blipFill>
          <a:blip r:embed="rId2"/>
          <a:stretch>
            <a:fillRect/>
          </a:stretch>
        </p:blipFill>
        <p:spPr>
          <a:xfrm>
            <a:off x="3071664" y="3356992"/>
            <a:ext cx="6200949" cy="3382336"/>
          </a:xfrm>
          <a:prstGeom prst="rect">
            <a:avLst/>
          </a:prstGeom>
        </p:spPr>
      </p:pic>
    </p:spTree>
    <p:extLst>
      <p:ext uri="{BB962C8B-B14F-4D97-AF65-F5344CB8AC3E}">
        <p14:creationId xmlns:p14="http://schemas.microsoft.com/office/powerpoint/2010/main" val="292473564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p:cNvSpPr txBox="1"/>
          <p:nvPr/>
        </p:nvSpPr>
        <p:spPr>
          <a:xfrm>
            <a:off x="251919" y="133719"/>
            <a:ext cx="3960440" cy="461665"/>
          </a:xfrm>
          <a:prstGeom prst="rect">
            <a:avLst/>
          </a:prstGeom>
          <a:noFill/>
        </p:spPr>
        <p:txBody>
          <a:bodyPr wrap="square" rtlCol="0">
            <a:spAutoFit/>
          </a:bodyPr>
          <a:lstStyle/>
          <a:p>
            <a:r>
              <a:rPr lang="cs-CZ" sz="2400" b="1" dirty="0" err="1">
                <a:solidFill>
                  <a:srgbClr val="FF0000"/>
                </a:solidFill>
              </a:rPr>
              <a:t>Ekoton</a:t>
            </a:r>
            <a:r>
              <a:rPr lang="cs-CZ" sz="2400" b="1" dirty="0">
                <a:solidFill>
                  <a:srgbClr val="FF0000"/>
                </a:solidFill>
              </a:rPr>
              <a:t> a šířka niky</a:t>
            </a:r>
          </a:p>
        </p:txBody>
      </p:sp>
      <p:pic>
        <p:nvPicPr>
          <p:cNvPr id="5" name="Obrázek 4"/>
          <p:cNvPicPr>
            <a:picLocks noChangeAspect="1"/>
          </p:cNvPicPr>
          <p:nvPr/>
        </p:nvPicPr>
        <p:blipFill>
          <a:blip r:embed="rId2"/>
          <a:stretch>
            <a:fillRect/>
          </a:stretch>
        </p:blipFill>
        <p:spPr>
          <a:xfrm>
            <a:off x="2243572" y="1628800"/>
            <a:ext cx="6959406" cy="4477748"/>
          </a:xfrm>
          <a:prstGeom prst="rect">
            <a:avLst/>
          </a:prstGeom>
        </p:spPr>
      </p:pic>
      <p:sp>
        <p:nvSpPr>
          <p:cNvPr id="3" name="TextovéPole 2"/>
          <p:cNvSpPr txBox="1"/>
          <p:nvPr/>
        </p:nvSpPr>
        <p:spPr>
          <a:xfrm>
            <a:off x="8328248" y="6343853"/>
            <a:ext cx="3744416" cy="276999"/>
          </a:xfrm>
          <a:prstGeom prst="rect">
            <a:avLst/>
          </a:prstGeom>
          <a:noFill/>
        </p:spPr>
        <p:txBody>
          <a:bodyPr wrap="square" rtlCol="0">
            <a:spAutoFit/>
          </a:bodyPr>
          <a:lstStyle/>
          <a:p>
            <a:r>
              <a:rPr lang="cs-CZ" sz="1200" dirty="0" err="1"/>
              <a:t>Hettenbergerová</a:t>
            </a:r>
            <a:r>
              <a:rPr lang="cs-CZ" sz="1200" dirty="0"/>
              <a:t> et al. 2013 </a:t>
            </a:r>
            <a:r>
              <a:rPr lang="cs-CZ" sz="1200" dirty="0" err="1"/>
              <a:t>Preslia</a:t>
            </a:r>
            <a:r>
              <a:rPr lang="cs-CZ" sz="1200" dirty="0"/>
              <a:t> </a:t>
            </a:r>
          </a:p>
        </p:txBody>
      </p:sp>
      <p:sp>
        <p:nvSpPr>
          <p:cNvPr id="7" name="TextovéPole 6"/>
          <p:cNvSpPr txBox="1"/>
          <p:nvPr/>
        </p:nvSpPr>
        <p:spPr>
          <a:xfrm>
            <a:off x="2855640" y="5855869"/>
            <a:ext cx="1800200" cy="369332"/>
          </a:xfrm>
          <a:prstGeom prst="rect">
            <a:avLst/>
          </a:prstGeom>
          <a:noFill/>
        </p:spPr>
        <p:txBody>
          <a:bodyPr wrap="square" rtlCol="0">
            <a:spAutoFit/>
          </a:bodyPr>
          <a:lstStyle/>
          <a:p>
            <a:r>
              <a:rPr lang="cs-CZ" b="1" dirty="0">
                <a:solidFill>
                  <a:schemeClr val="accent6"/>
                </a:solidFill>
              </a:rPr>
              <a:t>suchá louka</a:t>
            </a:r>
          </a:p>
        </p:txBody>
      </p:sp>
      <p:sp>
        <p:nvSpPr>
          <p:cNvPr id="9" name="TextovéPole 8"/>
          <p:cNvSpPr txBox="1"/>
          <p:nvPr/>
        </p:nvSpPr>
        <p:spPr>
          <a:xfrm>
            <a:off x="7752184" y="5795972"/>
            <a:ext cx="1800200" cy="369332"/>
          </a:xfrm>
          <a:prstGeom prst="rect">
            <a:avLst/>
          </a:prstGeom>
          <a:noFill/>
        </p:spPr>
        <p:txBody>
          <a:bodyPr wrap="square" rtlCol="0">
            <a:spAutoFit/>
          </a:bodyPr>
          <a:lstStyle/>
          <a:p>
            <a:r>
              <a:rPr lang="cs-CZ" b="1" dirty="0">
                <a:solidFill>
                  <a:schemeClr val="accent6"/>
                </a:solidFill>
              </a:rPr>
              <a:t>prameniště</a:t>
            </a:r>
          </a:p>
        </p:txBody>
      </p:sp>
      <p:sp>
        <p:nvSpPr>
          <p:cNvPr id="10" name="TextovéPole 9"/>
          <p:cNvSpPr txBox="1"/>
          <p:nvPr/>
        </p:nvSpPr>
        <p:spPr>
          <a:xfrm>
            <a:off x="5375920" y="6093296"/>
            <a:ext cx="1800200" cy="369332"/>
          </a:xfrm>
          <a:prstGeom prst="rect">
            <a:avLst/>
          </a:prstGeom>
          <a:noFill/>
        </p:spPr>
        <p:txBody>
          <a:bodyPr wrap="square" rtlCol="0">
            <a:spAutoFit/>
          </a:bodyPr>
          <a:lstStyle/>
          <a:p>
            <a:r>
              <a:rPr lang="cs-CZ" b="1" dirty="0" err="1">
                <a:solidFill>
                  <a:schemeClr val="accent6"/>
                </a:solidFill>
              </a:rPr>
              <a:t>ekoton</a:t>
            </a:r>
            <a:endParaRPr lang="cs-CZ" b="1" dirty="0">
              <a:solidFill>
                <a:schemeClr val="accent6"/>
              </a:solidFill>
            </a:endParaRPr>
          </a:p>
        </p:txBody>
      </p:sp>
      <p:sp>
        <p:nvSpPr>
          <p:cNvPr id="12" name="TextovéPole 11"/>
          <p:cNvSpPr txBox="1"/>
          <p:nvPr/>
        </p:nvSpPr>
        <p:spPr>
          <a:xfrm rot="16200000">
            <a:off x="1732729" y="3208330"/>
            <a:ext cx="1368152" cy="369332"/>
          </a:xfrm>
          <a:prstGeom prst="rect">
            <a:avLst/>
          </a:prstGeom>
          <a:noFill/>
        </p:spPr>
        <p:txBody>
          <a:bodyPr wrap="square" rtlCol="0">
            <a:spAutoFit/>
          </a:bodyPr>
          <a:lstStyle/>
          <a:p>
            <a:r>
              <a:rPr lang="cs-CZ" b="1" dirty="0">
                <a:solidFill>
                  <a:schemeClr val="accent6"/>
                </a:solidFill>
              </a:rPr>
              <a:t>šířka niky</a:t>
            </a:r>
          </a:p>
        </p:txBody>
      </p:sp>
      <p:cxnSp>
        <p:nvCxnSpPr>
          <p:cNvPr id="13" name="Přímá spojnice 12"/>
          <p:cNvCxnSpPr/>
          <p:nvPr/>
        </p:nvCxnSpPr>
        <p:spPr>
          <a:xfrm flipV="1">
            <a:off x="5303912" y="1196752"/>
            <a:ext cx="0" cy="4320480"/>
          </a:xfrm>
          <a:prstGeom prst="line">
            <a:avLst/>
          </a:prstGeom>
          <a:ln w="31750">
            <a:solidFill>
              <a:srgbClr val="00B050"/>
            </a:solidFill>
            <a:prstDash val="sysDash"/>
          </a:ln>
        </p:spPr>
        <p:style>
          <a:lnRef idx="1">
            <a:schemeClr val="accent1"/>
          </a:lnRef>
          <a:fillRef idx="0">
            <a:schemeClr val="accent1"/>
          </a:fillRef>
          <a:effectRef idx="0">
            <a:schemeClr val="accent1"/>
          </a:effectRef>
          <a:fontRef idx="minor">
            <a:schemeClr val="tx1"/>
          </a:fontRef>
        </p:style>
      </p:cxnSp>
      <p:cxnSp>
        <p:nvCxnSpPr>
          <p:cNvPr id="15" name="Přímá spojnice 14"/>
          <p:cNvCxnSpPr/>
          <p:nvPr/>
        </p:nvCxnSpPr>
        <p:spPr>
          <a:xfrm flipV="1">
            <a:off x="6528048" y="1196752"/>
            <a:ext cx="0" cy="4320480"/>
          </a:xfrm>
          <a:prstGeom prst="line">
            <a:avLst/>
          </a:prstGeom>
          <a:ln w="31750">
            <a:solidFill>
              <a:srgbClr val="00B050"/>
            </a:solidFill>
            <a:prstDash val="sysDash"/>
          </a:ln>
        </p:spPr>
        <p:style>
          <a:lnRef idx="1">
            <a:schemeClr val="accent1"/>
          </a:lnRef>
          <a:fillRef idx="0">
            <a:schemeClr val="accent1"/>
          </a:fillRef>
          <a:effectRef idx="0">
            <a:schemeClr val="accent1"/>
          </a:effectRef>
          <a:fontRef idx="minor">
            <a:schemeClr val="tx1"/>
          </a:fontRef>
        </p:style>
      </p:cxnSp>
      <p:sp>
        <p:nvSpPr>
          <p:cNvPr id="17" name="TextovéPole 16"/>
          <p:cNvSpPr txBox="1"/>
          <p:nvPr/>
        </p:nvSpPr>
        <p:spPr>
          <a:xfrm>
            <a:off x="9552384" y="4473986"/>
            <a:ext cx="2587662" cy="646331"/>
          </a:xfrm>
          <a:prstGeom prst="rect">
            <a:avLst/>
          </a:prstGeom>
          <a:noFill/>
        </p:spPr>
        <p:txBody>
          <a:bodyPr wrap="square" rtlCol="0">
            <a:spAutoFit/>
          </a:bodyPr>
          <a:lstStyle/>
          <a:p>
            <a:pPr algn="ctr"/>
            <a:r>
              <a:rPr lang="cs-CZ" dirty="0">
                <a:solidFill>
                  <a:srgbClr val="FF0000"/>
                </a:solidFill>
              </a:rPr>
              <a:t>Ne ve všech </a:t>
            </a:r>
            <a:r>
              <a:rPr lang="cs-CZ" dirty="0" err="1">
                <a:solidFill>
                  <a:srgbClr val="FF0000"/>
                </a:solidFill>
              </a:rPr>
              <a:t>ekotonech</a:t>
            </a:r>
            <a:r>
              <a:rPr lang="cs-CZ" dirty="0">
                <a:solidFill>
                  <a:srgbClr val="FF0000"/>
                </a:solidFill>
              </a:rPr>
              <a:t> jsou </a:t>
            </a:r>
            <a:r>
              <a:rPr lang="cs-CZ" dirty="0" err="1">
                <a:solidFill>
                  <a:srgbClr val="FF0000"/>
                </a:solidFill>
              </a:rPr>
              <a:t>ekotonální</a:t>
            </a:r>
            <a:r>
              <a:rPr lang="cs-CZ" dirty="0">
                <a:solidFill>
                  <a:srgbClr val="FF0000"/>
                </a:solidFill>
              </a:rPr>
              <a:t> druhy</a:t>
            </a:r>
          </a:p>
        </p:txBody>
      </p:sp>
      <p:cxnSp>
        <p:nvCxnSpPr>
          <p:cNvPr id="19" name="Přímá spojnice se šipkou 18"/>
          <p:cNvCxnSpPr/>
          <p:nvPr/>
        </p:nvCxnSpPr>
        <p:spPr>
          <a:xfrm flipH="1">
            <a:off x="6240016" y="4797152"/>
            <a:ext cx="3456384"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4237054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119336" y="121785"/>
            <a:ext cx="7200800" cy="54014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2400" b="1" i="0" u="none" strike="noStrike" cap="none" normalizeH="0" baseline="0" dirty="0">
                <a:ln>
                  <a:noFill/>
                </a:ln>
                <a:solidFill>
                  <a:srgbClr val="FF0000"/>
                </a:solidFill>
                <a:effectLst/>
                <a:ea typeface="Times New Roman" panose="02020603050405020304" pitchFamily="18" charset="0"/>
              </a:rPr>
              <a:t>Vliv </a:t>
            </a:r>
            <a:r>
              <a:rPr kumimoji="0" lang="cs-CZ" altLang="cs-CZ" sz="2400" b="1" i="0" u="none" strike="noStrike" cap="none" normalizeH="0" baseline="0" dirty="0" err="1">
                <a:ln>
                  <a:noFill/>
                </a:ln>
                <a:solidFill>
                  <a:srgbClr val="FF0000"/>
                </a:solidFill>
                <a:effectLst/>
                <a:ea typeface="Times New Roman" panose="02020603050405020304" pitchFamily="18" charset="0"/>
              </a:rPr>
              <a:t>kompetice</a:t>
            </a:r>
            <a:r>
              <a:rPr kumimoji="0" lang="cs-CZ" altLang="cs-CZ" sz="2400" b="1" i="0" u="none" strike="noStrike" cap="none" normalizeH="0" baseline="0" dirty="0">
                <a:ln>
                  <a:noFill/>
                </a:ln>
                <a:solidFill>
                  <a:srgbClr val="FF0000"/>
                </a:solidFill>
                <a:effectLst/>
                <a:ea typeface="Times New Roman" panose="02020603050405020304" pitchFamily="18" charset="0"/>
              </a:rPr>
              <a:t> na strukturu společenstva</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9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1800" b="0" i="0" u="none" strike="noStrike" cap="none" normalizeH="0" baseline="0" dirty="0">
                <a:ln>
                  <a:noFill/>
                </a:ln>
                <a:solidFill>
                  <a:schemeClr val="tx1"/>
                </a:solidFill>
                <a:effectLst/>
                <a:ea typeface="Times New Roman" panose="02020603050405020304" pitchFamily="18"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lang="cs-CZ" altLang="cs-CZ" dirty="0">
              <a:ea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1800" b="0" i="0" u="none" strike="noStrike" cap="none" normalizeH="0" baseline="0" dirty="0">
                <a:ln>
                  <a:noFill/>
                </a:ln>
                <a:solidFill>
                  <a:schemeClr val="tx1"/>
                </a:solidFill>
                <a:effectLst/>
                <a:ea typeface="Times New Roman" panose="02020603050405020304" pitchFamily="18" charset="0"/>
              </a:rPr>
              <a:t>	Konkurence (</a:t>
            </a:r>
            <a:r>
              <a:rPr kumimoji="0" lang="cs-CZ" altLang="cs-CZ" sz="1800" b="1" i="0" u="none" strike="noStrike" cap="none" normalizeH="0" baseline="0" dirty="0" err="1">
                <a:ln>
                  <a:noFill/>
                </a:ln>
                <a:solidFill>
                  <a:schemeClr val="tx1"/>
                </a:solidFill>
                <a:effectLst/>
                <a:ea typeface="Times New Roman" panose="02020603050405020304" pitchFamily="18" charset="0"/>
              </a:rPr>
              <a:t>kompetice</a:t>
            </a:r>
            <a:r>
              <a:rPr kumimoji="0" lang="cs-CZ" altLang="cs-CZ" sz="1800" b="0" i="0" u="none" strike="noStrike" cap="none" normalizeH="0" baseline="0" dirty="0">
                <a:ln>
                  <a:noFill/>
                </a:ln>
                <a:solidFill>
                  <a:schemeClr val="tx1"/>
                </a:solidFill>
                <a:effectLst/>
                <a:ea typeface="Times New Roman" panose="02020603050405020304" pitchFamily="18" charset="0"/>
              </a:rPr>
              <a:t>) se tedy projevuje v diferenciaci nik a tím i v diferenciaci morfologických a fyziologických vlastností druhů a jejich životních forem – vzniká charakteristická struktura společenstva.</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1800" b="0" i="0" u="none" strike="noStrike" cap="none" normalizeH="0" baseline="0" dirty="0">
              <a:ln>
                <a:noFill/>
              </a:ln>
              <a:solidFill>
                <a:schemeClr val="tx1"/>
              </a:solidFill>
              <a:effectLst/>
              <a:ea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9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1800" b="0" i="0" u="none" strike="noStrike" cap="none" normalizeH="0" baseline="0" dirty="0">
                <a:ln>
                  <a:noFill/>
                </a:ln>
                <a:solidFill>
                  <a:schemeClr val="tx1"/>
                </a:solidFill>
                <a:effectLst/>
                <a:ea typeface="Times New Roman" panose="02020603050405020304" pitchFamily="18" charset="0"/>
              </a:rPr>
              <a:t>	</a:t>
            </a:r>
            <a:endParaRPr kumimoji="0" lang="cs-CZ" altLang="cs-CZ" sz="900" b="0" i="0" u="none" strike="noStrike" cap="none" normalizeH="0" baseline="0" dirty="0">
              <a:ln>
                <a:noFill/>
              </a:ln>
              <a:solidFill>
                <a:schemeClr val="tx1"/>
              </a:solidFill>
              <a:effectLst/>
            </a:endParaRPr>
          </a:p>
          <a:p>
            <a:pPr lvl="0" eaLnBrk="0" fontAlgn="base" hangingPunct="0">
              <a:spcBef>
                <a:spcPct val="0"/>
              </a:spcBef>
              <a:spcAft>
                <a:spcPct val="0"/>
              </a:spcAft>
            </a:pPr>
            <a:r>
              <a:rPr kumimoji="0" lang="cs-CZ" altLang="cs-CZ" sz="1800" b="1" i="0" u="none" strike="noStrike" cap="none" normalizeH="0" baseline="0" dirty="0">
                <a:ln>
                  <a:noFill/>
                </a:ln>
                <a:solidFill>
                  <a:srgbClr val="00B050"/>
                </a:solidFill>
                <a:effectLst/>
                <a:ea typeface="Times New Roman" panose="02020603050405020304" pitchFamily="18" charset="0"/>
              </a:rPr>
              <a:t>Dominantní druhy</a:t>
            </a:r>
            <a:r>
              <a:rPr kumimoji="0" lang="cs-CZ" altLang="cs-CZ" sz="1800" b="0" i="0" u="none" strike="noStrike" cap="none" normalizeH="0" baseline="0" dirty="0">
                <a:ln>
                  <a:noFill/>
                </a:ln>
                <a:solidFill>
                  <a:srgbClr val="00B050"/>
                </a:solidFill>
                <a:effectLst/>
                <a:ea typeface="Times New Roman" panose="02020603050405020304" pitchFamily="18" charset="0"/>
              </a:rPr>
              <a:t> </a:t>
            </a:r>
            <a:r>
              <a:rPr kumimoji="0" lang="cs-CZ" altLang="cs-CZ" sz="1800" b="0" i="0" u="none" strike="noStrike" cap="none" normalizeH="0" baseline="0" dirty="0">
                <a:ln>
                  <a:noFill/>
                </a:ln>
                <a:solidFill>
                  <a:schemeClr val="tx1"/>
                </a:solidFill>
                <a:effectLst/>
                <a:ea typeface="Times New Roman" panose="02020603050405020304" pitchFamily="18" charset="0"/>
              </a:rPr>
              <a:t>(C-stratégové) jsou druhy s největší biomasou (pokryvností) nebo abundancí ve společenstvu</a:t>
            </a:r>
            <a:r>
              <a:rPr lang="cs-CZ" altLang="cs-CZ" dirty="0">
                <a:ea typeface="Times New Roman" panose="02020603050405020304" pitchFamily="18" charset="0"/>
              </a:rPr>
              <a:t>. </a:t>
            </a:r>
          </a:p>
          <a:p>
            <a:pPr lvl="0" eaLnBrk="0" fontAlgn="base" hangingPunct="0">
              <a:spcBef>
                <a:spcPct val="0"/>
              </a:spcBef>
              <a:spcAft>
                <a:spcPct val="0"/>
              </a:spcAft>
            </a:pPr>
            <a:endParaRPr lang="cs-CZ" altLang="cs-CZ" dirty="0">
              <a:ea typeface="Times New Roman" panose="02020603050405020304" pitchFamily="18" charset="0"/>
            </a:endParaRPr>
          </a:p>
          <a:p>
            <a:pPr lvl="0" eaLnBrk="0" fontAlgn="base" hangingPunct="0">
              <a:spcBef>
                <a:spcPct val="0"/>
              </a:spcBef>
              <a:spcAft>
                <a:spcPct val="0"/>
              </a:spcAft>
            </a:pPr>
            <a:r>
              <a:rPr lang="cs-CZ" altLang="cs-CZ" b="1" dirty="0" err="1">
                <a:solidFill>
                  <a:srgbClr val="00B050"/>
                </a:solidFill>
                <a:ea typeface="Times New Roman" panose="02020603050405020304" pitchFamily="18" charset="0"/>
              </a:rPr>
              <a:t>Patrovitost</a:t>
            </a:r>
            <a:r>
              <a:rPr lang="cs-CZ" altLang="cs-CZ" dirty="0">
                <a:solidFill>
                  <a:srgbClr val="00B050"/>
                </a:solidFill>
                <a:ea typeface="Times New Roman" panose="02020603050405020304" pitchFamily="18" charset="0"/>
              </a:rPr>
              <a:t> </a:t>
            </a:r>
            <a:r>
              <a:rPr lang="cs-CZ" altLang="cs-CZ" dirty="0">
                <a:ea typeface="Times New Roman" panose="02020603050405020304" pitchFamily="18" charset="0"/>
              </a:rPr>
              <a:t>rostlinného společenstva je výsledkem </a:t>
            </a:r>
            <a:r>
              <a:rPr lang="cs-CZ" altLang="cs-CZ" dirty="0" err="1">
                <a:ea typeface="Times New Roman" panose="02020603050405020304" pitchFamily="18" charset="0"/>
              </a:rPr>
              <a:t>kompetice</a:t>
            </a:r>
            <a:r>
              <a:rPr lang="cs-CZ" altLang="cs-CZ" dirty="0">
                <a:ea typeface="Times New Roman" panose="02020603050405020304" pitchFamily="18" charset="0"/>
              </a:rPr>
              <a:t> o nadzemní zdroje (světlo, prostor …).</a:t>
            </a:r>
          </a:p>
          <a:p>
            <a:pPr lvl="0" eaLnBrk="0" fontAlgn="base" hangingPunct="0">
              <a:spcBef>
                <a:spcPct val="0"/>
              </a:spcBef>
              <a:spcAft>
                <a:spcPct val="0"/>
              </a:spcAft>
            </a:pPr>
            <a:endParaRPr lang="cs-CZ" altLang="cs-CZ" dirty="0">
              <a:ea typeface="Times New Roman" panose="02020603050405020304" pitchFamily="18" charset="0"/>
            </a:endParaRPr>
          </a:p>
          <a:p>
            <a:pPr lvl="0" eaLnBrk="0" fontAlgn="base" hangingPunct="0">
              <a:spcBef>
                <a:spcPct val="0"/>
              </a:spcBef>
              <a:spcAft>
                <a:spcPct val="0"/>
              </a:spcAft>
            </a:pPr>
            <a:r>
              <a:rPr lang="cs-CZ" altLang="cs-CZ" b="1" dirty="0">
                <a:solidFill>
                  <a:srgbClr val="00B050"/>
                </a:solidFill>
                <a:ea typeface="Times New Roman" panose="02020603050405020304" pitchFamily="18" charset="0"/>
              </a:rPr>
              <a:t>Rozmístění</a:t>
            </a:r>
            <a:r>
              <a:rPr lang="cs-CZ" altLang="cs-CZ" dirty="0">
                <a:solidFill>
                  <a:srgbClr val="00B050"/>
                </a:solidFill>
                <a:ea typeface="Times New Roman" panose="02020603050405020304" pitchFamily="18" charset="0"/>
              </a:rPr>
              <a:t> </a:t>
            </a:r>
            <a:r>
              <a:rPr lang="cs-CZ" altLang="cs-CZ" dirty="0">
                <a:ea typeface="Times New Roman" panose="02020603050405020304" pitchFamily="18" charset="0"/>
              </a:rPr>
              <a:t>jedinců ve společenstvu (</a:t>
            </a:r>
            <a:r>
              <a:rPr lang="cs-CZ" altLang="cs-CZ" dirty="0" err="1">
                <a:ea typeface="Times New Roman" panose="02020603050405020304" pitchFamily="18" charset="0"/>
              </a:rPr>
              <a:t>shlukovité</a:t>
            </a:r>
            <a:r>
              <a:rPr lang="cs-CZ" altLang="cs-CZ" dirty="0">
                <a:ea typeface="Times New Roman" panose="02020603050405020304" pitchFamily="18" charset="0"/>
              </a:rPr>
              <a:t>, pravidelné) je dáno </a:t>
            </a:r>
            <a:r>
              <a:rPr lang="cs-CZ" altLang="cs-CZ" dirty="0" err="1">
                <a:ea typeface="Times New Roman" panose="02020603050405020304" pitchFamily="18" charset="0"/>
              </a:rPr>
              <a:t>kompeticí</a:t>
            </a:r>
            <a:r>
              <a:rPr lang="cs-CZ" altLang="cs-CZ" dirty="0">
                <a:ea typeface="Times New Roman" panose="02020603050405020304" pitchFamily="18" charset="0"/>
              </a:rPr>
              <a:t> o půdní zdroje.</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9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1800" b="0" i="0" u="none" strike="noStrike" cap="none" normalizeH="0" baseline="0" dirty="0">
              <a:ln>
                <a:noFill/>
              </a:ln>
              <a:solidFill>
                <a:schemeClr val="tx1"/>
              </a:solidFill>
              <a:effectLst/>
              <a:latin typeface="Arial" panose="020B0604020202020204" pitchFamily="34" charset="0"/>
            </a:endParaRPr>
          </a:p>
        </p:txBody>
      </p:sp>
      <p:pic>
        <p:nvPicPr>
          <p:cNvPr id="9217" name="Picture 1" descr="140-4057"/>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7608168" y="120751"/>
            <a:ext cx="4477494" cy="6729646"/>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0" y="523875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cs-CZ"/>
          </a:p>
        </p:txBody>
      </p:sp>
    </p:spTree>
    <p:extLst>
      <p:ext uri="{BB962C8B-B14F-4D97-AF65-F5344CB8AC3E}">
        <p14:creationId xmlns:p14="http://schemas.microsoft.com/office/powerpoint/2010/main" val="345554868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263352" y="105013"/>
            <a:ext cx="6096000" cy="4308872"/>
          </a:xfrm>
          <a:prstGeom prst="rect">
            <a:avLst/>
          </a:prstGeom>
        </p:spPr>
        <p:txBody>
          <a:bodyPr>
            <a:spAutoFit/>
          </a:bodyPr>
          <a:lstStyle/>
          <a:p>
            <a:pPr marL="114300">
              <a:spcAft>
                <a:spcPts val="0"/>
              </a:spcAft>
            </a:pPr>
            <a:r>
              <a:rPr lang="cs-CZ" sz="2400" b="1" dirty="0">
                <a:solidFill>
                  <a:srgbClr val="FF0000"/>
                </a:solidFill>
                <a:effectLst/>
              </a:rPr>
              <a:t>Diverzita a druhová bohatost</a:t>
            </a:r>
          </a:p>
          <a:p>
            <a:pPr>
              <a:spcAft>
                <a:spcPts val="0"/>
              </a:spcAft>
            </a:pPr>
            <a:r>
              <a:rPr lang="cs-CZ" dirty="0">
                <a:ea typeface="Times New Roman" panose="02020603050405020304" pitchFamily="18" charset="0"/>
              </a:rPr>
              <a:t> </a:t>
            </a:r>
          </a:p>
          <a:p>
            <a:pPr>
              <a:spcAft>
                <a:spcPts val="0"/>
              </a:spcAft>
            </a:pPr>
            <a:endParaRPr lang="cs-CZ" sz="1000" dirty="0">
              <a:effectLst/>
              <a:ea typeface="Times New Roman" panose="02020603050405020304" pitchFamily="18" charset="0"/>
            </a:endParaRPr>
          </a:p>
          <a:p>
            <a:pPr>
              <a:spcAft>
                <a:spcPts val="0"/>
              </a:spcAft>
            </a:pPr>
            <a:r>
              <a:rPr lang="cs-CZ" b="1" dirty="0">
                <a:ea typeface="Times New Roman" panose="02020603050405020304" pitchFamily="18" charset="0"/>
              </a:rPr>
              <a:t>Druhová bohatost</a:t>
            </a:r>
            <a:r>
              <a:rPr lang="cs-CZ" dirty="0">
                <a:ea typeface="Times New Roman" panose="02020603050405020304" pitchFamily="18" charset="0"/>
              </a:rPr>
              <a:t> je počet druhů ve společenstvu</a:t>
            </a:r>
            <a:endParaRPr lang="cs-CZ" sz="1000" dirty="0">
              <a:effectLst/>
              <a:ea typeface="Times New Roman" panose="02020603050405020304" pitchFamily="18" charset="0"/>
            </a:endParaRPr>
          </a:p>
          <a:p>
            <a:pPr>
              <a:spcAft>
                <a:spcPts val="0"/>
              </a:spcAft>
            </a:pPr>
            <a:endParaRPr lang="cs-CZ" b="1" dirty="0">
              <a:ea typeface="Times New Roman" panose="02020603050405020304" pitchFamily="18" charset="0"/>
            </a:endParaRPr>
          </a:p>
          <a:p>
            <a:pPr>
              <a:spcAft>
                <a:spcPts val="0"/>
              </a:spcAft>
            </a:pPr>
            <a:endParaRPr lang="cs-CZ" b="1" dirty="0">
              <a:ea typeface="Times New Roman" panose="02020603050405020304" pitchFamily="18" charset="0"/>
            </a:endParaRPr>
          </a:p>
          <a:p>
            <a:pPr>
              <a:spcAft>
                <a:spcPts val="0"/>
              </a:spcAft>
            </a:pPr>
            <a:r>
              <a:rPr lang="cs-CZ" b="1" dirty="0">
                <a:solidFill>
                  <a:srgbClr val="00B050"/>
                </a:solidFill>
                <a:ea typeface="Times New Roman" panose="02020603050405020304" pitchFamily="18" charset="0"/>
              </a:rPr>
              <a:t>Indexy druhové diverzity</a:t>
            </a:r>
            <a:r>
              <a:rPr lang="cs-CZ" dirty="0">
                <a:solidFill>
                  <a:srgbClr val="00B050"/>
                </a:solidFill>
                <a:ea typeface="Times New Roman" panose="02020603050405020304" pitchFamily="18" charset="0"/>
              </a:rPr>
              <a:t> </a:t>
            </a:r>
            <a:r>
              <a:rPr lang="cs-CZ" dirty="0">
                <a:ea typeface="Times New Roman" panose="02020603050405020304" pitchFamily="18" charset="0"/>
              </a:rPr>
              <a:t>(</a:t>
            </a:r>
            <a:r>
              <a:rPr lang="cs-CZ" b="1" dirty="0" err="1">
                <a:ea typeface="Times New Roman" panose="02020603050405020304" pitchFamily="18" charset="0"/>
              </a:rPr>
              <a:t>Shannonův</a:t>
            </a:r>
            <a:r>
              <a:rPr lang="cs-CZ" b="1" dirty="0">
                <a:ea typeface="Times New Roman" panose="02020603050405020304" pitchFamily="18" charset="0"/>
              </a:rPr>
              <a:t> index, </a:t>
            </a:r>
            <a:r>
              <a:rPr lang="cs-CZ" b="1" dirty="0" err="1">
                <a:ea typeface="Times New Roman" panose="02020603050405020304" pitchFamily="18" charset="0"/>
              </a:rPr>
              <a:t>Simpsonův</a:t>
            </a:r>
            <a:r>
              <a:rPr lang="cs-CZ" b="1" dirty="0">
                <a:ea typeface="Times New Roman" panose="02020603050405020304" pitchFamily="18" charset="0"/>
              </a:rPr>
              <a:t> index, vyrovnanost = </a:t>
            </a:r>
            <a:r>
              <a:rPr lang="cs-CZ" b="1" dirty="0" err="1">
                <a:ea typeface="Times New Roman" panose="02020603050405020304" pitchFamily="18" charset="0"/>
              </a:rPr>
              <a:t>evenness</a:t>
            </a:r>
            <a:r>
              <a:rPr lang="cs-CZ" dirty="0">
                <a:ea typeface="Times New Roman" panose="02020603050405020304" pitchFamily="18" charset="0"/>
              </a:rPr>
              <a:t>) berou v úvahu i vyrovnanost v rozložení jedinců mezi druhy společenstva.</a:t>
            </a:r>
            <a:endParaRPr lang="cs-CZ" sz="1000" dirty="0">
              <a:effectLst/>
              <a:ea typeface="Times New Roman" panose="02020603050405020304" pitchFamily="18" charset="0"/>
            </a:endParaRPr>
          </a:p>
          <a:p>
            <a:pPr>
              <a:spcAft>
                <a:spcPts val="0"/>
              </a:spcAft>
            </a:pPr>
            <a:endParaRPr lang="cs-CZ" b="1" dirty="0"/>
          </a:p>
          <a:p>
            <a:pPr>
              <a:spcAft>
                <a:spcPts val="0"/>
              </a:spcAft>
            </a:pPr>
            <a:r>
              <a:rPr lang="cs-CZ" dirty="0">
                <a:ea typeface="Times New Roman" panose="02020603050405020304" pitchFamily="18" charset="0"/>
              </a:rPr>
              <a:t> </a:t>
            </a:r>
            <a:endParaRPr lang="cs-CZ" sz="1000" dirty="0">
              <a:effectLst/>
              <a:ea typeface="Times New Roman" panose="02020603050405020304" pitchFamily="18" charset="0"/>
            </a:endParaRPr>
          </a:p>
          <a:p>
            <a:pPr>
              <a:spcAft>
                <a:spcPts val="0"/>
              </a:spcAft>
            </a:pPr>
            <a:r>
              <a:rPr lang="cs-CZ" sz="2400" b="1" u="sng" dirty="0">
                <a:solidFill>
                  <a:srgbClr val="00B050"/>
                </a:solidFill>
                <a:ea typeface="Times New Roman" panose="02020603050405020304" pitchFamily="18" charset="0"/>
              </a:rPr>
              <a:t>Alfa diverzita</a:t>
            </a:r>
            <a:r>
              <a:rPr lang="cs-CZ" sz="2400" u="sng" dirty="0">
                <a:solidFill>
                  <a:srgbClr val="00B050"/>
                </a:solidFill>
                <a:ea typeface="Times New Roman" panose="02020603050405020304" pitchFamily="18" charset="0"/>
              </a:rPr>
              <a:t> </a:t>
            </a:r>
            <a:r>
              <a:rPr lang="cs-CZ" dirty="0">
                <a:ea typeface="Times New Roman" panose="02020603050405020304" pitchFamily="18" charset="0"/>
              </a:rPr>
              <a:t>je diverzita (druhová bohatost) určitého konkrétního biotopu (místa) – např. počet druhů ve fytocenologickém snímku. Jedná se o druhovou bohatost na malém prostorovém měřítku.</a:t>
            </a:r>
            <a:endParaRPr lang="cs-CZ" sz="1000" dirty="0">
              <a:effectLst/>
              <a:ea typeface="Times New Roman" panose="02020603050405020304" pitchFamily="18" charset="0"/>
            </a:endParaRPr>
          </a:p>
        </p:txBody>
      </p:sp>
      <p:pic>
        <p:nvPicPr>
          <p:cNvPr id="11266" name="Picture 2" descr="MC25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64152" y="167536"/>
            <a:ext cx="4309095" cy="6381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5151878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45830" y="141110"/>
            <a:ext cx="11854825" cy="1569660"/>
          </a:xfrm>
          <a:prstGeom prst="rect">
            <a:avLst/>
          </a:prstGeom>
        </p:spPr>
        <p:txBody>
          <a:bodyPr wrap="square">
            <a:spAutoFit/>
          </a:bodyPr>
          <a:lstStyle/>
          <a:p>
            <a:pPr>
              <a:spcAft>
                <a:spcPts val="0"/>
              </a:spcAft>
            </a:pPr>
            <a:r>
              <a:rPr lang="cs-CZ" dirty="0">
                <a:ea typeface="Times New Roman" panose="02020603050405020304" pitchFamily="18" charset="0"/>
              </a:rPr>
              <a:t>Pojem</a:t>
            </a:r>
            <a:r>
              <a:rPr lang="cs-CZ" b="1" dirty="0">
                <a:solidFill>
                  <a:srgbClr val="00B050"/>
                </a:solidFill>
                <a:ea typeface="Times New Roman" panose="02020603050405020304" pitchFamily="18" charset="0"/>
              </a:rPr>
              <a:t> </a:t>
            </a:r>
            <a:r>
              <a:rPr lang="cs-CZ" sz="2400" b="1" u="sng" dirty="0">
                <a:solidFill>
                  <a:srgbClr val="00B050"/>
                </a:solidFill>
                <a:ea typeface="Times New Roman" panose="02020603050405020304" pitchFamily="18" charset="0"/>
              </a:rPr>
              <a:t>beta diverzita</a:t>
            </a:r>
            <a:r>
              <a:rPr lang="cs-CZ" sz="2400" u="sng" dirty="0">
                <a:solidFill>
                  <a:srgbClr val="00B050"/>
                </a:solidFill>
                <a:ea typeface="Times New Roman" panose="02020603050405020304" pitchFamily="18" charset="0"/>
              </a:rPr>
              <a:t> </a:t>
            </a:r>
            <a:r>
              <a:rPr lang="cs-CZ" dirty="0">
                <a:ea typeface="Times New Roman" panose="02020603050405020304" pitchFamily="18" charset="0"/>
              </a:rPr>
              <a:t>označuje diverzitu na větším prostorovém měřítku, buď </a:t>
            </a:r>
            <a:r>
              <a:rPr lang="cs-CZ" b="1" dirty="0">
                <a:solidFill>
                  <a:schemeClr val="accent6"/>
                </a:solidFill>
                <a:ea typeface="Times New Roman" panose="02020603050405020304" pitchFamily="18" charset="0"/>
              </a:rPr>
              <a:t>(a)</a:t>
            </a:r>
            <a:r>
              <a:rPr lang="cs-CZ" dirty="0">
                <a:ea typeface="Times New Roman" panose="02020603050405020304" pitchFamily="18" charset="0"/>
              </a:rPr>
              <a:t> změnu druhového složení mezi jednotlivými společenstvy (množství a vyhraněnost společenstev v určitém území), nebo </a:t>
            </a:r>
            <a:r>
              <a:rPr lang="cs-CZ" b="1" dirty="0">
                <a:solidFill>
                  <a:schemeClr val="accent6"/>
                </a:solidFill>
                <a:ea typeface="Times New Roman" panose="02020603050405020304" pitchFamily="18" charset="0"/>
              </a:rPr>
              <a:t>(b)</a:t>
            </a:r>
            <a:r>
              <a:rPr lang="cs-CZ" dirty="0">
                <a:ea typeface="Times New Roman" panose="02020603050405020304" pitchFamily="18" charset="0"/>
              </a:rPr>
              <a:t> počet druhů celkem zjištěných v určitém opakujícím se společenstvu na určitém území. Obecně se tedy jedná o druhovou bohatost na větším prostorovém měřítku.</a:t>
            </a:r>
            <a:endParaRPr lang="cs-CZ" sz="1000" dirty="0">
              <a:effectLst/>
              <a:ea typeface="Times New Roman" panose="02020603050405020304" pitchFamily="18" charset="0"/>
            </a:endParaRPr>
          </a:p>
          <a:p>
            <a:pPr>
              <a:spcAft>
                <a:spcPts val="0"/>
              </a:spcAft>
            </a:pPr>
            <a:r>
              <a:rPr lang="cs-CZ" dirty="0">
                <a:ea typeface="Times New Roman" panose="02020603050405020304" pitchFamily="18" charset="0"/>
              </a:rPr>
              <a:t> </a:t>
            </a:r>
            <a:endParaRPr lang="cs-CZ" sz="1000" dirty="0">
              <a:effectLst/>
              <a:ea typeface="Times New Roman" panose="02020603050405020304" pitchFamily="18" charset="0"/>
            </a:endParaRPr>
          </a:p>
        </p:txBody>
      </p:sp>
      <p:pic>
        <p:nvPicPr>
          <p:cNvPr id="12290" name="Picture 2" descr="110-103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63552" y="1645606"/>
            <a:ext cx="2736304" cy="41126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Obdélník 2"/>
          <p:cNvSpPr/>
          <p:nvPr/>
        </p:nvSpPr>
        <p:spPr>
          <a:xfrm>
            <a:off x="119336" y="6164734"/>
            <a:ext cx="12072664" cy="738664"/>
          </a:xfrm>
          <a:prstGeom prst="rect">
            <a:avLst/>
          </a:prstGeom>
        </p:spPr>
        <p:txBody>
          <a:bodyPr wrap="square">
            <a:spAutoFit/>
          </a:bodyPr>
          <a:lstStyle/>
          <a:p>
            <a:pPr>
              <a:spcAft>
                <a:spcPts val="0"/>
              </a:spcAft>
            </a:pPr>
            <a:r>
              <a:rPr lang="cs-CZ" sz="2400" b="1" u="sng" dirty="0">
                <a:solidFill>
                  <a:srgbClr val="00B050"/>
                </a:solidFill>
                <a:ea typeface="Times New Roman" panose="02020603050405020304" pitchFamily="18" charset="0"/>
              </a:rPr>
              <a:t>Gama diverzita</a:t>
            </a:r>
            <a:r>
              <a:rPr lang="cs-CZ" sz="2400" u="sng" dirty="0">
                <a:solidFill>
                  <a:srgbClr val="00B050"/>
                </a:solidFill>
                <a:ea typeface="Times New Roman" panose="02020603050405020304" pitchFamily="18" charset="0"/>
              </a:rPr>
              <a:t> </a:t>
            </a:r>
            <a:r>
              <a:rPr lang="cs-CZ" dirty="0">
                <a:ea typeface="Times New Roman" panose="02020603050405020304" pitchFamily="18" charset="0"/>
              </a:rPr>
              <a:t>je celkový počet druhů v určitém území, například ve střední Evropě (když jde o jeden typ prostředí, používá se často pojem </a:t>
            </a:r>
            <a:r>
              <a:rPr lang="cs-CZ" b="1" dirty="0">
                <a:ea typeface="Times New Roman" panose="02020603050405020304" pitchFamily="18" charset="0"/>
              </a:rPr>
              <a:t>zásobník druhů</a:t>
            </a:r>
            <a:r>
              <a:rPr lang="cs-CZ" dirty="0">
                <a:ea typeface="Times New Roman" panose="02020603050405020304" pitchFamily="18" charset="0"/>
              </a:rPr>
              <a:t>; </a:t>
            </a:r>
            <a:r>
              <a:rPr lang="cs-CZ" i="1" dirty="0">
                <a:ea typeface="Times New Roman" panose="02020603050405020304" pitchFamily="18" charset="0"/>
              </a:rPr>
              <a:t>species pool</a:t>
            </a:r>
            <a:r>
              <a:rPr lang="cs-CZ" dirty="0">
                <a:ea typeface="Times New Roman" panose="02020603050405020304" pitchFamily="18" charset="0"/>
              </a:rPr>
              <a:t>), kombinuje alfa a beta diverzitu.</a:t>
            </a:r>
            <a:endParaRPr lang="cs-CZ" sz="1000" dirty="0">
              <a:effectLst/>
              <a:ea typeface="Times New Roman" panose="02020603050405020304" pitchFamily="18" charset="0"/>
            </a:endParaRPr>
          </a:p>
        </p:txBody>
      </p:sp>
      <p:pic>
        <p:nvPicPr>
          <p:cNvPr id="4" name="Obrázek 3"/>
          <p:cNvPicPr>
            <a:picLocks noChangeAspect="1"/>
          </p:cNvPicPr>
          <p:nvPr/>
        </p:nvPicPr>
        <p:blipFill>
          <a:blip r:embed="rId3"/>
          <a:stretch>
            <a:fillRect/>
          </a:stretch>
        </p:blipFill>
        <p:spPr>
          <a:xfrm>
            <a:off x="7320136" y="1455863"/>
            <a:ext cx="3265799" cy="4306548"/>
          </a:xfrm>
          <a:prstGeom prst="rect">
            <a:avLst/>
          </a:prstGeom>
        </p:spPr>
      </p:pic>
      <p:sp>
        <p:nvSpPr>
          <p:cNvPr id="5" name="Obdélník 4"/>
          <p:cNvSpPr/>
          <p:nvPr/>
        </p:nvSpPr>
        <p:spPr>
          <a:xfrm>
            <a:off x="6672064" y="5825073"/>
            <a:ext cx="4819074" cy="276999"/>
          </a:xfrm>
          <a:prstGeom prst="rect">
            <a:avLst/>
          </a:prstGeom>
        </p:spPr>
        <p:txBody>
          <a:bodyPr wrap="square">
            <a:spAutoFit/>
          </a:bodyPr>
          <a:lstStyle/>
          <a:p>
            <a:r>
              <a:rPr lang="cs-CZ" sz="1200" dirty="0"/>
              <a:t>https://www.sciencedirect.com/science/article/pii/S2287884X17300742</a:t>
            </a:r>
          </a:p>
        </p:txBody>
      </p:sp>
      <p:sp>
        <p:nvSpPr>
          <p:cNvPr id="6" name="TextovéPole 5"/>
          <p:cNvSpPr txBox="1"/>
          <p:nvPr/>
        </p:nvSpPr>
        <p:spPr>
          <a:xfrm>
            <a:off x="1703512" y="1455863"/>
            <a:ext cx="360040" cy="461665"/>
          </a:xfrm>
          <a:prstGeom prst="rect">
            <a:avLst/>
          </a:prstGeom>
          <a:noFill/>
        </p:spPr>
        <p:txBody>
          <a:bodyPr wrap="square" rtlCol="0">
            <a:spAutoFit/>
          </a:bodyPr>
          <a:lstStyle/>
          <a:p>
            <a:r>
              <a:rPr lang="cs-CZ" sz="2400" b="1" dirty="0">
                <a:solidFill>
                  <a:schemeClr val="accent6"/>
                </a:solidFill>
              </a:rPr>
              <a:t>a</a:t>
            </a:r>
          </a:p>
        </p:txBody>
      </p:sp>
      <p:sp>
        <p:nvSpPr>
          <p:cNvPr id="9" name="TextovéPole 8"/>
          <p:cNvSpPr txBox="1"/>
          <p:nvPr/>
        </p:nvSpPr>
        <p:spPr>
          <a:xfrm>
            <a:off x="6960096" y="1412776"/>
            <a:ext cx="360040" cy="461665"/>
          </a:xfrm>
          <a:prstGeom prst="rect">
            <a:avLst/>
          </a:prstGeom>
          <a:noFill/>
        </p:spPr>
        <p:txBody>
          <a:bodyPr wrap="square" rtlCol="0">
            <a:spAutoFit/>
          </a:bodyPr>
          <a:lstStyle/>
          <a:p>
            <a:r>
              <a:rPr lang="cs-CZ" sz="2400" b="1" dirty="0">
                <a:solidFill>
                  <a:schemeClr val="accent6"/>
                </a:solidFill>
              </a:rPr>
              <a:t>b</a:t>
            </a:r>
          </a:p>
        </p:txBody>
      </p:sp>
    </p:spTree>
    <p:extLst>
      <p:ext uri="{BB962C8B-B14F-4D97-AF65-F5344CB8AC3E}">
        <p14:creationId xmlns:p14="http://schemas.microsoft.com/office/powerpoint/2010/main" val="187381631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20724" y="0"/>
            <a:ext cx="12072664" cy="3877985"/>
          </a:xfrm>
          <a:prstGeom prst="rect">
            <a:avLst/>
          </a:prstGeom>
        </p:spPr>
        <p:txBody>
          <a:bodyPr wrap="square">
            <a:spAutoFit/>
          </a:bodyPr>
          <a:lstStyle/>
          <a:p>
            <a:pPr>
              <a:spcAft>
                <a:spcPts val="0"/>
              </a:spcAft>
            </a:pPr>
            <a:r>
              <a:rPr lang="cs-CZ" sz="2400" b="1" dirty="0">
                <a:solidFill>
                  <a:srgbClr val="FF0000"/>
                </a:solidFill>
                <a:ea typeface="Times New Roman" panose="02020603050405020304" pitchFamily="18" charset="0"/>
              </a:rPr>
              <a:t>Počet druhů ve společenstvu závisí na:</a:t>
            </a:r>
            <a:endParaRPr lang="cs-CZ" sz="2400" dirty="0">
              <a:solidFill>
                <a:srgbClr val="FF0000"/>
              </a:solidFill>
              <a:effectLst/>
              <a:ea typeface="Times New Roman" panose="02020603050405020304" pitchFamily="18" charset="0"/>
            </a:endParaRPr>
          </a:p>
          <a:p>
            <a:pPr>
              <a:spcAft>
                <a:spcPts val="0"/>
              </a:spcAft>
            </a:pPr>
            <a:r>
              <a:rPr lang="cs-CZ" sz="2400" dirty="0">
                <a:solidFill>
                  <a:srgbClr val="FF0000"/>
                </a:solidFill>
                <a:ea typeface="Times New Roman" panose="02020603050405020304" pitchFamily="18" charset="0"/>
              </a:rPr>
              <a:t> </a:t>
            </a:r>
            <a:endParaRPr lang="cs-CZ" sz="2400" dirty="0">
              <a:solidFill>
                <a:srgbClr val="FF0000"/>
              </a:solidFill>
              <a:effectLst/>
              <a:ea typeface="Times New Roman" panose="02020603050405020304" pitchFamily="18" charset="0"/>
            </a:endParaRPr>
          </a:p>
          <a:p>
            <a:pPr marL="342900" indent="-342900">
              <a:buFont typeface="Symbol" panose="05050102010706020507" pitchFamily="18" charset="2"/>
              <a:buChar char="-"/>
              <a:tabLst>
                <a:tab pos="373380" algn="l"/>
              </a:tabLst>
            </a:pPr>
            <a:r>
              <a:rPr lang="cs-CZ" b="1" dirty="0">
                <a:solidFill>
                  <a:srgbClr val="00B050"/>
                </a:solidFill>
                <a:ea typeface="Times New Roman" panose="02020603050405020304" pitchFamily="18" charset="0"/>
              </a:rPr>
              <a:t>velikosti zkoumané plochy </a:t>
            </a:r>
            <a:r>
              <a:rPr lang="cs-CZ" dirty="0">
                <a:ea typeface="Times New Roman" panose="02020603050405020304" pitchFamily="18" charset="0"/>
              </a:rPr>
              <a:t>(</a:t>
            </a:r>
            <a:r>
              <a:rPr lang="cs-CZ" i="1" dirty="0">
                <a:ea typeface="Times New Roman" panose="02020603050405020304" pitchFamily="18" charset="0"/>
              </a:rPr>
              <a:t>species-area </a:t>
            </a:r>
            <a:r>
              <a:rPr lang="cs-CZ" i="1" dirty="0" err="1">
                <a:ea typeface="Times New Roman" panose="02020603050405020304" pitchFamily="18" charset="0"/>
              </a:rPr>
              <a:t>curves</a:t>
            </a:r>
            <a:r>
              <a:rPr lang="cs-CZ" dirty="0">
                <a:ea typeface="Times New Roman" panose="02020603050405020304" pitchFamily="18" charset="0"/>
              </a:rPr>
              <a:t>) </a:t>
            </a:r>
            <a:endParaRPr lang="cs-CZ" sz="1000" dirty="0">
              <a:ea typeface="Times New Roman" panose="02020603050405020304" pitchFamily="18" charset="0"/>
            </a:endParaRPr>
          </a:p>
          <a:p>
            <a:pPr marL="342900" lvl="0" indent="-342900">
              <a:spcAft>
                <a:spcPts val="0"/>
              </a:spcAft>
              <a:buFont typeface="Symbol" panose="05050102010706020507" pitchFamily="18" charset="2"/>
              <a:buChar char="-"/>
              <a:tabLst>
                <a:tab pos="373380" algn="l"/>
              </a:tabLst>
            </a:pPr>
            <a:r>
              <a:rPr lang="cs-CZ" b="1" dirty="0">
                <a:solidFill>
                  <a:srgbClr val="00B050"/>
                </a:solidFill>
                <a:ea typeface="Times New Roman" panose="02020603050405020304" pitchFamily="18" charset="0"/>
              </a:rPr>
              <a:t>makroklimatu a evolučním stáří biotopu </a:t>
            </a:r>
            <a:r>
              <a:rPr lang="cs-CZ" dirty="0">
                <a:ea typeface="Times New Roman" panose="02020603050405020304" pitchFamily="18" charset="0"/>
              </a:rPr>
              <a:t>(extrémně vysoká diverzita v tropických deštných lesích, směrem k pólům se diverzita snižuje) – gradient zeměpisné šířky; souvisí i s produktivitou</a:t>
            </a:r>
          </a:p>
          <a:p>
            <a:pPr marL="342900" lvl="0" indent="-342900">
              <a:spcAft>
                <a:spcPts val="0"/>
              </a:spcAft>
              <a:buFont typeface="Symbol" panose="05050102010706020507" pitchFamily="18" charset="2"/>
              <a:buChar char="-"/>
              <a:tabLst>
                <a:tab pos="373380" algn="l"/>
              </a:tabLst>
            </a:pPr>
            <a:r>
              <a:rPr lang="cs-CZ" b="1" dirty="0">
                <a:solidFill>
                  <a:srgbClr val="00B050"/>
                </a:solidFill>
                <a:ea typeface="Times New Roman" panose="02020603050405020304" pitchFamily="18" charset="0"/>
              </a:rPr>
              <a:t>na historické četnosti biotopu v krajině a s tím související velikosti zásobníku druhů </a:t>
            </a:r>
            <a:r>
              <a:rPr lang="cs-CZ" dirty="0">
                <a:ea typeface="Times New Roman" panose="02020603050405020304" pitchFamily="18" charset="0"/>
              </a:rPr>
              <a:t>(</a:t>
            </a:r>
            <a:r>
              <a:rPr lang="cs-CZ" i="1" dirty="0">
                <a:ea typeface="Times New Roman" panose="02020603050405020304" pitchFamily="18" charset="0"/>
              </a:rPr>
              <a:t>species pool</a:t>
            </a:r>
            <a:r>
              <a:rPr lang="cs-CZ" dirty="0">
                <a:ea typeface="Times New Roman" panose="02020603050405020304" pitchFamily="18" charset="0"/>
              </a:rPr>
              <a:t>)</a:t>
            </a:r>
            <a:endParaRPr lang="cs-CZ" sz="1000" dirty="0">
              <a:effectLst/>
              <a:ea typeface="Times New Roman" panose="02020603050405020304" pitchFamily="18" charset="0"/>
            </a:endParaRPr>
          </a:p>
          <a:p>
            <a:pPr marL="342900" lvl="0" indent="-342900">
              <a:spcAft>
                <a:spcPts val="0"/>
              </a:spcAft>
              <a:buFont typeface="Symbol" panose="05050102010706020507" pitchFamily="18" charset="2"/>
              <a:buChar char="-"/>
              <a:tabLst>
                <a:tab pos="373380" algn="l"/>
              </a:tabLst>
            </a:pPr>
            <a:r>
              <a:rPr lang="cs-CZ" b="1" dirty="0">
                <a:solidFill>
                  <a:srgbClr val="00B050"/>
                </a:solidFill>
                <a:ea typeface="Times New Roman" panose="02020603050405020304" pitchFamily="18" charset="0"/>
              </a:rPr>
              <a:t>produktivitě stanoviště </a:t>
            </a:r>
            <a:r>
              <a:rPr lang="cs-CZ" dirty="0">
                <a:ea typeface="Times New Roman" panose="02020603050405020304" pitchFamily="18" charset="0"/>
              </a:rPr>
              <a:t>(viz příští přednáška) ve vztahu k typu živinové limitace</a:t>
            </a:r>
            <a:endParaRPr lang="cs-CZ" sz="1000" dirty="0">
              <a:effectLst/>
              <a:ea typeface="Times New Roman" panose="02020603050405020304" pitchFamily="18" charset="0"/>
            </a:endParaRPr>
          </a:p>
          <a:p>
            <a:pPr marL="342900" lvl="0" indent="-342900">
              <a:spcAft>
                <a:spcPts val="0"/>
              </a:spcAft>
              <a:buFont typeface="Symbol" panose="05050102010706020507" pitchFamily="18" charset="2"/>
              <a:buChar char="-"/>
              <a:tabLst>
                <a:tab pos="373380" algn="l"/>
              </a:tabLst>
            </a:pPr>
            <a:r>
              <a:rPr lang="cs-CZ" b="1" dirty="0">
                <a:solidFill>
                  <a:srgbClr val="00B050"/>
                </a:solidFill>
                <a:ea typeface="Times New Roman" panose="02020603050405020304" pitchFamily="18" charset="0"/>
              </a:rPr>
              <a:t>pH půdy (vody)</a:t>
            </a:r>
            <a:r>
              <a:rPr lang="cs-CZ" dirty="0">
                <a:ea typeface="Times New Roman" panose="02020603050405020304" pitchFamily="18" charset="0"/>
              </a:rPr>
              <a:t> – platí zejména na severní polokouli a souvisí s četností stanoviště během glaciálních cyklů</a:t>
            </a:r>
            <a:endParaRPr lang="cs-CZ" sz="1000" dirty="0">
              <a:effectLst/>
              <a:ea typeface="Times New Roman" panose="02020603050405020304" pitchFamily="18" charset="0"/>
            </a:endParaRPr>
          </a:p>
          <a:p>
            <a:pPr marL="342900" lvl="0" indent="-342900">
              <a:spcAft>
                <a:spcPts val="0"/>
              </a:spcAft>
              <a:buFont typeface="Symbol" panose="05050102010706020507" pitchFamily="18" charset="2"/>
              <a:buChar char="-"/>
              <a:tabLst>
                <a:tab pos="373380" algn="l"/>
              </a:tabLst>
            </a:pPr>
            <a:r>
              <a:rPr lang="cs-CZ" b="1" dirty="0">
                <a:solidFill>
                  <a:srgbClr val="00B050"/>
                </a:solidFill>
                <a:ea typeface="Times New Roman" panose="02020603050405020304" pitchFamily="18" charset="0"/>
              </a:rPr>
              <a:t>heterogenitě společenstva </a:t>
            </a:r>
            <a:r>
              <a:rPr lang="cs-CZ" dirty="0">
                <a:ea typeface="Times New Roman" panose="02020603050405020304" pitchFamily="18" charset="0"/>
              </a:rPr>
              <a:t>(plošky s disturbancí, diverzita povrchu, vertikální struktura – živočichové): otázka škály</a:t>
            </a:r>
            <a:endParaRPr lang="cs-CZ" sz="1000" dirty="0">
              <a:effectLst/>
              <a:ea typeface="Times New Roman" panose="02020603050405020304" pitchFamily="18" charset="0"/>
            </a:endParaRPr>
          </a:p>
          <a:p>
            <a:pPr marL="342900" lvl="0" indent="-342900">
              <a:spcAft>
                <a:spcPts val="0"/>
              </a:spcAft>
              <a:buFont typeface="Symbol" panose="05050102010706020507" pitchFamily="18" charset="2"/>
              <a:buChar char="-"/>
              <a:tabLst>
                <a:tab pos="373380" algn="l"/>
              </a:tabLst>
            </a:pPr>
            <a:r>
              <a:rPr lang="cs-CZ" b="1" dirty="0" err="1">
                <a:solidFill>
                  <a:srgbClr val="00B050"/>
                </a:solidFill>
                <a:ea typeface="Times New Roman" panose="02020603050405020304" pitchFamily="18" charset="0"/>
              </a:rPr>
              <a:t>sukcesním</a:t>
            </a:r>
            <a:r>
              <a:rPr lang="cs-CZ" b="1" dirty="0">
                <a:solidFill>
                  <a:srgbClr val="00B050"/>
                </a:solidFill>
                <a:ea typeface="Times New Roman" panose="02020603050405020304" pitchFamily="18" charset="0"/>
              </a:rPr>
              <a:t> stadiu a narušování </a:t>
            </a:r>
            <a:r>
              <a:rPr lang="cs-CZ" dirty="0">
                <a:ea typeface="Times New Roman" panose="02020603050405020304" pitchFamily="18" charset="0"/>
              </a:rPr>
              <a:t>(roste, v klimaxu pak klesá; </a:t>
            </a:r>
            <a:r>
              <a:rPr lang="cs-CZ" b="1" dirty="0">
                <a:ea typeface="Times New Roman" panose="02020603050405020304" pitchFamily="18" charset="0"/>
              </a:rPr>
              <a:t>hypotéza střední disturbance</a:t>
            </a:r>
            <a:r>
              <a:rPr lang="cs-CZ" dirty="0">
                <a:ea typeface="Times New Roman" panose="02020603050405020304" pitchFamily="18" charset="0"/>
              </a:rPr>
              <a:t>)</a:t>
            </a:r>
            <a:endParaRPr lang="cs-CZ" sz="1000" dirty="0">
              <a:effectLst/>
              <a:ea typeface="Times New Roman" panose="02020603050405020304" pitchFamily="18" charset="0"/>
            </a:endParaRPr>
          </a:p>
          <a:p>
            <a:pPr marL="342900" lvl="0" indent="-342900">
              <a:spcAft>
                <a:spcPts val="0"/>
              </a:spcAft>
              <a:buFont typeface="Symbol" panose="05050102010706020507" pitchFamily="18" charset="2"/>
              <a:buChar char="-"/>
              <a:tabLst>
                <a:tab pos="373380" algn="l"/>
              </a:tabLst>
            </a:pPr>
            <a:r>
              <a:rPr lang="cs-CZ" b="1" dirty="0">
                <a:solidFill>
                  <a:srgbClr val="00B050"/>
                </a:solidFill>
                <a:ea typeface="Times New Roman" panose="02020603050405020304" pitchFamily="18" charset="0"/>
              </a:rPr>
              <a:t>interakcích mezi druhy </a:t>
            </a:r>
            <a:r>
              <a:rPr lang="cs-CZ" dirty="0">
                <a:ea typeface="Times New Roman" panose="02020603050405020304" pitchFamily="18" charset="0"/>
              </a:rPr>
              <a:t>(</a:t>
            </a:r>
            <a:r>
              <a:rPr lang="cs-CZ" dirty="0" err="1">
                <a:ea typeface="Times New Roman" panose="02020603050405020304" pitchFamily="18" charset="0"/>
              </a:rPr>
              <a:t>kompetice</a:t>
            </a:r>
            <a:r>
              <a:rPr lang="cs-CZ" dirty="0">
                <a:ea typeface="Times New Roman" panose="02020603050405020304" pitchFamily="18" charset="0"/>
              </a:rPr>
              <a:t> versus facilitace)</a:t>
            </a:r>
          </a:p>
          <a:p>
            <a:pPr marL="342900" lvl="0" indent="-342900">
              <a:spcAft>
                <a:spcPts val="0"/>
              </a:spcAft>
              <a:buFont typeface="Symbol" panose="05050102010706020507" pitchFamily="18" charset="2"/>
              <a:buChar char="-"/>
              <a:tabLst>
                <a:tab pos="373380" algn="l"/>
              </a:tabLst>
            </a:pPr>
            <a:r>
              <a:rPr lang="cs-CZ" b="1" dirty="0">
                <a:solidFill>
                  <a:srgbClr val="00B050"/>
                </a:solidFill>
                <a:ea typeface="Times New Roman" panose="02020603050405020304" pitchFamily="18" charset="0"/>
              </a:rPr>
              <a:t>evolučních zvláštnostech </a:t>
            </a:r>
            <a:r>
              <a:rPr lang="cs-CZ" dirty="0">
                <a:ea typeface="Times New Roman" panose="02020603050405020304" pitchFamily="18" charset="0"/>
              </a:rPr>
              <a:t>(větší diverzifikace některých rodů, vývojová centra)</a:t>
            </a:r>
            <a:endParaRPr lang="cs-CZ" sz="1000" dirty="0">
              <a:effectLst/>
              <a:ea typeface="Times New Roman" panose="02020603050405020304" pitchFamily="18" charset="0"/>
            </a:endParaRPr>
          </a:p>
          <a:p>
            <a:pPr marL="342900" lvl="0" indent="-342900">
              <a:spcAft>
                <a:spcPts val="0"/>
              </a:spcAft>
              <a:buFont typeface="Symbol" panose="05050102010706020507" pitchFamily="18" charset="2"/>
              <a:buChar char="-"/>
              <a:tabLst>
                <a:tab pos="373380" algn="l"/>
              </a:tabLst>
            </a:pPr>
            <a:r>
              <a:rPr lang="cs-CZ" b="1" dirty="0">
                <a:solidFill>
                  <a:srgbClr val="00B050"/>
                </a:solidFill>
                <a:ea typeface="Times New Roman" panose="02020603050405020304" pitchFamily="18" charset="0"/>
              </a:rPr>
              <a:t>migraci a extinkci / imigraci </a:t>
            </a:r>
            <a:r>
              <a:rPr lang="cs-CZ" dirty="0">
                <a:ea typeface="Times New Roman" panose="02020603050405020304" pitchFamily="18" charset="0"/>
              </a:rPr>
              <a:t>(teorie ostrovní biogeografie)</a:t>
            </a:r>
            <a:endParaRPr lang="cs-CZ" sz="1000" dirty="0">
              <a:effectLst/>
              <a:ea typeface="Times New Roman" panose="02020603050405020304" pitchFamily="18" charset="0"/>
            </a:endParaRPr>
          </a:p>
        </p:txBody>
      </p:sp>
      <p:pic>
        <p:nvPicPr>
          <p:cNvPr id="3" name="Obrázek 2"/>
          <p:cNvPicPr>
            <a:picLocks noChangeAspect="1"/>
          </p:cNvPicPr>
          <p:nvPr/>
        </p:nvPicPr>
        <p:blipFill>
          <a:blip r:embed="rId2"/>
          <a:stretch>
            <a:fillRect/>
          </a:stretch>
        </p:blipFill>
        <p:spPr>
          <a:xfrm>
            <a:off x="8544272" y="3501008"/>
            <a:ext cx="3314700" cy="3000375"/>
          </a:xfrm>
          <a:prstGeom prst="rect">
            <a:avLst/>
          </a:prstGeom>
        </p:spPr>
      </p:pic>
      <p:sp>
        <p:nvSpPr>
          <p:cNvPr id="4" name="Obdélník 3"/>
          <p:cNvSpPr/>
          <p:nvPr/>
        </p:nvSpPr>
        <p:spPr>
          <a:xfrm>
            <a:off x="9112026" y="6501383"/>
            <a:ext cx="2711704" cy="307777"/>
          </a:xfrm>
          <a:prstGeom prst="rect">
            <a:avLst/>
          </a:prstGeom>
        </p:spPr>
        <p:txBody>
          <a:bodyPr wrap="none">
            <a:spAutoFit/>
          </a:bodyPr>
          <a:lstStyle/>
          <a:p>
            <a:r>
              <a:rPr lang="cs-CZ" sz="1400" dirty="0" err="1"/>
              <a:t>Peppler-Lisbach</a:t>
            </a:r>
            <a:r>
              <a:rPr lang="cs-CZ" sz="1400" dirty="0"/>
              <a:t> et </a:t>
            </a:r>
            <a:r>
              <a:rPr lang="cs-CZ" sz="1400" dirty="0" err="1"/>
              <a:t>Kleyer</a:t>
            </a:r>
            <a:r>
              <a:rPr lang="cs-CZ" sz="1400" dirty="0"/>
              <a:t> 2009 JVS</a:t>
            </a:r>
          </a:p>
        </p:txBody>
      </p:sp>
      <p:pic>
        <p:nvPicPr>
          <p:cNvPr id="10" name="Obrázek 9">
            <a:extLst>
              <a:ext uri="{FF2B5EF4-FFF2-40B4-BE49-F238E27FC236}">
                <a16:creationId xmlns:a16="http://schemas.microsoft.com/office/drawing/2014/main" id="{EF1A4A3F-B91A-47EF-9EA5-D0F8F5205A58}"/>
              </a:ext>
            </a:extLst>
          </p:cNvPr>
          <p:cNvPicPr>
            <a:picLocks noChangeAspect="1"/>
          </p:cNvPicPr>
          <p:nvPr/>
        </p:nvPicPr>
        <p:blipFill rotWithShape="1">
          <a:blip r:embed="rId3"/>
          <a:srcRect b="48758"/>
          <a:stretch/>
        </p:blipFill>
        <p:spPr>
          <a:xfrm>
            <a:off x="47328" y="4149080"/>
            <a:ext cx="3744416" cy="2609442"/>
          </a:xfrm>
          <a:prstGeom prst="rect">
            <a:avLst/>
          </a:prstGeom>
        </p:spPr>
      </p:pic>
      <p:pic>
        <p:nvPicPr>
          <p:cNvPr id="11" name="Obrázek 10">
            <a:extLst>
              <a:ext uri="{FF2B5EF4-FFF2-40B4-BE49-F238E27FC236}">
                <a16:creationId xmlns:a16="http://schemas.microsoft.com/office/drawing/2014/main" id="{BAC60B2E-EF56-4C98-8585-D3B82876C5FD}"/>
              </a:ext>
            </a:extLst>
          </p:cNvPr>
          <p:cNvPicPr>
            <a:picLocks noChangeAspect="1"/>
          </p:cNvPicPr>
          <p:nvPr/>
        </p:nvPicPr>
        <p:blipFill>
          <a:blip r:embed="rId4"/>
          <a:stretch>
            <a:fillRect/>
          </a:stretch>
        </p:blipFill>
        <p:spPr>
          <a:xfrm>
            <a:off x="4151784" y="4206883"/>
            <a:ext cx="4032448" cy="2229707"/>
          </a:xfrm>
          <a:prstGeom prst="rect">
            <a:avLst/>
          </a:prstGeom>
        </p:spPr>
      </p:pic>
    </p:spTree>
    <p:extLst>
      <p:ext uri="{BB962C8B-B14F-4D97-AF65-F5344CB8AC3E}">
        <p14:creationId xmlns:p14="http://schemas.microsoft.com/office/powerpoint/2010/main" val="18745581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rotWithShape="1">
          <a:blip r:embed="rId2" cstate="print">
            <a:extLst>
              <a:ext uri="{28A0092B-C50C-407E-A947-70E740481C1C}">
                <a14:useLocalDpi xmlns:a14="http://schemas.microsoft.com/office/drawing/2010/main" val="0"/>
              </a:ext>
            </a:extLst>
          </a:blip>
          <a:srcRect l="48518" t="9051" r="3308" b="52100"/>
          <a:stretch/>
        </p:blipFill>
        <p:spPr>
          <a:xfrm rot="10800000">
            <a:off x="359728" y="1123002"/>
            <a:ext cx="6960586" cy="3962181"/>
          </a:xfrm>
          <a:prstGeom prst="rect">
            <a:avLst/>
          </a:prstGeom>
        </p:spPr>
      </p:pic>
      <p:sp>
        <p:nvSpPr>
          <p:cNvPr id="3" name="Obdélník 2"/>
          <p:cNvSpPr/>
          <p:nvPr/>
        </p:nvSpPr>
        <p:spPr>
          <a:xfrm>
            <a:off x="335360" y="116632"/>
            <a:ext cx="10657184" cy="738664"/>
          </a:xfrm>
          <a:prstGeom prst="rect">
            <a:avLst/>
          </a:prstGeom>
        </p:spPr>
        <p:txBody>
          <a:bodyPr wrap="square">
            <a:spAutoFit/>
          </a:bodyPr>
          <a:lstStyle/>
          <a:p>
            <a:pPr>
              <a:spcAft>
                <a:spcPts val="0"/>
              </a:spcAft>
            </a:pPr>
            <a:r>
              <a:rPr lang="cs-CZ" sz="2400" b="1" dirty="0">
                <a:solidFill>
                  <a:srgbClr val="FF0000"/>
                </a:solidFill>
              </a:rPr>
              <a:t>I společenstva však závisí na škále:</a:t>
            </a:r>
          </a:p>
          <a:p>
            <a:pPr>
              <a:spcAft>
                <a:spcPts val="0"/>
              </a:spcAft>
            </a:pPr>
            <a:r>
              <a:rPr lang="cs-CZ" b="1" dirty="0">
                <a:latin typeface="Times New Roman" panose="02020603050405020304" pitchFamily="18" charset="0"/>
              </a:rPr>
              <a:t> </a:t>
            </a:r>
          </a:p>
        </p:txBody>
      </p:sp>
      <p:sp>
        <p:nvSpPr>
          <p:cNvPr id="4" name="Obdélník 3"/>
          <p:cNvSpPr/>
          <p:nvPr/>
        </p:nvSpPr>
        <p:spPr>
          <a:xfrm>
            <a:off x="8647188" y="1255752"/>
            <a:ext cx="3456383" cy="553998"/>
          </a:xfrm>
          <a:prstGeom prst="rect">
            <a:avLst/>
          </a:prstGeom>
        </p:spPr>
        <p:txBody>
          <a:bodyPr wrap="square">
            <a:spAutoFit/>
          </a:bodyPr>
          <a:lstStyle/>
          <a:p>
            <a:pPr>
              <a:spcAft>
                <a:spcPts val="0"/>
              </a:spcAft>
            </a:pPr>
            <a:r>
              <a:rPr lang="cs-CZ" dirty="0">
                <a:ea typeface="Times New Roman" panose="02020603050405020304" pitchFamily="18" charset="0"/>
              </a:rPr>
              <a:t>Společenstvo vířníků na rašeliníku</a:t>
            </a:r>
          </a:p>
          <a:p>
            <a:pPr>
              <a:spcAft>
                <a:spcPts val="0"/>
              </a:spcAft>
            </a:pPr>
            <a:r>
              <a:rPr lang="cs-CZ" sz="1200" dirty="0">
                <a:ea typeface="Times New Roman" panose="02020603050405020304" pitchFamily="18" charset="0"/>
              </a:rPr>
              <a:t> </a:t>
            </a:r>
            <a:endParaRPr lang="cs-CZ" dirty="0"/>
          </a:p>
        </p:txBody>
      </p:sp>
      <p:sp>
        <p:nvSpPr>
          <p:cNvPr id="5" name="TextovéPole 4"/>
          <p:cNvSpPr txBox="1"/>
          <p:nvPr/>
        </p:nvSpPr>
        <p:spPr>
          <a:xfrm>
            <a:off x="5159896" y="762963"/>
            <a:ext cx="1728192" cy="369332"/>
          </a:xfrm>
          <a:prstGeom prst="rect">
            <a:avLst/>
          </a:prstGeom>
          <a:noFill/>
        </p:spPr>
        <p:txBody>
          <a:bodyPr wrap="square" rtlCol="0">
            <a:spAutoFit/>
          </a:bodyPr>
          <a:lstStyle/>
          <a:p>
            <a:r>
              <a:rPr lang="cs-CZ" dirty="0" err="1"/>
              <a:t>Begon</a:t>
            </a:r>
            <a:r>
              <a:rPr lang="cs-CZ" dirty="0"/>
              <a:t> et al.</a:t>
            </a:r>
          </a:p>
        </p:txBody>
      </p:sp>
      <p:pic>
        <p:nvPicPr>
          <p:cNvPr id="6" name="Obrázek 5"/>
          <p:cNvPicPr>
            <a:picLocks noChangeAspect="1"/>
          </p:cNvPicPr>
          <p:nvPr/>
        </p:nvPicPr>
        <p:blipFill>
          <a:blip r:embed="rId3"/>
          <a:stretch>
            <a:fillRect/>
          </a:stretch>
        </p:blipFill>
        <p:spPr>
          <a:xfrm>
            <a:off x="8760296" y="1809750"/>
            <a:ext cx="3343275" cy="5048250"/>
          </a:xfrm>
          <a:prstGeom prst="rect">
            <a:avLst/>
          </a:prstGeom>
        </p:spPr>
      </p:pic>
    </p:spTree>
    <p:extLst>
      <p:ext uri="{BB962C8B-B14F-4D97-AF65-F5344CB8AC3E}">
        <p14:creationId xmlns:p14="http://schemas.microsoft.com/office/powerpoint/2010/main" val="349801420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a:extLst>
              <a:ext uri="{FF2B5EF4-FFF2-40B4-BE49-F238E27FC236}">
                <a16:creationId xmlns:a16="http://schemas.microsoft.com/office/drawing/2014/main" id="{834FB795-22C1-4CC8-80ED-E39CC09D3775}"/>
              </a:ext>
            </a:extLst>
          </p:cNvPr>
          <p:cNvSpPr txBox="1"/>
          <p:nvPr/>
        </p:nvSpPr>
        <p:spPr>
          <a:xfrm>
            <a:off x="119336" y="260648"/>
            <a:ext cx="7776864" cy="369332"/>
          </a:xfrm>
          <a:prstGeom prst="rect">
            <a:avLst/>
          </a:prstGeom>
          <a:noFill/>
        </p:spPr>
        <p:txBody>
          <a:bodyPr wrap="square" rtlCol="0">
            <a:spAutoFit/>
          </a:bodyPr>
          <a:lstStyle/>
          <a:p>
            <a:r>
              <a:rPr lang="cs-CZ" b="1" dirty="0">
                <a:solidFill>
                  <a:srgbClr val="FF0000"/>
                </a:solidFill>
              </a:rPr>
              <a:t>Biodiversity </a:t>
            </a:r>
            <a:r>
              <a:rPr lang="cs-CZ" b="1" dirty="0" err="1">
                <a:solidFill>
                  <a:srgbClr val="FF0000"/>
                </a:solidFill>
              </a:rPr>
              <a:t>hotspots</a:t>
            </a:r>
            <a:r>
              <a:rPr lang="cs-CZ" b="1" dirty="0">
                <a:solidFill>
                  <a:srgbClr val="FF0000"/>
                </a:solidFill>
              </a:rPr>
              <a:t> </a:t>
            </a:r>
            <a:r>
              <a:rPr lang="cs-CZ" b="1" dirty="0"/>
              <a:t>– </a:t>
            </a:r>
            <a:r>
              <a:rPr lang="cs-CZ" dirty="0"/>
              <a:t>místa nebo regiony s velkou koncentrací druhů</a:t>
            </a:r>
          </a:p>
        </p:txBody>
      </p:sp>
      <p:pic>
        <p:nvPicPr>
          <p:cNvPr id="3" name="Obrázek 2">
            <a:extLst>
              <a:ext uri="{FF2B5EF4-FFF2-40B4-BE49-F238E27FC236}">
                <a16:creationId xmlns:a16="http://schemas.microsoft.com/office/drawing/2014/main" id="{4ED64718-7FCC-4036-B4E2-792A18B6B5C5}"/>
              </a:ext>
            </a:extLst>
          </p:cNvPr>
          <p:cNvPicPr>
            <a:picLocks noChangeAspect="1"/>
          </p:cNvPicPr>
          <p:nvPr/>
        </p:nvPicPr>
        <p:blipFill>
          <a:blip r:embed="rId2"/>
          <a:stretch>
            <a:fillRect/>
          </a:stretch>
        </p:blipFill>
        <p:spPr>
          <a:xfrm>
            <a:off x="623392" y="1052736"/>
            <a:ext cx="5544616" cy="2661417"/>
          </a:xfrm>
          <a:prstGeom prst="rect">
            <a:avLst/>
          </a:prstGeom>
        </p:spPr>
      </p:pic>
      <p:pic>
        <p:nvPicPr>
          <p:cNvPr id="4" name="Obrázek 3">
            <a:extLst>
              <a:ext uri="{FF2B5EF4-FFF2-40B4-BE49-F238E27FC236}">
                <a16:creationId xmlns:a16="http://schemas.microsoft.com/office/drawing/2014/main" id="{7B8BDCC9-B6EE-4F22-B92C-00526BB289CE}"/>
              </a:ext>
            </a:extLst>
          </p:cNvPr>
          <p:cNvPicPr>
            <a:picLocks noChangeAspect="1"/>
          </p:cNvPicPr>
          <p:nvPr/>
        </p:nvPicPr>
        <p:blipFill>
          <a:blip r:embed="rId3"/>
          <a:stretch>
            <a:fillRect/>
          </a:stretch>
        </p:blipFill>
        <p:spPr>
          <a:xfrm>
            <a:off x="1559496" y="4149080"/>
            <a:ext cx="3582492" cy="2386940"/>
          </a:xfrm>
          <a:prstGeom prst="rect">
            <a:avLst/>
          </a:prstGeom>
        </p:spPr>
      </p:pic>
      <p:sp>
        <p:nvSpPr>
          <p:cNvPr id="5" name="TextovéPole 4">
            <a:extLst>
              <a:ext uri="{FF2B5EF4-FFF2-40B4-BE49-F238E27FC236}">
                <a16:creationId xmlns:a16="http://schemas.microsoft.com/office/drawing/2014/main" id="{9A1C9011-8458-4AE1-8C48-8B04611625A9}"/>
              </a:ext>
            </a:extLst>
          </p:cNvPr>
          <p:cNvSpPr txBox="1"/>
          <p:nvPr/>
        </p:nvSpPr>
        <p:spPr>
          <a:xfrm>
            <a:off x="1703512" y="6165304"/>
            <a:ext cx="1296145" cy="307777"/>
          </a:xfrm>
          <a:prstGeom prst="rect">
            <a:avLst/>
          </a:prstGeom>
          <a:noFill/>
        </p:spPr>
        <p:txBody>
          <a:bodyPr wrap="square" rtlCol="0">
            <a:spAutoFit/>
          </a:bodyPr>
          <a:lstStyle/>
          <a:p>
            <a:r>
              <a:rPr lang="cs-CZ" sz="1400" dirty="0">
                <a:solidFill>
                  <a:srgbClr val="FFFF00"/>
                </a:solidFill>
              </a:rPr>
              <a:t>Bílé Karpaty</a:t>
            </a:r>
          </a:p>
        </p:txBody>
      </p:sp>
      <p:sp>
        <p:nvSpPr>
          <p:cNvPr id="6" name="TextovéPole 5">
            <a:extLst>
              <a:ext uri="{FF2B5EF4-FFF2-40B4-BE49-F238E27FC236}">
                <a16:creationId xmlns:a16="http://schemas.microsoft.com/office/drawing/2014/main" id="{C7C52521-18E7-4D96-A753-47F5864A30CD}"/>
              </a:ext>
            </a:extLst>
          </p:cNvPr>
          <p:cNvSpPr txBox="1"/>
          <p:nvPr/>
        </p:nvSpPr>
        <p:spPr>
          <a:xfrm>
            <a:off x="7032104" y="1340768"/>
            <a:ext cx="4968552" cy="1754326"/>
          </a:xfrm>
          <a:prstGeom prst="rect">
            <a:avLst/>
          </a:prstGeom>
          <a:noFill/>
        </p:spPr>
        <p:txBody>
          <a:bodyPr wrap="square" rtlCol="0">
            <a:spAutoFit/>
          </a:bodyPr>
          <a:lstStyle/>
          <a:p>
            <a:r>
              <a:rPr lang="cs-CZ" b="1" dirty="0">
                <a:solidFill>
                  <a:srgbClr val="FF0000"/>
                </a:solidFill>
              </a:rPr>
              <a:t>Na velké prostorové škále (kilometry čtvereční): </a:t>
            </a:r>
          </a:p>
          <a:p>
            <a:endParaRPr lang="cs-CZ" dirty="0"/>
          </a:p>
          <a:p>
            <a:r>
              <a:rPr lang="cs-CZ" dirty="0"/>
              <a:t>- tropické deštné lesy (zejména </a:t>
            </a:r>
            <a:r>
              <a:rPr lang="cs-CZ" dirty="0" err="1"/>
              <a:t>indomalajsé</a:t>
            </a:r>
            <a:r>
              <a:rPr lang="cs-CZ" dirty="0"/>
              <a:t>)</a:t>
            </a:r>
          </a:p>
          <a:p>
            <a:r>
              <a:rPr lang="cs-CZ" dirty="0"/>
              <a:t>- mediteránní oblasti</a:t>
            </a:r>
          </a:p>
          <a:p>
            <a:r>
              <a:rPr lang="cs-CZ" dirty="0"/>
              <a:t>- vysoké a rozsáhlé hory</a:t>
            </a:r>
          </a:p>
          <a:p>
            <a:r>
              <a:rPr lang="cs-CZ" dirty="0"/>
              <a:t>- některé savany (</a:t>
            </a:r>
            <a:r>
              <a:rPr lang="cs-CZ" dirty="0" err="1"/>
              <a:t>cerrado</a:t>
            </a:r>
            <a:r>
              <a:rPr lang="cs-CZ" dirty="0"/>
              <a:t>, Kuba)</a:t>
            </a:r>
          </a:p>
        </p:txBody>
      </p:sp>
      <p:sp>
        <p:nvSpPr>
          <p:cNvPr id="7" name="TextovéPole 6">
            <a:extLst>
              <a:ext uri="{FF2B5EF4-FFF2-40B4-BE49-F238E27FC236}">
                <a16:creationId xmlns:a16="http://schemas.microsoft.com/office/drawing/2014/main" id="{4A79B9BA-E847-499F-9C89-E782706BD3F5}"/>
              </a:ext>
            </a:extLst>
          </p:cNvPr>
          <p:cNvSpPr txBox="1"/>
          <p:nvPr/>
        </p:nvSpPr>
        <p:spPr>
          <a:xfrm>
            <a:off x="5591944" y="4437112"/>
            <a:ext cx="6408712" cy="1477328"/>
          </a:xfrm>
          <a:prstGeom prst="rect">
            <a:avLst/>
          </a:prstGeom>
          <a:noFill/>
        </p:spPr>
        <p:txBody>
          <a:bodyPr wrap="square" rtlCol="0">
            <a:spAutoFit/>
          </a:bodyPr>
          <a:lstStyle/>
          <a:p>
            <a:r>
              <a:rPr lang="cs-CZ" b="1" dirty="0">
                <a:solidFill>
                  <a:srgbClr val="FF0000"/>
                </a:solidFill>
              </a:rPr>
              <a:t>Na malé prostorové škále (metry čtvereční): </a:t>
            </a:r>
          </a:p>
          <a:p>
            <a:endParaRPr lang="cs-CZ" dirty="0"/>
          </a:p>
          <a:p>
            <a:pPr marL="285750" indent="-285750">
              <a:buFontTx/>
              <a:buChar char="-"/>
            </a:pPr>
            <a:r>
              <a:rPr lang="cs-CZ" dirty="0"/>
              <a:t>trávníky v lesostepní zóně (Bílé Karpaty, Transylvánie, Halič)</a:t>
            </a:r>
          </a:p>
          <a:p>
            <a:pPr marL="285750" indent="-285750">
              <a:buFontTx/>
              <a:buChar char="-"/>
            </a:pPr>
            <a:r>
              <a:rPr lang="cs-CZ" dirty="0"/>
              <a:t>některé horské pastviny (lamí pastviny v Andách)</a:t>
            </a:r>
          </a:p>
          <a:p>
            <a:pPr marL="285750" indent="-285750">
              <a:buFontTx/>
              <a:buChar char="-"/>
            </a:pPr>
            <a:r>
              <a:rPr lang="cs-CZ" dirty="0"/>
              <a:t>světlé lesostepní lesy na jižní Sibiři</a:t>
            </a:r>
          </a:p>
        </p:txBody>
      </p:sp>
    </p:spTree>
    <p:extLst>
      <p:ext uri="{BB962C8B-B14F-4D97-AF65-F5344CB8AC3E}">
        <p14:creationId xmlns:p14="http://schemas.microsoft.com/office/powerpoint/2010/main" val="15704075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0" y="194157"/>
            <a:ext cx="8064896" cy="3277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cs-CZ" altLang="cs-CZ" sz="2800" b="1" i="0" u="none" strike="noStrike" cap="none" normalizeH="0" baseline="0" dirty="0">
                <a:ln>
                  <a:noFill/>
                </a:ln>
                <a:solidFill>
                  <a:srgbClr val="C00000"/>
                </a:solidFill>
                <a:effectLst/>
                <a:cs typeface="Times New Roman" panose="02020603050405020304" pitchFamily="18" charset="0"/>
              </a:rPr>
              <a:t>Hranice společenstev</a:t>
            </a:r>
          </a:p>
          <a:p>
            <a:pPr marL="0" marR="0" lvl="0" indent="0" algn="ctr" defTabSz="914400" rtl="0" eaLnBrk="0" fontAlgn="base" latinLnBrk="0" hangingPunct="0">
              <a:lnSpc>
                <a:spcPct val="100000"/>
              </a:lnSpc>
              <a:spcBef>
                <a:spcPct val="0"/>
              </a:spcBef>
              <a:spcAft>
                <a:spcPct val="0"/>
              </a:spcAft>
              <a:buClrTx/>
              <a:buSzTx/>
              <a:buFontTx/>
              <a:buNone/>
              <a:tabLst/>
            </a:pPr>
            <a:r>
              <a:rPr kumimoji="0" lang="cs-CZ" altLang="cs-CZ" sz="2800" b="1" i="0" u="none" strike="noStrike" cap="none" normalizeH="0" baseline="0" dirty="0">
                <a:ln>
                  <a:noFill/>
                </a:ln>
                <a:solidFill>
                  <a:srgbClr val="C00000"/>
                </a:solidFill>
                <a:effectLst/>
                <a:cs typeface="Times New Roman" panose="02020603050405020304" pitchFamily="18" charset="0"/>
              </a:rPr>
              <a:t>kontinuita a diskontinuita společenstev </a:t>
            </a:r>
          </a:p>
          <a:p>
            <a:pPr marL="0" marR="0" lvl="0" indent="0" algn="l" defTabSz="914400" rtl="0" eaLnBrk="0" fontAlgn="base" latinLnBrk="0" hangingPunct="0">
              <a:lnSpc>
                <a:spcPct val="100000"/>
              </a:lnSpc>
              <a:spcBef>
                <a:spcPct val="0"/>
              </a:spcBef>
              <a:spcAft>
                <a:spcPct val="0"/>
              </a:spcAft>
              <a:buClrTx/>
              <a:buSzTx/>
              <a:buFontTx/>
              <a:buNone/>
              <a:tabLst/>
            </a:pPr>
            <a:endParaRPr lang="cs-CZ" altLang="cs-CZ" sz="2800" b="1" dirty="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1400" b="0" i="0" u="none" strike="noStrike" cap="none" normalizeH="0" baseline="0" dirty="0">
                <a:ln>
                  <a:noFill/>
                </a:ln>
                <a:solidFill>
                  <a:schemeClr val="tx1"/>
                </a:solidFill>
                <a:effectLst/>
                <a:cs typeface="Times New Roman" panose="02020603050405020304" pitchFamily="18" charset="0"/>
              </a:rPr>
              <a:t>	</a:t>
            </a:r>
            <a:r>
              <a:rPr kumimoji="0" lang="cs-CZ" altLang="cs-CZ" b="0" i="0" u="none" strike="noStrike" cap="none" normalizeH="0" baseline="0" dirty="0">
                <a:ln>
                  <a:noFill/>
                </a:ln>
                <a:solidFill>
                  <a:schemeClr val="tx1"/>
                </a:solidFill>
                <a:effectLst/>
                <a:cs typeface="Times New Roman" panose="02020603050405020304" pitchFamily="18" charset="0"/>
              </a:rPr>
              <a:t>R. H. </a:t>
            </a:r>
            <a:r>
              <a:rPr kumimoji="0" lang="cs-CZ" altLang="cs-CZ" b="0" i="0" u="none" strike="noStrike" cap="none" normalizeH="0" baseline="0" dirty="0" err="1">
                <a:ln>
                  <a:noFill/>
                </a:ln>
                <a:solidFill>
                  <a:schemeClr val="tx1"/>
                </a:solidFill>
                <a:effectLst/>
                <a:cs typeface="Times New Roman" panose="02020603050405020304" pitchFamily="18" charset="0"/>
              </a:rPr>
              <a:t>Whittaker</a:t>
            </a:r>
            <a:r>
              <a:rPr kumimoji="0" lang="cs-CZ" altLang="cs-CZ" b="0" i="0" u="none" strike="noStrike" cap="none" normalizeH="0" baseline="0" dirty="0">
                <a:ln>
                  <a:noFill/>
                </a:ln>
                <a:solidFill>
                  <a:schemeClr val="tx1"/>
                </a:solidFill>
                <a:effectLst/>
                <a:cs typeface="Times New Roman" panose="02020603050405020304" pitchFamily="18" charset="0"/>
              </a:rPr>
              <a:t> – zakladatel gradientové analýzy</a:t>
            </a:r>
            <a:endParaRPr kumimoji="0" lang="cs-CZ" altLang="cs-CZ" b="1" i="0" u="none" strike="noStrike" cap="none" normalizeH="0" baseline="0" dirty="0">
              <a:ln>
                <a:noFill/>
              </a:ln>
              <a:solidFill>
                <a:schemeClr val="tx1"/>
              </a:solidFill>
              <a:effectLst/>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b="0" i="0" u="none" strike="noStrike" cap="none" normalizeH="0" baseline="0" dirty="0">
                <a:ln>
                  <a:noFill/>
                </a:ln>
                <a:solidFill>
                  <a:schemeClr val="tx1"/>
                </a:solidFill>
                <a:effectLst/>
                <a:ea typeface="Times New Roman" panose="02020603050405020304" pitchFamily="18" charset="0"/>
                <a:cs typeface="Times New Roman" panose="02020603050405020304" pitchFamily="18"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b="0" i="0" u="none" strike="noStrike" cap="none" normalizeH="0" baseline="0" dirty="0">
              <a:ln>
                <a:noFill/>
              </a:ln>
              <a:solidFill>
                <a:schemeClr val="tx1"/>
              </a:solidFill>
              <a:effectLst/>
              <a:ea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b="0" i="0" u="none" strike="noStrike" cap="none" normalizeH="0" baseline="0" dirty="0">
              <a:ln>
                <a:noFill/>
              </a:ln>
              <a:solidFill>
                <a:schemeClr val="tx1"/>
              </a:solidFill>
              <a:effectLst/>
              <a:ea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b="0" i="0" u="none" strike="noStrike" cap="none" normalizeH="0" baseline="0" dirty="0">
                <a:ln>
                  <a:noFill/>
                </a:ln>
                <a:solidFill>
                  <a:schemeClr val="tx1"/>
                </a:solidFill>
                <a:effectLst/>
                <a:ea typeface="Times New Roman" panose="02020603050405020304" pitchFamily="18" charset="0"/>
                <a:cs typeface="Times New Roman" panose="02020603050405020304" pitchFamily="18" charset="0"/>
              </a:rPr>
              <a:t>Kdy je společenstvo odděleno ostře a kdy postupně?</a:t>
            </a:r>
            <a:endParaRPr kumimoji="0" lang="cs-CZ" altLang="cs-CZ" b="0" i="0" u="none" strike="noStrike" cap="none" normalizeH="0" baseline="0" dirty="0">
              <a:ln>
                <a:noFill/>
              </a:ln>
              <a:solidFill>
                <a:schemeClr val="tx1"/>
              </a:solidFill>
              <a:effectLst/>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b="0" i="0" u="none" strike="noStrike" cap="none" normalizeH="0" baseline="0" dirty="0">
                <a:ln>
                  <a:noFill/>
                </a:ln>
                <a:solidFill>
                  <a:schemeClr val="tx1"/>
                </a:solidFill>
                <a:effectLst/>
                <a:ea typeface="Times New Roman" panose="02020603050405020304" pitchFamily="18" charset="0"/>
                <a:cs typeface="Times New Roman" panose="02020603050405020304" pitchFamily="18" charset="0"/>
              </a:rPr>
              <a:t>Má smysl klasifikovat společenstva v případě kontinua?</a:t>
            </a:r>
            <a:endParaRPr kumimoji="0" lang="cs-CZ" altLang="cs-CZ" b="0" i="0" u="none" strike="noStrike" cap="none" normalizeH="0" baseline="0" dirty="0">
              <a:ln>
                <a:noFill/>
              </a:ln>
              <a:solidFill>
                <a:schemeClr val="tx1"/>
              </a:solidFill>
              <a:effectLst/>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b="0" i="0" u="none" strike="noStrike" cap="none" normalizeH="0" baseline="0" dirty="0">
              <a:ln>
                <a:noFill/>
              </a:ln>
              <a:solidFill>
                <a:schemeClr val="tx1"/>
              </a:solidFill>
              <a:effectLst/>
              <a:cs typeface="Times New Roman" panose="02020603050405020304" pitchFamily="18" charset="0"/>
            </a:endParaRPr>
          </a:p>
        </p:txBody>
      </p:sp>
      <p:pic>
        <p:nvPicPr>
          <p:cNvPr id="2049"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08168" y="211515"/>
            <a:ext cx="4583832" cy="4575588"/>
          </a:xfrm>
          <a:prstGeom prst="rect">
            <a:avLst/>
          </a:prstGeom>
          <a:noFill/>
          <a:extLst>
            <a:ext uri="{909E8E84-426E-40DD-AFC4-6F175D3DCCD1}">
              <a14:hiddenFill xmlns:a14="http://schemas.microsoft.com/office/drawing/2010/main">
                <a:solidFill>
                  <a:srgbClr val="FFFFFF"/>
                </a:solidFill>
              </a14:hiddenFill>
            </a:ext>
          </a:extLst>
        </p:spPr>
      </p:pic>
      <p:pic>
        <p:nvPicPr>
          <p:cNvPr id="4" name="Obrázek 3"/>
          <p:cNvPicPr>
            <a:picLocks noChangeAspect="1"/>
          </p:cNvPicPr>
          <p:nvPr/>
        </p:nvPicPr>
        <p:blipFill rotWithShape="1">
          <a:blip r:embed="rId3"/>
          <a:srcRect t="14903" b="4502"/>
          <a:stretch/>
        </p:blipFill>
        <p:spPr>
          <a:xfrm>
            <a:off x="0" y="4744285"/>
            <a:ext cx="12192000" cy="2129578"/>
          </a:xfrm>
          <a:prstGeom prst="rect">
            <a:avLst/>
          </a:prstGeom>
        </p:spPr>
      </p:pic>
      <p:pic>
        <p:nvPicPr>
          <p:cNvPr id="5" name="Obrázek 4"/>
          <p:cNvPicPr>
            <a:picLocks noChangeAspect="1"/>
          </p:cNvPicPr>
          <p:nvPr/>
        </p:nvPicPr>
        <p:blipFill>
          <a:blip r:embed="rId4"/>
          <a:stretch>
            <a:fillRect/>
          </a:stretch>
        </p:blipFill>
        <p:spPr>
          <a:xfrm>
            <a:off x="6105981" y="1772833"/>
            <a:ext cx="1695450" cy="2705100"/>
          </a:xfrm>
          <a:prstGeom prst="rect">
            <a:avLst/>
          </a:prstGeom>
        </p:spPr>
      </p:pic>
    </p:spTree>
    <p:extLst>
      <p:ext uri="{BB962C8B-B14F-4D97-AF65-F5344CB8AC3E}">
        <p14:creationId xmlns:p14="http://schemas.microsoft.com/office/powerpoint/2010/main" val="10030990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a:spLocks noChangeArrowheads="1"/>
          </p:cNvSpPr>
          <p:nvPr/>
        </p:nvSpPr>
        <p:spPr bwMode="auto">
          <a:xfrm>
            <a:off x="0" y="-27384"/>
            <a:ext cx="6101670" cy="415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2400" b="1" i="0" u="none" strike="noStrike" cap="none" normalizeH="0" baseline="0" dirty="0" err="1">
                <a:ln>
                  <a:noFill/>
                </a:ln>
                <a:solidFill>
                  <a:srgbClr val="C00000"/>
                </a:solidFill>
                <a:effectLst/>
                <a:cs typeface="Times New Roman" panose="02020603050405020304" pitchFamily="18" charset="0"/>
              </a:rPr>
              <a:t>Ekotony</a:t>
            </a:r>
            <a:r>
              <a:rPr kumimoji="0" lang="cs-CZ" altLang="cs-CZ" sz="2400" b="1" i="0" u="none" strike="noStrike" cap="none" normalizeH="0" baseline="0" dirty="0">
                <a:ln>
                  <a:noFill/>
                </a:ln>
                <a:solidFill>
                  <a:srgbClr val="C00000"/>
                </a:solidFill>
                <a:effectLst/>
                <a:cs typeface="Times New Roman" panose="02020603050405020304" pitchFamily="18" charset="0"/>
              </a:rPr>
              <a:t> a okrajový efekt v mozaikovité krajině</a:t>
            </a:r>
          </a:p>
        </p:txBody>
      </p:sp>
      <p:pic>
        <p:nvPicPr>
          <p:cNvPr id="4" name="Obrázek 3"/>
          <p:cNvPicPr>
            <a:picLocks noChangeAspect="1"/>
          </p:cNvPicPr>
          <p:nvPr/>
        </p:nvPicPr>
        <p:blipFill rotWithShape="1">
          <a:blip r:embed="rId2"/>
          <a:srcRect b="76355"/>
          <a:stretch/>
        </p:blipFill>
        <p:spPr>
          <a:xfrm>
            <a:off x="106561" y="2368349"/>
            <a:ext cx="12097344" cy="1603659"/>
          </a:xfrm>
          <a:prstGeom prst="rect">
            <a:avLst/>
          </a:prstGeom>
        </p:spPr>
      </p:pic>
      <p:pic>
        <p:nvPicPr>
          <p:cNvPr id="7" name="Obrázek 6"/>
          <p:cNvPicPr>
            <a:picLocks noChangeAspect="1"/>
          </p:cNvPicPr>
          <p:nvPr/>
        </p:nvPicPr>
        <p:blipFill>
          <a:blip r:embed="rId3"/>
          <a:stretch>
            <a:fillRect/>
          </a:stretch>
        </p:blipFill>
        <p:spPr>
          <a:xfrm>
            <a:off x="4343128" y="4121696"/>
            <a:ext cx="4111509" cy="2736304"/>
          </a:xfrm>
          <a:prstGeom prst="rect">
            <a:avLst/>
          </a:prstGeom>
        </p:spPr>
      </p:pic>
      <p:pic>
        <p:nvPicPr>
          <p:cNvPr id="8" name="Obrázek 7"/>
          <p:cNvPicPr>
            <a:picLocks noChangeAspect="1"/>
          </p:cNvPicPr>
          <p:nvPr/>
        </p:nvPicPr>
        <p:blipFill rotWithShape="1">
          <a:blip r:embed="rId4"/>
          <a:srcRect t="8107" b="16892"/>
          <a:stretch/>
        </p:blipFill>
        <p:spPr>
          <a:xfrm>
            <a:off x="6360858" y="579132"/>
            <a:ext cx="5828411" cy="1728192"/>
          </a:xfrm>
          <a:prstGeom prst="rect">
            <a:avLst/>
          </a:prstGeom>
        </p:spPr>
      </p:pic>
      <p:pic>
        <p:nvPicPr>
          <p:cNvPr id="9" name="Obrázek 8"/>
          <p:cNvPicPr>
            <a:picLocks noChangeAspect="1"/>
          </p:cNvPicPr>
          <p:nvPr/>
        </p:nvPicPr>
        <p:blipFill>
          <a:blip r:embed="rId5"/>
          <a:stretch>
            <a:fillRect/>
          </a:stretch>
        </p:blipFill>
        <p:spPr>
          <a:xfrm>
            <a:off x="0" y="3991061"/>
            <a:ext cx="4295800" cy="2866939"/>
          </a:xfrm>
          <a:prstGeom prst="rect">
            <a:avLst/>
          </a:prstGeom>
        </p:spPr>
      </p:pic>
      <p:sp>
        <p:nvSpPr>
          <p:cNvPr id="10" name="TextovéPole 9"/>
          <p:cNvSpPr txBox="1"/>
          <p:nvPr/>
        </p:nvSpPr>
        <p:spPr>
          <a:xfrm>
            <a:off x="10088917" y="595556"/>
            <a:ext cx="2088232" cy="369332"/>
          </a:xfrm>
          <a:prstGeom prst="rect">
            <a:avLst/>
          </a:prstGeom>
          <a:noFill/>
        </p:spPr>
        <p:txBody>
          <a:bodyPr wrap="square" rtlCol="0">
            <a:spAutoFit/>
          </a:bodyPr>
          <a:lstStyle/>
          <a:p>
            <a:r>
              <a:rPr lang="cs-CZ" dirty="0">
                <a:solidFill>
                  <a:srgbClr val="C00000"/>
                </a:solidFill>
              </a:rPr>
              <a:t>lesostep expoziční</a:t>
            </a:r>
          </a:p>
        </p:txBody>
      </p:sp>
      <p:sp>
        <p:nvSpPr>
          <p:cNvPr id="11" name="TextovéPole 10"/>
          <p:cNvSpPr txBox="1"/>
          <p:nvPr/>
        </p:nvSpPr>
        <p:spPr>
          <a:xfrm>
            <a:off x="9671720" y="2424544"/>
            <a:ext cx="2520280" cy="369332"/>
          </a:xfrm>
          <a:prstGeom prst="rect">
            <a:avLst/>
          </a:prstGeom>
          <a:noFill/>
        </p:spPr>
        <p:txBody>
          <a:bodyPr wrap="square" rtlCol="0">
            <a:spAutoFit/>
          </a:bodyPr>
          <a:lstStyle/>
          <a:p>
            <a:r>
              <a:rPr lang="cs-CZ" dirty="0">
                <a:solidFill>
                  <a:srgbClr val="C00000"/>
                </a:solidFill>
              </a:rPr>
              <a:t>suchá a </a:t>
            </a:r>
            <a:r>
              <a:rPr lang="cs-CZ" dirty="0" err="1">
                <a:solidFill>
                  <a:srgbClr val="C00000"/>
                </a:solidFill>
              </a:rPr>
              <a:t>mezická</a:t>
            </a:r>
            <a:r>
              <a:rPr lang="cs-CZ" dirty="0">
                <a:solidFill>
                  <a:srgbClr val="C00000"/>
                </a:solidFill>
              </a:rPr>
              <a:t> step</a:t>
            </a:r>
          </a:p>
        </p:txBody>
      </p:sp>
      <p:sp>
        <p:nvSpPr>
          <p:cNvPr id="12" name="TextovéPole 11"/>
          <p:cNvSpPr txBox="1"/>
          <p:nvPr/>
        </p:nvSpPr>
        <p:spPr>
          <a:xfrm>
            <a:off x="911424" y="6444044"/>
            <a:ext cx="2520280" cy="369332"/>
          </a:xfrm>
          <a:prstGeom prst="rect">
            <a:avLst/>
          </a:prstGeom>
          <a:noFill/>
        </p:spPr>
        <p:txBody>
          <a:bodyPr wrap="square" rtlCol="0">
            <a:spAutoFit/>
          </a:bodyPr>
          <a:lstStyle/>
          <a:p>
            <a:r>
              <a:rPr lang="cs-CZ" b="1" dirty="0">
                <a:solidFill>
                  <a:srgbClr val="C00000"/>
                </a:solidFill>
              </a:rPr>
              <a:t>zonální </a:t>
            </a:r>
            <a:r>
              <a:rPr lang="cs-CZ" b="1" dirty="0" err="1">
                <a:solidFill>
                  <a:srgbClr val="C00000"/>
                </a:solidFill>
              </a:rPr>
              <a:t>lesotundra</a:t>
            </a:r>
            <a:endParaRPr lang="cs-CZ" b="1" dirty="0">
              <a:solidFill>
                <a:srgbClr val="C00000"/>
              </a:solidFill>
            </a:endParaRPr>
          </a:p>
        </p:txBody>
      </p:sp>
      <p:sp>
        <p:nvSpPr>
          <p:cNvPr id="13" name="TextovéPole 12"/>
          <p:cNvSpPr txBox="1"/>
          <p:nvPr/>
        </p:nvSpPr>
        <p:spPr>
          <a:xfrm>
            <a:off x="4350181" y="4095418"/>
            <a:ext cx="2520280" cy="369332"/>
          </a:xfrm>
          <a:prstGeom prst="rect">
            <a:avLst/>
          </a:prstGeom>
          <a:noFill/>
        </p:spPr>
        <p:txBody>
          <a:bodyPr wrap="square" rtlCol="0">
            <a:spAutoFit/>
          </a:bodyPr>
          <a:lstStyle/>
          <a:p>
            <a:r>
              <a:rPr lang="cs-CZ" dirty="0">
                <a:solidFill>
                  <a:srgbClr val="C00000"/>
                </a:solidFill>
              </a:rPr>
              <a:t>horská</a:t>
            </a:r>
            <a:r>
              <a:rPr lang="cs-CZ" b="1" dirty="0">
                <a:solidFill>
                  <a:srgbClr val="C00000"/>
                </a:solidFill>
              </a:rPr>
              <a:t> </a:t>
            </a:r>
            <a:r>
              <a:rPr lang="cs-CZ" dirty="0" err="1">
                <a:solidFill>
                  <a:srgbClr val="C00000"/>
                </a:solidFill>
              </a:rPr>
              <a:t>lesotundra</a:t>
            </a:r>
            <a:endParaRPr lang="cs-CZ" dirty="0">
              <a:solidFill>
                <a:srgbClr val="C00000"/>
              </a:solidFill>
            </a:endParaRPr>
          </a:p>
        </p:txBody>
      </p:sp>
      <p:pic>
        <p:nvPicPr>
          <p:cNvPr id="15" name="Obrázek 14"/>
          <p:cNvPicPr>
            <a:picLocks noChangeAspect="1"/>
          </p:cNvPicPr>
          <p:nvPr/>
        </p:nvPicPr>
        <p:blipFill>
          <a:blip r:embed="rId6"/>
          <a:stretch>
            <a:fillRect/>
          </a:stretch>
        </p:blipFill>
        <p:spPr>
          <a:xfrm>
            <a:off x="8501965" y="4121696"/>
            <a:ext cx="3675184" cy="2760674"/>
          </a:xfrm>
          <a:prstGeom prst="rect">
            <a:avLst/>
          </a:prstGeom>
        </p:spPr>
      </p:pic>
      <p:sp>
        <p:nvSpPr>
          <p:cNvPr id="16" name="Obdélník 15"/>
          <p:cNvSpPr/>
          <p:nvPr/>
        </p:nvSpPr>
        <p:spPr>
          <a:xfrm>
            <a:off x="8501965" y="4191742"/>
            <a:ext cx="1333827" cy="369332"/>
          </a:xfrm>
          <a:prstGeom prst="rect">
            <a:avLst/>
          </a:prstGeom>
        </p:spPr>
        <p:txBody>
          <a:bodyPr wrap="none">
            <a:spAutoFit/>
          </a:bodyPr>
          <a:lstStyle/>
          <a:p>
            <a:r>
              <a:rPr lang="cs-CZ" dirty="0" err="1">
                <a:solidFill>
                  <a:srgbClr val="C00000"/>
                </a:solidFill>
              </a:rPr>
              <a:t>stepotundra</a:t>
            </a:r>
            <a:endParaRPr lang="cs-CZ" dirty="0"/>
          </a:p>
        </p:txBody>
      </p:sp>
      <p:sp>
        <p:nvSpPr>
          <p:cNvPr id="17" name="TextovéPole 16"/>
          <p:cNvSpPr txBox="1"/>
          <p:nvPr/>
        </p:nvSpPr>
        <p:spPr>
          <a:xfrm>
            <a:off x="335360" y="964888"/>
            <a:ext cx="4896544" cy="369332"/>
          </a:xfrm>
          <a:prstGeom prst="rect">
            <a:avLst/>
          </a:prstGeom>
          <a:noFill/>
        </p:spPr>
        <p:txBody>
          <a:bodyPr wrap="square" rtlCol="0">
            <a:spAutoFit/>
          </a:bodyPr>
          <a:lstStyle/>
          <a:p>
            <a:r>
              <a:rPr lang="cs-CZ" dirty="0"/>
              <a:t>- přirozená mozaikovitost a struktura </a:t>
            </a:r>
            <a:r>
              <a:rPr lang="cs-CZ" dirty="0" err="1"/>
              <a:t>ekotonů</a:t>
            </a:r>
            <a:endParaRPr lang="cs-CZ" dirty="0"/>
          </a:p>
        </p:txBody>
      </p:sp>
      <p:sp>
        <p:nvSpPr>
          <p:cNvPr id="3" name="Ohnutá šipka 2"/>
          <p:cNvSpPr/>
          <p:nvPr/>
        </p:nvSpPr>
        <p:spPr>
          <a:xfrm rot="2718517">
            <a:off x="7803187" y="3161748"/>
            <a:ext cx="305327" cy="270923"/>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solidFill>
                <a:schemeClr val="tx1"/>
              </a:solidFill>
            </a:endParaRPr>
          </a:p>
        </p:txBody>
      </p:sp>
      <p:sp>
        <p:nvSpPr>
          <p:cNvPr id="18" name="Ohnutá šipka 17"/>
          <p:cNvSpPr/>
          <p:nvPr/>
        </p:nvSpPr>
        <p:spPr>
          <a:xfrm rot="2718517" flipH="1" flipV="1">
            <a:off x="7891238" y="3281429"/>
            <a:ext cx="328533" cy="325742"/>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solidFill>
                <a:schemeClr val="tx1"/>
              </a:solidFill>
            </a:endParaRPr>
          </a:p>
        </p:txBody>
      </p:sp>
      <p:sp>
        <p:nvSpPr>
          <p:cNvPr id="5" name="Volný tvar 4"/>
          <p:cNvSpPr/>
          <p:nvPr/>
        </p:nvSpPr>
        <p:spPr>
          <a:xfrm>
            <a:off x="7923432" y="3054927"/>
            <a:ext cx="576332" cy="509155"/>
          </a:xfrm>
          <a:custGeom>
            <a:avLst/>
            <a:gdLst>
              <a:gd name="connsiteX0" fmla="*/ 67177 w 576332"/>
              <a:gd name="connsiteY0" fmla="*/ 0 h 509155"/>
              <a:gd name="connsiteX1" fmla="*/ 4832 w 576332"/>
              <a:gd name="connsiteY1" fmla="*/ 270164 h 509155"/>
              <a:gd name="connsiteX2" fmla="*/ 181477 w 576332"/>
              <a:gd name="connsiteY2" fmla="*/ 374073 h 509155"/>
              <a:gd name="connsiteX3" fmla="*/ 462032 w 576332"/>
              <a:gd name="connsiteY3" fmla="*/ 467591 h 509155"/>
              <a:gd name="connsiteX4" fmla="*/ 576332 w 576332"/>
              <a:gd name="connsiteY4" fmla="*/ 509155 h 509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6332" h="509155">
                <a:moveTo>
                  <a:pt x="67177" y="0"/>
                </a:moveTo>
                <a:cubicBezTo>
                  <a:pt x="26479" y="103909"/>
                  <a:pt x="-14218" y="207819"/>
                  <a:pt x="4832" y="270164"/>
                </a:cubicBezTo>
                <a:cubicBezTo>
                  <a:pt x="23882" y="332509"/>
                  <a:pt x="105277" y="341169"/>
                  <a:pt x="181477" y="374073"/>
                </a:cubicBezTo>
                <a:cubicBezTo>
                  <a:pt x="257677" y="406977"/>
                  <a:pt x="396223" y="445077"/>
                  <a:pt x="462032" y="467591"/>
                </a:cubicBezTo>
                <a:cubicBezTo>
                  <a:pt x="527841" y="490105"/>
                  <a:pt x="552086" y="499630"/>
                  <a:pt x="576332" y="509155"/>
                </a:cubicBezTo>
              </a:path>
            </a:pathLst>
          </a:custGeom>
          <a:noFill/>
          <a:ln w="222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6" name="TextovéPole 5"/>
          <p:cNvSpPr txBox="1"/>
          <p:nvPr/>
        </p:nvSpPr>
        <p:spPr>
          <a:xfrm>
            <a:off x="7263416" y="2611106"/>
            <a:ext cx="1584176" cy="369332"/>
          </a:xfrm>
          <a:prstGeom prst="rect">
            <a:avLst/>
          </a:prstGeom>
          <a:solidFill>
            <a:schemeClr val="bg1">
              <a:alpha val="54000"/>
            </a:schemeClr>
          </a:solidFill>
        </p:spPr>
        <p:txBody>
          <a:bodyPr wrap="square" rtlCol="0">
            <a:spAutoFit/>
          </a:bodyPr>
          <a:lstStyle/>
          <a:p>
            <a:r>
              <a:rPr lang="cs-CZ" dirty="0">
                <a:solidFill>
                  <a:srgbClr val="FF0000"/>
                </a:solidFill>
              </a:rPr>
              <a:t>ostrý </a:t>
            </a:r>
            <a:r>
              <a:rPr lang="cs-CZ" dirty="0" err="1">
                <a:solidFill>
                  <a:srgbClr val="FF0000"/>
                </a:solidFill>
              </a:rPr>
              <a:t>ekoton</a:t>
            </a:r>
            <a:endParaRPr lang="cs-CZ" dirty="0">
              <a:solidFill>
                <a:srgbClr val="FF0000"/>
              </a:solidFill>
            </a:endParaRPr>
          </a:p>
        </p:txBody>
      </p:sp>
      <p:sp>
        <p:nvSpPr>
          <p:cNvPr id="19" name="TextovéPole 18"/>
          <p:cNvSpPr txBox="1"/>
          <p:nvPr/>
        </p:nvSpPr>
        <p:spPr>
          <a:xfrm>
            <a:off x="7367430" y="3608174"/>
            <a:ext cx="1584176" cy="369332"/>
          </a:xfrm>
          <a:prstGeom prst="rect">
            <a:avLst/>
          </a:prstGeom>
          <a:solidFill>
            <a:schemeClr val="bg1">
              <a:alpha val="54000"/>
            </a:schemeClr>
          </a:solidFill>
        </p:spPr>
        <p:txBody>
          <a:bodyPr wrap="square" rtlCol="0">
            <a:spAutoFit/>
          </a:bodyPr>
          <a:lstStyle/>
          <a:p>
            <a:r>
              <a:rPr lang="cs-CZ" b="1" dirty="0" err="1">
                <a:solidFill>
                  <a:srgbClr val="0070C0"/>
                </a:solidFill>
              </a:rPr>
              <a:t>mass</a:t>
            </a:r>
            <a:r>
              <a:rPr lang="cs-CZ" b="1" dirty="0">
                <a:solidFill>
                  <a:srgbClr val="0070C0"/>
                </a:solidFill>
              </a:rPr>
              <a:t> </a:t>
            </a:r>
            <a:r>
              <a:rPr lang="cs-CZ" b="1" dirty="0" err="1">
                <a:solidFill>
                  <a:srgbClr val="0070C0"/>
                </a:solidFill>
              </a:rPr>
              <a:t>effect</a:t>
            </a:r>
            <a:endParaRPr lang="cs-CZ" b="1" dirty="0">
              <a:solidFill>
                <a:srgbClr val="0070C0"/>
              </a:solidFill>
            </a:endParaRPr>
          </a:p>
        </p:txBody>
      </p:sp>
    </p:spTree>
    <p:extLst>
      <p:ext uri="{BB962C8B-B14F-4D97-AF65-F5344CB8AC3E}">
        <p14:creationId xmlns:p14="http://schemas.microsoft.com/office/powerpoint/2010/main" val="666972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8" grpId="0" animBg="1"/>
      <p:bldP spid="5" grpId="0" animBg="1"/>
      <p:bldP spid="6" grpId="0" animBg="1"/>
      <p:bldP spid="1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descr="Vesni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1342" y="1194472"/>
            <a:ext cx="4036041" cy="2688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5" descr="obid_podz"/>
          <p:cNvPicPr>
            <a:picLocks noChangeAspect="1" noChangeArrowheads="1"/>
          </p:cNvPicPr>
          <p:nvPr/>
        </p:nvPicPr>
        <p:blipFill>
          <a:blip r:embed="rId3">
            <a:extLst>
              <a:ext uri="{28A0092B-C50C-407E-A947-70E740481C1C}">
                <a14:useLocalDpi xmlns:a14="http://schemas.microsoft.com/office/drawing/2010/main" val="0"/>
              </a:ext>
            </a:extLst>
          </a:blip>
          <a:srcRect b="4546"/>
          <a:stretch>
            <a:fillRect/>
          </a:stretch>
        </p:blipFill>
        <p:spPr bwMode="auto">
          <a:xfrm>
            <a:off x="191343" y="4040158"/>
            <a:ext cx="4036041" cy="2734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Obdélník 3"/>
          <p:cNvSpPr/>
          <p:nvPr/>
        </p:nvSpPr>
        <p:spPr>
          <a:xfrm>
            <a:off x="1559496" y="7700"/>
            <a:ext cx="9805569" cy="584775"/>
          </a:xfrm>
          <a:prstGeom prst="rect">
            <a:avLst/>
          </a:prstGeom>
        </p:spPr>
        <p:txBody>
          <a:bodyPr wrap="none">
            <a:spAutoFit/>
          </a:bodyPr>
          <a:lstStyle/>
          <a:p>
            <a:r>
              <a:rPr lang="cs-CZ" sz="3200" dirty="0"/>
              <a:t>Jsou </a:t>
            </a:r>
            <a:r>
              <a:rPr lang="cs-CZ" sz="3200" dirty="0" err="1"/>
              <a:t>ekotony</a:t>
            </a:r>
            <a:r>
              <a:rPr lang="cs-CZ" sz="3200" dirty="0"/>
              <a:t> druhově bohatší, jak tvrdí ekologická teorie?</a:t>
            </a:r>
          </a:p>
        </p:txBody>
      </p:sp>
      <p:pic>
        <p:nvPicPr>
          <p:cNvPr id="5" name="Obrázek 4"/>
          <p:cNvPicPr>
            <a:picLocks noChangeAspect="1"/>
          </p:cNvPicPr>
          <p:nvPr/>
        </p:nvPicPr>
        <p:blipFill>
          <a:blip r:embed="rId4"/>
          <a:stretch>
            <a:fillRect/>
          </a:stretch>
        </p:blipFill>
        <p:spPr>
          <a:xfrm>
            <a:off x="5165517" y="908720"/>
            <a:ext cx="6192688" cy="4585489"/>
          </a:xfrm>
          <a:prstGeom prst="rect">
            <a:avLst/>
          </a:prstGeom>
        </p:spPr>
      </p:pic>
      <p:sp>
        <p:nvSpPr>
          <p:cNvPr id="6" name="TextovéPole 5"/>
          <p:cNvSpPr txBox="1"/>
          <p:nvPr/>
        </p:nvSpPr>
        <p:spPr>
          <a:xfrm>
            <a:off x="8040216" y="6309320"/>
            <a:ext cx="3816424" cy="369332"/>
          </a:xfrm>
          <a:prstGeom prst="rect">
            <a:avLst/>
          </a:prstGeom>
          <a:noFill/>
        </p:spPr>
        <p:txBody>
          <a:bodyPr wrap="square" rtlCol="0">
            <a:spAutoFit/>
          </a:bodyPr>
          <a:lstStyle/>
          <a:p>
            <a:r>
              <a:rPr lang="cs-CZ" dirty="0" err="1"/>
              <a:t>Hettenbergerová</a:t>
            </a:r>
            <a:r>
              <a:rPr lang="cs-CZ" dirty="0"/>
              <a:t> et al. 2013, </a:t>
            </a:r>
            <a:r>
              <a:rPr lang="cs-CZ" dirty="0" err="1"/>
              <a:t>Preslia</a:t>
            </a:r>
            <a:endParaRPr lang="cs-CZ" dirty="0"/>
          </a:p>
        </p:txBody>
      </p:sp>
      <p:cxnSp>
        <p:nvCxnSpPr>
          <p:cNvPr id="8" name="Přímá spojnice se šipkou 7"/>
          <p:cNvCxnSpPr/>
          <p:nvPr/>
        </p:nvCxnSpPr>
        <p:spPr>
          <a:xfrm>
            <a:off x="8544272" y="5589240"/>
            <a:ext cx="1800200" cy="0"/>
          </a:xfrm>
          <a:prstGeom prst="straightConnector1">
            <a:avLst/>
          </a:prstGeom>
          <a:ln w="41275">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9" name="TextovéPole 8"/>
          <p:cNvSpPr txBox="1"/>
          <p:nvPr/>
        </p:nvSpPr>
        <p:spPr>
          <a:xfrm>
            <a:off x="10488488" y="5407204"/>
            <a:ext cx="1512168" cy="369332"/>
          </a:xfrm>
          <a:prstGeom prst="rect">
            <a:avLst/>
          </a:prstGeom>
          <a:noFill/>
        </p:spPr>
        <p:txBody>
          <a:bodyPr wrap="square" rtlCol="0">
            <a:spAutoFit/>
          </a:bodyPr>
          <a:lstStyle/>
          <a:p>
            <a:r>
              <a:rPr lang="cs-CZ" b="1" dirty="0">
                <a:solidFill>
                  <a:srgbClr val="00B050"/>
                </a:solidFill>
              </a:rPr>
              <a:t>slatiniště</a:t>
            </a:r>
          </a:p>
        </p:txBody>
      </p:sp>
      <p:sp>
        <p:nvSpPr>
          <p:cNvPr id="10" name="TextovéPole 9"/>
          <p:cNvSpPr txBox="1"/>
          <p:nvPr/>
        </p:nvSpPr>
        <p:spPr>
          <a:xfrm>
            <a:off x="5583897" y="5418403"/>
            <a:ext cx="878383" cy="369332"/>
          </a:xfrm>
          <a:prstGeom prst="rect">
            <a:avLst/>
          </a:prstGeom>
          <a:noFill/>
        </p:spPr>
        <p:txBody>
          <a:bodyPr wrap="square" rtlCol="0">
            <a:spAutoFit/>
          </a:bodyPr>
          <a:lstStyle/>
          <a:p>
            <a:r>
              <a:rPr lang="cs-CZ" b="1" dirty="0">
                <a:solidFill>
                  <a:srgbClr val="00B050"/>
                </a:solidFill>
              </a:rPr>
              <a:t>louka</a:t>
            </a:r>
          </a:p>
        </p:txBody>
      </p:sp>
      <p:cxnSp>
        <p:nvCxnSpPr>
          <p:cNvPr id="12" name="Přímá spojnice se šipkou 11"/>
          <p:cNvCxnSpPr/>
          <p:nvPr/>
        </p:nvCxnSpPr>
        <p:spPr>
          <a:xfrm flipH="1">
            <a:off x="6462280" y="5589240"/>
            <a:ext cx="1799581" cy="0"/>
          </a:xfrm>
          <a:prstGeom prst="straightConnector1">
            <a:avLst/>
          </a:prstGeom>
          <a:ln w="41275">
            <a:solidFill>
              <a:srgbClr val="00B05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906029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rotWithShape="1">
          <a:blip r:embed="rId2"/>
          <a:srcRect l="1825" r="4314"/>
          <a:stretch/>
        </p:blipFill>
        <p:spPr>
          <a:xfrm>
            <a:off x="5965284" y="1700808"/>
            <a:ext cx="6226716" cy="4423922"/>
          </a:xfrm>
          <a:prstGeom prst="rect">
            <a:avLst/>
          </a:prstGeom>
        </p:spPr>
      </p:pic>
      <p:pic>
        <p:nvPicPr>
          <p:cNvPr id="3" name="Obrázek 2"/>
          <p:cNvPicPr>
            <a:picLocks noChangeAspect="1"/>
          </p:cNvPicPr>
          <p:nvPr/>
        </p:nvPicPr>
        <p:blipFill rotWithShape="1">
          <a:blip r:embed="rId3" cstate="print">
            <a:extLst>
              <a:ext uri="{28A0092B-C50C-407E-A947-70E740481C1C}">
                <a14:useLocalDpi xmlns:a14="http://schemas.microsoft.com/office/drawing/2010/main" val="0"/>
              </a:ext>
            </a:extLst>
          </a:blip>
          <a:srcRect l="1" t="-272" r="-1111" b="-308"/>
          <a:stretch/>
        </p:blipFill>
        <p:spPr>
          <a:xfrm>
            <a:off x="2999243" y="1700808"/>
            <a:ext cx="2949420" cy="4400909"/>
          </a:xfrm>
          <a:prstGeom prst="rect">
            <a:avLst/>
          </a:prstGeom>
        </p:spPr>
      </p:pic>
      <p:pic>
        <p:nvPicPr>
          <p:cNvPr id="4" name="Obrázek 3"/>
          <p:cNvPicPr>
            <a:picLocks noChangeAspect="1"/>
          </p:cNvPicPr>
          <p:nvPr/>
        </p:nvPicPr>
        <p:blipFill>
          <a:blip r:embed="rId4"/>
          <a:stretch>
            <a:fillRect/>
          </a:stretch>
        </p:blipFill>
        <p:spPr>
          <a:xfrm>
            <a:off x="47327" y="1700808"/>
            <a:ext cx="2928325" cy="4392488"/>
          </a:xfrm>
          <a:prstGeom prst="rect">
            <a:avLst/>
          </a:prstGeom>
        </p:spPr>
      </p:pic>
      <p:sp>
        <p:nvSpPr>
          <p:cNvPr id="5" name="TextovéPole 4"/>
          <p:cNvSpPr txBox="1"/>
          <p:nvPr/>
        </p:nvSpPr>
        <p:spPr>
          <a:xfrm>
            <a:off x="251972" y="548680"/>
            <a:ext cx="11940028" cy="646331"/>
          </a:xfrm>
          <a:prstGeom prst="rect">
            <a:avLst/>
          </a:prstGeom>
          <a:noFill/>
        </p:spPr>
        <p:txBody>
          <a:bodyPr wrap="square" rtlCol="0">
            <a:spAutoFit/>
          </a:bodyPr>
          <a:lstStyle/>
          <a:p>
            <a:r>
              <a:rPr lang="cs-CZ" dirty="0"/>
              <a:t>- antropogenní mozaikovitost a struktura </a:t>
            </a:r>
            <a:r>
              <a:rPr lang="cs-CZ" dirty="0" err="1"/>
              <a:t>ekotonů</a:t>
            </a:r>
            <a:r>
              <a:rPr lang="cs-CZ" dirty="0"/>
              <a:t> v současné střední Evropě supluje přirozenou mozaikovitost na hranici biomů („kulturní lesostep“); váže se na ni velké druhové bohatost a výskyt vzácných („</a:t>
            </a:r>
            <a:r>
              <a:rPr lang="cs-CZ" dirty="0" err="1"/>
              <a:t>ekotonálních</a:t>
            </a:r>
            <a:r>
              <a:rPr lang="cs-CZ" dirty="0"/>
              <a:t>“) druhů</a:t>
            </a:r>
          </a:p>
        </p:txBody>
      </p:sp>
    </p:spTree>
    <p:extLst>
      <p:ext uri="{BB962C8B-B14F-4D97-AF65-F5344CB8AC3E}">
        <p14:creationId xmlns:p14="http://schemas.microsoft.com/office/powerpoint/2010/main" val="9652053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64152" y="65734"/>
            <a:ext cx="4583832" cy="457558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MH007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38523" y="5267397"/>
            <a:ext cx="2337597" cy="1565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Přímá spojnice se šipkou 7"/>
          <p:cNvCxnSpPr/>
          <p:nvPr/>
        </p:nvCxnSpPr>
        <p:spPr>
          <a:xfrm flipH="1" flipV="1">
            <a:off x="623392" y="4869160"/>
            <a:ext cx="10369152" cy="1"/>
          </a:xfrm>
          <a:prstGeom prst="straightConnector1">
            <a:avLst/>
          </a:prstGeom>
          <a:ln w="19050">
            <a:solidFill>
              <a:srgbClr val="0000FF"/>
            </a:solidFill>
            <a:tailEnd type="triangle"/>
          </a:ln>
        </p:spPr>
        <p:style>
          <a:lnRef idx="1">
            <a:schemeClr val="accent1"/>
          </a:lnRef>
          <a:fillRef idx="0">
            <a:schemeClr val="accent1"/>
          </a:fillRef>
          <a:effectRef idx="0">
            <a:schemeClr val="accent1"/>
          </a:effectRef>
          <a:fontRef idx="minor">
            <a:schemeClr val="tx1"/>
          </a:fontRef>
        </p:style>
      </p:cxnSp>
      <p:pic>
        <p:nvPicPr>
          <p:cNvPr id="9" name="Obrázek 1"/>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757760" y="5267397"/>
            <a:ext cx="2386912" cy="1591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5" descr="195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48128" y="5267397"/>
            <a:ext cx="2404477" cy="1604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Obrázek 10"/>
          <p:cNvPicPr>
            <a:picLocks noChangeAspect="1"/>
          </p:cNvPicPr>
          <p:nvPr/>
        </p:nvPicPr>
        <p:blipFill>
          <a:blip r:embed="rId6"/>
          <a:stretch>
            <a:fillRect/>
          </a:stretch>
        </p:blipFill>
        <p:spPr>
          <a:xfrm>
            <a:off x="90748" y="5263938"/>
            <a:ext cx="2316070" cy="1540088"/>
          </a:xfrm>
          <a:prstGeom prst="rect">
            <a:avLst/>
          </a:prstGeom>
        </p:spPr>
      </p:pic>
      <p:pic>
        <p:nvPicPr>
          <p:cNvPr id="17" name="Obrázek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478826" y="5267397"/>
            <a:ext cx="2321030" cy="1547354"/>
          </a:xfrm>
          <a:prstGeom prst="rect">
            <a:avLst/>
          </a:prstGeom>
        </p:spPr>
      </p:pic>
      <p:sp>
        <p:nvSpPr>
          <p:cNvPr id="19" name="TextovéPole 18"/>
          <p:cNvSpPr txBox="1"/>
          <p:nvPr/>
        </p:nvSpPr>
        <p:spPr>
          <a:xfrm>
            <a:off x="4007768" y="4865420"/>
            <a:ext cx="3744416" cy="369332"/>
          </a:xfrm>
          <a:prstGeom prst="rect">
            <a:avLst/>
          </a:prstGeom>
          <a:noFill/>
        </p:spPr>
        <p:txBody>
          <a:bodyPr wrap="square" rtlCol="0">
            <a:spAutoFit/>
          </a:bodyPr>
          <a:lstStyle/>
          <a:p>
            <a:r>
              <a:rPr lang="cs-CZ" b="1" dirty="0">
                <a:solidFill>
                  <a:srgbClr val="002060"/>
                </a:solidFill>
              </a:rPr>
              <a:t>gradient pH a vápníku na rašeliništích</a:t>
            </a:r>
          </a:p>
        </p:txBody>
      </p:sp>
      <p:sp>
        <p:nvSpPr>
          <p:cNvPr id="21" name="TextovéPole 20"/>
          <p:cNvSpPr txBox="1"/>
          <p:nvPr/>
        </p:nvSpPr>
        <p:spPr>
          <a:xfrm>
            <a:off x="1983157" y="4861791"/>
            <a:ext cx="1088507" cy="369332"/>
          </a:xfrm>
          <a:prstGeom prst="rect">
            <a:avLst/>
          </a:prstGeom>
          <a:noFill/>
        </p:spPr>
        <p:txBody>
          <a:bodyPr wrap="square" rtlCol="0">
            <a:spAutoFit/>
          </a:bodyPr>
          <a:lstStyle/>
          <a:p>
            <a:r>
              <a:rPr lang="cs-CZ" dirty="0" err="1">
                <a:solidFill>
                  <a:srgbClr val="FF0000"/>
                </a:solidFill>
              </a:rPr>
              <a:t>bazifyty</a:t>
            </a:r>
            <a:endParaRPr lang="cs-CZ" dirty="0">
              <a:solidFill>
                <a:srgbClr val="FF0000"/>
              </a:solidFill>
            </a:endParaRPr>
          </a:p>
        </p:txBody>
      </p:sp>
      <p:sp>
        <p:nvSpPr>
          <p:cNvPr id="22" name="TextovéPole 21"/>
          <p:cNvSpPr txBox="1"/>
          <p:nvPr/>
        </p:nvSpPr>
        <p:spPr>
          <a:xfrm>
            <a:off x="10552109" y="4859868"/>
            <a:ext cx="1088507" cy="369332"/>
          </a:xfrm>
          <a:prstGeom prst="rect">
            <a:avLst/>
          </a:prstGeom>
          <a:noFill/>
        </p:spPr>
        <p:txBody>
          <a:bodyPr wrap="square" rtlCol="0">
            <a:spAutoFit/>
          </a:bodyPr>
          <a:lstStyle/>
          <a:p>
            <a:r>
              <a:rPr lang="cs-CZ" dirty="0" err="1">
                <a:solidFill>
                  <a:srgbClr val="FF0000"/>
                </a:solidFill>
              </a:rPr>
              <a:t>acidofyty</a:t>
            </a:r>
            <a:endParaRPr lang="cs-CZ" dirty="0">
              <a:solidFill>
                <a:srgbClr val="FF0000"/>
              </a:solidFill>
            </a:endParaRPr>
          </a:p>
        </p:txBody>
      </p:sp>
      <p:sp>
        <p:nvSpPr>
          <p:cNvPr id="2" name="Obdélník 1"/>
          <p:cNvSpPr/>
          <p:nvPr/>
        </p:nvSpPr>
        <p:spPr>
          <a:xfrm>
            <a:off x="191344" y="80197"/>
            <a:ext cx="7632848" cy="4231928"/>
          </a:xfrm>
          <a:prstGeom prst="rect">
            <a:avLst/>
          </a:prstGeom>
        </p:spPr>
        <p:txBody>
          <a:bodyPr wrap="square">
            <a:spAutoFit/>
          </a:bodyPr>
          <a:lstStyle/>
          <a:p>
            <a:pPr>
              <a:spcAft>
                <a:spcPts val="0"/>
              </a:spcAft>
            </a:pPr>
            <a:r>
              <a:rPr lang="cs-CZ" sz="2400" b="1" dirty="0">
                <a:solidFill>
                  <a:srgbClr val="FF0000"/>
                </a:solidFill>
                <a:effectLst/>
                <a:ea typeface="Times New Roman" panose="02020603050405020304" pitchFamily="18" charset="0"/>
              </a:rPr>
              <a:t>Gradienty prostředí</a:t>
            </a:r>
            <a:endParaRPr lang="cs-CZ" sz="2400" dirty="0">
              <a:solidFill>
                <a:srgbClr val="FF0000"/>
              </a:solidFill>
              <a:effectLst/>
              <a:ea typeface="Times New Roman" panose="02020603050405020304" pitchFamily="18" charset="0"/>
            </a:endParaRPr>
          </a:p>
          <a:p>
            <a:pPr>
              <a:spcAft>
                <a:spcPts val="0"/>
              </a:spcAft>
            </a:pPr>
            <a:r>
              <a:rPr lang="cs-CZ" sz="1600" dirty="0">
                <a:effectLst/>
                <a:ea typeface="Times New Roman" panose="02020603050405020304" pitchFamily="18" charset="0"/>
              </a:rPr>
              <a:t>	</a:t>
            </a:r>
            <a:endParaRPr lang="cs-CZ" sz="900" dirty="0">
              <a:effectLst/>
              <a:ea typeface="Times New Roman" panose="02020603050405020304" pitchFamily="18" charset="0"/>
            </a:endParaRPr>
          </a:p>
          <a:p>
            <a:pPr indent="449580">
              <a:spcAft>
                <a:spcPts val="0"/>
              </a:spcAft>
            </a:pPr>
            <a:r>
              <a:rPr lang="cs-CZ" dirty="0">
                <a:effectLst/>
                <a:ea typeface="Times New Roman" panose="02020603050405020304" pitchFamily="18" charset="0"/>
              </a:rPr>
              <a:t>Rostlinná společenstva jsou v přírodě rozmístěna podél gradientů prostředí. Co to znamená?</a:t>
            </a:r>
          </a:p>
          <a:p>
            <a:pPr indent="449580">
              <a:spcAft>
                <a:spcPts val="0"/>
              </a:spcAft>
            </a:pPr>
            <a:r>
              <a:rPr lang="cs-CZ" dirty="0">
                <a:effectLst/>
                <a:ea typeface="Times New Roman" panose="02020603050405020304" pitchFamily="18" charset="0"/>
              </a:rPr>
              <a:t> </a:t>
            </a:r>
          </a:p>
          <a:p>
            <a:pPr>
              <a:spcAft>
                <a:spcPts val="0"/>
              </a:spcAft>
            </a:pPr>
            <a:r>
              <a:rPr lang="cs-CZ" dirty="0">
                <a:effectLst/>
                <a:ea typeface="Times New Roman" panose="02020603050405020304" pitchFamily="18" charset="0"/>
              </a:rPr>
              <a:t>Hlavní gradienty prostředí:</a:t>
            </a:r>
          </a:p>
          <a:p>
            <a:pPr>
              <a:spcAft>
                <a:spcPts val="0"/>
              </a:spcAft>
            </a:pPr>
            <a:endParaRPr lang="cs-CZ" dirty="0">
              <a:effectLst/>
              <a:ea typeface="Times New Roman" panose="02020603050405020304" pitchFamily="18" charset="0"/>
            </a:endParaRPr>
          </a:p>
          <a:p>
            <a:pPr marL="342900" lvl="0" indent="-342900">
              <a:spcAft>
                <a:spcPts val="0"/>
              </a:spcAft>
              <a:buFont typeface="Symbol" panose="05050102010706020507" pitchFamily="18" charset="2"/>
              <a:buChar char="-"/>
              <a:tabLst>
                <a:tab pos="373380" algn="l"/>
              </a:tabLst>
            </a:pPr>
            <a:r>
              <a:rPr lang="cs-CZ" dirty="0">
                <a:effectLst/>
                <a:ea typeface="Times New Roman" panose="02020603050405020304" pitchFamily="18" charset="0"/>
              </a:rPr>
              <a:t>klima: úhrn teplot a srážek (potenciální evapotranspirace) – např. </a:t>
            </a:r>
            <a:r>
              <a:rPr lang="cs-CZ" b="1" dirty="0">
                <a:effectLst/>
                <a:ea typeface="Times New Roman" panose="02020603050405020304" pitchFamily="18" charset="0"/>
              </a:rPr>
              <a:t>biomy</a:t>
            </a:r>
            <a:endParaRPr lang="cs-CZ" dirty="0">
              <a:effectLst/>
              <a:ea typeface="Times New Roman" panose="02020603050405020304" pitchFamily="18" charset="0"/>
            </a:endParaRPr>
          </a:p>
          <a:p>
            <a:pPr marL="342900" lvl="0" indent="-342900">
              <a:spcAft>
                <a:spcPts val="0"/>
              </a:spcAft>
              <a:buFont typeface="Symbol" panose="05050102010706020507" pitchFamily="18" charset="2"/>
              <a:buChar char="-"/>
              <a:tabLst>
                <a:tab pos="373380" algn="l"/>
              </a:tabLst>
            </a:pPr>
            <a:r>
              <a:rPr lang="cs-CZ" dirty="0">
                <a:effectLst/>
                <a:ea typeface="Times New Roman" panose="02020603050405020304" pitchFamily="18" charset="0"/>
              </a:rPr>
              <a:t>půdní vlhkost (</a:t>
            </a:r>
            <a:r>
              <a:rPr lang="cs-CZ" i="1" dirty="0">
                <a:solidFill>
                  <a:srgbClr val="00B050"/>
                </a:solidFill>
                <a:effectLst/>
                <a:ea typeface="Times New Roman" panose="02020603050405020304" pitchFamily="18" charset="0"/>
              </a:rPr>
              <a:t>hygrofyty – mezofyty - xerofyty</a:t>
            </a:r>
            <a:r>
              <a:rPr lang="cs-CZ" dirty="0">
                <a:effectLst/>
                <a:ea typeface="Times New Roman" panose="02020603050405020304" pitchFamily="18" charset="0"/>
              </a:rPr>
              <a:t>)</a:t>
            </a:r>
          </a:p>
          <a:p>
            <a:pPr marL="342900" indent="-342900">
              <a:buFont typeface="Symbol" panose="05050102010706020507" pitchFamily="18" charset="2"/>
              <a:buChar char="-"/>
              <a:tabLst>
                <a:tab pos="373380" algn="l"/>
              </a:tabLst>
            </a:pPr>
            <a:r>
              <a:rPr lang="cs-CZ" dirty="0">
                <a:effectLst/>
                <a:ea typeface="Times New Roman" panose="02020603050405020304" pitchFamily="18" charset="0"/>
              </a:rPr>
              <a:t>půdní reakce (</a:t>
            </a:r>
            <a:r>
              <a:rPr lang="cs-CZ" i="1" dirty="0" err="1">
                <a:solidFill>
                  <a:srgbClr val="00B050"/>
                </a:solidFill>
                <a:effectLst/>
                <a:ea typeface="Times New Roman" panose="02020603050405020304" pitchFamily="18" charset="0"/>
              </a:rPr>
              <a:t>acidofyty</a:t>
            </a:r>
            <a:r>
              <a:rPr lang="cs-CZ" i="1" dirty="0">
                <a:solidFill>
                  <a:srgbClr val="00B050"/>
                </a:solidFill>
                <a:effectLst/>
                <a:ea typeface="Times New Roman" panose="02020603050405020304" pitchFamily="18" charset="0"/>
              </a:rPr>
              <a:t>– </a:t>
            </a:r>
            <a:r>
              <a:rPr lang="cs-CZ" i="1" dirty="0" err="1">
                <a:solidFill>
                  <a:srgbClr val="00B050"/>
                </a:solidFill>
                <a:effectLst/>
                <a:ea typeface="Times New Roman" panose="02020603050405020304" pitchFamily="18" charset="0"/>
              </a:rPr>
              <a:t>neutrofyty</a:t>
            </a:r>
            <a:r>
              <a:rPr lang="cs-CZ" i="1" dirty="0">
                <a:solidFill>
                  <a:srgbClr val="00B050"/>
                </a:solidFill>
                <a:effectLst/>
                <a:ea typeface="Times New Roman" panose="02020603050405020304" pitchFamily="18" charset="0"/>
              </a:rPr>
              <a:t> - </a:t>
            </a:r>
            <a:r>
              <a:rPr lang="cs-CZ" i="1" dirty="0" err="1">
                <a:solidFill>
                  <a:srgbClr val="00B050"/>
                </a:solidFill>
                <a:effectLst/>
                <a:ea typeface="Times New Roman" panose="02020603050405020304" pitchFamily="18" charset="0"/>
              </a:rPr>
              <a:t>bazifyty</a:t>
            </a:r>
            <a:r>
              <a:rPr lang="cs-CZ" dirty="0">
                <a:effectLst/>
                <a:ea typeface="Times New Roman" panose="02020603050405020304" pitchFamily="18" charset="0"/>
              </a:rPr>
              <a:t>)</a:t>
            </a:r>
          </a:p>
          <a:p>
            <a:pPr marL="342900" lvl="0" indent="-342900">
              <a:spcAft>
                <a:spcPts val="0"/>
              </a:spcAft>
              <a:buFont typeface="Symbol" panose="05050102010706020507" pitchFamily="18" charset="2"/>
              <a:buChar char="-"/>
              <a:tabLst>
                <a:tab pos="373380" algn="l"/>
              </a:tabLst>
            </a:pPr>
            <a:r>
              <a:rPr lang="cs-CZ" dirty="0">
                <a:effectLst/>
                <a:ea typeface="Times New Roman" panose="02020603050405020304" pitchFamily="18" charset="0"/>
              </a:rPr>
              <a:t>přístupnost živin (gradient produktivity) …</a:t>
            </a:r>
            <a:r>
              <a:rPr lang="cs-CZ" dirty="0" err="1">
                <a:effectLst/>
                <a:ea typeface="Times New Roman" panose="02020603050405020304" pitchFamily="18" charset="0"/>
              </a:rPr>
              <a:t>atd</a:t>
            </a:r>
            <a:r>
              <a:rPr lang="cs-CZ" dirty="0">
                <a:effectLst/>
                <a:ea typeface="Times New Roman" panose="02020603050405020304" pitchFamily="18" charset="0"/>
              </a:rPr>
              <a:t>….</a:t>
            </a:r>
          </a:p>
          <a:p>
            <a:pPr>
              <a:spcAft>
                <a:spcPts val="0"/>
              </a:spcAft>
            </a:pPr>
            <a:r>
              <a:rPr lang="cs-CZ" dirty="0">
                <a:effectLst/>
                <a:ea typeface="Times New Roman" panose="02020603050405020304" pitchFamily="18" charset="0"/>
              </a:rPr>
              <a:t> </a:t>
            </a:r>
          </a:p>
          <a:p>
            <a:pPr>
              <a:spcAft>
                <a:spcPts val="0"/>
              </a:spcAft>
            </a:pPr>
            <a:endParaRPr lang="cs-CZ" dirty="0">
              <a:effectLst/>
              <a:ea typeface="Times New Roman" panose="02020603050405020304" pitchFamily="18" charset="0"/>
            </a:endParaRPr>
          </a:p>
          <a:p>
            <a:pPr>
              <a:spcAft>
                <a:spcPts val="0"/>
              </a:spcAft>
            </a:pPr>
            <a:r>
              <a:rPr lang="cs-CZ" dirty="0">
                <a:solidFill>
                  <a:srgbClr val="002060"/>
                </a:solidFill>
                <a:effectLst/>
                <a:ea typeface="Times New Roman" panose="02020603050405020304" pitchFamily="18" charset="0"/>
              </a:rPr>
              <a:t>Indexy podobnosti, indikační druhy, </a:t>
            </a:r>
            <a:r>
              <a:rPr lang="cs-CZ" dirty="0" err="1">
                <a:solidFill>
                  <a:srgbClr val="002060"/>
                </a:solidFill>
                <a:effectLst/>
                <a:ea typeface="Times New Roman" panose="02020603050405020304" pitchFamily="18" charset="0"/>
              </a:rPr>
              <a:t>fidelita</a:t>
            </a:r>
            <a:r>
              <a:rPr lang="cs-CZ" dirty="0">
                <a:solidFill>
                  <a:srgbClr val="002060"/>
                </a:solidFill>
                <a:effectLst/>
                <a:ea typeface="Times New Roman" panose="02020603050405020304" pitchFamily="18" charset="0"/>
              </a:rPr>
              <a:t> ….</a:t>
            </a:r>
          </a:p>
          <a:p>
            <a:pPr>
              <a:spcAft>
                <a:spcPts val="0"/>
              </a:spcAft>
            </a:pPr>
            <a:endParaRPr lang="cs-CZ" sz="9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592716833"/>
      </p:ext>
    </p:extLst>
  </p:cSld>
  <p:clrMapOvr>
    <a:masterClrMapping/>
  </p:clrMapOvr>
</p:sld>
</file>

<file path=ppt/theme/theme1.xml><?xml version="1.0" encoding="utf-8"?>
<a:theme xmlns:a="http://schemas.openxmlformats.org/drawingml/2006/main" name="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434</TotalTime>
  <Words>2414</Words>
  <Application>Microsoft Office PowerPoint</Application>
  <PresentationFormat>Širokoúhlá obrazovka</PresentationFormat>
  <Paragraphs>319</Paragraphs>
  <Slides>40</Slides>
  <Notes>0</Notes>
  <HiddenSlides>0</HiddenSlides>
  <MMClips>0</MMClips>
  <ScaleCrop>false</ScaleCrop>
  <HeadingPairs>
    <vt:vector size="6" baseType="variant">
      <vt:variant>
        <vt:lpstr>Použitá písma</vt:lpstr>
      </vt:variant>
      <vt:variant>
        <vt:i4>5</vt:i4>
      </vt:variant>
      <vt:variant>
        <vt:lpstr>Motiv</vt:lpstr>
      </vt:variant>
      <vt:variant>
        <vt:i4>1</vt:i4>
      </vt:variant>
      <vt:variant>
        <vt:lpstr>Nadpisy snímků</vt:lpstr>
      </vt:variant>
      <vt:variant>
        <vt:i4>40</vt:i4>
      </vt:variant>
    </vt:vector>
  </HeadingPairs>
  <TitlesOfParts>
    <vt:vector size="46" baseType="lpstr">
      <vt:lpstr>Arial</vt:lpstr>
      <vt:lpstr>Calibri</vt:lpstr>
      <vt:lpstr>Calibri Light</vt:lpstr>
      <vt:lpstr>Symbol</vt:lpstr>
      <vt:lpstr>Times New Roman</vt:lpstr>
      <vt:lpstr>Motiv Office</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Company>HP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michal</dc:creator>
  <cp:lastModifiedBy>reviewer</cp:lastModifiedBy>
  <cp:revision>52</cp:revision>
  <dcterms:created xsi:type="dcterms:W3CDTF">2018-10-24T06:08:04Z</dcterms:created>
  <dcterms:modified xsi:type="dcterms:W3CDTF">2021-11-16T08:28:53Z</dcterms:modified>
</cp:coreProperties>
</file>