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7"/>
  </p:notesMasterIdLst>
  <p:handoutMasterIdLst>
    <p:handoutMasterId r:id="rId48"/>
  </p:handoutMasterIdLst>
  <p:sldIdLst>
    <p:sldId id="493" r:id="rId2"/>
    <p:sldId id="533" r:id="rId3"/>
    <p:sldId id="544" r:id="rId4"/>
    <p:sldId id="545" r:id="rId5"/>
    <p:sldId id="534" r:id="rId6"/>
    <p:sldId id="546" r:id="rId7"/>
    <p:sldId id="535" r:id="rId8"/>
    <p:sldId id="552" r:id="rId9"/>
    <p:sldId id="547" r:id="rId10"/>
    <p:sldId id="536" r:id="rId11"/>
    <p:sldId id="537" r:id="rId12"/>
    <p:sldId id="549" r:id="rId13"/>
    <p:sldId id="550" r:id="rId14"/>
    <p:sldId id="551" r:id="rId15"/>
    <p:sldId id="553" r:id="rId16"/>
    <p:sldId id="548" r:id="rId17"/>
    <p:sldId id="554" r:id="rId18"/>
    <p:sldId id="566" r:id="rId19"/>
    <p:sldId id="542" r:id="rId20"/>
    <p:sldId id="543" r:id="rId21"/>
    <p:sldId id="558" r:id="rId22"/>
    <p:sldId id="559" r:id="rId23"/>
    <p:sldId id="563" r:id="rId24"/>
    <p:sldId id="560" r:id="rId25"/>
    <p:sldId id="562" r:id="rId26"/>
    <p:sldId id="561" r:id="rId27"/>
    <p:sldId id="565" r:id="rId28"/>
    <p:sldId id="564" r:id="rId29"/>
    <p:sldId id="541" r:id="rId30"/>
    <p:sldId id="540" r:id="rId31"/>
    <p:sldId id="539" r:id="rId32"/>
    <p:sldId id="495" r:id="rId33"/>
    <p:sldId id="496" r:id="rId34"/>
    <p:sldId id="497" r:id="rId35"/>
    <p:sldId id="529" r:id="rId36"/>
    <p:sldId id="499" r:id="rId37"/>
    <p:sldId id="505" r:id="rId38"/>
    <p:sldId id="506" r:id="rId39"/>
    <p:sldId id="504" r:id="rId40"/>
    <p:sldId id="508" r:id="rId41"/>
    <p:sldId id="524" r:id="rId42"/>
    <p:sldId id="500" r:id="rId43"/>
    <p:sldId id="501" r:id="rId44"/>
    <p:sldId id="478" r:id="rId45"/>
    <p:sldId id="509" r:id="rId46"/>
  </p:sldIdLst>
  <p:sldSz cx="9144000" cy="6858000" type="screen4x3"/>
  <p:notesSz cx="6858000" cy="9144000"/>
  <p:defaultTextStyle>
    <a:defPPr>
      <a:defRPr lang="cs-CZ"/>
    </a:defPPr>
    <a:lvl1pPr algn="l" rtl="0" fontAlgn="base">
      <a:spcBef>
        <a:spcPct val="0"/>
      </a:spcBef>
      <a:spcAft>
        <a:spcPct val="0"/>
      </a:spcAft>
      <a:defRPr kern="1200">
        <a:solidFill>
          <a:srgbClr val="FFCC66"/>
        </a:solidFill>
        <a:latin typeface="Arial" charset="0"/>
        <a:ea typeface="+mn-ea"/>
        <a:cs typeface="+mn-cs"/>
      </a:defRPr>
    </a:lvl1pPr>
    <a:lvl2pPr marL="457200" algn="l" rtl="0" fontAlgn="base">
      <a:spcBef>
        <a:spcPct val="0"/>
      </a:spcBef>
      <a:spcAft>
        <a:spcPct val="0"/>
      </a:spcAft>
      <a:defRPr kern="1200">
        <a:solidFill>
          <a:srgbClr val="FFCC66"/>
        </a:solidFill>
        <a:latin typeface="Arial" charset="0"/>
        <a:ea typeface="+mn-ea"/>
        <a:cs typeface="+mn-cs"/>
      </a:defRPr>
    </a:lvl2pPr>
    <a:lvl3pPr marL="914400" algn="l" rtl="0" fontAlgn="base">
      <a:spcBef>
        <a:spcPct val="0"/>
      </a:spcBef>
      <a:spcAft>
        <a:spcPct val="0"/>
      </a:spcAft>
      <a:defRPr kern="1200">
        <a:solidFill>
          <a:srgbClr val="FFCC66"/>
        </a:solidFill>
        <a:latin typeface="Arial" charset="0"/>
        <a:ea typeface="+mn-ea"/>
        <a:cs typeface="+mn-cs"/>
      </a:defRPr>
    </a:lvl3pPr>
    <a:lvl4pPr marL="1371600" algn="l" rtl="0" fontAlgn="base">
      <a:spcBef>
        <a:spcPct val="0"/>
      </a:spcBef>
      <a:spcAft>
        <a:spcPct val="0"/>
      </a:spcAft>
      <a:defRPr kern="1200">
        <a:solidFill>
          <a:srgbClr val="FFCC66"/>
        </a:solidFill>
        <a:latin typeface="Arial" charset="0"/>
        <a:ea typeface="+mn-ea"/>
        <a:cs typeface="+mn-cs"/>
      </a:defRPr>
    </a:lvl4pPr>
    <a:lvl5pPr marL="1828800" algn="l" rtl="0" fontAlgn="base">
      <a:spcBef>
        <a:spcPct val="0"/>
      </a:spcBef>
      <a:spcAft>
        <a:spcPct val="0"/>
      </a:spcAft>
      <a:defRPr kern="1200">
        <a:solidFill>
          <a:srgbClr val="FFCC66"/>
        </a:solidFill>
        <a:latin typeface="Arial" charset="0"/>
        <a:ea typeface="+mn-ea"/>
        <a:cs typeface="+mn-cs"/>
      </a:defRPr>
    </a:lvl5pPr>
    <a:lvl6pPr marL="2286000" algn="l" defTabSz="914400" rtl="0" eaLnBrk="1" latinLnBrk="0" hangingPunct="1">
      <a:defRPr kern="1200">
        <a:solidFill>
          <a:srgbClr val="FFCC66"/>
        </a:solidFill>
        <a:latin typeface="Arial" charset="0"/>
        <a:ea typeface="+mn-ea"/>
        <a:cs typeface="+mn-cs"/>
      </a:defRPr>
    </a:lvl6pPr>
    <a:lvl7pPr marL="2743200" algn="l" defTabSz="914400" rtl="0" eaLnBrk="1" latinLnBrk="0" hangingPunct="1">
      <a:defRPr kern="1200">
        <a:solidFill>
          <a:srgbClr val="FFCC66"/>
        </a:solidFill>
        <a:latin typeface="Arial" charset="0"/>
        <a:ea typeface="+mn-ea"/>
        <a:cs typeface="+mn-cs"/>
      </a:defRPr>
    </a:lvl7pPr>
    <a:lvl8pPr marL="3200400" algn="l" defTabSz="914400" rtl="0" eaLnBrk="1" latinLnBrk="0" hangingPunct="1">
      <a:defRPr kern="1200">
        <a:solidFill>
          <a:srgbClr val="FFCC66"/>
        </a:solidFill>
        <a:latin typeface="Arial" charset="0"/>
        <a:ea typeface="+mn-ea"/>
        <a:cs typeface="+mn-cs"/>
      </a:defRPr>
    </a:lvl8pPr>
    <a:lvl9pPr marL="3657600" algn="l" defTabSz="914400" rtl="0" eaLnBrk="1" latinLnBrk="0" hangingPunct="1">
      <a:defRPr kern="1200">
        <a:solidFill>
          <a:srgbClr val="FFCC66"/>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B9F25"/>
    <a:srgbClr val="70F650"/>
    <a:srgbClr val="D3F17F"/>
    <a:srgbClr val="856647"/>
    <a:srgbClr val="FF9900"/>
    <a:srgbClr val="FF6600"/>
    <a:srgbClr val="FFCC6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68182" autoAdjust="0"/>
  </p:normalViewPr>
  <p:slideViewPr>
    <p:cSldViewPr>
      <p:cViewPr varScale="1">
        <p:scale>
          <a:sx n="60" d="100"/>
          <a:sy n="60" d="100"/>
        </p:scale>
        <p:origin x="1541" y="3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4" d="100"/>
          <a:sy n="64" d="100"/>
        </p:scale>
        <p:origin x="200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defRPr>
            </a:lvl1pPr>
          </a:lstStyle>
          <a:p>
            <a:pPr>
              <a:defRPr/>
            </a:pPr>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defRPr>
            </a:lvl1pPr>
          </a:lstStyle>
          <a:p>
            <a:pPr>
              <a:defRPr/>
            </a:pPr>
            <a:fld id="{AA916304-5402-4D37-A712-69565CAF4705}" type="datetimeFigureOut">
              <a:rPr lang="cs-CZ"/>
              <a:pPr>
                <a:defRPr/>
              </a:pPr>
              <a:t>24.10.2021</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0" hangingPunct="0">
              <a:defRPr sz="1200">
                <a:latin typeface="Arial" panose="020B0604020202020204" pitchFamily="34" charset="0"/>
              </a:defRPr>
            </a:lvl1pPr>
          </a:lstStyle>
          <a:p>
            <a:pPr>
              <a:defRPr/>
            </a:pPr>
            <a:fld id="{A5B801D7-7F3E-450F-B863-995A2B49E4FB}" type="slidenum">
              <a:rPr lang="cs-CZ"/>
              <a:pPr>
                <a:defRPr/>
              </a:pPr>
              <a:t>‹#›</a:t>
            </a:fld>
            <a:endParaRPr lang="cs-CZ"/>
          </a:p>
        </p:txBody>
      </p:sp>
    </p:spTree>
    <p:extLst>
      <p:ext uri="{BB962C8B-B14F-4D97-AF65-F5344CB8AC3E}">
        <p14:creationId xmlns:p14="http://schemas.microsoft.com/office/powerpoint/2010/main" val="4118553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panose="020B0604020202020204" pitchFamily="34" charset="0"/>
              </a:defRPr>
            </a:lvl1pPr>
          </a:lstStyle>
          <a:p>
            <a:pPr>
              <a:defRPr/>
            </a:pPr>
            <a:endParaRPr lang="cs-CZ" altLang="cs-CZ"/>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endParaRPr lang="cs-CZ" altLang="cs-CZ"/>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altLang="cs-CZ" noProof="0" smtClean="0"/>
              <a:t>Klepnutím lze upravit styly předlohy textu.</a:t>
            </a:r>
          </a:p>
          <a:p>
            <a:pPr lvl="1"/>
            <a:r>
              <a:rPr lang="cs-CZ" altLang="cs-CZ" noProof="0" smtClean="0"/>
              <a:t>Druhá úroveň</a:t>
            </a:r>
          </a:p>
          <a:p>
            <a:pPr lvl="2"/>
            <a:r>
              <a:rPr lang="cs-CZ" altLang="cs-CZ" noProof="0" smtClean="0"/>
              <a:t>Třetí úroveň</a:t>
            </a:r>
          </a:p>
          <a:p>
            <a:pPr lvl="3"/>
            <a:r>
              <a:rPr lang="cs-CZ" altLang="cs-CZ" noProof="0" smtClean="0"/>
              <a:t>Čtvrtá úroveň</a:t>
            </a:r>
          </a:p>
          <a:p>
            <a:pPr lvl="4"/>
            <a:r>
              <a:rPr lang="cs-CZ" altLang="cs-CZ" noProof="0" smtClean="0"/>
              <a:t>Pátá úroveň</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panose="020B0604020202020204" pitchFamily="34" charset="0"/>
              </a:defRPr>
            </a:lvl1pPr>
          </a:lstStyle>
          <a:p>
            <a:pPr>
              <a:defRPr/>
            </a:pPr>
            <a:endParaRPr lang="cs-CZ" altLang="cs-CZ"/>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fld id="{BAAAD58D-3196-4F7D-BD12-120F1938623F}" type="slidenum">
              <a:rPr lang="cs-CZ" altLang="cs-CZ"/>
              <a:pPr>
                <a:defRPr/>
              </a:pPr>
              <a:t>‹#›</a:t>
            </a:fld>
            <a:endParaRPr lang="cs-CZ" altLang="cs-CZ"/>
          </a:p>
        </p:txBody>
      </p:sp>
    </p:spTree>
    <p:extLst>
      <p:ext uri="{BB962C8B-B14F-4D97-AF65-F5344CB8AC3E}">
        <p14:creationId xmlns:p14="http://schemas.microsoft.com/office/powerpoint/2010/main" val="3096271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ha-bay.ics.muni.cz/"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wikiskripta.eu/index.php?title=Genov%C3%A9_manipulace_a_genov%C3%A9_in%C5%BEen%C3%BDrstv%C3%AD&amp;action=edit&amp;section=1" TargetMode="External"/><Relationship Id="rId13" Type="http://schemas.openxmlformats.org/officeDocument/2006/relationships/hyperlink" Target="https://www.wikiskripta.eu/w/Enzymy" TargetMode="External"/><Relationship Id="rId18" Type="http://schemas.openxmlformats.org/officeDocument/2006/relationships/hyperlink" Target="https://www.wikiskripta.eu/w/Bakterie" TargetMode="External"/><Relationship Id="rId26" Type="http://schemas.openxmlformats.org/officeDocument/2006/relationships/hyperlink" Target="https://www.wikiskripta.eu/w/Cytoplazma" TargetMode="External"/><Relationship Id="rId3" Type="http://schemas.openxmlformats.org/officeDocument/2006/relationships/hyperlink" Target="https://www.wikiskripta.eu/w/Genov%C3%A9_manipulace_a_genov%C3%A9_in%C5%BEen%C3%BDrstv%C3%AD#V.C3.BDznam_genov.C3.A9ho_in.C5.BEen.C3.BDrstv.C3.AD" TargetMode="External"/><Relationship Id="rId21" Type="http://schemas.openxmlformats.org/officeDocument/2006/relationships/hyperlink" Target="https://www.wikiskripta.eu/w/Antibiotika" TargetMode="External"/><Relationship Id="rId7" Type="http://schemas.openxmlformats.org/officeDocument/2006/relationships/hyperlink" Target="https://www.wikiskripta.eu/index.php?title=Genov%C3%A9_manipulace_a_genov%C3%A9_in%C5%BEen%C3%BDrstv%C3%AD&amp;veaction=edit&amp;vesection=1" TargetMode="External"/><Relationship Id="rId12" Type="http://schemas.openxmlformats.org/officeDocument/2006/relationships/hyperlink" Target="https://www.wikiskripta.eu/w/Inzulin" TargetMode="External"/><Relationship Id="rId17" Type="http://schemas.openxmlformats.org/officeDocument/2006/relationships/hyperlink" Target="https://www.wikiskripta.eu/w/DNA_(nukleov%C3%A1_kyselina)" TargetMode="External"/><Relationship Id="rId25" Type="http://schemas.openxmlformats.org/officeDocument/2006/relationships/hyperlink" Target="https://www.wikiskripta.eu/w/J%C3%A1dro" TargetMode="External"/><Relationship Id="rId2" Type="http://schemas.openxmlformats.org/officeDocument/2006/relationships/slide" Target="../slides/slide20.xml"/><Relationship Id="rId16" Type="http://schemas.openxmlformats.org/officeDocument/2006/relationships/hyperlink" Target="https://www.wikiskripta.eu/w/Plazmid" TargetMode="External"/><Relationship Id="rId20" Type="http://schemas.openxmlformats.org/officeDocument/2006/relationships/hyperlink" Target="https://www.wikiskripta.eu/w/Genom" TargetMode="External"/><Relationship Id="rId29" Type="http://schemas.openxmlformats.org/officeDocument/2006/relationships/hyperlink" Target="https://www.wikiskripta.eu/index.php?title=Gene_Gun&amp;action=edit&amp;redlink=1" TargetMode="External"/><Relationship Id="rId1" Type="http://schemas.openxmlformats.org/officeDocument/2006/relationships/notesMaster" Target="../notesMasters/notesMaster1.xml"/><Relationship Id="rId6" Type="http://schemas.openxmlformats.org/officeDocument/2006/relationships/hyperlink" Target="https://www.wikiskripta.eu/w/Genov%C3%A9_manipulace_a_genov%C3%A9_in%C5%BEen%C3%BDrstv%C3%AD#Zdroj" TargetMode="External"/><Relationship Id="rId11" Type="http://schemas.openxmlformats.org/officeDocument/2006/relationships/hyperlink" Target="https://www.wikiskripta.eu/w/Ch%C5%99ipka" TargetMode="External"/><Relationship Id="rId24" Type="http://schemas.openxmlformats.org/officeDocument/2006/relationships/hyperlink" Target="https://www.wikiskripta.eu/w/Hormon" TargetMode="External"/><Relationship Id="rId5" Type="http://schemas.openxmlformats.org/officeDocument/2006/relationships/hyperlink" Target="https://www.wikiskripta.eu/w/Genov%C3%A9_manipulace_a_genov%C3%A9_in%C5%BEen%C3%BDrstv%C3%AD#Souvisej.C3.ADc.C3.AD_.C4.8Dl.C3.A1nky" TargetMode="External"/><Relationship Id="rId15" Type="http://schemas.openxmlformats.org/officeDocument/2006/relationships/hyperlink" Target="https://www.wikiskripta.eu/w/Znak_(genetika)" TargetMode="External"/><Relationship Id="rId23" Type="http://schemas.openxmlformats.org/officeDocument/2006/relationships/hyperlink" Target="https://www.wikiskripta.eu/w/Protein" TargetMode="External"/><Relationship Id="rId28" Type="http://schemas.openxmlformats.org/officeDocument/2006/relationships/hyperlink" Target="https://www.wikiskripta.eu/w/Viry" TargetMode="External"/><Relationship Id="rId10" Type="http://schemas.openxmlformats.org/officeDocument/2006/relationships/hyperlink" Target="https://www.wikiskripta.eu/w/VHB" TargetMode="External"/><Relationship Id="rId19" Type="http://schemas.openxmlformats.org/officeDocument/2006/relationships/hyperlink" Target="https://www.wikiskripta.eu/w/Gen" TargetMode="External"/><Relationship Id="rId4" Type="http://schemas.openxmlformats.org/officeDocument/2006/relationships/hyperlink" Target="https://www.wikiskripta.eu/w/Genov%C3%A9_manipulace_a_genov%C3%A9_in%C5%BEen%C3%BDrstv%C3%AD#Odkazy" TargetMode="External"/><Relationship Id="rId9" Type="http://schemas.openxmlformats.org/officeDocument/2006/relationships/hyperlink" Target="https://www.wikiskripta.eu/w/Hepatitida_A" TargetMode="External"/><Relationship Id="rId14" Type="http://schemas.openxmlformats.org/officeDocument/2006/relationships/hyperlink" Target="https://www.wikiskripta.eu/w/Genov%C3%A1_terapie" TargetMode="External"/><Relationship Id="rId22" Type="http://schemas.openxmlformats.org/officeDocument/2006/relationships/hyperlink" Target="https://www.wikiskripta.eu/w/Genov%C3%A9_manipulace_a_genov%C3%A9_in%C5%BEen%C3%BDrstv%C3%AD" TargetMode="External"/><Relationship Id="rId27" Type="http://schemas.openxmlformats.org/officeDocument/2006/relationships/hyperlink" Target="https://www.wikiskripta.eu/w/Vektor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1</a:t>
            </a:fld>
            <a:endParaRPr lang="cs-CZ" altLang="cs-CZ"/>
          </a:p>
        </p:txBody>
      </p:sp>
    </p:spTree>
    <p:extLst>
      <p:ext uri="{BB962C8B-B14F-4D97-AF65-F5344CB8AC3E}">
        <p14:creationId xmlns:p14="http://schemas.microsoft.com/office/powerpoint/2010/main" val="3531898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p:spPr>
        <p:txBody>
          <a:bodyPr/>
          <a:lstStyle/>
          <a:p>
            <a:r>
              <a:rPr lang="cs-CZ" dirty="0" smtClean="0">
                <a:latin typeface="Arial" charset="0"/>
              </a:rPr>
              <a:t/>
            </a:r>
            <a:br>
              <a:rPr lang="cs-CZ" dirty="0" smtClean="0">
                <a:latin typeface="Arial" charset="0"/>
              </a:rPr>
            </a:br>
            <a:endParaRPr lang="cs-CZ" dirty="0" smtClean="0">
              <a:latin typeface="Arial" charset="0"/>
            </a:endParaRPr>
          </a:p>
          <a:p>
            <a:r>
              <a:rPr lang="cs-CZ" dirty="0" smtClean="0">
                <a:latin typeface="Arial" charset="0"/>
              </a:rPr>
              <a:t>\\</a:t>
            </a:r>
            <a:r>
              <a:rPr lang="cs-CZ" dirty="0" smtClean="0">
                <a:latin typeface="Arial" charset="0"/>
                <a:hlinkClick r:id="rId3"/>
              </a:rPr>
              <a:t>ha-bay.ics.muni.cz</a:t>
            </a:r>
            <a:r>
              <a:rPr lang="cs-CZ" dirty="0" smtClean="0">
                <a:latin typeface="Arial" charset="0"/>
              </a:rPr>
              <a:t>\homes</a:t>
            </a:r>
          </a:p>
          <a:p>
            <a:r>
              <a:rPr lang="cs-CZ" dirty="0" smtClean="0">
                <a:latin typeface="Arial" charset="0"/>
              </a:rPr>
              <a:t/>
            </a:r>
            <a:br>
              <a:rPr lang="cs-CZ" dirty="0" smtClean="0">
                <a:latin typeface="Arial" charset="0"/>
              </a:rPr>
            </a:br>
            <a:endParaRPr lang="cs-CZ" dirty="0" smtClean="0">
              <a:latin typeface="Arial" charset="0"/>
            </a:endParaRPr>
          </a:p>
          <a:p>
            <a:r>
              <a:rPr lang="cs-CZ" dirty="0" err="1" smtClean="0">
                <a:latin typeface="Arial" charset="0"/>
              </a:rPr>
              <a:t>prihlasovaci</a:t>
            </a:r>
            <a:r>
              <a:rPr lang="cs-CZ" dirty="0" smtClean="0">
                <a:latin typeface="Arial" charset="0"/>
              </a:rPr>
              <a:t> </a:t>
            </a:r>
            <a:r>
              <a:rPr lang="cs-CZ" dirty="0" err="1" smtClean="0">
                <a:latin typeface="Arial" charset="0"/>
              </a:rPr>
              <a:t>jmeno</a:t>
            </a:r>
            <a:r>
              <a:rPr lang="cs-CZ" dirty="0" smtClean="0">
                <a:latin typeface="Arial" charset="0"/>
              </a:rPr>
              <a:t> je&gt;       UCN\</a:t>
            </a:r>
            <a:r>
              <a:rPr lang="cs-CZ" dirty="0" err="1" smtClean="0">
                <a:latin typeface="Arial" charset="0"/>
              </a:rPr>
              <a:t>uco</a:t>
            </a:r>
            <a:r>
              <a:rPr lang="cs-CZ" dirty="0" smtClean="0">
                <a:latin typeface="Arial" charset="0"/>
              </a:rPr>
              <a:t> (VCETNE UCN\)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p:spPr>
        <p:txBody>
          <a:bodyPr/>
          <a:lstStyle/>
          <a:p>
            <a:r>
              <a:rPr lang="cs-CZ" smtClean="0">
                <a:latin typeface="Arial" charset="0"/>
              </a:rPr>
              <a:t>Electroporation exposes a cell to a high-intensity electric field that temporarily </a:t>
            </a:r>
          </a:p>
          <a:p>
            <a:r>
              <a:rPr lang="cs-CZ" smtClean="0">
                <a:latin typeface="Arial" charset="0"/>
              </a:rPr>
              <a:t>destabilizes the membrane. </a:t>
            </a:r>
          </a:p>
          <a:p>
            <a:r>
              <a:rPr lang="cs-CZ" smtClean="0">
                <a:latin typeface="Arial" charset="0"/>
              </a:rPr>
              <a:t>2</a:t>
            </a:r>
          </a:p>
          <a:p>
            <a:r>
              <a:rPr lang="cs-CZ" smtClean="0">
                <a:latin typeface="Arial" charset="0"/>
              </a:rPr>
              <a:t>During this time the membrane is highly permeable to exogenous molecules </a:t>
            </a:r>
          </a:p>
          <a:p>
            <a:r>
              <a:rPr lang="cs-CZ" smtClean="0">
                <a:latin typeface="Arial" charset="0"/>
              </a:rPr>
              <a:t>present in the surrounding media.</a:t>
            </a:r>
          </a:p>
          <a:p>
            <a:r>
              <a:rPr lang="cs-CZ" smtClean="0">
                <a:latin typeface="Arial" charset="0"/>
              </a:rPr>
              <a:t>3</a:t>
            </a:r>
          </a:p>
          <a:p>
            <a:r>
              <a:rPr lang="cs-CZ" smtClean="0">
                <a:latin typeface="Arial" charset="0"/>
              </a:rPr>
              <a:t>DNA then moves into the cell through these holes.</a:t>
            </a:r>
          </a:p>
          <a:p>
            <a:r>
              <a:rPr lang="cs-CZ" smtClean="0">
                <a:latin typeface="Arial" charset="0"/>
              </a:rPr>
              <a:t>4</a:t>
            </a:r>
          </a:p>
          <a:p>
            <a:r>
              <a:rPr lang="cs-CZ" smtClean="0">
                <a:latin typeface="Arial" charset="0"/>
              </a:rPr>
              <a:t>When the field is turned off, the pores in the membrane reseal, enclosing the </a:t>
            </a:r>
          </a:p>
          <a:p>
            <a:r>
              <a:rPr lang="cs-CZ" smtClean="0">
                <a:latin typeface="Arial" charset="0"/>
              </a:rPr>
              <a:t>DNA inside</a:t>
            </a:r>
          </a:p>
          <a:p>
            <a:endParaRPr lang="cs-CZ"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p:spPr>
        <p:txBody>
          <a:bodyPr/>
          <a:lstStyle/>
          <a:p>
            <a:pPr>
              <a:lnSpc>
                <a:spcPct val="80000"/>
              </a:lnSpc>
            </a:pPr>
            <a:r>
              <a:rPr lang="cs-CZ" sz="800" smtClean="0">
                <a:latin typeface="Arial" charset="0"/>
              </a:rPr>
              <a:t>Advantages of Lipids</a:t>
            </a:r>
          </a:p>
          <a:p>
            <a:pPr>
              <a:lnSpc>
                <a:spcPct val="80000"/>
              </a:lnSpc>
            </a:pPr>
            <a:r>
              <a:rPr lang="cs-CZ" sz="800" smtClean="0">
                <a:latin typeface="Arial" charset="0"/>
              </a:rPr>
              <a:t>Deliver nucleic acids to cells in a culture dish with high efficiency</a:t>
            </a:r>
          </a:p>
          <a:p>
            <a:pPr>
              <a:lnSpc>
                <a:spcPct val="80000"/>
              </a:lnSpc>
            </a:pPr>
            <a:r>
              <a:rPr lang="cs-CZ" sz="800" smtClean="0">
                <a:latin typeface="Arial" charset="0"/>
              </a:rPr>
              <a:t>Easy to use, minimal steps required; adaptable to high-throughput systems</a:t>
            </a:r>
          </a:p>
          <a:p>
            <a:pPr>
              <a:lnSpc>
                <a:spcPct val="80000"/>
              </a:lnSpc>
            </a:pPr>
            <a:r>
              <a:rPr lang="cs-CZ" sz="800" smtClean="0">
                <a:latin typeface="Arial" charset="0"/>
              </a:rPr>
              <a:t>Using a highly active lipid will reduce the cost of lipid and nucleic acid, and achieve effective results</a:t>
            </a:r>
          </a:p>
          <a:p>
            <a:pPr>
              <a:lnSpc>
                <a:spcPct val="80000"/>
              </a:lnSpc>
            </a:pPr>
            <a:r>
              <a:rPr lang="cs-CZ" sz="800" smtClean="0">
                <a:latin typeface="Arial" charset="0"/>
              </a:rPr>
              <a:t>Disadvantage of Lipids</a:t>
            </a:r>
          </a:p>
          <a:p>
            <a:pPr>
              <a:lnSpc>
                <a:spcPct val="80000"/>
              </a:lnSpc>
            </a:pPr>
            <a:r>
              <a:rPr lang="cs-CZ" sz="800" smtClean="0">
                <a:latin typeface="Arial" charset="0"/>
              </a:rPr>
              <a:t>Not applicable to all cell types</a:t>
            </a:r>
          </a:p>
          <a:p>
            <a:pPr>
              <a:lnSpc>
                <a:spcPct val="80000"/>
              </a:lnSpc>
            </a:pPr>
            <a:endParaRPr lang="cs-CZ" sz="800" smtClean="0">
              <a:latin typeface="Arial" charset="0"/>
            </a:endParaRPr>
          </a:p>
          <a:p>
            <a:pPr>
              <a:lnSpc>
                <a:spcPct val="80000"/>
              </a:lnSpc>
            </a:pPr>
            <a:r>
              <a:rPr lang="cs-CZ" sz="800" smtClean="0">
                <a:latin typeface="Arial" charset="0"/>
              </a:rPr>
              <a:t>Advantages of Calcium Phosphate</a:t>
            </a:r>
          </a:p>
          <a:p>
            <a:pPr>
              <a:lnSpc>
                <a:spcPct val="80000"/>
              </a:lnSpc>
            </a:pPr>
            <a:r>
              <a:rPr lang="cs-CZ" sz="800" smtClean="0">
                <a:latin typeface="Arial" charset="0"/>
              </a:rPr>
              <a:t>Inexpensive </a:t>
            </a:r>
          </a:p>
          <a:p>
            <a:pPr>
              <a:lnSpc>
                <a:spcPct val="80000"/>
              </a:lnSpc>
            </a:pPr>
            <a:r>
              <a:rPr lang="cs-CZ" sz="800" smtClean="0">
                <a:latin typeface="Arial" charset="0"/>
              </a:rPr>
              <a:t>High efficiency (cell type dependent)</a:t>
            </a:r>
          </a:p>
          <a:p>
            <a:pPr>
              <a:lnSpc>
                <a:spcPct val="80000"/>
              </a:lnSpc>
            </a:pPr>
            <a:r>
              <a:rPr lang="cs-CZ" sz="800" smtClean="0">
                <a:latin typeface="Arial" charset="0"/>
              </a:rPr>
              <a:t>Can be applied to a wide range of cell types</a:t>
            </a:r>
          </a:p>
          <a:p>
            <a:pPr>
              <a:lnSpc>
                <a:spcPct val="80000"/>
              </a:lnSpc>
            </a:pPr>
            <a:r>
              <a:rPr lang="cs-CZ" sz="800" smtClean="0">
                <a:latin typeface="Arial" charset="0"/>
              </a:rPr>
              <a:t>Can be used for transient and stable transfection</a:t>
            </a:r>
          </a:p>
          <a:p>
            <a:pPr>
              <a:lnSpc>
                <a:spcPct val="80000"/>
              </a:lnSpc>
            </a:pPr>
            <a:r>
              <a:rPr lang="cs-CZ" sz="800" smtClean="0">
                <a:latin typeface="Arial" charset="0"/>
              </a:rPr>
              <a:t>Disadvantages of Calcium Phosphate </a:t>
            </a:r>
          </a:p>
          <a:p>
            <a:pPr>
              <a:lnSpc>
                <a:spcPct val="80000"/>
              </a:lnSpc>
            </a:pPr>
            <a:r>
              <a:rPr lang="cs-CZ" sz="800" smtClean="0">
                <a:latin typeface="Arial" charset="0"/>
              </a:rPr>
              <a:t>Reagent consistency is critical for reproducibility</a:t>
            </a:r>
          </a:p>
          <a:p>
            <a:pPr>
              <a:lnSpc>
                <a:spcPct val="80000"/>
              </a:lnSpc>
            </a:pPr>
            <a:r>
              <a:rPr lang="cs-CZ" sz="800" smtClean="0">
                <a:latin typeface="Arial" charset="0"/>
              </a:rPr>
              <a:t>Small pH changes (±0.1) can compromise transformation efficiency</a:t>
            </a:r>
          </a:p>
          <a:p>
            <a:pPr>
              <a:lnSpc>
                <a:spcPct val="80000"/>
              </a:lnSpc>
            </a:pPr>
            <a:r>
              <a:rPr lang="cs-CZ" sz="800" smtClean="0">
                <a:latin typeface="Arial" charset="0"/>
              </a:rPr>
              <a:t>Size and quality of the precipitate are crucial to the success of transfection</a:t>
            </a:r>
          </a:p>
          <a:p>
            <a:pPr>
              <a:lnSpc>
                <a:spcPct val="80000"/>
              </a:lnSpc>
            </a:pPr>
            <a:r>
              <a:rPr lang="cs-CZ" sz="800" smtClean="0">
                <a:latin typeface="Arial" charset="0"/>
              </a:rPr>
              <a:t>Calcium phosphate precipitation does not work in RPMI, due to the high </a:t>
            </a:r>
          </a:p>
          <a:p>
            <a:pPr>
              <a:lnSpc>
                <a:spcPct val="80000"/>
              </a:lnSpc>
            </a:pPr>
            <a:r>
              <a:rPr lang="cs-CZ" sz="800" smtClean="0">
                <a:latin typeface="Arial" charset="0"/>
              </a:rPr>
              <a:t>concentration of phosphate within the medium</a:t>
            </a:r>
          </a:p>
          <a:p>
            <a:pPr>
              <a:lnSpc>
                <a:spcPct val="80000"/>
              </a:lnSpc>
            </a:pPr>
            <a:endParaRPr lang="cs-CZ" sz="800" smtClean="0">
              <a:latin typeface="Arial" charset="0"/>
            </a:endParaRPr>
          </a:p>
          <a:p>
            <a:pPr>
              <a:lnSpc>
                <a:spcPct val="80000"/>
              </a:lnSpc>
            </a:pPr>
            <a:r>
              <a:rPr lang="cs-CZ" sz="800" smtClean="0">
                <a:latin typeface="Arial" charset="0"/>
              </a:rPr>
              <a:t>Advantages of Electroporation</a:t>
            </a:r>
          </a:p>
          <a:p>
            <a:pPr>
              <a:lnSpc>
                <a:spcPct val="80000"/>
              </a:lnSpc>
            </a:pPr>
            <a:r>
              <a:rPr lang="cs-CZ" sz="800" smtClean="0">
                <a:latin typeface="Arial" charset="0"/>
              </a:rPr>
              <a:t>Nonchemical method that doesn’t seem to alter the </a:t>
            </a:r>
          </a:p>
          <a:p>
            <a:pPr>
              <a:lnSpc>
                <a:spcPct val="80000"/>
              </a:lnSpc>
            </a:pPr>
            <a:r>
              <a:rPr lang="cs-CZ" sz="800" smtClean="0">
                <a:latin typeface="Arial" charset="0"/>
              </a:rPr>
              <a:t>biological structure or function of the target cells</a:t>
            </a:r>
          </a:p>
          <a:p>
            <a:pPr>
              <a:lnSpc>
                <a:spcPct val="80000"/>
              </a:lnSpc>
            </a:pPr>
            <a:r>
              <a:rPr lang="cs-CZ" sz="800" smtClean="0">
                <a:latin typeface="Arial" charset="0"/>
              </a:rPr>
              <a:t>Easy to perform</a:t>
            </a:r>
          </a:p>
          <a:p>
            <a:pPr>
              <a:lnSpc>
                <a:spcPct val="80000"/>
              </a:lnSpc>
            </a:pPr>
            <a:r>
              <a:rPr lang="cs-CZ" sz="800" smtClean="0">
                <a:latin typeface="Arial" charset="0"/>
              </a:rPr>
              <a:t>High efficiency</a:t>
            </a:r>
          </a:p>
          <a:p>
            <a:pPr>
              <a:lnSpc>
                <a:spcPct val="80000"/>
              </a:lnSpc>
            </a:pPr>
            <a:r>
              <a:rPr lang="cs-CZ" sz="800" smtClean="0">
                <a:latin typeface="Arial" charset="0"/>
              </a:rPr>
              <a:t>Can be applied to a wide range of cell types</a:t>
            </a:r>
          </a:p>
          <a:p>
            <a:pPr>
              <a:lnSpc>
                <a:spcPct val="80000"/>
              </a:lnSpc>
            </a:pPr>
            <a:r>
              <a:rPr lang="cs-CZ" sz="800" smtClean="0">
                <a:latin typeface="Arial" charset="0"/>
              </a:rPr>
              <a:t>Disadvantage of Electroporation</a:t>
            </a:r>
          </a:p>
          <a:p>
            <a:pPr>
              <a:lnSpc>
                <a:spcPct val="80000"/>
              </a:lnSpc>
            </a:pPr>
            <a:r>
              <a:rPr lang="cs-CZ" sz="800" smtClean="0">
                <a:latin typeface="Arial" charset="0"/>
              </a:rPr>
              <a:t>Cell mortality (if using suboptimal conditions)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00" dirty="0" smtClean="0"/>
              <a:t>1.Dvě vlákna, z nichž každé tvoří pravotočivý helix, vzájemně svinuté, parametry </a:t>
            </a:r>
          </a:p>
          <a:p>
            <a:r>
              <a:rPr lang="cs-CZ" sz="1000" dirty="0" smtClean="0"/>
              <a:t>2.Monosacharid + fosfát</a:t>
            </a:r>
            <a:r>
              <a:rPr lang="cs-CZ" sz="1000" baseline="0" dirty="0" smtClean="0"/>
              <a:t> </a:t>
            </a:r>
            <a:r>
              <a:rPr lang="cs-CZ" sz="1000" dirty="0" smtClean="0"/>
              <a:t>= páteř vně šroubovice – polární povrch </a:t>
            </a:r>
          </a:p>
          <a:p>
            <a:r>
              <a:rPr lang="cs-CZ" sz="1000" dirty="0" smtClean="0"/>
              <a:t>3.Báze lokalizovány uvnitř šroubovice, roviny kruhů kolmo na osu, stohování bází, patrové hydrofobní interakce </a:t>
            </a:r>
          </a:p>
          <a:p>
            <a:r>
              <a:rPr lang="cs-CZ" sz="1000" dirty="0" smtClean="0"/>
              <a:t>4.Komplementární párování basí odpovídá </a:t>
            </a:r>
            <a:r>
              <a:rPr lang="cs-CZ" sz="1000" dirty="0" err="1" smtClean="0"/>
              <a:t>Chargaffovým</a:t>
            </a:r>
            <a:r>
              <a:rPr lang="cs-CZ" sz="1000" dirty="0" smtClean="0"/>
              <a:t> pravidlům, vodíkové můstky </a:t>
            </a:r>
          </a:p>
          <a:p>
            <a:r>
              <a:rPr lang="cs-CZ" sz="1000" dirty="0" smtClean="0"/>
              <a:t>5.Dvoušroubovice má dva žlábky: velký(mělký a široký) a malý (úzký a hluboký) </a:t>
            </a:r>
          </a:p>
          <a:p>
            <a:r>
              <a:rPr lang="cs-CZ" sz="1000" dirty="0" smtClean="0"/>
              <a:t>6.Polynukleotidové řetězce mají antiparalelní uspořádání: 5‘ → 3‘ 3‘ → 5‘ </a:t>
            </a:r>
            <a:r>
              <a:rPr lang="cs-CZ" sz="1000" b="1" dirty="0" smtClean="0"/>
              <a:t>velikost se udává počtem párů </a:t>
            </a:r>
            <a:r>
              <a:rPr lang="cs-CZ" sz="1000" b="1" dirty="0" err="1" smtClean="0"/>
              <a:t>bazí</a:t>
            </a:r>
            <a:r>
              <a:rPr lang="cs-CZ" sz="1000" b="1" dirty="0" smtClean="0"/>
              <a:t> – </a:t>
            </a:r>
            <a:r>
              <a:rPr lang="cs-CZ" sz="1000" b="1" dirty="0" err="1" smtClean="0"/>
              <a:t>bp</a:t>
            </a:r>
            <a:r>
              <a:rPr lang="cs-CZ" sz="1000" b="1" dirty="0" smtClean="0"/>
              <a:t> </a:t>
            </a:r>
            <a:endParaRPr lang="cs-CZ" sz="1000"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2</a:t>
            </a:fld>
            <a:endParaRPr lang="cs-CZ" altLang="cs-CZ"/>
          </a:p>
        </p:txBody>
      </p:sp>
    </p:spTree>
    <p:extLst>
      <p:ext uri="{BB962C8B-B14F-4D97-AF65-F5344CB8AC3E}">
        <p14:creationId xmlns:p14="http://schemas.microsoft.com/office/powerpoint/2010/main" val="417093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3</a:t>
            </a:fld>
            <a:endParaRPr lang="cs-CZ" altLang="cs-CZ"/>
          </a:p>
        </p:txBody>
      </p:sp>
    </p:spTree>
    <p:extLst>
      <p:ext uri="{BB962C8B-B14F-4D97-AF65-F5344CB8AC3E}">
        <p14:creationId xmlns:p14="http://schemas.microsoft.com/office/powerpoint/2010/main" val="184051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Arial" panose="020B0604020202020204" pitchFamily="34" charset="0"/>
                <a:ea typeface="+mn-ea"/>
                <a:cs typeface="+mn-cs"/>
              </a:rPr>
              <a:t>Izolace pomocí fenol-chloroformu je klasickým způsobem izolace DNA. Tato izolace je poměrně pracná a zdlouhavá, ale poskytuje velké množství velmi čisté DNA.</a:t>
            </a:r>
          </a:p>
          <a:p>
            <a:r>
              <a:rPr lang="cs-CZ" sz="1200" b="0" i="0" kern="1200" dirty="0" smtClean="0">
                <a:solidFill>
                  <a:schemeClr val="tx1"/>
                </a:solidFill>
                <a:effectLst/>
                <a:latin typeface="Arial" panose="020B0604020202020204" pitchFamily="34" charset="0"/>
                <a:ea typeface="+mn-ea"/>
                <a:cs typeface="+mn-cs"/>
              </a:rPr>
              <a:t>K </a:t>
            </a:r>
            <a:r>
              <a:rPr lang="cs-CZ" sz="1200" b="0" i="0" kern="1200" dirty="0" err="1" smtClean="0">
                <a:solidFill>
                  <a:schemeClr val="tx1"/>
                </a:solidFill>
                <a:effectLst/>
                <a:latin typeface="Arial" panose="020B0604020202020204" pitchFamily="34" charset="0"/>
                <a:ea typeface="+mn-ea"/>
                <a:cs typeface="+mn-cs"/>
              </a:rPr>
              <a:t>lyzátu</a:t>
            </a:r>
            <a:r>
              <a:rPr lang="cs-CZ" sz="1200" b="0" i="0" kern="1200" dirty="0" smtClean="0">
                <a:solidFill>
                  <a:schemeClr val="tx1"/>
                </a:solidFill>
                <a:effectLst/>
                <a:latin typeface="Arial" panose="020B0604020202020204" pitchFamily="34" charset="0"/>
                <a:ea typeface="+mn-ea"/>
                <a:cs typeface="+mn-cs"/>
              </a:rPr>
              <a:t>, který se ponejprv získá rozrušením tkání a buněk, a působením proteázy (</a:t>
            </a:r>
            <a:r>
              <a:rPr lang="cs-CZ" sz="1200" b="0" i="0" kern="1200" dirty="0" err="1" smtClean="0">
                <a:solidFill>
                  <a:schemeClr val="tx1"/>
                </a:solidFill>
                <a:effectLst/>
                <a:latin typeface="Arial" panose="020B0604020202020204" pitchFamily="34" charset="0"/>
                <a:ea typeface="+mn-ea"/>
                <a:cs typeface="+mn-cs"/>
              </a:rPr>
              <a:t>lyzační</a:t>
            </a:r>
            <a:r>
              <a:rPr lang="cs-CZ" sz="1200" b="0" i="0" kern="1200" baseline="0" dirty="0" smtClean="0">
                <a:solidFill>
                  <a:schemeClr val="tx1"/>
                </a:solidFill>
                <a:effectLst/>
                <a:latin typeface="Arial" panose="020B0604020202020204" pitchFamily="34" charset="0"/>
                <a:ea typeface="+mn-ea"/>
                <a:cs typeface="+mn-cs"/>
              </a:rPr>
              <a:t> pufr s SDS, DTT, proteáza K)</a:t>
            </a:r>
            <a:r>
              <a:rPr lang="cs-CZ" sz="1200" b="0" i="0" kern="1200" dirty="0" smtClean="0">
                <a:solidFill>
                  <a:schemeClr val="tx1"/>
                </a:solidFill>
                <a:effectLst/>
                <a:latin typeface="Arial" panose="020B0604020202020204" pitchFamily="34" charset="0"/>
                <a:ea typeface="+mn-ea"/>
                <a:cs typeface="+mn-cs"/>
              </a:rPr>
              <a:t>, se postupně přidává fenol či směs fenolu a chloroformu, které z </a:t>
            </a:r>
            <a:r>
              <a:rPr lang="cs-CZ" sz="1200" b="0" i="0" kern="1200" dirty="0" err="1" smtClean="0">
                <a:solidFill>
                  <a:schemeClr val="tx1"/>
                </a:solidFill>
                <a:effectLst/>
                <a:latin typeface="Arial" panose="020B0604020202020204" pitchFamily="34" charset="0"/>
                <a:ea typeface="+mn-ea"/>
                <a:cs typeface="+mn-cs"/>
              </a:rPr>
              <a:t>lyzátu</a:t>
            </a:r>
            <a:r>
              <a:rPr lang="cs-CZ" sz="1200" b="0" i="0" kern="1200" dirty="0" smtClean="0">
                <a:solidFill>
                  <a:schemeClr val="tx1"/>
                </a:solidFill>
                <a:effectLst/>
                <a:latin typeface="Arial" panose="020B0604020202020204" pitchFamily="34" charset="0"/>
                <a:ea typeface="+mn-ea"/>
                <a:cs typeface="+mn-cs"/>
              </a:rPr>
              <a:t> vyváží proteiny. Přidáním těchto látek k vodnému roztoku dojte k  separaci roztoku do dvou fází. </a:t>
            </a:r>
            <a:r>
              <a:rPr lang="cs-CZ" sz="1200" b="1" i="0" kern="1200" dirty="0" smtClean="0">
                <a:solidFill>
                  <a:schemeClr val="tx1"/>
                </a:solidFill>
                <a:effectLst/>
                <a:latin typeface="Arial" panose="020B0604020202020204" pitchFamily="34" charset="0"/>
                <a:ea typeface="+mn-ea"/>
                <a:cs typeface="+mn-cs"/>
              </a:rPr>
              <a:t>Horní fáze je vodný roztok obsahující DNA, spodní je pak organická fáze fenolu či chloroformu</a:t>
            </a:r>
            <a:r>
              <a:rPr lang="cs-CZ" sz="1200" b="0" i="0" kern="1200" dirty="0" smtClean="0">
                <a:solidFill>
                  <a:schemeClr val="tx1"/>
                </a:solidFill>
                <a:effectLst/>
                <a:latin typeface="Arial" panose="020B0604020202020204" pitchFamily="34" charset="0"/>
                <a:ea typeface="+mn-ea"/>
                <a:cs typeface="+mn-cs"/>
              </a:rPr>
              <a:t>. </a:t>
            </a:r>
            <a:r>
              <a:rPr lang="cs-CZ" sz="1200" b="1" i="0" kern="1200" dirty="0" smtClean="0">
                <a:solidFill>
                  <a:schemeClr val="tx1"/>
                </a:solidFill>
                <a:effectLst/>
                <a:latin typeface="Arial" panose="020B0604020202020204" pitchFamily="34" charset="0"/>
                <a:ea typeface="+mn-ea"/>
                <a:cs typeface="+mn-cs"/>
              </a:rPr>
              <a:t>Mezi vodnou a organickou fází se hromadí proteiny.</a:t>
            </a:r>
            <a:endParaRPr lang="cs-CZ" sz="1200" b="0" i="0" kern="1200" dirty="0" smtClean="0">
              <a:solidFill>
                <a:schemeClr val="tx1"/>
              </a:solidFill>
              <a:effectLst/>
              <a:latin typeface="Arial" panose="020B0604020202020204" pitchFamily="34" charset="0"/>
              <a:ea typeface="+mn-ea"/>
              <a:cs typeface="+mn-cs"/>
            </a:endParaRPr>
          </a:p>
          <a:p>
            <a:r>
              <a:rPr lang="cs-CZ" sz="1200" b="0" i="0" kern="1200" dirty="0" smtClean="0">
                <a:solidFill>
                  <a:schemeClr val="tx1"/>
                </a:solidFill>
                <a:effectLst/>
                <a:latin typeface="Arial" panose="020B0604020202020204" pitchFamily="34" charset="0"/>
                <a:ea typeface="+mn-ea"/>
                <a:cs typeface="+mn-cs"/>
              </a:rPr>
              <a:t>Přečištění se provádí pomocí</a:t>
            </a:r>
            <a:r>
              <a:rPr lang="cs-CZ" sz="1200" b="0" i="0" kern="1200" baseline="0" dirty="0" smtClean="0">
                <a:solidFill>
                  <a:schemeClr val="tx1"/>
                </a:solidFill>
                <a:effectLst/>
                <a:latin typeface="Arial" panose="020B0604020202020204" pitchFamily="34" charset="0"/>
                <a:ea typeface="+mn-ea"/>
                <a:cs typeface="+mn-cs"/>
              </a:rPr>
              <a:t> p</a:t>
            </a:r>
            <a:r>
              <a:rPr lang="cs-CZ" sz="1200" b="0" i="0" kern="1200" dirty="0" smtClean="0">
                <a:solidFill>
                  <a:schemeClr val="tx1"/>
                </a:solidFill>
                <a:effectLst/>
                <a:latin typeface="Arial" panose="020B0604020202020204" pitchFamily="34" charset="0"/>
                <a:ea typeface="+mn-ea"/>
                <a:cs typeface="+mn-cs"/>
              </a:rPr>
              <a:t>recipitace DNA pomocí přídavku etanolu a octanu sodného a extrakce DNA z roztoku</a:t>
            </a:r>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5</a:t>
            </a:fld>
            <a:endParaRPr lang="cs-CZ" altLang="cs-CZ"/>
          </a:p>
        </p:txBody>
      </p:sp>
    </p:spTree>
    <p:extLst>
      <p:ext uri="{BB962C8B-B14F-4D97-AF65-F5344CB8AC3E}">
        <p14:creationId xmlns:p14="http://schemas.microsoft.com/office/powerpoint/2010/main" val="253677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15</a:t>
            </a:fld>
            <a:endParaRPr lang="cs-CZ" altLang="cs-CZ"/>
          </a:p>
        </p:txBody>
      </p:sp>
    </p:spTree>
    <p:extLst>
      <p:ext uri="{BB962C8B-B14F-4D97-AF65-F5344CB8AC3E}">
        <p14:creationId xmlns:p14="http://schemas.microsoft.com/office/powerpoint/2010/main" val="426351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19</a:t>
            </a:fld>
            <a:endParaRPr lang="cs-CZ" altLang="cs-CZ"/>
          </a:p>
        </p:txBody>
      </p:sp>
    </p:spTree>
    <p:extLst>
      <p:ext uri="{BB962C8B-B14F-4D97-AF65-F5344CB8AC3E}">
        <p14:creationId xmlns:p14="http://schemas.microsoft.com/office/powerpoint/2010/main" val="232397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rtl="0"/>
            <a:r>
              <a:rPr lang="cs-CZ" sz="1200" b="1" i="0" kern="1200" dirty="0" smtClean="0">
                <a:solidFill>
                  <a:schemeClr val="tx1"/>
                </a:solidFill>
                <a:effectLst/>
                <a:latin typeface="Arial" panose="020B0604020202020204" pitchFamily="34" charset="0"/>
                <a:ea typeface="+mn-ea"/>
                <a:cs typeface="+mn-cs"/>
              </a:rPr>
              <a:t>Obsah</a:t>
            </a:r>
          </a:p>
          <a:p>
            <a:pPr rtl="0"/>
            <a:r>
              <a:rPr lang="cs-CZ" sz="1200" b="0" i="0" kern="1200" dirty="0" smtClean="0">
                <a:solidFill>
                  <a:schemeClr val="tx1"/>
                </a:solidFill>
                <a:effectLst/>
                <a:latin typeface="Arial" panose="020B0604020202020204" pitchFamily="34" charset="0"/>
                <a:ea typeface="+mn-ea"/>
                <a:cs typeface="+mn-cs"/>
              </a:rPr>
              <a:t> [</a:t>
            </a:r>
            <a:r>
              <a:rPr lang="cs-CZ" sz="1200" b="0" i="0" u="none" strike="noStrike" kern="1200" dirty="0" smtClean="0">
                <a:solidFill>
                  <a:schemeClr val="tx1"/>
                </a:solidFill>
                <a:effectLst/>
                <a:latin typeface="Arial" panose="020B0604020202020204" pitchFamily="34" charset="0"/>
                <a:ea typeface="+mn-ea"/>
                <a:cs typeface="+mn-cs"/>
              </a:rPr>
              <a:t>skrýt</a:t>
            </a:r>
            <a:r>
              <a:rPr lang="cs-CZ" sz="1200" b="0" i="0" kern="1200" dirty="0" smtClean="0">
                <a:solidFill>
                  <a:schemeClr val="tx1"/>
                </a:solidFill>
                <a:effectLst/>
                <a:latin typeface="Arial" panose="020B0604020202020204" pitchFamily="34" charset="0"/>
                <a:ea typeface="+mn-ea"/>
                <a:cs typeface="+mn-cs"/>
              </a:rPr>
              <a:t>] </a:t>
            </a:r>
          </a:p>
          <a:p>
            <a:r>
              <a:rPr lang="cs-CZ" sz="1200" b="0" i="0" u="none" strike="noStrike" kern="1200" dirty="0" smtClean="0">
                <a:solidFill>
                  <a:schemeClr val="tx1"/>
                </a:solidFill>
                <a:effectLst/>
                <a:latin typeface="Arial" panose="020B0604020202020204" pitchFamily="34" charset="0"/>
                <a:ea typeface="+mn-ea"/>
                <a:cs typeface="+mn-cs"/>
                <a:hlinkClick r:id="rId3"/>
              </a:rPr>
              <a:t>1Význam genového inženýrství</a:t>
            </a:r>
            <a:endParaRPr lang="cs-CZ" sz="1200" b="0" i="0" kern="1200" dirty="0" smtClean="0">
              <a:solidFill>
                <a:schemeClr val="tx1"/>
              </a:solidFill>
              <a:effectLst/>
              <a:latin typeface="Arial" panose="020B0604020202020204" pitchFamily="34" charset="0"/>
              <a:ea typeface="+mn-ea"/>
              <a:cs typeface="+mn-cs"/>
            </a:endParaRPr>
          </a:p>
          <a:p>
            <a:r>
              <a:rPr lang="cs-CZ" sz="1200" b="0" i="0" u="none" strike="noStrike" kern="1200" dirty="0" smtClean="0">
                <a:solidFill>
                  <a:schemeClr val="tx1"/>
                </a:solidFill>
                <a:effectLst/>
                <a:latin typeface="Arial" panose="020B0604020202020204" pitchFamily="34" charset="0"/>
                <a:ea typeface="+mn-ea"/>
                <a:cs typeface="+mn-cs"/>
                <a:hlinkClick r:id="rId4"/>
              </a:rPr>
              <a:t>2Odkazy</a:t>
            </a:r>
            <a:endParaRPr lang="cs-CZ" sz="1200" b="0" i="0" kern="1200" dirty="0" smtClean="0">
              <a:solidFill>
                <a:schemeClr val="tx1"/>
              </a:solidFill>
              <a:effectLst/>
              <a:latin typeface="Arial" panose="020B0604020202020204" pitchFamily="34" charset="0"/>
              <a:ea typeface="+mn-ea"/>
              <a:cs typeface="+mn-cs"/>
            </a:endParaRPr>
          </a:p>
          <a:p>
            <a:pPr lvl="1"/>
            <a:r>
              <a:rPr lang="cs-CZ" sz="1200" b="0" i="0" u="none" strike="noStrike" kern="1200" dirty="0" smtClean="0">
                <a:solidFill>
                  <a:schemeClr val="tx1"/>
                </a:solidFill>
                <a:effectLst/>
                <a:latin typeface="Arial" panose="020B0604020202020204" pitchFamily="34" charset="0"/>
                <a:ea typeface="+mn-ea"/>
                <a:cs typeface="+mn-cs"/>
                <a:hlinkClick r:id="rId5"/>
              </a:rPr>
              <a:t>2.1Související články</a:t>
            </a:r>
            <a:endParaRPr lang="cs-CZ" sz="1200" b="0" i="0" kern="1200" dirty="0" smtClean="0">
              <a:solidFill>
                <a:schemeClr val="tx1"/>
              </a:solidFill>
              <a:effectLst/>
              <a:latin typeface="Arial" panose="020B0604020202020204" pitchFamily="34" charset="0"/>
              <a:ea typeface="+mn-ea"/>
              <a:cs typeface="+mn-cs"/>
            </a:endParaRPr>
          </a:p>
          <a:p>
            <a:pPr lvl="1"/>
            <a:r>
              <a:rPr lang="cs-CZ" sz="1200" b="0" i="0" u="none" strike="noStrike" kern="1200" dirty="0" smtClean="0">
                <a:solidFill>
                  <a:schemeClr val="tx1"/>
                </a:solidFill>
                <a:effectLst/>
                <a:latin typeface="Arial" panose="020B0604020202020204" pitchFamily="34" charset="0"/>
                <a:ea typeface="+mn-ea"/>
                <a:cs typeface="+mn-cs"/>
                <a:hlinkClick r:id="rId6"/>
              </a:rPr>
              <a:t>2.2Zdroj</a:t>
            </a:r>
            <a:endParaRPr lang="cs-CZ" sz="1200" b="0" i="0" kern="1200" dirty="0" smtClean="0">
              <a:solidFill>
                <a:schemeClr val="tx1"/>
              </a:solidFill>
              <a:effectLst/>
              <a:latin typeface="Arial" panose="020B0604020202020204" pitchFamily="34" charset="0"/>
              <a:ea typeface="+mn-ea"/>
              <a:cs typeface="+mn-cs"/>
            </a:endParaRPr>
          </a:p>
          <a:p>
            <a:r>
              <a:rPr lang="cs-CZ" sz="1200" b="0" i="0" kern="1200" dirty="0" smtClean="0">
                <a:solidFill>
                  <a:schemeClr val="tx1"/>
                </a:solidFill>
                <a:effectLst/>
                <a:latin typeface="Arial" panose="020B0604020202020204" pitchFamily="34" charset="0"/>
                <a:ea typeface="+mn-ea"/>
                <a:cs typeface="+mn-cs"/>
              </a:rPr>
              <a:t>Význam genového inženýrství</a:t>
            </a:r>
            <a:r>
              <a:rPr lang="cs-CZ" sz="1200" b="0" i="0" u="none" strike="noStrike" kern="1200" dirty="0" smtClean="0">
                <a:solidFill>
                  <a:schemeClr val="tx1"/>
                </a:solidFill>
                <a:effectLst/>
                <a:latin typeface="Arial" panose="020B0604020202020204" pitchFamily="34" charset="0"/>
                <a:ea typeface="+mn-ea"/>
                <a:cs typeface="+mn-cs"/>
                <a:hlinkClick r:id="rId7" tooltip="Editace části Význam genového inženýrství"/>
              </a:rPr>
              <a:t>✎ upravit</a:t>
            </a:r>
            <a:r>
              <a:rPr lang="cs-CZ" sz="1200" b="0" i="0" kern="1200" dirty="0" smtClean="0">
                <a:solidFill>
                  <a:schemeClr val="tx1"/>
                </a:solidFill>
                <a:effectLst/>
                <a:latin typeface="Arial" panose="020B0604020202020204" pitchFamily="34" charset="0"/>
                <a:ea typeface="+mn-ea"/>
                <a:cs typeface="+mn-cs"/>
              </a:rPr>
              <a:t> | </a:t>
            </a:r>
            <a:r>
              <a:rPr lang="cs-CZ" sz="1200" b="0" i="0" u="none" strike="noStrike" kern="1200" dirty="0" smtClean="0">
                <a:solidFill>
                  <a:schemeClr val="tx1"/>
                </a:solidFill>
                <a:effectLst/>
                <a:latin typeface="Arial" panose="020B0604020202020204" pitchFamily="34" charset="0"/>
                <a:ea typeface="+mn-ea"/>
                <a:cs typeface="+mn-cs"/>
                <a:hlinkClick r:id="rId8" tooltip="Editace části Význam genového inženýrství"/>
              </a:rPr>
              <a:t>☲ editovat zdroj</a:t>
            </a:r>
            <a:endParaRPr lang="cs-CZ" sz="1200" b="0" i="0" kern="1200" dirty="0" smtClean="0">
              <a:solidFill>
                <a:schemeClr val="tx1"/>
              </a:solidFill>
              <a:effectLst/>
              <a:latin typeface="Arial" panose="020B0604020202020204" pitchFamily="34" charset="0"/>
              <a:ea typeface="+mn-ea"/>
              <a:cs typeface="+mn-cs"/>
            </a:endParaRPr>
          </a:p>
          <a:p>
            <a:r>
              <a:rPr lang="cs-CZ" sz="1200" b="0" i="0" kern="1200" dirty="0" smtClean="0">
                <a:solidFill>
                  <a:schemeClr val="tx1"/>
                </a:solidFill>
                <a:effectLst/>
                <a:latin typeface="Arial" panose="020B0604020202020204" pitchFamily="34" charset="0"/>
                <a:ea typeface="+mn-ea"/>
                <a:cs typeface="+mn-cs"/>
              </a:rPr>
              <a:t>umožnilo </a:t>
            </a:r>
            <a:r>
              <a:rPr lang="cs-CZ" sz="1200" b="1" i="0" kern="1200" dirty="0" smtClean="0">
                <a:solidFill>
                  <a:schemeClr val="tx1"/>
                </a:solidFill>
                <a:effectLst/>
                <a:latin typeface="Arial" panose="020B0604020202020204" pitchFamily="34" charset="0"/>
                <a:ea typeface="+mn-ea"/>
                <a:cs typeface="+mn-cs"/>
              </a:rPr>
              <a:t>poznání</a:t>
            </a:r>
            <a:r>
              <a:rPr lang="cs-CZ" sz="1200" b="0" i="0" kern="1200" dirty="0" smtClean="0">
                <a:solidFill>
                  <a:schemeClr val="tx1"/>
                </a:solidFill>
                <a:effectLst/>
                <a:latin typeface="Arial" panose="020B0604020202020204" pitchFamily="34" charset="0"/>
                <a:ea typeface="+mn-ea"/>
                <a:cs typeface="+mn-cs"/>
              </a:rPr>
              <a:t> úplných a přesných sekvencí řady eukaryotních genů, vč. regulačních sekvencí</a:t>
            </a:r>
          </a:p>
          <a:p>
            <a:r>
              <a:rPr lang="cs-CZ" sz="1200" b="0" i="0" kern="1200" dirty="0" smtClean="0">
                <a:solidFill>
                  <a:schemeClr val="tx1"/>
                </a:solidFill>
                <a:effectLst/>
                <a:latin typeface="Arial" panose="020B0604020202020204" pitchFamily="34" charset="0"/>
                <a:ea typeface="+mn-ea"/>
                <a:cs typeface="+mn-cs"/>
              </a:rPr>
              <a:t>výrazně doplnilo konstrukci fylogenetických „stromů“ živočišných a rostlinných druhů</a:t>
            </a:r>
          </a:p>
          <a:p>
            <a:r>
              <a:rPr lang="cs-CZ" sz="1200" b="0" i="0" kern="1200" dirty="0" smtClean="0">
                <a:solidFill>
                  <a:schemeClr val="tx1"/>
                </a:solidFill>
                <a:effectLst/>
                <a:latin typeface="Arial" panose="020B0604020202020204" pitchFamily="34" charset="0"/>
                <a:ea typeface="+mn-ea"/>
                <a:cs typeface="+mn-cs"/>
              </a:rPr>
              <a:t>genové manipulace zahájily současně novou éru </a:t>
            </a:r>
            <a:r>
              <a:rPr lang="cs-CZ" sz="1200" b="1" i="0" kern="1200" dirty="0" smtClean="0">
                <a:solidFill>
                  <a:schemeClr val="tx1"/>
                </a:solidFill>
                <a:effectLst/>
                <a:latin typeface="Arial" panose="020B0604020202020204" pitchFamily="34" charset="0"/>
                <a:ea typeface="+mn-ea"/>
                <a:cs typeface="+mn-cs"/>
              </a:rPr>
              <a:t>biotechnologií</a:t>
            </a:r>
            <a:r>
              <a:rPr lang="cs-CZ" sz="1200" b="0" i="0" kern="1200" dirty="0" smtClean="0">
                <a:solidFill>
                  <a:schemeClr val="tx1"/>
                </a:solidFill>
                <a:effectLst/>
                <a:latin typeface="Arial" panose="020B0604020202020204" pitchFamily="34" charset="0"/>
                <a:ea typeface="+mn-ea"/>
                <a:cs typeface="+mn-cs"/>
              </a:rPr>
              <a:t>, umožnily výrobu nové generace </a:t>
            </a:r>
            <a:r>
              <a:rPr lang="cs-CZ" sz="1200" b="1" i="0" kern="1200" dirty="0" smtClean="0">
                <a:solidFill>
                  <a:schemeClr val="tx1"/>
                </a:solidFill>
                <a:effectLst/>
                <a:latin typeface="Arial" panose="020B0604020202020204" pitchFamily="34" charset="0"/>
                <a:ea typeface="+mn-ea"/>
                <a:cs typeface="+mn-cs"/>
              </a:rPr>
              <a:t>vakcín</a:t>
            </a:r>
            <a:r>
              <a:rPr lang="cs-CZ" sz="1200" b="0" i="0" kern="1200" dirty="0" smtClean="0">
                <a:solidFill>
                  <a:schemeClr val="tx1"/>
                </a:solidFill>
                <a:effectLst/>
                <a:latin typeface="Arial" panose="020B0604020202020204" pitchFamily="34" charset="0"/>
                <a:ea typeface="+mn-ea"/>
                <a:cs typeface="+mn-cs"/>
              </a:rPr>
              <a:t> (proti </a:t>
            </a:r>
            <a:r>
              <a:rPr lang="cs-CZ" sz="1200" b="0" i="0" u="none" strike="noStrike" kern="1200" dirty="0" smtClean="0">
                <a:solidFill>
                  <a:schemeClr val="tx1"/>
                </a:solidFill>
                <a:effectLst/>
                <a:latin typeface="Arial" panose="020B0604020202020204" pitchFamily="34" charset="0"/>
                <a:ea typeface="+mn-ea"/>
                <a:cs typeface="+mn-cs"/>
                <a:hlinkClick r:id="rId9" tooltip="Hepatitida A"/>
              </a:rPr>
              <a:t>hepatitidě A</a:t>
            </a:r>
            <a:r>
              <a:rPr lang="cs-CZ" sz="1200" b="0" i="0" kern="1200" dirty="0" smtClean="0">
                <a:solidFill>
                  <a:schemeClr val="tx1"/>
                </a:solidFill>
                <a:effectLst/>
                <a:latin typeface="Arial" panose="020B0604020202020204" pitchFamily="34" charset="0"/>
                <a:ea typeface="+mn-ea"/>
                <a:cs typeface="+mn-cs"/>
              </a:rPr>
              <a:t> i </a:t>
            </a:r>
            <a:r>
              <a:rPr lang="cs-CZ" sz="1200" b="0" i="0" u="none" strike="noStrike" kern="1200" dirty="0" smtClean="0">
                <a:solidFill>
                  <a:schemeClr val="tx1"/>
                </a:solidFill>
                <a:effectLst/>
                <a:latin typeface="Arial" panose="020B0604020202020204" pitchFamily="34" charset="0"/>
                <a:ea typeface="+mn-ea"/>
                <a:cs typeface="+mn-cs"/>
                <a:hlinkClick r:id="rId10" tooltip="VHB"/>
              </a:rPr>
              <a:t>B</a:t>
            </a:r>
            <a:r>
              <a:rPr lang="cs-CZ" sz="1200" b="0" i="0" kern="1200" dirty="0" smtClean="0">
                <a:solidFill>
                  <a:schemeClr val="tx1"/>
                </a:solidFill>
                <a:effectLst/>
                <a:latin typeface="Arial" panose="020B0604020202020204" pitchFamily="34" charset="0"/>
                <a:ea typeface="+mn-ea"/>
                <a:cs typeface="+mn-cs"/>
              </a:rPr>
              <a:t>, proti </a:t>
            </a:r>
            <a:r>
              <a:rPr lang="cs-CZ" sz="1200" b="0" i="0" u="none" strike="noStrike" kern="1200" dirty="0" smtClean="0">
                <a:solidFill>
                  <a:schemeClr val="tx1"/>
                </a:solidFill>
                <a:effectLst/>
                <a:latin typeface="Arial" panose="020B0604020202020204" pitchFamily="34" charset="0"/>
                <a:ea typeface="+mn-ea"/>
                <a:cs typeface="+mn-cs"/>
                <a:hlinkClick r:id="rId11" tooltip="Chřipka"/>
              </a:rPr>
              <a:t>chřipce</a:t>
            </a:r>
            <a:r>
              <a:rPr lang="cs-CZ" sz="1200" b="0" i="0" kern="1200" dirty="0" smtClean="0">
                <a:solidFill>
                  <a:schemeClr val="tx1"/>
                </a:solidFill>
                <a:effectLst/>
                <a:latin typeface="Arial" panose="020B0604020202020204" pitchFamily="34" charset="0"/>
                <a:ea typeface="+mn-ea"/>
                <a:cs typeface="+mn-cs"/>
              </a:rPr>
              <a:t>, slintavce, atd.)</a:t>
            </a:r>
          </a:p>
          <a:p>
            <a:r>
              <a:rPr lang="cs-CZ" sz="1200" b="0" i="0" kern="1200" dirty="0" smtClean="0">
                <a:solidFill>
                  <a:schemeClr val="tx1"/>
                </a:solidFill>
                <a:effectLst/>
                <a:latin typeface="Arial" panose="020B0604020202020204" pitchFamily="34" charset="0"/>
                <a:ea typeface="+mn-ea"/>
                <a:cs typeface="+mn-cs"/>
              </a:rPr>
              <a:t>genové „doplněné“ bakterie, resp. kvasinky, dnes produkují lidské </a:t>
            </a:r>
            <a:r>
              <a:rPr lang="cs-CZ" sz="1200" b="1" i="0" kern="1200" dirty="0" smtClean="0">
                <a:solidFill>
                  <a:schemeClr val="tx1"/>
                </a:solidFill>
                <a:effectLst/>
                <a:latin typeface="Arial" panose="020B0604020202020204" pitchFamily="34" charset="0"/>
                <a:ea typeface="+mn-ea"/>
                <a:cs typeface="+mn-cs"/>
              </a:rPr>
              <a:t>hormony</a:t>
            </a:r>
            <a:r>
              <a:rPr lang="cs-CZ" sz="1200" b="0" i="0" kern="1200" dirty="0" smtClean="0">
                <a:solidFill>
                  <a:schemeClr val="tx1"/>
                </a:solidFill>
                <a:effectLst/>
                <a:latin typeface="Arial" panose="020B0604020202020204" pitchFamily="34" charset="0"/>
                <a:ea typeface="+mn-ea"/>
                <a:cs typeface="+mn-cs"/>
              </a:rPr>
              <a:t>: </a:t>
            </a:r>
            <a:r>
              <a:rPr lang="cs-CZ" sz="1200" b="0" i="0" u="none" strike="noStrike" kern="1200" dirty="0" smtClean="0">
                <a:solidFill>
                  <a:schemeClr val="tx1"/>
                </a:solidFill>
                <a:effectLst/>
                <a:latin typeface="Arial" panose="020B0604020202020204" pitchFamily="34" charset="0"/>
                <a:ea typeface="+mn-ea"/>
                <a:cs typeface="+mn-cs"/>
                <a:hlinkClick r:id="rId12" tooltip="Inzulin"/>
              </a:rPr>
              <a:t>inzulin</a:t>
            </a:r>
            <a:r>
              <a:rPr lang="cs-CZ" sz="1200" b="0" i="0" kern="1200" dirty="0" smtClean="0">
                <a:solidFill>
                  <a:schemeClr val="tx1"/>
                </a:solidFill>
                <a:effectLst/>
                <a:latin typeface="Arial" panose="020B0604020202020204" pitchFamily="34" charset="0"/>
                <a:ea typeface="+mn-ea"/>
                <a:cs typeface="+mn-cs"/>
              </a:rPr>
              <a:t>, </a:t>
            </a:r>
            <a:r>
              <a:rPr lang="cs-CZ" sz="1200" b="0" i="0" kern="1200" dirty="0" err="1" smtClean="0">
                <a:solidFill>
                  <a:schemeClr val="tx1"/>
                </a:solidFill>
                <a:effectLst/>
                <a:latin typeface="Arial" panose="020B0604020202020204" pitchFamily="34" charset="0"/>
                <a:ea typeface="+mn-ea"/>
                <a:cs typeface="+mn-cs"/>
              </a:rPr>
              <a:t>somatostatin</a:t>
            </a:r>
            <a:r>
              <a:rPr lang="cs-CZ" sz="1200" b="0" i="0" kern="1200" dirty="0" smtClean="0">
                <a:solidFill>
                  <a:schemeClr val="tx1"/>
                </a:solidFill>
                <a:effectLst/>
                <a:latin typeface="Arial" panose="020B0604020202020204" pitchFamily="34" charset="0"/>
                <a:ea typeface="+mn-ea"/>
                <a:cs typeface="+mn-cs"/>
              </a:rPr>
              <a:t>, somatotropin a řadu mozkových hormonů (enkefalinů a endorfinů)</a:t>
            </a:r>
          </a:p>
          <a:p>
            <a:r>
              <a:rPr lang="cs-CZ" sz="1200" b="0" i="0" kern="1200" dirty="0" smtClean="0">
                <a:solidFill>
                  <a:schemeClr val="tx1"/>
                </a:solidFill>
                <a:effectLst/>
                <a:latin typeface="Arial" panose="020B0604020202020204" pitchFamily="34" charset="0"/>
                <a:ea typeface="+mn-ea"/>
                <a:cs typeface="+mn-cs"/>
              </a:rPr>
              <a:t>z bakterií s rekombinovanou DNA lze získat také mimořádně čisté AMK, </a:t>
            </a:r>
            <a:r>
              <a:rPr lang="cs-CZ" sz="1200" b="0" i="0" u="none" strike="noStrike" kern="1200" dirty="0" smtClean="0">
                <a:solidFill>
                  <a:schemeClr val="tx1"/>
                </a:solidFill>
                <a:effectLst/>
                <a:latin typeface="Arial" panose="020B0604020202020204" pitchFamily="34" charset="0"/>
                <a:ea typeface="+mn-ea"/>
                <a:cs typeface="+mn-cs"/>
                <a:hlinkClick r:id="rId13" tooltip="Enzymy"/>
              </a:rPr>
              <a:t>enzymy</a:t>
            </a:r>
            <a:r>
              <a:rPr lang="cs-CZ" sz="1200" b="0" i="0" kern="1200" dirty="0" smtClean="0">
                <a:solidFill>
                  <a:schemeClr val="tx1"/>
                </a:solidFill>
                <a:effectLst/>
                <a:latin typeface="Arial" panose="020B0604020202020204" pitchFamily="34" charset="0"/>
                <a:ea typeface="+mn-ea"/>
                <a:cs typeface="+mn-cs"/>
              </a:rPr>
              <a:t>, alkaloidy, steroidy, </a:t>
            </a:r>
            <a:r>
              <a:rPr lang="cs-CZ" sz="1200" b="0" i="0" kern="1200" dirty="0" err="1" smtClean="0">
                <a:solidFill>
                  <a:schemeClr val="tx1"/>
                </a:solidFill>
                <a:effectLst/>
                <a:latin typeface="Arial" panose="020B0604020202020204" pitchFamily="34" charset="0"/>
                <a:ea typeface="+mn-ea"/>
                <a:cs typeface="+mn-cs"/>
              </a:rPr>
              <a:t>giberilliny</a:t>
            </a:r>
            <a:r>
              <a:rPr lang="cs-CZ" sz="1200" b="0" i="0" kern="1200" dirty="0" smtClean="0">
                <a:solidFill>
                  <a:schemeClr val="tx1"/>
                </a:solidFill>
                <a:effectLst/>
                <a:latin typeface="Arial" panose="020B0604020202020204" pitchFamily="34" charset="0"/>
                <a:ea typeface="+mn-ea"/>
                <a:cs typeface="+mn-cs"/>
              </a:rPr>
              <a:t> a další biologicky aktivní látky v prakticky neomezených množstvích</a:t>
            </a:r>
          </a:p>
          <a:p>
            <a:r>
              <a:rPr lang="cs-CZ" sz="1200" b="0" i="0" kern="1200" dirty="0" smtClean="0">
                <a:solidFill>
                  <a:schemeClr val="tx1"/>
                </a:solidFill>
                <a:effectLst/>
                <a:latin typeface="Arial" panose="020B0604020202020204" pitchFamily="34" charset="0"/>
                <a:ea typeface="+mn-ea"/>
                <a:cs typeface="+mn-cs"/>
              </a:rPr>
              <a:t>v medicíně se perspektivně může uplatnit </a:t>
            </a:r>
            <a:r>
              <a:rPr lang="cs-CZ" sz="1200" b="0" i="0" u="none" strike="noStrike" kern="1200" dirty="0" smtClean="0">
                <a:solidFill>
                  <a:schemeClr val="tx1"/>
                </a:solidFill>
                <a:effectLst/>
                <a:latin typeface="Arial" panose="020B0604020202020204" pitchFamily="34" charset="0"/>
                <a:ea typeface="+mn-ea"/>
                <a:cs typeface="+mn-cs"/>
                <a:hlinkClick r:id="rId14" tooltip="Genová terapie"/>
              </a:rPr>
              <a:t>genová terapie</a:t>
            </a:r>
            <a:r>
              <a:rPr lang="cs-CZ" sz="1200" b="0" i="0" kern="1200" dirty="0" smtClean="0">
                <a:solidFill>
                  <a:schemeClr val="tx1"/>
                </a:solidFill>
                <a:effectLst/>
                <a:latin typeface="Arial" panose="020B0604020202020204" pitchFamily="34" charset="0"/>
                <a:ea typeface="+mn-ea"/>
                <a:cs typeface="+mn-cs"/>
              </a:rPr>
              <a:t> dědičných chorob</a:t>
            </a:r>
          </a:p>
          <a:p>
            <a:r>
              <a:rPr lang="cs-CZ" sz="1200" b="0" i="0" kern="1200" dirty="0" smtClean="0">
                <a:solidFill>
                  <a:schemeClr val="tx1"/>
                </a:solidFill>
                <a:effectLst/>
                <a:latin typeface="Arial" panose="020B0604020202020204" pitchFamily="34" charset="0"/>
                <a:ea typeface="+mn-ea"/>
                <a:cs typeface="+mn-cs"/>
              </a:rPr>
              <a:t>Přestože genetické modifikace považujeme za jednu z technologicky nejnáročnějších disciplín, má svůj základ už v dávné minulosti. Selektivní křížení bylo využíváno našimi předky a je dokonce možno o něm najít zmínku v Bibli. Tato technika má však mnoho omezení, někdy trvá i staletí, než se požadovaný </a:t>
            </a:r>
            <a:r>
              <a:rPr lang="cs-CZ" sz="1200" b="0" i="0" u="none" strike="noStrike" kern="1200" dirty="0" smtClean="0">
                <a:solidFill>
                  <a:schemeClr val="tx1"/>
                </a:solidFill>
                <a:effectLst/>
                <a:latin typeface="Arial" panose="020B0604020202020204" pitchFamily="34" charset="0"/>
                <a:ea typeface="+mn-ea"/>
                <a:cs typeface="+mn-cs"/>
                <a:hlinkClick r:id="rId15" tooltip="Znak (genetika)"/>
              </a:rPr>
              <a:t>znak</a:t>
            </a:r>
            <a:r>
              <a:rPr lang="cs-CZ" sz="1200" b="0" i="0" kern="1200" dirty="0" smtClean="0">
                <a:solidFill>
                  <a:schemeClr val="tx1"/>
                </a:solidFill>
                <a:effectLst/>
                <a:latin typeface="Arial" panose="020B0604020202020204" pitchFamily="34" charset="0"/>
                <a:ea typeface="+mn-ea"/>
                <a:cs typeface="+mn-cs"/>
              </a:rPr>
              <a:t> objeví a výsledky jsou celkem nejisté. Nové metody jsou mnohem účinnější. Zjednodušenou verzí je vkládání tzv. </a:t>
            </a:r>
            <a:r>
              <a:rPr lang="cs-CZ" sz="1200" b="0" i="0" u="none" strike="noStrike" kern="1200" dirty="0" err="1" smtClean="0">
                <a:solidFill>
                  <a:schemeClr val="tx1"/>
                </a:solidFill>
                <a:effectLst/>
                <a:latin typeface="Arial" panose="020B0604020202020204" pitchFamily="34" charset="0"/>
                <a:ea typeface="+mn-ea"/>
                <a:cs typeface="+mn-cs"/>
                <a:hlinkClick r:id="rId16" tooltip="Plazmid"/>
              </a:rPr>
              <a:t>plazmidů</a:t>
            </a:r>
            <a:r>
              <a:rPr lang="cs-CZ" sz="1200" b="0" i="0" kern="1200" dirty="0" smtClean="0">
                <a:solidFill>
                  <a:schemeClr val="tx1"/>
                </a:solidFill>
                <a:effectLst/>
                <a:latin typeface="Arial" panose="020B0604020202020204" pitchFamily="34" charset="0"/>
                <a:ea typeface="+mn-ea"/>
                <a:cs typeface="+mn-cs"/>
              </a:rPr>
              <a:t> (kruhových řetězců </a:t>
            </a:r>
            <a:r>
              <a:rPr lang="cs-CZ" sz="1200" b="0" i="0" u="none" strike="noStrike" kern="1200" dirty="0" smtClean="0">
                <a:solidFill>
                  <a:schemeClr val="tx1"/>
                </a:solidFill>
                <a:effectLst/>
                <a:latin typeface="Arial" panose="020B0604020202020204" pitchFamily="34" charset="0"/>
                <a:ea typeface="+mn-ea"/>
                <a:cs typeface="+mn-cs"/>
                <a:hlinkClick r:id="rId17" tooltip="DNA (nukleová kyselina)"/>
              </a:rPr>
              <a:t>DNA</a:t>
            </a:r>
            <a:r>
              <a:rPr lang="cs-CZ" sz="1200" b="0" i="0" kern="1200" dirty="0" smtClean="0">
                <a:solidFill>
                  <a:schemeClr val="tx1"/>
                </a:solidFill>
                <a:effectLst/>
                <a:latin typeface="Arial" panose="020B0604020202020204" pitchFamily="34" charset="0"/>
                <a:ea typeface="+mn-ea"/>
                <a:cs typeface="+mn-cs"/>
              </a:rPr>
              <a:t>) do bakteriální buňky, </a:t>
            </a:r>
            <a:r>
              <a:rPr lang="cs-CZ" sz="1200" b="0" i="0" u="none" strike="noStrike" kern="1200" dirty="0" smtClean="0">
                <a:solidFill>
                  <a:schemeClr val="tx1"/>
                </a:solidFill>
                <a:effectLst/>
                <a:latin typeface="Arial" panose="020B0604020202020204" pitchFamily="34" charset="0"/>
                <a:ea typeface="+mn-ea"/>
                <a:cs typeface="+mn-cs"/>
                <a:hlinkClick r:id="rId18" tooltip="Bakterie"/>
              </a:rPr>
              <a:t>bakterie</a:t>
            </a:r>
            <a:r>
              <a:rPr lang="cs-CZ" sz="1200" b="0" i="0" kern="1200" dirty="0" smtClean="0">
                <a:solidFill>
                  <a:schemeClr val="tx1"/>
                </a:solidFill>
                <a:effectLst/>
                <a:latin typeface="Arial" panose="020B0604020202020204" pitchFamily="34" charset="0"/>
                <a:ea typeface="+mn-ea"/>
                <a:cs typeface="+mn-cs"/>
              </a:rPr>
              <a:t> pak začne produkovat požadovanou látku. Dalším stupněm je pak vkládání nových </a:t>
            </a:r>
            <a:r>
              <a:rPr lang="cs-CZ" sz="1200" b="0" i="0" u="none" strike="noStrike" kern="1200" dirty="0" smtClean="0">
                <a:solidFill>
                  <a:schemeClr val="tx1"/>
                </a:solidFill>
                <a:effectLst/>
                <a:latin typeface="Arial" panose="020B0604020202020204" pitchFamily="34" charset="0"/>
                <a:ea typeface="+mn-ea"/>
                <a:cs typeface="+mn-cs"/>
                <a:hlinkClick r:id="rId19" tooltip="Gen"/>
              </a:rPr>
              <a:t>genů</a:t>
            </a:r>
            <a:r>
              <a:rPr lang="cs-CZ" sz="1200" b="0" i="0" kern="1200" dirty="0" smtClean="0">
                <a:solidFill>
                  <a:schemeClr val="tx1"/>
                </a:solidFill>
                <a:effectLst/>
                <a:latin typeface="Arial" panose="020B0604020202020204" pitchFamily="34" charset="0"/>
                <a:ea typeface="+mn-ea"/>
                <a:cs typeface="+mn-cs"/>
              </a:rPr>
              <a:t> do </a:t>
            </a:r>
            <a:r>
              <a:rPr lang="cs-CZ" sz="1200" b="0" i="0" u="none" strike="noStrike" kern="1200" dirty="0" smtClean="0">
                <a:solidFill>
                  <a:schemeClr val="tx1"/>
                </a:solidFill>
                <a:effectLst/>
                <a:latin typeface="Arial" panose="020B0604020202020204" pitchFamily="34" charset="0"/>
                <a:ea typeface="+mn-ea"/>
                <a:cs typeface="+mn-cs"/>
                <a:hlinkClick r:id="rId20" tooltip="Genom"/>
              </a:rPr>
              <a:t>genomu</a:t>
            </a:r>
            <a:r>
              <a:rPr lang="cs-CZ" sz="1200" b="0" i="0" kern="1200" dirty="0" smtClean="0">
                <a:solidFill>
                  <a:schemeClr val="tx1"/>
                </a:solidFill>
                <a:effectLst/>
                <a:latin typeface="Arial" panose="020B0604020202020204" pitchFamily="34" charset="0"/>
                <a:ea typeface="+mn-ea"/>
                <a:cs typeface="+mn-cs"/>
              </a:rPr>
              <a:t> rostlin a živočichů.</a:t>
            </a:r>
          </a:p>
          <a:p>
            <a:r>
              <a:rPr lang="cs-CZ" sz="1200" b="0" i="0" kern="1200" dirty="0" smtClean="0">
                <a:solidFill>
                  <a:schemeClr val="tx1"/>
                </a:solidFill>
                <a:effectLst/>
                <a:latin typeface="Arial" panose="020B0604020202020204" pitchFamily="34" charset="0"/>
                <a:ea typeface="+mn-ea"/>
                <a:cs typeface="+mn-cs"/>
              </a:rPr>
              <a:t/>
            </a:r>
            <a:br>
              <a:rPr lang="cs-CZ" sz="1200" b="0" i="0" kern="1200" dirty="0" smtClean="0">
                <a:solidFill>
                  <a:schemeClr val="tx1"/>
                </a:solidFill>
                <a:effectLst/>
                <a:latin typeface="Arial" panose="020B0604020202020204" pitchFamily="34" charset="0"/>
                <a:ea typeface="+mn-ea"/>
                <a:cs typeface="+mn-cs"/>
              </a:rPr>
            </a:br>
            <a:endParaRPr lang="cs-CZ" sz="1200" b="0" i="0" kern="1200" dirty="0" smtClean="0">
              <a:solidFill>
                <a:schemeClr val="tx1"/>
              </a:solidFill>
              <a:effectLst/>
              <a:latin typeface="Arial" panose="020B0604020202020204" pitchFamily="34" charset="0"/>
              <a:ea typeface="+mn-ea"/>
              <a:cs typeface="+mn-cs"/>
            </a:endParaRPr>
          </a:p>
          <a:p>
            <a:r>
              <a:rPr lang="cs-CZ" sz="1200" b="1" i="0" kern="1200" dirty="0" smtClean="0">
                <a:solidFill>
                  <a:schemeClr val="tx1"/>
                </a:solidFill>
                <a:effectLst/>
                <a:latin typeface="Arial" panose="020B0604020202020204" pitchFamily="34" charset="0"/>
                <a:ea typeface="+mn-ea"/>
                <a:cs typeface="+mn-cs"/>
              </a:rPr>
              <a:t>Selektivní křížení</a:t>
            </a:r>
          </a:p>
          <a:p>
            <a:r>
              <a:rPr lang="cs-CZ" sz="1200" b="0" i="0" kern="1200" dirty="0" smtClean="0">
                <a:solidFill>
                  <a:schemeClr val="tx1"/>
                </a:solidFill>
                <a:effectLst/>
                <a:latin typeface="Arial" panose="020B0604020202020204" pitchFamily="34" charset="0"/>
                <a:ea typeface="+mn-ea"/>
                <a:cs typeface="+mn-cs"/>
              </a:rPr>
              <a:t>V přírodě přežívaly vždy jen ty nejadaptabilnější a nejsilnější organismy, ale ne vždy to byly zrovna ty, které člověk potřeboval. Lidé si tedy vybírali ty organismy, které nesly potřebné znaky. Příkladem může být obilí. Jsou druhy, které mají vysoký výnos zrní, a druhy velmi odolné vůči klimatu. Křížením těchto druhů získáme velmi odolnou rostlinu, která zároveň uživí větší počet obyvatel. Obdobně lze postupovat i u živočichů, vzhledem k delší generační době je však tento proces náročnější. Selektivní křížení je velmi jednoduchý a účinný způsob, nevýhodou je však jeho relativně vyšší časová náročnost a nejistý výsledek.</a:t>
            </a:r>
          </a:p>
          <a:p>
            <a:r>
              <a:rPr lang="cs-CZ" sz="1200" b="1" i="0" kern="1200" dirty="0" smtClean="0">
                <a:solidFill>
                  <a:schemeClr val="tx1"/>
                </a:solidFill>
                <a:effectLst/>
                <a:latin typeface="Arial" panose="020B0604020202020204" pitchFamily="34" charset="0"/>
                <a:ea typeface="+mn-ea"/>
                <a:cs typeface="+mn-cs"/>
              </a:rPr>
              <a:t>Vkládání </a:t>
            </a:r>
            <a:r>
              <a:rPr lang="cs-CZ" sz="1200" b="1" i="0" kern="1200" dirty="0" err="1" smtClean="0">
                <a:solidFill>
                  <a:schemeClr val="tx1"/>
                </a:solidFill>
                <a:effectLst/>
                <a:latin typeface="Arial" panose="020B0604020202020204" pitchFamily="34" charset="0"/>
                <a:ea typeface="+mn-ea"/>
                <a:cs typeface="+mn-cs"/>
              </a:rPr>
              <a:t>plazmidů</a:t>
            </a:r>
            <a:endParaRPr lang="cs-CZ" sz="1200" b="1" i="0" kern="1200" dirty="0" smtClean="0">
              <a:solidFill>
                <a:schemeClr val="tx1"/>
              </a:solidFill>
              <a:effectLst/>
              <a:latin typeface="Arial" panose="020B0604020202020204" pitchFamily="34" charset="0"/>
              <a:ea typeface="+mn-ea"/>
              <a:cs typeface="+mn-cs"/>
            </a:endParaRPr>
          </a:p>
          <a:p>
            <a:r>
              <a:rPr lang="cs-CZ" sz="1200" b="0" i="0" kern="1200" dirty="0" err="1" smtClean="0">
                <a:solidFill>
                  <a:schemeClr val="tx1"/>
                </a:solidFill>
                <a:effectLst/>
                <a:latin typeface="Arial" panose="020B0604020202020204" pitchFamily="34" charset="0"/>
                <a:ea typeface="+mn-ea"/>
                <a:cs typeface="+mn-cs"/>
              </a:rPr>
              <a:t>Plazmidy</a:t>
            </a:r>
            <a:r>
              <a:rPr lang="cs-CZ" sz="1200" b="0" i="0" kern="1200" dirty="0" smtClean="0">
                <a:solidFill>
                  <a:schemeClr val="tx1"/>
                </a:solidFill>
                <a:effectLst/>
                <a:latin typeface="Arial" panose="020B0604020202020204" pitchFamily="34" charset="0"/>
                <a:ea typeface="+mn-ea"/>
                <a:cs typeface="+mn-cs"/>
              </a:rPr>
              <a:t> jsou součástí genomu většiny bakterií, jedná se o kruhový úsek DNA kódující nějaký protein nedůležitý pro funkci bakterie jako takové, ale může jí pomoci přežít v nepříznivých podmínkách. V přírodě právě </a:t>
            </a:r>
            <a:r>
              <a:rPr lang="cs-CZ" sz="1200" b="0" i="0" kern="1200" dirty="0" err="1" smtClean="0">
                <a:solidFill>
                  <a:schemeClr val="tx1"/>
                </a:solidFill>
                <a:effectLst/>
                <a:latin typeface="Arial" panose="020B0604020202020204" pitchFamily="34" charset="0"/>
                <a:ea typeface="+mn-ea"/>
                <a:cs typeface="+mn-cs"/>
              </a:rPr>
              <a:t>plazmidy</a:t>
            </a:r>
            <a:r>
              <a:rPr lang="cs-CZ" sz="1200" b="0" i="0" kern="1200" dirty="0" smtClean="0">
                <a:solidFill>
                  <a:schemeClr val="tx1"/>
                </a:solidFill>
                <a:effectLst/>
                <a:latin typeface="Arial" panose="020B0604020202020204" pitchFamily="34" charset="0"/>
                <a:ea typeface="+mn-ea"/>
                <a:cs typeface="+mn-cs"/>
              </a:rPr>
              <a:t> často nesou geny zodpovídající za rezistenci vůči </a:t>
            </a:r>
            <a:r>
              <a:rPr lang="cs-CZ" sz="1200" b="0" i="0" u="none" strike="noStrike" kern="1200" dirty="0" smtClean="0">
                <a:solidFill>
                  <a:schemeClr val="tx1"/>
                </a:solidFill>
                <a:effectLst/>
                <a:latin typeface="Arial" panose="020B0604020202020204" pitchFamily="34" charset="0"/>
                <a:ea typeface="+mn-ea"/>
                <a:cs typeface="+mn-cs"/>
                <a:hlinkClick r:id="rId21" tooltip="Antibiotika"/>
              </a:rPr>
              <a:t>antibiotikům</a:t>
            </a:r>
            <a:r>
              <a:rPr lang="cs-CZ" sz="1200" b="0" i="0" kern="1200" dirty="0" smtClean="0">
                <a:solidFill>
                  <a:schemeClr val="tx1"/>
                </a:solidFill>
                <a:effectLst/>
                <a:latin typeface="Arial" panose="020B0604020202020204" pitchFamily="34" charset="0"/>
                <a:ea typeface="+mn-ea"/>
                <a:cs typeface="+mn-cs"/>
              </a:rPr>
              <a:t>. Metody </a:t>
            </a:r>
            <a:r>
              <a:rPr lang="cs-CZ" sz="1200" b="0" i="0" u="none" strike="noStrike" kern="1200" dirty="0" smtClean="0">
                <a:solidFill>
                  <a:schemeClr val="tx1"/>
                </a:solidFill>
                <a:effectLst/>
                <a:latin typeface="Arial" panose="020B0604020202020204" pitchFamily="34" charset="0"/>
                <a:ea typeface="+mn-ea"/>
                <a:cs typeface="+mn-cs"/>
                <a:hlinkClick r:id="rId22" tooltip="Genové manipulace a genové inženýrství"/>
              </a:rPr>
              <a:t>genového inženýrství</a:t>
            </a:r>
            <a:r>
              <a:rPr lang="cs-CZ" sz="1200" b="0" i="0" kern="1200" dirty="0" smtClean="0">
                <a:solidFill>
                  <a:schemeClr val="tx1"/>
                </a:solidFill>
                <a:effectLst/>
                <a:latin typeface="Arial" panose="020B0604020202020204" pitchFamily="34" charset="0"/>
                <a:ea typeface="+mn-ea"/>
                <a:cs typeface="+mn-cs"/>
              </a:rPr>
              <a:t> nám umožňují vytvořit rekombinantní </a:t>
            </a:r>
            <a:r>
              <a:rPr lang="cs-CZ" sz="1200" b="0" i="0" kern="1200" dirty="0" err="1" smtClean="0">
                <a:solidFill>
                  <a:schemeClr val="tx1"/>
                </a:solidFill>
                <a:effectLst/>
                <a:latin typeface="Arial" panose="020B0604020202020204" pitchFamily="34" charset="0"/>
                <a:ea typeface="+mn-ea"/>
                <a:cs typeface="+mn-cs"/>
              </a:rPr>
              <a:t>plazmidy</a:t>
            </a:r>
            <a:r>
              <a:rPr lang="cs-CZ" sz="1200" b="0" i="0" kern="1200" dirty="0" smtClean="0">
                <a:solidFill>
                  <a:schemeClr val="tx1"/>
                </a:solidFill>
                <a:effectLst/>
                <a:latin typeface="Arial" panose="020B0604020202020204" pitchFamily="34" charset="0"/>
                <a:ea typeface="+mn-ea"/>
                <a:cs typeface="+mn-cs"/>
              </a:rPr>
              <a:t>, které nesou požadované geny. Pro vpravení </a:t>
            </a:r>
            <a:r>
              <a:rPr lang="cs-CZ" sz="1200" b="0" i="0" kern="1200" dirty="0" err="1" smtClean="0">
                <a:solidFill>
                  <a:schemeClr val="tx1"/>
                </a:solidFill>
                <a:effectLst/>
                <a:latin typeface="Arial" panose="020B0604020202020204" pitchFamily="34" charset="0"/>
                <a:ea typeface="+mn-ea"/>
                <a:cs typeface="+mn-cs"/>
              </a:rPr>
              <a:t>plazmidu</a:t>
            </a:r>
            <a:r>
              <a:rPr lang="cs-CZ" sz="1200" b="0" i="0" kern="1200" dirty="0" smtClean="0">
                <a:solidFill>
                  <a:schemeClr val="tx1"/>
                </a:solidFill>
                <a:effectLst/>
                <a:latin typeface="Arial" panose="020B0604020202020204" pitchFamily="34" charset="0"/>
                <a:ea typeface="+mn-ea"/>
                <a:cs typeface="+mn-cs"/>
              </a:rPr>
              <a:t> do bakterie musíme překonat její buněčnou stěnu (toho se dosáhne pomocí CaCl</a:t>
            </a:r>
            <a:r>
              <a:rPr lang="cs-CZ" sz="1200" b="0" i="0" kern="1200" baseline="-25000" dirty="0" smtClean="0">
                <a:solidFill>
                  <a:schemeClr val="tx1"/>
                </a:solidFill>
                <a:effectLst/>
                <a:latin typeface="Arial" panose="020B0604020202020204" pitchFamily="34" charset="0"/>
                <a:ea typeface="+mn-ea"/>
                <a:cs typeface="+mn-cs"/>
              </a:rPr>
              <a:t>2</a:t>
            </a:r>
            <a:r>
              <a:rPr lang="cs-CZ" sz="1200" b="0" i="0" kern="1200" dirty="0" smtClean="0">
                <a:solidFill>
                  <a:schemeClr val="tx1"/>
                </a:solidFill>
                <a:effectLst/>
                <a:latin typeface="Arial" panose="020B0604020202020204" pitchFamily="34" charset="0"/>
                <a:ea typeface="+mn-ea"/>
                <a:cs typeface="+mn-cs"/>
              </a:rPr>
              <a:t> a následným zchlazením) a membránu (k otevření membrány se používá „tepelného šoku“). </a:t>
            </a:r>
            <a:r>
              <a:rPr lang="cs-CZ" sz="1200" b="0" i="0" kern="1200" dirty="0" err="1" smtClean="0">
                <a:solidFill>
                  <a:schemeClr val="tx1"/>
                </a:solidFill>
                <a:effectLst/>
                <a:latin typeface="Arial" panose="020B0604020202020204" pitchFamily="34" charset="0"/>
                <a:ea typeface="+mn-ea"/>
                <a:cs typeface="+mn-cs"/>
              </a:rPr>
              <a:t>Plazmidy</a:t>
            </a:r>
            <a:r>
              <a:rPr lang="cs-CZ" sz="1200" b="0" i="0" kern="1200" dirty="0" smtClean="0">
                <a:solidFill>
                  <a:schemeClr val="tx1"/>
                </a:solidFill>
                <a:effectLst/>
                <a:latin typeface="Arial" panose="020B0604020202020204" pitchFamily="34" charset="0"/>
                <a:ea typeface="+mn-ea"/>
                <a:cs typeface="+mn-cs"/>
              </a:rPr>
              <a:t> se pak snadno dostanou dovnitř. Bakterie je pak schopna vyrábět zvolený </a:t>
            </a:r>
            <a:r>
              <a:rPr lang="cs-CZ" sz="1200" b="0" i="0" u="none" strike="noStrike" kern="1200" dirty="0" smtClean="0">
                <a:solidFill>
                  <a:schemeClr val="tx1"/>
                </a:solidFill>
                <a:effectLst/>
                <a:latin typeface="Arial" panose="020B0604020202020204" pitchFamily="34" charset="0"/>
                <a:ea typeface="+mn-ea"/>
                <a:cs typeface="+mn-cs"/>
                <a:hlinkClick r:id="rId23" tooltip="Protein"/>
              </a:rPr>
              <a:t>protein</a:t>
            </a:r>
            <a:r>
              <a:rPr lang="cs-CZ" sz="1200" b="0" i="0" kern="1200" dirty="0" smtClean="0">
                <a:solidFill>
                  <a:schemeClr val="tx1"/>
                </a:solidFill>
                <a:effectLst/>
                <a:latin typeface="Arial" panose="020B0604020202020204" pitchFamily="34" charset="0"/>
                <a:ea typeface="+mn-ea"/>
                <a:cs typeface="+mn-cs"/>
              </a:rPr>
              <a:t>. Tímto způsobem se vyrábí některé lidské </a:t>
            </a:r>
            <a:r>
              <a:rPr lang="cs-CZ" sz="1200" b="0" i="0" u="none" strike="noStrike" kern="1200" dirty="0" smtClean="0">
                <a:solidFill>
                  <a:schemeClr val="tx1"/>
                </a:solidFill>
                <a:effectLst/>
                <a:latin typeface="Arial" panose="020B0604020202020204" pitchFamily="34" charset="0"/>
                <a:ea typeface="+mn-ea"/>
                <a:cs typeface="+mn-cs"/>
                <a:hlinkClick r:id="rId24" tooltip="Hormon"/>
              </a:rPr>
              <a:t>hormony</a:t>
            </a:r>
            <a:r>
              <a:rPr lang="cs-CZ" sz="1200" b="0" i="0" kern="1200" dirty="0" smtClean="0">
                <a:solidFill>
                  <a:schemeClr val="tx1"/>
                </a:solidFill>
                <a:effectLst/>
                <a:latin typeface="Arial" panose="020B0604020202020204" pitchFamily="34" charset="0"/>
                <a:ea typeface="+mn-ea"/>
                <a:cs typeface="+mn-cs"/>
              </a:rPr>
              <a:t>, zejména </a:t>
            </a:r>
            <a:r>
              <a:rPr lang="cs-CZ" sz="1200" b="0" i="0" u="none" strike="noStrike" kern="1200" dirty="0" smtClean="0">
                <a:solidFill>
                  <a:schemeClr val="tx1"/>
                </a:solidFill>
                <a:effectLst/>
                <a:latin typeface="Arial" panose="020B0604020202020204" pitchFamily="34" charset="0"/>
                <a:ea typeface="+mn-ea"/>
                <a:cs typeface="+mn-cs"/>
                <a:hlinkClick r:id="rId12" tooltip="Inzulin"/>
              </a:rPr>
              <a:t>inzulín</a:t>
            </a:r>
            <a:r>
              <a:rPr lang="cs-CZ" sz="1200" b="0" i="0" kern="1200" dirty="0" smtClean="0">
                <a:solidFill>
                  <a:schemeClr val="tx1"/>
                </a:solidFill>
                <a:effectLst/>
                <a:latin typeface="Arial" panose="020B0604020202020204" pitchFamily="34" charset="0"/>
                <a:ea typeface="+mn-ea"/>
                <a:cs typeface="+mn-cs"/>
              </a:rPr>
              <a:t>.</a:t>
            </a:r>
          </a:p>
          <a:p>
            <a:r>
              <a:rPr lang="cs-CZ" sz="1200" b="1" i="0" kern="1200" dirty="0" smtClean="0">
                <a:solidFill>
                  <a:schemeClr val="tx1"/>
                </a:solidFill>
                <a:effectLst/>
                <a:latin typeface="Arial" panose="020B0604020202020204" pitchFamily="34" charset="0"/>
                <a:ea typeface="+mn-ea"/>
                <a:cs typeface="+mn-cs"/>
              </a:rPr>
              <a:t>Vkládání genů</a:t>
            </a:r>
          </a:p>
          <a:p>
            <a:r>
              <a:rPr lang="cs-CZ" sz="1200" b="0" i="0" kern="1200" dirty="0" smtClean="0">
                <a:solidFill>
                  <a:schemeClr val="tx1"/>
                </a:solidFill>
                <a:effectLst/>
                <a:latin typeface="Arial" panose="020B0604020202020204" pitchFamily="34" charset="0"/>
                <a:ea typeface="+mn-ea"/>
                <a:cs typeface="+mn-cs"/>
              </a:rPr>
              <a:t>Ve své podstatě je tento proces velmi podobný vkládání </a:t>
            </a:r>
            <a:r>
              <a:rPr lang="cs-CZ" sz="1200" b="0" i="0" kern="1200" dirty="0" err="1" smtClean="0">
                <a:solidFill>
                  <a:schemeClr val="tx1"/>
                </a:solidFill>
                <a:effectLst/>
                <a:latin typeface="Arial" panose="020B0604020202020204" pitchFamily="34" charset="0"/>
                <a:ea typeface="+mn-ea"/>
                <a:cs typeface="+mn-cs"/>
              </a:rPr>
              <a:t>plazmidů</a:t>
            </a:r>
            <a:r>
              <a:rPr lang="cs-CZ" sz="1200" b="0" i="0" kern="1200" dirty="0" smtClean="0">
                <a:solidFill>
                  <a:schemeClr val="tx1"/>
                </a:solidFill>
                <a:effectLst/>
                <a:latin typeface="Arial" panose="020B0604020202020204" pitchFamily="34" charset="0"/>
                <a:ea typeface="+mn-ea"/>
                <a:cs typeface="+mn-cs"/>
              </a:rPr>
              <a:t> s tím rozdílem, že vyšší organismy mají </a:t>
            </a:r>
            <a:r>
              <a:rPr lang="cs-CZ" sz="1200" b="0" i="0" u="none" strike="noStrike" kern="1200" dirty="0" err="1" smtClean="0">
                <a:solidFill>
                  <a:schemeClr val="tx1"/>
                </a:solidFill>
                <a:effectLst/>
                <a:latin typeface="Arial" panose="020B0604020202020204" pitchFamily="34" charset="0"/>
                <a:ea typeface="+mn-ea"/>
                <a:cs typeface="+mn-cs"/>
                <a:hlinkClick r:id="rId25" tooltip="Jádro"/>
              </a:rPr>
              <a:t>nucleus</a:t>
            </a:r>
            <a:r>
              <a:rPr lang="cs-CZ" sz="1200" b="0" i="0" kern="1200" dirty="0" smtClean="0">
                <a:solidFill>
                  <a:schemeClr val="tx1"/>
                </a:solidFill>
                <a:effectLst/>
                <a:latin typeface="Arial" panose="020B0604020202020204" pitchFamily="34" charset="0"/>
                <a:ea typeface="+mn-ea"/>
                <a:cs typeface="+mn-cs"/>
              </a:rPr>
              <a:t> a nestačí tedy jen vložit </a:t>
            </a:r>
            <a:r>
              <a:rPr lang="cs-CZ" sz="1200" b="0" i="0" kern="1200" dirty="0" err="1" smtClean="0">
                <a:solidFill>
                  <a:schemeClr val="tx1"/>
                </a:solidFill>
                <a:effectLst/>
                <a:latin typeface="Arial" panose="020B0604020202020204" pitchFamily="34" charset="0"/>
                <a:ea typeface="+mn-ea"/>
                <a:cs typeface="+mn-cs"/>
              </a:rPr>
              <a:t>plazmid</a:t>
            </a:r>
            <a:r>
              <a:rPr lang="cs-CZ" sz="1200" b="0" i="0" kern="1200" dirty="0" smtClean="0">
                <a:solidFill>
                  <a:schemeClr val="tx1"/>
                </a:solidFill>
                <a:effectLst/>
                <a:latin typeface="Arial" panose="020B0604020202020204" pitchFamily="34" charset="0"/>
                <a:ea typeface="+mn-ea"/>
                <a:cs typeface="+mn-cs"/>
              </a:rPr>
              <a:t> do </a:t>
            </a:r>
            <a:r>
              <a:rPr lang="cs-CZ" sz="1200" b="0" i="0" u="none" strike="noStrike" kern="1200" dirty="0" smtClean="0">
                <a:solidFill>
                  <a:schemeClr val="tx1"/>
                </a:solidFill>
                <a:effectLst/>
                <a:latin typeface="Arial" panose="020B0604020202020204" pitchFamily="34" charset="0"/>
                <a:ea typeface="+mn-ea"/>
                <a:cs typeface="+mn-cs"/>
                <a:hlinkClick r:id="rId26" tooltip="Cytoplazma"/>
              </a:rPr>
              <a:t>cytoplazmy</a:t>
            </a:r>
            <a:r>
              <a:rPr lang="cs-CZ" sz="1200" b="0" i="0" kern="1200" dirty="0" smtClean="0">
                <a:solidFill>
                  <a:schemeClr val="tx1"/>
                </a:solidFill>
                <a:effectLst/>
                <a:latin typeface="Arial" panose="020B0604020202020204" pitchFamily="34" charset="0"/>
                <a:ea typeface="+mn-ea"/>
                <a:cs typeface="+mn-cs"/>
              </a:rPr>
              <a:t>, ale genetická informace musí být začleněna do jaderné DNA. Příprava rekombinantní DNA probíhá stejně jako u </a:t>
            </a:r>
            <a:r>
              <a:rPr lang="cs-CZ" sz="1200" b="0" i="0" kern="1200" dirty="0" err="1" smtClean="0">
                <a:solidFill>
                  <a:schemeClr val="tx1"/>
                </a:solidFill>
                <a:effectLst/>
                <a:latin typeface="Arial" panose="020B0604020202020204" pitchFamily="34" charset="0"/>
                <a:ea typeface="+mn-ea"/>
                <a:cs typeface="+mn-cs"/>
              </a:rPr>
              <a:t>plazmidu</a:t>
            </a:r>
            <a:r>
              <a:rPr lang="cs-CZ" sz="1200" b="0" i="0" kern="1200" dirty="0" smtClean="0">
                <a:solidFill>
                  <a:schemeClr val="tx1"/>
                </a:solidFill>
                <a:effectLst/>
                <a:latin typeface="Arial" panose="020B0604020202020204" pitchFamily="34" charset="0"/>
                <a:ea typeface="+mn-ea"/>
                <a:cs typeface="+mn-cs"/>
              </a:rPr>
              <a:t>, ale není uzavřena do kruhové sekvence. Pro implantaci genu je potřeba použít nějaký </a:t>
            </a:r>
            <a:r>
              <a:rPr lang="cs-CZ" sz="1200" b="0" i="0" u="none" strike="noStrike" kern="1200" dirty="0" smtClean="0">
                <a:solidFill>
                  <a:schemeClr val="tx1"/>
                </a:solidFill>
                <a:effectLst/>
                <a:latin typeface="Arial" panose="020B0604020202020204" pitchFamily="34" charset="0"/>
                <a:ea typeface="+mn-ea"/>
                <a:cs typeface="+mn-cs"/>
                <a:hlinkClick r:id="rId27" tooltip="Vektory"/>
              </a:rPr>
              <a:t>vektor</a:t>
            </a:r>
            <a:r>
              <a:rPr lang="cs-CZ" sz="1200" b="0" i="0" kern="1200" dirty="0" smtClean="0">
                <a:solidFill>
                  <a:schemeClr val="tx1"/>
                </a:solidFill>
                <a:effectLst/>
                <a:latin typeface="Arial" panose="020B0604020202020204" pitchFamily="34" charset="0"/>
                <a:ea typeface="+mn-ea"/>
                <a:cs typeface="+mn-cs"/>
              </a:rPr>
              <a:t>. Lze využít služeb některého speciálně upraveného </a:t>
            </a:r>
            <a:r>
              <a:rPr lang="cs-CZ" sz="1200" b="0" i="0" u="none" strike="noStrike" kern="1200" dirty="0" smtClean="0">
                <a:solidFill>
                  <a:schemeClr val="tx1"/>
                </a:solidFill>
                <a:effectLst/>
                <a:latin typeface="Arial" panose="020B0604020202020204" pitchFamily="34" charset="0"/>
                <a:ea typeface="+mn-ea"/>
                <a:cs typeface="+mn-cs"/>
                <a:hlinkClick r:id="rId28" tooltip="Viry"/>
              </a:rPr>
              <a:t>viru</a:t>
            </a:r>
            <a:r>
              <a:rPr lang="cs-CZ" sz="1200" b="0" i="0" kern="1200" dirty="0" smtClean="0">
                <a:solidFill>
                  <a:schemeClr val="tx1"/>
                </a:solidFill>
                <a:effectLst/>
                <a:latin typeface="Arial" panose="020B0604020202020204" pitchFamily="34" charset="0"/>
                <a:ea typeface="+mn-ea"/>
                <a:cs typeface="+mn-cs"/>
              </a:rPr>
              <a:t>, tzv. </a:t>
            </a:r>
            <a:r>
              <a:rPr lang="cs-CZ" sz="1200" b="0" i="0" u="none" strike="noStrike" kern="1200" dirty="0" smtClean="0">
                <a:solidFill>
                  <a:schemeClr val="tx1"/>
                </a:solidFill>
                <a:effectLst/>
                <a:latin typeface="Arial" panose="020B0604020202020204" pitchFamily="34" charset="0"/>
                <a:ea typeface="+mn-ea"/>
                <a:cs typeface="+mn-cs"/>
                <a:hlinkClick r:id="rId29" tooltip="Gene Gun (stránka neexistuje)"/>
              </a:rPr>
              <a:t>„genové pistole“</a:t>
            </a:r>
            <a:r>
              <a:rPr lang="cs-CZ" sz="1200" b="0" i="0" kern="1200" dirty="0" smtClean="0">
                <a:solidFill>
                  <a:schemeClr val="tx1"/>
                </a:solidFill>
                <a:effectLst/>
                <a:latin typeface="Arial" panose="020B0604020202020204" pitchFamily="34" charset="0"/>
                <a:ea typeface="+mn-ea"/>
                <a:cs typeface="+mn-cs"/>
              </a:rPr>
              <a:t>, nebo elektrického proudu. Tímto způsobem bylo upraveno už několik rostlin. Příkladem mohou být jahody odolné vůči mrazu nebo </a:t>
            </a:r>
            <a:r>
              <a:rPr lang="cs-CZ" sz="1200" b="0" i="0" kern="1200" dirty="0" err="1" smtClean="0">
                <a:solidFill>
                  <a:schemeClr val="tx1"/>
                </a:solidFill>
                <a:effectLst/>
                <a:latin typeface="Arial" panose="020B0604020202020204" pitchFamily="34" charset="0"/>
                <a:ea typeface="+mn-ea"/>
                <a:cs typeface="+mn-cs"/>
              </a:rPr>
              <a:t>Bt</a:t>
            </a:r>
            <a:r>
              <a:rPr lang="cs-CZ" sz="1200" b="0" i="0" kern="1200" dirty="0" smtClean="0">
                <a:solidFill>
                  <a:schemeClr val="tx1"/>
                </a:solidFill>
                <a:effectLst/>
                <a:latin typeface="Arial" panose="020B0604020202020204" pitchFamily="34" charset="0"/>
                <a:ea typeface="+mn-ea"/>
                <a:cs typeface="+mn-cs"/>
              </a:rPr>
              <a:t> kukuřice, která produkuje insekticidní toxin.</a:t>
            </a:r>
          </a:p>
          <a:p>
            <a:r>
              <a:rPr lang="cs-CZ" dirty="0" smtClean="0"/>
              <a:t/>
            </a:r>
            <a:br>
              <a:rPr lang="cs-CZ" dirty="0" smtClean="0"/>
            </a:br>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20</a:t>
            </a:fld>
            <a:endParaRPr lang="cs-CZ" altLang="cs-CZ"/>
          </a:p>
        </p:txBody>
      </p:sp>
    </p:spTree>
    <p:extLst>
      <p:ext uri="{BB962C8B-B14F-4D97-AF65-F5344CB8AC3E}">
        <p14:creationId xmlns:p14="http://schemas.microsoft.com/office/powerpoint/2010/main" val="173206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21</a:t>
            </a:fld>
            <a:endParaRPr lang="cs-CZ" altLang="cs-CZ"/>
          </a:p>
        </p:txBody>
      </p:sp>
    </p:spTree>
    <p:extLst>
      <p:ext uri="{BB962C8B-B14F-4D97-AF65-F5344CB8AC3E}">
        <p14:creationId xmlns:p14="http://schemas.microsoft.com/office/powerpoint/2010/main" val="264979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In the acquisition phase, foreign DNA is incorporated into the bacterial genome at the CRISPR loci. CRISPR loci is then transcribed and processed into crRNA during crRNA biogenesis. During interference, Cas9 endonuclease complexed with a crRNA and separate </a:t>
            </a:r>
            <a:r>
              <a:rPr lang="en-US" dirty="0" err="1" smtClean="0"/>
              <a:t>tracrRNA</a:t>
            </a:r>
            <a:r>
              <a:rPr lang="en-US" dirty="0" smtClean="0"/>
              <a:t> cleaves foreign DNA containing a 20-nucleotide crRNA complementary sequence adjacent to the PAM sequence. (Figure not drawn to scale.)</a:t>
            </a:r>
            <a:br>
              <a:rPr lang="en-US" dirty="0" smtClean="0"/>
            </a:br>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24</a:t>
            </a:fld>
            <a:endParaRPr lang="cs-CZ" altLang="cs-CZ"/>
          </a:p>
        </p:txBody>
      </p:sp>
    </p:spTree>
    <p:extLst>
      <p:ext uri="{BB962C8B-B14F-4D97-AF65-F5344CB8AC3E}">
        <p14:creationId xmlns:p14="http://schemas.microsoft.com/office/powerpoint/2010/main" val="62324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91680" y="4869160"/>
            <a:ext cx="6984776" cy="432048"/>
          </a:xfrm>
        </p:spPr>
        <p:txBody>
          <a:bodyPr anchor="t"/>
          <a:lstStyle>
            <a:lvl1pPr>
              <a:defRPr sz="2200" b="0">
                <a:solidFill>
                  <a:schemeClr val="bg1">
                    <a:lumMod val="50000"/>
                  </a:schemeClr>
                </a:solidFill>
              </a:defRPr>
            </a:lvl1pPr>
          </a:lstStyle>
          <a:p>
            <a:r>
              <a:rPr lang="cs-CZ" smtClean="0"/>
              <a:t>Klepnutím lze upravit styl předlohy nadpisů.</a:t>
            </a:r>
            <a:endParaRPr lang="cs-CZ" dirty="0"/>
          </a:p>
        </p:txBody>
      </p:sp>
      <p:sp>
        <p:nvSpPr>
          <p:cNvPr id="3" name="Podnadpis 2"/>
          <p:cNvSpPr>
            <a:spLocks noGrp="1"/>
          </p:cNvSpPr>
          <p:nvPr>
            <p:ph type="subTitle" idx="1"/>
          </p:nvPr>
        </p:nvSpPr>
        <p:spPr>
          <a:xfrm>
            <a:off x="1691680" y="3573016"/>
            <a:ext cx="6984776" cy="1224136"/>
          </a:xfrm>
        </p:spPr>
        <p:txBody>
          <a:bodyPr anchor="b"/>
          <a:lstStyle>
            <a:lvl1pPr marL="0" indent="0" algn="l">
              <a:buNone/>
              <a:defRPr sz="2800" b="1">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Klepnutím lze upravit styl předlohy podnadpisů.</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2CF2BC95-479B-4256-88F4-32DD933FB082}" type="slidenum">
              <a:rPr lang="cs-CZ" altLang="cs-CZ"/>
              <a:pPr>
                <a:defRPr/>
              </a:pPr>
              <a:t>‹#›</a:t>
            </a:fld>
            <a:endParaRPr lang="cs-CZ" alt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Prázdn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ovéPole 6"/>
          <p:cNvSpPr txBox="1"/>
          <p:nvPr/>
        </p:nvSpPr>
        <p:spPr>
          <a:xfrm rot="16200000">
            <a:off x="-2776443" y="3037092"/>
            <a:ext cx="6460828" cy="907941"/>
          </a:xfrm>
          <a:prstGeom prst="rect">
            <a:avLst/>
          </a:prstGeom>
          <a:noFill/>
          <a:ln>
            <a:noFill/>
          </a:ln>
        </p:spPr>
        <p:txBody>
          <a:bodyPr anchor="ctr">
            <a:spAutoFit/>
          </a:bodyPr>
          <a:lstStyle/>
          <a:p>
            <a:pPr algn="r" eaLnBrk="0" hangingPunct="0">
              <a:defRPr/>
            </a:pPr>
            <a:r>
              <a:rPr lang="en-US" sz="5300" dirty="0">
                <a:ln w="15240">
                  <a:solidFill>
                    <a:schemeClr val="bg1"/>
                  </a:solidFill>
                </a:ln>
                <a:solidFill>
                  <a:srgbClr val="D3F17F"/>
                </a:solidFill>
                <a:latin typeface="Arial Black" pitchFamily="34" charset="0"/>
              </a:rPr>
              <a:t>TRANSFEKCE</a:t>
            </a:r>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540EFECA-B672-4183-803D-75870F501639}" type="slidenum">
              <a:rPr lang="cs-CZ" altLang="cs-CZ"/>
              <a:pPr>
                <a:defRPr/>
              </a:pPr>
              <a:t>‹#›</a:t>
            </a:fld>
            <a:endParaRPr lang="cs-CZ" alt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ovéPole 6"/>
          <p:cNvSpPr txBox="1"/>
          <p:nvPr/>
        </p:nvSpPr>
        <p:spPr>
          <a:xfrm rot="16200000">
            <a:off x="-2776443" y="3037092"/>
            <a:ext cx="6460828" cy="907941"/>
          </a:xfrm>
          <a:prstGeom prst="rect">
            <a:avLst/>
          </a:prstGeom>
          <a:noFill/>
          <a:ln>
            <a:noFill/>
          </a:ln>
        </p:spPr>
        <p:txBody>
          <a:bodyPr anchor="ctr">
            <a:spAutoFit/>
          </a:bodyPr>
          <a:lstStyle/>
          <a:p>
            <a:pPr algn="r" eaLnBrk="0" hangingPunct="0">
              <a:defRPr/>
            </a:pPr>
            <a:r>
              <a:rPr lang="en-US" sz="5300" dirty="0">
                <a:ln w="15240">
                  <a:solidFill>
                    <a:schemeClr val="bg1"/>
                  </a:solidFill>
                </a:ln>
                <a:solidFill>
                  <a:srgbClr val="D3F17F"/>
                </a:solidFill>
                <a:latin typeface="Arial Black" pitchFamily="34" charset="0"/>
              </a:rPr>
              <a:t>TRANSFEKCE</a:t>
            </a:r>
          </a:p>
        </p:txBody>
      </p:sp>
      <p:sp>
        <p:nvSpPr>
          <p:cNvPr id="2" name="Nadpis 1"/>
          <p:cNvSpPr>
            <a:spLocks noGrp="1"/>
          </p:cNvSpPr>
          <p:nvPr>
            <p:ph type="title"/>
          </p:nvPr>
        </p:nvSpPr>
        <p:spPr>
          <a:xfrm>
            <a:off x="2267744" y="4797152"/>
            <a:ext cx="5486400" cy="720080"/>
          </a:xfrm>
        </p:spPr>
        <p:txBody>
          <a:bodyPr anchor="b"/>
          <a:lstStyle>
            <a:lvl1pPr algn="l">
              <a:defRPr sz="2000" b="1"/>
            </a:lvl1pPr>
          </a:lstStyle>
          <a:p>
            <a:r>
              <a:rPr lang="cs-CZ" smtClean="0"/>
              <a:t>Klepnutím lze upravit styl předlohy nadpisů.</a:t>
            </a:r>
            <a:endParaRPr lang="cs-CZ" dirty="0"/>
          </a:p>
        </p:txBody>
      </p:sp>
      <p:sp>
        <p:nvSpPr>
          <p:cNvPr id="3" name="Zástupný symbol pro obrázek 2"/>
          <p:cNvSpPr>
            <a:spLocks noGrp="1"/>
          </p:cNvSpPr>
          <p:nvPr>
            <p:ph type="pic" idx="1"/>
          </p:nvPr>
        </p:nvSpPr>
        <p:spPr>
          <a:xfrm>
            <a:off x="2259012" y="1052736"/>
            <a:ext cx="5486400" cy="356026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cs-CZ" noProof="0" dirty="0"/>
          </a:p>
        </p:txBody>
      </p:sp>
      <p:sp>
        <p:nvSpPr>
          <p:cNvPr id="4" name="Zástupný symbol pro text 3"/>
          <p:cNvSpPr>
            <a:spLocks noGrp="1"/>
          </p:cNvSpPr>
          <p:nvPr>
            <p:ph type="body" sz="half" idx="2"/>
          </p:nvPr>
        </p:nvSpPr>
        <p:spPr>
          <a:xfrm>
            <a:off x="2267744" y="5517231"/>
            <a:ext cx="5486400" cy="6549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6" name="Zástupný symbol pro datum 3"/>
          <p:cNvSpPr>
            <a:spLocks noGrp="1"/>
          </p:cNvSpPr>
          <p:nvPr>
            <p:ph type="dt" sz="half" idx="10"/>
          </p:nvPr>
        </p:nvSpPr>
        <p:spPr/>
        <p:txBody>
          <a:bodyPr/>
          <a:lstStyle>
            <a:lvl1pPr>
              <a:defRPr/>
            </a:lvl1pPr>
          </a:lstStyle>
          <a:p>
            <a:pPr>
              <a:defRPr/>
            </a:pPr>
            <a:endParaRPr lang="cs-CZ" altLang="cs-CZ"/>
          </a:p>
        </p:txBody>
      </p:sp>
      <p:sp>
        <p:nvSpPr>
          <p:cNvPr id="7" name="Zástupný symbol pro zápatí 4"/>
          <p:cNvSpPr>
            <a:spLocks noGrp="1"/>
          </p:cNvSpPr>
          <p:nvPr>
            <p:ph type="ftr" sz="quarter" idx="11"/>
          </p:nvPr>
        </p:nvSpPr>
        <p:spPr/>
        <p:txBody>
          <a:bodyPr/>
          <a:lstStyle>
            <a:lvl1pPr>
              <a:defRPr/>
            </a:lvl1pPr>
          </a:lstStyle>
          <a:p>
            <a:pPr>
              <a:defRPr/>
            </a:pPr>
            <a:endParaRPr lang="cs-CZ" altLang="cs-CZ"/>
          </a:p>
        </p:txBody>
      </p:sp>
      <p:sp>
        <p:nvSpPr>
          <p:cNvPr id="8" name="Zástupný symbol pro číslo snímku 5"/>
          <p:cNvSpPr>
            <a:spLocks noGrp="1"/>
          </p:cNvSpPr>
          <p:nvPr>
            <p:ph type="sldNum" sz="quarter" idx="12"/>
          </p:nvPr>
        </p:nvSpPr>
        <p:spPr/>
        <p:txBody>
          <a:bodyPr/>
          <a:lstStyle>
            <a:lvl1pPr>
              <a:defRPr/>
            </a:lvl1pPr>
          </a:lstStyle>
          <a:p>
            <a:pPr>
              <a:defRPr/>
            </a:pPr>
            <a:fld id="{51BAB98B-0DB0-42CB-AB27-82D694750037}" type="slidenum">
              <a:rPr lang="cs-CZ" altLang="cs-CZ"/>
              <a:pPr>
                <a:defRPr/>
              </a:pPr>
              <a:t>‹#›</a:t>
            </a:fld>
            <a:endParaRPr lang="cs-CZ" alt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37719079-C3C7-403A-B730-BD539E28F377}" type="slidenum">
              <a:rPr lang="cs-CZ" altLang="cs-CZ"/>
              <a:pPr>
                <a:defRPr/>
              </a:pPr>
              <a:t>‹#›</a:t>
            </a:fld>
            <a:endParaRPr lang="cs-CZ" alt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jednořádkový a obsah">
    <p:spTree>
      <p:nvGrpSpPr>
        <p:cNvPr id="1" name=""/>
        <p:cNvGrpSpPr/>
        <p:nvPr/>
      </p:nvGrpSpPr>
      <p:grpSpPr>
        <a:xfrm>
          <a:off x="0" y="0"/>
          <a:ext cx="0" cy="0"/>
          <a:chOff x="0" y="0"/>
          <a:chExt cx="0" cy="0"/>
        </a:xfrm>
      </p:grpSpPr>
      <p:sp>
        <p:nvSpPr>
          <p:cNvPr id="2" name="Nadpis 1"/>
          <p:cNvSpPr>
            <a:spLocks noGrp="1"/>
          </p:cNvSpPr>
          <p:nvPr>
            <p:ph type="title"/>
          </p:nvPr>
        </p:nvSpPr>
        <p:spPr>
          <a:xfrm>
            <a:off x="1547812" y="396280"/>
            <a:ext cx="7138987" cy="627063"/>
          </a:xfrm>
        </p:spPr>
        <p:txBody>
          <a:bodyPr/>
          <a:lstStyle/>
          <a:p>
            <a:r>
              <a:rPr lang="cs-CZ" smtClean="0"/>
              <a:t>Klepnutím lze upravit styl předlohy nadpisů.</a:t>
            </a:r>
            <a:endParaRPr lang="cs-CZ"/>
          </a:p>
        </p:txBody>
      </p:sp>
      <p:sp>
        <p:nvSpPr>
          <p:cNvPr id="3" name="Zástupný symbol pro obsah 2"/>
          <p:cNvSpPr>
            <a:spLocks noGrp="1"/>
          </p:cNvSpPr>
          <p:nvPr>
            <p:ph idx="1"/>
          </p:nvPr>
        </p:nvSpPr>
        <p:spPr>
          <a:xfrm>
            <a:off x="1547813" y="1412776"/>
            <a:ext cx="7138987" cy="4713387"/>
          </a:xfrm>
        </p:spPr>
        <p:txBody>
          <a:bodyPr/>
          <a:lstStyle>
            <a:lvl1pPr marL="266700" indent="-266700">
              <a:buFontTx/>
              <a:buBlip>
                <a:blip r:embed="rId2"/>
              </a:buBlip>
              <a:defRPr/>
            </a:lvl1pPr>
            <a:lvl2pPr marL="541338" indent="-274638">
              <a:buFontTx/>
              <a:buBlip>
                <a:blip r:embed="rId2"/>
              </a:buBlip>
              <a:defRPr/>
            </a:lvl2pPr>
            <a:lvl3pPr marL="808038" indent="-266700">
              <a:buFontTx/>
              <a:buBlip>
                <a:blip r:embed="rId2"/>
              </a:buBlip>
              <a:defRPr/>
            </a:lvl3pPr>
            <a:lvl4pPr marL="985838" indent="-177800">
              <a:buFontTx/>
              <a:buBlip>
                <a:blip r:embed="rId2"/>
              </a:buBlip>
              <a:defRPr/>
            </a:lvl4pPr>
            <a:lvl5pPr marL="1163638" indent="-177800">
              <a:buFontTx/>
              <a:buBlip>
                <a:blip r:embed="rId2"/>
              </a:buBlip>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6851FBF3-6514-4C18-A538-ADA8FA493699}" type="slidenum">
              <a:rPr lang="cs-CZ" altLang="cs-CZ"/>
              <a:pPr>
                <a:defRPr/>
              </a:pPr>
              <a:t>‹#›</a:t>
            </a:fld>
            <a:endParaRPr lang="cs-CZ" alt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dvouřádkový a obsah">
    <p:spTree>
      <p:nvGrpSpPr>
        <p:cNvPr id="1" name=""/>
        <p:cNvGrpSpPr/>
        <p:nvPr/>
      </p:nvGrpSpPr>
      <p:grpSpPr>
        <a:xfrm>
          <a:off x="0" y="0"/>
          <a:ext cx="0" cy="0"/>
          <a:chOff x="0" y="0"/>
          <a:chExt cx="0" cy="0"/>
        </a:xfrm>
      </p:grpSpPr>
      <p:sp>
        <p:nvSpPr>
          <p:cNvPr id="2" name="Nadpis 1"/>
          <p:cNvSpPr>
            <a:spLocks noGrp="1"/>
          </p:cNvSpPr>
          <p:nvPr>
            <p:ph type="title"/>
          </p:nvPr>
        </p:nvSpPr>
        <p:spPr>
          <a:xfrm>
            <a:off x="1547664" y="148535"/>
            <a:ext cx="7139136" cy="864096"/>
          </a:xfrm>
        </p:spPr>
        <p:txBody>
          <a:bodyPr/>
          <a:lstStyle>
            <a:lvl1pPr>
              <a:defRPr/>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1547664" y="1484784"/>
            <a:ext cx="7139136" cy="4641379"/>
          </a:xfrm>
        </p:spPr>
        <p:txBody>
          <a:bodyPr/>
          <a:lstStyle>
            <a:lvl1pPr marL="266700" indent="-266700">
              <a:buFontTx/>
              <a:buBlip>
                <a:blip r:embed="rId2"/>
              </a:buBlip>
              <a:defRPr/>
            </a:lvl1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8EAA583F-DB48-48DA-BC9D-D39AA0A43257}" type="slidenum">
              <a:rPr lang="cs-CZ" altLang="cs-CZ"/>
              <a:pPr>
                <a:defRPr/>
              </a:pPr>
              <a:t>‹#›</a:t>
            </a:fld>
            <a:endParaRPr lang="cs-CZ" alt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Bez nadpisu, pouze obsa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ovéPole 6"/>
          <p:cNvSpPr txBox="1"/>
          <p:nvPr/>
        </p:nvSpPr>
        <p:spPr>
          <a:xfrm rot="16200000">
            <a:off x="-2776443" y="3037092"/>
            <a:ext cx="6460828" cy="907941"/>
          </a:xfrm>
          <a:prstGeom prst="rect">
            <a:avLst/>
          </a:prstGeom>
          <a:noFill/>
          <a:ln>
            <a:noFill/>
          </a:ln>
        </p:spPr>
        <p:txBody>
          <a:bodyPr anchor="ctr">
            <a:spAutoFit/>
          </a:bodyPr>
          <a:lstStyle/>
          <a:p>
            <a:pPr algn="r" eaLnBrk="0" hangingPunct="0">
              <a:defRPr/>
            </a:pPr>
            <a:r>
              <a:rPr lang="en-US" sz="5300" dirty="0">
                <a:ln w="15240">
                  <a:solidFill>
                    <a:schemeClr val="bg1"/>
                  </a:solidFill>
                </a:ln>
                <a:solidFill>
                  <a:srgbClr val="D3F17F"/>
                </a:solidFill>
                <a:latin typeface="Arial Black" pitchFamily="34" charset="0"/>
              </a:rPr>
              <a:t>TRANSFEKCE</a:t>
            </a:r>
          </a:p>
        </p:txBody>
      </p:sp>
      <p:sp>
        <p:nvSpPr>
          <p:cNvPr id="3" name="Zástupný symbol pro obsah 2"/>
          <p:cNvSpPr>
            <a:spLocks noGrp="1"/>
          </p:cNvSpPr>
          <p:nvPr>
            <p:ph idx="1"/>
          </p:nvPr>
        </p:nvSpPr>
        <p:spPr>
          <a:xfrm>
            <a:off x="1547813" y="1052736"/>
            <a:ext cx="7138987" cy="5073427"/>
          </a:xfrm>
        </p:spPr>
        <p:txBody>
          <a:bodyPr/>
          <a:lstStyle>
            <a:lvl1pPr marL="266700" indent="-266700">
              <a:buFontTx/>
              <a:buBlip>
                <a:blip r:embed="rId3"/>
              </a:buBlip>
              <a:defRPr/>
            </a:lvl1pPr>
            <a:lvl2pPr marL="541338" indent="-274638">
              <a:buFontTx/>
              <a:buBlip>
                <a:blip r:embed="rId3"/>
              </a:buBlip>
              <a:defRPr/>
            </a:lvl2pPr>
            <a:lvl3pPr marL="808038" indent="-266700">
              <a:buFontTx/>
              <a:buBlip>
                <a:blip r:embed="rId3"/>
              </a:buBlip>
              <a:defRPr/>
            </a:lvl3pPr>
            <a:lvl4pPr marL="985838" indent="-177800">
              <a:buFontTx/>
              <a:buBlip>
                <a:blip r:embed="rId3"/>
              </a:buBlip>
              <a:defRPr/>
            </a:lvl4pPr>
            <a:lvl5pPr marL="1163638" indent="-177800">
              <a:buFontTx/>
              <a:buBlip>
                <a:blip r:embed="rId3"/>
              </a:buBlip>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3"/>
          <p:cNvSpPr>
            <a:spLocks noGrp="1"/>
          </p:cNvSpPr>
          <p:nvPr>
            <p:ph type="dt" sz="half" idx="10"/>
          </p:nvPr>
        </p:nvSpPr>
        <p:spPr/>
        <p:txBody>
          <a:bodyPr/>
          <a:lstStyle>
            <a:lvl1pPr>
              <a:defRPr/>
            </a:lvl1pPr>
          </a:lstStyle>
          <a:p>
            <a:pPr>
              <a:defRPr/>
            </a:pPr>
            <a:endParaRPr lang="cs-CZ" alt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pPr>
              <a:defRPr/>
            </a:pPr>
            <a:fld id="{AE06E211-E5E9-4EF5-A54E-A37259E41924}" type="slidenum">
              <a:rPr lang="cs-CZ" altLang="cs-CZ"/>
              <a:pPr>
                <a:defRPr/>
              </a:pPr>
              <a:t>‹#›</a:t>
            </a:fld>
            <a:endParaRPr lang="cs-CZ" alt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549809" y="388259"/>
            <a:ext cx="7138987" cy="627063"/>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1547664" y="1484784"/>
            <a:ext cx="3384376" cy="4641379"/>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5076056" y="1484784"/>
            <a:ext cx="3610744" cy="4641379"/>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3"/>
          <p:cNvSpPr>
            <a:spLocks noGrp="1"/>
          </p:cNvSpPr>
          <p:nvPr>
            <p:ph type="dt" sz="half" idx="10"/>
          </p:nvPr>
        </p:nvSpPr>
        <p:spPr/>
        <p:txBody>
          <a:bodyPr/>
          <a:lstStyle>
            <a:lvl1pPr>
              <a:defRPr/>
            </a:lvl1pPr>
          </a:lstStyle>
          <a:p>
            <a:pPr>
              <a:defRPr/>
            </a:pPr>
            <a:endParaRPr lang="cs-CZ" alt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pPr>
              <a:defRPr/>
            </a:pPr>
            <a:fld id="{209C4E33-C189-48E7-837E-824292042403}" type="slidenum">
              <a:rPr lang="cs-CZ" altLang="cs-CZ"/>
              <a:pPr>
                <a:defRPr/>
              </a:pPr>
              <a:t>‹#›</a:t>
            </a:fld>
            <a:endParaRPr lang="cs-CZ" alt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odstavce + dvouřádkový">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547664" y="163339"/>
            <a:ext cx="3528392" cy="856950"/>
          </a:xfrm>
        </p:spPr>
        <p:txBody>
          <a:bodyPr anchor="b">
            <a:noAutofit/>
          </a:bodyPr>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1547664" y="1484784"/>
            <a:ext cx="3528392" cy="464137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5220072" y="163339"/>
            <a:ext cx="3466728" cy="856950"/>
          </a:xfrm>
        </p:spPr>
        <p:txBody>
          <a:bodyPr anchor="b">
            <a:noAutofit/>
          </a:bodyPr>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0072" y="1484784"/>
            <a:ext cx="3466728" cy="464137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3"/>
          <p:cNvSpPr>
            <a:spLocks noGrp="1"/>
          </p:cNvSpPr>
          <p:nvPr>
            <p:ph type="dt" sz="half" idx="10"/>
          </p:nvPr>
        </p:nvSpPr>
        <p:spPr/>
        <p:txBody>
          <a:bodyPr/>
          <a:lstStyle>
            <a:lvl1pPr>
              <a:defRPr/>
            </a:lvl1pPr>
          </a:lstStyle>
          <a:p>
            <a:pPr>
              <a:defRPr/>
            </a:pPr>
            <a:endParaRPr lang="cs-CZ" altLang="cs-CZ"/>
          </a:p>
        </p:txBody>
      </p:sp>
      <p:sp>
        <p:nvSpPr>
          <p:cNvPr id="8" name="Zástupný symbol pro zápatí 4"/>
          <p:cNvSpPr>
            <a:spLocks noGrp="1"/>
          </p:cNvSpPr>
          <p:nvPr>
            <p:ph type="ftr" sz="quarter" idx="11"/>
          </p:nvPr>
        </p:nvSpPr>
        <p:spPr/>
        <p:txBody>
          <a:bodyPr/>
          <a:lstStyle>
            <a:lvl1pPr>
              <a:defRPr/>
            </a:lvl1pPr>
          </a:lstStyle>
          <a:p>
            <a:pPr>
              <a:defRPr/>
            </a:pPr>
            <a:endParaRPr lang="cs-CZ" altLang="cs-CZ"/>
          </a:p>
        </p:txBody>
      </p:sp>
      <p:sp>
        <p:nvSpPr>
          <p:cNvPr id="9" name="Zástupný symbol pro číslo snímku 5"/>
          <p:cNvSpPr>
            <a:spLocks noGrp="1"/>
          </p:cNvSpPr>
          <p:nvPr>
            <p:ph type="sldNum" sz="quarter" idx="12"/>
          </p:nvPr>
        </p:nvSpPr>
        <p:spPr/>
        <p:txBody>
          <a:bodyPr/>
          <a:lstStyle>
            <a:lvl1pPr>
              <a:defRPr/>
            </a:lvl1pPr>
          </a:lstStyle>
          <a:p>
            <a:pPr>
              <a:defRPr/>
            </a:pPr>
            <a:fld id="{E0BF93AD-1DE0-4009-B14C-EF0CCF9D3C0D}" type="slidenum">
              <a:rPr lang="cs-CZ" altLang="cs-CZ"/>
              <a:pPr>
                <a:defRPr/>
              </a:pPr>
              <a:t>‹#›</a:t>
            </a:fld>
            <a:endParaRPr lang="cs-CZ" alt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547664" y="388259"/>
            <a:ext cx="7138987" cy="627063"/>
          </a:xfrm>
        </p:spPr>
        <p:txBody>
          <a:bodyPr/>
          <a:lstStyle>
            <a:lvl1pPr>
              <a:defRPr/>
            </a:lvl1pPr>
          </a:lstStyle>
          <a:p>
            <a:r>
              <a:rPr lang="cs-CZ" smtClean="0"/>
              <a:t>Klepnutím lze upravit styl předlohy nadpisů.</a:t>
            </a:r>
            <a:endParaRPr lang="cs-CZ" dirty="0"/>
          </a:p>
        </p:txBody>
      </p:sp>
      <p:sp>
        <p:nvSpPr>
          <p:cNvPr id="3" name="Zástupný symbol pro text 2"/>
          <p:cNvSpPr>
            <a:spLocks noGrp="1"/>
          </p:cNvSpPr>
          <p:nvPr>
            <p:ph type="body" idx="1"/>
          </p:nvPr>
        </p:nvSpPr>
        <p:spPr>
          <a:xfrm>
            <a:off x="1547664" y="1429019"/>
            <a:ext cx="3528392" cy="639762"/>
          </a:xfrm>
        </p:spPr>
        <p:txBody>
          <a:bodyPr anchor="b">
            <a:noAutofit/>
          </a:bodyPr>
          <a:lstStyle>
            <a:lvl1pPr marL="0" indent="0">
              <a:buNone/>
              <a:defRPr sz="2200" b="1" baseline="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1547664" y="2132857"/>
            <a:ext cx="3528392" cy="3993306"/>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5220072" y="1429019"/>
            <a:ext cx="3466728" cy="639762"/>
          </a:xfrm>
        </p:spPr>
        <p:txBody>
          <a:bodyPr anchor="b">
            <a:noAutofit/>
          </a:bodyPr>
          <a:lstStyle>
            <a:lvl1pPr marL="0" indent="0">
              <a:buNone/>
              <a:defRPr sz="22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0072" y="2132857"/>
            <a:ext cx="3466728" cy="3993306"/>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3"/>
          <p:cNvSpPr>
            <a:spLocks noGrp="1"/>
          </p:cNvSpPr>
          <p:nvPr>
            <p:ph type="dt" sz="half" idx="10"/>
          </p:nvPr>
        </p:nvSpPr>
        <p:spPr/>
        <p:txBody>
          <a:bodyPr/>
          <a:lstStyle>
            <a:lvl1pPr>
              <a:defRPr/>
            </a:lvl1pPr>
          </a:lstStyle>
          <a:p>
            <a:pPr>
              <a:defRPr/>
            </a:pPr>
            <a:endParaRPr lang="cs-CZ" altLang="cs-CZ"/>
          </a:p>
        </p:txBody>
      </p:sp>
      <p:sp>
        <p:nvSpPr>
          <p:cNvPr id="8" name="Zástupný symbol pro zápatí 4"/>
          <p:cNvSpPr>
            <a:spLocks noGrp="1"/>
          </p:cNvSpPr>
          <p:nvPr>
            <p:ph type="ftr" sz="quarter" idx="11"/>
          </p:nvPr>
        </p:nvSpPr>
        <p:spPr/>
        <p:txBody>
          <a:bodyPr/>
          <a:lstStyle>
            <a:lvl1pPr>
              <a:defRPr/>
            </a:lvl1pPr>
          </a:lstStyle>
          <a:p>
            <a:pPr>
              <a:defRPr/>
            </a:pPr>
            <a:endParaRPr lang="cs-CZ" altLang="cs-CZ"/>
          </a:p>
        </p:txBody>
      </p:sp>
      <p:sp>
        <p:nvSpPr>
          <p:cNvPr id="9" name="Zástupný symbol pro číslo snímku 5"/>
          <p:cNvSpPr>
            <a:spLocks noGrp="1"/>
          </p:cNvSpPr>
          <p:nvPr>
            <p:ph type="sldNum" sz="quarter" idx="12"/>
          </p:nvPr>
        </p:nvSpPr>
        <p:spPr/>
        <p:txBody>
          <a:bodyPr/>
          <a:lstStyle>
            <a:lvl1pPr>
              <a:defRPr/>
            </a:lvl1pPr>
          </a:lstStyle>
          <a:p>
            <a:pPr>
              <a:defRPr/>
            </a:pPr>
            <a:fld id="{586A9344-7B1D-4E1A-8D5D-17789E54FB2C}" type="slidenum">
              <a:rPr lang="cs-CZ" altLang="cs-CZ"/>
              <a:pPr>
                <a:defRPr/>
              </a:pPr>
              <a:t>‹#›</a:t>
            </a:fld>
            <a:endParaRPr lang="cs-CZ" alt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ouze nadpis jednořádkový">
    <p:spTree>
      <p:nvGrpSpPr>
        <p:cNvPr id="1" name=""/>
        <p:cNvGrpSpPr/>
        <p:nvPr/>
      </p:nvGrpSpPr>
      <p:grpSpPr>
        <a:xfrm>
          <a:off x="0" y="0"/>
          <a:ext cx="0" cy="0"/>
          <a:chOff x="0" y="0"/>
          <a:chExt cx="0" cy="0"/>
        </a:xfrm>
      </p:grpSpPr>
      <p:sp>
        <p:nvSpPr>
          <p:cNvPr id="2" name="Nadpis 1"/>
          <p:cNvSpPr>
            <a:spLocks noGrp="1"/>
          </p:cNvSpPr>
          <p:nvPr>
            <p:ph type="title"/>
          </p:nvPr>
        </p:nvSpPr>
        <p:spPr>
          <a:xfrm>
            <a:off x="1547813" y="387896"/>
            <a:ext cx="7138987" cy="627063"/>
          </a:xfrm>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207D0B05-C573-48A3-BBD1-A04916D4BF08}" type="slidenum">
              <a:rPr lang="cs-CZ" altLang="cs-CZ"/>
              <a:pPr>
                <a:defRPr/>
              </a:pPr>
              <a:t>‹#›</a:t>
            </a:fld>
            <a:endParaRPr lang="cs-CZ" alt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ouze nadpis dvouřádkový">
    <p:spTree>
      <p:nvGrpSpPr>
        <p:cNvPr id="1" name=""/>
        <p:cNvGrpSpPr/>
        <p:nvPr/>
      </p:nvGrpSpPr>
      <p:grpSpPr>
        <a:xfrm>
          <a:off x="0" y="0"/>
          <a:ext cx="0" cy="0"/>
          <a:chOff x="0" y="0"/>
          <a:chExt cx="0" cy="0"/>
        </a:xfrm>
      </p:grpSpPr>
      <p:sp>
        <p:nvSpPr>
          <p:cNvPr id="2" name="Nadpis 1"/>
          <p:cNvSpPr>
            <a:spLocks noGrp="1"/>
          </p:cNvSpPr>
          <p:nvPr>
            <p:ph type="title"/>
          </p:nvPr>
        </p:nvSpPr>
        <p:spPr>
          <a:xfrm>
            <a:off x="1547664" y="147809"/>
            <a:ext cx="7139136" cy="864096"/>
          </a:xfrm>
        </p:spPr>
        <p:txBody>
          <a:bodyPr/>
          <a:lstStyle>
            <a:lvl1pPr>
              <a:defRPr/>
            </a:lvl1pPr>
          </a:lstStyle>
          <a:p>
            <a:r>
              <a:rPr lang="cs-CZ" smtClean="0"/>
              <a:t>Klepnutím lze upravit styl předlohy nadpisů.</a:t>
            </a:r>
            <a:endParaRPr lang="cs-CZ" dirty="0"/>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AEE15CF6-E39E-43CD-A983-7475E9C1E829}" type="slidenum">
              <a:rPr lang="cs-CZ" altLang="cs-CZ"/>
              <a:pPr>
                <a:defRPr/>
              </a:pPr>
              <a:t>‹#›</a:t>
            </a:fld>
            <a:endParaRPr lang="cs-CZ" alt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1557338" y="396875"/>
            <a:ext cx="7138987" cy="627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1547813" y="1484313"/>
            <a:ext cx="7138987"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1692275" y="6356350"/>
            <a:ext cx="1655763"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anose="020B0604020202020204" pitchFamily="34" charset="0"/>
              </a:defRPr>
            </a:lvl1pPr>
          </a:lstStyle>
          <a:p>
            <a:pPr>
              <a:defRPr/>
            </a:pPr>
            <a:endParaRPr lang="cs-CZ" altLang="cs-CZ"/>
          </a:p>
        </p:txBody>
      </p:sp>
      <p:sp>
        <p:nvSpPr>
          <p:cNvPr id="5" name="Zástupný symbol pro zápatí 4"/>
          <p:cNvSpPr>
            <a:spLocks noGrp="1"/>
          </p:cNvSpPr>
          <p:nvPr>
            <p:ph type="ftr" sz="quarter" idx="3"/>
          </p:nvPr>
        </p:nvSpPr>
        <p:spPr>
          <a:xfrm>
            <a:off x="3708400" y="6356350"/>
            <a:ext cx="2735263"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anose="020B0604020202020204" pitchFamily="34" charset="0"/>
              </a:defRPr>
            </a:lvl1pPr>
          </a:lstStyle>
          <a:p>
            <a:pPr>
              <a:defRPr/>
            </a:pPr>
            <a:endParaRPr lang="cs-CZ" altLang="cs-CZ"/>
          </a:p>
        </p:txBody>
      </p:sp>
      <p:sp>
        <p:nvSpPr>
          <p:cNvPr id="6" name="Zástupný symbol pro číslo snímku 5"/>
          <p:cNvSpPr>
            <a:spLocks noGrp="1"/>
          </p:cNvSpPr>
          <p:nvPr>
            <p:ph type="sldNum" sz="quarter" idx="4"/>
          </p:nvPr>
        </p:nvSpPr>
        <p:spPr>
          <a:xfrm>
            <a:off x="6804025" y="6356350"/>
            <a:ext cx="1882775"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panose="020B0604020202020204" pitchFamily="34" charset="0"/>
              </a:defRPr>
            </a:lvl1pPr>
          </a:lstStyle>
          <a:p>
            <a:pPr>
              <a:defRPr/>
            </a:pPr>
            <a:fld id="{B65E8533-6AEB-4B9E-AAF9-2AB7DEACA968}" type="slidenum">
              <a:rPr lang="cs-CZ" altLang="cs-CZ"/>
              <a:pPr>
                <a:defRPr/>
              </a:pPr>
              <a:t>‹#›</a:t>
            </a:fld>
            <a:endParaRPr lang="cs-CZ" altLang="cs-CZ"/>
          </a:p>
        </p:txBody>
      </p:sp>
      <p:sp>
        <p:nvSpPr>
          <p:cNvPr id="7" name="TextovéPole 6"/>
          <p:cNvSpPr txBox="1"/>
          <p:nvPr/>
        </p:nvSpPr>
        <p:spPr>
          <a:xfrm rot="16200000">
            <a:off x="-2870108" y="3497468"/>
            <a:ext cx="6460834" cy="907940"/>
          </a:xfrm>
          <a:prstGeom prst="rect">
            <a:avLst/>
          </a:prstGeom>
          <a:noFill/>
          <a:ln>
            <a:noFill/>
          </a:ln>
        </p:spPr>
        <p:txBody>
          <a:bodyPr anchor="ctr">
            <a:spAutoFit/>
          </a:bodyPr>
          <a:lstStyle/>
          <a:p>
            <a:pPr algn="r" eaLnBrk="0" hangingPunct="0">
              <a:defRPr/>
            </a:pPr>
            <a:r>
              <a:rPr lang="en-US" sz="5300" dirty="0">
                <a:ln w="15240">
                  <a:solidFill>
                    <a:schemeClr val="bg1"/>
                  </a:solidFill>
                </a:ln>
                <a:solidFill>
                  <a:srgbClr val="D3F17F"/>
                </a:solidFill>
                <a:latin typeface="Arial Black" pitchFamily="34" charset="0"/>
              </a:rPr>
              <a:t>TRANSFEKCE</a:t>
            </a: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5" r:id="rId4"/>
    <p:sldLayoutId id="2147483671" r:id="rId5"/>
    <p:sldLayoutId id="2147483670" r:id="rId6"/>
    <p:sldLayoutId id="2147483669" r:id="rId7"/>
    <p:sldLayoutId id="2147483668" r:id="rId8"/>
    <p:sldLayoutId id="2147483667" r:id="rId9"/>
    <p:sldLayoutId id="2147483676" r:id="rId10"/>
    <p:sldLayoutId id="2147483677" r:id="rId11"/>
    <p:sldLayoutId id="2147483666" r:id="rId12"/>
  </p:sldLayoutIdLst>
  <p:txStyles>
    <p:titleStyle>
      <a:lvl1pPr algn="l" rtl="0" eaLnBrk="0" fontAlgn="base" hangingPunct="0">
        <a:spcBef>
          <a:spcPct val="0"/>
        </a:spcBef>
        <a:spcAft>
          <a:spcPct val="0"/>
        </a:spcAft>
        <a:defRPr sz="25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9pPr>
    </p:titleStyle>
    <p:bodyStyle>
      <a:lvl1pPr marL="266700" indent="-266700" algn="l" rtl="0" eaLnBrk="0" fontAlgn="base" hangingPunct="0">
        <a:spcBef>
          <a:spcPct val="20000"/>
        </a:spcBef>
        <a:spcAft>
          <a:spcPct val="0"/>
        </a:spcAft>
        <a:buBlip>
          <a:blip r:embed="rId15"/>
        </a:buBlip>
        <a:defRPr sz="2200" kern="1200">
          <a:solidFill>
            <a:schemeClr val="tx1"/>
          </a:solidFill>
          <a:latin typeface="Arial" pitchFamily="34" charset="0"/>
          <a:ea typeface="+mn-ea"/>
          <a:cs typeface="Arial" pitchFamily="34" charset="0"/>
        </a:defRPr>
      </a:lvl1pPr>
      <a:lvl2pPr marL="541338" indent="-274638" algn="l" rtl="0" eaLnBrk="0" fontAlgn="base" hangingPunct="0">
        <a:spcBef>
          <a:spcPct val="20000"/>
        </a:spcBef>
        <a:spcAft>
          <a:spcPct val="0"/>
        </a:spcAft>
        <a:buFont typeface="Arial" charset="0"/>
        <a:buChar char="–"/>
        <a:defRPr sz="2000" kern="1200">
          <a:solidFill>
            <a:srgbClr val="457326"/>
          </a:solidFill>
          <a:latin typeface="Arial" pitchFamily="34" charset="0"/>
          <a:ea typeface="+mn-ea"/>
          <a:cs typeface="Arial" pitchFamily="34" charset="0"/>
        </a:defRPr>
      </a:lvl2pPr>
      <a:lvl3pPr marL="808038" indent="-2667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985838" indent="-1778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163638" indent="-1778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s://www.researchgate.net/publication/41824404_Two_siblings_with_immunodeficiency_facial_abnormalities_and_chromosomal_instability_without_mutation_in_DNMT3B_gene_but_liability_towards_malignancy_A_new_chromatin_disorder_delineation/figures?lo=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is.muni.cz/auth/el/1433/test/s_zakazky/ode15/045-medalova/DNA.mp4.vide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w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gate.net/publication/20485237_Large_DNA_separation_using_field_alternation_agar_gel_electrophoresis" TargetMode="External"/><Relationship Id="rId2" Type="http://schemas.openxmlformats.org/officeDocument/2006/relationships/hyperlink" Target="https://www.ncbi.nlm.nih.gov/pubmed/18428903" TargetMode="External"/><Relationship Id="rId1" Type="http://schemas.openxmlformats.org/officeDocument/2006/relationships/slideLayout" Target="../slideLayouts/slideLayout2.xml"/><Relationship Id="rId6" Type="http://schemas.openxmlformats.org/officeDocument/2006/relationships/hyperlink" Target="https://pubs.acs.org/doi/abs/10.1021/ac201184t" TargetMode="External"/><Relationship Id="rId5" Type="http://schemas.openxmlformats.org/officeDocument/2006/relationships/hyperlink" Target="https://www.nature.com/articles/srep22029" TargetMode="External"/><Relationship Id="rId4" Type="http://schemas.openxmlformats.org/officeDocument/2006/relationships/hyperlink" Target="https://www.ncbi.nlm.nih.gov/pubmed/2693638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type="ctrTitle"/>
          </p:nvPr>
        </p:nvSpPr>
        <p:spPr>
          <a:xfrm>
            <a:off x="1835696" y="4869160"/>
            <a:ext cx="6983413" cy="431800"/>
          </a:xfrm>
        </p:spPr>
        <p:txBody>
          <a:bodyPr/>
          <a:lstStyle/>
          <a:p>
            <a:pPr eaLnBrk="1" hangingPunct="1"/>
            <a:r>
              <a:rPr lang="cs-CZ" altLang="cs-CZ" dirty="0" smtClean="0">
                <a:solidFill>
                  <a:srgbClr val="7F7F7F"/>
                </a:solidFill>
                <a:latin typeface="Arial" charset="0"/>
                <a:cs typeface="Arial" charset="0"/>
              </a:rPr>
              <a:t>Mgr. Jiřina </a:t>
            </a:r>
            <a:r>
              <a:rPr lang="cs-CZ" altLang="cs-CZ" dirty="0" err="1" smtClean="0">
                <a:solidFill>
                  <a:srgbClr val="7F7F7F"/>
                </a:solidFill>
                <a:latin typeface="Arial" charset="0"/>
                <a:cs typeface="Arial" charset="0"/>
              </a:rPr>
              <a:t>Medalová</a:t>
            </a:r>
            <a:r>
              <a:rPr lang="cs-CZ" altLang="cs-CZ" dirty="0" smtClean="0">
                <a:solidFill>
                  <a:srgbClr val="7F7F7F"/>
                </a:solidFill>
                <a:latin typeface="Arial" charset="0"/>
                <a:cs typeface="Arial" charset="0"/>
              </a:rPr>
              <a:t>, Ph.D.</a:t>
            </a:r>
            <a:br>
              <a:rPr lang="cs-CZ" altLang="cs-CZ" dirty="0" smtClean="0">
                <a:solidFill>
                  <a:srgbClr val="7F7F7F"/>
                </a:solidFill>
                <a:latin typeface="Arial" charset="0"/>
                <a:cs typeface="Arial" charset="0"/>
              </a:rPr>
            </a:br>
            <a:r>
              <a:rPr lang="cs-CZ" altLang="cs-CZ" dirty="0" smtClean="0">
                <a:solidFill>
                  <a:srgbClr val="7F7F7F"/>
                </a:solidFill>
                <a:latin typeface="Arial" charset="0"/>
                <a:cs typeface="Arial" charset="0"/>
              </a:rPr>
              <a:t>Oddělení fyziologie a imunologie živočichů</a:t>
            </a:r>
            <a:br>
              <a:rPr lang="cs-CZ" altLang="cs-CZ" dirty="0" smtClean="0">
                <a:solidFill>
                  <a:srgbClr val="7F7F7F"/>
                </a:solidFill>
                <a:latin typeface="Arial" charset="0"/>
                <a:cs typeface="Arial" charset="0"/>
              </a:rPr>
            </a:br>
            <a:r>
              <a:rPr lang="cs-CZ" altLang="cs-CZ" dirty="0" smtClean="0">
                <a:solidFill>
                  <a:srgbClr val="7F7F7F"/>
                </a:solidFill>
                <a:latin typeface="Arial" charset="0"/>
                <a:cs typeface="Arial" charset="0"/>
              </a:rPr>
              <a:t>jipro@sci.muni.cz</a:t>
            </a:r>
            <a:br>
              <a:rPr lang="cs-CZ" altLang="cs-CZ" dirty="0" smtClean="0">
                <a:solidFill>
                  <a:srgbClr val="7F7F7F"/>
                </a:solidFill>
                <a:latin typeface="Arial" charset="0"/>
                <a:cs typeface="Arial" charset="0"/>
              </a:rPr>
            </a:br>
            <a:endParaRPr lang="cs-CZ" altLang="cs-CZ" dirty="0" smtClean="0">
              <a:solidFill>
                <a:srgbClr val="7F7F7F"/>
              </a:solidFill>
              <a:latin typeface="Arial" charset="0"/>
              <a:cs typeface="Arial" charset="0"/>
            </a:endParaRPr>
          </a:p>
        </p:txBody>
      </p:sp>
      <p:sp>
        <p:nvSpPr>
          <p:cNvPr id="16386" name="Podnadpis 4"/>
          <p:cNvSpPr>
            <a:spLocks noGrp="1"/>
          </p:cNvSpPr>
          <p:nvPr>
            <p:ph type="subTitle" idx="1"/>
          </p:nvPr>
        </p:nvSpPr>
        <p:spPr>
          <a:xfrm>
            <a:off x="1403648" y="2420888"/>
            <a:ext cx="7920881" cy="2123356"/>
          </a:xfrm>
        </p:spPr>
        <p:txBody>
          <a:bodyPr/>
          <a:lstStyle/>
          <a:p>
            <a:pPr marL="457200" indent="-457200" eaLnBrk="1" hangingPunct="1">
              <a:buFont typeface="Arial" panose="020B0604020202020204" pitchFamily="34" charset="0"/>
              <a:buChar char="•"/>
            </a:pPr>
            <a:r>
              <a:rPr lang="cs-CZ" dirty="0" smtClean="0">
                <a:solidFill>
                  <a:srgbClr val="457326"/>
                </a:solidFill>
                <a:latin typeface="Arial" charset="0"/>
                <a:cs typeface="Arial" charset="0"/>
              </a:rPr>
              <a:t>Izolace DNA</a:t>
            </a:r>
          </a:p>
          <a:p>
            <a:pPr marL="457200" indent="-457200" eaLnBrk="1" hangingPunct="1">
              <a:buFont typeface="Arial" panose="020B0604020202020204" pitchFamily="34" charset="0"/>
              <a:buChar char="•"/>
            </a:pPr>
            <a:r>
              <a:rPr lang="cs-CZ" dirty="0" smtClean="0">
                <a:solidFill>
                  <a:srgbClr val="457326"/>
                </a:solidFill>
                <a:latin typeface="Arial" charset="0"/>
                <a:cs typeface="Arial" charset="0"/>
              </a:rPr>
              <a:t>Separace DNA</a:t>
            </a:r>
          </a:p>
          <a:p>
            <a:pPr marL="457200" indent="-457200" eaLnBrk="1" hangingPunct="1">
              <a:buFont typeface="Arial" panose="020B0604020202020204" pitchFamily="34" charset="0"/>
              <a:buChar char="•"/>
            </a:pPr>
            <a:r>
              <a:rPr lang="cs-CZ" dirty="0" smtClean="0">
                <a:solidFill>
                  <a:srgbClr val="457326"/>
                </a:solidFill>
                <a:latin typeface="Arial" charset="0"/>
                <a:cs typeface="Arial" charset="0"/>
              </a:rPr>
              <a:t>PCR</a:t>
            </a:r>
          </a:p>
          <a:p>
            <a:pPr marL="457200" indent="-457200" eaLnBrk="1" hangingPunct="1">
              <a:buFont typeface="Arial" panose="020B0604020202020204" pitchFamily="34" charset="0"/>
              <a:buChar char="•"/>
            </a:pPr>
            <a:r>
              <a:rPr lang="cs-CZ" dirty="0">
                <a:solidFill>
                  <a:srgbClr val="457326"/>
                </a:solidFill>
                <a:latin typeface="Arial" charset="0"/>
                <a:cs typeface="Arial" charset="0"/>
              </a:rPr>
              <a:t>Manipulace genové exprese</a:t>
            </a:r>
          </a:p>
          <a:p>
            <a:pPr marL="457200" indent="-457200" eaLnBrk="1" hangingPunct="1">
              <a:buFont typeface="Arial" panose="020B0604020202020204" pitchFamily="34" charset="0"/>
              <a:buChar char="•"/>
            </a:pPr>
            <a:r>
              <a:rPr lang="cs-CZ" dirty="0" err="1" smtClean="0">
                <a:solidFill>
                  <a:srgbClr val="457326"/>
                </a:solidFill>
                <a:latin typeface="Arial" charset="0"/>
                <a:cs typeface="Arial" charset="0"/>
              </a:rPr>
              <a:t>Plazmidy</a:t>
            </a:r>
            <a:endParaRPr lang="cs-CZ" dirty="0">
              <a:solidFill>
                <a:srgbClr val="457326"/>
              </a:solidFill>
              <a:latin typeface="Arial" charset="0"/>
              <a:cs typeface="Arial" charset="0"/>
            </a:endParaRPr>
          </a:p>
          <a:p>
            <a:pPr marL="457200" indent="-457200" eaLnBrk="1" hangingPunct="1">
              <a:buFont typeface="Arial" panose="020B0604020202020204" pitchFamily="34" charset="0"/>
              <a:buChar char="•"/>
            </a:pPr>
            <a:r>
              <a:rPr lang="cs-CZ" dirty="0" smtClean="0">
                <a:solidFill>
                  <a:srgbClr val="457326"/>
                </a:solidFill>
                <a:latin typeface="Arial" charset="0"/>
                <a:cs typeface="Arial" charset="0"/>
              </a:rPr>
              <a:t>Transfekce </a:t>
            </a:r>
          </a:p>
        </p:txBody>
      </p:sp>
      <p:sp>
        <p:nvSpPr>
          <p:cNvPr id="2" name="TextovéPole 1"/>
          <p:cNvSpPr txBox="1"/>
          <p:nvPr/>
        </p:nvSpPr>
        <p:spPr>
          <a:xfrm>
            <a:off x="899592" y="139859"/>
            <a:ext cx="8050602" cy="984885"/>
          </a:xfrm>
          <a:prstGeom prst="rect">
            <a:avLst/>
          </a:prstGeom>
          <a:noFill/>
        </p:spPr>
        <p:txBody>
          <a:bodyPr wrap="none" rtlCol="0">
            <a:spAutoFit/>
          </a:bodyPr>
          <a:lstStyle/>
          <a:p>
            <a:r>
              <a:rPr lang="cs-CZ" sz="4000" b="1" dirty="0">
                <a:solidFill>
                  <a:srgbClr val="457326"/>
                </a:solidFill>
                <a:cs typeface="Arial" charset="0"/>
              </a:rPr>
              <a:t>Metody založené na práci s DNA</a:t>
            </a:r>
          </a:p>
          <a:p>
            <a:endParaRPr lang="cs-CZ" b="1" dirty="0"/>
          </a:p>
        </p:txBody>
      </p:sp>
      <p:sp>
        <p:nvSpPr>
          <p:cNvPr id="3" name="Obdélník 2"/>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Osnova</a:t>
            </a:r>
            <a:endParaRPr lang="cs-CZ" sz="4000" cap="small"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PCR</a:t>
            </a:r>
            <a:endParaRPr lang="cs-CZ" dirty="0"/>
          </a:p>
        </p:txBody>
      </p:sp>
      <p:sp>
        <p:nvSpPr>
          <p:cNvPr id="3" name="Zástupný symbol pro obsah 2"/>
          <p:cNvSpPr>
            <a:spLocks noGrp="1"/>
          </p:cNvSpPr>
          <p:nvPr>
            <p:ph idx="1"/>
          </p:nvPr>
        </p:nvSpPr>
        <p:spPr/>
        <p:txBody>
          <a:bodyPr/>
          <a:lstStyle/>
          <a:p>
            <a:r>
              <a:rPr lang="cs-CZ" b="1" dirty="0" smtClean="0"/>
              <a:t>Klasická forma</a:t>
            </a:r>
          </a:p>
          <a:p>
            <a:pPr lvl="1"/>
            <a:r>
              <a:rPr lang="cs-CZ" dirty="0" smtClean="0">
                <a:solidFill>
                  <a:schemeClr val="tx1"/>
                </a:solidFill>
              </a:rPr>
              <a:t>Vzniklé produkty </a:t>
            </a:r>
          </a:p>
          <a:p>
            <a:pPr marL="266700" lvl="1" indent="0">
              <a:buNone/>
            </a:pPr>
            <a:r>
              <a:rPr lang="cs-CZ" dirty="0" smtClean="0">
                <a:solidFill>
                  <a:schemeClr val="tx1"/>
                </a:solidFill>
              </a:rPr>
              <a:t>Jsou separovány na</a:t>
            </a:r>
          </a:p>
          <a:p>
            <a:pPr marL="266700" lvl="1" indent="0">
              <a:buNone/>
            </a:pPr>
            <a:r>
              <a:rPr lang="cs-CZ" dirty="0" err="1" smtClean="0">
                <a:solidFill>
                  <a:schemeClr val="tx1"/>
                </a:solidFill>
              </a:rPr>
              <a:t>agarózovém</a:t>
            </a:r>
            <a:r>
              <a:rPr lang="cs-CZ" dirty="0" smtClean="0">
                <a:solidFill>
                  <a:schemeClr val="tx1"/>
                </a:solidFill>
              </a:rPr>
              <a:t> gelu, </a:t>
            </a:r>
            <a:r>
              <a:rPr lang="cs-CZ" dirty="0" err="1" smtClean="0">
                <a:solidFill>
                  <a:schemeClr val="tx1"/>
                </a:solidFill>
              </a:rPr>
              <a:t>EtBr</a:t>
            </a:r>
            <a:endParaRPr lang="cs-CZ" dirty="0" smtClean="0">
              <a:solidFill>
                <a:schemeClr val="tx1"/>
              </a:solidFill>
            </a:endParaRPr>
          </a:p>
          <a:p>
            <a:pPr lvl="1"/>
            <a:r>
              <a:rPr lang="cs-CZ" dirty="0" smtClean="0">
                <a:solidFill>
                  <a:schemeClr val="tx1"/>
                </a:solidFill>
              </a:rPr>
              <a:t>Namnožení fragmentu DNA podle specifických </a:t>
            </a:r>
            <a:r>
              <a:rPr lang="cs-CZ" dirty="0" err="1" smtClean="0">
                <a:solidFill>
                  <a:schemeClr val="tx1"/>
                </a:solidFill>
              </a:rPr>
              <a:t>primerů</a:t>
            </a:r>
            <a:endParaRPr lang="cs-CZ" dirty="0" smtClean="0">
              <a:solidFill>
                <a:schemeClr val="tx1"/>
              </a:solidFill>
            </a:endParaRPr>
          </a:p>
          <a:p>
            <a:pPr lvl="1"/>
            <a:r>
              <a:rPr lang="cs-CZ" dirty="0" err="1" smtClean="0">
                <a:solidFill>
                  <a:schemeClr val="tx1"/>
                </a:solidFill>
              </a:rPr>
              <a:t>PubMed</a:t>
            </a:r>
            <a:r>
              <a:rPr lang="cs-CZ" dirty="0" smtClean="0">
                <a:solidFill>
                  <a:schemeClr val="tx1"/>
                </a:solidFill>
              </a:rPr>
              <a:t> (</a:t>
            </a:r>
            <a:r>
              <a:rPr lang="cs-CZ" dirty="0" err="1" smtClean="0">
                <a:solidFill>
                  <a:schemeClr val="tx1"/>
                </a:solidFill>
              </a:rPr>
              <a:t>Nucleotide</a:t>
            </a:r>
            <a:r>
              <a:rPr lang="cs-CZ" dirty="0" smtClean="0">
                <a:solidFill>
                  <a:schemeClr val="tx1"/>
                </a:solidFill>
              </a:rPr>
              <a:t>), nalezení genu a navržení </a:t>
            </a:r>
            <a:r>
              <a:rPr lang="cs-CZ" dirty="0" err="1" smtClean="0">
                <a:solidFill>
                  <a:schemeClr val="tx1"/>
                </a:solidFill>
              </a:rPr>
              <a:t>primerů</a:t>
            </a:r>
            <a:endParaRPr lang="cs-CZ" dirty="0" smtClean="0">
              <a:solidFill>
                <a:schemeClr val="tx1"/>
              </a:solidFill>
            </a:endParaRPr>
          </a:p>
          <a:p>
            <a:pPr marL="266700" lvl="1" indent="0">
              <a:buNone/>
            </a:pPr>
            <a:endParaRPr lang="cs-CZ" dirty="0">
              <a:solidFill>
                <a:schemeClr val="tx1"/>
              </a:solidFill>
            </a:endParaRPr>
          </a:p>
          <a:p>
            <a:r>
              <a:rPr lang="cs-CZ" b="1" dirty="0" err="1" smtClean="0">
                <a:solidFill>
                  <a:schemeClr val="tx1"/>
                </a:solidFill>
              </a:rPr>
              <a:t>real</a:t>
            </a:r>
            <a:r>
              <a:rPr lang="cs-CZ" b="1" dirty="0" smtClean="0">
                <a:solidFill>
                  <a:schemeClr val="tx1"/>
                </a:solidFill>
              </a:rPr>
              <a:t> </a:t>
            </a:r>
            <a:r>
              <a:rPr lang="cs-CZ" b="1" dirty="0" err="1" smtClean="0">
                <a:solidFill>
                  <a:schemeClr val="tx1"/>
                </a:solidFill>
              </a:rPr>
              <a:t>time</a:t>
            </a:r>
            <a:r>
              <a:rPr lang="cs-CZ" b="1" dirty="0" smtClean="0">
                <a:solidFill>
                  <a:schemeClr val="tx1"/>
                </a:solidFill>
              </a:rPr>
              <a:t> PCR</a:t>
            </a:r>
          </a:p>
          <a:p>
            <a:pPr lvl="1"/>
            <a:r>
              <a:rPr lang="cs-CZ" dirty="0" smtClean="0">
                <a:solidFill>
                  <a:schemeClr val="tx1"/>
                </a:solidFill>
              </a:rPr>
              <a:t>Po každém cyklu PCR vzroste fluorescence o nově vzniklé molekuly, možno monitorovat ihned</a:t>
            </a:r>
          </a:p>
          <a:p>
            <a:pPr lvl="1"/>
            <a:r>
              <a:rPr lang="cs-CZ" dirty="0" smtClean="0">
                <a:solidFill>
                  <a:schemeClr val="tx1"/>
                </a:solidFill>
              </a:rPr>
              <a:t>Umožňuje kvantifikovat (relativně nebo absolutně) množství původních templátových molekul DNA</a:t>
            </a:r>
          </a:p>
          <a:p>
            <a:pPr lvl="1"/>
            <a:r>
              <a:rPr lang="cs-CZ" dirty="0" smtClean="0">
                <a:solidFill>
                  <a:schemeClr val="tx1"/>
                </a:solidFill>
              </a:rPr>
              <a:t>S pomocí reverzní transkripce (přepis </a:t>
            </a:r>
            <a:r>
              <a:rPr lang="cs-CZ" dirty="0" err="1" smtClean="0">
                <a:solidFill>
                  <a:schemeClr val="tx1"/>
                </a:solidFill>
              </a:rPr>
              <a:t>mRNA</a:t>
            </a:r>
            <a:r>
              <a:rPr lang="cs-CZ" dirty="0" smtClean="0">
                <a:solidFill>
                  <a:schemeClr val="tx1"/>
                </a:solidFill>
              </a:rPr>
              <a:t> na </a:t>
            </a:r>
            <a:r>
              <a:rPr lang="cs-CZ" dirty="0" err="1" smtClean="0">
                <a:solidFill>
                  <a:schemeClr val="tx1"/>
                </a:solidFill>
              </a:rPr>
              <a:t>cDNA</a:t>
            </a:r>
            <a:r>
              <a:rPr lang="cs-CZ" dirty="0" smtClean="0">
                <a:solidFill>
                  <a:schemeClr val="tx1"/>
                </a:solidFill>
              </a:rPr>
              <a:t>) umožňuje stanovit hladinu exprese příslušného genu</a:t>
            </a:r>
          </a:p>
          <a:p>
            <a:pPr marL="266700" lvl="1" indent="0">
              <a:buNone/>
            </a:pPr>
            <a:r>
              <a:rPr lang="cs-CZ" sz="1400" dirty="0" smtClean="0">
                <a:solidFill>
                  <a:schemeClr val="tx1"/>
                </a:solidFill>
              </a:rPr>
              <a:t>https</a:t>
            </a:r>
            <a:r>
              <a:rPr lang="cs-CZ" sz="1400" dirty="0">
                <a:solidFill>
                  <a:schemeClr val="tx1"/>
                </a:solidFill>
              </a:rPr>
              <a:t>://www.slideshare.net/sheetalnarkar01/polymerase-chain-reaction-8421686</a:t>
            </a:r>
          </a:p>
          <a:p>
            <a:pPr marL="266700" lvl="1" indent="0">
              <a:buNone/>
            </a:pPr>
            <a:endParaRPr lang="cs-CZ" dirty="0"/>
          </a:p>
          <a:p>
            <a:pPr marL="266700" lvl="1" indent="0">
              <a:buNone/>
            </a:pPr>
            <a:endParaRPr lang="cs-CZ" dirty="0" smtClean="0"/>
          </a:p>
          <a:p>
            <a:pPr marL="0" indent="-7938">
              <a:buNone/>
            </a:pPr>
            <a:endParaRPr lang="cs-CZ" dirty="0">
              <a:solidFill>
                <a:schemeClr val="tx1"/>
              </a:solidFill>
            </a:endParaRPr>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PCR</a:t>
            </a:r>
            <a:endParaRPr lang="cs-CZ" sz="4000" cap="small" dirty="0">
              <a:solidFill>
                <a:schemeClr val="accent2">
                  <a:lumMod val="75000"/>
                </a:schemeClr>
              </a:solidFill>
            </a:endParaRPr>
          </a:p>
        </p:txBody>
      </p:sp>
      <p:pic>
        <p:nvPicPr>
          <p:cNvPr id="6146" name="Picture 2" descr="https://www.researchgate.net/profile/Nathaniel_Cady/publication/223138442/figure/fig5/AS:203030206128136@1425417581527/Polymerase-chain-reaction-PCR-is-an-amplification-based-technique-for-DNA-detection_W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058" y="129644"/>
            <a:ext cx="44958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743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Variace PCR</a:t>
            </a:r>
            <a:endParaRPr lang="cs-CZ" dirty="0"/>
          </a:p>
        </p:txBody>
      </p:sp>
      <p:sp>
        <p:nvSpPr>
          <p:cNvPr id="3" name="Zástupný symbol pro obsah 2"/>
          <p:cNvSpPr>
            <a:spLocks noGrp="1"/>
          </p:cNvSpPr>
          <p:nvPr>
            <p:ph idx="1"/>
          </p:nvPr>
        </p:nvSpPr>
        <p:spPr>
          <a:xfrm>
            <a:off x="1547813" y="1196752"/>
            <a:ext cx="7596187" cy="4713387"/>
          </a:xfrm>
        </p:spPr>
        <p:txBody>
          <a:bodyPr/>
          <a:lstStyle/>
          <a:p>
            <a:pPr>
              <a:spcBef>
                <a:spcPts val="1200"/>
              </a:spcBef>
            </a:pPr>
            <a:r>
              <a:rPr lang="cs-CZ" dirty="0" err="1" smtClean="0"/>
              <a:t>Nested</a:t>
            </a:r>
            <a:r>
              <a:rPr lang="cs-CZ" dirty="0" smtClean="0"/>
              <a:t> PCR -  2 sady </a:t>
            </a:r>
            <a:r>
              <a:rPr lang="cs-CZ" dirty="0" err="1" smtClean="0"/>
              <a:t>primerů</a:t>
            </a:r>
            <a:r>
              <a:rPr lang="cs-CZ" dirty="0" smtClean="0"/>
              <a:t>, první delší produkt slouží jako </a:t>
            </a:r>
            <a:r>
              <a:rPr lang="cs-CZ" dirty="0" err="1" smtClean="0"/>
              <a:t>templát</a:t>
            </a:r>
            <a:r>
              <a:rPr lang="cs-CZ" dirty="0" smtClean="0"/>
              <a:t> pro druhou reakci</a:t>
            </a:r>
          </a:p>
          <a:p>
            <a:pPr>
              <a:spcBef>
                <a:spcPts val="1200"/>
              </a:spcBef>
            </a:pPr>
            <a:r>
              <a:rPr lang="cs-CZ" dirty="0" smtClean="0"/>
              <a:t>Asymetrická PCR – jeden </a:t>
            </a:r>
            <a:r>
              <a:rPr lang="cs-CZ" dirty="0" err="1" smtClean="0"/>
              <a:t>primer</a:t>
            </a:r>
            <a:r>
              <a:rPr lang="cs-CZ" dirty="0" smtClean="0"/>
              <a:t> je v nadměrném množství – preferenčně se syntetizuje jen jeden řetězec</a:t>
            </a:r>
          </a:p>
          <a:p>
            <a:pPr>
              <a:spcBef>
                <a:spcPts val="1200"/>
              </a:spcBef>
            </a:pPr>
            <a:r>
              <a:rPr lang="cs-CZ" dirty="0" smtClean="0"/>
              <a:t>AFLP PCR – pro detekci polymorfismů (využívá RFLP</a:t>
            </a:r>
            <a:r>
              <a:rPr lang="cs-CZ" dirty="0" smtClean="0"/>
              <a:t>)</a:t>
            </a:r>
          </a:p>
          <a:p>
            <a:pPr marL="0" indent="0">
              <a:spcBef>
                <a:spcPts val="1200"/>
              </a:spcBef>
              <a:buNone/>
            </a:pPr>
            <a:r>
              <a:rPr lang="cs-CZ" sz="1800" dirty="0" smtClean="0"/>
              <a:t>     (https</a:t>
            </a:r>
            <a:r>
              <a:rPr lang="cs-CZ" sz="1800" dirty="0"/>
              <a:t>://</a:t>
            </a:r>
            <a:r>
              <a:rPr lang="cs-CZ" sz="1800" dirty="0" smtClean="0"/>
              <a:t>botanika.prf.jcu.cz/</a:t>
            </a:r>
            <a:r>
              <a:rPr lang="cs-CZ" sz="1800" dirty="0" err="1" smtClean="0"/>
              <a:t>laboratory</a:t>
            </a:r>
            <a:r>
              <a:rPr lang="cs-CZ" sz="1800" dirty="0" smtClean="0"/>
              <a:t>/aflp.html)</a:t>
            </a:r>
            <a:endParaRPr lang="cs-CZ" sz="1800" dirty="0" smtClean="0"/>
          </a:p>
          <a:p>
            <a:pPr>
              <a:spcBef>
                <a:spcPts val="1200"/>
              </a:spcBef>
            </a:pPr>
            <a:r>
              <a:rPr lang="cs-CZ" dirty="0" smtClean="0"/>
              <a:t>Inverzní PCR – v </a:t>
            </a:r>
            <a:r>
              <a:rPr lang="cs-CZ" dirty="0" err="1" smtClean="0"/>
              <a:t>plazmidu</a:t>
            </a:r>
            <a:r>
              <a:rPr lang="cs-CZ" dirty="0" smtClean="0"/>
              <a:t>, namnoží úsek kolem známého místa</a:t>
            </a:r>
          </a:p>
          <a:p>
            <a:pPr>
              <a:spcBef>
                <a:spcPts val="1200"/>
              </a:spcBef>
            </a:pPr>
            <a:r>
              <a:rPr lang="cs-CZ" dirty="0" smtClean="0"/>
              <a:t>Multiplex PCR – více párů </a:t>
            </a:r>
            <a:r>
              <a:rPr lang="cs-CZ" dirty="0" err="1" smtClean="0"/>
              <a:t>primerů</a:t>
            </a:r>
            <a:r>
              <a:rPr lang="cs-CZ" dirty="0" smtClean="0"/>
              <a:t> v jedné reakci</a:t>
            </a:r>
          </a:p>
          <a:p>
            <a:pPr>
              <a:spcBef>
                <a:spcPts val="1200"/>
              </a:spcBef>
            </a:pPr>
            <a:r>
              <a:rPr lang="cs-CZ" dirty="0" smtClean="0"/>
              <a:t>In </a:t>
            </a:r>
            <a:r>
              <a:rPr lang="cs-CZ" dirty="0" err="1" smtClean="0"/>
              <a:t>situ</a:t>
            </a:r>
            <a:r>
              <a:rPr lang="cs-CZ" dirty="0" smtClean="0"/>
              <a:t> PCR – přímo v buňce ukotvené na sklíčku</a:t>
            </a:r>
          </a:p>
          <a:p>
            <a:pPr>
              <a:spcBef>
                <a:spcPts val="1200"/>
              </a:spcBef>
            </a:pPr>
            <a:r>
              <a:rPr lang="cs-CZ" dirty="0" err="1" smtClean="0"/>
              <a:t>Alelově</a:t>
            </a:r>
            <a:r>
              <a:rPr lang="cs-CZ" dirty="0" smtClean="0"/>
              <a:t> specifická PCR – identifikace SNP, který  je součástí </a:t>
            </a:r>
            <a:r>
              <a:rPr lang="cs-CZ" dirty="0" err="1" smtClean="0"/>
              <a:t>primeru</a:t>
            </a:r>
            <a:r>
              <a:rPr lang="cs-CZ" dirty="0" smtClean="0"/>
              <a:t> </a:t>
            </a:r>
          </a:p>
          <a:p>
            <a:pPr>
              <a:spcBef>
                <a:spcPts val="1200"/>
              </a:spcBef>
            </a:pPr>
            <a:r>
              <a:rPr lang="cs-CZ" dirty="0" smtClean="0"/>
              <a:t>Long PCR – velmi dlouhé úseky (specifická polymeráza)</a:t>
            </a:r>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PCR</a:t>
            </a:r>
            <a:endParaRPr lang="cs-CZ" sz="4000" cap="small" dirty="0">
              <a:solidFill>
                <a:schemeClr val="accent2">
                  <a:lumMod val="75000"/>
                </a:schemeClr>
              </a:solidFill>
            </a:endParaRPr>
          </a:p>
        </p:txBody>
      </p:sp>
      <p:sp>
        <p:nvSpPr>
          <p:cNvPr id="5" name="Obdélník 4"/>
          <p:cNvSpPr/>
          <p:nvPr/>
        </p:nvSpPr>
        <p:spPr>
          <a:xfrm>
            <a:off x="1547812" y="6550223"/>
            <a:ext cx="7596336" cy="307777"/>
          </a:xfrm>
          <a:prstGeom prst="rect">
            <a:avLst/>
          </a:prstGeom>
        </p:spPr>
        <p:txBody>
          <a:bodyPr wrap="square">
            <a:spAutoFit/>
          </a:bodyPr>
          <a:lstStyle/>
          <a:p>
            <a:r>
              <a:rPr lang="cs-CZ" sz="1400" dirty="0">
                <a:solidFill>
                  <a:schemeClr val="tx1"/>
                </a:solidFill>
              </a:rPr>
              <a:t>https://www.slideshare.net/sheetalnarkar01/polymerase-chain-reaction-8421686</a:t>
            </a:r>
          </a:p>
        </p:txBody>
      </p:sp>
    </p:spTree>
    <p:extLst>
      <p:ext uri="{BB962C8B-B14F-4D97-AF65-F5344CB8AC3E}">
        <p14:creationId xmlns:p14="http://schemas.microsoft.com/office/powerpoint/2010/main" val="489157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fragmentů DNA</a:t>
            </a:r>
            <a:endParaRPr lang="cs-CZ" dirty="0"/>
          </a:p>
        </p:txBody>
      </p:sp>
      <p:sp>
        <p:nvSpPr>
          <p:cNvPr id="3" name="Zástupný symbol pro obsah 2"/>
          <p:cNvSpPr>
            <a:spLocks noGrp="1"/>
          </p:cNvSpPr>
          <p:nvPr>
            <p:ph idx="1"/>
          </p:nvPr>
        </p:nvSpPr>
        <p:spPr>
          <a:xfrm>
            <a:off x="1475656" y="1700808"/>
            <a:ext cx="7138987" cy="4713387"/>
          </a:xfrm>
        </p:spPr>
        <p:txBody>
          <a:bodyPr/>
          <a:lstStyle/>
          <a:p>
            <a:pPr marL="0" indent="0">
              <a:buNone/>
            </a:pPr>
            <a:r>
              <a:rPr lang="cs-CZ" sz="3200" b="1" dirty="0" smtClean="0"/>
              <a:t>Nejpoužívanější metody:</a:t>
            </a:r>
          </a:p>
          <a:p>
            <a:pPr marL="0" indent="0">
              <a:buNone/>
            </a:pPr>
            <a:endParaRPr lang="cs-CZ" dirty="0" smtClean="0"/>
          </a:p>
          <a:p>
            <a:r>
              <a:rPr lang="cs-CZ" dirty="0" err="1"/>
              <a:t>Southern</a:t>
            </a:r>
            <a:r>
              <a:rPr lang="cs-CZ" dirty="0"/>
              <a:t> </a:t>
            </a:r>
            <a:r>
              <a:rPr lang="cs-CZ" dirty="0" err="1"/>
              <a:t>blotting</a:t>
            </a:r>
            <a:r>
              <a:rPr lang="cs-CZ" dirty="0"/>
              <a:t> a hybridizace se značenou sondou</a:t>
            </a:r>
          </a:p>
          <a:p>
            <a:pPr marL="0" indent="0">
              <a:buNone/>
            </a:pPr>
            <a:endParaRPr lang="cs-CZ" dirty="0"/>
          </a:p>
          <a:p>
            <a:r>
              <a:rPr lang="cs-CZ" dirty="0" smtClean="0"/>
              <a:t>RFLP </a:t>
            </a:r>
          </a:p>
          <a:p>
            <a:endParaRPr lang="cs-CZ" dirty="0"/>
          </a:p>
          <a:p>
            <a:r>
              <a:rPr lang="cs-CZ" dirty="0" smtClean="0"/>
              <a:t>Vyříznutí fragmentu po restrikčním štěpení dle velikosti, </a:t>
            </a:r>
            <a:r>
              <a:rPr lang="cs-CZ" dirty="0" err="1" smtClean="0"/>
              <a:t>osekvenování</a:t>
            </a:r>
            <a:endParaRPr lang="cs-CZ" dirty="0" smtClean="0"/>
          </a:p>
          <a:p>
            <a:endParaRPr lang="cs-CZ" dirty="0"/>
          </a:p>
          <a:p>
            <a:r>
              <a:rPr lang="cs-CZ" dirty="0" smtClean="0"/>
              <a:t>FISH</a:t>
            </a:r>
            <a:endParaRPr lang="cs-CZ" dirty="0"/>
          </a:p>
        </p:txBody>
      </p:sp>
      <p:sp>
        <p:nvSpPr>
          <p:cNvPr id="4" name="Obdélník 3"/>
          <p:cNvSpPr/>
          <p:nvPr/>
        </p:nvSpPr>
        <p:spPr>
          <a:xfrm>
            <a:off x="0" y="18293"/>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3656733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Southern</a:t>
            </a:r>
            <a:r>
              <a:rPr lang="cs-CZ" dirty="0" smtClean="0"/>
              <a:t> </a:t>
            </a:r>
            <a:r>
              <a:rPr lang="cs-CZ" dirty="0" err="1" smtClean="0"/>
              <a:t>Blotting</a:t>
            </a:r>
            <a:endParaRPr lang="cs-CZ" dirty="0"/>
          </a:p>
        </p:txBody>
      </p:sp>
      <p:pic>
        <p:nvPicPr>
          <p:cNvPr id="1026" name="Picture 2" descr="http://wiki.biomine.skelleftea.se/biomine/molecular/images/pic03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88303"/>
            <a:ext cx="7200800" cy="5437041"/>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2708519" y="6577607"/>
            <a:ext cx="7336089" cy="307777"/>
          </a:xfrm>
          <a:prstGeom prst="rect">
            <a:avLst/>
          </a:prstGeom>
        </p:spPr>
        <p:txBody>
          <a:bodyPr wrap="square">
            <a:spAutoFit/>
          </a:bodyPr>
          <a:lstStyle/>
          <a:p>
            <a:r>
              <a:rPr lang="cs-CZ" sz="1400" dirty="0">
                <a:solidFill>
                  <a:schemeClr val="tx1"/>
                </a:solidFill>
              </a:rPr>
              <a:t>http://wiki.biomine.skelleftea.se/biomine/molecular/index_20.htm</a:t>
            </a:r>
          </a:p>
        </p:txBody>
      </p:sp>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4251344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RFLP</a:t>
            </a:r>
            <a:endParaRPr lang="cs-CZ" dirty="0"/>
          </a:p>
        </p:txBody>
      </p:sp>
      <p:sp>
        <p:nvSpPr>
          <p:cNvPr id="3" name="Zástupný symbol pro obsah 2"/>
          <p:cNvSpPr>
            <a:spLocks noGrp="1"/>
          </p:cNvSpPr>
          <p:nvPr>
            <p:ph idx="1"/>
          </p:nvPr>
        </p:nvSpPr>
        <p:spPr>
          <a:xfrm>
            <a:off x="1681485" y="1268760"/>
            <a:ext cx="7138987" cy="4713387"/>
          </a:xfrm>
        </p:spPr>
        <p:txBody>
          <a:bodyPr/>
          <a:lstStyle/>
          <a:p>
            <a:r>
              <a:rPr lang="cs-CZ" dirty="0" smtClean="0"/>
              <a:t>Polymorfismus délky restrikčních fragmentů</a:t>
            </a:r>
          </a:p>
          <a:p>
            <a:r>
              <a:rPr lang="cs-CZ" dirty="0" smtClean="0"/>
              <a:t>Mutace mohou vytvořit nebo zničit restrikční místo</a:t>
            </a:r>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Možné kombinovat s PCR – namnožení úseku s předpokládanou mutací</a:t>
            </a:r>
          </a:p>
          <a:p>
            <a:pPr marL="0" indent="0">
              <a:buNone/>
            </a:pPr>
            <a:r>
              <a:rPr lang="cs-CZ" dirty="0"/>
              <a:t/>
            </a:r>
            <a:br>
              <a:rPr lang="cs-CZ" dirty="0"/>
            </a:br>
            <a:endParaRPr lang="cs-CZ" dirty="0"/>
          </a:p>
        </p:txBody>
      </p:sp>
      <p:pic>
        <p:nvPicPr>
          <p:cNvPr id="2050" name="Picture 2" descr="Principle of RFLP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32856"/>
            <a:ext cx="7200800" cy="4050451"/>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5112568" y="6537024"/>
            <a:ext cx="4572000" cy="307777"/>
          </a:xfrm>
          <a:prstGeom prst="rect">
            <a:avLst/>
          </a:prstGeom>
        </p:spPr>
        <p:txBody>
          <a:bodyPr>
            <a:spAutoFit/>
          </a:bodyPr>
          <a:lstStyle/>
          <a:p>
            <a:r>
              <a:rPr lang="cs-CZ" sz="1400" dirty="0">
                <a:solidFill>
                  <a:schemeClr val="tx1"/>
                </a:solidFill>
              </a:rPr>
              <a:t>https://www.ncbi.nlm.nih.gov/probe/docs/techrflp/</a:t>
            </a:r>
          </a:p>
        </p:txBody>
      </p:sp>
    </p:spTree>
    <p:extLst>
      <p:ext uri="{BB962C8B-B14F-4D97-AF65-F5344CB8AC3E}">
        <p14:creationId xmlns:p14="http://schemas.microsoft.com/office/powerpoint/2010/main" val="875336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Sekvenace</a:t>
            </a:r>
            <a:r>
              <a:rPr lang="cs-CZ" dirty="0" smtClean="0"/>
              <a:t> DNA - </a:t>
            </a:r>
            <a:r>
              <a:rPr lang="cs-CZ" dirty="0" err="1" smtClean="0"/>
              <a:t>Maxam</a:t>
            </a:r>
            <a:r>
              <a:rPr lang="cs-CZ" dirty="0" smtClean="0"/>
              <a:t> Gilbert</a:t>
            </a:r>
            <a:endParaRPr lang="cs-CZ" dirty="0"/>
          </a:p>
        </p:txBody>
      </p:sp>
      <p:pic>
        <p:nvPicPr>
          <p:cNvPr id="4098" name="Picture 2" descr="Maxam and Gilbert ge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36296" y="1628800"/>
            <a:ext cx="1527442" cy="4536504"/>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2"/>
          <p:cNvSpPr txBox="1">
            <a:spLocks/>
          </p:cNvSpPr>
          <p:nvPr/>
        </p:nvSpPr>
        <p:spPr bwMode="auto">
          <a:xfrm>
            <a:off x="1691930" y="2144613"/>
            <a:ext cx="7138987" cy="471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66700" indent="-266700" algn="l" rtl="0" eaLnBrk="0" fontAlgn="base" hangingPunct="0">
              <a:spcBef>
                <a:spcPct val="20000"/>
              </a:spcBef>
              <a:spcAft>
                <a:spcPct val="0"/>
              </a:spcAft>
              <a:buFontTx/>
              <a:buBlip>
                <a:blip r:embed="rId4"/>
              </a:buBlip>
              <a:defRPr sz="2200" kern="1200">
                <a:solidFill>
                  <a:schemeClr val="tx1"/>
                </a:solidFill>
                <a:latin typeface="Arial" pitchFamily="34" charset="0"/>
                <a:ea typeface="+mn-ea"/>
                <a:cs typeface="Arial" pitchFamily="34" charset="0"/>
              </a:defRPr>
            </a:lvl1pPr>
            <a:lvl2pPr marL="541338" indent="-274638" algn="l" rtl="0" eaLnBrk="0" fontAlgn="base" hangingPunct="0">
              <a:spcBef>
                <a:spcPct val="20000"/>
              </a:spcBef>
              <a:spcAft>
                <a:spcPct val="0"/>
              </a:spcAft>
              <a:buFontTx/>
              <a:buBlip>
                <a:blip r:embed="rId4"/>
              </a:buBlip>
              <a:defRPr sz="2000" kern="1200">
                <a:solidFill>
                  <a:srgbClr val="457326"/>
                </a:solidFill>
                <a:latin typeface="Arial" pitchFamily="34" charset="0"/>
                <a:ea typeface="+mn-ea"/>
                <a:cs typeface="Arial" pitchFamily="34" charset="0"/>
              </a:defRPr>
            </a:lvl2pPr>
            <a:lvl3pPr marL="808038" indent="-266700" algn="l" rtl="0" eaLnBrk="0" fontAlgn="base" hangingPunct="0">
              <a:spcBef>
                <a:spcPct val="20000"/>
              </a:spcBef>
              <a:spcAft>
                <a:spcPct val="0"/>
              </a:spcAft>
              <a:buFontTx/>
              <a:buBlip>
                <a:blip r:embed="rId4"/>
              </a:buBlip>
              <a:defRPr kern="1200">
                <a:solidFill>
                  <a:schemeClr val="tx1"/>
                </a:solidFill>
                <a:latin typeface="Arial" pitchFamily="34" charset="0"/>
                <a:ea typeface="+mn-ea"/>
                <a:cs typeface="Arial" pitchFamily="34" charset="0"/>
              </a:defRPr>
            </a:lvl3pPr>
            <a:lvl4pPr marL="985838" indent="-177800" algn="l" rtl="0" eaLnBrk="0" fontAlgn="base" hangingPunct="0">
              <a:spcBef>
                <a:spcPct val="20000"/>
              </a:spcBef>
              <a:spcAft>
                <a:spcPct val="0"/>
              </a:spcAft>
              <a:buFontTx/>
              <a:buBlip>
                <a:blip r:embed="rId4"/>
              </a:buBlip>
              <a:defRPr sz="1600" kern="1200">
                <a:solidFill>
                  <a:schemeClr val="tx1"/>
                </a:solidFill>
                <a:latin typeface="Arial" pitchFamily="34" charset="0"/>
                <a:ea typeface="+mn-ea"/>
                <a:cs typeface="Arial" pitchFamily="34" charset="0"/>
              </a:defRPr>
            </a:lvl4pPr>
            <a:lvl5pPr marL="1163638" indent="-177800" algn="l" rtl="0" eaLnBrk="0" fontAlgn="base" hangingPunct="0">
              <a:spcBef>
                <a:spcPct val="20000"/>
              </a:spcBef>
              <a:spcAft>
                <a:spcPct val="0"/>
              </a:spcAft>
              <a:buFontTx/>
              <a:buBlip>
                <a:blip r:embed="rId4"/>
              </a:buBlip>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smtClean="0"/>
              <a:t>Namnožení úseku pomocí PCR</a:t>
            </a:r>
          </a:p>
          <a:p>
            <a:r>
              <a:rPr lang="cs-CZ" dirty="0" smtClean="0"/>
              <a:t>Značení 5´ konců pomocí </a:t>
            </a:r>
            <a:r>
              <a:rPr lang="cs-CZ" baseline="30000" dirty="0" smtClean="0"/>
              <a:t>32</a:t>
            </a:r>
            <a:r>
              <a:rPr lang="cs-CZ" dirty="0" smtClean="0"/>
              <a:t>P</a:t>
            </a:r>
          </a:p>
          <a:p>
            <a:r>
              <a:rPr lang="cs-CZ" dirty="0" smtClean="0"/>
              <a:t>Chemická modifikace bází + štěpení</a:t>
            </a:r>
          </a:p>
          <a:p>
            <a:pPr lvl="1"/>
            <a:r>
              <a:rPr lang="cs-CZ" dirty="0" smtClean="0"/>
              <a:t>G	   – </a:t>
            </a:r>
            <a:r>
              <a:rPr lang="cs-CZ" dirty="0" err="1"/>
              <a:t>d</a:t>
            </a:r>
            <a:r>
              <a:rPr lang="cs-CZ" dirty="0" err="1" smtClean="0"/>
              <a:t>imetyl</a:t>
            </a:r>
            <a:r>
              <a:rPr lang="cs-CZ" dirty="0" smtClean="0"/>
              <a:t> sulfát + piperidin</a:t>
            </a:r>
          </a:p>
          <a:p>
            <a:pPr lvl="1"/>
            <a:r>
              <a:rPr lang="cs-CZ" dirty="0"/>
              <a:t>G+A – </a:t>
            </a:r>
            <a:r>
              <a:rPr lang="cs-CZ" dirty="0" err="1"/>
              <a:t>kys</a:t>
            </a:r>
            <a:r>
              <a:rPr lang="cs-CZ" dirty="0"/>
              <a:t>. </a:t>
            </a:r>
            <a:r>
              <a:rPr lang="cs-CZ" dirty="0" smtClean="0"/>
              <a:t>mravenčí </a:t>
            </a:r>
            <a:r>
              <a:rPr lang="cs-CZ" dirty="0"/>
              <a:t>+ piperidin</a:t>
            </a:r>
          </a:p>
          <a:p>
            <a:pPr lvl="1"/>
            <a:r>
              <a:rPr lang="cs-CZ" dirty="0" smtClean="0"/>
              <a:t>C      – </a:t>
            </a:r>
            <a:r>
              <a:rPr lang="cs-CZ" dirty="0" err="1" smtClean="0"/>
              <a:t>NaCl</a:t>
            </a:r>
            <a:r>
              <a:rPr lang="cs-CZ" dirty="0" smtClean="0"/>
              <a:t> + hydrazin</a:t>
            </a:r>
          </a:p>
          <a:p>
            <a:pPr lvl="1"/>
            <a:r>
              <a:rPr lang="cs-CZ" dirty="0" smtClean="0"/>
              <a:t>C+T  – H</a:t>
            </a:r>
            <a:r>
              <a:rPr lang="cs-CZ" baseline="-25000" dirty="0" smtClean="0"/>
              <a:t>2</a:t>
            </a:r>
            <a:r>
              <a:rPr lang="cs-CZ" dirty="0" smtClean="0"/>
              <a:t>O + hydrazin</a:t>
            </a:r>
          </a:p>
          <a:p>
            <a:pPr marL="266700" lvl="1" indent="0">
              <a:buNone/>
            </a:pPr>
            <a:endParaRPr lang="cs-CZ" dirty="0" smtClean="0"/>
          </a:p>
          <a:p>
            <a:r>
              <a:rPr lang="cs-CZ" dirty="0" smtClean="0"/>
              <a:t> DMS a hydrazin jsou toxické!!!</a:t>
            </a:r>
          </a:p>
          <a:p>
            <a:r>
              <a:rPr lang="cs-CZ" dirty="0" smtClean="0"/>
              <a:t>Nepříliš oblíbená metoda</a:t>
            </a:r>
          </a:p>
          <a:p>
            <a:pPr marL="0" indent="0">
              <a:buNone/>
            </a:pPr>
            <a:endParaRPr lang="cs-CZ" dirty="0" smtClean="0"/>
          </a:p>
          <a:p>
            <a:endParaRPr lang="cs-CZ" dirty="0" smtClean="0"/>
          </a:p>
          <a:p>
            <a:endParaRPr lang="cs-CZ" dirty="0" smtClean="0"/>
          </a:p>
          <a:p>
            <a:endParaRPr lang="cs-CZ" dirty="0" smtClean="0"/>
          </a:p>
          <a:p>
            <a:endParaRPr lang="cs-CZ" dirty="0" smtClean="0"/>
          </a:p>
          <a:p>
            <a:endParaRPr lang="cs-CZ" dirty="0" smtClean="0"/>
          </a:p>
        </p:txBody>
      </p:sp>
    </p:spTree>
    <p:extLst>
      <p:ext uri="{BB962C8B-B14F-4D97-AF65-F5344CB8AC3E}">
        <p14:creationId xmlns:p14="http://schemas.microsoft.com/office/powerpoint/2010/main" val="285587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Sekvenace</a:t>
            </a:r>
            <a:r>
              <a:rPr lang="cs-CZ" dirty="0" smtClean="0"/>
              <a:t> DNA - </a:t>
            </a:r>
            <a:r>
              <a:rPr lang="cs-CZ" dirty="0" err="1" smtClean="0"/>
              <a:t>Sanger</a:t>
            </a:r>
            <a:endParaRPr lang="cs-CZ" dirty="0"/>
          </a:p>
        </p:txBody>
      </p:sp>
      <p:sp>
        <p:nvSpPr>
          <p:cNvPr id="3" name="Zástupný symbol pro obsah 2"/>
          <p:cNvSpPr>
            <a:spLocks noGrp="1"/>
          </p:cNvSpPr>
          <p:nvPr>
            <p:ph idx="1"/>
          </p:nvPr>
        </p:nvSpPr>
        <p:spPr/>
        <p:txBody>
          <a:bodyPr/>
          <a:lstStyle/>
          <a:p>
            <a:r>
              <a:rPr lang="cs-CZ" dirty="0"/>
              <a:t>R</a:t>
            </a:r>
            <a:r>
              <a:rPr lang="cs-CZ" dirty="0" smtClean="0"/>
              <a:t>ůzně fluorescenčně značené terminální nukleotidy (</a:t>
            </a:r>
            <a:r>
              <a:rPr lang="cs-CZ" dirty="0" err="1" smtClean="0"/>
              <a:t>dideoxynukleotidy</a:t>
            </a:r>
            <a:r>
              <a:rPr lang="cs-CZ" dirty="0" smtClean="0"/>
              <a:t>) v PCR s jedním </a:t>
            </a:r>
            <a:r>
              <a:rPr lang="cs-CZ" dirty="0" err="1" smtClean="0"/>
              <a:t>primerem</a:t>
            </a:r>
            <a:endParaRPr lang="cs-CZ" dirty="0" smtClean="0"/>
          </a:p>
          <a:p>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pic>
        <p:nvPicPr>
          <p:cNvPr id="3074" name="Picture 2" descr="VÃ½sledek obrÃ¡zku pro DNA sequenc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04864"/>
            <a:ext cx="6076950" cy="456247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733203" y="6597352"/>
            <a:ext cx="6858000" cy="307777"/>
          </a:xfrm>
          <a:prstGeom prst="rect">
            <a:avLst/>
          </a:prstGeom>
        </p:spPr>
        <p:txBody>
          <a:bodyPr wrap="square">
            <a:spAutoFit/>
          </a:bodyPr>
          <a:lstStyle/>
          <a:p>
            <a:r>
              <a:rPr lang="cs-CZ" sz="1400" dirty="0">
                <a:solidFill>
                  <a:schemeClr val="tx1"/>
                </a:solidFill>
              </a:rPr>
              <a:t>https://www.slideshare.net/AboalgasimGoma/dna-sequencing-methods-69359203</a:t>
            </a:r>
          </a:p>
        </p:txBody>
      </p:sp>
    </p:spTree>
    <p:extLst>
      <p:ext uri="{BB962C8B-B14F-4D97-AF65-F5344CB8AC3E}">
        <p14:creationId xmlns:p14="http://schemas.microsoft.com/office/powerpoint/2010/main" val="720144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Next</a:t>
            </a:r>
            <a:r>
              <a:rPr lang="cs-CZ" dirty="0" smtClean="0"/>
              <a:t> </a:t>
            </a:r>
            <a:r>
              <a:rPr lang="cs-CZ" dirty="0" err="1" smtClean="0"/>
              <a:t>Generation</a:t>
            </a:r>
            <a:r>
              <a:rPr lang="cs-CZ" dirty="0" smtClean="0"/>
              <a:t> </a:t>
            </a:r>
            <a:r>
              <a:rPr lang="cs-CZ" dirty="0" err="1" smtClean="0"/>
              <a:t>Sequencing</a:t>
            </a:r>
            <a:endParaRPr lang="cs-CZ" dirty="0"/>
          </a:p>
        </p:txBody>
      </p:sp>
      <p:sp>
        <p:nvSpPr>
          <p:cNvPr id="3" name="Zástupný symbol pro obsah 2"/>
          <p:cNvSpPr>
            <a:spLocks noGrp="1"/>
          </p:cNvSpPr>
          <p:nvPr>
            <p:ph idx="1"/>
          </p:nvPr>
        </p:nvSpPr>
        <p:spPr>
          <a:xfrm>
            <a:off x="1403648" y="1628800"/>
            <a:ext cx="7740352" cy="4713387"/>
          </a:xfrm>
        </p:spPr>
        <p:txBody>
          <a:bodyPr/>
          <a:lstStyle/>
          <a:p>
            <a:pPr marL="0" indent="0">
              <a:buNone/>
            </a:pPr>
            <a:r>
              <a:rPr lang="cs-CZ" dirty="0" smtClean="0"/>
              <a:t>Princip: Velké množství reakcí </a:t>
            </a:r>
            <a:r>
              <a:rPr lang="cs-CZ" dirty="0" err="1" smtClean="0"/>
              <a:t>Sangerovi</a:t>
            </a:r>
            <a:r>
              <a:rPr lang="cs-CZ" dirty="0" smtClean="0"/>
              <a:t> metody v malém objemu jede paralelně na čipu</a:t>
            </a:r>
          </a:p>
          <a:p>
            <a:pPr marL="0" indent="0">
              <a:buNone/>
            </a:pPr>
            <a:endParaRPr lang="cs-CZ" dirty="0"/>
          </a:p>
          <a:p>
            <a:pPr marL="0" indent="0">
              <a:buNone/>
            </a:pPr>
            <a:r>
              <a:rPr lang="cs-CZ" dirty="0" smtClean="0"/>
              <a:t>Výhody:</a:t>
            </a:r>
          </a:p>
          <a:p>
            <a:r>
              <a:rPr lang="cs-CZ" dirty="0" smtClean="0"/>
              <a:t>v jednom běhu jede mnoho reakcí zároveň (miliony)</a:t>
            </a:r>
          </a:p>
          <a:p>
            <a:r>
              <a:rPr lang="cs-CZ" dirty="0" smtClean="0"/>
              <a:t>Reakce jsou v </a:t>
            </a:r>
            <a:r>
              <a:rPr lang="cs-CZ" dirty="0" err="1" smtClean="0"/>
              <a:t>mikrolitrech</a:t>
            </a:r>
            <a:r>
              <a:rPr lang="cs-CZ" dirty="0" smtClean="0"/>
              <a:t> a mohou být provedeny na čipu</a:t>
            </a:r>
            <a:endParaRPr lang="en-US" dirty="0"/>
          </a:p>
          <a:p>
            <a:r>
              <a:rPr lang="cs-CZ" dirty="0" smtClean="0"/>
              <a:t>Velice rychlá reakce</a:t>
            </a:r>
          </a:p>
          <a:p>
            <a:r>
              <a:rPr lang="cs-CZ" dirty="0" smtClean="0"/>
              <a:t>Mnohem levnější než </a:t>
            </a:r>
            <a:r>
              <a:rPr lang="cs-CZ" dirty="0" err="1" smtClean="0"/>
              <a:t>Sanger</a:t>
            </a:r>
            <a:r>
              <a:rPr lang="cs-CZ" dirty="0" smtClean="0"/>
              <a:t> (</a:t>
            </a:r>
            <a:r>
              <a:rPr lang="cs-CZ" dirty="0" err="1" smtClean="0"/>
              <a:t>sekvenace</a:t>
            </a:r>
            <a:r>
              <a:rPr lang="cs-CZ" dirty="0" smtClean="0"/>
              <a:t> lidského genomu: 2001 – 100  milionů dolarů, 2015 – 1245 dolarů)</a:t>
            </a:r>
          </a:p>
          <a:p>
            <a:r>
              <a:rPr lang="cs-CZ" dirty="0" smtClean="0"/>
              <a:t>Krátký fragment – 50-700 </a:t>
            </a:r>
            <a:r>
              <a:rPr lang="cs-CZ" dirty="0" err="1" smtClean="0"/>
              <a:t>bp</a:t>
            </a:r>
            <a:endParaRPr lang="cs-CZ" dirty="0" smtClean="0"/>
          </a:p>
          <a:p>
            <a:endParaRPr lang="cs-CZ" dirty="0"/>
          </a:p>
        </p:txBody>
      </p:sp>
      <p:sp>
        <p:nvSpPr>
          <p:cNvPr id="4" name="Obdélník 3"/>
          <p:cNvSpPr/>
          <p:nvPr/>
        </p:nvSpPr>
        <p:spPr>
          <a:xfrm>
            <a:off x="1526225" y="5761764"/>
            <a:ext cx="4572000" cy="307777"/>
          </a:xfrm>
          <a:prstGeom prst="rect">
            <a:avLst/>
          </a:prstGeom>
        </p:spPr>
        <p:txBody>
          <a:bodyPr>
            <a:spAutoFit/>
          </a:bodyPr>
          <a:lstStyle/>
          <a:p>
            <a:r>
              <a:rPr lang="cs-CZ" sz="1400" dirty="0">
                <a:solidFill>
                  <a:schemeClr val="tx1"/>
                </a:solidFill>
              </a:rPr>
              <a:t>http://labguide.cz/sekvenovani-nove-generace/</a:t>
            </a:r>
          </a:p>
        </p:txBody>
      </p:sp>
      <p:sp>
        <p:nvSpPr>
          <p:cNvPr id="5" name="Obdélník 4"/>
          <p:cNvSpPr/>
          <p:nvPr/>
        </p:nvSpPr>
        <p:spPr>
          <a:xfrm>
            <a:off x="1524442" y="6021828"/>
            <a:ext cx="7776864" cy="523220"/>
          </a:xfrm>
          <a:prstGeom prst="rect">
            <a:avLst/>
          </a:prstGeom>
        </p:spPr>
        <p:txBody>
          <a:bodyPr wrap="square">
            <a:spAutoFit/>
          </a:bodyPr>
          <a:lstStyle/>
          <a:p>
            <a:r>
              <a:rPr lang="cs-CZ" sz="1400" dirty="0">
                <a:solidFill>
                  <a:schemeClr val="tx1"/>
                </a:solidFill>
              </a:rPr>
              <a:t>http://web.natur.cuni.cz/zoologie/biodiversity/prednasky/GenetickeMetodyVZoologii/Prednasky_2013/NextGenerationSequencing_2013.pdf</a:t>
            </a:r>
          </a:p>
        </p:txBody>
      </p:sp>
      <p:sp>
        <p:nvSpPr>
          <p:cNvPr id="8" name="Obdélník 7"/>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sp>
        <p:nvSpPr>
          <p:cNvPr id="6" name="Obdélník 5"/>
          <p:cNvSpPr/>
          <p:nvPr/>
        </p:nvSpPr>
        <p:spPr>
          <a:xfrm>
            <a:off x="1691680" y="6481946"/>
            <a:ext cx="7609626" cy="307777"/>
          </a:xfrm>
          <a:prstGeom prst="rect">
            <a:avLst/>
          </a:prstGeom>
        </p:spPr>
        <p:txBody>
          <a:bodyPr wrap="square">
            <a:spAutoFit/>
          </a:bodyPr>
          <a:lstStyle/>
          <a:p>
            <a:r>
              <a:rPr lang="cs-CZ" sz="1200" dirty="0" smtClean="0">
                <a:solidFill>
                  <a:schemeClr val="tx1"/>
                </a:solidFill>
              </a:rPr>
              <a:t>Srovnání pokročilých </a:t>
            </a:r>
            <a:r>
              <a:rPr lang="cs-CZ" sz="1200" dirty="0" err="1" smtClean="0">
                <a:solidFill>
                  <a:schemeClr val="tx1"/>
                </a:solidFill>
              </a:rPr>
              <a:t>sekvenačních</a:t>
            </a:r>
            <a:r>
              <a:rPr lang="cs-CZ" sz="1200" dirty="0" smtClean="0">
                <a:solidFill>
                  <a:schemeClr val="tx1"/>
                </a:solidFill>
              </a:rPr>
              <a:t> metod: https</a:t>
            </a:r>
            <a:r>
              <a:rPr lang="cs-CZ" sz="1200" dirty="0">
                <a:solidFill>
                  <a:schemeClr val="tx1"/>
                </a:solidFill>
              </a:rPr>
              <a:t>://</a:t>
            </a:r>
            <a:r>
              <a:rPr lang="cs-CZ" sz="1400" dirty="0">
                <a:solidFill>
                  <a:schemeClr val="tx1"/>
                </a:solidFill>
              </a:rPr>
              <a:t>en.wikipedia.org/wiki/DNA_sequencing</a:t>
            </a:r>
          </a:p>
        </p:txBody>
      </p:sp>
    </p:spTree>
    <p:extLst>
      <p:ext uri="{BB962C8B-B14F-4D97-AF65-F5344CB8AC3E}">
        <p14:creationId xmlns:p14="http://schemas.microsoft.com/office/powerpoint/2010/main" val="692616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ýsledek obrázku pro FISH meth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9" y="2149917"/>
            <a:ext cx="5138936" cy="327687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1202123" y="371369"/>
            <a:ext cx="7138987" cy="627063"/>
          </a:xfrm>
        </p:spPr>
        <p:txBody>
          <a:bodyPr/>
          <a:lstStyle/>
          <a:p>
            <a:r>
              <a:rPr lang="cs-CZ" dirty="0" smtClean="0"/>
              <a:t>FISH - fluorescence </a:t>
            </a:r>
            <a:r>
              <a:rPr lang="cs-CZ" i="1" dirty="0"/>
              <a:t>in </a:t>
            </a:r>
            <a:r>
              <a:rPr lang="cs-CZ" i="1" dirty="0" err="1"/>
              <a:t>situ</a:t>
            </a:r>
            <a:r>
              <a:rPr lang="cs-CZ" i="1" dirty="0"/>
              <a:t> </a:t>
            </a:r>
            <a:r>
              <a:rPr lang="cs-CZ" dirty="0" err="1" smtClean="0"/>
              <a:t>hybridization</a:t>
            </a:r>
            <a:r>
              <a:rPr lang="cs-CZ" dirty="0"/>
              <a:t/>
            </a:r>
            <a:br>
              <a:rPr lang="cs-CZ" dirty="0"/>
            </a:br>
            <a:endParaRPr lang="cs-CZ" dirty="0"/>
          </a:p>
        </p:txBody>
      </p:sp>
      <p:sp>
        <p:nvSpPr>
          <p:cNvPr id="3" name="Zástupný symbol pro obsah 2"/>
          <p:cNvSpPr>
            <a:spLocks noGrp="1"/>
          </p:cNvSpPr>
          <p:nvPr>
            <p:ph idx="1"/>
          </p:nvPr>
        </p:nvSpPr>
        <p:spPr/>
        <p:txBody>
          <a:bodyPr/>
          <a:lstStyle/>
          <a:p>
            <a:r>
              <a:rPr lang="cs-CZ" dirty="0" smtClean="0"/>
              <a:t>rozeznání </a:t>
            </a:r>
            <a:r>
              <a:rPr lang="cs-CZ" dirty="0"/>
              <a:t>specifické sekvence nukleotidů přímo </a:t>
            </a:r>
            <a:r>
              <a:rPr lang="cs-CZ" i="1" dirty="0"/>
              <a:t>in </a:t>
            </a:r>
            <a:r>
              <a:rPr lang="cs-CZ" i="1" dirty="0" err="1" smtClean="0"/>
              <a:t>situ</a:t>
            </a:r>
            <a:r>
              <a:rPr lang="cs-CZ" dirty="0" smtClean="0"/>
              <a:t> pomocí fluorescenčně značených sond</a:t>
            </a:r>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pic>
        <p:nvPicPr>
          <p:cNvPr id="1026" name="Picture 2" descr="https://www.researchgate.net/profile/Thomas_Liehr2/publication/41824404/figure/fig3/AS:195799607713794@1423693672162/Chromosome-aberrations-studied-by-Multiplex-FISH-M-FISH-method-applying-whole_W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123157"/>
            <a:ext cx="5138936" cy="2338216"/>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1863654" y="6442141"/>
            <a:ext cx="7272808" cy="553998"/>
          </a:xfrm>
          <a:prstGeom prst="rect">
            <a:avLst/>
          </a:prstGeom>
        </p:spPr>
        <p:txBody>
          <a:bodyPr wrap="square">
            <a:spAutoFit/>
          </a:bodyPr>
          <a:lstStyle/>
          <a:p>
            <a:pPr lvl="0"/>
            <a:r>
              <a:rPr lang="cs-CZ" sz="1000" dirty="0">
                <a:hlinkClick r:id="rId4"/>
              </a:rPr>
              <a:t>https://www.researchgate.net/publication/41824404_Two_siblings_with_immunodeficiency_facial_abnormalities_and_chromosomal_instability_without_mutation_in_DNMT3B_gene_but_liability_towards_malignancy_A_new_chromatin_disorder_delineation/figures?lo=1</a:t>
            </a:r>
            <a:endParaRPr lang="cs-CZ" sz="1000" dirty="0"/>
          </a:p>
        </p:txBody>
      </p:sp>
      <p:sp>
        <p:nvSpPr>
          <p:cNvPr id="5" name="TextovéPole 4"/>
          <p:cNvSpPr txBox="1"/>
          <p:nvPr/>
        </p:nvSpPr>
        <p:spPr>
          <a:xfrm>
            <a:off x="5580112" y="4252446"/>
            <a:ext cx="1685077" cy="369332"/>
          </a:xfrm>
          <a:prstGeom prst="rect">
            <a:avLst/>
          </a:prstGeom>
          <a:noFill/>
        </p:spPr>
        <p:txBody>
          <a:bodyPr wrap="none" rtlCol="0">
            <a:spAutoFit/>
          </a:bodyPr>
          <a:lstStyle/>
          <a:p>
            <a:r>
              <a:rPr lang="cs-CZ" dirty="0" smtClean="0"/>
              <a:t>Multiplex FISH</a:t>
            </a:r>
            <a:endParaRPr lang="cs-CZ" dirty="0"/>
          </a:p>
        </p:txBody>
      </p:sp>
      <p:pic>
        <p:nvPicPr>
          <p:cNvPr id="7" name="Picture 2" descr="Výsledek obrázku pro FIS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1378" y="116632"/>
            <a:ext cx="1555084" cy="87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09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988840"/>
            <a:ext cx="5760640" cy="62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smtClean="0"/>
              <a:t>Manipulace genové exprese</a:t>
            </a:r>
            <a:endParaRPr lang="cs-CZ" dirty="0"/>
          </a:p>
        </p:txBody>
      </p:sp>
      <p:sp>
        <p:nvSpPr>
          <p:cNvPr id="3" name="Zástupný symbol pro obsah 2"/>
          <p:cNvSpPr>
            <a:spLocks noGrp="1"/>
          </p:cNvSpPr>
          <p:nvPr>
            <p:ph idx="1"/>
          </p:nvPr>
        </p:nvSpPr>
        <p:spPr/>
        <p:txBody>
          <a:bodyPr/>
          <a:lstStyle/>
          <a:p>
            <a:r>
              <a:rPr lang="cs-CZ" dirty="0" smtClean="0"/>
              <a:t>Šlechtění</a:t>
            </a:r>
          </a:p>
          <a:p>
            <a:r>
              <a:rPr lang="cs-CZ" i="1" dirty="0" smtClean="0"/>
              <a:t>In vitro </a:t>
            </a:r>
            <a:r>
              <a:rPr lang="cs-CZ" dirty="0" smtClean="0"/>
              <a:t>metody</a:t>
            </a:r>
          </a:p>
          <a:p>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sp>
        <p:nvSpPr>
          <p:cNvPr id="5" name="Obdélník 4"/>
          <p:cNvSpPr/>
          <p:nvPr/>
        </p:nvSpPr>
        <p:spPr>
          <a:xfrm>
            <a:off x="2915816" y="2780928"/>
            <a:ext cx="2448272" cy="23201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11142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DNA – primární a sekundární struktura</a:t>
            </a:r>
            <a:endParaRPr lang="cs-CZ" dirty="0"/>
          </a:p>
        </p:txBody>
      </p:sp>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pic>
        <p:nvPicPr>
          <p:cNvPr id="1028" name="Picture 4" descr="VÃ½sledek obrÃ¡zku pro D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20" y="1324036"/>
            <a:ext cx="7261899" cy="4841268"/>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4541832" y="6550223"/>
            <a:ext cx="4572000" cy="307777"/>
          </a:xfrm>
          <a:prstGeom prst="rect">
            <a:avLst/>
          </a:prstGeom>
        </p:spPr>
        <p:txBody>
          <a:bodyPr>
            <a:spAutoFit/>
          </a:bodyPr>
          <a:lstStyle/>
          <a:p>
            <a:r>
              <a:rPr lang="cs-CZ" sz="1400" dirty="0">
                <a:solidFill>
                  <a:schemeClr val="tx1"/>
                </a:solidFill>
              </a:rPr>
              <a:t>https://www.thoughtco.com/nucleic-acids-373552</a:t>
            </a:r>
          </a:p>
        </p:txBody>
      </p:sp>
    </p:spTree>
    <p:extLst>
      <p:ext uri="{BB962C8B-B14F-4D97-AF65-F5344CB8AC3E}">
        <p14:creationId xmlns:p14="http://schemas.microsoft.com/office/powerpoint/2010/main" val="85719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Genové inženýrství</a:t>
            </a:r>
            <a:endParaRPr lang="cs-CZ" dirty="0"/>
          </a:p>
        </p:txBody>
      </p:sp>
      <p:sp>
        <p:nvSpPr>
          <p:cNvPr id="3" name="Zástupný symbol pro obsah 2"/>
          <p:cNvSpPr>
            <a:spLocks noGrp="1"/>
          </p:cNvSpPr>
          <p:nvPr>
            <p:ph idx="1"/>
          </p:nvPr>
        </p:nvSpPr>
        <p:spPr>
          <a:xfrm>
            <a:off x="1547664" y="2216621"/>
            <a:ext cx="7139136" cy="4641379"/>
          </a:xfrm>
        </p:spPr>
        <p:txBody>
          <a:bodyPr/>
          <a:lstStyle/>
          <a:p>
            <a:pPr marL="0" indent="0">
              <a:buNone/>
            </a:pPr>
            <a:r>
              <a:rPr lang="cs-CZ" b="1" dirty="0" smtClean="0">
                <a:solidFill>
                  <a:srgbClr val="00B050"/>
                </a:solidFill>
              </a:rPr>
              <a:t>Hlavní úspěchy</a:t>
            </a:r>
            <a:r>
              <a:rPr lang="cs-CZ" dirty="0" smtClean="0"/>
              <a:t>:</a:t>
            </a:r>
          </a:p>
          <a:p>
            <a:endParaRPr lang="cs-CZ" dirty="0"/>
          </a:p>
          <a:p>
            <a:r>
              <a:rPr lang="cs-CZ" dirty="0" smtClean="0"/>
              <a:t>Stanovení sekvence řady genomů, regulačních sekvenci atd.</a:t>
            </a:r>
          </a:p>
          <a:p>
            <a:r>
              <a:rPr lang="cs-CZ" dirty="0" smtClean="0"/>
              <a:t>Konstrukce fylogenetických stromů druhů</a:t>
            </a:r>
          </a:p>
          <a:p>
            <a:r>
              <a:rPr lang="cs-CZ" dirty="0" smtClean="0"/>
              <a:t>Biotechnologie (vakcíny, produkce hormonů, atd.)</a:t>
            </a:r>
          </a:p>
          <a:p>
            <a:r>
              <a:rPr lang="cs-CZ" dirty="0" smtClean="0"/>
              <a:t>Perspektivní využití v genové terapii </a:t>
            </a:r>
            <a:r>
              <a:rPr lang="cs-CZ" dirty="0" err="1" smtClean="0"/>
              <a:t>monogenních</a:t>
            </a:r>
            <a:r>
              <a:rPr lang="cs-CZ" dirty="0" smtClean="0"/>
              <a:t> chorob</a:t>
            </a:r>
          </a:p>
          <a:p>
            <a:r>
              <a:rPr lang="cs-CZ" dirty="0" smtClean="0"/>
              <a:t>Modifikace genů vedoucí k získání žádoucích vlastností organizmu</a:t>
            </a:r>
          </a:p>
          <a:p>
            <a:r>
              <a:rPr lang="cs-CZ" dirty="0">
                <a:solidFill>
                  <a:srgbClr val="C00000"/>
                </a:solidFill>
              </a:rPr>
              <a:t>Modifikace genů pro studium signálních drah nebo výrobu živočišných modelů lidských chorob</a:t>
            </a:r>
          </a:p>
          <a:p>
            <a:endParaRPr lang="cs-CZ" dirty="0" smtClean="0"/>
          </a:p>
          <a:p>
            <a:endParaRPr lang="cs-CZ" dirty="0" smtClean="0"/>
          </a:p>
          <a:p>
            <a:endParaRPr lang="cs-CZ" dirty="0" smtClean="0"/>
          </a:p>
          <a:p>
            <a:pPr lvl="1"/>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pic>
        <p:nvPicPr>
          <p:cNvPr id="1026" name="Picture 2" descr="VÃ½sledek obrÃ¡zku pro genovÃ© inÅ¾enÃ½rstvÃ­"/>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9225" y="25025"/>
            <a:ext cx="3261287" cy="23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996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77101"/>
            <a:ext cx="8352928" cy="864096"/>
          </a:xfrm>
        </p:spPr>
        <p:txBody>
          <a:bodyPr/>
          <a:lstStyle/>
          <a:p>
            <a:r>
              <a:rPr lang="cs-CZ" dirty="0" err="1" smtClean="0"/>
              <a:t>Knock-out</a:t>
            </a:r>
            <a:r>
              <a:rPr lang="cs-CZ" dirty="0" smtClean="0"/>
              <a:t> genu: homologní rekombinace –</a:t>
            </a:r>
            <a:br>
              <a:rPr lang="cs-CZ" dirty="0" smtClean="0"/>
            </a:br>
            <a:r>
              <a:rPr lang="cs-CZ" sz="2000" dirty="0" smtClean="0"/>
              <a:t> selekce rezistentního mutanta embryonální kmenové buňky </a:t>
            </a:r>
            <a:endParaRPr lang="cs-CZ" sz="2000" dirty="0"/>
          </a:p>
        </p:txBody>
      </p:sp>
      <p:sp>
        <p:nvSpPr>
          <p:cNvPr id="3" name="Zástupný symbol pro obsah 2"/>
          <p:cNvSpPr>
            <a:spLocks noGrp="1"/>
          </p:cNvSpPr>
          <p:nvPr>
            <p:ph idx="1"/>
          </p:nvPr>
        </p:nvSpPr>
        <p:spPr>
          <a:xfrm>
            <a:off x="1475656" y="5578249"/>
            <a:ext cx="7920880" cy="381858"/>
          </a:xfrm>
        </p:spPr>
        <p:txBody>
          <a:bodyPr/>
          <a:lstStyle/>
          <a:p>
            <a:pPr marL="0" indent="0">
              <a:buNone/>
            </a:pPr>
            <a:r>
              <a:rPr lang="cs-CZ" sz="1400" dirty="0" err="1" smtClean="0"/>
              <a:t>Herpesvirová</a:t>
            </a:r>
            <a:r>
              <a:rPr lang="cs-CZ" sz="1400" dirty="0" smtClean="0"/>
              <a:t> TK – </a:t>
            </a:r>
            <a:r>
              <a:rPr lang="cs-CZ" sz="1400" dirty="0" err="1" smtClean="0"/>
              <a:t>fosforyluje</a:t>
            </a:r>
            <a:r>
              <a:rPr lang="cs-CZ" sz="1400" dirty="0" smtClean="0"/>
              <a:t> </a:t>
            </a:r>
            <a:r>
              <a:rPr lang="cs-CZ" sz="1400" dirty="0" err="1" smtClean="0"/>
              <a:t>gancyclovir</a:t>
            </a:r>
            <a:r>
              <a:rPr lang="cs-CZ" sz="1400" dirty="0" smtClean="0"/>
              <a:t> (analog T) -  </a:t>
            </a:r>
            <a:r>
              <a:rPr lang="cs-CZ" sz="1400" dirty="0" err="1" smtClean="0"/>
              <a:t>fosforylovaná</a:t>
            </a:r>
            <a:r>
              <a:rPr lang="cs-CZ" sz="1400" dirty="0" smtClean="0"/>
              <a:t> forma zastavuje syntézu DNA a tak indukuje </a:t>
            </a:r>
            <a:r>
              <a:rPr lang="cs-CZ" sz="1400" dirty="0" err="1" smtClean="0"/>
              <a:t>apoptózu</a:t>
            </a:r>
            <a:endParaRPr lang="cs-CZ" sz="1400" dirty="0" smtClean="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sp>
        <p:nvSpPr>
          <p:cNvPr id="5" name="Obdélník 4"/>
          <p:cNvSpPr/>
          <p:nvPr/>
        </p:nvSpPr>
        <p:spPr>
          <a:xfrm>
            <a:off x="1653851" y="6530223"/>
            <a:ext cx="7038528" cy="338554"/>
          </a:xfrm>
          <a:prstGeom prst="rect">
            <a:avLst/>
          </a:prstGeom>
        </p:spPr>
        <p:txBody>
          <a:bodyPr wrap="square">
            <a:spAutoFit/>
          </a:bodyPr>
          <a:lstStyle/>
          <a:p>
            <a:r>
              <a:rPr lang="cs-CZ" sz="1600" dirty="0" smtClean="0">
                <a:solidFill>
                  <a:schemeClr val="tx1"/>
                </a:solidFill>
              </a:rPr>
              <a:t>https://www.slideshare.net/nanayawsam/gene-knockout-41679109</a:t>
            </a:r>
            <a:endParaRPr lang="cs-CZ" sz="1600" dirty="0">
              <a:solidFill>
                <a:schemeClr val="tx1"/>
              </a:solidFill>
            </a:endParaRPr>
          </a:p>
        </p:txBody>
      </p:sp>
      <p:pic>
        <p:nvPicPr>
          <p:cNvPr id="6148" name="Picture 4" descr="VÃ½sledek obrÃ¡zku pro gene knock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279751"/>
            <a:ext cx="6101092" cy="4298498"/>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1628975" y="6222446"/>
            <a:ext cx="7307953" cy="307777"/>
          </a:xfrm>
          <a:prstGeom prst="rect">
            <a:avLst/>
          </a:prstGeom>
        </p:spPr>
        <p:txBody>
          <a:bodyPr wrap="square">
            <a:spAutoFit/>
          </a:bodyPr>
          <a:lstStyle/>
          <a:p>
            <a:r>
              <a:rPr lang="cs-CZ" sz="1400" dirty="0" smtClean="0">
                <a:solidFill>
                  <a:schemeClr val="tx1"/>
                </a:solidFill>
              </a:rPr>
              <a:t>Článek: https</a:t>
            </a:r>
            <a:r>
              <a:rPr lang="cs-CZ" sz="1400" dirty="0">
                <a:solidFill>
                  <a:schemeClr val="tx1"/>
                </a:solidFill>
              </a:rPr>
              <a:t>://www.scq.ubc.ca/studying-gene-function-creating-knockout-mice</a:t>
            </a:r>
          </a:p>
        </p:txBody>
      </p:sp>
      <p:sp>
        <p:nvSpPr>
          <p:cNvPr id="7" name="TextovéPole 6"/>
          <p:cNvSpPr txBox="1"/>
          <p:nvPr/>
        </p:nvSpPr>
        <p:spPr>
          <a:xfrm>
            <a:off x="2483768" y="1412776"/>
            <a:ext cx="1550424" cy="400110"/>
          </a:xfrm>
          <a:prstGeom prst="rect">
            <a:avLst/>
          </a:prstGeom>
          <a:noFill/>
        </p:spPr>
        <p:txBody>
          <a:bodyPr wrap="none" rtlCol="0">
            <a:spAutoFit/>
          </a:bodyPr>
          <a:lstStyle/>
          <a:p>
            <a:r>
              <a:rPr lang="cs-CZ" sz="1000" dirty="0" smtClean="0">
                <a:solidFill>
                  <a:schemeClr val="tx1"/>
                </a:solidFill>
              </a:rPr>
              <a:t>Založená na homologní </a:t>
            </a:r>
          </a:p>
          <a:p>
            <a:r>
              <a:rPr lang="cs-CZ" sz="1000" dirty="0" smtClean="0">
                <a:solidFill>
                  <a:schemeClr val="tx1"/>
                </a:solidFill>
              </a:rPr>
              <a:t>rekombinaci</a:t>
            </a:r>
            <a:endParaRPr lang="cs-CZ" sz="1000" dirty="0">
              <a:solidFill>
                <a:schemeClr val="tx1"/>
              </a:solidFill>
            </a:endParaRPr>
          </a:p>
        </p:txBody>
      </p:sp>
    </p:spTree>
    <p:extLst>
      <p:ext uri="{BB962C8B-B14F-4D97-AF65-F5344CB8AC3E}">
        <p14:creationId xmlns:p14="http://schemas.microsoft.com/office/powerpoint/2010/main" val="2847189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VÃ½sledek obrÃ¡zku pro gene knock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571717"/>
            <a:ext cx="3861050" cy="299502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err="1" smtClean="0"/>
              <a:t>Knock-out</a:t>
            </a:r>
            <a:r>
              <a:rPr lang="cs-CZ" dirty="0" smtClean="0"/>
              <a:t> genu: </a:t>
            </a:r>
            <a:r>
              <a:rPr lang="cs-CZ" dirty="0" err="1" smtClean="0"/>
              <a:t>Cre</a:t>
            </a:r>
            <a:r>
              <a:rPr lang="cs-CZ" dirty="0" smtClean="0"/>
              <a:t>/</a:t>
            </a:r>
            <a:r>
              <a:rPr lang="cs-CZ" dirty="0" err="1" smtClean="0"/>
              <a:t>LoxP</a:t>
            </a:r>
            <a:r>
              <a:rPr lang="cs-CZ" dirty="0" smtClean="0"/>
              <a:t> systém </a:t>
            </a:r>
            <a:endParaRPr lang="cs-CZ" dirty="0"/>
          </a:p>
        </p:txBody>
      </p:sp>
      <p:sp>
        <p:nvSpPr>
          <p:cNvPr id="3" name="Zástupný symbol pro obsah 2"/>
          <p:cNvSpPr>
            <a:spLocks noGrp="1"/>
          </p:cNvSpPr>
          <p:nvPr>
            <p:ph idx="1"/>
          </p:nvPr>
        </p:nvSpPr>
        <p:spPr>
          <a:xfrm>
            <a:off x="1543629" y="1317773"/>
            <a:ext cx="7416824" cy="4641379"/>
          </a:xfrm>
        </p:spPr>
        <p:txBody>
          <a:bodyPr/>
          <a:lstStyle/>
          <a:p>
            <a:r>
              <a:rPr lang="cs-CZ" sz="2000" dirty="0" smtClean="0"/>
              <a:t>Systém pochází z bakteriofága P1</a:t>
            </a:r>
          </a:p>
          <a:p>
            <a:r>
              <a:rPr lang="cs-CZ" sz="2000" dirty="0" err="1" smtClean="0"/>
              <a:t>Cre</a:t>
            </a:r>
            <a:r>
              <a:rPr lang="cs-CZ" sz="2000" dirty="0" smtClean="0"/>
              <a:t> – </a:t>
            </a:r>
            <a:r>
              <a:rPr lang="cs-CZ" sz="2000" dirty="0" err="1" smtClean="0"/>
              <a:t>rekombináza</a:t>
            </a:r>
            <a:r>
              <a:rPr lang="cs-CZ" sz="2000" dirty="0" smtClean="0"/>
              <a:t> (štěpí mezi sekvencemi </a:t>
            </a:r>
            <a:r>
              <a:rPr lang="cs-CZ" sz="2000" dirty="0" err="1" smtClean="0"/>
              <a:t>LoxP</a:t>
            </a:r>
            <a:r>
              <a:rPr lang="cs-CZ" sz="2000" dirty="0" smtClean="0"/>
              <a:t>)</a:t>
            </a:r>
          </a:p>
          <a:p>
            <a:r>
              <a:rPr lang="cs-CZ" sz="2000" dirty="0" smtClean="0"/>
              <a:t>Exprese </a:t>
            </a:r>
            <a:r>
              <a:rPr lang="cs-CZ" sz="2000" dirty="0" err="1" smtClean="0"/>
              <a:t>Cre</a:t>
            </a:r>
            <a:r>
              <a:rPr lang="cs-CZ" sz="2000" dirty="0" smtClean="0"/>
              <a:t>  může být specificky </a:t>
            </a:r>
            <a:r>
              <a:rPr lang="cs-CZ" sz="2000" dirty="0"/>
              <a:t>časově nebo </a:t>
            </a:r>
            <a:r>
              <a:rPr lang="cs-CZ" sz="2000" dirty="0" smtClean="0"/>
              <a:t>tkáňově limitována</a:t>
            </a:r>
          </a:p>
          <a:p>
            <a:r>
              <a:rPr lang="cs-CZ" sz="2000" dirty="0" err="1" smtClean="0"/>
              <a:t>loxP</a:t>
            </a:r>
            <a:r>
              <a:rPr lang="cs-CZ" sz="2000" dirty="0" smtClean="0"/>
              <a:t> místa se musí </a:t>
            </a:r>
            <a:r>
              <a:rPr lang="cs-CZ" sz="2000" dirty="0" err="1" smtClean="0"/>
              <a:t>vklonovat</a:t>
            </a:r>
            <a:r>
              <a:rPr lang="cs-CZ" sz="2000" dirty="0" smtClean="0"/>
              <a:t> pomocí PCR</a:t>
            </a:r>
          </a:p>
          <a:p>
            <a:r>
              <a:rPr lang="cs-CZ" sz="2000" dirty="0" smtClean="0"/>
              <a:t>Buňky s podmíněnou expresí </a:t>
            </a:r>
            <a:r>
              <a:rPr lang="cs-CZ" sz="2000" dirty="0" err="1" smtClean="0"/>
              <a:t>Cre</a:t>
            </a:r>
            <a:r>
              <a:rPr lang="cs-CZ" sz="2000" dirty="0" smtClean="0"/>
              <a:t> x myší modely</a:t>
            </a:r>
            <a:endParaRPr lang="cs-CZ" sz="2000"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pic>
        <p:nvPicPr>
          <p:cNvPr id="5126" name="Picture 6" descr="http://www.scq.ubc.ca/wp-content/creLox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314" y="3571717"/>
            <a:ext cx="3078966" cy="2931239"/>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628974" y="6520235"/>
            <a:ext cx="7307953" cy="307777"/>
          </a:xfrm>
          <a:prstGeom prst="rect">
            <a:avLst/>
          </a:prstGeom>
        </p:spPr>
        <p:txBody>
          <a:bodyPr wrap="square">
            <a:spAutoFit/>
          </a:bodyPr>
          <a:lstStyle/>
          <a:p>
            <a:r>
              <a:rPr lang="cs-CZ" sz="1400" dirty="0">
                <a:solidFill>
                  <a:schemeClr val="tx1"/>
                </a:solidFill>
              </a:rPr>
              <a:t>https://www.scq.ubc.ca/studying-gene-function-creating-knockout-mice</a:t>
            </a:r>
          </a:p>
        </p:txBody>
      </p:sp>
      <p:sp>
        <p:nvSpPr>
          <p:cNvPr id="5" name="TextovéPole 4"/>
          <p:cNvSpPr txBox="1"/>
          <p:nvPr/>
        </p:nvSpPr>
        <p:spPr>
          <a:xfrm>
            <a:off x="1599947" y="4581708"/>
            <a:ext cx="1269899" cy="307777"/>
          </a:xfrm>
          <a:prstGeom prst="rect">
            <a:avLst/>
          </a:prstGeom>
          <a:noFill/>
        </p:spPr>
        <p:txBody>
          <a:bodyPr wrap="none" rtlCol="0">
            <a:spAutoFit/>
          </a:bodyPr>
          <a:lstStyle/>
          <a:p>
            <a:r>
              <a:rPr lang="cs-CZ" sz="1400" dirty="0" smtClean="0">
                <a:solidFill>
                  <a:srgbClr val="FF0000"/>
                </a:solidFill>
              </a:rPr>
              <a:t>Delece úseku</a:t>
            </a:r>
            <a:endParaRPr lang="cs-CZ" sz="1400" dirty="0">
              <a:solidFill>
                <a:srgbClr val="FF0000"/>
              </a:solidFill>
            </a:endParaRPr>
          </a:p>
        </p:txBody>
      </p:sp>
      <p:sp>
        <p:nvSpPr>
          <p:cNvPr id="11" name="TextovéPole 10"/>
          <p:cNvSpPr txBox="1"/>
          <p:nvPr/>
        </p:nvSpPr>
        <p:spPr>
          <a:xfrm>
            <a:off x="1608272" y="5805264"/>
            <a:ext cx="1298753" cy="307777"/>
          </a:xfrm>
          <a:prstGeom prst="rect">
            <a:avLst/>
          </a:prstGeom>
          <a:noFill/>
        </p:spPr>
        <p:txBody>
          <a:bodyPr wrap="none" rtlCol="0">
            <a:spAutoFit/>
          </a:bodyPr>
          <a:lstStyle/>
          <a:p>
            <a:r>
              <a:rPr lang="cs-CZ" sz="1400" dirty="0" smtClean="0">
                <a:solidFill>
                  <a:srgbClr val="FF0000"/>
                </a:solidFill>
              </a:rPr>
              <a:t>Inverze úseku</a:t>
            </a:r>
            <a:endParaRPr lang="cs-CZ" sz="1400" dirty="0">
              <a:solidFill>
                <a:srgbClr val="FF0000"/>
              </a:solidFill>
            </a:endParaRPr>
          </a:p>
        </p:txBody>
      </p:sp>
    </p:spTree>
    <p:extLst>
      <p:ext uri="{BB962C8B-B14F-4D97-AF65-F5344CB8AC3E}">
        <p14:creationId xmlns:p14="http://schemas.microsoft.com/office/powerpoint/2010/main" val="2831049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404664"/>
            <a:ext cx="8244408" cy="627063"/>
          </a:xfrm>
        </p:spPr>
        <p:txBody>
          <a:bodyPr/>
          <a:lstStyle/>
          <a:p>
            <a:r>
              <a:rPr lang="cs-CZ" dirty="0" err="1" smtClean="0"/>
              <a:t>Knock-out</a:t>
            </a:r>
            <a:r>
              <a:rPr lang="cs-CZ" dirty="0" smtClean="0"/>
              <a:t>: </a:t>
            </a:r>
            <a:r>
              <a:rPr lang="cs-CZ" dirty="0" err="1" smtClean="0"/>
              <a:t>Recombinase-mediated</a:t>
            </a:r>
            <a:r>
              <a:rPr lang="cs-CZ" dirty="0" smtClean="0"/>
              <a:t> </a:t>
            </a:r>
            <a:r>
              <a:rPr lang="cs-CZ" dirty="0" err="1"/>
              <a:t>cassette</a:t>
            </a:r>
            <a:r>
              <a:rPr lang="cs-CZ" dirty="0"/>
              <a:t> </a:t>
            </a:r>
            <a:r>
              <a:rPr lang="cs-CZ" dirty="0" err="1"/>
              <a:t>exchange</a:t>
            </a:r>
            <a:r>
              <a:rPr lang="cs-CZ" dirty="0"/>
              <a:t> FLP/FRT </a:t>
            </a:r>
            <a:r>
              <a:rPr lang="cs-CZ" dirty="0" smtClean="0"/>
              <a:t>(RMCE)</a:t>
            </a:r>
            <a:r>
              <a:rPr lang="cs-CZ" b="0" dirty="0"/>
              <a:t/>
            </a:r>
            <a:br>
              <a:rPr lang="cs-CZ" b="0" dirty="0"/>
            </a:br>
            <a:endParaRPr lang="cs-CZ" dirty="0"/>
          </a:p>
        </p:txBody>
      </p:sp>
      <p:sp>
        <p:nvSpPr>
          <p:cNvPr id="3" name="Zástupný symbol pro obsah 2"/>
          <p:cNvSpPr>
            <a:spLocks noGrp="1"/>
          </p:cNvSpPr>
          <p:nvPr>
            <p:ph idx="1"/>
          </p:nvPr>
        </p:nvSpPr>
        <p:spPr>
          <a:xfrm>
            <a:off x="1403648" y="1396343"/>
            <a:ext cx="7596187" cy="3400809"/>
          </a:xfrm>
        </p:spPr>
        <p:txBody>
          <a:bodyPr/>
          <a:lstStyle/>
          <a:p>
            <a:r>
              <a:rPr lang="cs-CZ" sz="1800" dirty="0" smtClean="0"/>
              <a:t>Systém pochází z kvasnic</a:t>
            </a:r>
          </a:p>
          <a:p>
            <a:r>
              <a:rPr lang="cs-CZ" sz="1800" dirty="0" err="1" smtClean="0"/>
              <a:t>Rekombináza</a:t>
            </a:r>
            <a:r>
              <a:rPr lang="cs-CZ" sz="1800" dirty="0" smtClean="0"/>
              <a:t> </a:t>
            </a:r>
            <a:r>
              <a:rPr lang="cs-CZ" sz="1800" dirty="0" err="1" smtClean="0"/>
              <a:t>Flipáza</a:t>
            </a:r>
            <a:r>
              <a:rPr lang="cs-CZ" sz="1800" dirty="0" smtClean="0"/>
              <a:t> (FLP) se váže na FRT vazebná místa (nebo jejich mutovanou variantu), jsou v genomu přirozeně</a:t>
            </a:r>
          </a:p>
          <a:p>
            <a:r>
              <a:rPr lang="cs-CZ" sz="1800" dirty="0" err="1" smtClean="0"/>
              <a:t>Vyštěpení</a:t>
            </a:r>
            <a:r>
              <a:rPr lang="cs-CZ" sz="1800" dirty="0" smtClean="0"/>
              <a:t> genu (FRT ve stejném směru) nebo jeho inverze (FRT v opačném směru), nebo integrace nové DNA (FRT a mutantní FRT)</a:t>
            </a:r>
          </a:p>
          <a:p>
            <a:endParaRPr lang="cs-CZ" dirty="0"/>
          </a:p>
        </p:txBody>
      </p:sp>
      <p:sp>
        <p:nvSpPr>
          <p:cNvPr id="6" name="Obdélník 5"/>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pic>
        <p:nvPicPr>
          <p:cNvPr id="5" name="Obrázek 4"/>
          <p:cNvPicPr>
            <a:picLocks noChangeAspect="1"/>
          </p:cNvPicPr>
          <p:nvPr/>
        </p:nvPicPr>
        <p:blipFill>
          <a:blip r:embed="rId2"/>
          <a:stretch>
            <a:fillRect/>
          </a:stretch>
        </p:blipFill>
        <p:spPr>
          <a:xfrm>
            <a:off x="1259632" y="3313588"/>
            <a:ext cx="3377516" cy="1484381"/>
          </a:xfrm>
          <a:prstGeom prst="rect">
            <a:avLst/>
          </a:prstGeom>
        </p:spPr>
      </p:pic>
      <p:sp>
        <p:nvSpPr>
          <p:cNvPr id="7" name="TextovéPole 6"/>
          <p:cNvSpPr txBox="1"/>
          <p:nvPr/>
        </p:nvSpPr>
        <p:spPr>
          <a:xfrm>
            <a:off x="2084371" y="2920518"/>
            <a:ext cx="1728037" cy="369332"/>
          </a:xfrm>
          <a:prstGeom prst="rect">
            <a:avLst/>
          </a:prstGeom>
          <a:noFill/>
        </p:spPr>
        <p:txBody>
          <a:bodyPr wrap="none" rtlCol="0">
            <a:spAutoFit/>
          </a:bodyPr>
          <a:lstStyle/>
          <a:p>
            <a:r>
              <a:rPr lang="cs-CZ" dirty="0" smtClean="0">
                <a:solidFill>
                  <a:schemeClr val="tx1"/>
                </a:solidFill>
              </a:rPr>
              <a:t>FRT sekvence</a:t>
            </a:r>
            <a:r>
              <a:rPr lang="cs-CZ" dirty="0" smtClean="0"/>
              <a:t>:</a:t>
            </a:r>
            <a:endParaRPr lang="cs-CZ" dirty="0"/>
          </a:p>
        </p:txBody>
      </p:sp>
      <p:sp>
        <p:nvSpPr>
          <p:cNvPr id="8" name="Obdélník 7"/>
          <p:cNvSpPr/>
          <p:nvPr/>
        </p:nvSpPr>
        <p:spPr>
          <a:xfrm>
            <a:off x="1691680" y="6457890"/>
            <a:ext cx="7579245" cy="400110"/>
          </a:xfrm>
          <a:prstGeom prst="rect">
            <a:avLst/>
          </a:prstGeom>
        </p:spPr>
        <p:txBody>
          <a:bodyPr wrap="square">
            <a:spAutoFit/>
          </a:bodyPr>
          <a:lstStyle/>
          <a:p>
            <a:r>
              <a:rPr lang="cs-CZ" sz="1000" dirty="0">
                <a:solidFill>
                  <a:schemeClr val="tx1"/>
                </a:solidFill>
              </a:rPr>
              <a:t>https://www.researchgate.net/publication/45281356_Multiplexing_RMCE_Versatile_Extensions_of_the_Flp-Recombinase-Mediated_Cassette-Exchange_Technology</a:t>
            </a:r>
          </a:p>
        </p:txBody>
      </p:sp>
      <p:pic>
        <p:nvPicPr>
          <p:cNvPr id="9" name="Obrázek 8"/>
          <p:cNvPicPr>
            <a:picLocks noChangeAspect="1"/>
          </p:cNvPicPr>
          <p:nvPr/>
        </p:nvPicPr>
        <p:blipFill>
          <a:blip r:embed="rId3"/>
          <a:stretch>
            <a:fillRect/>
          </a:stretch>
        </p:blipFill>
        <p:spPr>
          <a:xfrm>
            <a:off x="5348926" y="3137332"/>
            <a:ext cx="2939130" cy="3199455"/>
          </a:xfrm>
          <a:prstGeom prst="rect">
            <a:avLst/>
          </a:prstGeom>
        </p:spPr>
      </p:pic>
      <p:sp>
        <p:nvSpPr>
          <p:cNvPr id="10" name="TextovéPole 9"/>
          <p:cNvSpPr txBox="1"/>
          <p:nvPr/>
        </p:nvSpPr>
        <p:spPr>
          <a:xfrm>
            <a:off x="6193084" y="2790825"/>
            <a:ext cx="578662" cy="369332"/>
          </a:xfrm>
          <a:prstGeom prst="rect">
            <a:avLst/>
          </a:prstGeom>
          <a:noFill/>
        </p:spPr>
        <p:txBody>
          <a:bodyPr wrap="square" rtlCol="0">
            <a:spAutoFit/>
          </a:bodyPr>
          <a:lstStyle/>
          <a:p>
            <a:r>
              <a:rPr lang="cs-CZ" dirty="0" err="1" smtClean="0">
                <a:solidFill>
                  <a:schemeClr val="tx1"/>
                </a:solidFill>
              </a:rPr>
              <a:t>tk</a:t>
            </a:r>
            <a:endParaRPr lang="cs-CZ" dirty="0">
              <a:solidFill>
                <a:schemeClr val="tx1"/>
              </a:solidFill>
            </a:endParaRPr>
          </a:p>
        </p:txBody>
      </p:sp>
      <p:sp>
        <p:nvSpPr>
          <p:cNvPr id="11" name="TextovéPole 10"/>
          <p:cNvSpPr txBox="1"/>
          <p:nvPr/>
        </p:nvSpPr>
        <p:spPr>
          <a:xfrm>
            <a:off x="5634384" y="3018290"/>
            <a:ext cx="1415772" cy="246221"/>
          </a:xfrm>
          <a:prstGeom prst="rect">
            <a:avLst/>
          </a:prstGeom>
          <a:noFill/>
        </p:spPr>
        <p:txBody>
          <a:bodyPr wrap="none" rtlCol="0">
            <a:spAutoFit/>
          </a:bodyPr>
          <a:lstStyle/>
          <a:p>
            <a:r>
              <a:rPr lang="cs-CZ" sz="1000" dirty="0" smtClean="0">
                <a:solidFill>
                  <a:schemeClr val="tx1"/>
                </a:solidFill>
              </a:rPr>
              <a:t>WT FRT          M FRT</a:t>
            </a:r>
            <a:endParaRPr lang="cs-CZ" sz="1000" dirty="0">
              <a:solidFill>
                <a:schemeClr val="tx1"/>
              </a:solidFill>
            </a:endParaRPr>
          </a:p>
        </p:txBody>
      </p:sp>
    </p:spTree>
    <p:extLst>
      <p:ext uri="{BB962C8B-B14F-4D97-AF65-F5344CB8AC3E}">
        <p14:creationId xmlns:p14="http://schemas.microsoft.com/office/powerpoint/2010/main" val="4103999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as9 in vivo: Bacterial Adaptive Immu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4" y="3140968"/>
            <a:ext cx="4654375" cy="326582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err="1" smtClean="0"/>
              <a:t>Knock-out</a:t>
            </a:r>
            <a:r>
              <a:rPr lang="cs-CZ" dirty="0" smtClean="0"/>
              <a:t>: CRISPR/CAS9 systém</a:t>
            </a:r>
            <a:endParaRPr lang="cs-CZ" dirty="0"/>
          </a:p>
        </p:txBody>
      </p:sp>
      <p:sp>
        <p:nvSpPr>
          <p:cNvPr id="3" name="Zástupný symbol pro obsah 2"/>
          <p:cNvSpPr>
            <a:spLocks noGrp="1"/>
          </p:cNvSpPr>
          <p:nvPr>
            <p:ph idx="1"/>
          </p:nvPr>
        </p:nvSpPr>
        <p:spPr>
          <a:xfrm>
            <a:off x="1380515" y="1412776"/>
            <a:ext cx="7776864" cy="4641379"/>
          </a:xfrm>
        </p:spPr>
        <p:txBody>
          <a:bodyPr/>
          <a:lstStyle/>
          <a:p>
            <a:r>
              <a:rPr lang="cs-CZ" sz="1800" dirty="0" smtClean="0"/>
              <a:t>CRISPR - </a:t>
            </a:r>
            <a:r>
              <a:rPr lang="en-US" sz="1800" dirty="0" smtClean="0"/>
              <a:t>Clustered </a:t>
            </a:r>
            <a:r>
              <a:rPr lang="en-US" sz="1800" dirty="0"/>
              <a:t>Regularly Interspaced Short Palindromic Repeats</a:t>
            </a:r>
            <a:endParaRPr lang="cs-CZ" sz="1800" dirty="0" smtClean="0"/>
          </a:p>
          <a:p>
            <a:r>
              <a:rPr lang="cs-CZ" sz="1800" dirty="0" smtClean="0"/>
              <a:t>CAS9 – enzym s </a:t>
            </a:r>
            <a:r>
              <a:rPr lang="cs-CZ" sz="1800" dirty="0" err="1" smtClean="0"/>
              <a:t>nukleázovou</a:t>
            </a:r>
            <a:r>
              <a:rPr lang="cs-CZ" sz="1800" dirty="0" smtClean="0"/>
              <a:t> a </a:t>
            </a:r>
            <a:r>
              <a:rPr lang="cs-CZ" sz="1800" dirty="0" err="1" smtClean="0"/>
              <a:t>helikázovou</a:t>
            </a:r>
            <a:r>
              <a:rPr lang="cs-CZ" sz="1800" dirty="0" smtClean="0"/>
              <a:t> aktivitou – </a:t>
            </a:r>
          </a:p>
          <a:p>
            <a:pPr lvl="1"/>
            <a:r>
              <a:rPr lang="cs-CZ" sz="1600" dirty="0" smtClean="0">
                <a:solidFill>
                  <a:schemeClr val="tx1"/>
                </a:solidFill>
              </a:rPr>
              <a:t>Zdrojem je adaptivní imunitní systém </a:t>
            </a:r>
            <a:r>
              <a:rPr lang="cs-CZ" sz="1600" dirty="0" err="1" smtClean="0">
                <a:solidFill>
                  <a:schemeClr val="tx1"/>
                </a:solidFill>
              </a:rPr>
              <a:t>prokaryot</a:t>
            </a:r>
            <a:r>
              <a:rPr lang="cs-CZ" sz="1600" dirty="0" smtClean="0">
                <a:solidFill>
                  <a:schemeClr val="tx1"/>
                </a:solidFill>
              </a:rPr>
              <a:t> </a:t>
            </a:r>
          </a:p>
          <a:p>
            <a:pPr lvl="1"/>
            <a:r>
              <a:rPr lang="cs-CZ" sz="1600" dirty="0" smtClean="0">
                <a:solidFill>
                  <a:schemeClr val="tx1"/>
                </a:solidFill>
              </a:rPr>
              <a:t>Cizorodá DNA se inkorporuje do CRISPR míst – přepis do RNA, nastříhání do </a:t>
            </a:r>
            <a:r>
              <a:rPr lang="cs-CZ" sz="1600" dirty="0" err="1" smtClean="0">
                <a:solidFill>
                  <a:schemeClr val="tx1"/>
                </a:solidFill>
              </a:rPr>
              <a:t>crRNA</a:t>
            </a:r>
            <a:r>
              <a:rPr lang="cs-CZ" sz="1600" dirty="0" smtClean="0">
                <a:solidFill>
                  <a:schemeClr val="tx1"/>
                </a:solidFill>
              </a:rPr>
              <a:t> – s pomocí </a:t>
            </a:r>
            <a:r>
              <a:rPr lang="cs-CZ" sz="1600" dirty="0" err="1" smtClean="0">
                <a:solidFill>
                  <a:schemeClr val="tx1"/>
                </a:solidFill>
              </a:rPr>
              <a:t>transaktivující</a:t>
            </a:r>
            <a:r>
              <a:rPr lang="cs-CZ" sz="1600" dirty="0" smtClean="0">
                <a:solidFill>
                  <a:schemeClr val="tx1"/>
                </a:solidFill>
              </a:rPr>
              <a:t> </a:t>
            </a:r>
            <a:r>
              <a:rPr lang="cs-CZ" sz="1600" dirty="0" err="1" smtClean="0">
                <a:solidFill>
                  <a:schemeClr val="tx1"/>
                </a:solidFill>
              </a:rPr>
              <a:t>tracrRNA</a:t>
            </a:r>
            <a:r>
              <a:rPr lang="cs-CZ" sz="1600" dirty="0" smtClean="0">
                <a:solidFill>
                  <a:schemeClr val="tx1"/>
                </a:solidFill>
              </a:rPr>
              <a:t> </a:t>
            </a:r>
          </a:p>
          <a:p>
            <a:pPr lvl="1"/>
            <a:r>
              <a:rPr lang="cs-CZ" sz="1600" dirty="0" err="1" smtClean="0">
                <a:solidFill>
                  <a:schemeClr val="tx1"/>
                </a:solidFill>
              </a:rPr>
              <a:t>crRNA</a:t>
            </a:r>
            <a:r>
              <a:rPr lang="cs-CZ" sz="1600" dirty="0" smtClean="0">
                <a:solidFill>
                  <a:schemeClr val="tx1"/>
                </a:solidFill>
              </a:rPr>
              <a:t> pak rozeznává cizorodou DNA, která je pomocí Cas9 rozstříhána</a:t>
            </a:r>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sp>
        <p:nvSpPr>
          <p:cNvPr id="5" name="Obdélník 4"/>
          <p:cNvSpPr/>
          <p:nvPr/>
        </p:nvSpPr>
        <p:spPr>
          <a:xfrm>
            <a:off x="1619672" y="6334780"/>
            <a:ext cx="7524328" cy="523220"/>
          </a:xfrm>
          <a:prstGeom prst="rect">
            <a:avLst/>
          </a:prstGeom>
        </p:spPr>
        <p:txBody>
          <a:bodyPr wrap="square">
            <a:spAutoFit/>
          </a:bodyPr>
          <a:lstStyle/>
          <a:p>
            <a:r>
              <a:rPr lang="cs-CZ" sz="1400" dirty="0">
                <a:solidFill>
                  <a:schemeClr val="tx1"/>
                </a:solidFill>
              </a:rPr>
              <a:t>https://www.neb.com/tools-and-resources/feature-articles/crispr-cas9-and-targeted-genome-editing-a-new-era-in-molecular-biology</a:t>
            </a:r>
          </a:p>
        </p:txBody>
      </p:sp>
      <p:sp>
        <p:nvSpPr>
          <p:cNvPr id="6" name="TextovéPole 5"/>
          <p:cNvSpPr txBox="1"/>
          <p:nvPr/>
        </p:nvSpPr>
        <p:spPr>
          <a:xfrm>
            <a:off x="6985693" y="3305889"/>
            <a:ext cx="1701107" cy="400110"/>
          </a:xfrm>
          <a:prstGeom prst="rect">
            <a:avLst/>
          </a:prstGeom>
          <a:noFill/>
        </p:spPr>
        <p:txBody>
          <a:bodyPr wrap="none" rtlCol="0">
            <a:spAutoFit/>
          </a:bodyPr>
          <a:lstStyle/>
          <a:p>
            <a:r>
              <a:rPr lang="cs-CZ" sz="1000" dirty="0" err="1" smtClean="0">
                <a:solidFill>
                  <a:schemeClr val="tx1"/>
                </a:solidFill>
              </a:rPr>
              <a:t>Protospacer</a:t>
            </a:r>
            <a:r>
              <a:rPr lang="cs-CZ" sz="1000" dirty="0" smtClean="0">
                <a:solidFill>
                  <a:schemeClr val="tx1"/>
                </a:solidFill>
              </a:rPr>
              <a:t> </a:t>
            </a:r>
            <a:r>
              <a:rPr lang="cs-CZ" sz="1000" dirty="0" err="1" smtClean="0">
                <a:solidFill>
                  <a:schemeClr val="tx1"/>
                </a:solidFill>
              </a:rPr>
              <a:t>adjacent</a:t>
            </a:r>
            <a:r>
              <a:rPr lang="cs-CZ" sz="1000" dirty="0" smtClean="0">
                <a:solidFill>
                  <a:schemeClr val="tx1"/>
                </a:solidFill>
              </a:rPr>
              <a:t> </a:t>
            </a:r>
            <a:r>
              <a:rPr lang="cs-CZ" sz="1000" dirty="0" err="1" smtClean="0">
                <a:solidFill>
                  <a:schemeClr val="tx1"/>
                </a:solidFill>
              </a:rPr>
              <a:t>motif</a:t>
            </a:r>
            <a:endParaRPr lang="cs-CZ" sz="1000" dirty="0" smtClean="0">
              <a:solidFill>
                <a:schemeClr val="tx1"/>
              </a:solidFill>
            </a:endParaRPr>
          </a:p>
          <a:p>
            <a:r>
              <a:rPr lang="cs-CZ" sz="1000" dirty="0" smtClean="0">
                <a:solidFill>
                  <a:schemeClr val="tx1"/>
                </a:solidFill>
              </a:rPr>
              <a:t>- rozeznání cizorodé DNA</a:t>
            </a:r>
            <a:endParaRPr lang="cs-CZ" sz="1000" dirty="0">
              <a:solidFill>
                <a:schemeClr val="tx1"/>
              </a:solidFill>
            </a:endParaRPr>
          </a:p>
        </p:txBody>
      </p:sp>
    </p:spTree>
    <p:extLst>
      <p:ext uri="{BB962C8B-B14F-4D97-AF65-F5344CB8AC3E}">
        <p14:creationId xmlns:p14="http://schemas.microsoft.com/office/powerpoint/2010/main" val="1827328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CRISPR/CAS9 systém</a:t>
            </a:r>
          </a:p>
        </p:txBody>
      </p:sp>
      <p:sp>
        <p:nvSpPr>
          <p:cNvPr id="3" name="Zástupný symbol pro obsah 2"/>
          <p:cNvSpPr>
            <a:spLocks noGrp="1"/>
          </p:cNvSpPr>
          <p:nvPr>
            <p:ph idx="1"/>
          </p:nvPr>
        </p:nvSpPr>
        <p:spPr>
          <a:xfrm>
            <a:off x="1362472" y="5663132"/>
            <a:ext cx="7139136" cy="1040979"/>
          </a:xfrm>
        </p:spPr>
        <p:txBody>
          <a:bodyPr/>
          <a:lstStyle/>
          <a:p>
            <a:r>
              <a:rPr lang="cs-CZ" dirty="0" smtClean="0"/>
              <a:t>HDR – 70-90 </a:t>
            </a:r>
            <a:r>
              <a:rPr lang="cs-CZ" dirty="0" err="1" smtClean="0"/>
              <a:t>bp</a:t>
            </a:r>
            <a:r>
              <a:rPr lang="cs-CZ" dirty="0" smtClean="0"/>
              <a:t> kolem místa štěpení</a:t>
            </a:r>
          </a:p>
          <a:p>
            <a:r>
              <a:rPr lang="cs-CZ" dirty="0" smtClean="0"/>
              <a:t>Single </a:t>
            </a:r>
            <a:r>
              <a:rPr lang="cs-CZ" dirty="0" err="1" smtClean="0"/>
              <a:t>guiding</a:t>
            </a:r>
            <a:r>
              <a:rPr lang="cs-CZ" dirty="0" smtClean="0"/>
              <a:t> RNA – různé </a:t>
            </a:r>
            <a:r>
              <a:rPr lang="cs-CZ" dirty="0" err="1" smtClean="0"/>
              <a:t>crRNA</a:t>
            </a:r>
            <a:r>
              <a:rPr lang="cs-CZ" dirty="0" smtClean="0"/>
              <a:t> a jedna </a:t>
            </a:r>
            <a:r>
              <a:rPr lang="cs-CZ" dirty="0" err="1" smtClean="0"/>
              <a:t>tracrRNA</a:t>
            </a:r>
            <a:r>
              <a:rPr lang="cs-CZ" dirty="0" smtClean="0"/>
              <a:t> </a:t>
            </a:r>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pic>
        <p:nvPicPr>
          <p:cNvPr id="4098" name="Picture 2" descr="https://upload.wikimedia.org/wikipedia/commons/thumb/0/0c/DNA_Repair.png/800px-DNA_Repa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189" y="1304764"/>
            <a:ext cx="3726730" cy="42484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9/9a/CRISPR_overview_-_en.svg/800px-CRISPR_overview_-_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54022"/>
            <a:ext cx="4451260" cy="4579234"/>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5882335" y="6550223"/>
            <a:ext cx="3094117" cy="307777"/>
          </a:xfrm>
          <a:prstGeom prst="rect">
            <a:avLst/>
          </a:prstGeom>
        </p:spPr>
        <p:txBody>
          <a:bodyPr wrap="none">
            <a:spAutoFit/>
          </a:bodyPr>
          <a:lstStyle/>
          <a:p>
            <a:r>
              <a:rPr lang="cs-CZ" sz="1400" dirty="0">
                <a:solidFill>
                  <a:schemeClr val="tx1"/>
                </a:solidFill>
              </a:rPr>
              <a:t>https://en.wikipedia.org/wiki/CRISPR</a:t>
            </a:r>
          </a:p>
        </p:txBody>
      </p:sp>
    </p:spTree>
    <p:extLst>
      <p:ext uri="{BB962C8B-B14F-4D97-AF65-F5344CB8AC3E}">
        <p14:creationId xmlns:p14="http://schemas.microsoft.com/office/powerpoint/2010/main" val="2050537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Produkce mutantních myší</a:t>
            </a:r>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pic>
        <p:nvPicPr>
          <p:cNvPr id="2050" name="Picture 2" descr="http://www.scq.ubc.ca/wp-content/Chimericmou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268760"/>
            <a:ext cx="3694767" cy="5032053"/>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1653070" y="6578972"/>
            <a:ext cx="7307953" cy="307777"/>
          </a:xfrm>
          <a:prstGeom prst="rect">
            <a:avLst/>
          </a:prstGeom>
        </p:spPr>
        <p:txBody>
          <a:bodyPr wrap="square">
            <a:spAutoFit/>
          </a:bodyPr>
          <a:lstStyle/>
          <a:p>
            <a:r>
              <a:rPr lang="cs-CZ" sz="1400" dirty="0">
                <a:solidFill>
                  <a:schemeClr val="tx1"/>
                </a:solidFill>
              </a:rPr>
              <a:t>https://www.scq.ubc.ca/studying-gene-function-creating-knockout-mice</a:t>
            </a:r>
          </a:p>
        </p:txBody>
      </p:sp>
      <p:sp>
        <p:nvSpPr>
          <p:cNvPr id="7" name="Obdélník 6"/>
          <p:cNvSpPr/>
          <p:nvPr/>
        </p:nvSpPr>
        <p:spPr>
          <a:xfrm>
            <a:off x="0" y="48936"/>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spTree>
    <p:extLst>
      <p:ext uri="{BB962C8B-B14F-4D97-AF65-F5344CB8AC3E}">
        <p14:creationId xmlns:p14="http://schemas.microsoft.com/office/powerpoint/2010/main" val="1989212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a:t>
            </a:r>
            <a:r>
              <a:rPr lang="cs-CZ" dirty="0" smtClean="0"/>
              <a:t>mutací typu </a:t>
            </a:r>
            <a:r>
              <a:rPr lang="cs-CZ" dirty="0" err="1" smtClean="0"/>
              <a:t>loss</a:t>
            </a:r>
            <a:r>
              <a:rPr lang="cs-CZ" dirty="0" smtClean="0"/>
              <a:t> </a:t>
            </a:r>
            <a:r>
              <a:rPr lang="cs-CZ" dirty="0" err="1" smtClean="0"/>
              <a:t>of</a:t>
            </a:r>
            <a:r>
              <a:rPr lang="cs-CZ" dirty="0" smtClean="0"/>
              <a:t> </a:t>
            </a:r>
            <a:r>
              <a:rPr lang="cs-CZ" dirty="0" err="1" smtClean="0"/>
              <a:t>function</a:t>
            </a:r>
            <a:endParaRPr lang="cs-CZ" dirty="0"/>
          </a:p>
        </p:txBody>
      </p:sp>
      <p:sp>
        <p:nvSpPr>
          <p:cNvPr id="3" name="Zástupný symbol pro obsah 2"/>
          <p:cNvSpPr>
            <a:spLocks noGrp="1"/>
          </p:cNvSpPr>
          <p:nvPr>
            <p:ph idx="1"/>
          </p:nvPr>
        </p:nvSpPr>
        <p:spPr>
          <a:xfrm>
            <a:off x="1619672" y="1340768"/>
            <a:ext cx="7138987" cy="5976664"/>
          </a:xfrm>
        </p:spPr>
        <p:txBody>
          <a:bodyPr/>
          <a:lstStyle/>
          <a:p>
            <a:r>
              <a:rPr lang="cs-CZ" dirty="0" smtClean="0"/>
              <a:t>Ztráta funkce genu</a:t>
            </a:r>
          </a:p>
          <a:p>
            <a:pPr lvl="1"/>
            <a:r>
              <a:rPr lang="cs-CZ" sz="2200" dirty="0" smtClean="0"/>
              <a:t>Úplná nebo částečná ztráta funkce genu</a:t>
            </a:r>
          </a:p>
          <a:p>
            <a:r>
              <a:rPr lang="cs-CZ" dirty="0" err="1" smtClean="0"/>
              <a:t>Hypomorfní</a:t>
            </a:r>
            <a:r>
              <a:rPr lang="cs-CZ" dirty="0" smtClean="0"/>
              <a:t> mutace</a:t>
            </a:r>
          </a:p>
          <a:p>
            <a:pPr lvl="1"/>
            <a:r>
              <a:rPr lang="cs-CZ" sz="2200" dirty="0" smtClean="0"/>
              <a:t>Částečná ztráta funkce, zvláště v různých obdobích vývoje organizmu</a:t>
            </a:r>
          </a:p>
          <a:p>
            <a:r>
              <a:rPr lang="cs-CZ" dirty="0" smtClean="0"/>
              <a:t>Podmínečná mutace</a:t>
            </a:r>
          </a:p>
          <a:p>
            <a:pPr lvl="1"/>
            <a:r>
              <a:rPr lang="cs-CZ" sz="2200" dirty="0" smtClean="0"/>
              <a:t>Ztráta funkce genu za speciálních podmínek (teplotně senzitivní mutanti, přidání chemikálií)</a:t>
            </a:r>
          </a:p>
          <a:p>
            <a:pPr lvl="1"/>
            <a:r>
              <a:rPr lang="cs-CZ" sz="2200" dirty="0" smtClean="0"/>
              <a:t>Ztráta funkce genu v různých vývojových stádiích</a:t>
            </a:r>
          </a:p>
          <a:p>
            <a:r>
              <a:rPr lang="cs-CZ" dirty="0" smtClean="0"/>
              <a:t>Dominantně negativní mutace</a:t>
            </a:r>
          </a:p>
          <a:p>
            <a:pPr lvl="1"/>
            <a:r>
              <a:rPr lang="cs-CZ" sz="2200" dirty="0" smtClean="0"/>
              <a:t>Potlačuje funkci </a:t>
            </a:r>
            <a:r>
              <a:rPr lang="cs-CZ" sz="2200" dirty="0" err="1" smtClean="0"/>
              <a:t>wt</a:t>
            </a:r>
            <a:r>
              <a:rPr lang="cs-CZ" sz="2200" dirty="0" smtClean="0"/>
              <a:t> alely u heterozygotů</a:t>
            </a:r>
          </a:p>
          <a:p>
            <a:pPr lvl="1"/>
            <a:r>
              <a:rPr lang="cs-CZ" sz="2200" dirty="0" err="1" smtClean="0"/>
              <a:t>Haploinsuficience</a:t>
            </a:r>
            <a:r>
              <a:rPr lang="cs-CZ" sz="2200" dirty="0" smtClean="0"/>
              <a:t> – pro vývoj jsou nutné dvě </a:t>
            </a:r>
            <a:r>
              <a:rPr lang="cs-CZ" sz="2200" dirty="0" err="1" smtClean="0"/>
              <a:t>wt</a:t>
            </a:r>
            <a:r>
              <a:rPr lang="cs-CZ" sz="2200" dirty="0" smtClean="0"/>
              <a:t> alely, proto je mutantní alela dominantní u heterozygota</a:t>
            </a:r>
          </a:p>
          <a:p>
            <a:pPr marL="0" indent="0">
              <a:buNone/>
            </a:pPr>
            <a:endParaRPr lang="cs-CZ" dirty="0" smtClean="0"/>
          </a:p>
          <a:p>
            <a:pPr marL="266700" lvl="1" indent="0">
              <a:buNone/>
            </a:pPr>
            <a:endParaRPr lang="cs-CZ" dirty="0"/>
          </a:p>
        </p:txBody>
      </p:sp>
      <p:sp>
        <p:nvSpPr>
          <p:cNvPr id="4" name="Obdélník 3"/>
          <p:cNvSpPr/>
          <p:nvPr/>
        </p:nvSpPr>
        <p:spPr>
          <a:xfrm>
            <a:off x="0" y="48936"/>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spTree>
    <p:extLst>
      <p:ext uri="{BB962C8B-B14F-4D97-AF65-F5344CB8AC3E}">
        <p14:creationId xmlns:p14="http://schemas.microsoft.com/office/powerpoint/2010/main" val="522777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Nadměrná exprese genu</a:t>
            </a:r>
            <a:endParaRPr lang="cs-CZ" dirty="0"/>
          </a:p>
        </p:txBody>
      </p:sp>
      <p:sp>
        <p:nvSpPr>
          <p:cNvPr id="3" name="Zástupný symbol pro obsah 2"/>
          <p:cNvSpPr>
            <a:spLocks noGrp="1"/>
          </p:cNvSpPr>
          <p:nvPr>
            <p:ph idx="1"/>
          </p:nvPr>
        </p:nvSpPr>
        <p:spPr>
          <a:xfrm>
            <a:off x="1547813" y="1412776"/>
            <a:ext cx="7596187" cy="4713387"/>
          </a:xfrm>
        </p:spPr>
        <p:txBody>
          <a:bodyPr/>
          <a:lstStyle/>
          <a:p>
            <a:r>
              <a:rPr lang="cs-CZ" sz="2400" dirty="0" smtClean="0"/>
              <a:t>Konstitutivně aktivní gen (výměna podmíněně aktivované domény za konstitutivně aktivní doménu)</a:t>
            </a:r>
          </a:p>
          <a:p>
            <a:r>
              <a:rPr lang="cs-CZ" sz="2400" dirty="0" smtClean="0"/>
              <a:t>Gen zájmu fúzovaný s promotorem pro často přepisovaný, silně </a:t>
            </a:r>
            <a:r>
              <a:rPr lang="cs-CZ" sz="2400" dirty="0" err="1" smtClean="0"/>
              <a:t>inducibilní</a:t>
            </a:r>
            <a:r>
              <a:rPr lang="cs-CZ" sz="2400" dirty="0" smtClean="0"/>
              <a:t> promotor (</a:t>
            </a:r>
            <a:r>
              <a:rPr lang="cs-CZ" sz="2400" dirty="0" err="1" smtClean="0"/>
              <a:t>myosin</a:t>
            </a:r>
            <a:r>
              <a:rPr lang="cs-CZ" sz="2400" dirty="0" smtClean="0"/>
              <a:t>, Gal1)</a:t>
            </a:r>
          </a:p>
          <a:p>
            <a:r>
              <a:rPr lang="cs-CZ" sz="2400" dirty="0" smtClean="0"/>
              <a:t>Genová amplifikace (spontánně v případě řady onemocnění)</a:t>
            </a:r>
          </a:p>
          <a:p>
            <a:r>
              <a:rPr lang="cs-CZ" sz="2400" dirty="0" smtClean="0"/>
              <a:t>Exprese původně inaktivního genu (</a:t>
            </a:r>
            <a:r>
              <a:rPr lang="cs-CZ" sz="2400" dirty="0" err="1" smtClean="0"/>
              <a:t>demetylace</a:t>
            </a:r>
            <a:r>
              <a:rPr lang="cs-CZ" sz="2400" dirty="0" smtClean="0"/>
              <a:t>, acetylace promotoru)</a:t>
            </a:r>
          </a:p>
          <a:p>
            <a:endParaRPr lang="cs-CZ" sz="2400" dirty="0"/>
          </a:p>
          <a:p>
            <a:r>
              <a:rPr lang="cs-CZ" sz="2400" dirty="0" smtClean="0"/>
              <a:t>Nejčastěji je nadměrné exprese dosaženo pomocí </a:t>
            </a:r>
            <a:r>
              <a:rPr lang="cs-CZ" sz="3200" b="1" dirty="0" smtClean="0"/>
              <a:t>TRANSFEKCE PLAZMIDŮ</a:t>
            </a:r>
          </a:p>
        </p:txBody>
      </p:sp>
      <p:sp>
        <p:nvSpPr>
          <p:cNvPr id="4" name="Obdélník 3"/>
          <p:cNvSpPr/>
          <p:nvPr/>
        </p:nvSpPr>
        <p:spPr>
          <a:xfrm>
            <a:off x="0" y="48936"/>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spTree>
    <p:extLst>
      <p:ext uri="{BB962C8B-B14F-4D97-AF65-F5344CB8AC3E}">
        <p14:creationId xmlns:p14="http://schemas.microsoft.com/office/powerpoint/2010/main" val="2694806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1557338" y="396875"/>
            <a:ext cx="7138987" cy="627063"/>
          </a:xfrm>
        </p:spPr>
        <p:txBody>
          <a:bodyPr/>
          <a:lstStyle/>
          <a:p>
            <a:r>
              <a:rPr lang="cs-CZ" dirty="0" err="1">
                <a:latin typeface="Arial" charset="0"/>
                <a:cs typeface="Arial" charset="0"/>
              </a:rPr>
              <a:t>P</a:t>
            </a:r>
            <a:r>
              <a:rPr lang="cs-CZ" dirty="0" err="1" smtClean="0">
                <a:latin typeface="Arial" charset="0"/>
                <a:cs typeface="Arial" charset="0"/>
              </a:rPr>
              <a:t>lazmidy</a:t>
            </a:r>
            <a:endParaRPr lang="cs-CZ" dirty="0" smtClean="0">
              <a:latin typeface="Arial" charset="0"/>
              <a:cs typeface="Arial" charset="0"/>
            </a:endParaRPr>
          </a:p>
        </p:txBody>
      </p:sp>
      <p:sp>
        <p:nvSpPr>
          <p:cNvPr id="32770" name="Rectangle 3"/>
          <p:cNvSpPr>
            <a:spLocks noGrp="1"/>
          </p:cNvSpPr>
          <p:nvPr>
            <p:ph type="body" idx="1"/>
          </p:nvPr>
        </p:nvSpPr>
        <p:spPr>
          <a:xfrm>
            <a:off x="1697879" y="1271426"/>
            <a:ext cx="7138987" cy="4641850"/>
          </a:xfrm>
        </p:spPr>
        <p:txBody>
          <a:bodyPr/>
          <a:lstStyle/>
          <a:p>
            <a:r>
              <a:rPr lang="cs-CZ" dirty="0" smtClean="0">
                <a:latin typeface="Arial" charset="0"/>
                <a:cs typeface="Arial" charset="0"/>
              </a:rPr>
              <a:t>Umělé </a:t>
            </a:r>
            <a:r>
              <a:rPr lang="cs-CZ" dirty="0" err="1" smtClean="0">
                <a:latin typeface="Arial" charset="0"/>
                <a:cs typeface="Arial" charset="0"/>
              </a:rPr>
              <a:t>jednořetězcové</a:t>
            </a:r>
            <a:r>
              <a:rPr lang="cs-CZ" dirty="0" smtClean="0">
                <a:latin typeface="Arial" charset="0"/>
                <a:cs typeface="Arial" charset="0"/>
              </a:rPr>
              <a:t> kruhové molekuly DNA sestavené z různých </a:t>
            </a:r>
            <a:r>
              <a:rPr lang="cs-CZ" dirty="0" err="1" smtClean="0">
                <a:latin typeface="Arial" charset="0"/>
                <a:cs typeface="Arial" charset="0"/>
              </a:rPr>
              <a:t>prokaryot</a:t>
            </a:r>
            <a:endParaRPr lang="cs-CZ" dirty="0" smtClean="0">
              <a:latin typeface="Arial" charset="0"/>
              <a:cs typeface="Arial" charset="0"/>
            </a:endParaRPr>
          </a:p>
          <a:p>
            <a:r>
              <a:rPr lang="cs-CZ" dirty="0" smtClean="0">
                <a:latin typeface="Arial" charset="0"/>
                <a:cs typeface="Arial" charset="0"/>
              </a:rPr>
              <a:t>GFP izolovaný z planktonového korýše </a:t>
            </a:r>
            <a:r>
              <a:rPr lang="cs-CZ" dirty="0" err="1" smtClean="0">
                <a:latin typeface="Arial" charset="0"/>
                <a:cs typeface="Arial" charset="0"/>
              </a:rPr>
              <a:t>Pontellina</a:t>
            </a:r>
            <a:r>
              <a:rPr lang="cs-CZ" dirty="0" smtClean="0">
                <a:latin typeface="Arial" charset="0"/>
                <a:cs typeface="Arial" charset="0"/>
              </a:rPr>
              <a:t> </a:t>
            </a:r>
            <a:r>
              <a:rPr lang="cs-CZ" dirty="0" err="1" smtClean="0">
                <a:latin typeface="Arial" charset="0"/>
                <a:cs typeface="Arial" charset="0"/>
              </a:rPr>
              <a:t>Plumata</a:t>
            </a:r>
            <a:r>
              <a:rPr lang="cs-CZ" dirty="0" smtClean="0">
                <a:latin typeface="Arial" charset="0"/>
                <a:cs typeface="Arial" charset="0"/>
              </a:rPr>
              <a:t> </a:t>
            </a:r>
          </a:p>
        </p:txBody>
      </p:sp>
      <p:pic>
        <p:nvPicPr>
          <p:cNvPr id="32771" name="Picture 5"/>
          <p:cNvPicPr>
            <a:picLocks noChangeAspect="1" noChangeArrowheads="1"/>
          </p:cNvPicPr>
          <p:nvPr/>
        </p:nvPicPr>
        <p:blipFill>
          <a:blip r:embed="rId2"/>
          <a:srcRect/>
          <a:stretch>
            <a:fillRect/>
          </a:stretch>
        </p:blipFill>
        <p:spPr bwMode="auto">
          <a:xfrm>
            <a:off x="2339975" y="2812676"/>
            <a:ext cx="4537075" cy="4045323"/>
          </a:xfrm>
          <a:prstGeom prst="rect">
            <a:avLst/>
          </a:prstGeom>
          <a:noFill/>
          <a:ln w="9525">
            <a:noFill/>
            <a:miter lim="800000"/>
            <a:headEnd/>
            <a:tailEnd/>
          </a:ln>
        </p:spPr>
      </p:pic>
      <p:sp>
        <p:nvSpPr>
          <p:cNvPr id="32772" name="Line 6"/>
          <p:cNvSpPr>
            <a:spLocks noChangeShapeType="1"/>
          </p:cNvSpPr>
          <p:nvPr/>
        </p:nvSpPr>
        <p:spPr bwMode="auto">
          <a:xfrm flipV="1">
            <a:off x="5652120" y="3429000"/>
            <a:ext cx="1009650" cy="431800"/>
          </a:xfrm>
          <a:prstGeom prst="line">
            <a:avLst/>
          </a:prstGeom>
          <a:noFill/>
          <a:ln w="9525">
            <a:solidFill>
              <a:schemeClr val="tx1"/>
            </a:solidFill>
            <a:round/>
            <a:headEnd/>
            <a:tailEnd type="triangle" w="med" len="med"/>
          </a:ln>
        </p:spPr>
        <p:txBody>
          <a:bodyPr/>
          <a:lstStyle/>
          <a:p>
            <a:endParaRPr lang="cs-CZ"/>
          </a:p>
        </p:txBody>
      </p:sp>
      <p:sp>
        <p:nvSpPr>
          <p:cNvPr id="32773" name="Line 7"/>
          <p:cNvSpPr>
            <a:spLocks noChangeShapeType="1"/>
          </p:cNvSpPr>
          <p:nvPr/>
        </p:nvSpPr>
        <p:spPr bwMode="auto">
          <a:xfrm>
            <a:off x="5508104" y="5265738"/>
            <a:ext cx="1440384" cy="107950"/>
          </a:xfrm>
          <a:prstGeom prst="line">
            <a:avLst/>
          </a:prstGeom>
          <a:noFill/>
          <a:ln w="9525">
            <a:solidFill>
              <a:schemeClr val="tx1"/>
            </a:solidFill>
            <a:round/>
            <a:headEnd/>
            <a:tailEnd type="triangle" w="med" len="med"/>
          </a:ln>
        </p:spPr>
        <p:txBody>
          <a:bodyPr/>
          <a:lstStyle/>
          <a:p>
            <a:endParaRPr lang="cs-CZ"/>
          </a:p>
        </p:txBody>
      </p:sp>
      <p:sp>
        <p:nvSpPr>
          <p:cNvPr id="32774" name="Line 8"/>
          <p:cNvSpPr>
            <a:spLocks noChangeShapeType="1"/>
          </p:cNvSpPr>
          <p:nvPr/>
        </p:nvSpPr>
        <p:spPr bwMode="auto">
          <a:xfrm>
            <a:off x="4355976" y="5733256"/>
            <a:ext cx="2663949" cy="360040"/>
          </a:xfrm>
          <a:prstGeom prst="line">
            <a:avLst/>
          </a:prstGeom>
          <a:noFill/>
          <a:ln w="9525">
            <a:solidFill>
              <a:schemeClr val="tx1"/>
            </a:solidFill>
            <a:round/>
            <a:headEnd/>
            <a:tailEnd type="triangle" w="med" len="med"/>
          </a:ln>
        </p:spPr>
        <p:txBody>
          <a:bodyPr/>
          <a:lstStyle/>
          <a:p>
            <a:endParaRPr lang="cs-CZ"/>
          </a:p>
        </p:txBody>
      </p:sp>
      <p:sp>
        <p:nvSpPr>
          <p:cNvPr id="32775" name="Line 9"/>
          <p:cNvSpPr>
            <a:spLocks noChangeShapeType="1"/>
          </p:cNvSpPr>
          <p:nvPr/>
        </p:nvSpPr>
        <p:spPr bwMode="auto">
          <a:xfrm flipH="1">
            <a:off x="2484438" y="5121275"/>
            <a:ext cx="1007442" cy="107950"/>
          </a:xfrm>
          <a:prstGeom prst="line">
            <a:avLst/>
          </a:prstGeom>
          <a:noFill/>
          <a:ln w="9525">
            <a:solidFill>
              <a:schemeClr val="tx1"/>
            </a:solidFill>
            <a:round/>
            <a:headEnd/>
            <a:tailEnd type="triangle" w="med" len="med"/>
          </a:ln>
        </p:spPr>
        <p:txBody>
          <a:bodyPr/>
          <a:lstStyle/>
          <a:p>
            <a:endParaRPr lang="cs-CZ"/>
          </a:p>
        </p:txBody>
      </p:sp>
      <p:sp>
        <p:nvSpPr>
          <p:cNvPr id="32776" name="Line 10"/>
          <p:cNvSpPr>
            <a:spLocks noChangeShapeType="1"/>
          </p:cNvSpPr>
          <p:nvPr/>
        </p:nvSpPr>
        <p:spPr bwMode="auto">
          <a:xfrm flipH="1" flipV="1">
            <a:off x="2339974" y="2997200"/>
            <a:ext cx="1151905" cy="863600"/>
          </a:xfrm>
          <a:prstGeom prst="line">
            <a:avLst/>
          </a:prstGeom>
          <a:noFill/>
          <a:ln w="9525">
            <a:solidFill>
              <a:schemeClr val="tx1"/>
            </a:solidFill>
            <a:round/>
            <a:headEnd/>
            <a:tailEnd type="triangle" w="med" len="med"/>
          </a:ln>
        </p:spPr>
        <p:txBody>
          <a:bodyPr/>
          <a:lstStyle/>
          <a:p>
            <a:endParaRPr lang="cs-CZ"/>
          </a:p>
        </p:txBody>
      </p:sp>
      <p:sp>
        <p:nvSpPr>
          <p:cNvPr id="32777" name="Text Box 11"/>
          <p:cNvSpPr txBox="1">
            <a:spLocks noChangeArrowheads="1"/>
          </p:cNvSpPr>
          <p:nvPr/>
        </p:nvSpPr>
        <p:spPr bwMode="auto">
          <a:xfrm>
            <a:off x="6948488" y="2812676"/>
            <a:ext cx="1898650" cy="3662362"/>
          </a:xfrm>
          <a:prstGeom prst="rect">
            <a:avLst/>
          </a:prstGeom>
          <a:noFill/>
          <a:ln w="9525">
            <a:noFill/>
            <a:miter lim="800000"/>
            <a:headEnd/>
            <a:tailEnd/>
          </a:ln>
        </p:spPr>
        <p:txBody>
          <a:bodyPr wrap="none">
            <a:spAutoFit/>
          </a:bodyPr>
          <a:lstStyle/>
          <a:p>
            <a:r>
              <a:rPr lang="cs-CZ" dirty="0">
                <a:solidFill>
                  <a:schemeClr val="tx1"/>
                </a:solidFill>
              </a:rPr>
              <a:t>Promotor </a:t>
            </a:r>
          </a:p>
          <a:p>
            <a:r>
              <a:rPr lang="cs-CZ" dirty="0">
                <a:solidFill>
                  <a:schemeClr val="tx1"/>
                </a:solidFill>
              </a:rPr>
              <a:t>z </a:t>
            </a:r>
            <a:r>
              <a:rPr lang="cs-CZ" dirty="0" err="1">
                <a:solidFill>
                  <a:schemeClr val="tx1"/>
                </a:solidFill>
              </a:rPr>
              <a:t>cytomegaloviru</a:t>
            </a:r>
            <a:endParaRPr lang="cs-CZ" dirty="0">
              <a:solidFill>
                <a:schemeClr val="tx1"/>
              </a:solidFill>
            </a:endParaRPr>
          </a:p>
          <a:p>
            <a:endParaRPr lang="cs-CZ" dirty="0">
              <a:solidFill>
                <a:schemeClr val="tx1"/>
              </a:solidFill>
            </a:endParaRPr>
          </a:p>
          <a:p>
            <a:endParaRPr lang="cs-CZ" dirty="0">
              <a:solidFill>
                <a:schemeClr val="tx1"/>
              </a:solidFill>
            </a:endParaRPr>
          </a:p>
          <a:p>
            <a:endParaRPr lang="cs-CZ" dirty="0">
              <a:solidFill>
                <a:schemeClr val="tx1"/>
              </a:solidFill>
            </a:endParaRPr>
          </a:p>
          <a:p>
            <a:endParaRPr lang="cs-CZ" dirty="0">
              <a:solidFill>
                <a:schemeClr val="tx1"/>
              </a:solidFill>
            </a:endParaRPr>
          </a:p>
          <a:p>
            <a:endParaRPr lang="cs-CZ" dirty="0">
              <a:solidFill>
                <a:schemeClr val="tx1"/>
              </a:solidFill>
            </a:endParaRPr>
          </a:p>
          <a:p>
            <a:endParaRPr lang="cs-CZ" dirty="0">
              <a:solidFill>
                <a:schemeClr val="tx1"/>
              </a:solidFill>
            </a:endParaRPr>
          </a:p>
          <a:p>
            <a:endParaRPr lang="cs-CZ" dirty="0">
              <a:solidFill>
                <a:schemeClr val="tx1"/>
              </a:solidFill>
            </a:endParaRPr>
          </a:p>
          <a:p>
            <a:r>
              <a:rPr lang="cs-CZ" dirty="0">
                <a:solidFill>
                  <a:schemeClr val="tx1"/>
                </a:solidFill>
              </a:rPr>
              <a:t>Protein zájmu</a:t>
            </a:r>
          </a:p>
          <a:p>
            <a:endParaRPr lang="cs-CZ" dirty="0">
              <a:solidFill>
                <a:schemeClr val="tx1"/>
              </a:solidFill>
            </a:endParaRPr>
          </a:p>
          <a:p>
            <a:r>
              <a:rPr lang="cs-CZ" dirty="0" err="1">
                <a:solidFill>
                  <a:schemeClr val="tx1"/>
                </a:solidFill>
              </a:rPr>
              <a:t>polyA</a:t>
            </a:r>
            <a:r>
              <a:rPr lang="cs-CZ" dirty="0">
                <a:solidFill>
                  <a:schemeClr val="tx1"/>
                </a:solidFill>
              </a:rPr>
              <a:t> konec </a:t>
            </a:r>
          </a:p>
          <a:p>
            <a:r>
              <a:rPr lang="cs-CZ" dirty="0">
                <a:solidFill>
                  <a:schemeClr val="tx1"/>
                </a:solidFill>
              </a:rPr>
              <a:t>z SV40 viru</a:t>
            </a:r>
          </a:p>
        </p:txBody>
      </p:sp>
      <p:sp>
        <p:nvSpPr>
          <p:cNvPr id="32778" name="Text Box 12"/>
          <p:cNvSpPr txBox="1">
            <a:spLocks noChangeArrowheads="1"/>
          </p:cNvSpPr>
          <p:nvPr/>
        </p:nvSpPr>
        <p:spPr bwMode="auto">
          <a:xfrm>
            <a:off x="1258888" y="2708275"/>
            <a:ext cx="1149350" cy="2838450"/>
          </a:xfrm>
          <a:prstGeom prst="rect">
            <a:avLst/>
          </a:prstGeom>
          <a:noFill/>
          <a:ln w="9525">
            <a:noFill/>
            <a:miter lim="800000"/>
            <a:headEnd/>
            <a:tailEnd/>
          </a:ln>
        </p:spPr>
        <p:txBody>
          <a:bodyPr wrap="none">
            <a:spAutoFit/>
          </a:bodyPr>
          <a:lstStyle/>
          <a:p>
            <a:r>
              <a:rPr lang="cs-CZ">
                <a:solidFill>
                  <a:schemeClr val="tx1"/>
                </a:solidFill>
              </a:rPr>
              <a:t>Gen pro </a:t>
            </a:r>
          </a:p>
          <a:p>
            <a:r>
              <a:rPr lang="cs-CZ">
                <a:solidFill>
                  <a:schemeClr val="tx1"/>
                </a:solidFill>
              </a:rPr>
              <a:t>rezistenci</a:t>
            </a:r>
          </a:p>
          <a:p>
            <a:endParaRPr lang="cs-CZ"/>
          </a:p>
          <a:p>
            <a:endParaRPr lang="cs-CZ"/>
          </a:p>
          <a:p>
            <a:endParaRPr lang="cs-CZ"/>
          </a:p>
          <a:p>
            <a:endParaRPr lang="cs-CZ"/>
          </a:p>
          <a:p>
            <a:endParaRPr lang="cs-CZ"/>
          </a:p>
          <a:p>
            <a:endParaRPr lang="cs-CZ"/>
          </a:p>
          <a:p>
            <a:r>
              <a:rPr lang="cs-CZ">
                <a:solidFill>
                  <a:schemeClr val="tx1"/>
                </a:solidFill>
              </a:rPr>
              <a:t>Počátek </a:t>
            </a:r>
          </a:p>
          <a:p>
            <a:r>
              <a:rPr lang="cs-CZ">
                <a:solidFill>
                  <a:schemeClr val="tx1"/>
                </a:solidFill>
              </a:rPr>
              <a:t>replikace</a:t>
            </a:r>
          </a:p>
        </p:txBody>
      </p:sp>
      <p:sp>
        <p:nvSpPr>
          <p:cNvPr id="2" name="Obdélník 1"/>
          <p:cNvSpPr/>
          <p:nvPr/>
        </p:nvSpPr>
        <p:spPr>
          <a:xfrm>
            <a:off x="3126824" y="6473792"/>
            <a:ext cx="2963375" cy="369332"/>
          </a:xfrm>
          <a:prstGeom prst="rect">
            <a:avLst/>
          </a:prstGeom>
        </p:spPr>
        <p:txBody>
          <a:bodyPr wrap="none">
            <a:spAutoFit/>
          </a:bodyPr>
          <a:lstStyle/>
          <a:p>
            <a:r>
              <a:rPr lang="cs-CZ" dirty="0">
                <a:solidFill>
                  <a:schemeClr val="tx1"/>
                </a:solidFill>
                <a:cs typeface="Arial" charset="0"/>
              </a:rPr>
              <a:t>Vektor </a:t>
            </a:r>
            <a:r>
              <a:rPr lang="cs-CZ" dirty="0" err="1">
                <a:solidFill>
                  <a:schemeClr val="tx1"/>
                </a:solidFill>
                <a:cs typeface="Arial" charset="0"/>
              </a:rPr>
              <a:t>pMaxGFP</a:t>
            </a:r>
            <a:r>
              <a:rPr lang="cs-CZ" dirty="0">
                <a:solidFill>
                  <a:schemeClr val="tx1"/>
                </a:solidFill>
                <a:cs typeface="Arial" charset="0"/>
              </a:rPr>
              <a:t> (AMAXA)</a:t>
            </a:r>
            <a:endParaRPr lang="cs-CZ" dirty="0">
              <a:solidFill>
                <a:schemeClr val="tx1"/>
              </a:solidFill>
            </a:endParaRPr>
          </a:p>
        </p:txBody>
      </p:sp>
    </p:spTree>
    <p:extLst>
      <p:ext uri="{BB962C8B-B14F-4D97-AF65-F5344CB8AC3E}">
        <p14:creationId xmlns:p14="http://schemas.microsoft.com/office/powerpoint/2010/main" val="3906027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89248" y="188640"/>
            <a:ext cx="7139136" cy="864096"/>
          </a:xfrm>
        </p:spPr>
        <p:txBody>
          <a:bodyPr/>
          <a:lstStyle/>
          <a:p>
            <a:r>
              <a:rPr lang="cs-CZ" dirty="0" smtClean="0"/>
              <a:t>Terciární struktura DNA</a:t>
            </a:r>
            <a:endParaRPr lang="cs-CZ" dirty="0"/>
          </a:p>
        </p:txBody>
      </p:sp>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pic>
        <p:nvPicPr>
          <p:cNvPr id="2053" name="Picture 5" descr="VÃ½sledek obrÃ¡zku pro terciÃ¡rnÃ­ strukturA D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6633"/>
            <a:ext cx="4402012" cy="6741368"/>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1455439" y="6649615"/>
            <a:ext cx="5346079" cy="307777"/>
          </a:xfrm>
          <a:prstGeom prst="rect">
            <a:avLst/>
          </a:prstGeom>
          <a:noFill/>
        </p:spPr>
        <p:txBody>
          <a:bodyPr wrap="none" rtlCol="0">
            <a:spAutoFit/>
          </a:bodyPr>
          <a:lstStyle/>
          <a:p>
            <a:r>
              <a:rPr lang="cs-CZ" sz="1400" dirty="0">
                <a:solidFill>
                  <a:schemeClr val="tx1"/>
                </a:solidFill>
              </a:rPr>
              <a:t>http://www.mojechemie.cz/Biochemie:Nukleov%C3%A9_kyseliny</a:t>
            </a:r>
          </a:p>
        </p:txBody>
      </p:sp>
      <p:sp>
        <p:nvSpPr>
          <p:cNvPr id="10" name="TextovéPole 9"/>
          <p:cNvSpPr txBox="1"/>
          <p:nvPr/>
        </p:nvSpPr>
        <p:spPr>
          <a:xfrm>
            <a:off x="1455439" y="2348880"/>
            <a:ext cx="2858539" cy="2031325"/>
          </a:xfrm>
          <a:prstGeom prst="rect">
            <a:avLst/>
          </a:prstGeom>
          <a:noFill/>
        </p:spPr>
        <p:txBody>
          <a:bodyPr wrap="none" rtlCol="0">
            <a:spAutoFit/>
          </a:bodyPr>
          <a:lstStyle/>
          <a:p>
            <a:r>
              <a:rPr lang="cs-CZ" dirty="0" smtClean="0">
                <a:solidFill>
                  <a:schemeClr val="tx1"/>
                </a:solidFill>
              </a:rPr>
              <a:t>Lineární forma </a:t>
            </a:r>
          </a:p>
          <a:p>
            <a:pPr marL="285750" indent="-285750">
              <a:buFontTx/>
              <a:buChar char="-"/>
            </a:pPr>
            <a:r>
              <a:rPr lang="cs-CZ" dirty="0" smtClean="0">
                <a:solidFill>
                  <a:schemeClr val="tx1"/>
                </a:solidFill>
              </a:rPr>
              <a:t>Jaderná DNA  </a:t>
            </a:r>
            <a:r>
              <a:rPr lang="cs-CZ" dirty="0" err="1" smtClean="0">
                <a:solidFill>
                  <a:schemeClr val="tx1"/>
                </a:solidFill>
              </a:rPr>
              <a:t>eukaryot</a:t>
            </a:r>
            <a:endParaRPr lang="cs-CZ" dirty="0" smtClean="0">
              <a:solidFill>
                <a:schemeClr val="tx1"/>
              </a:solidFill>
            </a:endParaRPr>
          </a:p>
          <a:p>
            <a:pPr marL="285750" indent="-285750">
              <a:buFontTx/>
              <a:buChar char="-"/>
            </a:pPr>
            <a:endParaRPr lang="cs-CZ" dirty="0">
              <a:solidFill>
                <a:schemeClr val="tx1"/>
              </a:solidFill>
            </a:endParaRPr>
          </a:p>
          <a:p>
            <a:pPr marL="285750" indent="-285750">
              <a:buFontTx/>
              <a:buChar char="-"/>
            </a:pPr>
            <a:endParaRPr lang="cs-CZ" dirty="0" smtClean="0">
              <a:solidFill>
                <a:schemeClr val="tx1"/>
              </a:solidFill>
            </a:endParaRPr>
          </a:p>
          <a:p>
            <a:r>
              <a:rPr lang="cs-CZ" dirty="0" smtClean="0">
                <a:solidFill>
                  <a:schemeClr val="tx1"/>
                </a:solidFill>
              </a:rPr>
              <a:t>Kruhová forma</a:t>
            </a:r>
          </a:p>
          <a:p>
            <a:pPr marL="285750" indent="-285750">
              <a:buFontTx/>
              <a:buChar char="-"/>
            </a:pPr>
            <a:r>
              <a:rPr lang="cs-CZ" dirty="0" err="1" smtClean="0">
                <a:solidFill>
                  <a:schemeClr val="tx1"/>
                </a:solidFill>
              </a:rPr>
              <a:t>Prokaryota</a:t>
            </a:r>
            <a:r>
              <a:rPr lang="cs-CZ" dirty="0" smtClean="0">
                <a:solidFill>
                  <a:schemeClr val="tx1"/>
                </a:solidFill>
              </a:rPr>
              <a:t>, </a:t>
            </a:r>
          </a:p>
          <a:p>
            <a:pPr marL="285750" indent="-285750">
              <a:buFontTx/>
              <a:buChar char="-"/>
            </a:pPr>
            <a:r>
              <a:rPr lang="cs-CZ" dirty="0" smtClean="0">
                <a:solidFill>
                  <a:schemeClr val="tx1"/>
                </a:solidFill>
              </a:rPr>
              <a:t>Plastidy, mitochondrie</a:t>
            </a:r>
            <a:endParaRPr lang="cs-CZ" dirty="0">
              <a:solidFill>
                <a:schemeClr val="tx1"/>
              </a:solidFill>
            </a:endParaRPr>
          </a:p>
        </p:txBody>
      </p:sp>
    </p:spTree>
    <p:extLst>
      <p:ext uri="{BB962C8B-B14F-4D97-AF65-F5344CB8AC3E}">
        <p14:creationId xmlns:p14="http://schemas.microsoft.com/office/powerpoint/2010/main" val="3862989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511300" y="1268413"/>
            <a:ext cx="7632700" cy="5445125"/>
          </a:xfrm>
        </p:spPr>
        <p:txBody>
          <a:bodyPr/>
          <a:lstStyle/>
          <a:p>
            <a:pPr>
              <a:defRPr/>
            </a:pPr>
            <a:r>
              <a:rPr lang="cs-CZ" dirty="0" err="1" smtClean="0"/>
              <a:t>Plazmidy</a:t>
            </a:r>
            <a:r>
              <a:rPr lang="cs-CZ" dirty="0" smtClean="0"/>
              <a:t> (i jinou nízkomolekulární DNA) je možné množit pomocí kompetentních bakterií a následně izolovat pomocí </a:t>
            </a:r>
            <a:r>
              <a:rPr lang="cs-CZ" dirty="0" err="1" smtClean="0"/>
              <a:t>kolonkových</a:t>
            </a:r>
            <a:r>
              <a:rPr lang="cs-CZ" dirty="0" smtClean="0"/>
              <a:t> </a:t>
            </a:r>
            <a:r>
              <a:rPr lang="cs-CZ" dirty="0" err="1" smtClean="0"/>
              <a:t>kitů</a:t>
            </a:r>
            <a:r>
              <a:rPr lang="cs-CZ" dirty="0" smtClean="0"/>
              <a:t> (mini-, </a:t>
            </a:r>
            <a:r>
              <a:rPr lang="cs-CZ" dirty="0" err="1" smtClean="0"/>
              <a:t>midi</a:t>
            </a:r>
            <a:r>
              <a:rPr lang="cs-CZ" dirty="0" smtClean="0"/>
              <a:t>- a </a:t>
            </a:r>
            <a:r>
              <a:rPr lang="cs-CZ" dirty="0" err="1" smtClean="0"/>
              <a:t>maxiprep</a:t>
            </a:r>
            <a:r>
              <a:rPr lang="cs-CZ" dirty="0" smtClean="0"/>
              <a:t>)</a:t>
            </a:r>
          </a:p>
          <a:p>
            <a:pPr>
              <a:defRPr/>
            </a:pPr>
            <a:endParaRPr lang="cs-CZ" dirty="0"/>
          </a:p>
          <a:p>
            <a:pPr>
              <a:defRPr/>
            </a:pPr>
            <a:r>
              <a:rPr lang="cs-CZ" dirty="0" smtClean="0"/>
              <a:t>Heat </a:t>
            </a:r>
            <a:r>
              <a:rPr lang="cs-CZ" dirty="0" err="1" smtClean="0"/>
              <a:t>shock</a:t>
            </a:r>
            <a:r>
              <a:rPr lang="cs-CZ" dirty="0" smtClean="0"/>
              <a:t> kompetentních bakterií E. Coli </a:t>
            </a:r>
            <a:r>
              <a:rPr lang="cs-CZ" dirty="0" err="1" smtClean="0"/>
              <a:t>plazmidem</a:t>
            </a:r>
            <a:r>
              <a:rPr lang="cs-CZ" dirty="0" smtClean="0"/>
              <a:t> zájmu</a:t>
            </a:r>
          </a:p>
          <a:p>
            <a:pPr>
              <a:defRPr/>
            </a:pPr>
            <a:r>
              <a:rPr lang="cs-CZ" dirty="0" smtClean="0"/>
              <a:t>Růst bakterií na selekční půdě (antibiotikum)</a:t>
            </a:r>
          </a:p>
          <a:p>
            <a:pPr>
              <a:defRPr/>
            </a:pPr>
            <a:r>
              <a:rPr lang="cs-CZ" dirty="0" smtClean="0"/>
              <a:t>Izolace rezistentní kolonie a její namnožení v selekčním LB médiu</a:t>
            </a:r>
          </a:p>
          <a:p>
            <a:pPr>
              <a:defRPr/>
            </a:pPr>
            <a:r>
              <a:rPr lang="cs-CZ" dirty="0" smtClean="0"/>
              <a:t>Izolace nízkomolekulární DNA pomocí </a:t>
            </a:r>
            <a:r>
              <a:rPr lang="cs-CZ" dirty="0" err="1" smtClean="0"/>
              <a:t>kolonkového</a:t>
            </a:r>
            <a:r>
              <a:rPr lang="cs-CZ" dirty="0" smtClean="0"/>
              <a:t> </a:t>
            </a:r>
            <a:r>
              <a:rPr lang="cs-CZ" dirty="0" err="1" smtClean="0"/>
              <a:t>kitu</a:t>
            </a:r>
            <a:r>
              <a:rPr lang="cs-CZ" dirty="0" smtClean="0"/>
              <a:t>:</a:t>
            </a:r>
          </a:p>
          <a:p>
            <a:pPr lvl="1">
              <a:defRPr/>
            </a:pPr>
            <a:r>
              <a:rPr lang="cs-CZ" dirty="0" err="1" smtClean="0">
                <a:solidFill>
                  <a:schemeClr val="tx1">
                    <a:lumMod val="95000"/>
                    <a:lumOff val="5000"/>
                  </a:schemeClr>
                </a:solidFill>
              </a:rPr>
              <a:t>Lyzace</a:t>
            </a:r>
            <a:r>
              <a:rPr lang="cs-CZ" dirty="0" smtClean="0">
                <a:solidFill>
                  <a:schemeClr val="tx1">
                    <a:lumMod val="95000"/>
                    <a:lumOff val="5000"/>
                  </a:schemeClr>
                </a:solidFill>
              </a:rPr>
              <a:t> bakteriálního peletu a RNA</a:t>
            </a:r>
          </a:p>
          <a:p>
            <a:pPr lvl="1">
              <a:defRPr/>
            </a:pPr>
            <a:r>
              <a:rPr lang="cs-CZ" dirty="0" smtClean="0">
                <a:solidFill>
                  <a:schemeClr val="tx1">
                    <a:lumMod val="95000"/>
                    <a:lumOff val="5000"/>
                  </a:schemeClr>
                </a:solidFill>
              </a:rPr>
              <a:t>Precipitace proteinů a genomové DNA </a:t>
            </a:r>
          </a:p>
          <a:p>
            <a:pPr lvl="1">
              <a:defRPr/>
            </a:pPr>
            <a:r>
              <a:rPr lang="cs-CZ" dirty="0" smtClean="0">
                <a:solidFill>
                  <a:schemeClr val="tx1">
                    <a:lumMod val="95000"/>
                    <a:lumOff val="5000"/>
                  </a:schemeClr>
                </a:solidFill>
              </a:rPr>
              <a:t>Přenos </a:t>
            </a:r>
            <a:r>
              <a:rPr lang="cs-CZ" dirty="0" err="1" smtClean="0">
                <a:solidFill>
                  <a:schemeClr val="tx1">
                    <a:lumMod val="95000"/>
                    <a:lumOff val="5000"/>
                  </a:schemeClr>
                </a:solidFill>
              </a:rPr>
              <a:t>supernatantu</a:t>
            </a:r>
            <a:r>
              <a:rPr lang="cs-CZ" dirty="0" smtClean="0">
                <a:solidFill>
                  <a:schemeClr val="tx1">
                    <a:lumMod val="95000"/>
                    <a:lumOff val="5000"/>
                  </a:schemeClr>
                </a:solidFill>
              </a:rPr>
              <a:t> na kolonu a vazba </a:t>
            </a:r>
            <a:r>
              <a:rPr lang="cs-CZ" dirty="0" err="1" smtClean="0">
                <a:solidFill>
                  <a:schemeClr val="tx1">
                    <a:lumMod val="95000"/>
                    <a:lumOff val="5000"/>
                  </a:schemeClr>
                </a:solidFill>
              </a:rPr>
              <a:t>plazmidu</a:t>
            </a:r>
            <a:r>
              <a:rPr lang="cs-CZ" dirty="0" smtClean="0">
                <a:solidFill>
                  <a:schemeClr val="tx1">
                    <a:lumMod val="95000"/>
                    <a:lumOff val="5000"/>
                  </a:schemeClr>
                </a:solidFill>
              </a:rPr>
              <a:t> na pryskyřičných kuliček (promytí)</a:t>
            </a:r>
          </a:p>
          <a:p>
            <a:pPr lvl="1">
              <a:defRPr/>
            </a:pPr>
            <a:r>
              <a:rPr lang="cs-CZ" dirty="0" smtClean="0">
                <a:solidFill>
                  <a:schemeClr val="tx1">
                    <a:lumMod val="95000"/>
                    <a:lumOff val="5000"/>
                  </a:schemeClr>
                </a:solidFill>
              </a:rPr>
              <a:t>Eluce </a:t>
            </a:r>
            <a:r>
              <a:rPr lang="cs-CZ" dirty="0" err="1" smtClean="0">
                <a:solidFill>
                  <a:schemeClr val="tx1">
                    <a:lumMod val="95000"/>
                    <a:lumOff val="5000"/>
                  </a:schemeClr>
                </a:solidFill>
              </a:rPr>
              <a:t>plazmidové</a:t>
            </a:r>
            <a:r>
              <a:rPr lang="cs-CZ" dirty="0" smtClean="0">
                <a:solidFill>
                  <a:schemeClr val="tx1">
                    <a:lumMod val="95000"/>
                    <a:lumOff val="5000"/>
                  </a:schemeClr>
                </a:solidFill>
              </a:rPr>
              <a:t> DNA a její přečištění</a:t>
            </a:r>
          </a:p>
          <a:p>
            <a:pPr marL="266700" lvl="1" indent="0">
              <a:buFontTx/>
              <a:buNone/>
              <a:defRPr/>
            </a:pPr>
            <a:r>
              <a:rPr lang="cs-CZ" dirty="0">
                <a:solidFill>
                  <a:schemeClr val="tx1">
                    <a:lumMod val="95000"/>
                    <a:lumOff val="5000"/>
                  </a:schemeClr>
                </a:solidFill>
              </a:rPr>
              <a:t> </a:t>
            </a:r>
            <a:endParaRPr lang="cs-CZ" dirty="0" smtClean="0">
              <a:solidFill>
                <a:schemeClr val="tx1">
                  <a:lumMod val="95000"/>
                  <a:lumOff val="5000"/>
                </a:schemeClr>
              </a:solidFill>
            </a:endParaRPr>
          </a:p>
          <a:p>
            <a:pPr lvl="1">
              <a:defRPr/>
            </a:pPr>
            <a:endParaRPr lang="cs-CZ" dirty="0" smtClean="0">
              <a:solidFill>
                <a:schemeClr val="tx1">
                  <a:lumMod val="95000"/>
                  <a:lumOff val="5000"/>
                </a:schemeClr>
              </a:solidFill>
            </a:endParaRPr>
          </a:p>
          <a:p>
            <a:pPr lvl="1">
              <a:defRPr/>
            </a:pPr>
            <a:endParaRPr lang="cs-CZ" dirty="0" smtClean="0">
              <a:solidFill>
                <a:schemeClr val="tx1">
                  <a:lumMod val="95000"/>
                  <a:lumOff val="5000"/>
                </a:schemeClr>
              </a:solidFill>
            </a:endParaRPr>
          </a:p>
          <a:p>
            <a:pPr lvl="1">
              <a:defRPr/>
            </a:pPr>
            <a:endParaRPr lang="cs-CZ" dirty="0" smtClean="0"/>
          </a:p>
        </p:txBody>
      </p:sp>
      <p:sp>
        <p:nvSpPr>
          <p:cNvPr id="43010" name="Nadpis 3"/>
          <p:cNvSpPr>
            <a:spLocks noGrp="1"/>
          </p:cNvSpPr>
          <p:nvPr>
            <p:ph type="title"/>
          </p:nvPr>
        </p:nvSpPr>
        <p:spPr>
          <a:xfrm>
            <a:off x="1547813" y="396875"/>
            <a:ext cx="7138987" cy="627063"/>
          </a:xfrm>
        </p:spPr>
        <p:txBody>
          <a:bodyPr/>
          <a:lstStyle/>
          <a:p>
            <a:r>
              <a:rPr lang="cs-CZ" dirty="0" smtClean="0">
                <a:latin typeface="Arial" charset="0"/>
                <a:cs typeface="Arial" charset="0"/>
              </a:rPr>
              <a:t>Izolace DNA - princip</a:t>
            </a:r>
          </a:p>
        </p:txBody>
      </p:sp>
    </p:spTree>
    <p:extLst>
      <p:ext uri="{BB962C8B-B14F-4D97-AF65-F5344CB8AC3E}">
        <p14:creationId xmlns:p14="http://schemas.microsoft.com/office/powerpoint/2010/main" val="647848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p:cNvSpPr>
          <p:nvPr>
            <p:ph type="body" idx="1"/>
          </p:nvPr>
        </p:nvSpPr>
        <p:spPr>
          <a:xfrm>
            <a:off x="1547813" y="1484313"/>
            <a:ext cx="7138987" cy="4641850"/>
          </a:xfrm>
        </p:spPr>
        <p:txBody>
          <a:bodyPr/>
          <a:lstStyle/>
          <a:p>
            <a:pPr>
              <a:buFontTx/>
              <a:buNone/>
            </a:pPr>
            <a:r>
              <a:rPr lang="cs-CZ" dirty="0" smtClean="0">
                <a:latin typeface="Arial" charset="0"/>
                <a:cs typeface="Arial" charset="0"/>
              </a:rPr>
              <a:t>   video návod on line</a:t>
            </a:r>
            <a:br>
              <a:rPr lang="cs-CZ" dirty="0" smtClean="0">
                <a:latin typeface="Arial" charset="0"/>
                <a:cs typeface="Arial" charset="0"/>
              </a:rPr>
            </a:br>
            <a:r>
              <a:rPr lang="cs-CZ" dirty="0" smtClean="0">
                <a:latin typeface="Arial" charset="0"/>
                <a:cs typeface="Arial" charset="0"/>
                <a:hlinkClick r:id="rId3"/>
              </a:rPr>
              <a:t>https://is.muni.cz/auth/el/1433/test/s_zakazky/ode15/045-medalova/DNA.mp4.video</a:t>
            </a:r>
            <a:r>
              <a:rPr lang="cs-CZ" dirty="0" smtClean="0">
                <a:latin typeface="Arial" charset="0"/>
                <a:cs typeface="Arial" charset="0"/>
              </a:rPr>
              <a:t/>
            </a:r>
            <a:br>
              <a:rPr lang="cs-CZ" dirty="0" smtClean="0">
                <a:latin typeface="Arial" charset="0"/>
                <a:cs typeface="Arial" charset="0"/>
              </a:rPr>
            </a:br>
            <a:r>
              <a:rPr lang="cs-CZ" dirty="0" smtClean="0">
                <a:latin typeface="Arial" charset="0"/>
                <a:cs typeface="Arial" charset="0"/>
              </a:rPr>
              <a:t/>
            </a:r>
            <a:br>
              <a:rPr lang="cs-CZ" dirty="0" smtClean="0">
                <a:latin typeface="Arial" charset="0"/>
                <a:cs typeface="Arial" charset="0"/>
              </a:rPr>
            </a:br>
            <a:endParaRPr lang="cs-CZ" dirty="0" smtClean="0">
              <a:latin typeface="Arial" charset="0"/>
              <a:cs typeface="Arial" charset="0"/>
            </a:endParaRPr>
          </a:p>
        </p:txBody>
      </p:sp>
      <p:sp>
        <p:nvSpPr>
          <p:cNvPr id="40962" name="Nadpis 1"/>
          <p:cNvSpPr>
            <a:spLocks noGrp="1"/>
          </p:cNvSpPr>
          <p:nvPr>
            <p:ph type="title"/>
          </p:nvPr>
        </p:nvSpPr>
        <p:spPr>
          <a:xfrm>
            <a:off x="971601" y="396875"/>
            <a:ext cx="8064450" cy="627063"/>
          </a:xfrm>
        </p:spPr>
        <p:txBody>
          <a:bodyPr/>
          <a:lstStyle/>
          <a:p>
            <a:r>
              <a:rPr lang="cs-CZ" dirty="0" smtClean="0">
                <a:latin typeface="Arial" charset="0"/>
                <a:cs typeface="Arial" charset="0"/>
              </a:rPr>
              <a:t>Izolace </a:t>
            </a:r>
            <a:r>
              <a:rPr lang="cs-CZ" dirty="0" err="1" smtClean="0">
                <a:latin typeface="Arial" charset="0"/>
                <a:cs typeface="Arial" charset="0"/>
              </a:rPr>
              <a:t>plazmidové</a:t>
            </a:r>
            <a:r>
              <a:rPr lang="cs-CZ" dirty="0" smtClean="0">
                <a:latin typeface="Arial" charset="0"/>
                <a:cs typeface="Arial" charset="0"/>
              </a:rPr>
              <a:t> DNA pomocí </a:t>
            </a:r>
            <a:r>
              <a:rPr lang="cs-CZ" dirty="0" err="1" smtClean="0">
                <a:latin typeface="Arial" charset="0"/>
                <a:cs typeface="Arial" charset="0"/>
              </a:rPr>
              <a:t>kolonkového</a:t>
            </a:r>
            <a:r>
              <a:rPr lang="cs-CZ" dirty="0" smtClean="0">
                <a:latin typeface="Arial" charset="0"/>
                <a:cs typeface="Arial" charset="0"/>
              </a:rPr>
              <a:t> </a:t>
            </a:r>
            <a:r>
              <a:rPr lang="cs-CZ" dirty="0" err="1" smtClean="0">
                <a:latin typeface="Arial" charset="0"/>
                <a:cs typeface="Arial" charset="0"/>
              </a:rPr>
              <a:t>kitu</a:t>
            </a:r>
            <a:endParaRPr lang="cs-CZ" dirty="0" smtClean="0">
              <a:latin typeface="Arial" charset="0"/>
              <a:cs typeface="Arial" charset="0"/>
            </a:endParaRPr>
          </a:p>
        </p:txBody>
      </p:sp>
    </p:spTree>
    <p:extLst>
      <p:ext uri="{BB962C8B-B14F-4D97-AF65-F5344CB8AC3E}">
        <p14:creationId xmlns:p14="http://schemas.microsoft.com/office/powerpoint/2010/main" val="3771441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r>
              <a:rPr lang="cs-CZ" altLang="cs-CZ" dirty="0" smtClean="0">
                <a:latin typeface="Arial" charset="0"/>
                <a:cs typeface="Arial" charset="0"/>
              </a:rPr>
              <a:t>Transfekce</a:t>
            </a:r>
          </a:p>
        </p:txBody>
      </p:sp>
      <p:sp>
        <p:nvSpPr>
          <p:cNvPr id="17410" name="Rectangle 3"/>
          <p:cNvSpPr>
            <a:spLocks noGrp="1" noChangeArrowheads="1"/>
          </p:cNvSpPr>
          <p:nvPr>
            <p:ph type="body" idx="4294967295"/>
          </p:nvPr>
        </p:nvSpPr>
        <p:spPr>
          <a:xfrm>
            <a:off x="1403350" y="1557338"/>
            <a:ext cx="5113338" cy="4114800"/>
          </a:xfrm>
        </p:spPr>
        <p:txBody>
          <a:bodyPr/>
          <a:lstStyle/>
          <a:p>
            <a:r>
              <a:rPr lang="cs-CZ" altLang="cs-CZ" sz="1900" dirty="0" smtClean="0">
                <a:latin typeface="Arial" charset="0"/>
                <a:cs typeface="Arial" charset="0"/>
              </a:rPr>
              <a:t>Přenos cizorodé DNA pomocí vektorů</a:t>
            </a:r>
          </a:p>
          <a:p>
            <a:r>
              <a:rPr lang="cs-CZ" altLang="cs-CZ" sz="1900" dirty="0" smtClean="0">
                <a:latin typeface="Arial" charset="0"/>
                <a:cs typeface="Arial" charset="0"/>
              </a:rPr>
              <a:t>Vektory - molekuly DNA do nichž je včleněn gen zájmu</a:t>
            </a:r>
          </a:p>
          <a:p>
            <a:r>
              <a:rPr lang="cs-CZ" altLang="cs-CZ" sz="1900" dirty="0" smtClean="0">
                <a:latin typeface="Arial" charset="0"/>
                <a:cs typeface="Arial" charset="0"/>
              </a:rPr>
              <a:t>Nejčastěji se používají </a:t>
            </a:r>
            <a:r>
              <a:rPr lang="cs-CZ" altLang="cs-CZ" sz="1900" b="1" dirty="0" err="1" smtClean="0">
                <a:latin typeface="Arial" charset="0"/>
                <a:cs typeface="Arial" charset="0"/>
              </a:rPr>
              <a:t>plazmidy</a:t>
            </a:r>
            <a:r>
              <a:rPr lang="cs-CZ" altLang="cs-CZ" sz="1900" dirty="0" smtClean="0">
                <a:latin typeface="Arial" charset="0"/>
                <a:cs typeface="Arial" charset="0"/>
              </a:rPr>
              <a:t> - malé bakteriální kruhové molekuly DNA </a:t>
            </a:r>
          </a:p>
          <a:p>
            <a:r>
              <a:rPr lang="cs-CZ" altLang="cs-CZ" sz="1900" b="1" dirty="0" err="1" smtClean="0">
                <a:latin typeface="Arial" charset="0"/>
                <a:cs typeface="Arial" charset="0"/>
              </a:rPr>
              <a:t>SiRNA</a:t>
            </a:r>
            <a:r>
              <a:rPr lang="cs-CZ" altLang="cs-CZ" sz="1900" dirty="0" smtClean="0">
                <a:latin typeface="Arial" charset="0"/>
                <a:cs typeface="Arial" charset="0"/>
              </a:rPr>
              <a:t> (</a:t>
            </a:r>
            <a:r>
              <a:rPr lang="cs-CZ" altLang="cs-CZ" sz="1900" i="1" dirty="0" smtClean="0">
                <a:latin typeface="Arial" charset="0"/>
                <a:cs typeface="Arial" charset="0"/>
              </a:rPr>
              <a:t>in vitro </a:t>
            </a:r>
            <a:r>
              <a:rPr lang="cs-CZ" altLang="cs-CZ" sz="1900" dirty="0" smtClean="0">
                <a:latin typeface="Arial" charset="0"/>
                <a:cs typeface="Arial" charset="0"/>
              </a:rPr>
              <a:t>i</a:t>
            </a:r>
            <a:r>
              <a:rPr lang="cs-CZ" altLang="cs-CZ" sz="1900" i="1" dirty="0" smtClean="0">
                <a:latin typeface="Arial" charset="0"/>
                <a:cs typeface="Arial" charset="0"/>
              </a:rPr>
              <a:t> in </a:t>
            </a:r>
            <a:r>
              <a:rPr lang="cs-CZ" altLang="cs-CZ" sz="1900" i="1" dirty="0" err="1" smtClean="0">
                <a:latin typeface="Arial" charset="0"/>
                <a:cs typeface="Arial" charset="0"/>
              </a:rPr>
              <a:t>vivo</a:t>
            </a:r>
            <a:r>
              <a:rPr lang="cs-CZ" altLang="cs-CZ" sz="1900" dirty="0" smtClean="0">
                <a:latin typeface="Arial" charset="0"/>
                <a:cs typeface="Arial" charset="0"/>
              </a:rPr>
              <a:t>)</a:t>
            </a:r>
          </a:p>
        </p:txBody>
      </p:sp>
      <p:pic>
        <p:nvPicPr>
          <p:cNvPr id="17411" name="Picture 5" descr="00192l"/>
          <p:cNvPicPr>
            <a:picLocks noChangeAspect="1" noChangeArrowheads="1"/>
          </p:cNvPicPr>
          <p:nvPr/>
        </p:nvPicPr>
        <p:blipFill>
          <a:blip r:embed="rId2"/>
          <a:srcRect/>
          <a:stretch>
            <a:fillRect/>
          </a:stretch>
        </p:blipFill>
        <p:spPr bwMode="auto">
          <a:xfrm>
            <a:off x="6416675" y="1125538"/>
            <a:ext cx="2727325" cy="1598612"/>
          </a:xfrm>
          <a:prstGeom prst="rect">
            <a:avLst/>
          </a:prstGeom>
          <a:noFill/>
          <a:ln w="9525">
            <a:noFill/>
            <a:miter lim="800000"/>
            <a:headEnd/>
            <a:tailEnd/>
          </a:ln>
        </p:spPr>
      </p:pic>
      <p:pic>
        <p:nvPicPr>
          <p:cNvPr id="17412" name="Picture 9" descr="http://2009.igem.org/wiki/images/1/17/HD09_p31.png"/>
          <p:cNvPicPr>
            <a:picLocks noChangeAspect="1" noChangeArrowheads="1"/>
          </p:cNvPicPr>
          <p:nvPr/>
        </p:nvPicPr>
        <p:blipFill>
          <a:blip r:embed="rId3"/>
          <a:srcRect/>
          <a:stretch>
            <a:fillRect/>
          </a:stretch>
        </p:blipFill>
        <p:spPr bwMode="auto">
          <a:xfrm>
            <a:off x="3419475" y="3429000"/>
            <a:ext cx="3187700" cy="335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1557338" y="396875"/>
            <a:ext cx="7138987" cy="627063"/>
          </a:xfrm>
        </p:spPr>
        <p:txBody>
          <a:bodyPr/>
          <a:lstStyle/>
          <a:p>
            <a:r>
              <a:rPr lang="cs-CZ" dirty="0" err="1" smtClean="0">
                <a:latin typeface="Arial" charset="0"/>
                <a:cs typeface="Arial" charset="0"/>
              </a:rPr>
              <a:t>Transfektanti</a:t>
            </a:r>
            <a:endParaRPr lang="cs-CZ" dirty="0" smtClean="0">
              <a:latin typeface="Arial" charset="0"/>
              <a:cs typeface="Arial" charset="0"/>
            </a:endParaRPr>
          </a:p>
        </p:txBody>
      </p:sp>
      <p:sp>
        <p:nvSpPr>
          <p:cNvPr id="18434" name="Rectangle 3"/>
          <p:cNvSpPr>
            <a:spLocks noGrp="1"/>
          </p:cNvSpPr>
          <p:nvPr>
            <p:ph type="body" idx="1"/>
          </p:nvPr>
        </p:nvSpPr>
        <p:spPr>
          <a:xfrm>
            <a:off x="1547813" y="1484313"/>
            <a:ext cx="7345362" cy="4641850"/>
          </a:xfrm>
        </p:spPr>
        <p:txBody>
          <a:bodyPr/>
          <a:lstStyle/>
          <a:p>
            <a:pPr>
              <a:lnSpc>
                <a:spcPct val="90000"/>
              </a:lnSpc>
            </a:pPr>
            <a:r>
              <a:rPr lang="cs-CZ" sz="1900" dirty="0" smtClean="0">
                <a:latin typeface="Arial" charset="0"/>
                <a:cs typeface="Arial" charset="0"/>
              </a:rPr>
              <a:t>Cílem je vnesení cizorodé DNA do jádra eukaryotických buněk</a:t>
            </a:r>
          </a:p>
          <a:p>
            <a:pPr>
              <a:lnSpc>
                <a:spcPct val="90000"/>
              </a:lnSpc>
            </a:pPr>
            <a:r>
              <a:rPr lang="cs-CZ" sz="1900" dirty="0" err="1" smtClean="0">
                <a:latin typeface="Arial" charset="0"/>
                <a:cs typeface="Arial" charset="0"/>
              </a:rPr>
              <a:t>Transfektanti</a:t>
            </a:r>
            <a:r>
              <a:rPr lang="cs-CZ" sz="1900" dirty="0" smtClean="0">
                <a:latin typeface="Arial" charset="0"/>
                <a:cs typeface="Arial" charset="0"/>
              </a:rPr>
              <a:t> – buňky obsahující cizorodou DNA</a:t>
            </a:r>
          </a:p>
          <a:p>
            <a:pPr lvl="1">
              <a:lnSpc>
                <a:spcPct val="90000"/>
              </a:lnSpc>
            </a:pPr>
            <a:r>
              <a:rPr lang="cs-CZ" sz="1900" dirty="0" smtClean="0">
                <a:latin typeface="Arial" charset="0"/>
                <a:cs typeface="Arial" charset="0"/>
              </a:rPr>
              <a:t>Stabilní </a:t>
            </a:r>
            <a:r>
              <a:rPr lang="cs-CZ" sz="1900" dirty="0" err="1" smtClean="0">
                <a:latin typeface="Arial" charset="0"/>
                <a:cs typeface="Arial" charset="0"/>
              </a:rPr>
              <a:t>tranfektanti</a:t>
            </a:r>
            <a:r>
              <a:rPr lang="cs-CZ" sz="1900" dirty="0" smtClean="0">
                <a:latin typeface="Arial" charset="0"/>
                <a:cs typeface="Arial" charset="0"/>
              </a:rPr>
              <a:t>: </a:t>
            </a:r>
            <a:r>
              <a:rPr lang="cs-CZ" sz="1900" dirty="0" smtClean="0">
                <a:solidFill>
                  <a:schemeClr val="tx1"/>
                </a:solidFill>
                <a:latin typeface="Arial" charset="0"/>
                <a:cs typeface="Arial" charset="0"/>
              </a:rPr>
              <a:t>cizorodá DNA se včlenila do buněčného genomu</a:t>
            </a:r>
          </a:p>
          <a:p>
            <a:pPr lvl="1">
              <a:lnSpc>
                <a:spcPct val="90000"/>
              </a:lnSpc>
            </a:pPr>
            <a:r>
              <a:rPr lang="cs-CZ" sz="1900" dirty="0" smtClean="0">
                <a:latin typeface="Arial" charset="0"/>
                <a:cs typeface="Arial" charset="0"/>
              </a:rPr>
              <a:t>Tranzientní </a:t>
            </a:r>
            <a:r>
              <a:rPr lang="cs-CZ" sz="1900" dirty="0" err="1" smtClean="0">
                <a:latin typeface="Arial" charset="0"/>
                <a:cs typeface="Arial" charset="0"/>
              </a:rPr>
              <a:t>transfektanti</a:t>
            </a:r>
            <a:r>
              <a:rPr lang="cs-CZ" sz="1900" dirty="0" smtClean="0">
                <a:latin typeface="Arial" charset="0"/>
                <a:cs typeface="Arial" charset="0"/>
              </a:rPr>
              <a:t>: </a:t>
            </a:r>
            <a:r>
              <a:rPr lang="cs-CZ" sz="1900" dirty="0" smtClean="0">
                <a:solidFill>
                  <a:schemeClr val="tx1"/>
                </a:solidFill>
                <a:latin typeface="Arial" charset="0"/>
                <a:cs typeface="Arial" charset="0"/>
              </a:rPr>
              <a:t>cizorodá DNA není integrovaná do genomu, geny v </a:t>
            </a:r>
            <a:r>
              <a:rPr lang="cs-CZ" sz="1900" dirty="0" err="1" smtClean="0">
                <a:solidFill>
                  <a:schemeClr val="tx1"/>
                </a:solidFill>
                <a:latin typeface="Arial" charset="0"/>
                <a:cs typeface="Arial" charset="0"/>
              </a:rPr>
              <a:t>plazmidu</a:t>
            </a:r>
            <a:r>
              <a:rPr lang="cs-CZ" sz="1900" dirty="0" smtClean="0">
                <a:solidFill>
                  <a:schemeClr val="tx1"/>
                </a:solidFill>
                <a:latin typeface="Arial" charset="0"/>
                <a:cs typeface="Arial" charset="0"/>
              </a:rPr>
              <a:t> jsou přepisovány jen po omezenou dobu cca 24 až 96 hodin</a:t>
            </a:r>
            <a:endParaRPr lang="cs-CZ" sz="1900" dirty="0" smtClean="0">
              <a:latin typeface="Arial" charset="0"/>
              <a:cs typeface="Arial" charset="0"/>
            </a:endParaRPr>
          </a:p>
        </p:txBody>
      </p:sp>
      <p:pic>
        <p:nvPicPr>
          <p:cNvPr id="18435" name="Picture 5" descr="https://www.thermofisher.com/content/dam/LifeTech/global/life-sciences/ProteinExpressionAnalysis/Images/0714/sho-transfection.jpg"/>
          <p:cNvPicPr>
            <a:picLocks noChangeAspect="1" noChangeArrowheads="1"/>
          </p:cNvPicPr>
          <p:nvPr/>
        </p:nvPicPr>
        <p:blipFill>
          <a:blip r:embed="rId2"/>
          <a:srcRect/>
          <a:stretch>
            <a:fillRect/>
          </a:stretch>
        </p:blipFill>
        <p:spPr bwMode="auto">
          <a:xfrm>
            <a:off x="3276600" y="3716338"/>
            <a:ext cx="3455988" cy="2930525"/>
          </a:xfrm>
          <a:prstGeom prst="rect">
            <a:avLst/>
          </a:prstGeom>
          <a:noFill/>
          <a:ln w="9525">
            <a:noFill/>
            <a:miter lim="800000"/>
            <a:headEnd/>
            <a:tailEnd/>
          </a:ln>
        </p:spPr>
      </p:pic>
      <p:sp>
        <p:nvSpPr>
          <p:cNvPr id="18436" name="Rectangle 6"/>
          <p:cNvSpPr>
            <a:spLocks noChangeArrowheads="1"/>
          </p:cNvSpPr>
          <p:nvPr/>
        </p:nvSpPr>
        <p:spPr bwMode="auto">
          <a:xfrm>
            <a:off x="1509713" y="6613525"/>
            <a:ext cx="7634287" cy="244475"/>
          </a:xfrm>
          <a:prstGeom prst="rect">
            <a:avLst/>
          </a:prstGeom>
          <a:noFill/>
          <a:ln w="9525">
            <a:noFill/>
            <a:miter lim="800000"/>
            <a:headEnd/>
            <a:tailEnd/>
          </a:ln>
        </p:spPr>
        <p:txBody>
          <a:bodyPr wrap="none">
            <a:spAutoFit/>
          </a:bodyPr>
          <a:lstStyle/>
          <a:p>
            <a:r>
              <a:rPr lang="cs-CZ" sz="1000">
                <a:solidFill>
                  <a:schemeClr val="tx1"/>
                </a:solidFill>
              </a:rPr>
              <a:t>https://www.thermofisher.com/content/dam/LifeTech/global/life-sciences/ProteinExpressionAnalysis/Images/0714/sho-transfection.jpg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1557338" y="396875"/>
            <a:ext cx="7138987" cy="627063"/>
          </a:xfrm>
        </p:spPr>
        <p:txBody>
          <a:bodyPr/>
          <a:lstStyle/>
          <a:p>
            <a:r>
              <a:rPr lang="cs-CZ" dirty="0" smtClean="0">
                <a:latin typeface="Arial" charset="0"/>
                <a:cs typeface="Arial" charset="0"/>
              </a:rPr>
              <a:t>Důležité parametry</a:t>
            </a:r>
          </a:p>
        </p:txBody>
      </p:sp>
      <p:sp>
        <p:nvSpPr>
          <p:cNvPr id="19458" name="Rectangle 3"/>
          <p:cNvSpPr>
            <a:spLocks noGrp="1"/>
          </p:cNvSpPr>
          <p:nvPr>
            <p:ph type="body" idx="1"/>
          </p:nvPr>
        </p:nvSpPr>
        <p:spPr>
          <a:xfrm>
            <a:off x="1547813" y="1773238"/>
            <a:ext cx="7138987" cy="4641850"/>
          </a:xfrm>
        </p:spPr>
        <p:txBody>
          <a:bodyPr/>
          <a:lstStyle/>
          <a:p>
            <a:pPr>
              <a:lnSpc>
                <a:spcPct val="80000"/>
              </a:lnSpc>
            </a:pPr>
            <a:r>
              <a:rPr lang="cs-CZ" sz="2100" dirty="0" smtClean="0">
                <a:latin typeface="Arial" charset="0"/>
                <a:cs typeface="Arial" charset="0"/>
              </a:rPr>
              <a:t>Pro transfekci je vhodná 40 – 80 % </a:t>
            </a:r>
            <a:r>
              <a:rPr lang="cs-CZ" sz="2100" dirty="0" err="1" smtClean="0">
                <a:latin typeface="Arial" charset="0"/>
                <a:cs typeface="Arial" charset="0"/>
              </a:rPr>
              <a:t>konfluence</a:t>
            </a:r>
            <a:r>
              <a:rPr lang="cs-CZ" sz="2100" dirty="0" smtClean="0">
                <a:latin typeface="Arial" charset="0"/>
                <a:cs typeface="Arial" charset="0"/>
              </a:rPr>
              <a:t> buněk</a:t>
            </a:r>
          </a:p>
          <a:p>
            <a:pPr lvl="1">
              <a:lnSpc>
                <a:spcPct val="80000"/>
              </a:lnSpc>
            </a:pPr>
            <a:r>
              <a:rPr lang="cs-CZ" sz="1900" dirty="0" smtClean="0">
                <a:solidFill>
                  <a:schemeClr val="tx1"/>
                </a:solidFill>
                <a:latin typeface="Arial" charset="0"/>
                <a:cs typeface="Arial" charset="0"/>
              </a:rPr>
              <a:t>Málo buněk – </a:t>
            </a:r>
            <a:r>
              <a:rPr lang="cs-CZ" sz="1900" dirty="0" err="1" smtClean="0">
                <a:solidFill>
                  <a:schemeClr val="tx1"/>
                </a:solidFill>
                <a:latin typeface="Arial" charset="0"/>
                <a:cs typeface="Arial" charset="0"/>
              </a:rPr>
              <a:t>bb</a:t>
            </a:r>
            <a:r>
              <a:rPr lang="cs-CZ" sz="1900" dirty="0" smtClean="0">
                <a:solidFill>
                  <a:schemeClr val="tx1"/>
                </a:solidFill>
                <a:latin typeface="Arial" charset="0"/>
                <a:cs typeface="Arial" charset="0"/>
              </a:rPr>
              <a:t> nejsou v kontaktu a rostou špatně</a:t>
            </a:r>
          </a:p>
          <a:p>
            <a:pPr lvl="1">
              <a:lnSpc>
                <a:spcPct val="80000"/>
              </a:lnSpc>
            </a:pPr>
            <a:r>
              <a:rPr lang="cs-CZ" sz="1900" dirty="0" smtClean="0">
                <a:solidFill>
                  <a:schemeClr val="tx1"/>
                </a:solidFill>
                <a:latin typeface="Arial" charset="0"/>
                <a:cs typeface="Arial" charset="0"/>
              </a:rPr>
              <a:t>Mnoho buněk – kontaktní inhibice, zastavení v G0 vede k rezistenci k průniku DNA i jiných makromolekul</a:t>
            </a:r>
          </a:p>
          <a:p>
            <a:pPr>
              <a:lnSpc>
                <a:spcPct val="80000"/>
              </a:lnSpc>
            </a:pPr>
            <a:r>
              <a:rPr lang="cs-CZ" sz="2100" dirty="0" smtClean="0">
                <a:latin typeface="Arial" charset="0"/>
                <a:cs typeface="Arial" charset="0"/>
              </a:rPr>
              <a:t>DNA proniká lépe do aktivně se dělících buněk než do G0</a:t>
            </a:r>
          </a:p>
          <a:p>
            <a:pPr lvl="1">
              <a:lnSpc>
                <a:spcPct val="80000"/>
              </a:lnSpc>
            </a:pPr>
            <a:r>
              <a:rPr lang="cs-CZ" sz="1900" dirty="0" smtClean="0">
                <a:solidFill>
                  <a:schemeClr val="tx1"/>
                </a:solidFill>
                <a:latin typeface="Arial" charset="0"/>
                <a:cs typeface="Arial" charset="0"/>
              </a:rPr>
              <a:t>V průběhu mitózy dochází k rozložení jaderné membrány, což umožní průnik DNA do jádra</a:t>
            </a:r>
          </a:p>
          <a:p>
            <a:pPr>
              <a:lnSpc>
                <a:spcPct val="80000"/>
              </a:lnSpc>
            </a:pPr>
            <a:r>
              <a:rPr lang="cs-CZ" sz="2100" dirty="0" smtClean="0">
                <a:latin typeface="Arial" charset="0"/>
                <a:cs typeface="Arial" charset="0"/>
              </a:rPr>
              <a:t>U primárních kultur je kritické číslo pasáže</a:t>
            </a:r>
          </a:p>
          <a:p>
            <a:pPr>
              <a:lnSpc>
                <a:spcPct val="80000"/>
              </a:lnSpc>
            </a:pPr>
            <a:r>
              <a:rPr lang="cs-CZ" sz="2100" dirty="0" smtClean="0">
                <a:latin typeface="Arial" charset="0"/>
                <a:cs typeface="Arial" charset="0"/>
              </a:rPr>
              <a:t>Snaha o co nejnižší pasáž i u stabilních linií (&lt;50)</a:t>
            </a:r>
          </a:p>
          <a:p>
            <a:pPr>
              <a:lnSpc>
                <a:spcPct val="80000"/>
              </a:lnSpc>
            </a:pPr>
            <a:r>
              <a:rPr lang="cs-CZ" sz="2100" dirty="0" smtClean="0">
                <a:latin typeface="Arial" charset="0"/>
                <a:cs typeface="Arial" charset="0"/>
              </a:rPr>
              <a:t>V sadě experimentů by se číslo pasáže nemělo příliš lišit</a:t>
            </a:r>
          </a:p>
          <a:p>
            <a:pPr lvl="1">
              <a:lnSpc>
                <a:spcPct val="80000"/>
              </a:lnSpc>
            </a:pPr>
            <a:r>
              <a:rPr lang="cs-CZ" sz="1900" dirty="0" smtClean="0">
                <a:solidFill>
                  <a:schemeClr val="tx1"/>
                </a:solidFill>
                <a:latin typeface="Arial" charset="0"/>
                <a:cs typeface="Arial" charset="0"/>
              </a:rPr>
              <a:t>U </a:t>
            </a:r>
            <a:r>
              <a:rPr lang="cs-CZ" sz="1900" dirty="0" err="1" smtClean="0">
                <a:solidFill>
                  <a:schemeClr val="tx1"/>
                </a:solidFill>
                <a:latin typeface="Arial" charset="0"/>
                <a:cs typeface="Arial" charset="0"/>
              </a:rPr>
              <a:t>imortalizovaných</a:t>
            </a:r>
            <a:r>
              <a:rPr lang="cs-CZ" sz="1900" dirty="0" smtClean="0">
                <a:solidFill>
                  <a:schemeClr val="tx1"/>
                </a:solidFill>
                <a:latin typeface="Arial" charset="0"/>
                <a:cs typeface="Arial" charset="0"/>
              </a:rPr>
              <a:t> linií se mění charakteristika buněk v průběhu času a proto je možné že nereagují stejně i když se transfekce provádí při stejných podmínkách</a:t>
            </a:r>
          </a:p>
        </p:txBody>
      </p:sp>
      <p:sp>
        <p:nvSpPr>
          <p:cNvPr id="19459" name="Rectangle 4"/>
          <p:cNvSpPr>
            <a:spLocks noChangeArrowheads="1"/>
          </p:cNvSpPr>
          <p:nvPr/>
        </p:nvSpPr>
        <p:spPr bwMode="auto">
          <a:xfrm>
            <a:off x="436075138" y="-372994238"/>
            <a:ext cx="1733550" cy="503238"/>
          </a:xfrm>
          <a:prstGeom prst="rect">
            <a:avLst/>
          </a:prstGeom>
          <a:noFill/>
          <a:ln w="9525">
            <a:noFill/>
            <a:miter lim="800000"/>
            <a:headEnd/>
            <a:tailEnd/>
          </a:ln>
        </p:spPr>
        <p:txBody>
          <a:bodyPr wrap="none" anchor="ctr">
            <a:spAutoFit/>
          </a:bodyPr>
          <a:lstStyle/>
          <a:p>
            <a:r>
              <a:rPr lang="cs-CZ" sz="900">
                <a:solidFill>
                  <a:schemeClr val="tx1"/>
                </a:solidFill>
                <a:cs typeface="Arial" charset="0"/>
              </a:rPr>
              <a:t>Confluency and Growth Phase</a:t>
            </a:r>
            <a:endParaRPr lang="cs-CZ" sz="1000">
              <a:solidFill>
                <a:schemeClr val="tx1"/>
              </a:solidFill>
            </a:endParaRPr>
          </a:p>
          <a:p>
            <a:pPr eaLnBrk="0" hangingPunct="0"/>
            <a:endParaRPr lang="cs-CZ">
              <a:solidFill>
                <a:schemeClr val="tx1"/>
              </a:solidFill>
            </a:endParaRPr>
          </a:p>
        </p:txBody>
      </p:sp>
      <p:sp>
        <p:nvSpPr>
          <p:cNvPr id="19460" name="Rectangle 5"/>
          <p:cNvSpPr>
            <a:spLocks noChangeArrowheads="1"/>
          </p:cNvSpPr>
          <p:nvPr/>
        </p:nvSpPr>
        <p:spPr bwMode="auto">
          <a:xfrm>
            <a:off x="-614873675" y="-180954363"/>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61" name="Rectangle 6"/>
          <p:cNvSpPr>
            <a:spLocks noChangeArrowheads="1"/>
          </p:cNvSpPr>
          <p:nvPr/>
        </p:nvSpPr>
        <p:spPr bwMode="auto">
          <a:xfrm>
            <a:off x="436083075" y="-180954363"/>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62" name="Rectangle 7"/>
          <p:cNvSpPr>
            <a:spLocks noChangeArrowheads="1"/>
          </p:cNvSpPr>
          <p:nvPr/>
        </p:nvSpPr>
        <p:spPr bwMode="auto">
          <a:xfrm>
            <a:off x="514751638" y="-232357613"/>
            <a:ext cx="3848100" cy="503238"/>
          </a:xfrm>
          <a:prstGeom prst="rect">
            <a:avLst/>
          </a:prstGeom>
          <a:noFill/>
          <a:ln w="9525">
            <a:noFill/>
            <a:miter lim="800000"/>
            <a:headEnd/>
            <a:tailEnd/>
          </a:ln>
        </p:spPr>
        <p:txBody>
          <a:bodyPr wrap="none" anchor="ctr">
            <a:spAutoFit/>
          </a:bodyPr>
          <a:lstStyle/>
          <a:p>
            <a:r>
              <a:rPr lang="cs-CZ" sz="900">
                <a:solidFill>
                  <a:schemeClr val="tx1"/>
                </a:solidFill>
                <a:cs typeface="Arial" charset="0"/>
              </a:rPr>
              <a:t>Cells should be transfected at 40–80% confluency (cell type dependent) </a:t>
            </a:r>
            <a:endParaRPr lang="cs-CZ" sz="1000">
              <a:solidFill>
                <a:schemeClr val="tx1"/>
              </a:solidFill>
            </a:endParaRPr>
          </a:p>
          <a:p>
            <a:pPr eaLnBrk="0" hangingPunct="0"/>
            <a:endParaRPr lang="cs-CZ">
              <a:solidFill>
                <a:schemeClr val="tx1"/>
              </a:solidFill>
            </a:endParaRPr>
          </a:p>
        </p:txBody>
      </p:sp>
      <p:sp>
        <p:nvSpPr>
          <p:cNvPr id="19463" name="Rectangle 8"/>
          <p:cNvSpPr>
            <a:spLocks noChangeArrowheads="1"/>
          </p:cNvSpPr>
          <p:nvPr/>
        </p:nvSpPr>
        <p:spPr bwMode="auto">
          <a:xfrm>
            <a:off x="523498763" y="-66106675"/>
            <a:ext cx="247650" cy="503237"/>
          </a:xfrm>
          <a:prstGeom prst="rect">
            <a:avLst/>
          </a:prstGeom>
          <a:noFill/>
          <a:ln w="9525">
            <a:noFill/>
            <a:miter lim="800000"/>
            <a:headEnd/>
            <a:tailEnd/>
          </a:ln>
        </p:spPr>
        <p:txBody>
          <a:bodyPr wrap="none" anchor="ctr">
            <a:spAutoFit/>
          </a:bodyPr>
          <a:lstStyle/>
          <a:p>
            <a:r>
              <a:rPr lang="cs-CZ" sz="9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64" name="Rectangle 9"/>
          <p:cNvSpPr>
            <a:spLocks noChangeArrowheads="1"/>
          </p:cNvSpPr>
          <p:nvPr/>
        </p:nvSpPr>
        <p:spPr bwMode="auto">
          <a:xfrm>
            <a:off x="619661575" y="-66106675"/>
            <a:ext cx="3911600" cy="503237"/>
          </a:xfrm>
          <a:prstGeom prst="rect">
            <a:avLst/>
          </a:prstGeom>
          <a:noFill/>
          <a:ln w="9525">
            <a:noFill/>
            <a:miter lim="800000"/>
            <a:headEnd/>
            <a:tailEnd/>
          </a:ln>
        </p:spPr>
        <p:txBody>
          <a:bodyPr wrap="none" anchor="ctr">
            <a:spAutoFit/>
          </a:bodyPr>
          <a:lstStyle/>
          <a:p>
            <a:r>
              <a:rPr lang="cs-CZ" sz="900">
                <a:solidFill>
                  <a:schemeClr val="tx1"/>
                </a:solidFill>
                <a:cs typeface="Arial" charset="0"/>
              </a:rPr>
              <a:t>Too few cells cause cell cultures to grow poorly without cell-to-cell contact</a:t>
            </a:r>
            <a:endParaRPr lang="cs-CZ" sz="1000">
              <a:solidFill>
                <a:schemeClr val="tx1"/>
              </a:solidFill>
            </a:endParaRPr>
          </a:p>
          <a:p>
            <a:pPr eaLnBrk="0" hangingPunct="0"/>
            <a:endParaRPr lang="cs-CZ">
              <a:solidFill>
                <a:schemeClr val="tx1"/>
              </a:solidFill>
            </a:endParaRPr>
          </a:p>
        </p:txBody>
      </p:sp>
      <p:sp>
        <p:nvSpPr>
          <p:cNvPr id="19465" name="Rectangle 10"/>
          <p:cNvSpPr>
            <a:spLocks noChangeArrowheads="1"/>
          </p:cNvSpPr>
          <p:nvPr/>
        </p:nvSpPr>
        <p:spPr bwMode="auto">
          <a:xfrm>
            <a:off x="523498763" y="100152200"/>
            <a:ext cx="247650" cy="503238"/>
          </a:xfrm>
          <a:prstGeom prst="rect">
            <a:avLst/>
          </a:prstGeom>
          <a:noFill/>
          <a:ln w="9525">
            <a:noFill/>
            <a:miter lim="800000"/>
            <a:headEnd/>
            <a:tailEnd/>
          </a:ln>
        </p:spPr>
        <p:txBody>
          <a:bodyPr wrap="none" anchor="ctr">
            <a:spAutoFit/>
          </a:bodyPr>
          <a:lstStyle/>
          <a:p>
            <a:r>
              <a:rPr lang="cs-CZ" sz="9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66" name="Rectangle 11"/>
          <p:cNvSpPr>
            <a:spLocks noChangeArrowheads="1"/>
          </p:cNvSpPr>
          <p:nvPr/>
        </p:nvSpPr>
        <p:spPr bwMode="auto">
          <a:xfrm>
            <a:off x="619661575" y="100152200"/>
            <a:ext cx="4356100" cy="503238"/>
          </a:xfrm>
          <a:prstGeom prst="rect">
            <a:avLst/>
          </a:prstGeom>
          <a:noFill/>
          <a:ln w="9525">
            <a:noFill/>
            <a:miter lim="800000"/>
            <a:headEnd/>
            <a:tailEnd/>
          </a:ln>
        </p:spPr>
        <p:txBody>
          <a:bodyPr wrap="none" anchor="ctr">
            <a:spAutoFit/>
          </a:bodyPr>
          <a:lstStyle/>
          <a:p>
            <a:r>
              <a:rPr lang="cs-CZ" sz="900">
                <a:solidFill>
                  <a:schemeClr val="tx1"/>
                </a:solidFill>
                <a:cs typeface="Arial" charset="0"/>
              </a:rPr>
              <a:t>Too many cells result in contact inhibition, making cells resistant to uptake of DNA </a:t>
            </a:r>
            <a:endParaRPr lang="cs-CZ" sz="1000">
              <a:solidFill>
                <a:schemeClr val="tx1"/>
              </a:solidFill>
            </a:endParaRPr>
          </a:p>
          <a:p>
            <a:pPr eaLnBrk="0" hangingPunct="0"/>
            <a:endParaRPr lang="cs-CZ">
              <a:solidFill>
                <a:schemeClr val="tx1"/>
              </a:solidFill>
            </a:endParaRPr>
          </a:p>
        </p:txBody>
      </p:sp>
      <p:sp>
        <p:nvSpPr>
          <p:cNvPr id="19467" name="Rectangle 12"/>
          <p:cNvSpPr>
            <a:spLocks noChangeArrowheads="1"/>
          </p:cNvSpPr>
          <p:nvPr/>
        </p:nvSpPr>
        <p:spPr bwMode="auto">
          <a:xfrm>
            <a:off x="619661575" y="240066513"/>
            <a:ext cx="1562100" cy="503237"/>
          </a:xfrm>
          <a:prstGeom prst="rect">
            <a:avLst/>
          </a:prstGeom>
          <a:noFill/>
          <a:ln w="9525">
            <a:noFill/>
            <a:miter lim="800000"/>
            <a:headEnd/>
            <a:tailEnd/>
          </a:ln>
        </p:spPr>
        <p:txBody>
          <a:bodyPr wrap="none" anchor="ctr">
            <a:spAutoFit/>
          </a:bodyPr>
          <a:lstStyle/>
          <a:p>
            <a:r>
              <a:rPr lang="cs-CZ" sz="900">
                <a:solidFill>
                  <a:schemeClr val="tx1"/>
                </a:solidFill>
                <a:cs typeface="Arial" charset="0"/>
              </a:rPr>
              <a:t>and other macromolecules </a:t>
            </a:r>
            <a:endParaRPr lang="cs-CZ" sz="1000">
              <a:solidFill>
                <a:schemeClr val="tx1"/>
              </a:solidFill>
            </a:endParaRPr>
          </a:p>
          <a:p>
            <a:pPr eaLnBrk="0" hangingPunct="0"/>
            <a:endParaRPr lang="cs-CZ">
              <a:solidFill>
                <a:schemeClr val="tx1"/>
              </a:solidFill>
            </a:endParaRPr>
          </a:p>
        </p:txBody>
      </p:sp>
      <p:sp>
        <p:nvSpPr>
          <p:cNvPr id="19468" name="Rectangle 13"/>
          <p:cNvSpPr>
            <a:spLocks noChangeArrowheads="1"/>
          </p:cNvSpPr>
          <p:nvPr/>
        </p:nvSpPr>
        <p:spPr bwMode="auto">
          <a:xfrm>
            <a:off x="-614873675" y="483620763"/>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69" name="Rectangle 14"/>
          <p:cNvSpPr>
            <a:spLocks noChangeArrowheads="1"/>
          </p:cNvSpPr>
          <p:nvPr/>
        </p:nvSpPr>
        <p:spPr bwMode="auto">
          <a:xfrm>
            <a:off x="436083075" y="483620763"/>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70" name="Rectangle 15"/>
          <p:cNvSpPr>
            <a:spLocks noChangeArrowheads="1"/>
          </p:cNvSpPr>
          <p:nvPr/>
        </p:nvSpPr>
        <p:spPr bwMode="auto">
          <a:xfrm>
            <a:off x="514751638" y="432209575"/>
            <a:ext cx="4756150" cy="503238"/>
          </a:xfrm>
          <a:prstGeom prst="rect">
            <a:avLst/>
          </a:prstGeom>
          <a:noFill/>
          <a:ln w="9525">
            <a:noFill/>
            <a:miter lim="800000"/>
            <a:headEnd/>
            <a:tailEnd/>
          </a:ln>
        </p:spPr>
        <p:txBody>
          <a:bodyPr wrap="none" anchor="ctr">
            <a:spAutoFit/>
          </a:bodyPr>
          <a:lstStyle/>
          <a:p>
            <a:r>
              <a:rPr lang="cs-CZ" sz="900">
                <a:solidFill>
                  <a:schemeClr val="tx1"/>
                </a:solidFill>
                <a:cs typeface="Arial" charset="0"/>
              </a:rPr>
              <a:t>Actively dividing cells take up DNA better than quiescent cells (breakdown and perforation </a:t>
            </a:r>
            <a:endParaRPr lang="cs-CZ" sz="1000">
              <a:solidFill>
                <a:schemeClr val="tx1"/>
              </a:solidFill>
            </a:endParaRPr>
          </a:p>
          <a:p>
            <a:pPr eaLnBrk="0" hangingPunct="0"/>
            <a:endParaRPr lang="cs-CZ">
              <a:solidFill>
                <a:schemeClr val="tx1"/>
              </a:solidFill>
            </a:endParaRPr>
          </a:p>
        </p:txBody>
      </p:sp>
      <p:sp>
        <p:nvSpPr>
          <p:cNvPr id="19471" name="Rectangle 16"/>
          <p:cNvSpPr>
            <a:spLocks noChangeArrowheads="1"/>
          </p:cNvSpPr>
          <p:nvPr/>
        </p:nvSpPr>
        <p:spPr bwMode="auto">
          <a:xfrm>
            <a:off x="514751638" y="572123888"/>
            <a:ext cx="3435350" cy="503237"/>
          </a:xfrm>
          <a:prstGeom prst="rect">
            <a:avLst/>
          </a:prstGeom>
          <a:noFill/>
          <a:ln w="9525">
            <a:noFill/>
            <a:miter lim="800000"/>
            <a:headEnd/>
            <a:tailEnd/>
          </a:ln>
        </p:spPr>
        <p:txBody>
          <a:bodyPr wrap="none" anchor="ctr">
            <a:spAutoFit/>
          </a:bodyPr>
          <a:lstStyle/>
          <a:p>
            <a:r>
              <a:rPr lang="cs-CZ" sz="900">
                <a:solidFill>
                  <a:schemeClr val="tx1"/>
                </a:solidFill>
                <a:cs typeface="Arial" charset="0"/>
              </a:rPr>
              <a:t>of the nuclear membrane during mitosis enable nuclear delivery)</a:t>
            </a:r>
            <a:endParaRPr lang="cs-CZ" sz="1000">
              <a:solidFill>
                <a:schemeClr val="tx1"/>
              </a:solidFill>
            </a:endParaRPr>
          </a:p>
          <a:p>
            <a:pPr eaLnBrk="0" hangingPunct="0"/>
            <a:endParaRPr lang="cs-CZ">
              <a:solidFill>
                <a:schemeClr val="tx1"/>
              </a:solidFill>
            </a:endParaRPr>
          </a:p>
        </p:txBody>
      </p:sp>
      <p:sp>
        <p:nvSpPr>
          <p:cNvPr id="19472" name="Rectangle 17"/>
          <p:cNvSpPr>
            <a:spLocks noChangeArrowheads="1"/>
          </p:cNvSpPr>
          <p:nvPr/>
        </p:nvSpPr>
        <p:spPr bwMode="auto">
          <a:xfrm>
            <a:off x="436091013" y="763671638"/>
            <a:ext cx="2127250" cy="503237"/>
          </a:xfrm>
          <a:prstGeom prst="rect">
            <a:avLst/>
          </a:prstGeom>
          <a:noFill/>
          <a:ln w="9525">
            <a:noFill/>
            <a:miter lim="800000"/>
            <a:headEnd/>
            <a:tailEnd/>
          </a:ln>
        </p:spPr>
        <p:txBody>
          <a:bodyPr wrap="none" anchor="ctr">
            <a:spAutoFit/>
          </a:bodyPr>
          <a:lstStyle/>
          <a:p>
            <a:r>
              <a:rPr lang="cs-CZ" sz="900">
                <a:solidFill>
                  <a:schemeClr val="tx1"/>
                </a:solidFill>
                <a:cs typeface="Arial" charset="0"/>
              </a:rPr>
              <a:t>Number of Passages for Primary Cells</a:t>
            </a:r>
            <a:endParaRPr lang="cs-CZ" sz="1000">
              <a:solidFill>
                <a:schemeClr val="tx1"/>
              </a:solidFill>
            </a:endParaRPr>
          </a:p>
          <a:p>
            <a:pPr eaLnBrk="0" hangingPunct="0"/>
            <a:endParaRPr lang="cs-CZ">
              <a:solidFill>
                <a:schemeClr val="tx1"/>
              </a:solidFill>
            </a:endParaRPr>
          </a:p>
        </p:txBody>
      </p:sp>
      <p:sp>
        <p:nvSpPr>
          <p:cNvPr id="19473" name="Rectangle 18"/>
          <p:cNvSpPr>
            <a:spLocks noChangeArrowheads="1"/>
          </p:cNvSpPr>
          <p:nvPr/>
        </p:nvSpPr>
        <p:spPr bwMode="auto">
          <a:xfrm>
            <a:off x="-614873675" y="955671825"/>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74" name="Rectangle 19"/>
          <p:cNvSpPr>
            <a:spLocks noChangeArrowheads="1"/>
          </p:cNvSpPr>
          <p:nvPr/>
        </p:nvSpPr>
        <p:spPr bwMode="auto">
          <a:xfrm>
            <a:off x="436083075" y="955671825"/>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75" name="Rectangle 20"/>
          <p:cNvSpPr>
            <a:spLocks noChangeArrowheads="1"/>
          </p:cNvSpPr>
          <p:nvPr/>
        </p:nvSpPr>
        <p:spPr bwMode="auto">
          <a:xfrm>
            <a:off x="514751638" y="904260638"/>
            <a:ext cx="2479675" cy="503237"/>
          </a:xfrm>
          <a:prstGeom prst="rect">
            <a:avLst/>
          </a:prstGeom>
          <a:noFill/>
          <a:ln w="9525">
            <a:noFill/>
            <a:miter lim="800000"/>
            <a:headEnd/>
            <a:tailEnd/>
          </a:ln>
        </p:spPr>
        <p:txBody>
          <a:bodyPr wrap="none" anchor="ctr">
            <a:spAutoFit/>
          </a:bodyPr>
          <a:lstStyle/>
          <a:p>
            <a:r>
              <a:rPr lang="cs-CZ" sz="900">
                <a:solidFill>
                  <a:schemeClr val="tx1"/>
                </a:solidFill>
                <a:cs typeface="Arial" charset="0"/>
              </a:rPr>
              <a:t>The number of passages should be low (&lt;50)</a:t>
            </a:r>
            <a:endParaRPr lang="cs-CZ" sz="1000">
              <a:solidFill>
                <a:schemeClr val="tx1"/>
              </a:solidFill>
            </a:endParaRPr>
          </a:p>
          <a:p>
            <a:pPr eaLnBrk="0" hangingPunct="0"/>
            <a:endParaRPr lang="cs-CZ">
              <a:solidFill>
                <a:schemeClr val="tx1"/>
              </a:solidFill>
            </a:endParaRPr>
          </a:p>
        </p:txBody>
      </p:sp>
      <p:sp>
        <p:nvSpPr>
          <p:cNvPr id="19476" name="Rectangle 21"/>
          <p:cNvSpPr>
            <a:spLocks noChangeArrowheads="1"/>
          </p:cNvSpPr>
          <p:nvPr/>
        </p:nvSpPr>
        <p:spPr bwMode="auto">
          <a:xfrm>
            <a:off x="-614873675" y="1121970388"/>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77" name="Rectangle 22"/>
          <p:cNvSpPr>
            <a:spLocks noChangeArrowheads="1"/>
          </p:cNvSpPr>
          <p:nvPr/>
        </p:nvSpPr>
        <p:spPr bwMode="auto">
          <a:xfrm>
            <a:off x="436083075" y="1121970388"/>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78" name="Rectangle 23"/>
          <p:cNvSpPr>
            <a:spLocks noChangeArrowheads="1"/>
          </p:cNvSpPr>
          <p:nvPr/>
        </p:nvSpPr>
        <p:spPr bwMode="auto">
          <a:xfrm>
            <a:off x="514751638" y="1070559200"/>
            <a:ext cx="4591050" cy="503238"/>
          </a:xfrm>
          <a:prstGeom prst="rect">
            <a:avLst/>
          </a:prstGeom>
          <a:noFill/>
          <a:ln w="9525">
            <a:noFill/>
            <a:miter lim="800000"/>
            <a:headEnd/>
            <a:tailEnd/>
          </a:ln>
        </p:spPr>
        <p:txBody>
          <a:bodyPr wrap="none" anchor="ctr">
            <a:spAutoFit/>
          </a:bodyPr>
          <a:lstStyle/>
          <a:p>
            <a:r>
              <a:rPr lang="cs-CZ" sz="900">
                <a:solidFill>
                  <a:schemeClr val="tx1"/>
                </a:solidFill>
                <a:cs typeface="Arial" charset="0"/>
              </a:rPr>
              <a:t>The number of passages for cells used in a variety of experiments should be consistent</a:t>
            </a:r>
            <a:endParaRPr lang="cs-CZ" sz="1000">
              <a:solidFill>
                <a:schemeClr val="tx1"/>
              </a:solidFill>
            </a:endParaRPr>
          </a:p>
          <a:p>
            <a:pPr eaLnBrk="0" hangingPunct="0"/>
            <a:endParaRPr lang="cs-CZ">
              <a:solidFill>
                <a:schemeClr val="tx1"/>
              </a:solidFill>
            </a:endParaRPr>
          </a:p>
        </p:txBody>
      </p:sp>
      <p:sp>
        <p:nvSpPr>
          <p:cNvPr id="19479" name="Rectangle 24"/>
          <p:cNvSpPr>
            <a:spLocks noChangeArrowheads="1"/>
          </p:cNvSpPr>
          <p:nvPr/>
        </p:nvSpPr>
        <p:spPr bwMode="auto">
          <a:xfrm>
            <a:off x="-614873675" y="1288268950"/>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80" name="Rectangle 25"/>
          <p:cNvSpPr>
            <a:spLocks noChangeArrowheads="1"/>
          </p:cNvSpPr>
          <p:nvPr/>
        </p:nvSpPr>
        <p:spPr bwMode="auto">
          <a:xfrm>
            <a:off x="436083075" y="1288268950"/>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81" name="Rectangle 26"/>
          <p:cNvSpPr>
            <a:spLocks noChangeArrowheads="1"/>
          </p:cNvSpPr>
          <p:nvPr/>
        </p:nvSpPr>
        <p:spPr bwMode="auto">
          <a:xfrm>
            <a:off x="514751638" y="-1587987363"/>
            <a:ext cx="4603750" cy="503238"/>
          </a:xfrm>
          <a:prstGeom prst="rect">
            <a:avLst/>
          </a:prstGeom>
          <a:noFill/>
          <a:ln w="9525">
            <a:noFill/>
            <a:miter lim="800000"/>
            <a:headEnd/>
            <a:tailEnd/>
          </a:ln>
        </p:spPr>
        <p:txBody>
          <a:bodyPr wrap="none" anchor="ctr">
            <a:spAutoFit/>
          </a:bodyPr>
          <a:lstStyle/>
          <a:p>
            <a:r>
              <a:rPr lang="cs-CZ" sz="900">
                <a:solidFill>
                  <a:schemeClr val="tx1"/>
                </a:solidFill>
                <a:cs typeface="Arial" charset="0"/>
              </a:rPr>
              <a:t>Cell characteristics can change over time with immortalized cell lines and cells may not </a:t>
            </a:r>
            <a:endParaRPr lang="cs-CZ" sz="1000">
              <a:solidFill>
                <a:schemeClr val="tx1"/>
              </a:solidFill>
            </a:endParaRPr>
          </a:p>
          <a:p>
            <a:pPr eaLnBrk="0" hangingPunct="0"/>
            <a:endParaRPr lang="cs-CZ">
              <a:solidFill>
                <a:schemeClr val="tx1"/>
              </a:solidFill>
            </a:endParaRPr>
          </a:p>
        </p:txBody>
      </p:sp>
      <p:sp>
        <p:nvSpPr>
          <p:cNvPr id="19482" name="Rectangle 27"/>
          <p:cNvSpPr>
            <a:spLocks noChangeArrowheads="1"/>
          </p:cNvSpPr>
          <p:nvPr/>
        </p:nvSpPr>
        <p:spPr bwMode="auto">
          <a:xfrm>
            <a:off x="514751638" y="1376772075"/>
            <a:ext cx="2393950" cy="503238"/>
          </a:xfrm>
          <a:prstGeom prst="rect">
            <a:avLst/>
          </a:prstGeom>
          <a:noFill/>
          <a:ln w="9525">
            <a:noFill/>
            <a:miter lim="800000"/>
            <a:headEnd/>
            <a:tailEnd/>
          </a:ln>
        </p:spPr>
        <p:txBody>
          <a:bodyPr wrap="none" anchor="ctr">
            <a:spAutoFit/>
          </a:bodyPr>
          <a:lstStyle/>
          <a:p>
            <a:r>
              <a:rPr lang="cs-CZ" sz="900">
                <a:solidFill>
                  <a:schemeClr val="tx1"/>
                </a:solidFill>
                <a:cs typeface="Arial" charset="0"/>
              </a:rPr>
              <a:t>respond to the same transfection conditions</a:t>
            </a:r>
            <a:endParaRPr lang="cs-CZ" sz="1000">
              <a:solidFill>
                <a:schemeClr val="tx1"/>
              </a:solidFill>
            </a:endParaRPr>
          </a:p>
          <a:p>
            <a:pPr eaLnBrk="0" hangingPunct="0"/>
            <a:endParaRPr lang="cs-CZ">
              <a:solidFill>
                <a:schemeClr val="tx1"/>
              </a:solidFill>
            </a:endParaRPr>
          </a:p>
        </p:txBody>
      </p:sp>
      <p:sp>
        <p:nvSpPr>
          <p:cNvPr id="19483" name="Rectangle 28"/>
          <p:cNvSpPr>
            <a:spLocks noChangeArrowheads="1"/>
          </p:cNvSpPr>
          <p:nvPr/>
        </p:nvSpPr>
        <p:spPr bwMode="auto">
          <a:xfrm>
            <a:off x="-614873675" y="1594434200"/>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84" name="Rectangle 29"/>
          <p:cNvSpPr>
            <a:spLocks noChangeArrowheads="1"/>
          </p:cNvSpPr>
          <p:nvPr/>
        </p:nvSpPr>
        <p:spPr bwMode="auto">
          <a:xfrm>
            <a:off x="436083075" y="1594434200"/>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85" name="Rectangle 30"/>
          <p:cNvSpPr>
            <a:spLocks noChangeArrowheads="1"/>
          </p:cNvSpPr>
          <p:nvPr/>
        </p:nvSpPr>
        <p:spPr bwMode="auto">
          <a:xfrm>
            <a:off x="514751638" y="1543030950"/>
            <a:ext cx="4381500" cy="228600"/>
          </a:xfrm>
          <a:prstGeom prst="rect">
            <a:avLst/>
          </a:prstGeom>
          <a:noFill/>
          <a:ln w="9525">
            <a:noFill/>
            <a:miter lim="800000"/>
            <a:headEnd/>
            <a:tailEnd/>
          </a:ln>
        </p:spPr>
        <p:txBody>
          <a:bodyPr wrap="none" anchor="ctr">
            <a:spAutoFit/>
          </a:bodyPr>
          <a:lstStyle/>
          <a:p>
            <a:r>
              <a:rPr lang="cs-CZ" sz="900">
                <a:solidFill>
                  <a:schemeClr val="tx1"/>
                </a:solidFill>
                <a:cs typeface="Arial" charset="0"/>
              </a:rPr>
              <a:t>Cells may not respond to the same transfection conditions after repeated passages</a:t>
            </a:r>
            <a:endParaRPr lang="cs-CZ">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Stabilní </a:t>
            </a:r>
            <a:r>
              <a:rPr lang="cs-CZ" dirty="0" err="1" smtClean="0"/>
              <a:t>transfektanti</a:t>
            </a:r>
            <a:endParaRPr lang="cs-CZ" dirty="0"/>
          </a:p>
        </p:txBody>
      </p:sp>
      <p:sp>
        <p:nvSpPr>
          <p:cNvPr id="3" name="Obdélník 2"/>
          <p:cNvSpPr/>
          <p:nvPr/>
        </p:nvSpPr>
        <p:spPr>
          <a:xfrm>
            <a:off x="971600" y="1725216"/>
            <a:ext cx="7704856" cy="6075509"/>
          </a:xfrm>
          <a:prstGeom prst="rect">
            <a:avLst/>
          </a:prstGeom>
        </p:spPr>
        <p:txBody>
          <a:bodyPr wrap="square">
            <a:spAutoFit/>
          </a:bodyPr>
          <a:lstStyle/>
          <a:p>
            <a:pPr marL="742950" lvl="1" indent="-285750">
              <a:lnSpc>
                <a:spcPct val="80000"/>
              </a:lnSpc>
              <a:buFont typeface="Arial" panose="020B0604020202020204" pitchFamily="34" charset="0"/>
              <a:buChar char="•"/>
            </a:pPr>
            <a:r>
              <a:rPr lang="cs-CZ" dirty="0" smtClean="0">
                <a:solidFill>
                  <a:schemeClr val="tx1"/>
                </a:solidFill>
              </a:rPr>
              <a:t>Inkorporace </a:t>
            </a:r>
            <a:r>
              <a:rPr lang="cs-CZ" dirty="0" err="1" smtClean="0">
                <a:solidFill>
                  <a:schemeClr val="tx1"/>
                </a:solidFill>
              </a:rPr>
              <a:t>plazmidové</a:t>
            </a:r>
            <a:r>
              <a:rPr lang="cs-CZ" dirty="0" smtClean="0">
                <a:solidFill>
                  <a:schemeClr val="tx1"/>
                </a:solidFill>
              </a:rPr>
              <a:t> DNA nesoucí gen zájmu do genomu tak, aby nebyla umlčena, byla správně zařazená do čtecího rámce a rychle překládaná</a:t>
            </a:r>
          </a:p>
          <a:p>
            <a:pPr lvl="1">
              <a:lnSpc>
                <a:spcPct val="80000"/>
              </a:lnSpc>
            </a:pPr>
            <a:endParaRPr lang="cs-CZ" dirty="0">
              <a:solidFill>
                <a:schemeClr val="tx1"/>
              </a:solidFill>
            </a:endParaRPr>
          </a:p>
          <a:p>
            <a:pPr marL="742950" lvl="1" indent="-285750">
              <a:lnSpc>
                <a:spcPct val="80000"/>
              </a:lnSpc>
              <a:buFont typeface="Arial" panose="020B0604020202020204" pitchFamily="34" charset="0"/>
              <a:buChar char="•"/>
            </a:pPr>
            <a:r>
              <a:rPr lang="cs-CZ" dirty="0" smtClean="0">
                <a:solidFill>
                  <a:schemeClr val="tx1"/>
                </a:solidFill>
              </a:rPr>
              <a:t>Nutný selekční </a:t>
            </a:r>
            <a:r>
              <a:rPr lang="cs-CZ" dirty="0" err="1" smtClean="0">
                <a:solidFill>
                  <a:schemeClr val="tx1"/>
                </a:solidFill>
              </a:rPr>
              <a:t>marker</a:t>
            </a:r>
            <a:r>
              <a:rPr lang="cs-CZ" dirty="0" smtClean="0">
                <a:solidFill>
                  <a:schemeClr val="tx1"/>
                </a:solidFill>
              </a:rPr>
              <a:t> (rezistence k antibiotiku) – buď ve stejném </a:t>
            </a:r>
            <a:r>
              <a:rPr lang="cs-CZ" dirty="0" err="1" smtClean="0">
                <a:solidFill>
                  <a:schemeClr val="tx1"/>
                </a:solidFill>
              </a:rPr>
              <a:t>plazmidu</a:t>
            </a:r>
            <a:r>
              <a:rPr lang="cs-CZ" dirty="0" smtClean="0">
                <a:solidFill>
                  <a:schemeClr val="tx1"/>
                </a:solidFill>
              </a:rPr>
              <a:t> nebo transfekce dvou </a:t>
            </a:r>
            <a:r>
              <a:rPr lang="cs-CZ" dirty="0" err="1" smtClean="0">
                <a:solidFill>
                  <a:schemeClr val="tx1"/>
                </a:solidFill>
              </a:rPr>
              <a:t>plazmidů</a:t>
            </a:r>
            <a:r>
              <a:rPr lang="cs-CZ" dirty="0" smtClean="0">
                <a:solidFill>
                  <a:schemeClr val="tx1"/>
                </a:solidFill>
              </a:rPr>
              <a:t> najednou (5:1 ve prospěch genu zájmu)</a:t>
            </a:r>
          </a:p>
          <a:p>
            <a:pPr lvl="1">
              <a:lnSpc>
                <a:spcPct val="80000"/>
              </a:lnSpc>
            </a:pPr>
            <a:endParaRPr lang="cs-CZ" dirty="0">
              <a:solidFill>
                <a:schemeClr val="tx1"/>
              </a:solidFill>
            </a:endParaRPr>
          </a:p>
          <a:p>
            <a:pPr marL="742950" lvl="1" indent="-285750">
              <a:lnSpc>
                <a:spcPct val="80000"/>
              </a:lnSpc>
              <a:buFont typeface="Arial" panose="020B0604020202020204" pitchFamily="34" charset="0"/>
              <a:buChar char="•"/>
            </a:pPr>
            <a:endParaRPr lang="cs-CZ" dirty="0" smtClean="0">
              <a:solidFill>
                <a:schemeClr val="tx1"/>
              </a:solidFill>
            </a:endParaRPr>
          </a:p>
          <a:p>
            <a:pPr marL="742950" lvl="1" indent="-285750">
              <a:lnSpc>
                <a:spcPct val="80000"/>
              </a:lnSpc>
              <a:buFont typeface="Arial" panose="020B0604020202020204" pitchFamily="34" charset="0"/>
              <a:buChar char="•"/>
            </a:pPr>
            <a:r>
              <a:rPr lang="cs-CZ" dirty="0" smtClean="0">
                <a:solidFill>
                  <a:schemeClr val="tx1"/>
                </a:solidFill>
              </a:rPr>
              <a:t>Postup:</a:t>
            </a:r>
            <a:endParaRPr lang="cs-CZ" dirty="0">
              <a:solidFill>
                <a:schemeClr val="tx1"/>
              </a:solidFill>
            </a:endParaRPr>
          </a:p>
          <a:p>
            <a:pPr marL="800100" lvl="1" indent="-342900">
              <a:lnSpc>
                <a:spcPct val="80000"/>
              </a:lnSpc>
              <a:buFont typeface="+mj-lt"/>
              <a:buAutoNum type="arabicPeriod"/>
            </a:pPr>
            <a:r>
              <a:rPr lang="cs-CZ" dirty="0" err="1" smtClean="0">
                <a:solidFill>
                  <a:schemeClr val="tx1"/>
                </a:solidFill>
              </a:rPr>
              <a:t>Elektroporace</a:t>
            </a:r>
            <a:r>
              <a:rPr lang="cs-CZ" dirty="0" smtClean="0">
                <a:solidFill>
                  <a:schemeClr val="tx1"/>
                </a:solidFill>
              </a:rPr>
              <a:t> genu zájmu a selekčního </a:t>
            </a:r>
            <a:r>
              <a:rPr lang="cs-CZ" dirty="0" err="1" smtClean="0">
                <a:solidFill>
                  <a:schemeClr val="tx1"/>
                </a:solidFill>
              </a:rPr>
              <a:t>markeru</a:t>
            </a:r>
            <a:endParaRPr lang="cs-CZ" dirty="0" smtClean="0">
              <a:solidFill>
                <a:schemeClr val="tx1"/>
              </a:solidFill>
            </a:endParaRPr>
          </a:p>
          <a:p>
            <a:pPr marL="800100" lvl="1" indent="-342900">
              <a:lnSpc>
                <a:spcPct val="80000"/>
              </a:lnSpc>
              <a:buFont typeface="+mj-lt"/>
              <a:buAutoNum type="arabicPeriod"/>
            </a:pPr>
            <a:r>
              <a:rPr lang="cs-CZ" dirty="0" smtClean="0">
                <a:solidFill>
                  <a:schemeClr val="tx1"/>
                </a:solidFill>
              </a:rPr>
              <a:t>48 h inkubace v médiu bez selekčního ATB</a:t>
            </a:r>
          </a:p>
          <a:p>
            <a:pPr marL="800100" lvl="1" indent="-342900">
              <a:lnSpc>
                <a:spcPct val="80000"/>
              </a:lnSpc>
              <a:buFont typeface="+mj-lt"/>
              <a:buAutoNum type="arabicPeriod"/>
            </a:pPr>
            <a:r>
              <a:rPr lang="cs-CZ" dirty="0" err="1" smtClean="0">
                <a:solidFill>
                  <a:schemeClr val="tx1"/>
                </a:solidFill>
              </a:rPr>
              <a:t>Pasážování</a:t>
            </a:r>
            <a:r>
              <a:rPr lang="cs-CZ" dirty="0" smtClean="0">
                <a:solidFill>
                  <a:schemeClr val="tx1"/>
                </a:solidFill>
              </a:rPr>
              <a:t> naředěných buněk (1:100, 1:500) do média se selekčním ATB – výměna po 3 dnech (do 10 dnů by měly zahynout buňky bez inkorporovaného selekčního </a:t>
            </a:r>
            <a:r>
              <a:rPr lang="cs-CZ" dirty="0" err="1" smtClean="0">
                <a:solidFill>
                  <a:schemeClr val="tx1"/>
                </a:solidFill>
              </a:rPr>
              <a:t>markeru</a:t>
            </a:r>
            <a:r>
              <a:rPr lang="cs-CZ" dirty="0" smtClean="0">
                <a:solidFill>
                  <a:schemeClr val="tx1"/>
                </a:solidFill>
              </a:rPr>
              <a:t>)</a:t>
            </a:r>
          </a:p>
          <a:p>
            <a:pPr marL="800100" lvl="1" indent="-342900">
              <a:lnSpc>
                <a:spcPct val="80000"/>
              </a:lnSpc>
              <a:buFont typeface="+mj-lt"/>
              <a:buAutoNum type="arabicPeriod"/>
            </a:pPr>
            <a:r>
              <a:rPr lang="cs-CZ" dirty="0" smtClean="0">
                <a:solidFill>
                  <a:schemeClr val="tx1"/>
                </a:solidFill>
              </a:rPr>
              <a:t>Za 2 – 5 týdnů se objeví ostrůvky rezistentních buněk</a:t>
            </a:r>
          </a:p>
          <a:p>
            <a:pPr marL="800100" lvl="1" indent="-342900">
              <a:lnSpc>
                <a:spcPct val="80000"/>
              </a:lnSpc>
              <a:buFont typeface="+mj-lt"/>
              <a:buAutoNum type="arabicPeriod"/>
            </a:pPr>
            <a:r>
              <a:rPr lang="cs-CZ" dirty="0" smtClean="0">
                <a:solidFill>
                  <a:schemeClr val="tx1"/>
                </a:solidFill>
              </a:rPr>
              <a:t>Vypíchnutí těchto dobře rostoucích kolonií a jejich další kultivace v médiu s ATB</a:t>
            </a:r>
          </a:p>
          <a:p>
            <a:pPr marL="800100" lvl="1" indent="-342900">
              <a:lnSpc>
                <a:spcPct val="80000"/>
              </a:lnSpc>
              <a:buFont typeface="+mj-lt"/>
              <a:buAutoNum type="arabicPeriod"/>
            </a:pPr>
            <a:r>
              <a:rPr lang="cs-CZ" dirty="0" smtClean="0">
                <a:solidFill>
                  <a:schemeClr val="tx1"/>
                </a:solidFill>
              </a:rPr>
              <a:t>Naředit rezistentní buňky tak, aby byla 1 b. na 100 </a:t>
            </a:r>
            <a:r>
              <a:rPr lang="cs-CZ" dirty="0" err="1" smtClean="0">
                <a:solidFill>
                  <a:schemeClr val="tx1"/>
                </a:solidFill>
              </a:rPr>
              <a:t>ul</a:t>
            </a:r>
            <a:r>
              <a:rPr lang="cs-CZ" dirty="0" smtClean="0">
                <a:solidFill>
                  <a:schemeClr val="tx1"/>
                </a:solidFill>
              </a:rPr>
              <a:t> média a </a:t>
            </a:r>
            <a:r>
              <a:rPr lang="cs-CZ" dirty="0" err="1" smtClean="0">
                <a:solidFill>
                  <a:schemeClr val="tx1"/>
                </a:solidFill>
              </a:rPr>
              <a:t>rozpipetovat</a:t>
            </a:r>
            <a:r>
              <a:rPr lang="cs-CZ" dirty="0" smtClean="0">
                <a:solidFill>
                  <a:schemeClr val="tx1"/>
                </a:solidFill>
              </a:rPr>
              <a:t> je do 96 jamkové desky. Ujistit se, že není v jamce více jak jedna buňka. Pod tlakem ATB vybrat nejlépe rostoucí kolonii.</a:t>
            </a:r>
          </a:p>
          <a:p>
            <a:pPr marL="800100" lvl="1" indent="-342900">
              <a:lnSpc>
                <a:spcPct val="80000"/>
              </a:lnSpc>
              <a:buFont typeface="+mj-lt"/>
              <a:buAutoNum type="arabicPeriod"/>
            </a:pPr>
            <a:endParaRPr lang="cs-CZ" dirty="0" smtClean="0">
              <a:solidFill>
                <a:schemeClr val="tx1"/>
              </a:solidFill>
            </a:endParaRPr>
          </a:p>
          <a:p>
            <a:pPr lvl="1">
              <a:lnSpc>
                <a:spcPct val="80000"/>
              </a:lnSpc>
            </a:pPr>
            <a:r>
              <a:rPr lang="cs-CZ" dirty="0">
                <a:solidFill>
                  <a:schemeClr val="tx1"/>
                </a:solidFill>
              </a:rPr>
              <a:t> </a:t>
            </a:r>
            <a:r>
              <a:rPr lang="cs-CZ" dirty="0" smtClean="0">
                <a:solidFill>
                  <a:schemeClr val="tx1"/>
                </a:solidFill>
              </a:rPr>
              <a:t>  	</a:t>
            </a:r>
          </a:p>
          <a:p>
            <a:pPr marL="742950" lvl="1" indent="-285750">
              <a:lnSpc>
                <a:spcPct val="80000"/>
              </a:lnSpc>
              <a:buFont typeface="Arial" panose="020B0604020202020204" pitchFamily="34" charset="0"/>
              <a:buChar char="•"/>
            </a:pPr>
            <a:endParaRPr lang="cs-CZ" dirty="0">
              <a:solidFill>
                <a:schemeClr val="tx1"/>
              </a:solidFill>
            </a:endParaRPr>
          </a:p>
          <a:p>
            <a:pPr marL="742950" lvl="1" indent="-285750">
              <a:lnSpc>
                <a:spcPct val="80000"/>
              </a:lnSpc>
              <a:buFont typeface="Arial" panose="020B0604020202020204" pitchFamily="34" charset="0"/>
              <a:buChar char="•"/>
            </a:pPr>
            <a:endParaRPr lang="cs-CZ" dirty="0">
              <a:solidFill>
                <a:schemeClr val="tx1"/>
              </a:solidFill>
            </a:endParaRPr>
          </a:p>
        </p:txBody>
      </p:sp>
      <p:pic>
        <p:nvPicPr>
          <p:cNvPr id="1026" name="Picture 2" descr="Výsledek obrázku pro stabile transfection protoc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72777"/>
            <a:ext cx="2306030" cy="158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921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dpis 1"/>
          <p:cNvSpPr>
            <a:spLocks noGrp="1"/>
          </p:cNvSpPr>
          <p:nvPr>
            <p:ph type="title" idx="4294967295"/>
          </p:nvPr>
        </p:nvSpPr>
        <p:spPr>
          <a:xfrm>
            <a:off x="1476375" y="-100013"/>
            <a:ext cx="7440613" cy="1527176"/>
          </a:xfrm>
        </p:spPr>
        <p:txBody>
          <a:bodyPr/>
          <a:lstStyle/>
          <a:p>
            <a:r>
              <a:rPr lang="cs-CZ" altLang="cs-CZ" dirty="0" smtClean="0">
                <a:latin typeface="Arial" charset="0"/>
                <a:cs typeface="Arial" charset="0"/>
              </a:rPr>
              <a:t>Nejčastější metody transfekce</a:t>
            </a:r>
          </a:p>
        </p:txBody>
      </p:sp>
      <p:sp>
        <p:nvSpPr>
          <p:cNvPr id="20482" name="Zástupný symbol pro obsah 2"/>
          <p:cNvSpPr>
            <a:spLocks noGrp="1"/>
          </p:cNvSpPr>
          <p:nvPr>
            <p:ph idx="4294967295"/>
          </p:nvPr>
        </p:nvSpPr>
        <p:spPr>
          <a:xfrm>
            <a:off x="1403350" y="1700213"/>
            <a:ext cx="7524750" cy="4176712"/>
          </a:xfrm>
        </p:spPr>
        <p:txBody>
          <a:bodyPr/>
          <a:lstStyle/>
          <a:p>
            <a:r>
              <a:rPr lang="cs-CZ" sz="2000" dirty="0" smtClean="0">
                <a:latin typeface="Arial" charset="0"/>
                <a:cs typeface="Arial" charset="0"/>
              </a:rPr>
              <a:t>Směs negativně nabitého Ca(H</a:t>
            </a:r>
            <a:r>
              <a:rPr lang="cs-CZ" sz="2000" baseline="-25000" dirty="0" smtClean="0">
                <a:latin typeface="Arial" charset="0"/>
                <a:cs typeface="Arial" charset="0"/>
              </a:rPr>
              <a:t>2</a:t>
            </a:r>
            <a:r>
              <a:rPr lang="cs-CZ" sz="2000" dirty="0" smtClean="0">
                <a:latin typeface="Arial" charset="0"/>
                <a:cs typeface="Arial" charset="0"/>
              </a:rPr>
              <a:t>PO</a:t>
            </a:r>
            <a:r>
              <a:rPr lang="cs-CZ" sz="2000" baseline="-25000" dirty="0" smtClean="0">
                <a:latin typeface="Arial" charset="0"/>
                <a:cs typeface="Arial" charset="0"/>
              </a:rPr>
              <a:t>4</a:t>
            </a:r>
            <a:r>
              <a:rPr lang="cs-CZ" sz="2000" dirty="0" smtClean="0">
                <a:latin typeface="Arial" charset="0"/>
                <a:cs typeface="Arial" charset="0"/>
              </a:rPr>
              <a:t>)</a:t>
            </a:r>
            <a:r>
              <a:rPr lang="cs-CZ" sz="2000" baseline="-25000" dirty="0" smtClean="0">
                <a:latin typeface="Arial" charset="0"/>
                <a:cs typeface="Arial" charset="0"/>
              </a:rPr>
              <a:t>2  </a:t>
            </a:r>
            <a:r>
              <a:rPr lang="cs-CZ" sz="2000" dirty="0" smtClean="0">
                <a:latin typeface="Arial" charset="0"/>
                <a:cs typeface="Arial" charset="0"/>
              </a:rPr>
              <a:t>a pozitivně nabitého CaCl</a:t>
            </a:r>
            <a:r>
              <a:rPr lang="cs-CZ" sz="2000" baseline="-25000" dirty="0" smtClean="0">
                <a:latin typeface="Arial" charset="0"/>
                <a:cs typeface="Arial" charset="0"/>
              </a:rPr>
              <a:t>2 </a:t>
            </a:r>
            <a:r>
              <a:rPr lang="cs-CZ" sz="2000" dirty="0" smtClean="0">
                <a:latin typeface="Arial" charset="0"/>
                <a:cs typeface="Arial" charset="0"/>
              </a:rPr>
              <a:t>tvoří precipitát, do kterého se naváže DNA</a:t>
            </a:r>
          </a:p>
          <a:p>
            <a:r>
              <a:rPr lang="cs-CZ" sz="2000" dirty="0" smtClean="0">
                <a:latin typeface="Arial" charset="0"/>
                <a:cs typeface="Arial" charset="0"/>
              </a:rPr>
              <a:t>Kationické polymery DEAE-dextran, </a:t>
            </a:r>
            <a:r>
              <a:rPr lang="cs-CZ" sz="2000" dirty="0" err="1" smtClean="0">
                <a:solidFill>
                  <a:srgbClr val="FF0000"/>
                </a:solidFill>
                <a:latin typeface="Arial" charset="0"/>
                <a:cs typeface="Arial" charset="0"/>
              </a:rPr>
              <a:t>polyetylenimin</a:t>
            </a:r>
            <a:r>
              <a:rPr lang="cs-CZ" sz="2000" dirty="0" smtClean="0">
                <a:solidFill>
                  <a:srgbClr val="FF0000"/>
                </a:solidFill>
                <a:latin typeface="Arial" charset="0"/>
                <a:cs typeface="Arial" charset="0"/>
              </a:rPr>
              <a:t> (PEI)</a:t>
            </a:r>
            <a:r>
              <a:rPr lang="cs-CZ" sz="2000" dirty="0" smtClean="0">
                <a:latin typeface="Arial" charset="0"/>
                <a:cs typeface="Arial" charset="0"/>
              </a:rPr>
              <a:t> – negativně nabitá DNA se naváže na </a:t>
            </a:r>
            <a:r>
              <a:rPr lang="cs-CZ" sz="2000" dirty="0" err="1" smtClean="0">
                <a:latin typeface="Arial" charset="0"/>
                <a:cs typeface="Arial" charset="0"/>
              </a:rPr>
              <a:t>polykation</a:t>
            </a:r>
            <a:r>
              <a:rPr lang="cs-CZ" sz="2000" dirty="0" smtClean="0">
                <a:latin typeface="Arial" charset="0"/>
                <a:cs typeface="Arial" charset="0"/>
              </a:rPr>
              <a:t> a endocytózou se přenese do buněk</a:t>
            </a:r>
          </a:p>
          <a:p>
            <a:r>
              <a:rPr lang="cs-CZ" sz="2000" dirty="0" err="1" smtClean="0">
                <a:latin typeface="Arial" charset="0"/>
                <a:cs typeface="Arial" charset="0"/>
              </a:rPr>
              <a:t>Liposomy</a:t>
            </a:r>
            <a:r>
              <a:rPr lang="cs-CZ" sz="2000" dirty="0" smtClean="0">
                <a:latin typeface="Arial" charset="0"/>
                <a:cs typeface="Arial" charset="0"/>
              </a:rPr>
              <a:t> (</a:t>
            </a:r>
            <a:r>
              <a:rPr lang="cs-CZ" sz="2000" dirty="0" err="1" smtClean="0">
                <a:solidFill>
                  <a:srgbClr val="FF0000"/>
                </a:solidFill>
                <a:latin typeface="Arial" charset="0"/>
                <a:cs typeface="Arial" charset="0"/>
              </a:rPr>
              <a:t>lipofectamin</a:t>
            </a:r>
            <a:r>
              <a:rPr lang="cs-CZ" sz="2000" dirty="0" smtClean="0">
                <a:latin typeface="Arial" charset="0"/>
                <a:cs typeface="Arial" charset="0"/>
              </a:rPr>
              <a:t>) – DNA je obalena lipidovou </a:t>
            </a:r>
            <a:r>
              <a:rPr lang="cs-CZ" sz="2000" dirty="0" err="1" smtClean="0">
                <a:latin typeface="Arial" charset="0"/>
                <a:cs typeface="Arial" charset="0"/>
              </a:rPr>
              <a:t>kapsulkou</a:t>
            </a:r>
            <a:r>
              <a:rPr lang="cs-CZ" sz="2000" dirty="0" smtClean="0">
                <a:latin typeface="Arial" charset="0"/>
                <a:cs typeface="Arial" charset="0"/>
              </a:rPr>
              <a:t>, která může fúzovat s membránou</a:t>
            </a:r>
          </a:p>
          <a:p>
            <a:r>
              <a:rPr lang="cs-CZ" sz="2000" dirty="0" err="1" smtClean="0">
                <a:solidFill>
                  <a:srgbClr val="FF0000"/>
                </a:solidFill>
                <a:latin typeface="Arial" charset="0"/>
                <a:cs typeface="Arial" charset="0"/>
              </a:rPr>
              <a:t>Fugene</a:t>
            </a:r>
            <a:r>
              <a:rPr lang="cs-CZ" sz="2000" dirty="0" smtClean="0">
                <a:latin typeface="Arial" charset="0"/>
                <a:cs typeface="Arial" charset="0"/>
              </a:rPr>
              <a:t> – neznámé složení </a:t>
            </a:r>
            <a:r>
              <a:rPr lang="cs-CZ" sz="2000" dirty="0" err="1" smtClean="0">
                <a:latin typeface="Arial" charset="0"/>
                <a:cs typeface="Arial" charset="0"/>
              </a:rPr>
              <a:t>neliposomálního</a:t>
            </a:r>
            <a:r>
              <a:rPr lang="cs-CZ" sz="2000" dirty="0" smtClean="0">
                <a:latin typeface="Arial" charset="0"/>
                <a:cs typeface="Arial" charset="0"/>
              </a:rPr>
              <a:t> typu, etanol</a:t>
            </a:r>
          </a:p>
          <a:p>
            <a:r>
              <a:rPr lang="cs-CZ" sz="2000" dirty="0" err="1" smtClean="0">
                <a:latin typeface="Arial" charset="0"/>
                <a:cs typeface="Arial" charset="0"/>
              </a:rPr>
              <a:t>Elektroporace</a:t>
            </a:r>
            <a:r>
              <a:rPr lang="cs-CZ" sz="2000" dirty="0" smtClean="0">
                <a:latin typeface="Arial" charset="0"/>
                <a:cs typeface="Arial" charset="0"/>
              </a:rPr>
              <a:t> – vytvoření pórů  (</a:t>
            </a:r>
            <a:r>
              <a:rPr lang="cs-CZ" sz="2000" dirty="0" smtClean="0">
                <a:solidFill>
                  <a:srgbClr val="FF0000"/>
                </a:solidFill>
                <a:latin typeface="Arial" charset="0"/>
                <a:cs typeface="Arial" charset="0"/>
              </a:rPr>
              <a:t>Neon</a:t>
            </a:r>
            <a:r>
              <a:rPr lang="cs-CZ" sz="2000" dirty="0" smtClean="0">
                <a:latin typeface="Arial" charset="0"/>
                <a:cs typeface="Arial" charset="0"/>
              </a:rPr>
              <a:t>)</a:t>
            </a:r>
          </a:p>
          <a:p>
            <a:pPr>
              <a:buFontTx/>
              <a:buNone/>
            </a:pPr>
            <a:endParaRPr lang="cs-CZ" sz="2000" dirty="0" smtClean="0">
              <a:latin typeface="Arial" charset="0"/>
              <a:cs typeface="Arial" charset="0"/>
            </a:endParaRPr>
          </a:p>
          <a:p>
            <a:pPr>
              <a:buFontTx/>
              <a:buNone/>
            </a:pPr>
            <a:r>
              <a:rPr lang="cs-CZ" sz="2000" i="1" dirty="0" smtClean="0">
                <a:solidFill>
                  <a:srgbClr val="FF0000"/>
                </a:solidFill>
                <a:latin typeface="Arial" charset="0"/>
                <a:cs typeface="Arial" charset="0"/>
              </a:rPr>
              <a:t>Krevní buňky je možné </a:t>
            </a:r>
            <a:r>
              <a:rPr lang="cs-CZ" sz="2000" i="1" dirty="0" err="1" smtClean="0">
                <a:solidFill>
                  <a:srgbClr val="FF0000"/>
                </a:solidFill>
                <a:latin typeface="Arial" charset="0"/>
                <a:cs typeface="Arial" charset="0"/>
              </a:rPr>
              <a:t>transfekovat</a:t>
            </a:r>
            <a:r>
              <a:rPr lang="cs-CZ" sz="2000" i="1" dirty="0" smtClean="0">
                <a:solidFill>
                  <a:srgbClr val="FF0000"/>
                </a:solidFill>
                <a:latin typeface="Arial" charset="0"/>
                <a:cs typeface="Arial" charset="0"/>
              </a:rPr>
              <a:t> jen </a:t>
            </a:r>
            <a:r>
              <a:rPr lang="cs-CZ" sz="2000" i="1" dirty="0" err="1" smtClean="0">
                <a:solidFill>
                  <a:srgbClr val="FF0000"/>
                </a:solidFill>
                <a:latin typeface="Arial" charset="0"/>
                <a:cs typeface="Arial" charset="0"/>
              </a:rPr>
              <a:t>elektroporací</a:t>
            </a:r>
            <a:endParaRPr lang="cs-CZ" sz="2000" i="1" dirty="0" smtClean="0">
              <a:solidFill>
                <a:srgbClr val="FF0000"/>
              </a:solidFill>
              <a:latin typeface="Arial" charset="0"/>
              <a:cs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body" idx="1"/>
          </p:nvPr>
        </p:nvSpPr>
        <p:spPr>
          <a:xfrm>
            <a:off x="1619250" y="447675"/>
            <a:ext cx="8229600" cy="604838"/>
          </a:xfrm>
        </p:spPr>
        <p:txBody>
          <a:bodyPr/>
          <a:lstStyle/>
          <a:p>
            <a:pPr>
              <a:buFontTx/>
              <a:buNone/>
            </a:pPr>
            <a:r>
              <a:rPr lang="cs-CZ" altLang="cs-CZ" sz="2500" b="1" dirty="0" smtClean="0">
                <a:latin typeface="Arial" charset="0"/>
                <a:cs typeface="Arial" charset="0"/>
              </a:rPr>
              <a:t>Vápenaté ionty</a:t>
            </a:r>
            <a:endParaRPr lang="cs-CZ" dirty="0" smtClean="0">
              <a:latin typeface="Arial" charset="0"/>
              <a:cs typeface="Arial" charset="0"/>
            </a:endParaRPr>
          </a:p>
        </p:txBody>
      </p:sp>
      <p:pic>
        <p:nvPicPr>
          <p:cNvPr id="21506" name="Picture 3"/>
          <p:cNvPicPr>
            <a:picLocks noChangeAspect="1" noChangeArrowheads="1"/>
          </p:cNvPicPr>
          <p:nvPr/>
        </p:nvPicPr>
        <p:blipFill>
          <a:blip r:embed="rId2"/>
          <a:srcRect/>
          <a:stretch>
            <a:fillRect/>
          </a:stretch>
        </p:blipFill>
        <p:spPr bwMode="auto">
          <a:xfrm>
            <a:off x="5435600" y="1206500"/>
            <a:ext cx="3502025" cy="4445000"/>
          </a:xfrm>
          <a:prstGeom prst="rect">
            <a:avLst/>
          </a:prstGeom>
          <a:noFill/>
          <a:ln w="9525">
            <a:noFill/>
            <a:miter lim="800000"/>
            <a:headEnd/>
            <a:tailEnd/>
          </a:ln>
        </p:spPr>
      </p:pic>
      <p:sp>
        <p:nvSpPr>
          <p:cNvPr id="21507" name="Rectangle 5"/>
          <p:cNvSpPr>
            <a:spLocks noChangeArrowheads="1"/>
          </p:cNvSpPr>
          <p:nvPr/>
        </p:nvSpPr>
        <p:spPr bwMode="auto">
          <a:xfrm>
            <a:off x="2195513" y="6613525"/>
            <a:ext cx="5659437" cy="244475"/>
          </a:xfrm>
          <a:prstGeom prst="rect">
            <a:avLst/>
          </a:prstGeom>
          <a:noFill/>
          <a:ln w="9525">
            <a:noFill/>
            <a:miter lim="800000"/>
            <a:headEnd/>
            <a:tailEnd/>
          </a:ln>
        </p:spPr>
        <p:txBody>
          <a:bodyPr wrap="none">
            <a:spAutoFit/>
          </a:bodyPr>
          <a:lstStyle/>
          <a:p>
            <a:r>
              <a:rPr lang="cs-CZ" sz="1000">
                <a:solidFill>
                  <a:schemeClr val="tx1"/>
                </a:solidFill>
              </a:rPr>
              <a:t>http://www.bio-rad.com/webroot/web/pdf/lsr/literature/10-0826_transfection_tutorial_interactive.pdf</a:t>
            </a:r>
          </a:p>
        </p:txBody>
      </p:sp>
      <p:sp>
        <p:nvSpPr>
          <p:cNvPr id="21508" name="Rectangle 6"/>
          <p:cNvSpPr>
            <a:spLocks/>
          </p:cNvSpPr>
          <p:nvPr/>
        </p:nvSpPr>
        <p:spPr bwMode="auto">
          <a:xfrm>
            <a:off x="1476375" y="4149725"/>
            <a:ext cx="6191250" cy="2376488"/>
          </a:xfrm>
          <a:prstGeom prst="rect">
            <a:avLst/>
          </a:prstGeom>
          <a:noFill/>
          <a:ln w="9525">
            <a:noFill/>
            <a:miter lim="800000"/>
            <a:headEnd/>
            <a:tailEnd/>
          </a:ln>
        </p:spPr>
        <p:txBody>
          <a:bodyPr/>
          <a:lstStyle/>
          <a:p>
            <a:pPr marL="266700" indent="-266700" eaLnBrk="0" hangingPunct="0">
              <a:lnSpc>
                <a:spcPct val="80000"/>
              </a:lnSpc>
              <a:spcBef>
                <a:spcPct val="20000"/>
              </a:spcBef>
              <a:buFontTx/>
              <a:buBlip>
                <a:blip r:embed="rId3"/>
              </a:buBlip>
            </a:pPr>
            <a:r>
              <a:rPr lang="cs-CZ" sz="1900">
                <a:solidFill>
                  <a:schemeClr val="tx1"/>
                </a:solidFill>
                <a:cs typeface="Arial" charset="0"/>
              </a:rPr>
              <a:t>Smíchání DNA s CaCl</a:t>
            </a:r>
            <a:r>
              <a:rPr lang="cs-CZ" sz="1900" baseline="-25000">
                <a:solidFill>
                  <a:schemeClr val="tx1"/>
                </a:solidFill>
                <a:cs typeface="Arial" charset="0"/>
              </a:rPr>
              <a:t>2</a:t>
            </a:r>
          </a:p>
          <a:p>
            <a:pPr marL="266700" indent="-266700" eaLnBrk="0" hangingPunct="0">
              <a:lnSpc>
                <a:spcPct val="80000"/>
              </a:lnSpc>
              <a:spcBef>
                <a:spcPct val="20000"/>
              </a:spcBef>
              <a:buFontTx/>
              <a:buBlip>
                <a:blip r:embed="rId3"/>
              </a:buBlip>
            </a:pPr>
            <a:r>
              <a:rPr lang="cs-CZ" sz="1900">
                <a:solidFill>
                  <a:schemeClr val="tx1"/>
                </a:solidFill>
                <a:cs typeface="Arial" charset="0"/>
              </a:rPr>
              <a:t>Přidání směsi do roztoku Ca(H</a:t>
            </a:r>
            <a:r>
              <a:rPr lang="cs-CZ" sz="1900" baseline="-25000">
                <a:solidFill>
                  <a:schemeClr val="tx1"/>
                </a:solidFill>
                <a:cs typeface="Arial" charset="0"/>
              </a:rPr>
              <a:t>2</a:t>
            </a:r>
            <a:r>
              <a:rPr lang="cs-CZ" sz="1900">
                <a:solidFill>
                  <a:schemeClr val="tx1"/>
                </a:solidFill>
                <a:cs typeface="Arial" charset="0"/>
              </a:rPr>
              <a:t>PO</a:t>
            </a:r>
            <a:r>
              <a:rPr lang="cs-CZ" sz="1900" baseline="-25000">
                <a:solidFill>
                  <a:schemeClr val="tx1"/>
                </a:solidFill>
                <a:cs typeface="Arial" charset="0"/>
              </a:rPr>
              <a:t>4</a:t>
            </a:r>
            <a:r>
              <a:rPr lang="cs-CZ" sz="1900">
                <a:solidFill>
                  <a:schemeClr val="tx1"/>
                </a:solidFill>
                <a:cs typeface="Arial" charset="0"/>
              </a:rPr>
              <a:t>)</a:t>
            </a:r>
            <a:r>
              <a:rPr lang="cs-CZ" sz="1900" baseline="-25000">
                <a:solidFill>
                  <a:schemeClr val="tx1"/>
                </a:solidFill>
                <a:cs typeface="Arial" charset="0"/>
              </a:rPr>
              <a:t>2</a:t>
            </a:r>
          </a:p>
          <a:p>
            <a:pPr marL="266700" indent="-266700" eaLnBrk="0" hangingPunct="0">
              <a:lnSpc>
                <a:spcPct val="80000"/>
              </a:lnSpc>
              <a:spcBef>
                <a:spcPct val="20000"/>
              </a:spcBef>
              <a:buFontTx/>
              <a:buBlip>
                <a:blip r:embed="rId3"/>
              </a:buBlip>
            </a:pPr>
            <a:r>
              <a:rPr lang="cs-CZ" sz="1900">
                <a:solidFill>
                  <a:schemeClr val="tx1"/>
                </a:solidFill>
                <a:cs typeface="Arial" charset="0"/>
              </a:rPr>
              <a:t>Tvorba precipitátu, který se přidá k bb</a:t>
            </a:r>
          </a:p>
          <a:p>
            <a:pPr marL="266700" indent="-266700" eaLnBrk="0" hangingPunct="0">
              <a:lnSpc>
                <a:spcPct val="80000"/>
              </a:lnSpc>
              <a:spcBef>
                <a:spcPct val="20000"/>
              </a:spcBef>
              <a:buFontTx/>
              <a:buBlip>
                <a:blip r:embed="rId3"/>
              </a:buBlip>
            </a:pPr>
            <a:r>
              <a:rPr lang="cs-CZ" sz="1900">
                <a:solidFill>
                  <a:schemeClr val="tx1"/>
                </a:solidFill>
                <a:cs typeface="Arial" charset="0"/>
              </a:rPr>
              <a:t>Pohlcení precipitátu endocytózou nebo fagocytózou</a:t>
            </a:r>
          </a:p>
          <a:p>
            <a:pPr marL="266700" indent="-266700"/>
            <a:r>
              <a:rPr lang="cs-CZ" sz="2200">
                <a:solidFill>
                  <a:schemeClr val="tx1"/>
                </a:solidFill>
                <a:cs typeface="Arial" charset="0"/>
              </a:rPr>
              <a:t> </a:t>
            </a:r>
            <a:endParaRPr lang="cs-CZ" sz="1900">
              <a:solidFill>
                <a:schemeClr val="tx1"/>
              </a:solidFill>
              <a:cs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1557338" y="396875"/>
            <a:ext cx="7138987" cy="627063"/>
          </a:xfrm>
        </p:spPr>
        <p:txBody>
          <a:bodyPr/>
          <a:lstStyle/>
          <a:p>
            <a:r>
              <a:rPr lang="cs-CZ" smtClean="0">
                <a:latin typeface="Arial" charset="0"/>
                <a:cs typeface="Arial" charset="0"/>
              </a:rPr>
              <a:t>PEI</a:t>
            </a:r>
          </a:p>
        </p:txBody>
      </p:sp>
      <p:sp>
        <p:nvSpPr>
          <p:cNvPr id="22530" name="Rectangle 3"/>
          <p:cNvSpPr>
            <a:spLocks noGrp="1"/>
          </p:cNvSpPr>
          <p:nvPr>
            <p:ph type="body" idx="1"/>
          </p:nvPr>
        </p:nvSpPr>
        <p:spPr>
          <a:xfrm>
            <a:off x="1547813" y="1484313"/>
            <a:ext cx="7138987" cy="4641850"/>
          </a:xfrm>
        </p:spPr>
        <p:txBody>
          <a:bodyPr/>
          <a:lstStyle/>
          <a:p>
            <a:pPr>
              <a:lnSpc>
                <a:spcPct val="80000"/>
              </a:lnSpc>
            </a:pPr>
            <a:r>
              <a:rPr lang="cs-CZ" sz="1900" dirty="0" smtClean="0">
                <a:latin typeface="Arial" charset="0"/>
                <a:cs typeface="Arial" charset="0"/>
              </a:rPr>
              <a:t>Kationické polymery jsou </a:t>
            </a:r>
            <a:r>
              <a:rPr lang="cs-CZ" sz="1900" dirty="0" err="1" smtClean="0">
                <a:latin typeface="Arial" charset="0"/>
                <a:cs typeface="Arial" charset="0"/>
              </a:rPr>
              <a:t>hydrofilické</a:t>
            </a:r>
            <a:r>
              <a:rPr lang="cs-CZ" sz="1900" dirty="0" smtClean="0">
                <a:latin typeface="Arial" charset="0"/>
                <a:cs typeface="Arial" charset="0"/>
              </a:rPr>
              <a:t>, a proto jsou rozpustné ve vodě</a:t>
            </a:r>
          </a:p>
          <a:p>
            <a:pPr>
              <a:lnSpc>
                <a:spcPct val="80000"/>
              </a:lnSpc>
            </a:pPr>
            <a:r>
              <a:rPr lang="cs-CZ" sz="1900" dirty="0" smtClean="0">
                <a:latin typeface="Arial" charset="0"/>
                <a:cs typeface="Arial" charset="0"/>
              </a:rPr>
              <a:t>Jsou schopné velmi efektivně kondenzovat DNA (záporný náboj)</a:t>
            </a:r>
          </a:p>
          <a:p>
            <a:r>
              <a:rPr lang="cs-CZ" sz="1900" dirty="0" smtClean="0">
                <a:latin typeface="Arial" charset="0"/>
                <a:cs typeface="Arial" charset="0"/>
              </a:rPr>
              <a:t>Komplexy DNA/PEI musí být malé (</a:t>
            </a:r>
            <a:r>
              <a:rPr lang="en-US" sz="1900" dirty="0" smtClean="0">
                <a:latin typeface="Arial" charset="0"/>
                <a:cs typeface="Arial" charset="0"/>
              </a:rPr>
              <a:t>&lt; 100 nm</a:t>
            </a:r>
            <a:r>
              <a:rPr lang="cs-CZ" sz="1900" dirty="0" smtClean="0">
                <a:latin typeface="Arial" charset="0"/>
                <a:cs typeface="Arial" charset="0"/>
              </a:rPr>
              <a:t>)</a:t>
            </a:r>
          </a:p>
          <a:p>
            <a:r>
              <a:rPr lang="cs-CZ" sz="1900" dirty="0" smtClean="0">
                <a:latin typeface="Arial" charset="0"/>
                <a:cs typeface="Arial" charset="0"/>
              </a:rPr>
              <a:t>Internalizace endocytózou</a:t>
            </a:r>
          </a:p>
          <a:p>
            <a:r>
              <a:rPr lang="cs-CZ" sz="1900" dirty="0" smtClean="0">
                <a:latin typeface="Arial" charset="0"/>
                <a:cs typeface="Arial" charset="0"/>
              </a:rPr>
              <a:t>Akumulace v </a:t>
            </a:r>
            <a:r>
              <a:rPr lang="cs-CZ" sz="1900" dirty="0" err="1" smtClean="0">
                <a:latin typeface="Arial" charset="0"/>
                <a:cs typeface="Arial" charset="0"/>
              </a:rPr>
              <a:t>endosomech</a:t>
            </a:r>
            <a:r>
              <a:rPr lang="cs-CZ" sz="1900" dirty="0" smtClean="0">
                <a:latin typeface="Arial" charset="0"/>
                <a:cs typeface="Arial" charset="0"/>
              </a:rPr>
              <a:t> a </a:t>
            </a:r>
            <a:r>
              <a:rPr lang="cs-CZ" sz="1900" dirty="0" err="1" smtClean="0">
                <a:latin typeface="Arial" charset="0"/>
                <a:cs typeface="Arial" charset="0"/>
              </a:rPr>
              <a:t>lyzosomech</a:t>
            </a:r>
            <a:r>
              <a:rPr lang="cs-CZ" sz="1900" dirty="0" smtClean="0">
                <a:latin typeface="Arial" charset="0"/>
                <a:cs typeface="Arial" charset="0"/>
              </a:rPr>
              <a:t> kolem jádra</a:t>
            </a:r>
          </a:p>
          <a:p>
            <a:r>
              <a:rPr lang="cs-CZ" sz="1900" dirty="0" smtClean="0">
                <a:latin typeface="Arial" charset="0"/>
                <a:cs typeface="Arial" charset="0"/>
              </a:rPr>
              <a:t>Jen malé množství komplexů z těchto organel unikne a dostane se do jádra</a:t>
            </a:r>
          </a:p>
        </p:txBody>
      </p:sp>
      <p:sp>
        <p:nvSpPr>
          <p:cNvPr id="22531" name="Rectangle 4"/>
          <p:cNvSpPr>
            <a:spLocks noChangeArrowheads="1"/>
          </p:cNvSpPr>
          <p:nvPr/>
        </p:nvSpPr>
        <p:spPr bwMode="auto">
          <a:xfrm>
            <a:off x="770059738" y="-103803450"/>
            <a:ext cx="6834187" cy="579437"/>
          </a:xfrm>
          <a:prstGeom prst="rect">
            <a:avLst/>
          </a:prstGeom>
          <a:noFill/>
          <a:ln w="9525">
            <a:noFill/>
            <a:miter lim="800000"/>
            <a:headEnd/>
            <a:tailEnd/>
          </a:ln>
        </p:spPr>
        <p:txBody>
          <a:bodyPr wrap="none" anchor="ctr">
            <a:spAutoFit/>
          </a:bodyPr>
          <a:lstStyle/>
          <a:p>
            <a:r>
              <a:rPr lang="cs-CZ" sz="1400">
                <a:solidFill>
                  <a:schemeClr val="tx1"/>
                </a:solidFill>
                <a:cs typeface="Arial" charset="0"/>
              </a:rPr>
              <a:t>Cationic polymers differ from cationic lipids in that they do not contain a hydrophobic </a:t>
            </a:r>
            <a:endParaRPr lang="cs-CZ" sz="1000">
              <a:solidFill>
                <a:schemeClr val="tx1"/>
              </a:solidFill>
            </a:endParaRPr>
          </a:p>
          <a:p>
            <a:pPr eaLnBrk="0" hangingPunct="0"/>
            <a:endParaRPr lang="cs-CZ">
              <a:solidFill>
                <a:schemeClr val="tx1"/>
              </a:solidFill>
            </a:endParaRPr>
          </a:p>
        </p:txBody>
      </p:sp>
      <p:sp>
        <p:nvSpPr>
          <p:cNvPr id="22532" name="Rectangle 5"/>
          <p:cNvSpPr>
            <a:spLocks noChangeArrowheads="1"/>
          </p:cNvSpPr>
          <p:nvPr/>
        </p:nvSpPr>
        <p:spPr bwMode="auto">
          <a:xfrm>
            <a:off x="770059738" y="116398675"/>
            <a:ext cx="7366000"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moiety and are completely soluble in water. Given their polymeric nature, cationic polymers </a:t>
            </a:r>
            <a:endParaRPr lang="cs-CZ" sz="1000">
              <a:solidFill>
                <a:schemeClr val="tx1"/>
              </a:solidFill>
            </a:endParaRPr>
          </a:p>
          <a:p>
            <a:pPr eaLnBrk="0" hangingPunct="0"/>
            <a:endParaRPr lang="cs-CZ">
              <a:solidFill>
                <a:schemeClr val="tx1"/>
              </a:solidFill>
            </a:endParaRPr>
          </a:p>
        </p:txBody>
      </p:sp>
      <p:sp>
        <p:nvSpPr>
          <p:cNvPr id="22533" name="Rectangle 6"/>
          <p:cNvSpPr>
            <a:spLocks noChangeArrowheads="1"/>
          </p:cNvSpPr>
          <p:nvPr/>
        </p:nvSpPr>
        <p:spPr bwMode="auto">
          <a:xfrm>
            <a:off x="770059738" y="336600800"/>
            <a:ext cx="7146925"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can be synthesized in different lengths, with different geometry (linear versus branched). </a:t>
            </a:r>
            <a:endParaRPr lang="cs-CZ" sz="1000">
              <a:solidFill>
                <a:schemeClr val="tx1"/>
              </a:solidFill>
            </a:endParaRPr>
          </a:p>
          <a:p>
            <a:pPr eaLnBrk="0" hangingPunct="0"/>
            <a:endParaRPr lang="cs-CZ">
              <a:solidFill>
                <a:schemeClr val="tx1"/>
              </a:solidFill>
            </a:endParaRPr>
          </a:p>
        </p:txBody>
      </p:sp>
      <p:sp>
        <p:nvSpPr>
          <p:cNvPr id="22534" name="Rectangle 7"/>
          <p:cNvSpPr>
            <a:spLocks noChangeArrowheads="1"/>
          </p:cNvSpPr>
          <p:nvPr/>
        </p:nvSpPr>
        <p:spPr bwMode="auto">
          <a:xfrm>
            <a:off x="770059738" y="556802925"/>
            <a:ext cx="7170737"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The most striking difference between cationic lipids and cationic polymers is the ability of </a:t>
            </a:r>
            <a:endParaRPr lang="cs-CZ" sz="1000">
              <a:solidFill>
                <a:schemeClr val="tx1"/>
              </a:solidFill>
            </a:endParaRPr>
          </a:p>
          <a:p>
            <a:pPr eaLnBrk="0" hangingPunct="0"/>
            <a:endParaRPr lang="cs-CZ">
              <a:solidFill>
                <a:schemeClr val="tx1"/>
              </a:solidFill>
            </a:endParaRPr>
          </a:p>
        </p:txBody>
      </p:sp>
      <p:sp>
        <p:nvSpPr>
          <p:cNvPr id="22535" name="Rectangle 8"/>
          <p:cNvSpPr>
            <a:spLocks noChangeArrowheads="1"/>
          </p:cNvSpPr>
          <p:nvPr/>
        </p:nvSpPr>
        <p:spPr bwMode="auto">
          <a:xfrm>
            <a:off x="770059738" y="777005050"/>
            <a:ext cx="4579937"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the cationic polymers to more efficiently condense DNA.</a:t>
            </a:r>
            <a:endParaRPr lang="cs-CZ" sz="1000">
              <a:solidFill>
                <a:schemeClr val="tx1"/>
              </a:solidFill>
            </a:endParaRPr>
          </a:p>
          <a:p>
            <a:pPr eaLnBrk="0" hangingPunct="0"/>
            <a:endParaRPr lang="cs-CZ">
              <a:solidFill>
                <a:schemeClr val="tx1"/>
              </a:solidFill>
            </a:endParaRPr>
          </a:p>
        </p:txBody>
      </p:sp>
      <p:sp>
        <p:nvSpPr>
          <p:cNvPr id="22536" name="Rectangle 9"/>
          <p:cNvSpPr>
            <a:spLocks noChangeArrowheads="1"/>
          </p:cNvSpPr>
          <p:nvPr/>
        </p:nvSpPr>
        <p:spPr bwMode="auto">
          <a:xfrm>
            <a:off x="770059738" y="1079392050"/>
            <a:ext cx="5905500"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There are three general types of cationic polymers used in transfections: </a:t>
            </a:r>
            <a:endParaRPr lang="cs-CZ" sz="1000">
              <a:solidFill>
                <a:schemeClr val="tx1"/>
              </a:solidFill>
            </a:endParaRPr>
          </a:p>
          <a:p>
            <a:pPr eaLnBrk="0" hangingPunct="0"/>
            <a:endParaRPr lang="cs-CZ">
              <a:solidFill>
                <a:schemeClr val="tx1"/>
              </a:solidFill>
            </a:endParaRPr>
          </a:p>
        </p:txBody>
      </p:sp>
      <p:sp>
        <p:nvSpPr>
          <p:cNvPr id="22537" name="Rectangle 10"/>
          <p:cNvSpPr>
            <a:spLocks noChangeArrowheads="1"/>
          </p:cNvSpPr>
          <p:nvPr/>
        </p:nvSpPr>
        <p:spPr bwMode="auto">
          <a:xfrm>
            <a:off x="811953863" y="146235261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2538" name="Rectangle 11"/>
          <p:cNvSpPr>
            <a:spLocks noChangeArrowheads="1"/>
          </p:cNvSpPr>
          <p:nvPr/>
        </p:nvSpPr>
        <p:spPr bwMode="auto">
          <a:xfrm>
            <a:off x="-888203075" y="146235261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2539" name="Rectangle 12"/>
          <p:cNvSpPr>
            <a:spLocks noChangeArrowheads="1"/>
          </p:cNvSpPr>
          <p:nvPr/>
        </p:nvSpPr>
        <p:spPr bwMode="auto">
          <a:xfrm>
            <a:off x="893884738" y="-2147483648"/>
            <a:ext cx="3463925" cy="579437"/>
          </a:xfrm>
          <a:prstGeom prst="rect">
            <a:avLst/>
          </a:prstGeom>
          <a:noFill/>
          <a:ln w="9525">
            <a:noFill/>
            <a:miter lim="800000"/>
            <a:headEnd/>
            <a:tailEnd/>
          </a:ln>
        </p:spPr>
        <p:txBody>
          <a:bodyPr wrap="none" anchor="ctr">
            <a:spAutoFit/>
          </a:bodyPr>
          <a:lstStyle/>
          <a:p>
            <a:r>
              <a:rPr lang="cs-CZ" sz="1400">
                <a:solidFill>
                  <a:schemeClr val="tx1"/>
                </a:solidFill>
                <a:cs typeface="Arial" charset="0"/>
              </a:rPr>
              <a:t>Linear (histone, spermine, and polylysine)</a:t>
            </a:r>
            <a:endParaRPr lang="cs-CZ" sz="1000">
              <a:solidFill>
                <a:schemeClr val="tx1"/>
              </a:solidFill>
            </a:endParaRPr>
          </a:p>
          <a:p>
            <a:pPr eaLnBrk="0" hangingPunct="0"/>
            <a:endParaRPr lang="cs-CZ">
              <a:solidFill>
                <a:schemeClr val="tx1"/>
              </a:solidFill>
            </a:endParaRPr>
          </a:p>
        </p:txBody>
      </p:sp>
      <p:sp>
        <p:nvSpPr>
          <p:cNvPr id="22540" name="Rectangle 13"/>
          <p:cNvSpPr>
            <a:spLocks noChangeArrowheads="1"/>
          </p:cNvSpPr>
          <p:nvPr/>
        </p:nvSpPr>
        <p:spPr bwMode="auto">
          <a:xfrm>
            <a:off x="811953863" y="1682483300"/>
            <a:ext cx="214312" cy="427038"/>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2541" name="Rectangle 14"/>
          <p:cNvSpPr>
            <a:spLocks noChangeArrowheads="1"/>
          </p:cNvSpPr>
          <p:nvPr/>
        </p:nvSpPr>
        <p:spPr bwMode="auto">
          <a:xfrm>
            <a:off x="-888203075" y="1682483300"/>
            <a:ext cx="214312" cy="427038"/>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2542" name="Rectangle 15"/>
          <p:cNvSpPr>
            <a:spLocks noChangeArrowheads="1"/>
          </p:cNvSpPr>
          <p:nvPr/>
        </p:nvSpPr>
        <p:spPr bwMode="auto">
          <a:xfrm>
            <a:off x="893884738" y="1601568425"/>
            <a:ext cx="942975"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Branched</a:t>
            </a:r>
            <a:endParaRPr lang="cs-CZ" sz="1000">
              <a:solidFill>
                <a:schemeClr val="tx1"/>
              </a:solidFill>
            </a:endParaRPr>
          </a:p>
          <a:p>
            <a:pPr eaLnBrk="0" hangingPunct="0"/>
            <a:endParaRPr lang="cs-CZ">
              <a:solidFill>
                <a:schemeClr val="tx1"/>
              </a:solidFill>
            </a:endParaRPr>
          </a:p>
        </p:txBody>
      </p:sp>
      <p:sp>
        <p:nvSpPr>
          <p:cNvPr id="22543" name="Rectangle 16"/>
          <p:cNvSpPr>
            <a:spLocks noChangeArrowheads="1"/>
          </p:cNvSpPr>
          <p:nvPr/>
        </p:nvSpPr>
        <p:spPr bwMode="auto">
          <a:xfrm>
            <a:off x="811953863" y="-2107030013"/>
            <a:ext cx="214312" cy="427038"/>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2544" name="Rectangle 17"/>
          <p:cNvSpPr>
            <a:spLocks noChangeArrowheads="1"/>
          </p:cNvSpPr>
          <p:nvPr/>
        </p:nvSpPr>
        <p:spPr bwMode="auto">
          <a:xfrm>
            <a:off x="-888203075" y="-2107030013"/>
            <a:ext cx="214312" cy="427038"/>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2545" name="Rectangle 18"/>
          <p:cNvSpPr>
            <a:spLocks noChangeArrowheads="1"/>
          </p:cNvSpPr>
          <p:nvPr/>
        </p:nvSpPr>
        <p:spPr bwMode="auto">
          <a:xfrm>
            <a:off x="893884738" y="1821707050"/>
            <a:ext cx="923925"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Spherical</a:t>
            </a:r>
            <a:endParaRPr lang="cs-CZ" sz="1000">
              <a:solidFill>
                <a:schemeClr val="tx1"/>
              </a:solidFill>
            </a:endParaRPr>
          </a:p>
          <a:p>
            <a:pPr eaLnBrk="0" hangingPunct="0"/>
            <a:endParaRPr lang="cs-CZ">
              <a:solidFill>
                <a:schemeClr val="tx1"/>
              </a:solidFill>
            </a:endParaRPr>
          </a:p>
        </p:txBody>
      </p:sp>
      <p:sp>
        <p:nvSpPr>
          <p:cNvPr id="22546" name="Rectangle 19"/>
          <p:cNvSpPr>
            <a:spLocks noChangeArrowheads="1"/>
          </p:cNvSpPr>
          <p:nvPr/>
        </p:nvSpPr>
        <p:spPr bwMode="auto">
          <a:xfrm>
            <a:off x="770083550" y="2147483647"/>
            <a:ext cx="5407025" cy="304800"/>
          </a:xfrm>
          <a:prstGeom prst="rect">
            <a:avLst/>
          </a:prstGeom>
          <a:noFill/>
          <a:ln w="9525">
            <a:noFill/>
            <a:miter lim="800000"/>
            <a:headEnd/>
            <a:tailEnd/>
          </a:ln>
        </p:spPr>
        <p:txBody>
          <a:bodyPr wrap="none" anchor="ctr">
            <a:spAutoFit/>
          </a:bodyPr>
          <a:lstStyle/>
          <a:p>
            <a:r>
              <a:rPr lang="cs-CZ" sz="1400">
                <a:solidFill>
                  <a:schemeClr val="tx1"/>
                </a:solidFill>
                <a:cs typeface="Arial" charset="0"/>
              </a:rPr>
              <a:t>Cationic polymers include polyethyleneimine (PEI) and dendrimers</a:t>
            </a:r>
            <a:endParaRPr lang="cs-CZ">
              <a:solidFill>
                <a:schemeClr val="tx1"/>
              </a:solidFill>
            </a:endParaRPr>
          </a:p>
        </p:txBody>
      </p:sp>
      <p:pic>
        <p:nvPicPr>
          <p:cNvPr id="22547" name="Picture 21" descr="www.nano-lifescience.com"/>
          <p:cNvPicPr>
            <a:picLocks noChangeAspect="1" noChangeArrowheads="1"/>
          </p:cNvPicPr>
          <p:nvPr/>
        </p:nvPicPr>
        <p:blipFill>
          <a:blip r:embed="rId2"/>
          <a:srcRect/>
          <a:stretch>
            <a:fillRect/>
          </a:stretch>
        </p:blipFill>
        <p:spPr bwMode="auto">
          <a:xfrm>
            <a:off x="3348038" y="4508500"/>
            <a:ext cx="3219450" cy="2143125"/>
          </a:xfrm>
          <a:prstGeom prst="rect">
            <a:avLst/>
          </a:prstGeom>
          <a:noFill/>
          <a:ln w="9525">
            <a:noFill/>
            <a:miter lim="800000"/>
            <a:headEnd/>
            <a:tailEnd/>
          </a:ln>
        </p:spPr>
      </p:pic>
      <p:sp>
        <p:nvSpPr>
          <p:cNvPr id="22548" name="Rectangle 22"/>
          <p:cNvSpPr>
            <a:spLocks noChangeArrowheads="1"/>
          </p:cNvSpPr>
          <p:nvPr/>
        </p:nvSpPr>
        <p:spPr bwMode="auto">
          <a:xfrm>
            <a:off x="5551488" y="6613525"/>
            <a:ext cx="3592512" cy="244475"/>
          </a:xfrm>
          <a:prstGeom prst="rect">
            <a:avLst/>
          </a:prstGeom>
          <a:noFill/>
          <a:ln w="9525">
            <a:noFill/>
            <a:miter lim="800000"/>
            <a:headEnd/>
            <a:tailEnd/>
          </a:ln>
        </p:spPr>
        <p:txBody>
          <a:bodyPr wrap="none">
            <a:spAutoFit/>
          </a:bodyPr>
          <a:lstStyle/>
          <a:p>
            <a:r>
              <a:rPr lang="cs-CZ" sz="1000">
                <a:solidFill>
                  <a:schemeClr val="tx1"/>
                </a:solidFill>
              </a:rPr>
              <a:t>http://www.nano-lifescience.com/research/gene-delivery.html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1754188" y="396875"/>
            <a:ext cx="7138987" cy="627063"/>
          </a:xfrm>
        </p:spPr>
        <p:txBody>
          <a:bodyPr/>
          <a:lstStyle/>
          <a:p>
            <a:r>
              <a:rPr lang="cs-CZ" dirty="0" err="1" smtClean="0">
                <a:latin typeface="Arial" charset="0"/>
                <a:cs typeface="Arial" charset="0"/>
              </a:rPr>
              <a:t>Lipofekce</a:t>
            </a:r>
            <a:endParaRPr lang="cs-CZ" dirty="0" smtClean="0">
              <a:latin typeface="Arial" charset="0"/>
              <a:cs typeface="Arial" charset="0"/>
            </a:endParaRPr>
          </a:p>
        </p:txBody>
      </p:sp>
      <p:pic>
        <p:nvPicPr>
          <p:cNvPr id="23554" name="Picture 3"/>
          <p:cNvPicPr>
            <a:picLocks noChangeAspect="1" noChangeArrowheads="1"/>
          </p:cNvPicPr>
          <p:nvPr/>
        </p:nvPicPr>
        <p:blipFill>
          <a:blip r:embed="rId2"/>
          <a:srcRect/>
          <a:stretch>
            <a:fillRect/>
          </a:stretch>
        </p:blipFill>
        <p:spPr bwMode="auto">
          <a:xfrm>
            <a:off x="2987675" y="2886075"/>
            <a:ext cx="4032250" cy="3971925"/>
          </a:xfrm>
          <a:prstGeom prst="rect">
            <a:avLst/>
          </a:prstGeom>
          <a:noFill/>
          <a:ln w="9525">
            <a:noFill/>
            <a:miter lim="800000"/>
            <a:headEnd/>
            <a:tailEnd/>
          </a:ln>
        </p:spPr>
      </p:pic>
      <p:sp>
        <p:nvSpPr>
          <p:cNvPr id="23555" name="Rectangle 4"/>
          <p:cNvSpPr>
            <a:spLocks noChangeArrowheads="1"/>
          </p:cNvSpPr>
          <p:nvPr/>
        </p:nvSpPr>
        <p:spPr bwMode="auto">
          <a:xfrm>
            <a:off x="2195513" y="6613525"/>
            <a:ext cx="5659437" cy="244475"/>
          </a:xfrm>
          <a:prstGeom prst="rect">
            <a:avLst/>
          </a:prstGeom>
          <a:noFill/>
          <a:ln w="9525">
            <a:noFill/>
            <a:miter lim="800000"/>
            <a:headEnd/>
            <a:tailEnd/>
          </a:ln>
        </p:spPr>
        <p:txBody>
          <a:bodyPr wrap="none">
            <a:spAutoFit/>
          </a:bodyPr>
          <a:lstStyle/>
          <a:p>
            <a:r>
              <a:rPr lang="cs-CZ" sz="1000">
                <a:solidFill>
                  <a:schemeClr val="tx1"/>
                </a:solidFill>
              </a:rPr>
              <a:t>http://www.bio-rad.com/webroot/web/pdf/lsr/literature/10-0826_transfection_tutorial_interactive.pdf</a:t>
            </a:r>
          </a:p>
        </p:txBody>
      </p:sp>
      <p:sp>
        <p:nvSpPr>
          <p:cNvPr id="23556" name="Rectangle 5"/>
          <p:cNvSpPr>
            <a:spLocks noChangeArrowheads="1"/>
          </p:cNvSpPr>
          <p:nvPr/>
        </p:nvSpPr>
        <p:spPr bwMode="auto">
          <a:xfrm>
            <a:off x="767491163" y="-349108713"/>
            <a:ext cx="8593137" cy="960438"/>
          </a:xfrm>
          <a:prstGeom prst="rect">
            <a:avLst/>
          </a:prstGeom>
          <a:noFill/>
          <a:ln w="9525">
            <a:noFill/>
            <a:miter lim="800000"/>
            <a:headEnd/>
            <a:tailEnd/>
          </a:ln>
        </p:spPr>
        <p:txBody>
          <a:bodyPr wrap="none" anchor="ctr">
            <a:spAutoFit/>
          </a:bodyPr>
          <a:lstStyle/>
          <a:p>
            <a:r>
              <a:rPr lang="cs-CZ" sz="3900">
                <a:solidFill>
                  <a:schemeClr val="tx1"/>
                </a:solidFill>
                <a:cs typeface="Arial" charset="0"/>
              </a:rPr>
              <a:t>Cationic Lipids: Liposomes/Lipoplexes</a:t>
            </a:r>
            <a:endParaRPr lang="cs-CZ" sz="1000">
              <a:solidFill>
                <a:schemeClr val="tx1"/>
              </a:solidFill>
            </a:endParaRPr>
          </a:p>
          <a:p>
            <a:pPr eaLnBrk="0" hangingPunct="0"/>
            <a:endParaRPr lang="cs-CZ">
              <a:solidFill>
                <a:schemeClr val="tx1"/>
              </a:solidFill>
            </a:endParaRPr>
          </a:p>
        </p:txBody>
      </p:sp>
      <p:sp>
        <p:nvSpPr>
          <p:cNvPr id="23557" name="Rectangle 6"/>
          <p:cNvSpPr>
            <a:spLocks noChangeArrowheads="1"/>
          </p:cNvSpPr>
          <p:nvPr/>
        </p:nvSpPr>
        <p:spPr bwMode="auto">
          <a:xfrm>
            <a:off x="809385288" y="43586241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58" name="Rectangle 7"/>
          <p:cNvSpPr>
            <a:spLocks noChangeArrowheads="1"/>
          </p:cNvSpPr>
          <p:nvPr/>
        </p:nvSpPr>
        <p:spPr bwMode="auto">
          <a:xfrm>
            <a:off x="-890771650" y="43586241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59" name="Rectangle 8"/>
          <p:cNvSpPr>
            <a:spLocks noChangeArrowheads="1"/>
          </p:cNvSpPr>
          <p:nvPr/>
        </p:nvSpPr>
        <p:spPr bwMode="auto">
          <a:xfrm>
            <a:off x="891316163" y="354947538"/>
            <a:ext cx="7761287" cy="579437"/>
          </a:xfrm>
          <a:prstGeom prst="rect">
            <a:avLst/>
          </a:prstGeom>
          <a:noFill/>
          <a:ln w="9525">
            <a:noFill/>
            <a:miter lim="800000"/>
            <a:headEnd/>
            <a:tailEnd/>
          </a:ln>
        </p:spPr>
        <p:txBody>
          <a:bodyPr wrap="none" anchor="ctr">
            <a:spAutoFit/>
          </a:bodyPr>
          <a:lstStyle/>
          <a:p>
            <a:r>
              <a:rPr lang="cs-CZ" sz="1400">
                <a:solidFill>
                  <a:schemeClr val="tx1"/>
                </a:solidFill>
                <a:cs typeface="Arial" charset="0"/>
              </a:rPr>
              <a:t>Cationic lipids are amphiphilic molecules that have a positively charged polar head group linked, </a:t>
            </a:r>
            <a:endParaRPr lang="cs-CZ" sz="1000">
              <a:solidFill>
                <a:schemeClr val="tx1"/>
              </a:solidFill>
            </a:endParaRPr>
          </a:p>
          <a:p>
            <a:pPr eaLnBrk="0" hangingPunct="0"/>
            <a:endParaRPr lang="cs-CZ">
              <a:solidFill>
                <a:schemeClr val="tx1"/>
              </a:solidFill>
            </a:endParaRPr>
          </a:p>
        </p:txBody>
      </p:sp>
      <p:sp>
        <p:nvSpPr>
          <p:cNvPr id="23560" name="Rectangle 9"/>
          <p:cNvSpPr>
            <a:spLocks noChangeArrowheads="1"/>
          </p:cNvSpPr>
          <p:nvPr/>
        </p:nvSpPr>
        <p:spPr bwMode="auto">
          <a:xfrm>
            <a:off x="891316163" y="575149663"/>
            <a:ext cx="6892925" cy="579437"/>
          </a:xfrm>
          <a:prstGeom prst="rect">
            <a:avLst/>
          </a:prstGeom>
          <a:noFill/>
          <a:ln w="9525">
            <a:noFill/>
            <a:miter lim="800000"/>
            <a:headEnd/>
            <a:tailEnd/>
          </a:ln>
        </p:spPr>
        <p:txBody>
          <a:bodyPr wrap="none" anchor="ctr">
            <a:spAutoFit/>
          </a:bodyPr>
          <a:lstStyle/>
          <a:p>
            <a:r>
              <a:rPr lang="cs-CZ" sz="1400">
                <a:solidFill>
                  <a:schemeClr val="tx1"/>
                </a:solidFill>
                <a:cs typeface="Arial" charset="0"/>
              </a:rPr>
              <a:t>via an anchor, to an apolar hydrophobic domain generally comprising two alkyl chains</a:t>
            </a:r>
            <a:endParaRPr lang="cs-CZ" sz="1000">
              <a:solidFill>
                <a:schemeClr val="tx1"/>
              </a:solidFill>
            </a:endParaRPr>
          </a:p>
          <a:p>
            <a:pPr eaLnBrk="0" hangingPunct="0"/>
            <a:endParaRPr lang="cs-CZ">
              <a:solidFill>
                <a:schemeClr val="tx1"/>
              </a:solidFill>
            </a:endParaRPr>
          </a:p>
        </p:txBody>
      </p:sp>
      <p:sp>
        <p:nvSpPr>
          <p:cNvPr id="23561" name="Rectangle 10"/>
          <p:cNvSpPr>
            <a:spLocks noChangeArrowheads="1"/>
          </p:cNvSpPr>
          <p:nvPr/>
        </p:nvSpPr>
        <p:spPr bwMode="auto">
          <a:xfrm>
            <a:off x="809385288" y="91773216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62" name="Rectangle 11"/>
          <p:cNvSpPr>
            <a:spLocks noChangeArrowheads="1"/>
          </p:cNvSpPr>
          <p:nvPr/>
        </p:nvSpPr>
        <p:spPr bwMode="auto">
          <a:xfrm>
            <a:off x="-890771650" y="91773216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63" name="Rectangle 12"/>
          <p:cNvSpPr>
            <a:spLocks noChangeArrowheads="1"/>
          </p:cNvSpPr>
          <p:nvPr/>
        </p:nvSpPr>
        <p:spPr bwMode="auto">
          <a:xfrm>
            <a:off x="891316163" y="836825225"/>
            <a:ext cx="8104187"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Structural variations in the hydrophobic domain of cationic lipids include the length and the degree of </a:t>
            </a:r>
            <a:endParaRPr lang="cs-CZ" sz="1000">
              <a:solidFill>
                <a:schemeClr val="tx1"/>
              </a:solidFill>
            </a:endParaRPr>
          </a:p>
          <a:p>
            <a:pPr eaLnBrk="0" hangingPunct="0"/>
            <a:endParaRPr lang="cs-CZ">
              <a:solidFill>
                <a:schemeClr val="tx1"/>
              </a:solidFill>
            </a:endParaRPr>
          </a:p>
        </p:txBody>
      </p:sp>
      <p:sp>
        <p:nvSpPr>
          <p:cNvPr id="23564" name="Rectangle 13"/>
          <p:cNvSpPr>
            <a:spLocks noChangeArrowheads="1"/>
          </p:cNvSpPr>
          <p:nvPr/>
        </p:nvSpPr>
        <p:spPr bwMode="auto">
          <a:xfrm>
            <a:off x="891316163" y="1057027350"/>
            <a:ext cx="2774950"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non-saturation of the alkyl chains</a:t>
            </a:r>
            <a:endParaRPr lang="cs-CZ" sz="1000">
              <a:solidFill>
                <a:schemeClr val="tx1"/>
              </a:solidFill>
            </a:endParaRPr>
          </a:p>
          <a:p>
            <a:pPr eaLnBrk="0" hangingPunct="0"/>
            <a:endParaRPr lang="cs-CZ">
              <a:solidFill>
                <a:schemeClr val="tx1"/>
              </a:solidFill>
            </a:endParaRPr>
          </a:p>
        </p:txBody>
      </p:sp>
      <p:sp>
        <p:nvSpPr>
          <p:cNvPr id="23565" name="Rectangle 14"/>
          <p:cNvSpPr>
            <a:spLocks noChangeArrowheads="1"/>
          </p:cNvSpPr>
          <p:nvPr/>
        </p:nvSpPr>
        <p:spPr bwMode="auto">
          <a:xfrm>
            <a:off x="809385288" y="1399609850"/>
            <a:ext cx="214312" cy="427038"/>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66" name="Rectangle 15"/>
          <p:cNvSpPr>
            <a:spLocks noChangeArrowheads="1"/>
          </p:cNvSpPr>
          <p:nvPr/>
        </p:nvSpPr>
        <p:spPr bwMode="auto">
          <a:xfrm>
            <a:off x="-890771650" y="1399609850"/>
            <a:ext cx="214312" cy="427038"/>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67" name="Rectangle 16"/>
          <p:cNvSpPr>
            <a:spLocks noChangeArrowheads="1"/>
          </p:cNvSpPr>
          <p:nvPr/>
        </p:nvSpPr>
        <p:spPr bwMode="auto">
          <a:xfrm>
            <a:off x="891316163" y="-1752546025"/>
            <a:ext cx="7681912" cy="579437"/>
          </a:xfrm>
          <a:prstGeom prst="rect">
            <a:avLst/>
          </a:prstGeom>
          <a:noFill/>
          <a:ln w="9525">
            <a:noFill/>
            <a:miter lim="800000"/>
            <a:headEnd/>
            <a:tailEnd/>
          </a:ln>
        </p:spPr>
        <p:txBody>
          <a:bodyPr wrap="none" anchor="ctr">
            <a:spAutoFit/>
          </a:bodyPr>
          <a:lstStyle/>
          <a:p>
            <a:r>
              <a:rPr lang="cs-CZ" sz="1400">
                <a:solidFill>
                  <a:schemeClr val="tx1"/>
                </a:solidFill>
                <a:cs typeface="Arial" charset="0"/>
              </a:rPr>
              <a:t>Electrostatic interactions between the positive charges of the cationic lipid head groups and the </a:t>
            </a:r>
            <a:endParaRPr lang="cs-CZ" sz="1000">
              <a:solidFill>
                <a:schemeClr val="tx1"/>
              </a:solidFill>
            </a:endParaRPr>
          </a:p>
          <a:p>
            <a:pPr eaLnBrk="0" hangingPunct="0"/>
            <a:endParaRPr lang="cs-CZ">
              <a:solidFill>
                <a:schemeClr val="tx1"/>
              </a:solidFill>
            </a:endParaRPr>
          </a:p>
        </p:txBody>
      </p:sp>
      <p:sp>
        <p:nvSpPr>
          <p:cNvPr id="23568" name="Rectangle 17"/>
          <p:cNvSpPr>
            <a:spLocks noChangeArrowheads="1"/>
          </p:cNvSpPr>
          <p:nvPr/>
        </p:nvSpPr>
        <p:spPr bwMode="auto">
          <a:xfrm>
            <a:off x="891316163" y="1538897100"/>
            <a:ext cx="8599487"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negatively charged phosphates of the DNA backbone are the main forces that allow DNA to spontaneously </a:t>
            </a:r>
            <a:endParaRPr lang="cs-CZ" sz="1000">
              <a:solidFill>
                <a:schemeClr val="tx1"/>
              </a:solidFill>
            </a:endParaRPr>
          </a:p>
          <a:p>
            <a:pPr eaLnBrk="0" hangingPunct="0"/>
            <a:endParaRPr lang="cs-CZ">
              <a:solidFill>
                <a:schemeClr val="tx1"/>
              </a:solidFill>
            </a:endParaRPr>
          </a:p>
        </p:txBody>
      </p:sp>
      <p:sp>
        <p:nvSpPr>
          <p:cNvPr id="23569" name="Rectangle 18"/>
          <p:cNvSpPr>
            <a:spLocks noChangeArrowheads="1"/>
          </p:cNvSpPr>
          <p:nvPr/>
        </p:nvSpPr>
        <p:spPr bwMode="auto">
          <a:xfrm>
            <a:off x="891316163" y="1759099225"/>
            <a:ext cx="2403475" cy="304800"/>
          </a:xfrm>
          <a:prstGeom prst="rect">
            <a:avLst/>
          </a:prstGeom>
          <a:noFill/>
          <a:ln w="9525">
            <a:noFill/>
            <a:miter lim="800000"/>
            <a:headEnd/>
            <a:tailEnd/>
          </a:ln>
        </p:spPr>
        <p:txBody>
          <a:bodyPr wrap="none" anchor="ctr">
            <a:spAutoFit/>
          </a:bodyPr>
          <a:lstStyle/>
          <a:p>
            <a:r>
              <a:rPr lang="cs-CZ" sz="1400">
                <a:solidFill>
                  <a:schemeClr val="tx1"/>
                </a:solidFill>
                <a:cs typeface="Arial" charset="0"/>
              </a:rPr>
              <a:t>associate with cationic lipids</a:t>
            </a:r>
            <a:endParaRPr lang="cs-CZ">
              <a:solidFill>
                <a:schemeClr val="tx1"/>
              </a:solidFill>
            </a:endParaRPr>
          </a:p>
        </p:txBody>
      </p:sp>
      <p:sp>
        <p:nvSpPr>
          <p:cNvPr id="23570" name="Rectangle 19"/>
          <p:cNvSpPr>
            <a:spLocks noChangeArrowheads="1"/>
          </p:cNvSpPr>
          <p:nvPr/>
        </p:nvSpPr>
        <p:spPr bwMode="auto">
          <a:xfrm>
            <a:off x="767491163" y="-349108713"/>
            <a:ext cx="8593137" cy="960438"/>
          </a:xfrm>
          <a:prstGeom prst="rect">
            <a:avLst/>
          </a:prstGeom>
          <a:noFill/>
          <a:ln w="9525">
            <a:noFill/>
            <a:miter lim="800000"/>
            <a:headEnd/>
            <a:tailEnd/>
          </a:ln>
        </p:spPr>
        <p:txBody>
          <a:bodyPr wrap="none" anchor="ctr">
            <a:spAutoFit/>
          </a:bodyPr>
          <a:lstStyle/>
          <a:p>
            <a:r>
              <a:rPr lang="cs-CZ" sz="3900">
                <a:solidFill>
                  <a:schemeClr val="tx1"/>
                </a:solidFill>
                <a:cs typeface="Arial" charset="0"/>
              </a:rPr>
              <a:t>Cationic Lipids: Liposomes/Lipoplexes</a:t>
            </a:r>
            <a:endParaRPr lang="cs-CZ" sz="1000">
              <a:solidFill>
                <a:schemeClr val="tx1"/>
              </a:solidFill>
            </a:endParaRPr>
          </a:p>
          <a:p>
            <a:pPr eaLnBrk="0" hangingPunct="0"/>
            <a:endParaRPr lang="cs-CZ">
              <a:solidFill>
                <a:schemeClr val="tx1"/>
              </a:solidFill>
            </a:endParaRPr>
          </a:p>
        </p:txBody>
      </p:sp>
      <p:sp>
        <p:nvSpPr>
          <p:cNvPr id="23571" name="Rectangle 20"/>
          <p:cNvSpPr>
            <a:spLocks noChangeArrowheads="1"/>
          </p:cNvSpPr>
          <p:nvPr/>
        </p:nvSpPr>
        <p:spPr bwMode="auto">
          <a:xfrm>
            <a:off x="809385288" y="43586241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72" name="Rectangle 21"/>
          <p:cNvSpPr>
            <a:spLocks noChangeArrowheads="1"/>
          </p:cNvSpPr>
          <p:nvPr/>
        </p:nvSpPr>
        <p:spPr bwMode="auto">
          <a:xfrm>
            <a:off x="-890771650" y="43586241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73" name="Rectangle 22"/>
          <p:cNvSpPr>
            <a:spLocks noChangeArrowheads="1"/>
          </p:cNvSpPr>
          <p:nvPr/>
        </p:nvSpPr>
        <p:spPr bwMode="auto">
          <a:xfrm>
            <a:off x="891316163" y="354947538"/>
            <a:ext cx="7761287" cy="579437"/>
          </a:xfrm>
          <a:prstGeom prst="rect">
            <a:avLst/>
          </a:prstGeom>
          <a:noFill/>
          <a:ln w="9525">
            <a:noFill/>
            <a:miter lim="800000"/>
            <a:headEnd/>
            <a:tailEnd/>
          </a:ln>
        </p:spPr>
        <p:txBody>
          <a:bodyPr wrap="none" anchor="ctr">
            <a:spAutoFit/>
          </a:bodyPr>
          <a:lstStyle/>
          <a:p>
            <a:r>
              <a:rPr lang="cs-CZ" sz="1400">
                <a:solidFill>
                  <a:schemeClr val="tx1"/>
                </a:solidFill>
                <a:cs typeface="Arial" charset="0"/>
              </a:rPr>
              <a:t>Cationic lipids are amphiphilic molecules that have a positively charged polar head group linked, </a:t>
            </a:r>
            <a:endParaRPr lang="cs-CZ" sz="1000">
              <a:solidFill>
                <a:schemeClr val="tx1"/>
              </a:solidFill>
            </a:endParaRPr>
          </a:p>
          <a:p>
            <a:pPr eaLnBrk="0" hangingPunct="0"/>
            <a:endParaRPr lang="cs-CZ">
              <a:solidFill>
                <a:schemeClr val="tx1"/>
              </a:solidFill>
            </a:endParaRPr>
          </a:p>
        </p:txBody>
      </p:sp>
      <p:sp>
        <p:nvSpPr>
          <p:cNvPr id="23574" name="Rectangle 23"/>
          <p:cNvSpPr>
            <a:spLocks noChangeArrowheads="1"/>
          </p:cNvSpPr>
          <p:nvPr/>
        </p:nvSpPr>
        <p:spPr bwMode="auto">
          <a:xfrm>
            <a:off x="891316163" y="575149663"/>
            <a:ext cx="6892925" cy="579437"/>
          </a:xfrm>
          <a:prstGeom prst="rect">
            <a:avLst/>
          </a:prstGeom>
          <a:noFill/>
          <a:ln w="9525">
            <a:noFill/>
            <a:miter lim="800000"/>
            <a:headEnd/>
            <a:tailEnd/>
          </a:ln>
        </p:spPr>
        <p:txBody>
          <a:bodyPr wrap="none" anchor="ctr">
            <a:spAutoFit/>
          </a:bodyPr>
          <a:lstStyle/>
          <a:p>
            <a:r>
              <a:rPr lang="cs-CZ" sz="1400">
                <a:solidFill>
                  <a:schemeClr val="tx1"/>
                </a:solidFill>
                <a:cs typeface="Arial" charset="0"/>
              </a:rPr>
              <a:t>via an anchor, to an apolar hydrophobic domain generally comprising two alkyl chains</a:t>
            </a:r>
            <a:endParaRPr lang="cs-CZ" sz="1000">
              <a:solidFill>
                <a:schemeClr val="tx1"/>
              </a:solidFill>
            </a:endParaRPr>
          </a:p>
          <a:p>
            <a:pPr eaLnBrk="0" hangingPunct="0"/>
            <a:endParaRPr lang="cs-CZ">
              <a:solidFill>
                <a:schemeClr val="tx1"/>
              </a:solidFill>
            </a:endParaRPr>
          </a:p>
        </p:txBody>
      </p:sp>
      <p:sp>
        <p:nvSpPr>
          <p:cNvPr id="23575" name="Rectangle 24"/>
          <p:cNvSpPr>
            <a:spLocks noChangeArrowheads="1"/>
          </p:cNvSpPr>
          <p:nvPr/>
        </p:nvSpPr>
        <p:spPr bwMode="auto">
          <a:xfrm>
            <a:off x="809385288" y="91773216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76" name="Rectangle 25"/>
          <p:cNvSpPr>
            <a:spLocks noChangeArrowheads="1"/>
          </p:cNvSpPr>
          <p:nvPr/>
        </p:nvSpPr>
        <p:spPr bwMode="auto">
          <a:xfrm>
            <a:off x="-890771650" y="91773216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77" name="Rectangle 26"/>
          <p:cNvSpPr>
            <a:spLocks noChangeArrowheads="1"/>
          </p:cNvSpPr>
          <p:nvPr/>
        </p:nvSpPr>
        <p:spPr bwMode="auto">
          <a:xfrm>
            <a:off x="891316163" y="836825225"/>
            <a:ext cx="8104187"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Structural variations in the hydrophobic domain of cationic lipids include the length and the degree of </a:t>
            </a:r>
            <a:endParaRPr lang="cs-CZ" sz="1000">
              <a:solidFill>
                <a:schemeClr val="tx1"/>
              </a:solidFill>
            </a:endParaRPr>
          </a:p>
          <a:p>
            <a:pPr eaLnBrk="0" hangingPunct="0"/>
            <a:endParaRPr lang="cs-CZ">
              <a:solidFill>
                <a:schemeClr val="tx1"/>
              </a:solidFill>
            </a:endParaRPr>
          </a:p>
        </p:txBody>
      </p:sp>
      <p:sp>
        <p:nvSpPr>
          <p:cNvPr id="23578" name="Rectangle 27"/>
          <p:cNvSpPr>
            <a:spLocks noChangeArrowheads="1"/>
          </p:cNvSpPr>
          <p:nvPr/>
        </p:nvSpPr>
        <p:spPr bwMode="auto">
          <a:xfrm>
            <a:off x="891316163" y="1057027350"/>
            <a:ext cx="2774950"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non-saturation of the alkyl chains</a:t>
            </a:r>
            <a:endParaRPr lang="cs-CZ" sz="1000">
              <a:solidFill>
                <a:schemeClr val="tx1"/>
              </a:solidFill>
            </a:endParaRPr>
          </a:p>
          <a:p>
            <a:pPr eaLnBrk="0" hangingPunct="0"/>
            <a:endParaRPr lang="cs-CZ">
              <a:solidFill>
                <a:schemeClr val="tx1"/>
              </a:solidFill>
            </a:endParaRPr>
          </a:p>
        </p:txBody>
      </p:sp>
      <p:sp>
        <p:nvSpPr>
          <p:cNvPr id="23579" name="Rectangle 28"/>
          <p:cNvSpPr>
            <a:spLocks noChangeArrowheads="1"/>
          </p:cNvSpPr>
          <p:nvPr/>
        </p:nvSpPr>
        <p:spPr bwMode="auto">
          <a:xfrm>
            <a:off x="809385288" y="1399609850"/>
            <a:ext cx="214312" cy="427038"/>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80" name="Rectangle 29"/>
          <p:cNvSpPr>
            <a:spLocks noChangeArrowheads="1"/>
          </p:cNvSpPr>
          <p:nvPr/>
        </p:nvSpPr>
        <p:spPr bwMode="auto">
          <a:xfrm>
            <a:off x="-890771650" y="1399609850"/>
            <a:ext cx="214312" cy="427038"/>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81" name="Rectangle 30"/>
          <p:cNvSpPr>
            <a:spLocks noChangeArrowheads="1"/>
          </p:cNvSpPr>
          <p:nvPr/>
        </p:nvSpPr>
        <p:spPr bwMode="auto">
          <a:xfrm>
            <a:off x="891316163" y="-1752546025"/>
            <a:ext cx="7681912" cy="579437"/>
          </a:xfrm>
          <a:prstGeom prst="rect">
            <a:avLst/>
          </a:prstGeom>
          <a:noFill/>
          <a:ln w="9525">
            <a:noFill/>
            <a:miter lim="800000"/>
            <a:headEnd/>
            <a:tailEnd/>
          </a:ln>
        </p:spPr>
        <p:txBody>
          <a:bodyPr wrap="none" anchor="ctr">
            <a:spAutoFit/>
          </a:bodyPr>
          <a:lstStyle/>
          <a:p>
            <a:r>
              <a:rPr lang="cs-CZ" sz="1400">
                <a:solidFill>
                  <a:schemeClr val="tx1"/>
                </a:solidFill>
                <a:cs typeface="Arial" charset="0"/>
              </a:rPr>
              <a:t>Electrostatic interactions between the positive charges of the cationic lipid head groups and the </a:t>
            </a:r>
            <a:endParaRPr lang="cs-CZ" sz="1000">
              <a:solidFill>
                <a:schemeClr val="tx1"/>
              </a:solidFill>
            </a:endParaRPr>
          </a:p>
          <a:p>
            <a:pPr eaLnBrk="0" hangingPunct="0"/>
            <a:endParaRPr lang="cs-CZ">
              <a:solidFill>
                <a:schemeClr val="tx1"/>
              </a:solidFill>
            </a:endParaRPr>
          </a:p>
        </p:txBody>
      </p:sp>
      <p:sp>
        <p:nvSpPr>
          <p:cNvPr id="23582" name="Rectangle 31"/>
          <p:cNvSpPr>
            <a:spLocks noChangeArrowheads="1"/>
          </p:cNvSpPr>
          <p:nvPr/>
        </p:nvSpPr>
        <p:spPr bwMode="auto">
          <a:xfrm>
            <a:off x="891316163" y="1538897100"/>
            <a:ext cx="8599487"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negatively charged phosphates of the DNA backbone are the main forces that allow DNA to spontaneously </a:t>
            </a:r>
            <a:endParaRPr lang="cs-CZ" sz="1000">
              <a:solidFill>
                <a:schemeClr val="tx1"/>
              </a:solidFill>
            </a:endParaRPr>
          </a:p>
          <a:p>
            <a:pPr eaLnBrk="0" hangingPunct="0"/>
            <a:endParaRPr lang="cs-CZ">
              <a:solidFill>
                <a:schemeClr val="tx1"/>
              </a:solidFill>
            </a:endParaRPr>
          </a:p>
        </p:txBody>
      </p:sp>
      <p:sp>
        <p:nvSpPr>
          <p:cNvPr id="23583" name="Rectangle 32"/>
          <p:cNvSpPr>
            <a:spLocks noChangeArrowheads="1"/>
          </p:cNvSpPr>
          <p:nvPr/>
        </p:nvSpPr>
        <p:spPr bwMode="auto">
          <a:xfrm>
            <a:off x="891316163" y="1759099225"/>
            <a:ext cx="2403475" cy="304800"/>
          </a:xfrm>
          <a:prstGeom prst="rect">
            <a:avLst/>
          </a:prstGeom>
          <a:noFill/>
          <a:ln w="9525">
            <a:noFill/>
            <a:miter lim="800000"/>
            <a:headEnd/>
            <a:tailEnd/>
          </a:ln>
        </p:spPr>
        <p:txBody>
          <a:bodyPr wrap="none" anchor="ctr">
            <a:spAutoFit/>
          </a:bodyPr>
          <a:lstStyle/>
          <a:p>
            <a:r>
              <a:rPr lang="cs-CZ" sz="1400">
                <a:solidFill>
                  <a:schemeClr val="tx1"/>
                </a:solidFill>
                <a:cs typeface="Arial" charset="0"/>
              </a:rPr>
              <a:t>associate with cationic lipids</a:t>
            </a:r>
            <a:endParaRPr lang="cs-CZ">
              <a:solidFill>
                <a:schemeClr val="tx1"/>
              </a:solidFill>
            </a:endParaRPr>
          </a:p>
        </p:txBody>
      </p:sp>
      <p:sp>
        <p:nvSpPr>
          <p:cNvPr id="23584" name="Rectangle 34"/>
          <p:cNvSpPr>
            <a:spLocks noGrp="1"/>
          </p:cNvSpPr>
          <p:nvPr>
            <p:ph type="body" idx="1"/>
          </p:nvPr>
        </p:nvSpPr>
        <p:spPr>
          <a:xfrm>
            <a:off x="1763713" y="1484313"/>
            <a:ext cx="7138987" cy="4641850"/>
          </a:xfrm>
        </p:spPr>
        <p:txBody>
          <a:bodyPr/>
          <a:lstStyle/>
          <a:p>
            <a:r>
              <a:rPr lang="cs-CZ" sz="1900" smtClean="0">
                <a:latin typeface="Arial" charset="0"/>
                <a:cs typeface="Arial" charset="0"/>
              </a:rPr>
              <a:t>Kationické lipidy – liposomy/lipoplexy (Lipofectamin)</a:t>
            </a:r>
          </a:p>
          <a:p>
            <a:r>
              <a:rPr lang="cs-CZ" sz="1900" smtClean="0">
                <a:latin typeface="Arial" charset="0"/>
                <a:cs typeface="Arial" charset="0"/>
              </a:rPr>
              <a:t>Jsou to amfifilické molekuly s kladně nabitou polární částí, která je spojena s nepolární hydrofobickou doménou</a:t>
            </a:r>
          </a:p>
          <a:p>
            <a:r>
              <a:rPr lang="cs-CZ" sz="1900" smtClean="0">
                <a:latin typeface="Arial" charset="0"/>
                <a:cs typeface="Arial" charset="0"/>
              </a:rPr>
              <a:t>Elektrostatické interakce mezi kladnou částí a negativně nabitou DNA vede k tvorbě komplexů pohlcených endocytózou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Replikace DNA</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7294265" cy="3958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2312154" y="6502519"/>
            <a:ext cx="6724341" cy="307777"/>
          </a:xfrm>
          <a:prstGeom prst="rect">
            <a:avLst/>
          </a:prstGeom>
        </p:spPr>
        <p:txBody>
          <a:bodyPr wrap="square">
            <a:spAutoFit/>
          </a:bodyPr>
          <a:lstStyle/>
          <a:p>
            <a:r>
              <a:rPr lang="cs-CZ" sz="1400" dirty="0">
                <a:solidFill>
                  <a:schemeClr val="tx1"/>
                </a:solidFill>
              </a:rPr>
              <a:t>http://147.33.74.135/knihy/uid_es-002/ebook.html?p=replikace_dna</a:t>
            </a:r>
          </a:p>
        </p:txBody>
      </p:sp>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3668060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1557338" y="396875"/>
            <a:ext cx="7138987" cy="627063"/>
          </a:xfrm>
        </p:spPr>
        <p:txBody>
          <a:bodyPr/>
          <a:lstStyle/>
          <a:p>
            <a:r>
              <a:rPr lang="cs-CZ" dirty="0" err="1" smtClean="0">
                <a:latin typeface="Arial" charset="0"/>
                <a:cs typeface="Arial" charset="0"/>
              </a:rPr>
              <a:t>Elektroporace</a:t>
            </a:r>
            <a:endParaRPr lang="cs-CZ" dirty="0" smtClean="0">
              <a:latin typeface="Arial" charset="0"/>
              <a:cs typeface="Arial" charset="0"/>
            </a:endParaRPr>
          </a:p>
        </p:txBody>
      </p:sp>
      <p:sp>
        <p:nvSpPr>
          <p:cNvPr id="24578" name="Rectangle 3"/>
          <p:cNvSpPr>
            <a:spLocks noGrp="1"/>
          </p:cNvSpPr>
          <p:nvPr>
            <p:ph type="body" idx="1"/>
          </p:nvPr>
        </p:nvSpPr>
        <p:spPr>
          <a:xfrm>
            <a:off x="1547813" y="1484313"/>
            <a:ext cx="4176712" cy="4641850"/>
          </a:xfrm>
        </p:spPr>
        <p:txBody>
          <a:bodyPr/>
          <a:lstStyle/>
          <a:p>
            <a:r>
              <a:rPr lang="cs-CZ" smtClean="0">
                <a:latin typeface="Arial" charset="0"/>
                <a:cs typeface="Arial" charset="0"/>
              </a:rPr>
              <a:t>Vystavení buněk elektrickému poli vede ke zvýšení permeabilizace membrány</a:t>
            </a:r>
          </a:p>
          <a:p>
            <a:r>
              <a:rPr lang="cs-CZ" smtClean="0">
                <a:latin typeface="Arial" charset="0"/>
                <a:cs typeface="Arial" charset="0"/>
              </a:rPr>
              <a:t>Směs buněk a plazmidu v pufru se v kyvetě vloží do elektroporátoru</a:t>
            </a:r>
          </a:p>
          <a:p>
            <a:r>
              <a:rPr lang="cs-CZ" smtClean="0">
                <a:latin typeface="Arial" charset="0"/>
                <a:cs typeface="Arial" charset="0"/>
              </a:rPr>
              <a:t>Podmínky</a:t>
            </a:r>
          </a:p>
          <a:p>
            <a:pPr lvl="1"/>
            <a:r>
              <a:rPr lang="cs-CZ" smtClean="0">
                <a:latin typeface="Arial" charset="0"/>
                <a:cs typeface="Arial" charset="0"/>
              </a:rPr>
              <a:t>proud kV/cm</a:t>
            </a:r>
          </a:p>
          <a:p>
            <a:pPr lvl="1"/>
            <a:r>
              <a:rPr lang="cs-CZ" smtClean="0">
                <a:latin typeface="Arial" charset="0"/>
                <a:cs typeface="Arial" charset="0"/>
              </a:rPr>
              <a:t>délka pulsu um-ms</a:t>
            </a:r>
          </a:p>
          <a:p>
            <a:endParaRPr lang="cs-CZ" smtClean="0">
              <a:latin typeface="Arial" charset="0"/>
              <a:cs typeface="Arial" charset="0"/>
            </a:endParaRPr>
          </a:p>
        </p:txBody>
      </p:sp>
      <p:pic>
        <p:nvPicPr>
          <p:cNvPr id="24579" name="Picture 4"/>
          <p:cNvPicPr>
            <a:picLocks noChangeAspect="1" noChangeArrowheads="1"/>
          </p:cNvPicPr>
          <p:nvPr/>
        </p:nvPicPr>
        <p:blipFill>
          <a:blip r:embed="rId3"/>
          <a:srcRect/>
          <a:stretch>
            <a:fillRect/>
          </a:stretch>
        </p:blipFill>
        <p:spPr bwMode="auto">
          <a:xfrm>
            <a:off x="5792788" y="-100013"/>
            <a:ext cx="3351212" cy="6840538"/>
          </a:xfrm>
          <a:prstGeom prst="rect">
            <a:avLst/>
          </a:prstGeom>
          <a:noFill/>
          <a:ln w="9525">
            <a:noFill/>
            <a:miter lim="800000"/>
            <a:headEnd/>
            <a:tailEnd/>
          </a:ln>
        </p:spPr>
      </p:pic>
      <p:sp>
        <p:nvSpPr>
          <p:cNvPr id="24580" name="Rectangle 5"/>
          <p:cNvSpPr>
            <a:spLocks noChangeArrowheads="1"/>
          </p:cNvSpPr>
          <p:nvPr/>
        </p:nvSpPr>
        <p:spPr bwMode="auto">
          <a:xfrm>
            <a:off x="2195513" y="6613525"/>
            <a:ext cx="5659437" cy="244475"/>
          </a:xfrm>
          <a:prstGeom prst="rect">
            <a:avLst/>
          </a:prstGeom>
          <a:noFill/>
          <a:ln w="9525">
            <a:noFill/>
            <a:miter lim="800000"/>
            <a:headEnd/>
            <a:tailEnd/>
          </a:ln>
        </p:spPr>
        <p:txBody>
          <a:bodyPr wrap="none">
            <a:spAutoFit/>
          </a:bodyPr>
          <a:lstStyle/>
          <a:p>
            <a:r>
              <a:rPr lang="cs-CZ" sz="1000">
                <a:solidFill>
                  <a:schemeClr val="tx1"/>
                </a:solidFill>
              </a:rPr>
              <a:t>http://www.bio-rad.com/webroot/web/pdf/lsr/literature/10-0826_transfection_tutorial_interactive.pdf</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1557338" y="396875"/>
            <a:ext cx="7138987" cy="627063"/>
          </a:xfrm>
        </p:spPr>
        <p:txBody>
          <a:bodyPr/>
          <a:lstStyle/>
          <a:p>
            <a:r>
              <a:rPr lang="cs-CZ" smtClean="0">
                <a:latin typeface="Arial" charset="0"/>
                <a:cs typeface="Arial" charset="0"/>
              </a:rPr>
              <a:t>ELEKTROPORACE - NUKLEOFEKCE</a:t>
            </a:r>
          </a:p>
        </p:txBody>
      </p:sp>
      <p:pic>
        <p:nvPicPr>
          <p:cNvPr id="26626" name="Picture 7" descr="https://tools.lifetechnologies.com/content/sfs/prodImages/high/TransfectSystKit.JPG"/>
          <p:cNvPicPr>
            <a:picLocks noChangeAspect="1" noChangeArrowheads="1"/>
          </p:cNvPicPr>
          <p:nvPr/>
        </p:nvPicPr>
        <p:blipFill>
          <a:blip r:embed="rId2"/>
          <a:srcRect/>
          <a:stretch>
            <a:fillRect/>
          </a:stretch>
        </p:blipFill>
        <p:spPr bwMode="auto">
          <a:xfrm>
            <a:off x="1763713" y="1412875"/>
            <a:ext cx="7092950" cy="5237163"/>
          </a:xfrm>
          <a:prstGeom prst="rect">
            <a:avLst/>
          </a:prstGeom>
          <a:noFill/>
          <a:ln w="9525">
            <a:noFill/>
            <a:miter lim="800000"/>
            <a:headEnd/>
            <a:tailEnd/>
          </a:ln>
        </p:spPr>
      </p:pic>
      <p:sp>
        <p:nvSpPr>
          <p:cNvPr id="26627" name="Rectangle 3"/>
          <p:cNvSpPr>
            <a:spLocks noGrp="1"/>
          </p:cNvSpPr>
          <p:nvPr>
            <p:ph type="body" idx="1"/>
          </p:nvPr>
        </p:nvSpPr>
        <p:spPr>
          <a:xfrm>
            <a:off x="1547813" y="1341438"/>
            <a:ext cx="7138987" cy="1152525"/>
          </a:xfrm>
        </p:spPr>
        <p:txBody>
          <a:bodyPr/>
          <a:lstStyle/>
          <a:p>
            <a:r>
              <a:rPr lang="cs-CZ" sz="2000" smtClean="0">
                <a:latin typeface="Arial" charset="0"/>
                <a:cs typeface="Arial" charset="0"/>
              </a:rPr>
              <a:t>Kombinace elektroporace a dalších činidel (</a:t>
            </a:r>
            <a:r>
              <a:rPr lang="cs-CZ" smtClean="0">
                <a:latin typeface="Arial" charset="0"/>
                <a:cs typeface="Arial" charset="0"/>
              </a:rPr>
              <a:t>Resuspension buffer R/T)</a:t>
            </a:r>
            <a:r>
              <a:rPr lang="cs-CZ" sz="2000" smtClean="0">
                <a:latin typeface="Arial" charset="0"/>
                <a:cs typeface="Arial" charset="0"/>
              </a:rPr>
              <a:t>  pro zvýšení účinnosti transfekce</a:t>
            </a:r>
          </a:p>
          <a:p>
            <a:pPr>
              <a:buFontTx/>
              <a:buNone/>
            </a:pPr>
            <a:endParaRPr lang="cs-CZ" sz="2000" smtClean="0">
              <a:latin typeface="Arial" charset="0"/>
              <a:cs typeface="Arial" charset="0"/>
            </a:endParaRPr>
          </a:p>
        </p:txBody>
      </p:sp>
      <p:sp>
        <p:nvSpPr>
          <p:cNvPr id="26628" name="Rectangle 6"/>
          <p:cNvSpPr>
            <a:spLocks/>
          </p:cNvSpPr>
          <p:nvPr/>
        </p:nvSpPr>
        <p:spPr bwMode="auto">
          <a:xfrm>
            <a:off x="1619250" y="5705475"/>
            <a:ext cx="7138988" cy="1152525"/>
          </a:xfrm>
          <a:prstGeom prst="rect">
            <a:avLst/>
          </a:prstGeom>
          <a:noFill/>
          <a:ln w="9525">
            <a:noFill/>
            <a:miter lim="800000"/>
            <a:headEnd/>
            <a:tailEnd/>
          </a:ln>
        </p:spPr>
        <p:txBody>
          <a:bodyPr/>
          <a:lstStyle/>
          <a:p>
            <a:pPr marL="266700" indent="-266700" eaLnBrk="0" hangingPunct="0">
              <a:spcBef>
                <a:spcPct val="20000"/>
              </a:spcBef>
              <a:buFontTx/>
              <a:buBlip>
                <a:blip r:embed="rId3"/>
              </a:buBlip>
            </a:pPr>
            <a:r>
              <a:rPr lang="cs-CZ" sz="2000">
                <a:solidFill>
                  <a:schemeClr val="tx1"/>
                </a:solidFill>
                <a:cs typeface="Arial" charset="0"/>
              </a:rPr>
              <a:t>Elektrickým pulzem se naruší i jaderná membrána a plazmid se dostane přímo do jádra buněk – vysoká efektivita</a:t>
            </a:r>
          </a:p>
          <a:p>
            <a:pPr marL="266700" indent="-266700" eaLnBrk="0" hangingPunct="0">
              <a:spcBef>
                <a:spcPct val="20000"/>
              </a:spcBef>
            </a:pPr>
            <a:endParaRPr lang="cs-CZ" sz="2000">
              <a:solidFill>
                <a:schemeClr val="tx1"/>
              </a:solidFill>
              <a:cs typeface="Arial" charset="0"/>
            </a:endParaRPr>
          </a:p>
        </p:txBody>
      </p:sp>
      <p:sp>
        <p:nvSpPr>
          <p:cNvPr id="26629" name="Rectangle 6"/>
          <p:cNvSpPr>
            <a:spLocks noChangeArrowheads="1"/>
          </p:cNvSpPr>
          <p:nvPr/>
        </p:nvSpPr>
        <p:spPr bwMode="auto">
          <a:xfrm>
            <a:off x="2012950" y="0"/>
            <a:ext cx="5118100" cy="366713"/>
          </a:xfrm>
          <a:prstGeom prst="rect">
            <a:avLst/>
          </a:prstGeom>
          <a:noFill/>
          <a:ln w="9525">
            <a:noFill/>
            <a:miter lim="800000"/>
            <a:headEnd/>
            <a:tailEnd/>
          </a:ln>
        </p:spPr>
        <p:txBody>
          <a:bodyPr wrap="none">
            <a:spAutoFit/>
          </a:bodyPr>
          <a:lstStyle/>
          <a:p>
            <a:r>
              <a:rPr lang="cs-CZ">
                <a:solidFill>
                  <a:schemeClr val="tx1"/>
                </a:solidFill>
              </a:rPr>
              <a:t>https://www.youtube.com/watch?v=q-4X_eTtX8o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1557338" y="396875"/>
            <a:ext cx="7138987" cy="627063"/>
          </a:xfrm>
        </p:spPr>
        <p:txBody>
          <a:bodyPr/>
          <a:lstStyle/>
          <a:p>
            <a:r>
              <a:rPr lang="cs-CZ" dirty="0" smtClean="0">
                <a:latin typeface="Arial" charset="0"/>
                <a:cs typeface="Arial" charset="0"/>
              </a:rPr>
              <a:t>Méně časté metody</a:t>
            </a:r>
          </a:p>
        </p:txBody>
      </p:sp>
      <p:sp>
        <p:nvSpPr>
          <p:cNvPr id="27650" name="Rectangle 3"/>
          <p:cNvSpPr>
            <a:spLocks noGrp="1"/>
          </p:cNvSpPr>
          <p:nvPr>
            <p:ph type="body" idx="1"/>
          </p:nvPr>
        </p:nvSpPr>
        <p:spPr>
          <a:xfrm>
            <a:off x="1547813" y="1484313"/>
            <a:ext cx="7138987" cy="4641850"/>
          </a:xfrm>
        </p:spPr>
        <p:txBody>
          <a:bodyPr/>
          <a:lstStyle/>
          <a:p>
            <a:pPr>
              <a:lnSpc>
                <a:spcPct val="90000"/>
              </a:lnSpc>
            </a:pPr>
            <a:r>
              <a:rPr lang="cs-CZ" smtClean="0">
                <a:solidFill>
                  <a:schemeClr val="accent1"/>
                </a:solidFill>
                <a:latin typeface="Arial" charset="0"/>
                <a:cs typeface="Arial" charset="0"/>
              </a:rPr>
              <a:t>Magnetické kuličky</a:t>
            </a:r>
            <a:r>
              <a:rPr lang="cs-CZ" smtClean="0">
                <a:latin typeface="Arial" charset="0"/>
                <a:cs typeface="Arial" charset="0"/>
              </a:rPr>
              <a:t> </a:t>
            </a:r>
          </a:p>
          <a:p>
            <a:pPr lvl="1">
              <a:lnSpc>
                <a:spcPct val="90000"/>
              </a:lnSpc>
            </a:pPr>
            <a:r>
              <a:rPr lang="cs-CZ" smtClean="0">
                <a:solidFill>
                  <a:schemeClr val="tx1"/>
                </a:solidFill>
                <a:latin typeface="Arial" charset="0"/>
                <a:cs typeface="Arial" charset="0"/>
              </a:rPr>
              <a:t>Paramagnetické kuličky pokryté vektorovou DNA jsou pomocí magnetu vneseny do buněk</a:t>
            </a:r>
          </a:p>
          <a:p>
            <a:pPr>
              <a:lnSpc>
                <a:spcPct val="90000"/>
              </a:lnSpc>
            </a:pPr>
            <a:r>
              <a:rPr lang="cs-CZ" smtClean="0">
                <a:solidFill>
                  <a:schemeClr val="accent1"/>
                </a:solidFill>
                <a:latin typeface="Arial" charset="0"/>
                <a:cs typeface="Arial" charset="0"/>
              </a:rPr>
              <a:t>Balistické technologie</a:t>
            </a:r>
            <a:r>
              <a:rPr lang="cs-CZ" smtClean="0">
                <a:latin typeface="Arial" charset="0"/>
                <a:cs typeface="Arial" charset="0"/>
              </a:rPr>
              <a:t> (gene gun/bioballistic=biolistic)</a:t>
            </a:r>
          </a:p>
          <a:p>
            <a:pPr lvl="1">
              <a:lnSpc>
                <a:spcPct val="90000"/>
              </a:lnSpc>
            </a:pPr>
            <a:r>
              <a:rPr lang="cs-CZ" smtClean="0">
                <a:solidFill>
                  <a:schemeClr val="tx1"/>
                </a:solidFill>
                <a:latin typeface="Arial" charset="0"/>
                <a:cs typeface="Arial" charset="0"/>
              </a:rPr>
              <a:t>Částečky zlata s navázaným genem se vstřelí do buněk</a:t>
            </a:r>
          </a:p>
          <a:p>
            <a:pPr>
              <a:lnSpc>
                <a:spcPct val="90000"/>
              </a:lnSpc>
            </a:pPr>
            <a:r>
              <a:rPr lang="cs-CZ" smtClean="0">
                <a:solidFill>
                  <a:schemeClr val="accent1"/>
                </a:solidFill>
                <a:latin typeface="Arial" charset="0"/>
                <a:cs typeface="Arial" charset="0"/>
              </a:rPr>
              <a:t>Mikroinjekce</a:t>
            </a:r>
          </a:p>
          <a:p>
            <a:pPr lvl="1">
              <a:lnSpc>
                <a:spcPct val="90000"/>
              </a:lnSpc>
            </a:pPr>
            <a:r>
              <a:rPr lang="cs-CZ" smtClean="0">
                <a:solidFill>
                  <a:schemeClr val="tx1"/>
                </a:solidFill>
                <a:latin typeface="Arial" charset="0"/>
                <a:cs typeface="Arial" charset="0"/>
              </a:rPr>
              <a:t>Skleněnou pipetou je vnesen roztok s DNA propíchnutím membrány (mikromanipulátory)</a:t>
            </a:r>
          </a:p>
          <a:p>
            <a:pPr>
              <a:lnSpc>
                <a:spcPct val="90000"/>
              </a:lnSpc>
            </a:pPr>
            <a:r>
              <a:rPr lang="cs-CZ" smtClean="0">
                <a:solidFill>
                  <a:schemeClr val="accent1"/>
                </a:solidFill>
                <a:latin typeface="Arial" charset="0"/>
                <a:cs typeface="Arial" charset="0"/>
              </a:rPr>
              <a:t>Laserfekce/optoinjekce</a:t>
            </a:r>
            <a:r>
              <a:rPr lang="cs-CZ" smtClean="0">
                <a:latin typeface="Arial" charset="0"/>
                <a:cs typeface="Arial" charset="0"/>
              </a:rPr>
              <a:t> </a:t>
            </a:r>
          </a:p>
          <a:p>
            <a:pPr lvl="1">
              <a:lnSpc>
                <a:spcPct val="90000"/>
              </a:lnSpc>
            </a:pPr>
            <a:r>
              <a:rPr lang="cs-CZ" smtClean="0">
                <a:solidFill>
                  <a:schemeClr val="tx1"/>
                </a:solidFill>
                <a:latin typeface="Arial" charset="0"/>
                <a:cs typeface="Arial" charset="0"/>
              </a:rPr>
              <a:t>Pomocí objektivou s vysokou aperturou je světlo zaostřeno na bod (cca 1 um v průměru) po setinu sekundy, čímž se naruší cytoplazmatická membrána</a:t>
            </a:r>
          </a:p>
          <a:p>
            <a:pPr>
              <a:lnSpc>
                <a:spcPct val="90000"/>
              </a:lnSpc>
            </a:pPr>
            <a:endParaRPr lang="cs-CZ" smtClean="0">
              <a:latin typeface="Arial" charset="0"/>
              <a:cs typeface="Arial" charset="0"/>
            </a:endParaRPr>
          </a:p>
          <a:p>
            <a:pPr>
              <a:lnSpc>
                <a:spcPct val="90000"/>
              </a:lnSpc>
            </a:pPr>
            <a:r>
              <a:rPr lang="cs-CZ" i="1" smtClean="0">
                <a:latin typeface="Arial" charset="0"/>
                <a:cs typeface="Arial" charset="0"/>
              </a:rPr>
              <a:t>Metody založené na použití virů (infekce</a:t>
            </a:r>
            <a:r>
              <a:rPr lang="cs-CZ" smtClean="0">
                <a:latin typeface="Arial" charset="0"/>
                <a:cs typeface="Arial"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4294967295"/>
          </p:nvPr>
        </p:nvSpPr>
        <p:spPr>
          <a:xfrm>
            <a:off x="1692275" y="1844675"/>
            <a:ext cx="7010400" cy="5300663"/>
          </a:xfrm>
        </p:spPr>
        <p:txBody>
          <a:bodyPr/>
          <a:lstStyle/>
          <a:p>
            <a:pPr marL="342900" indent="-342900"/>
            <a:r>
              <a:rPr lang="cs-CZ" altLang="cs-CZ" sz="1900" smtClean="0">
                <a:latin typeface="Arial" charset="0"/>
                <a:cs typeface="Arial" charset="0"/>
              </a:rPr>
              <a:t>PEI</a:t>
            </a:r>
          </a:p>
          <a:p>
            <a:pPr marL="457200" lvl="1" indent="0">
              <a:buFont typeface="Arial" charset="0"/>
              <a:buNone/>
            </a:pPr>
            <a:r>
              <a:rPr lang="cs-CZ" altLang="cs-CZ" sz="1600" smtClean="0">
                <a:latin typeface="Arial" charset="0"/>
                <a:cs typeface="Arial" charset="0"/>
              </a:rPr>
              <a:t>+ cena/efektivita</a:t>
            </a:r>
          </a:p>
          <a:p>
            <a:pPr marL="457200" lvl="1" indent="0">
              <a:buFont typeface="Arial" charset="0"/>
              <a:buNone/>
            </a:pPr>
            <a:r>
              <a:rPr lang="cs-CZ" altLang="cs-CZ" sz="1600" smtClean="0">
                <a:latin typeface="Arial" charset="0"/>
                <a:cs typeface="Arial" charset="0"/>
              </a:rPr>
              <a:t>- </a:t>
            </a:r>
            <a:r>
              <a:rPr lang="cs-CZ" altLang="cs-CZ" sz="1600" smtClean="0">
                <a:solidFill>
                  <a:srgbClr val="FF0000"/>
                </a:solidFill>
                <a:latin typeface="Arial" charset="0"/>
                <a:cs typeface="Arial" charset="0"/>
              </a:rPr>
              <a:t>nutnost výměny média (toxicita)</a:t>
            </a:r>
          </a:p>
          <a:p>
            <a:pPr marL="342900" indent="-342900"/>
            <a:r>
              <a:rPr lang="cs-CZ" altLang="cs-CZ" sz="1900" smtClean="0">
                <a:latin typeface="Arial" charset="0"/>
                <a:cs typeface="Arial" charset="0"/>
              </a:rPr>
              <a:t>Lipofectamine</a:t>
            </a:r>
          </a:p>
          <a:p>
            <a:pPr marL="457200" lvl="1" indent="0">
              <a:buFont typeface="Arial" charset="0"/>
              <a:buNone/>
            </a:pPr>
            <a:r>
              <a:rPr lang="cs-CZ" altLang="cs-CZ" sz="1600" smtClean="0">
                <a:latin typeface="Arial" charset="0"/>
                <a:cs typeface="Arial" charset="0"/>
              </a:rPr>
              <a:t>+ efektivita</a:t>
            </a:r>
          </a:p>
          <a:p>
            <a:pPr marL="457200" lvl="1" indent="0">
              <a:buFont typeface="Arial" charset="0"/>
              <a:buNone/>
            </a:pPr>
            <a:r>
              <a:rPr lang="cs-CZ" altLang="cs-CZ" sz="1600" smtClean="0">
                <a:latin typeface="Arial" charset="0"/>
                <a:cs typeface="Arial" charset="0"/>
              </a:rPr>
              <a:t>- </a:t>
            </a:r>
            <a:r>
              <a:rPr lang="cs-CZ" altLang="cs-CZ" sz="1600" smtClean="0">
                <a:solidFill>
                  <a:srgbClr val="FF0000"/>
                </a:solidFill>
                <a:latin typeface="Arial" charset="0"/>
                <a:cs typeface="Arial" charset="0"/>
              </a:rPr>
              <a:t>nutnost výměny média, cena</a:t>
            </a:r>
          </a:p>
          <a:p>
            <a:pPr marL="342900" indent="-342900"/>
            <a:r>
              <a:rPr lang="cs-CZ" altLang="cs-CZ" sz="1900" smtClean="0">
                <a:latin typeface="Arial" charset="0"/>
                <a:cs typeface="Arial" charset="0"/>
              </a:rPr>
              <a:t>NEON</a:t>
            </a:r>
          </a:p>
          <a:p>
            <a:pPr marL="457200" lvl="1" indent="0">
              <a:buFont typeface="Arial" charset="0"/>
              <a:buNone/>
            </a:pPr>
            <a:r>
              <a:rPr lang="cs-CZ" altLang="cs-CZ" sz="1600" smtClean="0">
                <a:latin typeface="Arial" charset="0"/>
                <a:cs typeface="Arial" charset="0"/>
              </a:rPr>
              <a:t>+ efektivita, není nutno měnit médium, použití na krevní buňky</a:t>
            </a:r>
          </a:p>
          <a:p>
            <a:pPr marL="457200" lvl="1" indent="0">
              <a:buFont typeface="Arial" charset="0"/>
              <a:buNone/>
            </a:pPr>
            <a:r>
              <a:rPr lang="cs-CZ" altLang="cs-CZ" sz="1600" smtClean="0">
                <a:latin typeface="Arial" charset="0"/>
                <a:cs typeface="Arial" charset="0"/>
              </a:rPr>
              <a:t>- </a:t>
            </a:r>
            <a:r>
              <a:rPr lang="cs-CZ" altLang="cs-CZ" sz="1600" smtClean="0">
                <a:solidFill>
                  <a:srgbClr val="FF0000"/>
                </a:solidFill>
                <a:latin typeface="Arial" charset="0"/>
                <a:cs typeface="Arial" charset="0"/>
              </a:rPr>
              <a:t>cena</a:t>
            </a:r>
          </a:p>
          <a:p>
            <a:pPr marL="342900" indent="-342900"/>
            <a:r>
              <a:rPr lang="cs-CZ" altLang="cs-CZ" sz="1900" smtClean="0">
                <a:latin typeface="Arial" charset="0"/>
                <a:cs typeface="Arial" charset="0"/>
              </a:rPr>
              <a:t>Fugene</a:t>
            </a:r>
          </a:p>
          <a:p>
            <a:pPr marL="457200" lvl="1" indent="0">
              <a:buClr>
                <a:schemeClr val="tx1"/>
              </a:buClr>
              <a:buSzPct val="70000"/>
              <a:buFont typeface="Arial" charset="0"/>
              <a:buNone/>
            </a:pPr>
            <a:r>
              <a:rPr lang="cs-CZ" altLang="cs-CZ" sz="1600" smtClean="0">
                <a:latin typeface="Arial" charset="0"/>
                <a:cs typeface="Arial" charset="0"/>
              </a:rPr>
              <a:t>+ efektivita, není nutno měnit médium</a:t>
            </a:r>
          </a:p>
          <a:p>
            <a:pPr marL="457200" lvl="1" indent="0">
              <a:buClr>
                <a:schemeClr val="tx1"/>
              </a:buClr>
              <a:buSzPct val="70000"/>
              <a:buFont typeface="Arial" charset="0"/>
              <a:buNone/>
            </a:pPr>
            <a:r>
              <a:rPr lang="cs-CZ" altLang="cs-CZ" sz="1600" smtClean="0">
                <a:latin typeface="Arial" charset="0"/>
                <a:cs typeface="Arial" charset="0"/>
              </a:rPr>
              <a:t>- </a:t>
            </a:r>
            <a:r>
              <a:rPr lang="cs-CZ" altLang="cs-CZ" sz="1600" smtClean="0">
                <a:solidFill>
                  <a:srgbClr val="FF0000"/>
                </a:solidFill>
                <a:latin typeface="Arial" charset="0"/>
                <a:cs typeface="Arial" charset="0"/>
              </a:rPr>
              <a:t>cena</a:t>
            </a:r>
          </a:p>
          <a:p>
            <a:pPr marL="457200" lvl="1" indent="0">
              <a:buClr>
                <a:schemeClr val="tx1"/>
              </a:buClr>
              <a:buSzPct val="70000"/>
              <a:buFont typeface="Arial" charset="0"/>
              <a:buNone/>
            </a:pPr>
            <a:endParaRPr lang="cs-CZ" altLang="cs-CZ" sz="1600" smtClean="0">
              <a:solidFill>
                <a:srgbClr val="FF0000"/>
              </a:solidFill>
              <a:latin typeface="Arial" charset="0"/>
              <a:cs typeface="Arial" charset="0"/>
            </a:endParaRPr>
          </a:p>
          <a:p>
            <a:pPr marL="457200" lvl="1" indent="0">
              <a:buClr>
                <a:schemeClr val="tx1"/>
              </a:buClr>
              <a:buSzPct val="70000"/>
              <a:buFont typeface="Arial" charset="0"/>
              <a:buNone/>
            </a:pPr>
            <a:r>
              <a:rPr lang="cs-CZ" altLang="cs-CZ" sz="2400" smtClean="0">
                <a:solidFill>
                  <a:srgbClr val="FF0000"/>
                </a:solidFill>
                <a:latin typeface="Arial" charset="0"/>
                <a:cs typeface="Arial" charset="0"/>
              </a:rPr>
              <a:t>Rozhodující je poměr efektivita : cena</a:t>
            </a:r>
          </a:p>
          <a:p>
            <a:pPr marL="342900" indent="-342900"/>
            <a:endParaRPr lang="cs-CZ" altLang="cs-CZ" sz="1900" smtClean="0">
              <a:solidFill>
                <a:srgbClr val="FF0000"/>
              </a:solidFill>
              <a:latin typeface="Arial" charset="0"/>
              <a:cs typeface="Arial" charset="0"/>
            </a:endParaRPr>
          </a:p>
          <a:p>
            <a:pPr marL="342900" indent="-342900"/>
            <a:endParaRPr lang="cs-CZ" altLang="cs-CZ" smtClean="0">
              <a:latin typeface="Arial" charset="0"/>
              <a:cs typeface="Arial" charset="0"/>
            </a:endParaRPr>
          </a:p>
        </p:txBody>
      </p:sp>
      <p:sp>
        <p:nvSpPr>
          <p:cNvPr id="28674" name="AutoShape 5" descr="data:image/jpeg;base64,/9j/4AAQSkZJRgABAQAAAQABAAD/2wCEAAkGBhQSEBQUEhQUFRUUFRQUFBYVFBQVFRQUFxgVFBQUFBQXHCYfGBojGRQUHy8gJScpLCwsFR4xNTAqNSYrLCkBCQoKDgwOGg8PGikkHB0pKSwsKSopKSotKSksKiksLCwpLCk1KSwpLCwsKSwsKSkpKSkpKSksKSwpKS8sKSkpKf/AABEIANgA6QMBIgACEQEDEQH/xAAcAAEAAgMBAQEAAAAAAAAAAAAAAwUCBAYBBwj/xABCEAABAwEFBAcECAQFBQAAAAABAAIRAwQFEiExBkFRcRMiMmGBkbEUQqHBByNScoKS0eFissLwFTNTovFDY7PS4v/EABoBAQEBAQEBAQAAAAAAAAAAAAACAQMEBQb/xAAuEQEBAAIBAgMECgMAAAAAAAAAAQIRAxIxBCFRIkGBkQUTQmFxobHR4fAjwfH/2gAMAwEAAhEDEQA/APtiIi1giIgIiICIiAiIgIiICIiAiIgIiICIiAiIgIiICIiAiIgIiICIiAiIgIiICIiAiIgIiICIiAiIgIiICIiAiIgIiICIiAiIgIiICIiAiIgIvUQeIvDUA1I8woza2D32/mCCVFrm8af2wsHXrT+15A/og20Wm296ZOpHMGFtteCJBBHEZoPUREBERAREQEREBERAREQEREBERAREQEXhcmJBr3leDaFJ1R+jR5kmAPEkLlxtI95kvgHQAwFh9KlqixsZ/qVR5Na53rhXBbPl1Sq2kTIzI1ygT8lsH0gWxzved+YrEuPeudoX62AZncI7sl1N33e6owPyEoNaFkrQXGd5CkFyDijFOQiuxczeJWYuliwUKzpVnNMtJHL5q+F2M4LIXezgjVfZ76d77Z7xkfLRWVntjX9kzGo0I5hBZGfZCpb+qizup1WZZw4cQg6CUWNN4IBGhAI5HML1B7KSiIEpK8RAlJREHspKxRBlKYlhKSgzlJUcogklFHKlQRFeoUQcR9KtGaFA8Krh5t/Zc5sXdJNQVpGGmS1w3y5sD1XZ/SLRxWMH7NVh8w9vzXzQVnUwSwlpyzBjf+6qDbuexEWzon5ddwI4EEr6hcd5MDDTcYNMlvgvmtGqfaqTySTibnzCvWGLS/vKDvHXpTG9ROvxi5apTLi1uJzcToJbhnsuIAxAjUDcs6V0gnrG0eL2j/xtC3p2m5adC6/27lG/aEcFTPuiiNcX4q1YjTXtwtG0MsrNTQ8TSP8AOSVvQzrXdfaxrdXNHNwC0qm2bTo9p5HF6Kr/AMbsbNH0R91gP8oWDttLO3R7jH2WOHqAt6KzrWLtqHZduCQJ6OoGyTAGIiNVq3ta3VKbgToJCq7bthRqNLGipLnUyCQ0AFr2u+1O5WDxII4ghTZpUu3Y7L2jHY6Lv4MJ/CS35K1XObA1ZscfYqPb6O/qXRwoULxerXttuZSbiqODR36nuA1KNktuonRc2NuaMnqVI3GG5+EqZm2lnOpeObP0JXP6zH1ei+E5p9mr5FUs2qsx/wCqBza8fJTMv2znStT/ADgeqrqnq53h5J3xvyrfRQ07Wx3Zew8nNPzUwVOdlnd4UKIjHiIiNeKVRKWEYwKL0ogptr6GKx1O7A7yc1fLLfRhh5H1avsF9U8Vmqj+B3wE/JfLLzpdTwd/SqgiLey7gWejVe1nRaJ4gFVJZNM8m/ytVja3dam7i0Lfexs349woPc0kObhcCCQRDhmCO6Vyd3W8uqxW6esCDDG1HyXbjE5jVddeAxUKg403ehK4m6qpbXYW1BSJJHSHRoIIJPdu8V6OPtXLPuvm0QXDDd7jplUOvi5c9aKDm13t6NrXYnfVnMM3wJO4LoatdkjHeD3buplGfdKpbZZQ6s7o+mqsMEPwEucYEzlzzVxCvtLDMnDnn1cMfBb1HZ8upl7ajTAmADzM7hv8lkbirOjBQrfiH7BblK4LbgLMOFh1BfTbI4EzMLK554XKxQ0hmvoFJ0gHiAfNc9ZdjKzj26Izg9cmPyhXljdhY0HVownm3qn4hcuW7ejB0GwD4bXZwqB3mCP6V1NSsGglxAA1JMAeK4C5L6NB9VwpvfjAADQS0EH3nAZZFaN73pXrmagcANGwQ0eHzXi5OWYfi+p4XwWfP526jpr222aJbQGI/bcOqPujf4qns102i1nG8mD775jk0cOWSprNaMDg4BpIMw4Bw8QV11g2mLmS+rRa77Jp1MubphebHP6y+3fg+py8F8Lh/gx8/Xvf7+SBuydRoIBpu+834zB/uVDV2bqf6bPBzh6wrtl9zo6zu5VsPwLVn0+Iz0Unix9N3xxArt0YXs8F8R4iXd1+n7OWrbOVd1J3g4OnyctCvc9VutOp+R36LuvaY1ZXb+FxjlhJWQvZgOZLfvNe3+ZoWXhxvvdMfH80747+b5u+gRq0jmI9Vi2s4aOI5Ej0X05t50naVaZ/G39VqXlabNTYXVOjPAQxzndwCj6jXnMnfH6RyyvTeP8AvycEy967ezWqj8bvmVsM2ptQ/wCs7xDT6ha9525tR+JlNtNuga0fF3Equq1f73nl+q449Vusa93JOLHDr5cZPxkXrtvbSzV7Dzpt+ULv7ltprWelUORexrjzIzXws1XPMOEYZGWnMcxC+07Hz7BZp16IepXvwxuM87t+b8Ry48mW8MZIt1MoVMreZgV5KOWMoPle0P0jWgWivQlrGNqVKYc1gMtBLesXTB7xlyVFY7z6V729JjhjjEgxm3PJaW0rZtNpP/erH/e5VOytqLKz2EENq03SdIDPrJGRB05ZqoO0debWVG0XAzVaC0jMTEQfJWVqP1dE8BC5q9ar32qyEdZrOjzkFxxROQjQRoF0dq/yG9zigsmGWRxEeeS2LFdVDBTIo0s2NJJaDmQDvVdZrQMIzUJvJ4ENpUwBIEmcgYaYM6j0VzLSLjtdUJYRiFNo3w2m30zWx/iDYjFJ/hM+i5Z95WjLCKQPcwCO/JbNG31iOu9xPcSB4Bbc2dC2p1C0zDzzFUxyLsvNQWq2ghwcBGpl9IR39Z2SrK4c4aLW9ieQQRkcjyWddbMFtTt7GiA6nrIBfJnuDGmV41gk5g4nOdlMDE4ujPhKp6V0YTIAHJrQtllUt3k8ys3tXSsLIyHv/D/UtwO71S2O2npjPZc1oPcZdCuCjXrncc+efqsDRadWt/K39Fk0r0iFNxl7x0xzyx7WojYqZ9wf7h6FatosLRBa0wO0A4zHETKsAVNZbNjdExlOkqLxYejrPE80+3fmrmUspZUqjk//AIWZrVi0gWirBygz64pW3UsAbPVrHhhY0+RxKCrdzmsLsRGYADsMmcpykDzUdGF8p/t2vPzSbtl+EqpN1fxN8cQ+RUVS7XDQA8nD+oBWXstUxgDiNxgQfFeFr2f5oDN0lzYngRORU3gwd8fpHxHpL8P2ULqZmCMwYiQc+8jd/fOdl3b3a/3AW/Rs0F8jMvccwpHMXbDCYTUeDn8RnzZdWf8AxoOsjeAX0jZ9sWWiODAuArNIgjkV9CuVsWal9xvoqycG4plEpVIicvAFk5Ue2lvfRsFoqUsntpnCfsyQ0uHeASfBB8kt1MPtLwcw6s6e8F5kfFbV20m07TJbiaC8YXGQRnGcZCNy0rE362n99nqFY1f81x73Khv37eLajqRbSbTwmOrOcgCHaSFhfpw0Gx9pal7swtZG9x+GFW3Rsf2tJSNqS7bvxU2niFvsulG3pTY0ADRRu2gA3LdJ23GXUFOy72hUlXafktOttZ/EFmm7dV7O0cFG9jVxVfa8DV/xVbaduKY1qD8yHm7q0YOKra7KfFcJW29pbnTyBK6PZWyPtrpFRjWjWXS+O5g/ULFS2N+y2aHPIEghpHgXafBWlovDDHUe6WlxwtmIgwe85q1vWwsYadNgybSA4mS90k9+9alSzfZMEaLYb891Xf47TBgh7ddWHIjMjKZyM5SFLSvqi4wKrZOUEkHugGFvUTjGYzGTgePz/dRtuymHEimyScROETOWc+A8lrEi27EwiXeCgwKehUEZHMa8Rvz8Eo3DaVr2hxcF6bS7j6LAOJ1zUCZrGvphrxIiI/4zCiFhpAyG597nn1JWTqw3yOUKKpVbuLj4BLjKucmeM1LWpeNTFUPIfNaRW7bD1ZA007571UWisKTS9xlx+J4DuVdoiS26jK12ptNsu8BvJ4BfQLlfNmonjSYfNoK+J268HPfJ1JAaN2ZgAeK+13WwtoUm5S2mwZaZNAyXOZbrvy8X1eM33relSqCVNKp52BVVtRZDVsdoY0Al1J4APeFaOK0b1vWlRpk1XtbkYBOZy3DUoPi1i/zmffb6hb5P13i7xyK50Xt0VVhIBaHAmHSRHgtl17NNTGHayRu1n91QuL2MtYDlhqR5tE+i0b0vWrRe5oYSO03OJDutv5rVtl59IB97FHmMvBblbaZ2JpDWloa1uF7QZic5GYyjfuQ2oa1/2tx6tDzdPoFDjvGpowDwcV9Buja+yGBWommftN67fEZOHxXeWGy0XsD6WFzHCWubmCg+BDZq86m8jkI+SsLt+iW2156W0tpAa43PGWpIAC+8ssjRuCo9p6jqZY5rcoOhzyOcDfqFNqsZu6fNbL9DFmkCreGI8KdOZ/E50K5sf0QXa3UWqtycwA5To0Ewu82evSm9nZZxkNAPjkrOretMcT8FPte+u1vHLqY341xFl+j6xsjo7ta7PM1KlQ+MPLQd3mugu+4ujzo2ey0TPu0xMfeE962620DRoAOZWlW2rAHaaFmvvb1emM/Nr3vszWtBAr2mADLeiokObyqNgj07lwu0tzXlYHSyvWq0SYa8S7M5Br2OnCfgeO5dpW2yA98+GSgq3v7TTqUmnrVGPYC6YlwIEnOMyouEva3b28HiOTCzqxlx981Nfo5zZm+rQ6m59WS9tVjeswNlmBxMgATnGa6CpeLiQ0NnFTY6QeyS1xPxAHiq+4dj7VQpPbUgu6RrmxUDgWgFronTXQq2o2B7SAcwQxoP5g7l7uSYdWvNXibw3O3HWvuaTr4IFNzmtGJpkGoxokkEGXaE5w089yp7btE6jXc4MaOkbTydVY0nCDhLajS5hBBnfOWi2toKVanTbhnEHNaQMU5NcXThOmQTZ6zPqCXNgSxz2uEB7frmnKOtmQc58VGWWVy6XXDh4sOK8tk121v72vS25d71GodYh9EgRukROh3KCtt+/sspMa46dJVmTIEBrBrmN6vLRs3Z5k0KE8RTAz8AF6LDRpUKvRspsOA5sptb5mJIV2cnq8+HJ4Xflh+f8srjvr2iztqFsE4g5rZfhLXFu4TnE6b1vU89Jy4tcPUL53dGzpq0WYTSJd0rw1+NpADyyQ9mZ7B3b1tM2LrTDuhIiD9fWI54cKzHky12Xz+E4ZndZ6875a/l1l8XtTp03DE0vEHCCC7XKQNBPFcRbrzc84nnXJoE5DcAP7JVlb9nvZrM95c2S5nVYzCwZ9+bj5Lb2c2cIIrVh19WNPufxH+P0Heq9rLyrljOLilyxu2Wzuz2EirWHXPZbr0Y/wDY/DTjP1Gxt6jPut9Aubs1kXU0B1W8h6LpJp4eTO5XdSAKWFEp1rkqL/vE0LNWqtEmmxzgOJGi+AXvtHUruLnvLid8r9DXrYBWo1KZmHtLZGo4EeML43fP0aWim4ljBVbOtPJ3iw5zylbBxDQXFXt0WcSJAPMLStN11aJ61Ko379N7fiQpLLe2D3J/F/8AKqaZXYPaMEAAcgAqC3WbMryntDUdkyiSe7E74Bqnp3Vb7QepZqjQd5YWD81UgLdxOqpqghfU/ooxez1QZjpAQOEtg+JgfBUdz/RTVc4OtVQNG9rDjfyxEYW+GJfSbsuynZ6Yp0m4WjxJO8knMnvU2rjchV983Uyu1uIuBY7E1zTBB0PdBGWa3nOVZeVoeB1QpVLZfJztWx9C57mOwSBM9kzHW+SrLReLd9Yn7oKtrTaOlY5rxu5aR+ipnUKY0YPe79NNVzr3cWWGva7tN94Upj6x2g1hb9U0ww4KMuE9ouPzzUXSAEwANNABw4Lz2v5/ssdbnj7owp067uyym3nhHrKvdn7nrtrsfVqNLQTLRJnLLcAqujbSDod3pC6S57c5xEtOszBjzWyOXJzXWpI6Fx634T6ha47B+8f5ktFUTmcMtIBy4jjktRt5tADc3kkyWjQ657l0eFuvYMYkAy0zIHFqqb0pjHl1eWXPRbbracRJhrYMT2hxJA109VE6zuqZggneCI3SCO5NKl0rDYqg7bwRuyPfrPdCyNnaWOaSesCMsiJ3jvUlktXTOqMa180zDpaWiZIyJ10Oinfd7oJiP77lPd0uVxvn3U9zXe2hSawy5zcfXgiWuc58EAwe0dVtvI90f7f2QOO7NZEuSTXlGZZdd6sr5177F0kB2cEOEjQjQ81u0bCtazVutG+NO7JWlN6pztG0YVvS7I5BVoVm3QIh6pVCVIgFYPpA6rIlJQaLxBIXgYs63aKxC0ZNC9hYj9VkEa9C9WQYmBYMYUVWhK2MKxeEFDbdn8RJaQCdeB/dabNjie0/yH6ldQvJTSpnY56nsVS3lx8QPRbdDZWg33Aecn1VtKJqHXl6oaVhpt7LWjkAPRZ1WDCdfCZjfEdyyXrUSrKYaHB0Oe5shpyY0A5ZQJdIAnVTdE47wwcGiPM9o/BTig6R1hhG4D18gpRSHNaNMWBsRhnf46z5rOpUFIEkAbvPjxW5iXgcsFDc9VzulIYR9Y6HAEYxqHQeZHerGwsdLy4EA4cM90yfTyW5iXhKRWV3dterYWOzLRPEZH4KI3WzgfMrcleLUtVtia3QALNtKFM5RlGPIVkAq1WQWNIUkKNSyjHhYmBZIghfZQTOa89kHEqdEEPsg7177KO9Sogw6IJ0QWaIMOiC8NAKREEXswT2Ud6lRBF7KE9mClRBF7ME9nClRBF7ME9mClRBF7MO9eeyjvUyIIvZR3rz2Qd6mRBALIOJQ2Md6nRBAbEOJWPsA4lbKINdthaDvU3RrJEGPRrLCiICIiAiIgIiICIiAiIgIiICIiAiIgIiICIiAiIgIiICIiAiIgIiICIiAiIgIiICIiAiIgIiICIiAiIgIiICIiAiIgIiICIiAiIgIiIP/9k="/>
          <p:cNvSpPr>
            <a:spLocks noChangeAspect="1" noChangeArrowheads="1"/>
          </p:cNvSpPr>
          <p:nvPr/>
        </p:nvSpPr>
        <p:spPr bwMode="auto">
          <a:xfrm>
            <a:off x="155575" y="-1943100"/>
            <a:ext cx="4371975" cy="4048125"/>
          </a:xfrm>
          <a:prstGeom prst="rect">
            <a:avLst/>
          </a:prstGeom>
          <a:noFill/>
          <a:ln w="9525">
            <a:noFill/>
            <a:miter lim="800000"/>
            <a:headEnd/>
            <a:tailEnd/>
          </a:ln>
        </p:spPr>
        <p:txBody>
          <a:bodyPr/>
          <a:lstStyle/>
          <a:p>
            <a:pPr eaLnBrk="0" hangingPunct="0"/>
            <a:endParaRPr lang="cs-CZ" altLang="cs-CZ" sz="1400">
              <a:solidFill>
                <a:schemeClr val="tx1"/>
              </a:solidFill>
              <a:cs typeface="Arial" charset="0"/>
            </a:endParaRPr>
          </a:p>
        </p:txBody>
      </p:sp>
      <p:sp>
        <p:nvSpPr>
          <p:cNvPr id="28675" name="Rectangle 2"/>
          <p:cNvSpPr>
            <a:spLocks noGrp="1" noChangeArrowheads="1"/>
          </p:cNvSpPr>
          <p:nvPr>
            <p:ph type="title" idx="4294967295"/>
          </p:nvPr>
        </p:nvSpPr>
        <p:spPr>
          <a:xfrm>
            <a:off x="1692275" y="-100013"/>
            <a:ext cx="7010400" cy="1527176"/>
          </a:xfrm>
        </p:spPr>
        <p:txBody>
          <a:bodyPr/>
          <a:lstStyle/>
          <a:p>
            <a:r>
              <a:rPr lang="cs-CZ" altLang="cs-CZ" dirty="0" smtClean="0">
                <a:latin typeface="Arial" charset="0"/>
                <a:cs typeface="Arial" charset="0"/>
              </a:rPr>
              <a:t>Výhody a nevýhody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Nadpis 1"/>
          <p:cNvSpPr>
            <a:spLocks noGrp="1"/>
          </p:cNvSpPr>
          <p:nvPr>
            <p:ph type="title"/>
          </p:nvPr>
        </p:nvSpPr>
        <p:spPr>
          <a:xfrm>
            <a:off x="1547813" y="396875"/>
            <a:ext cx="7138987" cy="627063"/>
          </a:xfrm>
        </p:spPr>
        <p:txBody>
          <a:bodyPr/>
          <a:lstStyle/>
          <a:p>
            <a:pPr eaLnBrk="1" hangingPunct="1"/>
            <a:r>
              <a:rPr lang="cs-CZ" altLang="cs-CZ" dirty="0" smtClean="0">
                <a:latin typeface="Arial" charset="0"/>
                <a:cs typeface="Arial" charset="0"/>
              </a:rPr>
              <a:t>Možnosti využití transfekce</a:t>
            </a:r>
          </a:p>
        </p:txBody>
      </p:sp>
      <p:sp>
        <p:nvSpPr>
          <p:cNvPr id="30722" name="Zástupný symbol pro obsah 2"/>
          <p:cNvSpPr>
            <a:spLocks noGrp="1"/>
          </p:cNvSpPr>
          <p:nvPr>
            <p:ph idx="1"/>
          </p:nvPr>
        </p:nvSpPr>
        <p:spPr>
          <a:xfrm>
            <a:off x="1547813" y="1268413"/>
            <a:ext cx="7138987" cy="4713287"/>
          </a:xfrm>
        </p:spPr>
        <p:txBody>
          <a:bodyPr/>
          <a:lstStyle/>
          <a:p>
            <a:pPr eaLnBrk="1" hangingPunct="1">
              <a:buFontTx/>
              <a:buNone/>
            </a:pPr>
            <a:r>
              <a:rPr lang="cs-CZ" altLang="cs-CZ" u="sng" dirty="0" smtClean="0">
                <a:latin typeface="Arial" charset="0"/>
                <a:cs typeface="Arial" charset="0"/>
              </a:rPr>
              <a:t>Transfekcí je možné ovlivnit</a:t>
            </a:r>
          </a:p>
          <a:p>
            <a:pPr eaLnBrk="1" hangingPunct="1"/>
            <a:r>
              <a:rPr lang="cs-CZ" altLang="cs-CZ" dirty="0" smtClean="0">
                <a:latin typeface="Arial" charset="0"/>
                <a:cs typeface="Arial" charset="0"/>
              </a:rPr>
              <a:t>Molekulární mechanizmy zahrnuté v kontrole buněčné proliferace, diferenciace, přežití/smrti</a:t>
            </a:r>
          </a:p>
          <a:p>
            <a:pPr eaLnBrk="1" hangingPunct="1"/>
            <a:r>
              <a:rPr lang="cs-CZ" altLang="cs-CZ" dirty="0" smtClean="0">
                <a:latin typeface="Arial" charset="0"/>
                <a:cs typeface="Arial" charset="0"/>
              </a:rPr>
              <a:t>změnu buněčného fenotypu a mezibuněčné komunikace</a:t>
            </a:r>
          </a:p>
          <a:p>
            <a:pPr eaLnBrk="1" hangingPunct="1"/>
            <a:r>
              <a:rPr lang="cs-CZ" altLang="cs-CZ" dirty="0" smtClean="0">
                <a:solidFill>
                  <a:srgbClr val="FF0000"/>
                </a:solidFill>
                <a:latin typeface="Arial" charset="0"/>
                <a:cs typeface="Arial" charset="0"/>
              </a:rPr>
              <a:t>Uvedené procesy hrají úlohu ve vývoji nádorových onemocnění a mohou být potencionálně využity v protinádorové terapii</a:t>
            </a:r>
            <a:r>
              <a:rPr lang="cs-CZ" altLang="cs-CZ" dirty="0" smtClean="0">
                <a:latin typeface="Arial" charset="0"/>
                <a:cs typeface="Arial" charset="0"/>
              </a:rPr>
              <a:t>.</a:t>
            </a:r>
          </a:p>
          <a:p>
            <a:pPr eaLnBrk="1" hangingPunct="1">
              <a:buFontTx/>
              <a:buNone/>
            </a:pPr>
            <a:endParaRPr lang="cs-CZ" altLang="cs-CZ" dirty="0" smtClean="0">
              <a:latin typeface="Arial" charset="0"/>
              <a:cs typeface="Arial" charset="0"/>
            </a:endParaRPr>
          </a:p>
          <a:p>
            <a:pPr eaLnBrk="1" hangingPunct="1">
              <a:buFontTx/>
              <a:buNone/>
            </a:pPr>
            <a:r>
              <a:rPr lang="cs-CZ" altLang="cs-CZ" u="sng" dirty="0" smtClean="0">
                <a:latin typeface="Arial" charset="0"/>
                <a:cs typeface="Arial" charset="0"/>
              </a:rPr>
              <a:t>Transfekcí můžeme vnést do buněk také</a:t>
            </a:r>
          </a:p>
          <a:p>
            <a:pPr eaLnBrk="1" hangingPunct="1"/>
            <a:r>
              <a:rPr lang="cs-CZ" altLang="cs-CZ" dirty="0" err="1" smtClean="0">
                <a:latin typeface="Arial" charset="0"/>
                <a:cs typeface="Arial" charset="0"/>
              </a:rPr>
              <a:t>Reportérový</a:t>
            </a:r>
            <a:r>
              <a:rPr lang="cs-CZ" altLang="cs-CZ" dirty="0" smtClean="0">
                <a:latin typeface="Arial" charset="0"/>
                <a:cs typeface="Arial" charset="0"/>
              </a:rPr>
              <a:t> </a:t>
            </a:r>
            <a:r>
              <a:rPr lang="cs-CZ" altLang="cs-CZ" dirty="0" err="1" smtClean="0">
                <a:latin typeface="Arial" charset="0"/>
                <a:cs typeface="Arial" charset="0"/>
              </a:rPr>
              <a:t>plazmid</a:t>
            </a:r>
            <a:r>
              <a:rPr lang="cs-CZ" altLang="cs-CZ" dirty="0" smtClean="0">
                <a:latin typeface="Arial" charset="0"/>
                <a:cs typeface="Arial" charset="0"/>
              </a:rPr>
              <a:t> (</a:t>
            </a:r>
            <a:r>
              <a:rPr lang="cs-CZ" altLang="cs-CZ" dirty="0" err="1" smtClean="0">
                <a:latin typeface="Symbol" pitchFamily="18" charset="2"/>
                <a:cs typeface="Arial" charset="0"/>
              </a:rPr>
              <a:t>b</a:t>
            </a:r>
            <a:r>
              <a:rPr lang="cs-CZ" altLang="cs-CZ" dirty="0" err="1" smtClean="0">
                <a:latin typeface="Arial" charset="0"/>
                <a:cs typeface="Arial" charset="0"/>
              </a:rPr>
              <a:t>GAL</a:t>
            </a:r>
            <a:r>
              <a:rPr lang="cs-CZ" altLang="cs-CZ" dirty="0" smtClean="0">
                <a:latin typeface="Arial" charset="0"/>
                <a:cs typeface="Arial" charset="0"/>
              </a:rPr>
              <a:t>, LUC, CAT…)</a:t>
            </a:r>
          </a:p>
          <a:p>
            <a:pPr eaLnBrk="1" hangingPunct="1"/>
            <a:r>
              <a:rPr lang="cs-CZ" altLang="cs-CZ" dirty="0" smtClean="0">
                <a:latin typeface="Arial" charset="0"/>
                <a:cs typeface="Arial" charset="0"/>
              </a:rPr>
              <a:t>Expresní </a:t>
            </a:r>
            <a:r>
              <a:rPr lang="cs-CZ" altLang="cs-CZ" dirty="0" err="1" smtClean="0">
                <a:latin typeface="Arial" charset="0"/>
                <a:cs typeface="Arial" charset="0"/>
              </a:rPr>
              <a:t>plazmid</a:t>
            </a:r>
            <a:r>
              <a:rPr lang="cs-CZ" altLang="cs-CZ" dirty="0" smtClean="0">
                <a:latin typeface="Arial" charset="0"/>
                <a:cs typeface="Arial" charset="0"/>
              </a:rPr>
              <a:t> (konjugát proteinu a fluorescenčního proteinu – GFP, YFP, </a:t>
            </a:r>
            <a:r>
              <a:rPr lang="cs-CZ" altLang="cs-CZ" dirty="0" err="1" smtClean="0">
                <a:latin typeface="Arial" charset="0"/>
                <a:cs typeface="Arial" charset="0"/>
              </a:rPr>
              <a:t>mCherry</a:t>
            </a:r>
            <a:r>
              <a:rPr lang="cs-CZ" altLang="cs-CZ" dirty="0" smtClean="0">
                <a:latin typeface="Arial" charset="0"/>
                <a:cs typeface="Arial" charset="0"/>
              </a:rPr>
              <a:t>…)</a:t>
            </a:r>
          </a:p>
          <a:p>
            <a:pPr eaLnBrk="1" hangingPunct="1"/>
            <a:r>
              <a:rPr lang="cs-CZ" altLang="cs-CZ" dirty="0" err="1" smtClean="0">
                <a:latin typeface="Arial" charset="0"/>
                <a:cs typeface="Arial" charset="0"/>
              </a:rPr>
              <a:t>SiRNA</a:t>
            </a:r>
            <a:r>
              <a:rPr lang="cs-CZ" altLang="cs-CZ" dirty="0" smtClean="0">
                <a:latin typeface="Arial" charset="0"/>
                <a:cs typeface="Arial" charset="0"/>
              </a:rPr>
              <a:t> (cílený </a:t>
            </a:r>
            <a:r>
              <a:rPr lang="cs-CZ" altLang="cs-CZ" dirty="0" err="1" smtClean="0">
                <a:latin typeface="Arial" charset="0"/>
                <a:cs typeface="Arial" charset="0"/>
              </a:rPr>
              <a:t>knock-out</a:t>
            </a:r>
            <a:r>
              <a:rPr lang="cs-CZ" altLang="cs-CZ" dirty="0" smtClean="0">
                <a:latin typeface="Arial" charset="0"/>
                <a:cs typeface="Arial" charset="0"/>
              </a:rPr>
              <a:t> genů)</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a:xfrm>
            <a:off x="2005013" y="404813"/>
            <a:ext cx="7138987" cy="627062"/>
          </a:xfrm>
        </p:spPr>
        <p:txBody>
          <a:bodyPr/>
          <a:lstStyle/>
          <a:p>
            <a:r>
              <a:rPr lang="cs-CZ" dirty="0" smtClean="0">
                <a:latin typeface="Arial" charset="0"/>
                <a:cs typeface="Arial" charset="0"/>
              </a:rPr>
              <a:t>SHRNUTÍ transfekce</a:t>
            </a:r>
          </a:p>
        </p:txBody>
      </p:sp>
      <p:pic>
        <p:nvPicPr>
          <p:cNvPr id="39938" name="Picture 4" descr="ANd9GcQ8EuJf29f8HmS098egyIsR6VAaN3d8W_Kuca5vrxtlko6cf9ZM"/>
          <p:cNvPicPr>
            <a:picLocks noChangeAspect="1" noChangeArrowheads="1"/>
          </p:cNvPicPr>
          <p:nvPr/>
        </p:nvPicPr>
        <p:blipFill>
          <a:blip r:embed="rId2"/>
          <a:srcRect/>
          <a:stretch>
            <a:fillRect/>
          </a:stretch>
        </p:blipFill>
        <p:spPr bwMode="auto">
          <a:xfrm>
            <a:off x="2124075" y="2157413"/>
            <a:ext cx="5772150" cy="2543175"/>
          </a:xfrm>
          <a:prstGeom prst="rect">
            <a:avLst/>
          </a:prstGeom>
          <a:noFill/>
          <a:ln w="9525">
            <a:noFill/>
            <a:miter lim="800000"/>
            <a:headEnd/>
            <a:tailEnd/>
          </a:ln>
        </p:spPr>
      </p:pic>
      <p:sp>
        <p:nvSpPr>
          <p:cNvPr id="39939" name="Rectangle 5"/>
          <p:cNvSpPr>
            <a:spLocks noChangeArrowheads="1"/>
          </p:cNvSpPr>
          <p:nvPr/>
        </p:nvSpPr>
        <p:spPr bwMode="auto">
          <a:xfrm>
            <a:off x="3492500" y="6589713"/>
            <a:ext cx="2081213" cy="244475"/>
          </a:xfrm>
          <a:prstGeom prst="rect">
            <a:avLst/>
          </a:prstGeom>
          <a:noFill/>
          <a:ln w="9525">
            <a:noFill/>
            <a:miter lim="800000"/>
            <a:headEnd/>
            <a:tailEnd/>
          </a:ln>
        </p:spPr>
        <p:txBody>
          <a:bodyPr wrap="none">
            <a:spAutoFit/>
          </a:bodyPr>
          <a:lstStyle/>
          <a:p>
            <a:r>
              <a:rPr lang="cs-CZ" sz="1000">
                <a:solidFill>
                  <a:schemeClr val="tx1"/>
                </a:solidFill>
              </a:rPr>
              <a:t>http://imgur.com/gallery/MaR3ubp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Skupina 5"/>
          <p:cNvGrpSpPr/>
          <p:nvPr/>
        </p:nvGrpSpPr>
        <p:grpSpPr>
          <a:xfrm>
            <a:off x="2123728" y="2203208"/>
            <a:ext cx="6624735" cy="4048318"/>
            <a:chOff x="3491880" y="748834"/>
            <a:chExt cx="5184576" cy="2680166"/>
          </a:xfrm>
        </p:grpSpPr>
        <p:pic>
          <p:nvPicPr>
            <p:cNvPr id="4100" name="Picture 4" descr="Difference Between DNA and RNA Extr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748834"/>
              <a:ext cx="5184576" cy="268016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3491880" y="748834"/>
              <a:ext cx="1080120" cy="303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 name="Nadpis 1"/>
          <p:cNvSpPr>
            <a:spLocks noGrp="1"/>
          </p:cNvSpPr>
          <p:nvPr>
            <p:ph type="title"/>
          </p:nvPr>
        </p:nvSpPr>
        <p:spPr/>
        <p:txBody>
          <a:bodyPr/>
          <a:lstStyle/>
          <a:p>
            <a:r>
              <a:rPr lang="cs-CZ" dirty="0" smtClean="0"/>
              <a:t>Izolace DNA</a:t>
            </a:r>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sp>
        <p:nvSpPr>
          <p:cNvPr id="7" name="TextovéPole 6"/>
          <p:cNvSpPr txBox="1"/>
          <p:nvPr/>
        </p:nvSpPr>
        <p:spPr>
          <a:xfrm>
            <a:off x="2915816" y="1601729"/>
            <a:ext cx="3953326" cy="830997"/>
          </a:xfrm>
          <a:prstGeom prst="rect">
            <a:avLst/>
          </a:prstGeom>
          <a:noFill/>
        </p:spPr>
        <p:txBody>
          <a:bodyPr wrap="none" rtlCol="0">
            <a:spAutoFit/>
          </a:bodyPr>
          <a:lstStyle/>
          <a:p>
            <a:r>
              <a:rPr lang="cs-CZ" sz="2400" dirty="0">
                <a:solidFill>
                  <a:schemeClr val="tx1"/>
                </a:solidFill>
              </a:rPr>
              <a:t>fenol-chloroformová </a:t>
            </a:r>
            <a:r>
              <a:rPr lang="cs-CZ" sz="2400" dirty="0" smtClean="0">
                <a:solidFill>
                  <a:schemeClr val="tx1"/>
                </a:solidFill>
              </a:rPr>
              <a:t>izolace</a:t>
            </a:r>
            <a:endParaRPr lang="cs-CZ" sz="2400" dirty="0">
              <a:solidFill>
                <a:schemeClr val="tx1"/>
              </a:solidFill>
            </a:endParaRPr>
          </a:p>
          <a:p>
            <a:r>
              <a:rPr lang="cs-CZ" sz="2400" dirty="0" smtClean="0">
                <a:solidFill>
                  <a:schemeClr val="tx1"/>
                </a:solidFill>
              </a:rPr>
              <a:t>alkoholová precipitace,</a:t>
            </a:r>
          </a:p>
        </p:txBody>
      </p:sp>
      <p:cxnSp>
        <p:nvCxnSpPr>
          <p:cNvPr id="8" name="Přímá spojnice se šipkou 7"/>
          <p:cNvCxnSpPr/>
          <p:nvPr/>
        </p:nvCxnSpPr>
        <p:spPr>
          <a:xfrm>
            <a:off x="5445235" y="2996952"/>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4427984" y="2627620"/>
            <a:ext cx="2108269" cy="369332"/>
          </a:xfrm>
          <a:prstGeom prst="rect">
            <a:avLst/>
          </a:prstGeom>
          <a:noFill/>
        </p:spPr>
        <p:txBody>
          <a:bodyPr wrap="none" rtlCol="0">
            <a:spAutoFit/>
          </a:bodyPr>
          <a:lstStyle/>
          <a:p>
            <a:r>
              <a:rPr lang="cs-CZ" dirty="0" smtClean="0">
                <a:solidFill>
                  <a:schemeClr val="tx1"/>
                </a:solidFill>
              </a:rPr>
              <a:t>Fenol a chloroform</a:t>
            </a:r>
            <a:endParaRPr lang="cs-CZ" dirty="0">
              <a:solidFill>
                <a:schemeClr val="tx1"/>
              </a:solidFill>
            </a:endParaRPr>
          </a:p>
        </p:txBody>
      </p:sp>
    </p:spTree>
    <p:extLst>
      <p:ext uri="{BB962C8B-B14F-4D97-AF65-F5344CB8AC3E}">
        <p14:creationId xmlns:p14="http://schemas.microsoft.com/office/powerpoint/2010/main" val="1542719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Izolace DNA dnes </a:t>
            </a:r>
            <a:endParaRPr lang="cs-CZ" dirty="0"/>
          </a:p>
        </p:txBody>
      </p:sp>
      <p:sp>
        <p:nvSpPr>
          <p:cNvPr id="3" name="Obdélník 2"/>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pic>
        <p:nvPicPr>
          <p:cNvPr id="4" name="Picture 2" descr="VÃ½sledek obrÃ¡zku pro isolation of 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052" y="2132856"/>
            <a:ext cx="6552728" cy="15351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Ã½sledek obrÃ¡zku pro isolation of D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133" y="4808449"/>
            <a:ext cx="5904656" cy="2049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2589265" y="1462449"/>
            <a:ext cx="5660524" cy="646331"/>
          </a:xfrm>
          <a:prstGeom prst="rect">
            <a:avLst/>
          </a:prstGeom>
          <a:noFill/>
        </p:spPr>
        <p:txBody>
          <a:bodyPr wrap="none" rtlCol="0">
            <a:spAutoFit/>
          </a:bodyPr>
          <a:lstStyle/>
          <a:p>
            <a:r>
              <a:rPr lang="cs-CZ" dirty="0" err="1" smtClean="0">
                <a:solidFill>
                  <a:srgbClr val="FF0000"/>
                </a:solidFill>
              </a:rPr>
              <a:t>Kity</a:t>
            </a:r>
            <a:r>
              <a:rPr lang="cs-CZ" dirty="0" smtClean="0">
                <a:solidFill>
                  <a:srgbClr val="FF0000"/>
                </a:solidFill>
              </a:rPr>
              <a:t> založené na kolonkách na bází oxidu křemičitého</a:t>
            </a:r>
          </a:p>
          <a:p>
            <a:r>
              <a:rPr lang="cs-CZ" dirty="0" smtClean="0">
                <a:solidFill>
                  <a:srgbClr val="FF0000"/>
                </a:solidFill>
              </a:rPr>
              <a:t> a různé koncentraci solí</a:t>
            </a:r>
            <a:endParaRPr lang="cs-CZ" dirty="0">
              <a:solidFill>
                <a:srgbClr val="FF0000"/>
              </a:solidFill>
            </a:endParaRPr>
          </a:p>
        </p:txBody>
      </p:sp>
      <p:sp>
        <p:nvSpPr>
          <p:cNvPr id="7" name="TextovéPole 6"/>
          <p:cNvSpPr txBox="1"/>
          <p:nvPr/>
        </p:nvSpPr>
        <p:spPr>
          <a:xfrm>
            <a:off x="3114812" y="4293096"/>
            <a:ext cx="4365298" cy="369332"/>
          </a:xfrm>
          <a:prstGeom prst="rect">
            <a:avLst/>
          </a:prstGeom>
          <a:noFill/>
        </p:spPr>
        <p:txBody>
          <a:bodyPr wrap="none" rtlCol="0">
            <a:spAutoFit/>
          </a:bodyPr>
          <a:lstStyle/>
          <a:p>
            <a:r>
              <a:rPr lang="cs-CZ" dirty="0" err="1" smtClean="0">
                <a:solidFill>
                  <a:srgbClr val="FF0000"/>
                </a:solidFill>
              </a:rPr>
              <a:t>Kity</a:t>
            </a:r>
            <a:r>
              <a:rPr lang="cs-CZ" dirty="0" smtClean="0">
                <a:solidFill>
                  <a:srgbClr val="FF0000"/>
                </a:solidFill>
              </a:rPr>
              <a:t> založené na magnetických kuličkách</a:t>
            </a:r>
            <a:endParaRPr lang="cs-CZ" dirty="0">
              <a:solidFill>
                <a:srgbClr val="FF0000"/>
              </a:solidFill>
            </a:endParaRPr>
          </a:p>
        </p:txBody>
      </p:sp>
      <p:sp>
        <p:nvSpPr>
          <p:cNvPr id="8" name="TextovéPole 7"/>
          <p:cNvSpPr txBox="1"/>
          <p:nvPr/>
        </p:nvSpPr>
        <p:spPr>
          <a:xfrm>
            <a:off x="5508104" y="3556373"/>
            <a:ext cx="3339376" cy="369332"/>
          </a:xfrm>
          <a:prstGeom prst="rect">
            <a:avLst/>
          </a:prstGeom>
          <a:noFill/>
        </p:spPr>
        <p:txBody>
          <a:bodyPr wrap="none" rtlCol="0">
            <a:spAutoFit/>
          </a:bodyPr>
          <a:lstStyle/>
          <a:p>
            <a:r>
              <a:rPr lang="cs-CZ" dirty="0" err="1" smtClean="0"/>
              <a:t>High</a:t>
            </a:r>
            <a:r>
              <a:rPr lang="cs-CZ" dirty="0" smtClean="0"/>
              <a:t> salt                      </a:t>
            </a:r>
            <a:r>
              <a:rPr lang="cs-CZ" dirty="0" err="1" smtClean="0"/>
              <a:t>Low</a:t>
            </a:r>
            <a:r>
              <a:rPr lang="cs-CZ" dirty="0" smtClean="0"/>
              <a:t> salt</a:t>
            </a:r>
            <a:endParaRPr lang="cs-CZ" dirty="0"/>
          </a:p>
        </p:txBody>
      </p:sp>
      <p:sp>
        <p:nvSpPr>
          <p:cNvPr id="9" name="TextovéPole 8"/>
          <p:cNvSpPr txBox="1"/>
          <p:nvPr/>
        </p:nvSpPr>
        <p:spPr>
          <a:xfrm>
            <a:off x="4427984" y="6381328"/>
            <a:ext cx="3980577" cy="369332"/>
          </a:xfrm>
          <a:prstGeom prst="rect">
            <a:avLst/>
          </a:prstGeom>
          <a:noFill/>
        </p:spPr>
        <p:txBody>
          <a:bodyPr wrap="none" rtlCol="0">
            <a:spAutoFit/>
          </a:bodyPr>
          <a:lstStyle/>
          <a:p>
            <a:r>
              <a:rPr lang="cs-CZ" dirty="0" err="1" smtClean="0"/>
              <a:t>High</a:t>
            </a:r>
            <a:r>
              <a:rPr lang="cs-CZ" dirty="0" smtClean="0"/>
              <a:t> salt                                </a:t>
            </a:r>
            <a:r>
              <a:rPr lang="cs-CZ" dirty="0" err="1" smtClean="0"/>
              <a:t>Low</a:t>
            </a:r>
            <a:r>
              <a:rPr lang="cs-CZ" dirty="0" smtClean="0"/>
              <a:t> salt</a:t>
            </a:r>
            <a:endParaRPr lang="cs-CZ" dirty="0"/>
          </a:p>
        </p:txBody>
      </p:sp>
    </p:spTree>
    <p:extLst>
      <p:ext uri="{BB962C8B-B14F-4D97-AF65-F5344CB8AC3E}">
        <p14:creationId xmlns:p14="http://schemas.microsoft.com/office/powerpoint/2010/main" val="1989254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Separace DNA</a:t>
            </a:r>
            <a:endParaRPr lang="cs-CZ" dirty="0"/>
          </a:p>
        </p:txBody>
      </p:sp>
      <p:sp>
        <p:nvSpPr>
          <p:cNvPr id="3" name="Zástupný symbol pro obsah 2"/>
          <p:cNvSpPr>
            <a:spLocks noGrp="1"/>
          </p:cNvSpPr>
          <p:nvPr>
            <p:ph idx="1"/>
          </p:nvPr>
        </p:nvSpPr>
        <p:spPr>
          <a:xfrm>
            <a:off x="1547664" y="1402596"/>
            <a:ext cx="7523823" cy="4713387"/>
          </a:xfrm>
        </p:spPr>
        <p:txBody>
          <a:bodyPr/>
          <a:lstStyle/>
          <a:p>
            <a:r>
              <a:rPr lang="cs-CZ" sz="1800" dirty="0" smtClean="0"/>
              <a:t>DNA je </a:t>
            </a:r>
            <a:r>
              <a:rPr lang="cs-CZ" sz="1800" b="1" dirty="0" smtClean="0"/>
              <a:t>záporně </a:t>
            </a:r>
            <a:r>
              <a:rPr lang="cs-CZ" sz="1800" dirty="0" smtClean="0"/>
              <a:t>nabitá, míchá se s </a:t>
            </a:r>
            <a:r>
              <a:rPr lang="cs-CZ" sz="1800" dirty="0" err="1" smtClean="0"/>
              <a:t>loading</a:t>
            </a:r>
            <a:r>
              <a:rPr lang="cs-CZ" sz="1800" dirty="0" smtClean="0"/>
              <a:t> pufrem - </a:t>
            </a:r>
            <a:r>
              <a:rPr lang="cs-CZ" sz="1800" dirty="0" err="1" smtClean="0"/>
              <a:t>bromfenolová</a:t>
            </a:r>
            <a:r>
              <a:rPr lang="cs-CZ" sz="1800" dirty="0" smtClean="0"/>
              <a:t> modř + xylen </a:t>
            </a:r>
            <a:r>
              <a:rPr lang="cs-CZ" sz="1800" dirty="0" err="1" smtClean="0"/>
              <a:t>cyanol</a:t>
            </a:r>
            <a:r>
              <a:rPr lang="cs-CZ" sz="1800" dirty="0" smtClean="0"/>
              <a:t> (5 </a:t>
            </a:r>
            <a:r>
              <a:rPr lang="cs-CZ" sz="1800" dirty="0" err="1" smtClean="0"/>
              <a:t>kbp</a:t>
            </a:r>
            <a:r>
              <a:rPr lang="cs-CZ" sz="1800" dirty="0" smtClean="0"/>
              <a:t> fragment) a těžítko – sacharóza, glycerol</a:t>
            </a:r>
          </a:p>
          <a:p>
            <a:endParaRPr lang="cs-CZ" sz="1800" dirty="0"/>
          </a:p>
          <a:p>
            <a:endParaRPr lang="cs-CZ" sz="1800" dirty="0" smtClean="0"/>
          </a:p>
          <a:p>
            <a:endParaRPr lang="cs-CZ" sz="1800" dirty="0"/>
          </a:p>
          <a:p>
            <a:endParaRPr lang="cs-CZ" sz="1800" dirty="0" smtClean="0"/>
          </a:p>
          <a:p>
            <a:endParaRPr lang="cs-CZ" sz="1800" dirty="0"/>
          </a:p>
          <a:p>
            <a:endParaRPr lang="cs-CZ" sz="1800" dirty="0" smtClean="0"/>
          </a:p>
          <a:p>
            <a:endParaRPr lang="cs-CZ" sz="1800" dirty="0"/>
          </a:p>
          <a:p>
            <a:endParaRPr lang="cs-CZ" sz="1800" dirty="0" smtClean="0"/>
          </a:p>
          <a:p>
            <a:endParaRPr lang="cs-CZ" sz="1800" dirty="0"/>
          </a:p>
          <a:p>
            <a:endParaRPr lang="cs-CZ" sz="1800" dirty="0" smtClean="0"/>
          </a:p>
          <a:p>
            <a:endParaRPr lang="cs-CZ" sz="1800" dirty="0"/>
          </a:p>
          <a:p>
            <a:r>
              <a:rPr lang="cs-CZ" sz="1800" dirty="0" smtClean="0"/>
              <a:t>Separace v 1% </a:t>
            </a:r>
            <a:r>
              <a:rPr lang="cs-CZ" sz="1800" dirty="0" err="1" smtClean="0"/>
              <a:t>agarózovém</a:t>
            </a:r>
            <a:r>
              <a:rPr lang="cs-CZ" sz="1800" dirty="0" smtClean="0"/>
              <a:t> gelu, barvení </a:t>
            </a:r>
            <a:r>
              <a:rPr lang="cs-CZ" sz="1800" dirty="0" err="1" smtClean="0"/>
              <a:t>ethidium</a:t>
            </a:r>
            <a:r>
              <a:rPr lang="cs-CZ" sz="1800" dirty="0" smtClean="0"/>
              <a:t> bromidem</a:t>
            </a:r>
            <a:endParaRPr lang="cs-CZ" sz="1800"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sp>
        <p:nvSpPr>
          <p:cNvPr id="5" name="Obdélník 4"/>
          <p:cNvSpPr/>
          <p:nvPr/>
        </p:nvSpPr>
        <p:spPr>
          <a:xfrm>
            <a:off x="2987824" y="6519446"/>
            <a:ext cx="4572000" cy="307777"/>
          </a:xfrm>
          <a:prstGeom prst="rect">
            <a:avLst/>
          </a:prstGeom>
        </p:spPr>
        <p:txBody>
          <a:bodyPr>
            <a:spAutoFit/>
          </a:bodyPr>
          <a:lstStyle/>
          <a:p>
            <a:r>
              <a:rPr lang="cs-CZ" sz="1400" dirty="0">
                <a:solidFill>
                  <a:schemeClr val="tx1"/>
                </a:solidFill>
              </a:rPr>
              <a:t>https://www.britannica.com/science/gel-electrophoresis</a:t>
            </a:r>
          </a:p>
        </p:txBody>
      </p:sp>
      <p:grpSp>
        <p:nvGrpSpPr>
          <p:cNvPr id="6" name="Skupina 5"/>
          <p:cNvGrpSpPr/>
          <p:nvPr/>
        </p:nvGrpSpPr>
        <p:grpSpPr>
          <a:xfrm>
            <a:off x="1585805" y="2245923"/>
            <a:ext cx="7144261" cy="3252869"/>
            <a:chOff x="1570822" y="2506047"/>
            <a:chExt cx="7144261" cy="3252869"/>
          </a:xfrm>
        </p:grpSpPr>
        <p:pic>
          <p:nvPicPr>
            <p:cNvPr id="6146" name="Picture 2" descr="VÃ½sledek obrÃ¡zku pro separace 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822" y="2506047"/>
              <a:ext cx="7144261" cy="325286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ouvisejÃ­cÃ­ obrÃ¡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893" y="3446391"/>
              <a:ext cx="2679765" cy="198302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Obdélník 6"/>
          <p:cNvSpPr/>
          <p:nvPr/>
        </p:nvSpPr>
        <p:spPr>
          <a:xfrm>
            <a:off x="1763688" y="6192293"/>
            <a:ext cx="7128792" cy="369332"/>
          </a:xfrm>
          <a:prstGeom prst="rect">
            <a:avLst/>
          </a:prstGeom>
        </p:spPr>
        <p:txBody>
          <a:bodyPr wrap="square">
            <a:spAutoFit/>
          </a:bodyPr>
          <a:lstStyle/>
          <a:p>
            <a:r>
              <a:rPr lang="cs-CZ" dirty="0" smtClean="0">
                <a:solidFill>
                  <a:schemeClr val="accent1"/>
                </a:solidFill>
              </a:rPr>
              <a:t>Návod: https</a:t>
            </a:r>
            <a:r>
              <a:rPr lang="cs-CZ" dirty="0">
                <a:solidFill>
                  <a:schemeClr val="accent1"/>
                </a:solidFill>
              </a:rPr>
              <a:t>://www.ncbi.nlm.nih.gov/pmc/articles/PMC4846332/</a:t>
            </a:r>
          </a:p>
        </p:txBody>
      </p:sp>
    </p:spTree>
    <p:extLst>
      <p:ext uri="{BB962C8B-B14F-4D97-AF65-F5344CB8AC3E}">
        <p14:creationId xmlns:p14="http://schemas.microsoft.com/office/powerpoint/2010/main" val="2312644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Kapilární elektroforéza</a:t>
            </a:r>
            <a:endParaRPr lang="cs-CZ" dirty="0"/>
          </a:p>
        </p:txBody>
      </p:sp>
      <p:sp>
        <p:nvSpPr>
          <p:cNvPr id="4" name="AutoShape 2" descr="VÃ½sledek obrÃ¡zku pro kapilÃ¡rnÃ­ elektroforÃ©za d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4" descr="VÃ½sledek obrÃ¡zku pro kapilÃ¡rnÃ­ elektroforÃ©za d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6" descr="VÃ½sledek obrÃ¡zku pro kapilÃ¡rnÃ­ elektroforÃ©za dN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8" descr="VÃ½sledek obrÃ¡zku pro kapilÃ¡rnÃ­ elektroforÃ©za dN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130" name="Picture 10" descr="VÃ½sledek obrÃ¡zku pro DNA kapilÃ¡rnÃ­ elektroforÃ©z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340768"/>
            <a:ext cx="6409473" cy="346328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VÃ½sledek obrÃ¡zku pro DNA kapilÃ¡rnÃ­ elektroforÃ©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6140" y="4934962"/>
            <a:ext cx="2466975" cy="1857376"/>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1619672" y="5422466"/>
            <a:ext cx="1146468" cy="369332"/>
          </a:xfrm>
          <a:prstGeom prst="rect">
            <a:avLst/>
          </a:prstGeom>
          <a:noFill/>
        </p:spPr>
        <p:txBody>
          <a:bodyPr wrap="none" rtlCol="0">
            <a:spAutoFit/>
          </a:bodyPr>
          <a:lstStyle/>
          <a:p>
            <a:r>
              <a:rPr lang="cs-CZ" dirty="0" smtClean="0">
                <a:solidFill>
                  <a:schemeClr val="tx1"/>
                </a:solidFill>
              </a:rPr>
              <a:t>Záznam: </a:t>
            </a:r>
            <a:endParaRPr lang="cs-CZ" dirty="0">
              <a:solidFill>
                <a:schemeClr val="tx1"/>
              </a:solidFill>
            </a:endParaRPr>
          </a:p>
        </p:txBody>
      </p:sp>
      <p:sp>
        <p:nvSpPr>
          <p:cNvPr id="9" name="TextovéPole 8"/>
          <p:cNvSpPr txBox="1"/>
          <p:nvPr/>
        </p:nvSpPr>
        <p:spPr>
          <a:xfrm>
            <a:off x="5652120" y="5053134"/>
            <a:ext cx="3157659" cy="1477328"/>
          </a:xfrm>
          <a:prstGeom prst="rect">
            <a:avLst/>
          </a:prstGeom>
          <a:noFill/>
        </p:spPr>
        <p:txBody>
          <a:bodyPr wrap="none" rtlCol="0">
            <a:spAutoFit/>
          </a:bodyPr>
          <a:lstStyle/>
          <a:p>
            <a:pPr marL="285750" indent="-285750">
              <a:buFont typeface="Arial" panose="020B0604020202020204" pitchFamily="34" charset="0"/>
              <a:buChar char="•"/>
            </a:pPr>
            <a:r>
              <a:rPr lang="cs-CZ" dirty="0" smtClean="0">
                <a:solidFill>
                  <a:schemeClr val="tx1"/>
                </a:solidFill>
              </a:rPr>
              <a:t>Využívá se fluorescenčně </a:t>
            </a:r>
          </a:p>
          <a:p>
            <a:r>
              <a:rPr lang="cs-CZ" dirty="0" smtClean="0">
                <a:solidFill>
                  <a:schemeClr val="tx1"/>
                </a:solidFill>
              </a:rPr>
              <a:t>značených PCR produktů</a:t>
            </a:r>
          </a:p>
          <a:p>
            <a:endParaRPr lang="cs-CZ" dirty="0">
              <a:solidFill>
                <a:schemeClr val="tx1"/>
              </a:solidFill>
            </a:endParaRPr>
          </a:p>
          <a:p>
            <a:pPr marL="285750" indent="-285750">
              <a:buFont typeface="Arial" panose="020B0604020202020204" pitchFamily="34" charset="0"/>
              <a:buChar char="•"/>
            </a:pPr>
            <a:r>
              <a:rPr lang="cs-CZ" dirty="0" smtClean="0">
                <a:solidFill>
                  <a:schemeClr val="tx1"/>
                </a:solidFill>
              </a:rPr>
              <a:t>Nutný vnitřní standard </a:t>
            </a:r>
          </a:p>
          <a:p>
            <a:r>
              <a:rPr lang="cs-CZ" dirty="0" smtClean="0">
                <a:solidFill>
                  <a:schemeClr val="tx1"/>
                </a:solidFill>
              </a:rPr>
              <a:t>- Fragmenty konkrétní délky</a:t>
            </a:r>
            <a:endParaRPr lang="cs-CZ" dirty="0">
              <a:solidFill>
                <a:schemeClr val="tx1"/>
              </a:solidFill>
            </a:endParaRPr>
          </a:p>
        </p:txBody>
      </p:sp>
      <p:sp>
        <p:nvSpPr>
          <p:cNvPr id="12" name="Obdélník 11"/>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2018313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Pokročilé separační </a:t>
            </a:r>
            <a:r>
              <a:rPr lang="cs-CZ" dirty="0"/>
              <a:t>metody </a:t>
            </a:r>
            <a:r>
              <a:rPr lang="cs-CZ" sz="1800" dirty="0"/>
              <a:t>(pro zvídavé hlavičky)</a:t>
            </a:r>
          </a:p>
        </p:txBody>
      </p:sp>
      <p:sp>
        <p:nvSpPr>
          <p:cNvPr id="3" name="Zástupný symbol pro obsah 2"/>
          <p:cNvSpPr>
            <a:spLocks noGrp="1"/>
          </p:cNvSpPr>
          <p:nvPr>
            <p:ph idx="1"/>
          </p:nvPr>
        </p:nvSpPr>
        <p:spPr>
          <a:xfrm>
            <a:off x="1331640" y="1412776"/>
            <a:ext cx="7992887" cy="4713387"/>
          </a:xfrm>
        </p:spPr>
        <p:txBody>
          <a:bodyPr/>
          <a:lstStyle/>
          <a:p>
            <a:r>
              <a:rPr lang="cs-CZ" dirty="0" smtClean="0"/>
              <a:t>Variace na </a:t>
            </a:r>
            <a:r>
              <a:rPr lang="cs-CZ" dirty="0" err="1" smtClean="0"/>
              <a:t>agarózové</a:t>
            </a:r>
            <a:r>
              <a:rPr lang="cs-CZ" dirty="0" smtClean="0"/>
              <a:t> </a:t>
            </a:r>
            <a:r>
              <a:rPr lang="cs-CZ" dirty="0" err="1" smtClean="0"/>
              <a:t>elfo</a:t>
            </a:r>
            <a:r>
              <a:rPr lang="cs-CZ" dirty="0" smtClean="0"/>
              <a:t>: </a:t>
            </a:r>
          </a:p>
          <a:p>
            <a:pPr lvl="1"/>
            <a:r>
              <a:rPr lang="cs-CZ" dirty="0" smtClean="0">
                <a:solidFill>
                  <a:schemeClr val="tx1"/>
                </a:solidFill>
              </a:rPr>
              <a:t>kapilární elektroforéza </a:t>
            </a:r>
            <a:r>
              <a:rPr lang="cs-CZ" dirty="0" smtClean="0">
                <a:hlinkClick r:id="rId2"/>
              </a:rPr>
              <a:t>https</a:t>
            </a:r>
            <a:r>
              <a:rPr lang="cs-CZ" dirty="0">
                <a:hlinkClick r:id="rId2"/>
              </a:rPr>
              <a:t>://</a:t>
            </a:r>
            <a:r>
              <a:rPr lang="cs-CZ" dirty="0" smtClean="0">
                <a:hlinkClick r:id="rId2"/>
              </a:rPr>
              <a:t>www.ncbi.nlm.nih.gov/pubmed/18428903</a:t>
            </a:r>
            <a:endParaRPr lang="cs-CZ" dirty="0" smtClean="0"/>
          </a:p>
          <a:p>
            <a:pPr lvl="1"/>
            <a:r>
              <a:rPr lang="cs-CZ" dirty="0" err="1" smtClean="0">
                <a:solidFill>
                  <a:schemeClr val="tx1"/>
                </a:solidFill>
              </a:rPr>
              <a:t>pulsed</a:t>
            </a:r>
            <a:r>
              <a:rPr lang="cs-CZ" dirty="0" smtClean="0">
                <a:solidFill>
                  <a:schemeClr val="tx1"/>
                </a:solidFill>
              </a:rPr>
              <a:t> </a:t>
            </a:r>
            <a:r>
              <a:rPr lang="cs-CZ" dirty="0" err="1">
                <a:solidFill>
                  <a:schemeClr val="tx1"/>
                </a:solidFill>
              </a:rPr>
              <a:t>field</a:t>
            </a:r>
            <a:r>
              <a:rPr lang="cs-CZ" dirty="0">
                <a:solidFill>
                  <a:schemeClr val="tx1"/>
                </a:solidFill>
              </a:rPr>
              <a:t>-gradient </a:t>
            </a:r>
            <a:r>
              <a:rPr lang="cs-CZ" dirty="0" err="1">
                <a:solidFill>
                  <a:schemeClr val="tx1"/>
                </a:solidFill>
              </a:rPr>
              <a:t>electrophoresis</a:t>
            </a:r>
            <a:r>
              <a:rPr lang="cs-CZ" dirty="0">
                <a:solidFill>
                  <a:schemeClr val="tx1"/>
                </a:solidFill>
              </a:rPr>
              <a:t> </a:t>
            </a:r>
            <a:endParaRPr lang="cs-CZ" dirty="0" smtClean="0">
              <a:solidFill>
                <a:schemeClr val="tx1"/>
              </a:solidFill>
            </a:endParaRPr>
          </a:p>
          <a:p>
            <a:pPr marL="533400" lvl="2" indent="0">
              <a:buNone/>
            </a:pPr>
            <a:r>
              <a:rPr lang="cs-CZ" sz="2000" dirty="0" smtClean="0">
                <a:solidFill>
                  <a:schemeClr val="tx1"/>
                </a:solidFill>
                <a:hlinkClick r:id="rId3"/>
              </a:rPr>
              <a:t>https</a:t>
            </a:r>
            <a:r>
              <a:rPr lang="cs-CZ" sz="2000" dirty="0">
                <a:solidFill>
                  <a:schemeClr val="tx1"/>
                </a:solidFill>
                <a:hlinkClick r:id="rId3"/>
              </a:rPr>
              <a:t>://</a:t>
            </a:r>
            <a:r>
              <a:rPr lang="cs-CZ" sz="2000" dirty="0" smtClean="0">
                <a:solidFill>
                  <a:schemeClr val="tx1"/>
                </a:solidFill>
                <a:hlinkClick r:id="rId3"/>
              </a:rPr>
              <a:t>www.researchgate.net/publication/20485237_Large_DNA_separation_using_field_alternation_agar_gel_electrophoresis</a:t>
            </a:r>
            <a:endParaRPr lang="cs-CZ" sz="2000" dirty="0" smtClean="0">
              <a:solidFill>
                <a:schemeClr val="tx1"/>
              </a:solidFill>
            </a:endParaRPr>
          </a:p>
          <a:p>
            <a:r>
              <a:rPr lang="en-US" dirty="0" smtClean="0"/>
              <a:t>DNA </a:t>
            </a:r>
            <a:r>
              <a:rPr lang="en-US" dirty="0"/>
              <a:t>separation and enrichment using electro-hydrodynamic bidirectional flows in viscoelastic </a:t>
            </a:r>
            <a:r>
              <a:rPr lang="en-US" dirty="0" smtClean="0"/>
              <a:t>liquids</a:t>
            </a:r>
            <a:r>
              <a:rPr lang="cs-CZ" dirty="0" smtClean="0"/>
              <a:t> </a:t>
            </a:r>
            <a:r>
              <a:rPr lang="cs-CZ" dirty="0" smtClean="0">
                <a:solidFill>
                  <a:schemeClr val="accent1"/>
                </a:solidFill>
                <a:hlinkClick r:id="rId4"/>
              </a:rPr>
              <a:t>https</a:t>
            </a:r>
            <a:r>
              <a:rPr lang="cs-CZ" dirty="0">
                <a:solidFill>
                  <a:schemeClr val="accent1"/>
                </a:solidFill>
                <a:hlinkClick r:id="rId4"/>
              </a:rPr>
              <a:t>://</a:t>
            </a:r>
            <a:r>
              <a:rPr lang="cs-CZ" dirty="0" smtClean="0">
                <a:solidFill>
                  <a:schemeClr val="accent1"/>
                </a:solidFill>
                <a:hlinkClick r:id="rId4"/>
              </a:rPr>
              <a:t>www.ncbi.nlm.nih.gov/pubmed/26936389</a:t>
            </a:r>
            <a:endParaRPr lang="cs-CZ" dirty="0" smtClean="0">
              <a:solidFill>
                <a:schemeClr val="accent1"/>
              </a:solidFill>
            </a:endParaRPr>
          </a:p>
          <a:p>
            <a:r>
              <a:rPr lang="en-US" dirty="0" smtClean="0"/>
              <a:t>Size-selective </a:t>
            </a:r>
            <a:r>
              <a:rPr lang="en-US" dirty="0"/>
              <a:t>separation of DNA fragments by using lysine-functionalized silica </a:t>
            </a:r>
            <a:r>
              <a:rPr lang="en-US" dirty="0" smtClean="0"/>
              <a:t>particles</a:t>
            </a:r>
            <a:r>
              <a:rPr lang="cs-CZ" dirty="0"/>
              <a:t> </a:t>
            </a:r>
            <a:r>
              <a:rPr lang="cs-CZ" dirty="0">
                <a:hlinkClick r:id="rId5"/>
              </a:rPr>
              <a:t>https://</a:t>
            </a:r>
            <a:r>
              <a:rPr lang="cs-CZ" dirty="0" smtClean="0">
                <a:hlinkClick r:id="rId5"/>
              </a:rPr>
              <a:t>www.nature.com/articles/srep22029</a:t>
            </a:r>
            <a:endParaRPr lang="cs-CZ" dirty="0" smtClean="0"/>
          </a:p>
          <a:p>
            <a:r>
              <a:rPr lang="en-US" dirty="0" smtClean="0"/>
              <a:t>DNA </a:t>
            </a:r>
            <a:r>
              <a:rPr lang="en-US" dirty="0"/>
              <a:t>Separation in </a:t>
            </a:r>
            <a:r>
              <a:rPr lang="en-US" dirty="0" err="1"/>
              <a:t>Nanowall</a:t>
            </a:r>
            <a:r>
              <a:rPr lang="en-US" dirty="0"/>
              <a:t> Array </a:t>
            </a:r>
            <a:r>
              <a:rPr lang="en-US" dirty="0" smtClean="0"/>
              <a:t>Chips</a:t>
            </a:r>
            <a:r>
              <a:rPr lang="cs-CZ" dirty="0" smtClean="0"/>
              <a:t> </a:t>
            </a:r>
            <a:r>
              <a:rPr lang="en-US" dirty="0" smtClean="0">
                <a:hlinkClick r:id="rId6"/>
              </a:rPr>
              <a:t>https</a:t>
            </a:r>
            <a:r>
              <a:rPr lang="en-US" dirty="0">
                <a:hlinkClick r:id="rId6"/>
              </a:rPr>
              <a:t>://</a:t>
            </a:r>
            <a:r>
              <a:rPr lang="en-US" dirty="0" smtClean="0">
                <a:hlinkClick r:id="rId6"/>
              </a:rPr>
              <a:t>pubs.acs.org/doi/abs/10.1021/ac201184t</a:t>
            </a:r>
            <a:endParaRPr lang="cs-CZ" dirty="0" smtClean="0"/>
          </a:p>
          <a:p>
            <a:endParaRPr lang="cs-CZ" dirty="0"/>
          </a:p>
          <a:p>
            <a:endParaRPr lang="en-US" dirty="0"/>
          </a:p>
          <a:p>
            <a:pPr marL="0" indent="0">
              <a:buNone/>
            </a:pPr>
            <a:endParaRPr lang="en-US" dirty="0"/>
          </a:p>
          <a:p>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706686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Sablona_prezentace_zelena">
  <a:themeElements>
    <a:clrScheme name="Vlastní 2">
      <a:dk1>
        <a:sysClr val="windowText" lastClr="000000"/>
      </a:dk1>
      <a:lt1>
        <a:sysClr val="window" lastClr="FFFFFF"/>
      </a:lt1>
      <a:dk2>
        <a:srgbClr val="455F51"/>
      </a:dk2>
      <a:lt2>
        <a:srgbClr val="E2DFCC"/>
      </a:lt2>
      <a:accent1>
        <a:srgbClr val="5C9933"/>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blona_prezentace_zelena" id="{9E1B0686-C3D0-4406-B4B7-2062B2A25C17}" vid="{46886A58-45FD-47B7-9335-BE9173E24060}"/>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Sablona_prezentace_zelena</Template>
  <TotalTime>2047</TotalTime>
  <Words>2883</Words>
  <Application>Microsoft Office PowerPoint</Application>
  <PresentationFormat>Předvádění na obrazovce (4:3)</PresentationFormat>
  <Paragraphs>556</Paragraphs>
  <Slides>45</Slides>
  <Notes>12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45</vt:i4>
      </vt:variant>
    </vt:vector>
  </HeadingPairs>
  <TitlesOfParts>
    <vt:vector size="50" baseType="lpstr">
      <vt:lpstr>Arial</vt:lpstr>
      <vt:lpstr>Arial Black</vt:lpstr>
      <vt:lpstr>Calibri</vt:lpstr>
      <vt:lpstr>Symbol</vt:lpstr>
      <vt:lpstr>Sablona_prezentace_zelena</vt:lpstr>
      <vt:lpstr>Mgr. Jiřina Medalová, Ph.D. Oddělení fyziologie a imunologie živočichů jipro@sci.muni.cz </vt:lpstr>
      <vt:lpstr>DNA – primární a sekundární struktura</vt:lpstr>
      <vt:lpstr>Terciární struktura DNA</vt:lpstr>
      <vt:lpstr>Replikace DNA</vt:lpstr>
      <vt:lpstr>Izolace DNA</vt:lpstr>
      <vt:lpstr>Izolace DNA dnes </vt:lpstr>
      <vt:lpstr>Separace DNA</vt:lpstr>
      <vt:lpstr>Kapilární elektroforéza</vt:lpstr>
      <vt:lpstr>Pokročilé separační metody (pro zvídavé hlavičky)</vt:lpstr>
      <vt:lpstr>PCR</vt:lpstr>
      <vt:lpstr>Variace PCR</vt:lpstr>
      <vt:lpstr>Analýza fragmentů DNA</vt:lpstr>
      <vt:lpstr>Southern Blotting</vt:lpstr>
      <vt:lpstr>RFLP</vt:lpstr>
      <vt:lpstr>Sekvenace DNA - Maxam Gilbert</vt:lpstr>
      <vt:lpstr>Sekvenace DNA - Sanger</vt:lpstr>
      <vt:lpstr>Next Generation Sequencing</vt:lpstr>
      <vt:lpstr>FISH - fluorescence in situ hybridization </vt:lpstr>
      <vt:lpstr>Manipulace genové exprese</vt:lpstr>
      <vt:lpstr>Genové inženýrství</vt:lpstr>
      <vt:lpstr>Knock-out genu: homologní rekombinace –  selekce rezistentního mutanta embryonální kmenové buňky </vt:lpstr>
      <vt:lpstr>Knock-out genu: Cre/LoxP systém </vt:lpstr>
      <vt:lpstr>Knock-out: Recombinase-mediated cassette exchange FLP/FRT (RMCE) </vt:lpstr>
      <vt:lpstr>Knock-out: CRISPR/CAS9 systém</vt:lpstr>
      <vt:lpstr>CRISPR/CAS9 systém</vt:lpstr>
      <vt:lpstr>Produkce mutantních myší</vt:lpstr>
      <vt:lpstr>Typy mutací typu loss of function</vt:lpstr>
      <vt:lpstr>Nadměrná exprese genu</vt:lpstr>
      <vt:lpstr>Plazmidy</vt:lpstr>
      <vt:lpstr>Izolace DNA - princip</vt:lpstr>
      <vt:lpstr>Izolace plazmidové DNA pomocí kolonkového kitu</vt:lpstr>
      <vt:lpstr>Transfekce</vt:lpstr>
      <vt:lpstr>Transfektanti</vt:lpstr>
      <vt:lpstr>Důležité parametry</vt:lpstr>
      <vt:lpstr>Stabilní transfektanti</vt:lpstr>
      <vt:lpstr>Nejčastější metody transfekce</vt:lpstr>
      <vt:lpstr>Prezentace aplikace PowerPoint</vt:lpstr>
      <vt:lpstr>PEI</vt:lpstr>
      <vt:lpstr>Lipofekce</vt:lpstr>
      <vt:lpstr>Elektroporace</vt:lpstr>
      <vt:lpstr>ELEKTROPORACE - NUKLEOFEKCE</vt:lpstr>
      <vt:lpstr>Méně časté metody</vt:lpstr>
      <vt:lpstr>Výhody a nevýhody</vt:lpstr>
      <vt:lpstr>Možnosti využití transfekce</vt:lpstr>
      <vt:lpstr>SHRNUTÍ transfekce</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 Jméno Autora, CSc.</dc:title>
  <dc:creator>Tia</dc:creator>
  <cp:lastModifiedBy>jipro@email.cz</cp:lastModifiedBy>
  <cp:revision>109</cp:revision>
  <dcterms:created xsi:type="dcterms:W3CDTF">2015-09-24T09:58:19Z</dcterms:created>
  <dcterms:modified xsi:type="dcterms:W3CDTF">2021-10-25T05:46:05Z</dcterms:modified>
</cp:coreProperties>
</file>