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7"/>
  </p:notesMasterIdLst>
  <p:handoutMasterIdLst>
    <p:handoutMasterId r:id="rId58"/>
  </p:handoutMasterIdLst>
  <p:sldIdLst>
    <p:sldId id="493" r:id="rId2"/>
    <p:sldId id="544" r:id="rId3"/>
    <p:sldId id="542" r:id="rId4"/>
    <p:sldId id="574" r:id="rId5"/>
    <p:sldId id="547" r:id="rId6"/>
    <p:sldId id="548" r:id="rId7"/>
    <p:sldId id="550" r:id="rId8"/>
    <p:sldId id="549" r:id="rId9"/>
    <p:sldId id="553" r:id="rId10"/>
    <p:sldId id="568" r:id="rId11"/>
    <p:sldId id="554" r:id="rId12"/>
    <p:sldId id="555" r:id="rId13"/>
    <p:sldId id="558" r:id="rId14"/>
    <p:sldId id="724" r:id="rId15"/>
    <p:sldId id="725" r:id="rId16"/>
    <p:sldId id="723" r:id="rId17"/>
    <p:sldId id="559" r:id="rId18"/>
    <p:sldId id="560" r:id="rId19"/>
    <p:sldId id="534" r:id="rId20"/>
    <p:sldId id="532" r:id="rId21"/>
    <p:sldId id="533" r:id="rId22"/>
    <p:sldId id="527" r:id="rId23"/>
    <p:sldId id="711" r:id="rId24"/>
    <p:sldId id="702" r:id="rId25"/>
    <p:sldId id="709" r:id="rId26"/>
    <p:sldId id="712" r:id="rId27"/>
    <p:sldId id="719" r:id="rId28"/>
    <p:sldId id="710" r:id="rId29"/>
    <p:sldId id="501" r:id="rId30"/>
    <p:sldId id="498" r:id="rId31"/>
    <p:sldId id="499" r:id="rId32"/>
    <p:sldId id="500" r:id="rId33"/>
    <p:sldId id="502" r:id="rId34"/>
    <p:sldId id="504" r:id="rId35"/>
    <p:sldId id="713" r:id="rId36"/>
    <p:sldId id="716" r:id="rId37"/>
    <p:sldId id="514" r:id="rId38"/>
    <p:sldId id="717" r:id="rId39"/>
    <p:sldId id="718" r:id="rId40"/>
    <p:sldId id="519" r:id="rId41"/>
    <p:sldId id="515" r:id="rId42"/>
    <p:sldId id="573" r:id="rId43"/>
    <p:sldId id="666" r:id="rId44"/>
    <p:sldId id="667" r:id="rId45"/>
    <p:sldId id="669" r:id="rId46"/>
    <p:sldId id="664" r:id="rId47"/>
    <p:sldId id="720" r:id="rId48"/>
    <p:sldId id="721" r:id="rId49"/>
    <p:sldId id="726" r:id="rId50"/>
    <p:sldId id="399" r:id="rId51"/>
    <p:sldId id="396" r:id="rId52"/>
    <p:sldId id="373" r:id="rId53"/>
    <p:sldId id="380" r:id="rId54"/>
    <p:sldId id="379" r:id="rId55"/>
    <p:sldId id="727" r:id="rId56"/>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43" autoAdjust="0"/>
    <p:restoredTop sz="94660"/>
  </p:normalViewPr>
  <p:slideViewPr>
    <p:cSldViewPr>
      <p:cViewPr varScale="1">
        <p:scale>
          <a:sx n="114" d="100"/>
          <a:sy n="114" d="100"/>
        </p:scale>
        <p:origin x="1566" y="10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23.11.2021</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stembook.org/node/497"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stembook.org/node/49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8.wmf"/><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oleObject" Target="../embeddings/oleObject2.bin"/><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a:t>Vítězslav Bryja</a:t>
            </a:r>
            <a:br>
              <a:rPr lang="cs-CZ" altLang="cs-CZ" dirty="0"/>
            </a:br>
            <a:endParaRPr lang="cs-CZ" altLang="cs-CZ" dirty="0"/>
          </a:p>
        </p:txBody>
      </p:sp>
      <p:sp>
        <p:nvSpPr>
          <p:cNvPr id="5" name="Podnadpis 4"/>
          <p:cNvSpPr>
            <a:spLocks noGrp="1"/>
          </p:cNvSpPr>
          <p:nvPr>
            <p:ph type="subTitle" idx="1"/>
          </p:nvPr>
        </p:nvSpPr>
        <p:spPr/>
        <p:txBody>
          <a:bodyPr/>
          <a:lstStyle/>
          <a:p>
            <a:r>
              <a:rPr lang="cs-CZ" dirty="0"/>
              <a:t>Buněčné regulace II</a:t>
            </a:r>
          </a:p>
          <a:p>
            <a:r>
              <a:rPr lang="cs-CZ" i="1" dirty="0"/>
              <a:t>Základní morfogenetické dráhy – </a:t>
            </a:r>
            <a:r>
              <a:rPr lang="cs-CZ" i="1" dirty="0" err="1"/>
              <a:t>Hedgehog</a:t>
            </a:r>
            <a:r>
              <a:rPr lang="cs-CZ" i="1" dirty="0"/>
              <a:t>, </a:t>
            </a:r>
            <a:r>
              <a:rPr lang="cs-CZ" i="1" dirty="0" err="1"/>
              <a:t>Notch</a:t>
            </a:r>
            <a:r>
              <a:rPr lang="cs-CZ" i="1" dirty="0"/>
              <a:t>, BMP a RTK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1591923" y="980728"/>
            <a:ext cx="6912322" cy="4955893"/>
            <a:chOff x="250825" y="260350"/>
            <a:chExt cx="8785225" cy="6458032"/>
          </a:xfrm>
        </p:grpSpPr>
        <p:pic>
          <p:nvPicPr>
            <p:cNvPr id="166916" name="Picture 4" descr="Shh holoprosenceph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60350"/>
              <a:ext cx="5543550" cy="3506788"/>
            </a:xfrm>
            <a:prstGeom prst="rect">
              <a:avLst/>
            </a:prstGeom>
            <a:noFill/>
            <a:extLst>
              <a:ext uri="{909E8E84-426E-40DD-AFC4-6F175D3DCCD1}">
                <a14:hiddenFill xmlns:a14="http://schemas.microsoft.com/office/drawing/2010/main">
                  <a:solidFill>
                    <a:srgbClr val="FFFFFF"/>
                  </a:solidFill>
                </a14:hiddenFill>
              </a:ext>
            </a:extLst>
          </p:spPr>
        </p:pic>
        <p:pic>
          <p:nvPicPr>
            <p:cNvPr id="166918" name="Picture 6" descr="Shh expression"/>
            <p:cNvPicPr>
              <a:picLocks noChangeAspect="1" noChangeArrowheads="1"/>
            </p:cNvPicPr>
            <p:nvPr/>
          </p:nvPicPr>
          <p:blipFill>
            <a:blip r:embed="rId3">
              <a:extLst>
                <a:ext uri="{28A0092B-C50C-407E-A947-70E740481C1C}">
                  <a14:useLocalDpi xmlns:a14="http://schemas.microsoft.com/office/drawing/2010/main" val="0"/>
                </a:ext>
              </a:extLst>
            </a:blip>
            <a:srcRect r="50516"/>
            <a:stretch>
              <a:fillRect/>
            </a:stretch>
          </p:blipFill>
          <p:spPr bwMode="auto">
            <a:xfrm>
              <a:off x="611188" y="260350"/>
              <a:ext cx="2592387" cy="3429000"/>
            </a:xfrm>
            <a:prstGeom prst="rect">
              <a:avLst/>
            </a:prstGeom>
            <a:noFill/>
            <a:extLst>
              <a:ext uri="{909E8E84-426E-40DD-AFC4-6F175D3DCCD1}">
                <a14:hiddenFill xmlns:a14="http://schemas.microsoft.com/office/drawing/2010/main">
                  <a:solidFill>
                    <a:srgbClr val="FFFFFF"/>
                  </a:solidFill>
                </a14:hiddenFill>
              </a:ext>
            </a:extLst>
          </p:spPr>
        </p:pic>
        <p:sp>
          <p:nvSpPr>
            <p:cNvPr id="166919" name="Text Box 7"/>
            <p:cNvSpPr txBox="1">
              <a:spLocks noChangeArrowheads="1"/>
            </p:cNvSpPr>
            <p:nvPr/>
          </p:nvSpPr>
          <p:spPr bwMode="auto">
            <a:xfrm>
              <a:off x="250825" y="3860800"/>
              <a:ext cx="3313113" cy="285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50" b="1" dirty="0" err="1">
                  <a:solidFill>
                    <a:schemeClr val="tx1"/>
                  </a:solidFill>
                </a:rPr>
                <a:t>Expression</a:t>
              </a:r>
              <a:r>
                <a:rPr lang="cs-CZ" altLang="cs-CZ" sz="1050" b="1" dirty="0">
                  <a:solidFill>
                    <a:schemeClr val="tx1"/>
                  </a:solidFill>
                </a:rPr>
                <a:t> </a:t>
              </a:r>
              <a:r>
                <a:rPr lang="cs-CZ" altLang="cs-CZ" sz="1050" b="1" dirty="0" err="1">
                  <a:solidFill>
                    <a:schemeClr val="tx1"/>
                  </a:solidFill>
                </a:rPr>
                <a:t>of</a:t>
              </a:r>
              <a:r>
                <a:rPr lang="cs-CZ" altLang="cs-CZ" sz="1050" b="1" dirty="0">
                  <a:solidFill>
                    <a:schemeClr val="tx1"/>
                  </a:solidFill>
                </a:rPr>
                <a:t> </a:t>
              </a:r>
              <a:r>
                <a:rPr lang="cs-CZ" altLang="cs-CZ" sz="1050" b="1" dirty="0" err="1">
                  <a:solidFill>
                    <a:schemeClr val="tx1"/>
                  </a:solidFill>
                </a:rPr>
                <a:t>Sonic</a:t>
              </a:r>
              <a:r>
                <a:rPr lang="cs-CZ" altLang="cs-CZ" sz="1050" b="1" dirty="0">
                  <a:solidFill>
                    <a:schemeClr val="tx1"/>
                  </a:solidFill>
                </a:rPr>
                <a:t> </a:t>
              </a:r>
              <a:r>
                <a:rPr lang="cs-CZ" altLang="cs-CZ" sz="1050" b="1" dirty="0" err="1">
                  <a:solidFill>
                    <a:schemeClr val="tx1"/>
                  </a:solidFill>
                </a:rPr>
                <a:t>hedgehog</a:t>
              </a:r>
              <a:r>
                <a:rPr lang="cs-CZ" altLang="cs-CZ" sz="1050" b="1" dirty="0">
                  <a:solidFill>
                    <a:schemeClr val="tx1"/>
                  </a:solidFill>
                </a:rPr>
                <a:t> (</a:t>
              </a:r>
              <a:r>
                <a:rPr lang="cs-CZ" altLang="cs-CZ" sz="1050" b="1" dirty="0" err="1">
                  <a:solidFill>
                    <a:schemeClr val="tx1"/>
                  </a:solidFill>
                </a:rPr>
                <a:t>Shh</a:t>
              </a:r>
              <a:r>
                <a:rPr lang="cs-CZ" altLang="cs-CZ" sz="1050" b="1" dirty="0">
                  <a:solidFill>
                    <a:schemeClr val="tx1"/>
                  </a:solidFill>
                </a:rPr>
                <a:t>) protein and </a:t>
              </a:r>
              <a:r>
                <a:rPr lang="cs-CZ" altLang="cs-CZ" sz="1050" b="1" dirty="0" err="1">
                  <a:solidFill>
                    <a:schemeClr val="tx1"/>
                  </a:solidFill>
                </a:rPr>
                <a:t>the</a:t>
              </a:r>
              <a:r>
                <a:rPr lang="cs-CZ" altLang="cs-CZ" sz="1050" b="1" dirty="0">
                  <a:solidFill>
                    <a:schemeClr val="tx1"/>
                  </a:solidFill>
                </a:rPr>
                <a:t> </a:t>
              </a:r>
              <a:r>
                <a:rPr lang="cs-CZ" altLang="cs-CZ" sz="1050" b="1" dirty="0" err="1">
                  <a:solidFill>
                    <a:schemeClr val="tx1"/>
                  </a:solidFill>
                </a:rPr>
                <a:t>determination</a:t>
              </a:r>
              <a:r>
                <a:rPr lang="cs-CZ" altLang="cs-CZ" sz="1050" b="1" dirty="0">
                  <a:solidFill>
                    <a:schemeClr val="tx1"/>
                  </a:solidFill>
                </a:rPr>
                <a:t> </a:t>
              </a:r>
              <a:r>
                <a:rPr lang="cs-CZ" altLang="cs-CZ" sz="1050" b="1" dirty="0" err="1">
                  <a:solidFill>
                    <a:schemeClr val="tx1"/>
                  </a:solidFill>
                </a:rPr>
                <a:t>of</a:t>
              </a:r>
              <a:r>
                <a:rPr lang="cs-CZ" altLang="cs-CZ" sz="1050" b="1" dirty="0">
                  <a:solidFill>
                    <a:schemeClr val="tx1"/>
                  </a:solidFill>
                </a:rPr>
                <a:t> </a:t>
              </a:r>
              <a:r>
                <a:rPr lang="cs-CZ" altLang="cs-CZ" sz="1050" b="1" dirty="0" err="1">
                  <a:solidFill>
                    <a:schemeClr val="tx1"/>
                  </a:solidFill>
                </a:rPr>
                <a:t>the</a:t>
              </a:r>
              <a:r>
                <a:rPr lang="cs-CZ" altLang="cs-CZ" sz="1050" b="1" dirty="0">
                  <a:solidFill>
                    <a:schemeClr val="tx1"/>
                  </a:solidFill>
                </a:rPr>
                <a:t> </a:t>
              </a:r>
              <a:r>
                <a:rPr lang="cs-CZ" altLang="cs-CZ" sz="1050" b="1" dirty="0" err="1">
                  <a:solidFill>
                    <a:schemeClr val="tx1"/>
                  </a:solidFill>
                </a:rPr>
                <a:t>midline</a:t>
              </a:r>
              <a:r>
                <a:rPr lang="cs-CZ" altLang="cs-CZ" sz="1050" b="1" dirty="0">
                  <a:solidFill>
                    <a:schemeClr val="tx1"/>
                  </a:solidFill>
                </a:rPr>
                <a:t> </a:t>
              </a:r>
              <a:r>
                <a:rPr lang="cs-CZ" altLang="cs-CZ" sz="1050" b="1" dirty="0" err="1">
                  <a:solidFill>
                    <a:schemeClr val="tx1"/>
                  </a:solidFill>
                </a:rPr>
                <a:t>structure</a:t>
              </a:r>
              <a:r>
                <a:rPr lang="cs-CZ" altLang="cs-CZ" sz="1050" b="1" dirty="0">
                  <a:solidFill>
                    <a:schemeClr val="tx1"/>
                  </a:solidFill>
                </a:rPr>
                <a:t> in </a:t>
              </a:r>
              <a:r>
                <a:rPr lang="cs-CZ" altLang="cs-CZ" sz="1050" b="1" dirty="0" err="1">
                  <a:solidFill>
                    <a:schemeClr val="tx1"/>
                  </a:solidFill>
                </a:rPr>
                <a:t>mouse</a:t>
              </a:r>
              <a:r>
                <a:rPr lang="cs-CZ" altLang="cs-CZ" sz="1050" b="1" dirty="0">
                  <a:solidFill>
                    <a:schemeClr val="tx1"/>
                  </a:solidFill>
                </a:rPr>
                <a:t> embryo.</a:t>
              </a:r>
              <a:br>
                <a:rPr lang="cs-CZ" altLang="cs-CZ" sz="1050" b="1" dirty="0">
                  <a:solidFill>
                    <a:schemeClr val="tx1"/>
                  </a:solidFill>
                </a:rPr>
              </a:br>
              <a:r>
                <a:rPr lang="cs-CZ" altLang="cs-CZ" sz="1050" dirty="0" err="1">
                  <a:solidFill>
                    <a:schemeClr val="tx1"/>
                  </a:solidFill>
                </a:rPr>
                <a:t>An</a:t>
              </a:r>
              <a:r>
                <a:rPr lang="cs-CZ" altLang="cs-CZ" sz="1050" dirty="0">
                  <a:solidFill>
                    <a:schemeClr val="tx1"/>
                  </a:solidFill>
                </a:rPr>
                <a:t> SEM </a:t>
              </a:r>
              <a:r>
                <a:rPr lang="cs-CZ" altLang="cs-CZ" sz="1050" dirty="0" err="1">
                  <a:solidFill>
                    <a:schemeClr val="tx1"/>
                  </a:solidFill>
                </a:rPr>
                <a:t>micrograph</a:t>
              </a:r>
              <a:r>
                <a:rPr lang="cs-CZ" altLang="cs-CZ" sz="1050" dirty="0">
                  <a:solidFill>
                    <a:schemeClr val="tx1"/>
                  </a:solidFill>
                </a:rPr>
                <a:t> </a:t>
              </a:r>
              <a:r>
                <a:rPr lang="cs-CZ" altLang="cs-CZ" sz="1050" dirty="0" err="1">
                  <a:solidFill>
                    <a:schemeClr val="tx1"/>
                  </a:solidFill>
                </a:rPr>
                <a:t>of</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frontal</a:t>
              </a:r>
              <a:r>
                <a:rPr lang="cs-CZ" altLang="cs-CZ" sz="1050" dirty="0">
                  <a:solidFill>
                    <a:schemeClr val="tx1"/>
                  </a:solidFill>
                </a:rPr>
                <a:t> </a:t>
              </a:r>
              <a:r>
                <a:rPr lang="cs-CZ" altLang="cs-CZ" sz="1050" dirty="0" err="1">
                  <a:solidFill>
                    <a:schemeClr val="tx1"/>
                  </a:solidFill>
                </a:rPr>
                <a:t>view</a:t>
              </a:r>
              <a:r>
                <a:rPr lang="cs-CZ" altLang="cs-CZ" sz="1050" dirty="0">
                  <a:solidFill>
                    <a:schemeClr val="tx1"/>
                  </a:solidFill>
                </a:rPr>
                <a:t> </a:t>
              </a:r>
              <a:r>
                <a:rPr lang="cs-CZ" altLang="cs-CZ" sz="1050" dirty="0" err="1">
                  <a:solidFill>
                    <a:schemeClr val="tx1"/>
                  </a:solidFill>
                </a:rPr>
                <a:t>of</a:t>
              </a:r>
              <a:r>
                <a:rPr lang="cs-CZ" altLang="cs-CZ" sz="1050" dirty="0">
                  <a:solidFill>
                    <a:schemeClr val="tx1"/>
                  </a:solidFill>
                </a:rPr>
                <a:t> a </a:t>
              </a:r>
              <a:r>
                <a:rPr lang="cs-CZ" altLang="cs-CZ" sz="1050" dirty="0" err="1">
                  <a:solidFill>
                    <a:schemeClr val="tx1"/>
                  </a:solidFill>
                </a:rPr>
                <a:t>mouse</a:t>
              </a:r>
              <a:r>
                <a:rPr lang="cs-CZ" altLang="cs-CZ" sz="1050" dirty="0">
                  <a:solidFill>
                    <a:schemeClr val="tx1"/>
                  </a:solidFill>
                </a:rPr>
                <a:t> embryo (</a:t>
              </a:r>
              <a:r>
                <a:rPr lang="cs-CZ" altLang="cs-CZ" sz="1050" dirty="0" err="1">
                  <a:solidFill>
                    <a:schemeClr val="tx1"/>
                  </a:solidFill>
                </a:rPr>
                <a:t>fetal</a:t>
              </a:r>
              <a:r>
                <a:rPr lang="cs-CZ" altLang="cs-CZ" sz="1050" dirty="0">
                  <a:solidFill>
                    <a:schemeClr val="tx1"/>
                  </a:solidFill>
                </a:rPr>
                <a:t> </a:t>
              </a:r>
              <a:r>
                <a:rPr lang="cs-CZ" altLang="cs-CZ" sz="1050" dirty="0" err="1">
                  <a:solidFill>
                    <a:schemeClr val="tx1"/>
                  </a:solidFill>
                </a:rPr>
                <a:t>age</a:t>
              </a:r>
              <a:r>
                <a:rPr lang="cs-CZ" altLang="cs-CZ" sz="1050" dirty="0">
                  <a:solidFill>
                    <a:schemeClr val="tx1"/>
                  </a:solidFill>
                </a:rPr>
                <a:t> 7.75 </a:t>
              </a:r>
              <a:r>
                <a:rPr lang="cs-CZ" altLang="cs-CZ" sz="1050" dirty="0" err="1">
                  <a:solidFill>
                    <a:schemeClr val="tx1"/>
                  </a:solidFill>
                </a:rPr>
                <a:t>days</a:t>
              </a:r>
              <a:r>
                <a:rPr lang="cs-CZ" altLang="cs-CZ" sz="1050" dirty="0">
                  <a:solidFill>
                    <a:schemeClr val="tx1"/>
                  </a:solidFill>
                </a:rPr>
                <a:t>). </a:t>
              </a:r>
              <a:r>
                <a:rPr lang="cs-CZ" altLang="cs-CZ" sz="1050" dirty="0" err="1">
                  <a:solidFill>
                    <a:schemeClr val="tx1"/>
                  </a:solidFill>
                </a:rPr>
                <a:t>Shh</a:t>
              </a:r>
              <a:r>
                <a:rPr lang="cs-CZ" altLang="cs-CZ" sz="1050" dirty="0">
                  <a:solidFill>
                    <a:schemeClr val="tx1"/>
                  </a:solidFill>
                </a:rPr>
                <a:t> protein </a:t>
              </a:r>
              <a:r>
                <a:rPr lang="cs-CZ" altLang="cs-CZ" sz="1050" dirty="0" err="1">
                  <a:solidFill>
                    <a:schemeClr val="tx1"/>
                  </a:solidFill>
                </a:rPr>
                <a:t>is</a:t>
              </a:r>
              <a:r>
                <a:rPr lang="cs-CZ" altLang="cs-CZ" sz="1050" dirty="0">
                  <a:solidFill>
                    <a:schemeClr val="tx1"/>
                  </a:solidFill>
                </a:rPr>
                <a:t> green.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dotted</a:t>
              </a:r>
              <a:r>
                <a:rPr lang="cs-CZ" altLang="cs-CZ" sz="1050" dirty="0">
                  <a:solidFill>
                    <a:schemeClr val="tx1"/>
                  </a:solidFill>
                </a:rPr>
                <a:t> line in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micrograph</a:t>
              </a:r>
              <a:r>
                <a:rPr lang="cs-CZ" altLang="cs-CZ" sz="1050" dirty="0">
                  <a:solidFill>
                    <a:schemeClr val="tx1"/>
                  </a:solidFill>
                </a:rPr>
                <a:t> </a:t>
              </a:r>
              <a:r>
                <a:rPr lang="cs-CZ" altLang="cs-CZ" sz="1050" dirty="0" err="1">
                  <a:solidFill>
                    <a:schemeClr val="tx1"/>
                  </a:solidFill>
                </a:rPr>
                <a:t>shows</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region: </a:t>
              </a:r>
              <a:r>
                <a:rPr lang="cs-CZ" altLang="cs-CZ" sz="1050" dirty="0" err="1">
                  <a:solidFill>
                    <a:schemeClr val="tx1"/>
                  </a:solidFill>
                </a:rPr>
                <a:t>Shh</a:t>
              </a:r>
              <a:r>
                <a:rPr lang="cs-CZ" altLang="cs-CZ" sz="1050" dirty="0">
                  <a:solidFill>
                    <a:schemeClr val="tx1"/>
                  </a:solidFill>
                </a:rPr>
                <a:t> </a:t>
              </a:r>
              <a:r>
                <a:rPr lang="cs-CZ" altLang="cs-CZ" sz="1050" dirty="0" err="1">
                  <a:solidFill>
                    <a:schemeClr val="tx1"/>
                  </a:solidFill>
                </a:rPr>
                <a:t>antibody</a:t>
              </a:r>
              <a:r>
                <a:rPr lang="cs-CZ" altLang="cs-CZ" sz="1050" dirty="0">
                  <a:solidFill>
                    <a:schemeClr val="tx1"/>
                  </a:solidFill>
                </a:rPr>
                <a:t> </a:t>
              </a:r>
              <a:r>
                <a:rPr lang="cs-CZ" altLang="cs-CZ" sz="1050" dirty="0" err="1">
                  <a:solidFill>
                    <a:schemeClr val="tx1"/>
                  </a:solidFill>
                </a:rPr>
                <a:t>reveals</a:t>
              </a:r>
              <a:r>
                <a:rPr lang="cs-CZ" altLang="cs-CZ" sz="1050" dirty="0">
                  <a:solidFill>
                    <a:schemeClr val="tx1"/>
                  </a:solidFill>
                </a:rPr>
                <a:t> </a:t>
              </a:r>
              <a:r>
                <a:rPr lang="cs-CZ" altLang="cs-CZ" sz="1050" dirty="0" err="1">
                  <a:solidFill>
                    <a:schemeClr val="tx1"/>
                  </a:solidFill>
                </a:rPr>
                <a:t>Shh</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part </a:t>
              </a:r>
              <a:r>
                <a:rPr lang="cs-CZ" altLang="cs-CZ" sz="1050" dirty="0" err="1">
                  <a:solidFill>
                    <a:schemeClr val="tx1"/>
                  </a:solidFill>
                </a:rPr>
                <a:t>that</a:t>
              </a:r>
              <a:r>
                <a:rPr lang="cs-CZ" altLang="cs-CZ" sz="1050" dirty="0">
                  <a:solidFill>
                    <a:schemeClr val="tx1"/>
                  </a:solidFill>
                </a:rPr>
                <a:t> </a:t>
              </a:r>
              <a:r>
                <a:rPr lang="cs-CZ" altLang="cs-CZ" sz="1050" dirty="0" err="1">
                  <a:solidFill>
                    <a:schemeClr val="tx1"/>
                  </a:solidFill>
                </a:rPr>
                <a:t>will</a:t>
              </a:r>
              <a:r>
                <a:rPr lang="cs-CZ" altLang="cs-CZ" sz="1050" dirty="0">
                  <a:solidFill>
                    <a:schemeClr val="tx1"/>
                  </a:solidFill>
                </a:rPr>
                <a:t> </a:t>
              </a:r>
              <a:r>
                <a:rPr lang="cs-CZ" altLang="cs-CZ" sz="1050" dirty="0" err="1">
                  <a:solidFill>
                    <a:schemeClr val="tx1"/>
                  </a:solidFill>
                </a:rPr>
                <a:t>become</a:t>
              </a:r>
              <a:r>
                <a:rPr lang="cs-CZ" altLang="cs-CZ" sz="1050" dirty="0">
                  <a:solidFill>
                    <a:schemeClr val="tx1"/>
                  </a:solidFill>
                </a:rPr>
                <a:t> </a:t>
              </a:r>
              <a:r>
                <a:rPr lang="cs-CZ" altLang="cs-CZ" sz="1050" dirty="0" err="1">
                  <a:solidFill>
                    <a:schemeClr val="tx1"/>
                  </a:solidFill>
                </a:rPr>
                <a:t>the</a:t>
              </a:r>
              <a:r>
                <a:rPr lang="cs-CZ" altLang="cs-CZ" sz="1050" dirty="0">
                  <a:solidFill>
                    <a:schemeClr val="tx1"/>
                  </a:solidFill>
                </a:rPr>
                <a:t> brain (</a:t>
              </a:r>
              <a:r>
                <a:rPr lang="cs-CZ" altLang="cs-CZ" sz="1050" dirty="0" err="1">
                  <a:solidFill>
                    <a:schemeClr val="tx1"/>
                  </a:solidFill>
                </a:rPr>
                <a:t>head</a:t>
              </a:r>
              <a:r>
                <a:rPr lang="cs-CZ" altLang="cs-CZ" sz="1050" dirty="0">
                  <a:solidFill>
                    <a:schemeClr val="tx1"/>
                  </a:solidFill>
                </a:rPr>
                <a:t> </a:t>
              </a:r>
              <a:r>
                <a:rPr lang="cs-CZ" altLang="cs-CZ" sz="1050" dirty="0" err="1">
                  <a:solidFill>
                    <a:schemeClr val="tx1"/>
                  </a:solidFill>
                </a:rPr>
                <a:t>fold</a:t>
              </a:r>
              <a:r>
                <a:rPr lang="cs-CZ" altLang="cs-CZ" sz="1050" dirty="0">
                  <a:solidFill>
                    <a:schemeClr val="tx1"/>
                  </a:solidFill>
                </a:rPr>
                <a:t>) </a:t>
              </a:r>
              <a:r>
                <a:rPr lang="cs-CZ" altLang="cs-CZ" sz="1050" dirty="0" err="1">
                  <a:solidFill>
                    <a:schemeClr val="tx1"/>
                  </a:solidFill>
                </a:rPr>
                <a:t>is</a:t>
              </a:r>
              <a:r>
                <a:rPr lang="cs-CZ" altLang="cs-CZ" sz="1050" dirty="0">
                  <a:solidFill>
                    <a:schemeClr val="tx1"/>
                  </a:solidFill>
                </a:rPr>
                <a:t> </a:t>
              </a:r>
              <a:r>
                <a:rPr lang="cs-CZ" altLang="cs-CZ" sz="1050" dirty="0" err="1">
                  <a:solidFill>
                    <a:schemeClr val="tx1"/>
                  </a:solidFill>
                </a:rPr>
                <a:t>followed</a:t>
              </a:r>
              <a:r>
                <a:rPr lang="cs-CZ" altLang="cs-CZ" sz="1050" dirty="0">
                  <a:solidFill>
                    <a:schemeClr val="tx1"/>
                  </a:solidFill>
                </a:rPr>
                <a:t> by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perchordal</a:t>
              </a:r>
              <a:r>
                <a:rPr lang="cs-CZ" altLang="cs-CZ" sz="1050" dirty="0">
                  <a:solidFill>
                    <a:schemeClr val="tx1"/>
                  </a:solidFill>
                </a:rPr>
                <a:t> plate. </a:t>
              </a:r>
              <a:r>
                <a:rPr lang="cs-CZ" altLang="cs-CZ" sz="1050" dirty="0" err="1">
                  <a:solidFill>
                    <a:schemeClr val="tx1"/>
                  </a:solidFill>
                </a:rPr>
                <a:t>Shh</a:t>
              </a:r>
              <a:r>
                <a:rPr lang="cs-CZ" altLang="cs-CZ" sz="1050" dirty="0">
                  <a:solidFill>
                    <a:schemeClr val="tx1"/>
                  </a:solidFill>
                </a:rPr>
                <a:t> (in green) </a:t>
              </a:r>
              <a:r>
                <a:rPr lang="cs-CZ" altLang="cs-CZ" sz="1050" dirty="0" err="1">
                  <a:solidFill>
                    <a:schemeClr val="tx1"/>
                  </a:solidFill>
                </a:rPr>
                <a:t>that</a:t>
              </a:r>
              <a:r>
                <a:rPr lang="cs-CZ" altLang="cs-CZ" sz="1050" dirty="0">
                  <a:solidFill>
                    <a:schemeClr val="tx1"/>
                  </a:solidFill>
                </a:rPr>
                <a:t> </a:t>
              </a:r>
              <a:r>
                <a:rPr lang="cs-CZ" altLang="cs-CZ" sz="1050" dirty="0" err="1">
                  <a:solidFill>
                    <a:schemeClr val="tx1"/>
                  </a:solidFill>
                </a:rPr>
                <a:t>is</a:t>
              </a:r>
              <a:r>
                <a:rPr lang="cs-CZ" altLang="cs-CZ" sz="1050" dirty="0">
                  <a:solidFill>
                    <a:schemeClr val="tx1"/>
                  </a:solidFill>
                </a:rPr>
                <a:t> </a:t>
              </a:r>
              <a:r>
                <a:rPr lang="cs-CZ" altLang="cs-CZ" sz="1050" dirty="0" err="1">
                  <a:solidFill>
                    <a:schemeClr val="tx1"/>
                  </a:solidFill>
                </a:rPr>
                <a:t>expressed</a:t>
              </a:r>
              <a:r>
                <a:rPr lang="cs-CZ" altLang="cs-CZ" sz="1050" dirty="0">
                  <a:solidFill>
                    <a:schemeClr val="tx1"/>
                  </a:solidFill>
                </a:rPr>
                <a:t> in </a:t>
              </a:r>
              <a:r>
                <a:rPr lang="cs-CZ" altLang="cs-CZ" sz="1050" dirty="0" err="1">
                  <a:solidFill>
                    <a:schemeClr val="tx1"/>
                  </a:solidFill>
                </a:rPr>
                <a:t>the</a:t>
              </a:r>
              <a:r>
                <a:rPr lang="cs-CZ" altLang="cs-CZ" sz="1050" dirty="0">
                  <a:solidFill>
                    <a:schemeClr val="tx1"/>
                  </a:solidFill>
                </a:rPr>
                <a:t> </a:t>
              </a:r>
              <a:r>
                <a:rPr lang="cs-CZ" altLang="cs-CZ" sz="1050" dirty="0" err="1">
                  <a:solidFill>
                    <a:schemeClr val="tx1"/>
                  </a:solidFill>
                </a:rPr>
                <a:t>prechordal</a:t>
              </a:r>
              <a:r>
                <a:rPr lang="cs-CZ" altLang="cs-CZ" sz="1050" dirty="0">
                  <a:solidFill>
                    <a:schemeClr val="tx1"/>
                  </a:solidFill>
                </a:rPr>
                <a:t> plate </a:t>
              </a:r>
              <a:r>
                <a:rPr lang="cs-CZ" altLang="cs-CZ" sz="1050" dirty="0" err="1">
                  <a:solidFill>
                    <a:schemeClr val="tx1"/>
                  </a:solidFill>
                </a:rPr>
                <a:t>induces</a:t>
              </a:r>
              <a:r>
                <a:rPr lang="cs-CZ" altLang="cs-CZ" sz="1050" dirty="0">
                  <a:solidFill>
                    <a:schemeClr val="tx1"/>
                  </a:solidFill>
                </a:rPr>
                <a:t> </a:t>
              </a:r>
              <a:r>
                <a:rPr lang="cs-CZ" altLang="cs-CZ" sz="1050" dirty="0" err="1">
                  <a:solidFill>
                    <a:schemeClr val="tx1"/>
                  </a:solidFill>
                </a:rPr>
                <a:t>midline</a:t>
              </a:r>
              <a:r>
                <a:rPr lang="cs-CZ" altLang="cs-CZ" sz="1050" dirty="0">
                  <a:solidFill>
                    <a:schemeClr val="tx1"/>
                  </a:solidFill>
                </a:rPr>
                <a:t> </a:t>
              </a:r>
              <a:r>
                <a:rPr lang="cs-CZ" altLang="cs-CZ" sz="1050" dirty="0" err="1">
                  <a:solidFill>
                    <a:schemeClr val="tx1"/>
                  </a:solidFill>
                </a:rPr>
                <a:t>structure</a:t>
              </a:r>
              <a:r>
                <a:rPr lang="cs-CZ" altLang="cs-CZ" sz="1050" dirty="0">
                  <a:solidFill>
                    <a:schemeClr val="tx1"/>
                  </a:solidFill>
                </a:rPr>
                <a:t> </a:t>
              </a:r>
              <a:r>
                <a:rPr lang="cs-CZ" altLang="cs-CZ" sz="1050" dirty="0" err="1">
                  <a:solidFill>
                    <a:schemeClr val="tx1"/>
                  </a:solidFill>
                </a:rPr>
                <a:t>formation</a:t>
              </a:r>
              <a:r>
                <a:rPr lang="cs-CZ" altLang="cs-CZ" sz="1050" dirty="0">
                  <a:solidFill>
                    <a:schemeClr val="tx1"/>
                  </a:solidFill>
                </a:rPr>
                <a:t>. </a:t>
              </a:r>
            </a:p>
          </p:txBody>
        </p:sp>
        <p:sp>
          <p:nvSpPr>
            <p:cNvPr id="166920" name="Text Box 8"/>
            <p:cNvSpPr txBox="1">
              <a:spLocks noChangeArrowheads="1"/>
            </p:cNvSpPr>
            <p:nvPr/>
          </p:nvSpPr>
          <p:spPr bwMode="auto">
            <a:xfrm>
              <a:off x="4427538" y="4076700"/>
              <a:ext cx="3960812" cy="233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50" b="1">
                  <a:solidFill>
                    <a:schemeClr val="tx1"/>
                  </a:solidFill>
                </a:rPr>
                <a:t>Model mice with Holoprosencephaly due to a Sonic Hedgehog (Shh) deficiency.</a:t>
              </a:r>
            </a:p>
            <a:p>
              <a:pPr>
                <a:spcBef>
                  <a:spcPct val="50000"/>
                </a:spcBef>
              </a:pPr>
              <a:r>
                <a:rPr lang="cs-CZ" altLang="cs-CZ" sz="1050">
                  <a:solidFill>
                    <a:schemeClr val="tx1"/>
                  </a:solidFill>
                </a:rPr>
                <a:t> An SEM micrograph of ten-day old mouse embryos (front view of face). The mouse deficient in Shh gene (right) has no midline structure and only one region (eye position shown in green). Note, too, the lack of nostril separation due to no midline structure. The normal embryo (left), by contrast, has both the eyes and nostrils separated to between the two hemispheres. </a:t>
              </a:r>
            </a:p>
          </p:txBody>
        </p:sp>
      </p:grpSp>
    </p:spTree>
    <p:extLst>
      <p:ext uri="{BB962C8B-B14F-4D97-AF65-F5344CB8AC3E}">
        <p14:creationId xmlns:p14="http://schemas.microsoft.com/office/powerpoint/2010/main" val="269923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4462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Hedgehog (Hh) dráha je vázána na primární cilie</a:t>
            </a:r>
          </a:p>
        </p:txBody>
      </p:sp>
      <p:sp>
        <p:nvSpPr>
          <p:cNvPr id="4" name="Zástupný symbol pro obsah 2"/>
          <p:cNvSpPr txBox="1">
            <a:spLocks/>
          </p:cNvSpPr>
          <p:nvPr/>
        </p:nvSpPr>
        <p:spPr bwMode="auto">
          <a:xfrm>
            <a:off x="1382960" y="1887463"/>
            <a:ext cx="750952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Abnormální Hh/Wnt a s nimi spojená onemocnění jsou způsobena defekty ve tvorbě primárních cilií (infertilita, polydaktylie, polycystické ledviny, degenerace retiny).</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Hh je přímo vázán na primární cílie.</a:t>
            </a:r>
          </a:p>
        </p:txBody>
      </p:sp>
      <p:pic>
        <p:nvPicPr>
          <p:cNvPr id="5" name="Picture 4"/>
          <p:cNvPicPr>
            <a:picLocks noChangeAspect="1" noChangeArrowheads="1"/>
          </p:cNvPicPr>
          <p:nvPr/>
        </p:nvPicPr>
        <p:blipFill>
          <a:blip r:embed="rId2" cstate="print"/>
          <a:srcRect/>
          <a:stretch>
            <a:fillRect/>
          </a:stretch>
        </p:blipFill>
        <p:spPr bwMode="auto">
          <a:xfrm>
            <a:off x="1403648" y="3789040"/>
            <a:ext cx="4562765" cy="1640761"/>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6156176" y="3717032"/>
            <a:ext cx="2694230" cy="187220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2800" b="1" kern="0" dirty="0">
                <a:solidFill>
                  <a:schemeClr val="accent1">
                    <a:lumMod val="75000"/>
                  </a:schemeClr>
                </a:solidFill>
                <a:latin typeface="Arial"/>
              </a:rPr>
              <a:t>Primary cilia vs. motile (secondary) cilia</a:t>
            </a:r>
          </a:p>
        </p:txBody>
      </p:sp>
      <p:sp>
        <p:nvSpPr>
          <p:cNvPr id="9" name="Rectangle 3"/>
          <p:cNvSpPr txBox="1">
            <a:spLocks noChangeArrowheads="1"/>
          </p:cNvSpPr>
          <p:nvPr/>
        </p:nvSpPr>
        <p:spPr bwMode="auto">
          <a:xfrm>
            <a:off x="5364088" y="1567334"/>
            <a:ext cx="3672408" cy="178965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Arial" pitchFamily="34" charset="0"/>
              </a:rPr>
              <a:t>struktura 9+2</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Arial" pitchFamily="34" charset="0"/>
              </a:rPr>
              <a:t>pohyblivé</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Arial" pitchFamily="34" charset="0"/>
              </a:rPr>
              <a:t>epitely tracheje, vejcovodů, ependym…</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cs-CZ" altLang="cs-CZ" sz="20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cs-CZ" altLang="cs-CZ" sz="20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Rectangle 5"/>
          <p:cNvSpPr>
            <a:spLocks/>
          </p:cNvSpPr>
          <p:nvPr/>
        </p:nvSpPr>
        <p:spPr bwMode="auto">
          <a:xfrm>
            <a:off x="1764456" y="1567333"/>
            <a:ext cx="4103688" cy="1933675"/>
          </a:xfrm>
          <a:prstGeom prst="rect">
            <a:avLst/>
          </a:prstGeom>
          <a:noFill/>
          <a:ln w="9525">
            <a:noFill/>
            <a:miter lim="800000"/>
            <a:headEnd/>
            <a:tailEnd/>
          </a:ln>
        </p:spPr>
        <p:txBody>
          <a:bodyPr/>
          <a:lstStyle/>
          <a:p>
            <a:pPr marL="342900" indent="-342900">
              <a:spcBef>
                <a:spcPct val="20000"/>
              </a:spcBef>
              <a:buSzPct val="100000"/>
              <a:buFont typeface="Arial" pitchFamily="34" charset="0"/>
              <a:buChar char="•"/>
            </a:pPr>
            <a:r>
              <a:rPr lang="cs-CZ" altLang="cs-CZ" sz="2000" dirty="0">
                <a:solidFill>
                  <a:schemeClr val="tx1"/>
                </a:solidFill>
                <a:cs typeface="Arial" pitchFamily="34" charset="0"/>
              </a:rPr>
              <a:t>struktura 9+0</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nepohyblivé</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téměř všechny buňky (www.primary–cilium.co.uk)</a:t>
            </a:r>
          </a:p>
          <a:p>
            <a:pPr marL="342900" indent="-342900">
              <a:spcBef>
                <a:spcPct val="20000"/>
              </a:spcBef>
              <a:buSzPct val="100000"/>
              <a:buFont typeface="Arial" pitchFamily="34" charset="0"/>
              <a:buChar char="•"/>
            </a:pPr>
            <a:r>
              <a:rPr lang="cs-CZ" altLang="cs-CZ" sz="2000" dirty="0">
                <a:solidFill>
                  <a:schemeClr val="tx1"/>
                </a:solidFill>
                <a:cs typeface="Arial" pitchFamily="34" charset="0"/>
              </a:rPr>
              <a:t>solitérní</a:t>
            </a:r>
          </a:p>
          <a:p>
            <a:pPr marL="342900" indent="-342900">
              <a:spcBef>
                <a:spcPct val="20000"/>
              </a:spcBef>
              <a:buSzPct val="100000"/>
              <a:buFont typeface="Arial" pitchFamily="34" charset="0"/>
              <a:buChar char="•"/>
            </a:pPr>
            <a:endParaRPr lang="cs-CZ" altLang="cs-CZ" sz="2600" dirty="0">
              <a:solidFill>
                <a:schemeClr val="tx1"/>
              </a:solidFill>
              <a:cs typeface="Arial" pitchFamily="34" charset="0"/>
            </a:endParaRPr>
          </a:p>
        </p:txBody>
      </p:sp>
      <p:pic>
        <p:nvPicPr>
          <p:cNvPr id="12" name="Picture 6" descr="fig006rsc"/>
          <p:cNvPicPr>
            <a:picLocks noChangeAspect="1" noChangeArrowheads="1"/>
          </p:cNvPicPr>
          <p:nvPr/>
        </p:nvPicPr>
        <p:blipFill>
          <a:blip r:embed="rId2" cstate="print"/>
          <a:srcRect l="351" t="346" r="1132" b="1041"/>
          <a:stretch>
            <a:fillRect/>
          </a:stretch>
        </p:blipFill>
        <p:spPr bwMode="auto">
          <a:xfrm>
            <a:off x="2123728" y="3501703"/>
            <a:ext cx="3307552" cy="3356297"/>
          </a:xfrm>
          <a:prstGeom prst="rect">
            <a:avLst/>
          </a:prstGeom>
          <a:noFill/>
          <a:ln w="9525">
            <a:noFill/>
            <a:miter lim="800000"/>
            <a:headEnd/>
            <a:tailEnd/>
          </a:ln>
        </p:spPr>
      </p:pic>
      <p:pic>
        <p:nvPicPr>
          <p:cNvPr id="13" name="Picture 7" descr="505px-Eukaryotic_cilium_diagram_en_svg"/>
          <p:cNvPicPr>
            <a:picLocks noChangeAspect="1" noChangeArrowheads="1"/>
          </p:cNvPicPr>
          <p:nvPr/>
        </p:nvPicPr>
        <p:blipFill>
          <a:blip r:embed="rId3" cstate="print"/>
          <a:srcRect/>
          <a:stretch>
            <a:fillRect/>
          </a:stretch>
        </p:blipFill>
        <p:spPr bwMode="auto">
          <a:xfrm>
            <a:off x="5652120" y="3861048"/>
            <a:ext cx="3200494" cy="2731393"/>
          </a:xfrm>
          <a:prstGeom prst="rect">
            <a:avLst/>
          </a:prstGeom>
          <a:noFill/>
          <a:ln w="9525">
            <a:noFill/>
            <a:miter lim="800000"/>
            <a:headEnd/>
            <a:tailEnd/>
          </a:ln>
        </p:spPr>
      </p:pic>
      <p:sp>
        <p:nvSpPr>
          <p:cNvPr id="14" name="TextBox 13"/>
          <p:cNvSpPr txBox="1"/>
          <p:nvPr/>
        </p:nvSpPr>
        <p:spPr>
          <a:xfrm>
            <a:off x="2699792" y="1196752"/>
            <a:ext cx="2088232" cy="369332"/>
          </a:xfrm>
          <a:prstGeom prst="rect">
            <a:avLst/>
          </a:prstGeom>
          <a:noFill/>
        </p:spPr>
        <p:txBody>
          <a:bodyPr wrap="square" rtlCol="0">
            <a:spAutoFit/>
          </a:bodyPr>
          <a:lstStyle/>
          <a:p>
            <a:r>
              <a:rPr lang="cs-CZ" b="1" dirty="0">
                <a:solidFill>
                  <a:schemeClr val="accent1">
                    <a:lumMod val="75000"/>
                  </a:schemeClr>
                </a:solidFill>
              </a:rPr>
              <a:t>PRIMÁRNÍ</a:t>
            </a:r>
          </a:p>
        </p:txBody>
      </p:sp>
      <p:sp>
        <p:nvSpPr>
          <p:cNvPr id="15" name="TextBox 14"/>
          <p:cNvSpPr txBox="1"/>
          <p:nvPr/>
        </p:nvSpPr>
        <p:spPr>
          <a:xfrm>
            <a:off x="6084168" y="1196752"/>
            <a:ext cx="2088232" cy="369332"/>
          </a:xfrm>
          <a:prstGeom prst="rect">
            <a:avLst/>
          </a:prstGeom>
          <a:noFill/>
        </p:spPr>
        <p:txBody>
          <a:bodyPr wrap="square" rtlCol="0">
            <a:spAutoFit/>
          </a:bodyPr>
          <a:lstStyle/>
          <a:p>
            <a:r>
              <a:rPr lang="cs-CZ" b="1" dirty="0">
                <a:solidFill>
                  <a:schemeClr val="accent1">
                    <a:lumMod val="75000"/>
                  </a:schemeClr>
                </a:solidFill>
              </a:rPr>
              <a:t>SEKUNDÁRNÍ</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Primární cilie a Hh signalizace</a:t>
            </a:r>
          </a:p>
        </p:txBody>
      </p:sp>
      <p:sp>
        <p:nvSpPr>
          <p:cNvPr id="4" name="Zástupný symbol pro obsah 2"/>
          <p:cNvSpPr txBox="1">
            <a:spLocks/>
          </p:cNvSpPr>
          <p:nvPr/>
        </p:nvSpPr>
        <p:spPr bwMode="auto">
          <a:xfrm>
            <a:off x="1609899" y="4149080"/>
            <a:ext cx="699454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Je spojen s primárními ciliemi</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Ligand se naváže na patch (Ptc) protein, což způsobí zrušení inhibičního efektu Ptc na protein smoothened (Smo), který transdukuje signál přes glioma transkripční faktory (Gli) do jádra, kde řídí expresi Hh genů. (Gli1, Gli2 a Gli3A jsou aktivátory a Gli3R je represor). Hlavním represorem je SuFu. </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IFT hraje klíčovou úlohu ve funkci regulace Hh signální dráhy (spojuje Smo a Gli)</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Mutace Kif3A a Kif3B mají podobné fenotypy v důsledku ztráty </a:t>
            </a:r>
            <a:r>
              <a:rPr kumimoji="0" lang="cs-CZ" altLang="cs-CZ" sz="14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cilie</a:t>
            </a: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t>
            </a:r>
          </a:p>
        </p:txBody>
      </p:sp>
      <p:pic>
        <p:nvPicPr>
          <p:cNvPr id="5" name="Picture 2"/>
          <p:cNvPicPr>
            <a:picLocks noChangeAspect="1" noChangeArrowheads="1"/>
          </p:cNvPicPr>
          <p:nvPr/>
        </p:nvPicPr>
        <p:blipFill>
          <a:blip r:embed="rId2" cstate="print"/>
          <a:srcRect t="4604"/>
          <a:stretch>
            <a:fillRect/>
          </a:stretch>
        </p:blipFill>
        <p:spPr bwMode="auto">
          <a:xfrm>
            <a:off x="2376264" y="1164861"/>
            <a:ext cx="5940152" cy="298421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35DE2E2-BCB1-40C9-8AEE-577D8389937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1461"/>
          <a:stretch/>
        </p:blipFill>
        <p:spPr bwMode="auto">
          <a:xfrm>
            <a:off x="1259632" y="1844824"/>
            <a:ext cx="4109668" cy="3817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6F7131B-A403-479D-97CF-064882536D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540"/>
          <a:stretch/>
        </p:blipFill>
        <p:spPr bwMode="auto">
          <a:xfrm>
            <a:off x="5220072" y="2996952"/>
            <a:ext cx="3749304" cy="369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7A4E6EA-24F8-4E07-BF83-D557E81E1164}"/>
              </a:ext>
            </a:extLst>
          </p:cNvPr>
          <p:cNvSpPr txBox="1">
            <a:spLocks noChangeArrowheads="1"/>
          </p:cNvSpPr>
          <p:nvPr/>
        </p:nvSpPr>
        <p:spPr bwMode="auto">
          <a:xfrm>
            <a:off x="0" y="260648"/>
            <a:ext cx="896937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2400" b="1" kern="0" dirty="0">
                <a:solidFill>
                  <a:schemeClr val="accent1">
                    <a:lumMod val="75000"/>
                  </a:schemeClr>
                </a:solidFill>
                <a:latin typeface="Arial"/>
              </a:rPr>
              <a:t>Primární cilie a </a:t>
            </a:r>
            <a:r>
              <a:rPr lang="cs-CZ" altLang="cs-CZ" sz="2400" b="1" kern="0" dirty="0" err="1">
                <a:solidFill>
                  <a:schemeClr val="accent1">
                    <a:lumMod val="75000"/>
                  </a:schemeClr>
                </a:solidFill>
                <a:latin typeface="Arial"/>
              </a:rPr>
              <a:t>Hh</a:t>
            </a:r>
            <a:r>
              <a:rPr lang="cs-CZ" altLang="cs-CZ" sz="2400" b="1" kern="0" dirty="0">
                <a:solidFill>
                  <a:schemeClr val="accent1">
                    <a:lumMod val="75000"/>
                  </a:schemeClr>
                </a:solidFill>
                <a:latin typeface="Arial"/>
              </a:rPr>
              <a:t> signalizace – změny </a:t>
            </a:r>
            <a:r>
              <a:rPr lang="cs-CZ" altLang="cs-CZ" sz="2400" b="1" kern="0" dirty="0" err="1">
                <a:solidFill>
                  <a:schemeClr val="accent1">
                    <a:lumMod val="75000"/>
                  </a:schemeClr>
                </a:solidFill>
                <a:latin typeface="Arial"/>
              </a:rPr>
              <a:t>Gli</a:t>
            </a:r>
            <a:endParaRPr lang="cs-CZ" altLang="cs-CZ" sz="2400" b="1" kern="0" dirty="0">
              <a:solidFill>
                <a:schemeClr val="accent1">
                  <a:lumMod val="75000"/>
                </a:schemeClr>
              </a:solidFill>
              <a:latin typeface="Arial"/>
            </a:endParaRPr>
          </a:p>
        </p:txBody>
      </p:sp>
    </p:spTree>
    <p:extLst>
      <p:ext uri="{BB962C8B-B14F-4D97-AF65-F5344CB8AC3E}">
        <p14:creationId xmlns:p14="http://schemas.microsoft.com/office/powerpoint/2010/main" val="3621206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51498E-3AAF-40EF-B874-60227C488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60848"/>
            <a:ext cx="3935507" cy="407707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0B1DFDE-631D-4B86-A190-229DDA9EDCCA}"/>
              </a:ext>
            </a:extLst>
          </p:cNvPr>
          <p:cNvSpPr txBox="1"/>
          <p:nvPr/>
        </p:nvSpPr>
        <p:spPr>
          <a:xfrm>
            <a:off x="6044347" y="2420888"/>
            <a:ext cx="3099653" cy="3662541"/>
          </a:xfrm>
          <a:prstGeom prst="rect">
            <a:avLst/>
          </a:prstGeom>
          <a:noFill/>
        </p:spPr>
        <p:txBody>
          <a:bodyPr wrap="square">
            <a:spAutoFit/>
          </a:bodyPr>
          <a:lstStyle/>
          <a:p>
            <a:pPr algn="just"/>
            <a:r>
              <a:rPr lang="en-US" sz="800" b="1" i="0" dirty="0">
                <a:solidFill>
                  <a:srgbClr val="000000"/>
                </a:solidFill>
                <a:effectLst/>
                <a:latin typeface="Times New Roman" panose="02020603050405020304" pitchFamily="18" charset="0"/>
              </a:rPr>
              <a:t>Neural stem cells in the mouse forebrain SVZ, like other adult stem cells, produce lineage-restricted progenitors and respond to SHH.</a:t>
            </a:r>
            <a:r>
              <a:rPr lang="en-US" sz="800" b="0" i="0" dirty="0">
                <a:solidFill>
                  <a:srgbClr val="000000"/>
                </a:solidFill>
                <a:effectLst/>
                <a:latin typeface="Times New Roman" panose="02020603050405020304" pitchFamily="18" charset="0"/>
              </a:rPr>
              <a:t> (A) In the subventricular zone (SVZ) lining the lateral ventricles (LVs), neural stem cells (NSCs; blue) self-renew or divide asymmetrically to generate transit-amplifying cells (TACs, green), progenitors that proliferate and give rise to proliferating neuroblasts (NBs, magenta) that migrate away from the SVZ via the rostral migratory stream (RMS) to the olfactory bulb (OB). The end feet of NSCs and astrocytes (purple) often contact blood vessels (BVs), which are an essential component of the neurogenic niche. </a:t>
            </a:r>
            <a:r>
              <a:rPr lang="en-US" sz="800" b="0" i="0" dirty="0" err="1">
                <a:solidFill>
                  <a:srgbClr val="000000"/>
                </a:solidFill>
                <a:effectLst/>
                <a:latin typeface="Times New Roman" panose="02020603050405020304" pitchFamily="18" charset="0"/>
              </a:rPr>
              <a:t>Multiciliated</a:t>
            </a:r>
            <a:r>
              <a:rPr lang="en-US" sz="800" b="0" i="0" dirty="0">
                <a:solidFill>
                  <a:srgbClr val="000000"/>
                </a:solidFill>
                <a:effectLst/>
                <a:latin typeface="Times New Roman" panose="02020603050405020304" pitchFamily="18" charset="0"/>
              </a:rPr>
              <a:t> ependymal cells (brown) form the immediate boundary between the cerebrospinal fluid-filled ventricle and the SVZ. </a:t>
            </a:r>
            <a:r>
              <a:rPr lang="en-US" sz="800" b="0" i="0" dirty="0" err="1">
                <a:solidFill>
                  <a:srgbClr val="000000"/>
                </a:solidFill>
                <a:effectLst/>
                <a:latin typeface="Times New Roman" panose="02020603050405020304" pitchFamily="18" charset="0"/>
              </a:rPr>
              <a:t>Cb</a:t>
            </a:r>
            <a:r>
              <a:rPr lang="en-US" sz="800" b="0" i="0" dirty="0">
                <a:solidFill>
                  <a:srgbClr val="000000"/>
                </a:solidFill>
                <a:effectLst/>
                <a:latin typeface="Times New Roman" panose="02020603050405020304" pitchFamily="18" charset="0"/>
              </a:rPr>
              <a:t>, cerebellum; DG, dentate gyrus. (B) Mature astrocytes and NSCs share many molecular and morphological characteristics, and both cell types respond to sonic hedgehog (SHH) signaling. Whether one cell type can be transformed into the other (dashed double-headed arrow), as appears to occur during injury and what role HH signaling may play in this process remain to be determined. NSCs also produce a small number of oligodendrocytes (gray), which is augmented by SHH signaling. Smoothened (SMO) and patched 1 (PTCH1) are thought to be expressed at all the stages of NSC lineage progression. Activation of the canonical HH signaling pathway, however, occurs only at the NSC stage, where it is important for maintaining the undifferentiated and proliferative state of the NSCs (circular arrow). Expression of the glioma-associated oncogene proteins (GLIs) ends as the lineage progresses from NSCs to TACs. In addition, whereas GLI2 and GLI3 are expressed in mature astrocytes and NSCs throughout the SVZ and the rest of the brain, GLI1 is present in only a subset of NSCs and astrocytes (hatched orange line), possibly in regions where HH signaling is the highest.</a:t>
            </a:r>
            <a:endParaRPr lang="cs-CZ" sz="800" dirty="0"/>
          </a:p>
        </p:txBody>
      </p:sp>
      <p:sp>
        <p:nvSpPr>
          <p:cNvPr id="5" name="Rectangle 3">
            <a:extLst>
              <a:ext uri="{FF2B5EF4-FFF2-40B4-BE49-F238E27FC236}">
                <a16:creationId xmlns:a16="http://schemas.microsoft.com/office/drawing/2014/main" id="{D93954F9-685E-4092-B51F-3FE02AF3A0B8}"/>
              </a:ext>
            </a:extLst>
          </p:cNvPr>
          <p:cNvSpPr txBox="1">
            <a:spLocks noChangeArrowheads="1"/>
          </p:cNvSpPr>
          <p:nvPr/>
        </p:nvSpPr>
        <p:spPr bwMode="auto">
          <a:xfrm>
            <a:off x="87312" y="5840"/>
            <a:ext cx="896937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err="1">
                <a:solidFill>
                  <a:schemeClr val="accent1">
                    <a:lumMod val="75000"/>
                  </a:schemeClr>
                </a:solidFill>
                <a:latin typeface="Arial"/>
              </a:rPr>
              <a:t>Hh</a:t>
            </a:r>
            <a:r>
              <a:rPr lang="cs-CZ" altLang="cs-CZ" sz="3200" b="1" kern="0" dirty="0">
                <a:solidFill>
                  <a:schemeClr val="accent1">
                    <a:lumMod val="75000"/>
                  </a:schemeClr>
                </a:solidFill>
                <a:latin typeface="Arial"/>
              </a:rPr>
              <a:t> signalizace reguluje „klidové“ kmenové buňky: v mozku</a:t>
            </a:r>
          </a:p>
        </p:txBody>
      </p:sp>
      <p:sp>
        <p:nvSpPr>
          <p:cNvPr id="8" name="Zástupný symbol pro obsah 2">
            <a:extLst>
              <a:ext uri="{FF2B5EF4-FFF2-40B4-BE49-F238E27FC236}">
                <a16:creationId xmlns:a16="http://schemas.microsoft.com/office/drawing/2014/main" id="{682A5A0E-1D52-4B86-B83F-C107A02A8DD7}"/>
              </a:ext>
            </a:extLst>
          </p:cNvPr>
          <p:cNvSpPr txBox="1">
            <a:spLocks/>
          </p:cNvSpPr>
          <p:nvPr/>
        </p:nvSpPr>
        <p:spPr bwMode="auto">
          <a:xfrm>
            <a:off x="1609899" y="6309320"/>
            <a:ext cx="699454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Důsledek deregulace </a:t>
            </a:r>
            <a:r>
              <a:rPr kumimoji="0" lang="cs-CZ" altLang="cs-CZ" sz="14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Shh</a:t>
            </a: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v mozku – meduloblastom, glioblastom …</a:t>
            </a:r>
          </a:p>
        </p:txBody>
      </p:sp>
    </p:spTree>
    <p:extLst>
      <p:ext uri="{BB962C8B-B14F-4D97-AF65-F5344CB8AC3E}">
        <p14:creationId xmlns:p14="http://schemas.microsoft.com/office/powerpoint/2010/main" val="3150882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9C10025-A630-4EBF-BA0C-A8886F413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399" b="39500"/>
          <a:stretch/>
        </p:blipFill>
        <p:spPr bwMode="auto">
          <a:xfrm>
            <a:off x="2405088" y="1700808"/>
            <a:ext cx="5183367" cy="285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A05A0FA-0BCF-432F-9FC4-6E1B6F02DF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222"/>
          <a:stretch/>
        </p:blipFill>
        <p:spPr bwMode="auto">
          <a:xfrm>
            <a:off x="2915816" y="4653136"/>
            <a:ext cx="3875087" cy="3962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3E143C5-46F8-4B2F-A35B-2F8FBCFCF5FB}"/>
              </a:ext>
            </a:extLst>
          </p:cNvPr>
          <p:cNvSpPr txBox="1">
            <a:spLocks noChangeArrowheads="1"/>
          </p:cNvSpPr>
          <p:nvPr/>
        </p:nvSpPr>
        <p:spPr bwMode="auto">
          <a:xfrm>
            <a:off x="87312" y="5840"/>
            <a:ext cx="896937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err="1">
                <a:solidFill>
                  <a:schemeClr val="accent1">
                    <a:lumMod val="75000"/>
                  </a:schemeClr>
                </a:solidFill>
                <a:latin typeface="Arial"/>
              </a:rPr>
              <a:t>Hh</a:t>
            </a:r>
            <a:r>
              <a:rPr lang="cs-CZ" altLang="cs-CZ" sz="3200" b="1" kern="0" dirty="0">
                <a:solidFill>
                  <a:schemeClr val="accent1">
                    <a:lumMod val="75000"/>
                  </a:schemeClr>
                </a:solidFill>
                <a:latin typeface="Arial"/>
              </a:rPr>
              <a:t> signalizace reguluje „klidové“ kmenové buňky …. nebo v kůži</a:t>
            </a:r>
          </a:p>
        </p:txBody>
      </p:sp>
      <p:sp>
        <p:nvSpPr>
          <p:cNvPr id="7" name="Zástupný symbol pro obsah 2">
            <a:extLst>
              <a:ext uri="{FF2B5EF4-FFF2-40B4-BE49-F238E27FC236}">
                <a16:creationId xmlns:a16="http://schemas.microsoft.com/office/drawing/2014/main" id="{7ECB6B4C-E2C6-4B41-A662-05E0CAFC52B6}"/>
              </a:ext>
            </a:extLst>
          </p:cNvPr>
          <p:cNvSpPr txBox="1">
            <a:spLocks/>
          </p:cNvSpPr>
          <p:nvPr/>
        </p:nvSpPr>
        <p:spPr bwMode="auto">
          <a:xfrm>
            <a:off x="1609899" y="6309320"/>
            <a:ext cx="699454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Důsledek deregulace </a:t>
            </a:r>
            <a:r>
              <a:rPr kumimoji="0" lang="cs-CZ" altLang="cs-CZ" sz="14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Shh</a:t>
            </a: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v kůži – </a:t>
            </a:r>
            <a:r>
              <a:rPr kumimoji="0" lang="cs-CZ" altLang="cs-CZ" sz="14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bazocelulární</a:t>
            </a: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karcinom (BCC)</a:t>
            </a:r>
          </a:p>
        </p:txBody>
      </p:sp>
    </p:spTree>
    <p:extLst>
      <p:ext uri="{BB962C8B-B14F-4D97-AF65-F5344CB8AC3E}">
        <p14:creationId xmlns:p14="http://schemas.microsoft.com/office/powerpoint/2010/main" val="3130683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Primární cilie a </a:t>
            </a:r>
            <a:r>
              <a:rPr lang="cs-CZ" altLang="cs-CZ" sz="3200" b="1" kern="0" dirty="0" err="1">
                <a:solidFill>
                  <a:schemeClr val="accent1">
                    <a:lumMod val="75000"/>
                  </a:schemeClr>
                </a:solidFill>
                <a:latin typeface="Arial"/>
              </a:rPr>
              <a:t>Hh</a:t>
            </a:r>
            <a:r>
              <a:rPr lang="cs-CZ" altLang="cs-CZ" sz="3200" b="1" kern="0" dirty="0">
                <a:solidFill>
                  <a:schemeClr val="accent1">
                    <a:lumMod val="75000"/>
                  </a:schemeClr>
                </a:solidFill>
                <a:latin typeface="Arial"/>
              </a:rPr>
              <a:t> signalizace: důkaz</a:t>
            </a:r>
          </a:p>
        </p:txBody>
      </p:sp>
      <p:pic>
        <p:nvPicPr>
          <p:cNvPr id="10" name="Picture 4" descr="cilia and hedgehog tumors"/>
          <p:cNvPicPr>
            <a:picLocks noChangeAspect="1" noChangeArrowheads="1"/>
          </p:cNvPicPr>
          <p:nvPr/>
        </p:nvPicPr>
        <p:blipFill>
          <a:blip r:embed="rId2" cstate="print"/>
          <a:srcRect r="51575" b="63463"/>
          <a:stretch>
            <a:fillRect/>
          </a:stretch>
        </p:blipFill>
        <p:spPr bwMode="auto">
          <a:xfrm>
            <a:off x="2987824" y="1700516"/>
            <a:ext cx="4427984" cy="3533775"/>
          </a:xfrm>
          <a:prstGeom prst="rect">
            <a:avLst/>
          </a:prstGeom>
          <a:noFill/>
          <a:ln w="9525">
            <a:noFill/>
            <a:miter lim="800000"/>
            <a:headEnd/>
            <a:tailEnd/>
          </a:ln>
        </p:spPr>
      </p:pic>
      <p:sp>
        <p:nvSpPr>
          <p:cNvPr id="11" name="Text Box 5"/>
          <p:cNvSpPr txBox="1">
            <a:spLocks noChangeArrowheads="1"/>
          </p:cNvSpPr>
          <p:nvPr/>
        </p:nvSpPr>
        <p:spPr bwMode="auto">
          <a:xfrm>
            <a:off x="6732240" y="6553200"/>
            <a:ext cx="2448272" cy="307777"/>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Wong et al., Nat. Med. 2009</a:t>
            </a:r>
          </a:p>
        </p:txBody>
      </p:sp>
      <p:sp>
        <p:nvSpPr>
          <p:cNvPr id="12" name="Text Box 6"/>
          <p:cNvSpPr txBox="1">
            <a:spLocks noChangeArrowheads="1"/>
          </p:cNvSpPr>
          <p:nvPr/>
        </p:nvSpPr>
        <p:spPr bwMode="auto">
          <a:xfrm>
            <a:off x="2411760" y="5588948"/>
            <a:ext cx="5903912" cy="94297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Ker14-Cre: drives expression to the epidermis</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SmoM2 (cond): constitutively active Smoothened (activated by Cre)</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Kif3a Flox: following Cre leads to Kif3a deletion and primary cilia loss</a:t>
            </a:r>
          </a:p>
        </p:txBody>
      </p:sp>
      <p:sp>
        <p:nvSpPr>
          <p:cNvPr id="6" name="Rectangle 3"/>
          <p:cNvSpPr txBox="1">
            <a:spLocks noChangeArrowheads="1"/>
          </p:cNvSpPr>
          <p:nvPr/>
        </p:nvSpPr>
        <p:spPr bwMode="auto">
          <a:xfrm>
            <a:off x="1619672" y="1340768"/>
            <a:ext cx="7840960" cy="4564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1400" b="1" kern="0" dirty="0" err="1">
                <a:solidFill>
                  <a:schemeClr val="accent1">
                    <a:lumMod val="75000"/>
                  </a:schemeClr>
                </a:solidFill>
                <a:latin typeface="Arial"/>
              </a:rPr>
              <a:t>Basal</a:t>
            </a:r>
            <a:r>
              <a:rPr lang="cs-CZ" altLang="cs-CZ" sz="1400" b="1" kern="0" dirty="0">
                <a:solidFill>
                  <a:schemeClr val="accent1">
                    <a:lumMod val="75000"/>
                  </a:schemeClr>
                </a:solidFill>
                <a:latin typeface="Arial"/>
              </a:rPr>
              <a:t> cell </a:t>
            </a:r>
            <a:r>
              <a:rPr lang="cs-CZ" altLang="cs-CZ" sz="1400" b="1" kern="0" dirty="0" err="1">
                <a:solidFill>
                  <a:schemeClr val="accent1">
                    <a:lumMod val="75000"/>
                  </a:schemeClr>
                </a:solidFill>
                <a:latin typeface="Arial"/>
              </a:rPr>
              <a:t>carcinoma</a:t>
            </a:r>
            <a:r>
              <a:rPr lang="cs-CZ" altLang="cs-CZ" sz="1400" b="1" kern="0" dirty="0">
                <a:solidFill>
                  <a:schemeClr val="accent1">
                    <a:lumMod val="75000"/>
                  </a:schemeClr>
                </a:solidFill>
                <a:latin typeface="Arial"/>
              </a:rPr>
              <a:t> </a:t>
            </a:r>
            <a:r>
              <a:rPr lang="cs-CZ" altLang="cs-CZ" sz="1400" kern="0" dirty="0">
                <a:solidFill>
                  <a:schemeClr val="accent1">
                    <a:lumMod val="75000"/>
                  </a:schemeClr>
                </a:solidFill>
                <a:latin typeface="Arial"/>
              </a:rPr>
              <a:t>– způsobena aktivací </a:t>
            </a:r>
            <a:r>
              <a:rPr lang="cs-CZ" altLang="cs-CZ" sz="1400" kern="0" dirty="0" err="1">
                <a:solidFill>
                  <a:schemeClr val="accent1">
                    <a:lumMod val="75000"/>
                  </a:schemeClr>
                </a:solidFill>
                <a:latin typeface="Arial"/>
              </a:rPr>
              <a:t>Smoothened</a:t>
            </a:r>
            <a:endParaRPr lang="cs-CZ" altLang="cs-CZ" sz="1400" b="1" kern="0" dirty="0">
              <a:solidFill>
                <a:schemeClr val="accent1">
                  <a:lumMod val="75000"/>
                </a:schemeClr>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Primární cilie a </a:t>
            </a:r>
            <a:r>
              <a:rPr lang="cs-CZ" altLang="cs-CZ" sz="3200" b="1" kern="0" dirty="0" err="1">
                <a:solidFill>
                  <a:schemeClr val="accent1">
                    <a:lumMod val="75000"/>
                  </a:schemeClr>
                </a:solidFill>
                <a:latin typeface="Arial"/>
              </a:rPr>
              <a:t>Hh</a:t>
            </a:r>
            <a:r>
              <a:rPr lang="cs-CZ" altLang="cs-CZ" sz="3200" b="1" kern="0" dirty="0">
                <a:solidFill>
                  <a:schemeClr val="accent1">
                    <a:lumMod val="75000"/>
                  </a:schemeClr>
                </a:solidFill>
                <a:latin typeface="Arial"/>
              </a:rPr>
              <a:t> signalizace: důkaz</a:t>
            </a:r>
          </a:p>
        </p:txBody>
      </p:sp>
      <p:pic>
        <p:nvPicPr>
          <p:cNvPr id="4" name="Picture 4" descr="cilia and hedgehog tumors"/>
          <p:cNvPicPr>
            <a:picLocks noChangeAspect="1" noChangeArrowheads="1"/>
          </p:cNvPicPr>
          <p:nvPr/>
        </p:nvPicPr>
        <p:blipFill>
          <a:blip r:embed="rId2" cstate="print"/>
          <a:srcRect l="47638" b="63463"/>
          <a:stretch>
            <a:fillRect/>
          </a:stretch>
        </p:blipFill>
        <p:spPr bwMode="auto">
          <a:xfrm>
            <a:off x="2771800" y="1844824"/>
            <a:ext cx="4788024" cy="3533775"/>
          </a:xfrm>
          <a:prstGeom prst="rect">
            <a:avLst/>
          </a:prstGeom>
          <a:noFill/>
          <a:ln w="9525">
            <a:noFill/>
            <a:miter lim="800000"/>
            <a:headEnd/>
            <a:tailEnd/>
          </a:ln>
        </p:spPr>
      </p:pic>
      <p:sp>
        <p:nvSpPr>
          <p:cNvPr id="5" name="Text Box 7"/>
          <p:cNvSpPr txBox="1">
            <a:spLocks noChangeArrowheads="1"/>
          </p:cNvSpPr>
          <p:nvPr/>
        </p:nvSpPr>
        <p:spPr bwMode="auto">
          <a:xfrm>
            <a:off x="3275162" y="1413024"/>
            <a:ext cx="792162" cy="30480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control</a:t>
            </a:r>
          </a:p>
        </p:txBody>
      </p:sp>
      <p:sp>
        <p:nvSpPr>
          <p:cNvPr id="6" name="Text Box 8"/>
          <p:cNvSpPr txBox="1">
            <a:spLocks noChangeArrowheads="1"/>
          </p:cNvSpPr>
          <p:nvPr/>
        </p:nvSpPr>
        <p:spPr bwMode="auto">
          <a:xfrm>
            <a:off x="4572149" y="1339999"/>
            <a:ext cx="1439863" cy="51752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Shh active, cilia present</a:t>
            </a:r>
          </a:p>
        </p:txBody>
      </p:sp>
      <p:sp>
        <p:nvSpPr>
          <p:cNvPr id="7" name="Text Box 9"/>
          <p:cNvSpPr txBox="1">
            <a:spLocks noChangeArrowheads="1"/>
          </p:cNvSpPr>
          <p:nvPr/>
        </p:nvSpPr>
        <p:spPr bwMode="auto">
          <a:xfrm>
            <a:off x="6119962" y="1339999"/>
            <a:ext cx="1439862" cy="51752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a:ln>
                  <a:noFill/>
                </a:ln>
                <a:solidFill>
                  <a:sysClr val="windowText" lastClr="000000"/>
                </a:solidFill>
                <a:effectLst/>
                <a:uLnTx/>
                <a:uFillTx/>
              </a:rPr>
              <a:t>Shh active, cilia absent</a:t>
            </a:r>
          </a:p>
        </p:txBody>
      </p:sp>
      <p:sp>
        <p:nvSpPr>
          <p:cNvPr id="8" name="Text Box 5"/>
          <p:cNvSpPr txBox="1">
            <a:spLocks noChangeArrowheads="1"/>
          </p:cNvSpPr>
          <p:nvPr/>
        </p:nvSpPr>
        <p:spPr bwMode="auto">
          <a:xfrm>
            <a:off x="6732240" y="6553200"/>
            <a:ext cx="2448272" cy="307777"/>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Wong et al., Nat. Med. 2009</a:t>
            </a:r>
          </a:p>
        </p:txBody>
      </p:sp>
      <p:sp>
        <p:nvSpPr>
          <p:cNvPr id="9" name="Text Box 6"/>
          <p:cNvSpPr txBox="1">
            <a:spLocks noChangeArrowheads="1"/>
          </p:cNvSpPr>
          <p:nvPr/>
        </p:nvSpPr>
        <p:spPr bwMode="auto">
          <a:xfrm>
            <a:off x="2411760" y="5582369"/>
            <a:ext cx="5903912" cy="94297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Ker14-Cre: drives expression to the epidermis</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SmoM2 (cond): constitutively active Smoothened (activated by Cre)</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0" i="0" u="none" strike="noStrike" kern="0" cap="none" spc="0" normalizeH="0" baseline="0" noProof="0" dirty="0">
                <a:ln>
                  <a:noFill/>
                </a:ln>
                <a:solidFill>
                  <a:sysClr val="windowText" lastClr="000000"/>
                </a:solidFill>
                <a:effectLst/>
                <a:uLnTx/>
                <a:uFillTx/>
              </a:rPr>
              <a:t>Kif3a Flox: following Cre leads to Kif3a deletion and primary cilia loss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607430" y="550395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21374377">
            <a:off x="3037931" y="3217213"/>
            <a:ext cx="1585992" cy="664550"/>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511291"/>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20369568">
            <a:off x="3989738" y="5479916"/>
            <a:ext cx="1585992" cy="664550"/>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a:t>
            </a:r>
          </a:p>
        </p:txBody>
      </p:sp>
      <p:sp>
        <p:nvSpPr>
          <p:cNvPr id="6" name="Rectangle 3"/>
          <p:cNvSpPr txBox="1">
            <a:spLocks noChangeArrowheads="1"/>
          </p:cNvSpPr>
          <p:nvPr/>
        </p:nvSpPr>
        <p:spPr bwMode="auto">
          <a:xfrm>
            <a:off x="1325488" y="1639341"/>
            <a:ext cx="4038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Notch=zářez – podle prvního fenotypu octomilky se zářezy na křídlech (T.H. Morgan, 1919)</a:t>
            </a:r>
          </a:p>
        </p:txBody>
      </p:sp>
      <p:pic>
        <p:nvPicPr>
          <p:cNvPr id="7" name="Picture 6" descr="notch Drosophila"/>
          <p:cNvPicPr>
            <a:picLocks noChangeAspect="1" noChangeArrowheads="1"/>
          </p:cNvPicPr>
          <p:nvPr/>
        </p:nvPicPr>
        <p:blipFill>
          <a:blip r:embed="rId2" cstate="print"/>
          <a:srcRect/>
          <a:stretch>
            <a:fillRect/>
          </a:stretch>
        </p:blipFill>
        <p:spPr bwMode="auto">
          <a:xfrm>
            <a:off x="5115942" y="1844675"/>
            <a:ext cx="3992562" cy="421322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l="5264" t="4170" r="2632"/>
          <a:stretch>
            <a:fillRect/>
          </a:stretch>
        </p:blipFill>
        <p:spPr bwMode="auto">
          <a:xfrm>
            <a:off x="1475656" y="1844824"/>
            <a:ext cx="7560840" cy="3456384"/>
          </a:xfrm>
          <a:prstGeom prst="rect">
            <a:avLst/>
          </a:prstGeom>
          <a:noFill/>
          <a:ln w="9525">
            <a:noFill/>
            <a:miter lim="800000"/>
            <a:headEnd/>
            <a:tailEnd/>
          </a:ln>
          <a:effectLst/>
        </p:spPr>
      </p:pic>
      <p:sp>
        <p:nvSpPr>
          <p:cNvPr id="8" name="Text Box 7"/>
          <p:cNvSpPr txBox="1">
            <a:spLocks noChangeArrowheads="1"/>
          </p:cNvSpPr>
          <p:nvPr/>
        </p:nvSpPr>
        <p:spPr bwMode="auto">
          <a:xfrm>
            <a:off x="1763688" y="5661248"/>
            <a:ext cx="3240088" cy="92333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dirty="0" err="1">
                <a:ln>
                  <a:noFill/>
                </a:ln>
                <a:solidFill>
                  <a:sysClr val="windowText" lastClr="000000"/>
                </a:solidFill>
                <a:effectLst/>
                <a:uLnTx/>
                <a:uFillTx/>
              </a:rPr>
              <a:t>Transmembránové</a:t>
            </a:r>
            <a:r>
              <a:rPr kumimoji="0" lang="cs-CZ" altLang="cs-CZ" sz="1800" b="0" i="0" u="none" strike="noStrike" kern="0" cap="none" spc="0" normalizeH="0" baseline="0" noProof="0" dirty="0">
                <a:ln>
                  <a:noFill/>
                </a:ln>
                <a:solidFill>
                  <a:sysClr val="windowText" lastClr="000000"/>
                </a:solidFill>
                <a:effectLst/>
                <a:uLnTx/>
                <a:uFillTx/>
              </a:rPr>
              <a:t> </a:t>
            </a:r>
            <a:r>
              <a:rPr kumimoji="0" lang="cs-CZ" altLang="cs-CZ" sz="1800" b="0" i="0" u="none" strike="noStrike" kern="0" cap="none" spc="0" normalizeH="0" baseline="0" noProof="0" dirty="0" err="1">
                <a:ln>
                  <a:noFill/>
                </a:ln>
                <a:solidFill>
                  <a:sysClr val="windowText" lastClr="000000"/>
                </a:solidFill>
                <a:effectLst/>
                <a:uLnTx/>
                <a:uFillTx/>
              </a:rPr>
              <a:t>heterodimerické</a:t>
            </a:r>
            <a:r>
              <a:rPr kumimoji="0" lang="cs-CZ" altLang="cs-CZ" sz="1800" b="0" i="0" u="none" strike="noStrike" kern="0" cap="none" spc="0" normalizeH="0" baseline="0" noProof="0" dirty="0">
                <a:ln>
                  <a:noFill/>
                </a:ln>
                <a:solidFill>
                  <a:sysClr val="windowText" lastClr="000000"/>
                </a:solidFill>
                <a:effectLst/>
                <a:uLnTx/>
                <a:uFillTx/>
              </a:rPr>
              <a:t> receptory </a:t>
            </a:r>
            <a:r>
              <a:rPr kumimoji="0" lang="cs-CZ" altLang="cs-CZ" sz="1800" b="0" i="0" u="none" strike="noStrike" kern="0" cap="none" spc="0" normalizeH="0" baseline="0" noProof="0" dirty="0" err="1">
                <a:ln>
                  <a:noFill/>
                </a:ln>
                <a:solidFill>
                  <a:sysClr val="windowText" lastClr="000000"/>
                </a:solidFill>
                <a:effectLst/>
                <a:uLnTx/>
                <a:uFillTx/>
              </a:rPr>
              <a:t>Notch</a:t>
            </a:r>
            <a:r>
              <a:rPr kumimoji="0" lang="cs-CZ" altLang="cs-CZ" sz="1800" b="0" i="0" u="none" strike="noStrike" kern="0" cap="none" spc="0" normalizeH="0" baseline="0" noProof="0" dirty="0">
                <a:ln>
                  <a:noFill/>
                </a:ln>
                <a:solidFill>
                  <a:sysClr val="windowText" lastClr="000000"/>
                </a:solidFill>
                <a:effectLst/>
                <a:uLnTx/>
                <a:uFillTx/>
              </a:rPr>
              <a:t> 1-4</a:t>
            </a:r>
          </a:p>
        </p:txBody>
      </p:sp>
      <p:sp>
        <p:nvSpPr>
          <p:cNvPr id="9" name="Text Box 8"/>
          <p:cNvSpPr txBox="1">
            <a:spLocks noChangeArrowheads="1"/>
          </p:cNvSpPr>
          <p:nvPr/>
        </p:nvSpPr>
        <p:spPr bwMode="auto">
          <a:xfrm>
            <a:off x="5796136" y="5445224"/>
            <a:ext cx="3240088" cy="92333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dirty="0">
                <a:ln>
                  <a:noFill/>
                </a:ln>
                <a:solidFill>
                  <a:sysClr val="windowText" lastClr="000000"/>
                </a:solidFill>
                <a:effectLst/>
                <a:uLnTx/>
                <a:uFillTx/>
              </a:rPr>
              <a:t>Notch ligandy </a:t>
            </a:r>
            <a:r>
              <a:rPr kumimoji="0" lang="cs-CZ" altLang="cs-CZ" sz="1800" b="0" i="0" u="none" strike="noStrike" kern="0" cap="none" spc="0" normalizeH="0" baseline="0" noProof="0" dirty="0" err="1">
                <a:ln>
                  <a:noFill/>
                </a:ln>
                <a:solidFill>
                  <a:sysClr val="windowText" lastClr="000000"/>
                </a:solidFill>
                <a:effectLst/>
                <a:uLnTx/>
                <a:uFillTx/>
              </a:rPr>
              <a:t>Jagged</a:t>
            </a:r>
            <a:r>
              <a:rPr kumimoji="0" lang="cs-CZ" altLang="cs-CZ" sz="1800" b="0" i="0" u="none" strike="noStrike" kern="0" cap="none" spc="0" normalizeH="0" baseline="0" noProof="0" dirty="0">
                <a:ln>
                  <a:noFill/>
                </a:ln>
                <a:solidFill>
                  <a:sysClr val="windowText" lastClr="000000"/>
                </a:solidFill>
                <a:effectLst/>
                <a:uLnTx/>
                <a:uFillTx/>
              </a:rPr>
              <a:t> a Delta – jsou vázány na buněčný povrch</a:t>
            </a:r>
          </a:p>
        </p:txBody>
      </p:sp>
      <p:sp>
        <p:nvSpPr>
          <p:cNvPr id="10"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 dráha - overview</a:t>
            </a:r>
          </a:p>
        </p:txBody>
      </p:sp>
      <p:pic>
        <p:nvPicPr>
          <p:cNvPr id="7" name="Picture 5" descr="Notch scheme"/>
          <p:cNvPicPr>
            <a:picLocks noChangeAspect="1" noChangeArrowheads="1"/>
          </p:cNvPicPr>
          <p:nvPr/>
        </p:nvPicPr>
        <p:blipFill>
          <a:blip r:embed="rId2" cstate="print"/>
          <a:srcRect t="2219" r="3093" b="2716"/>
          <a:stretch>
            <a:fillRect/>
          </a:stretch>
        </p:blipFill>
        <p:spPr bwMode="auto">
          <a:xfrm>
            <a:off x="2627784" y="1124744"/>
            <a:ext cx="5904656" cy="439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A736A36-5902-44C8-8225-FE91CFE1B52A}"/>
              </a:ext>
            </a:extLst>
          </p:cNvPr>
          <p:cNvSpPr txBox="1">
            <a:spLocks noChangeArrowheads="1"/>
          </p:cNvSpPr>
          <p:nvPr/>
        </p:nvSpPr>
        <p:spPr bwMode="auto">
          <a:xfrm>
            <a:off x="1691680" y="5301208"/>
            <a:ext cx="7452320" cy="1412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Vazba ligandu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Notch</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receptor aktivuje dvě proteázy (enzymy specificky štěpící protein)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Proteázy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js</a:t>
            </a:r>
            <a:r>
              <a:rPr lang="cs-CZ" altLang="cs-CZ" sz="1400" kern="0" dirty="0">
                <a:solidFill>
                  <a:srgbClr val="000000"/>
                </a:solidFill>
                <a:latin typeface="Arial"/>
              </a:rPr>
              <a:t>ou z rodiny ADAM a </a:t>
            </a:r>
            <a:r>
              <a:rPr lang="cs-CZ" altLang="cs-CZ" sz="1400" kern="0" dirty="0" err="1">
                <a:solidFill>
                  <a:srgbClr val="000000"/>
                </a:solidFill>
                <a:latin typeface="Arial"/>
              </a:rPr>
              <a:t>gamma-sekretáz</a:t>
            </a:r>
            <a:endParaRPr lang="cs-CZ" altLang="cs-CZ" sz="1400" kern="0" dirty="0">
              <a:solidFill>
                <a:srgbClr val="000000"/>
              </a:solidFill>
              <a:latin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Š</a:t>
            </a:r>
            <a:r>
              <a:rPr lang="cs-CZ" altLang="cs-CZ" sz="1400" kern="0" dirty="0" err="1">
                <a:solidFill>
                  <a:srgbClr val="000000"/>
                </a:solidFill>
                <a:latin typeface="Arial"/>
              </a:rPr>
              <a:t>těpení</a:t>
            </a:r>
            <a:r>
              <a:rPr lang="cs-CZ" altLang="cs-CZ" sz="1400" kern="0" dirty="0">
                <a:solidFill>
                  <a:srgbClr val="000000"/>
                </a:solidFill>
                <a:latin typeface="Arial"/>
              </a:rPr>
              <a:t> </a:t>
            </a:r>
            <a:r>
              <a:rPr lang="cs-CZ" altLang="cs-CZ" sz="1400" kern="0" dirty="0" err="1">
                <a:solidFill>
                  <a:srgbClr val="000000"/>
                </a:solidFill>
                <a:latin typeface="Arial"/>
              </a:rPr>
              <a:t>Notch</a:t>
            </a:r>
            <a:r>
              <a:rPr lang="cs-CZ" altLang="cs-CZ" sz="1400" kern="0" dirty="0">
                <a:solidFill>
                  <a:srgbClr val="000000"/>
                </a:solidFill>
                <a:latin typeface="Arial"/>
              </a:rPr>
              <a:t> těmito proteázami uvolňuje tzv. NICD (</a:t>
            </a:r>
            <a:r>
              <a:rPr lang="cs-CZ" altLang="cs-CZ" sz="1400" kern="0" dirty="0" err="1">
                <a:solidFill>
                  <a:srgbClr val="000000"/>
                </a:solidFill>
                <a:latin typeface="Arial"/>
              </a:rPr>
              <a:t>Notch</a:t>
            </a:r>
            <a:r>
              <a:rPr lang="cs-CZ" altLang="cs-CZ" sz="1400" kern="0" dirty="0">
                <a:solidFill>
                  <a:srgbClr val="000000"/>
                </a:solidFill>
                <a:latin typeface="Arial"/>
              </a:rPr>
              <a:t> </a:t>
            </a:r>
            <a:r>
              <a:rPr lang="cs-CZ" altLang="cs-CZ" sz="1400" kern="0" dirty="0" err="1">
                <a:solidFill>
                  <a:srgbClr val="000000"/>
                </a:solidFill>
                <a:latin typeface="Arial"/>
              </a:rPr>
              <a:t>intracellular</a:t>
            </a:r>
            <a:r>
              <a:rPr lang="cs-CZ" altLang="cs-CZ" sz="1400" kern="0" dirty="0">
                <a:solidFill>
                  <a:srgbClr val="000000"/>
                </a:solidFill>
                <a:latin typeface="Arial"/>
              </a:rPr>
              <a:t> </a:t>
            </a:r>
            <a:r>
              <a:rPr lang="cs-CZ" altLang="cs-CZ" sz="1400" kern="0" dirty="0" err="1">
                <a:solidFill>
                  <a:srgbClr val="000000"/>
                </a:solidFill>
                <a:latin typeface="Arial"/>
              </a:rPr>
              <a:t>domain</a:t>
            </a:r>
            <a:r>
              <a:rPr lang="cs-CZ" altLang="cs-CZ" sz="1400" kern="0" dirty="0">
                <a:solidFill>
                  <a:srgbClr val="000000"/>
                </a:solidFill>
                <a:latin typeface="Arial"/>
              </a:rPr>
              <a:t>), který se uvolňuje a do cytoplazmy a následně přesouvá do jádra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NICD přímo interaguje s transkripčními faktory CBF1/</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Mastermind</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a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spouší</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transkripci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 dráha - biologie</a:t>
            </a:r>
          </a:p>
        </p:txBody>
      </p:sp>
      <p:pic>
        <p:nvPicPr>
          <p:cNvPr id="7" name="Picture 5" descr="Notch scheme"/>
          <p:cNvPicPr>
            <a:picLocks noChangeAspect="1" noChangeArrowheads="1"/>
          </p:cNvPicPr>
          <p:nvPr/>
        </p:nvPicPr>
        <p:blipFill>
          <a:blip r:embed="rId2" cstate="print"/>
          <a:srcRect t="2219" r="3093" b="2716"/>
          <a:stretch>
            <a:fillRect/>
          </a:stretch>
        </p:blipFill>
        <p:spPr bwMode="auto">
          <a:xfrm>
            <a:off x="2627784" y="1124744"/>
            <a:ext cx="5904656" cy="439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A736A36-5902-44C8-8225-FE91CFE1B52A}"/>
              </a:ext>
            </a:extLst>
          </p:cNvPr>
          <p:cNvSpPr txBox="1">
            <a:spLocks noChangeArrowheads="1"/>
          </p:cNvSpPr>
          <p:nvPr/>
        </p:nvSpPr>
        <p:spPr bwMode="auto">
          <a:xfrm>
            <a:off x="1691680" y="5733256"/>
            <a:ext cx="7452320" cy="1412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Díky přímému působení má význam zejména při diferenciaci</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Typicky např. </a:t>
            </a:r>
            <a:r>
              <a:rPr lang="cs-CZ" altLang="cs-CZ" sz="1400" kern="0" dirty="0">
                <a:solidFill>
                  <a:srgbClr val="000000"/>
                </a:solidFill>
                <a:latin typeface="Arial"/>
              </a:rPr>
              <a:t>„Binary </a:t>
            </a:r>
            <a:r>
              <a:rPr lang="cs-CZ" altLang="cs-CZ" sz="1400" kern="0" dirty="0" err="1">
                <a:solidFill>
                  <a:srgbClr val="000000"/>
                </a:solidFill>
                <a:latin typeface="Arial"/>
              </a:rPr>
              <a:t>decisions</a:t>
            </a:r>
            <a:r>
              <a:rPr lang="cs-CZ" altLang="cs-CZ" sz="1400" kern="0" dirty="0">
                <a:solidFill>
                  <a:srgbClr val="000000"/>
                </a:solidFill>
                <a:latin typeface="Arial"/>
              </a:rPr>
              <a:t>“ a laterální inhibici</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Role v nikách kmenových buněk nebo při angiogenezi</a:t>
            </a:r>
            <a:endParaRPr lang="cs-CZ" altLang="cs-CZ" sz="1400" kern="0" dirty="0">
              <a:solidFill>
                <a:srgbClr val="000000"/>
              </a:solidFill>
              <a:latin typeface="Arial"/>
            </a:endParaRPr>
          </a:p>
        </p:txBody>
      </p:sp>
    </p:spTree>
    <p:extLst>
      <p:ext uri="{BB962C8B-B14F-4D97-AF65-F5344CB8AC3E}">
        <p14:creationId xmlns:p14="http://schemas.microsoft.com/office/powerpoint/2010/main" val="2038736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5D63D7-4E0D-469D-88F3-201D44650C5B}"/>
              </a:ext>
            </a:extLst>
          </p:cNvPr>
          <p:cNvSpPr>
            <a:spLocks noGrp="1"/>
          </p:cNvSpPr>
          <p:nvPr>
            <p:ph type="title"/>
          </p:nvPr>
        </p:nvSpPr>
        <p:spPr>
          <a:xfrm>
            <a:off x="971600" y="123358"/>
            <a:ext cx="7931223" cy="627063"/>
          </a:xfrm>
        </p:spPr>
        <p:txBody>
          <a:bodyPr/>
          <a:lstStyle/>
          <a:p>
            <a:r>
              <a:rPr lang="cs-CZ" dirty="0">
                <a:solidFill>
                  <a:schemeClr val="accent1"/>
                </a:solidFill>
              </a:rPr>
              <a:t>Nika zárodečných kmenových buněk (</a:t>
            </a:r>
            <a:r>
              <a:rPr lang="cs-CZ" dirty="0" err="1">
                <a:solidFill>
                  <a:schemeClr val="accent1"/>
                </a:solidFill>
              </a:rPr>
              <a:t>Caenorhabditis</a:t>
            </a:r>
            <a:r>
              <a:rPr lang="cs-CZ" dirty="0">
                <a:solidFill>
                  <a:schemeClr val="accent1"/>
                </a:solidFill>
              </a:rPr>
              <a:t> </a:t>
            </a:r>
            <a:r>
              <a:rPr lang="cs-CZ" dirty="0" err="1">
                <a:solidFill>
                  <a:schemeClr val="accent1"/>
                </a:solidFill>
              </a:rPr>
              <a:t>elegans</a:t>
            </a:r>
            <a:r>
              <a:rPr lang="cs-CZ" dirty="0">
                <a:solidFill>
                  <a:schemeClr val="accent1"/>
                </a:solidFill>
              </a:rPr>
              <a:t>)</a:t>
            </a:r>
          </a:p>
        </p:txBody>
      </p:sp>
      <p:sp>
        <p:nvSpPr>
          <p:cNvPr id="3" name="Zástupný obsah 2">
            <a:extLst>
              <a:ext uri="{FF2B5EF4-FFF2-40B4-BE49-F238E27FC236}">
                <a16:creationId xmlns:a16="http://schemas.microsoft.com/office/drawing/2014/main" id="{156A61D7-BFB4-4607-B557-E7E408D31A2D}"/>
              </a:ext>
            </a:extLst>
          </p:cNvPr>
          <p:cNvSpPr>
            <a:spLocks noGrp="1"/>
          </p:cNvSpPr>
          <p:nvPr>
            <p:ph idx="1"/>
          </p:nvPr>
        </p:nvSpPr>
        <p:spPr/>
        <p:txBody>
          <a:bodyPr/>
          <a:lstStyle/>
          <a:p>
            <a:r>
              <a:rPr lang="cs-CZ" dirty="0">
                <a:hlinkClick r:id="rId2"/>
              </a:rPr>
              <a:t>https://www.stembook.org/node/497</a:t>
            </a:r>
            <a:endParaRPr lang="cs-CZ" dirty="0"/>
          </a:p>
        </p:txBody>
      </p:sp>
      <p:pic>
        <p:nvPicPr>
          <p:cNvPr id="10242" name="Picture 2">
            <a:extLst>
              <a:ext uri="{FF2B5EF4-FFF2-40B4-BE49-F238E27FC236}">
                <a16:creationId xmlns:a16="http://schemas.microsoft.com/office/drawing/2014/main" id="{45B0F5BA-2730-423C-B7B7-A6F412FD3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355006"/>
            <a:ext cx="6191250"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211E208-07D7-4B31-80F5-118A9F0FE664}"/>
              </a:ext>
            </a:extLst>
          </p:cNvPr>
          <p:cNvSpPr txBox="1"/>
          <p:nvPr/>
        </p:nvSpPr>
        <p:spPr>
          <a:xfrm>
            <a:off x="2092970" y="5517232"/>
            <a:ext cx="6048672" cy="646331"/>
          </a:xfrm>
          <a:prstGeom prst="rect">
            <a:avLst/>
          </a:prstGeom>
          <a:noFill/>
        </p:spPr>
        <p:txBody>
          <a:bodyPr wrap="square" rtlCol="0">
            <a:spAutoFit/>
          </a:bodyPr>
          <a:lstStyle/>
          <a:p>
            <a:r>
              <a:rPr lang="cs-CZ" sz="1200" dirty="0">
                <a:solidFill>
                  <a:schemeClr val="tx1"/>
                </a:solidFill>
              </a:rPr>
              <a:t>Laterální inhibice – proces, který zajistí, že dvě sousedící buňky nebudou mít stejnou buněčnou identitu (</a:t>
            </a:r>
            <a:r>
              <a:rPr lang="cs-CZ" sz="1200" dirty="0" err="1">
                <a:solidFill>
                  <a:schemeClr val="tx1"/>
                </a:solidFill>
              </a:rPr>
              <a:t>fate</a:t>
            </a:r>
            <a:r>
              <a:rPr lang="cs-CZ" sz="1200" dirty="0">
                <a:solidFill>
                  <a:schemeClr val="tx1"/>
                </a:solidFill>
              </a:rPr>
              <a:t>); díky signálním drahám (např. </a:t>
            </a:r>
            <a:r>
              <a:rPr lang="cs-CZ" sz="1200" dirty="0" err="1">
                <a:solidFill>
                  <a:schemeClr val="tx1"/>
                </a:solidFill>
              </a:rPr>
              <a:t>Notch</a:t>
            </a:r>
            <a:r>
              <a:rPr lang="cs-CZ" sz="1200" dirty="0">
                <a:solidFill>
                  <a:schemeClr val="tx1"/>
                </a:solidFill>
              </a:rPr>
              <a:t>), které díky přímému kontaktu zajistí odlišnost sousedících buněk</a:t>
            </a:r>
          </a:p>
        </p:txBody>
      </p:sp>
    </p:spTree>
    <p:extLst>
      <p:ext uri="{BB962C8B-B14F-4D97-AF65-F5344CB8AC3E}">
        <p14:creationId xmlns:p14="http://schemas.microsoft.com/office/powerpoint/2010/main" val="2883035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56A61D7-BFB4-4607-B557-E7E408D31A2D}"/>
              </a:ext>
            </a:extLst>
          </p:cNvPr>
          <p:cNvSpPr>
            <a:spLocks noGrp="1"/>
          </p:cNvSpPr>
          <p:nvPr>
            <p:ph idx="1"/>
          </p:nvPr>
        </p:nvSpPr>
        <p:spPr/>
        <p:txBody>
          <a:bodyPr/>
          <a:lstStyle/>
          <a:p>
            <a:r>
              <a:rPr lang="cs-CZ" dirty="0">
                <a:hlinkClick r:id="rId2"/>
              </a:rPr>
              <a:t>https://www.stembook.org/node/497</a:t>
            </a:r>
            <a:endParaRPr lang="cs-CZ" dirty="0"/>
          </a:p>
        </p:txBody>
      </p:sp>
      <p:pic>
        <p:nvPicPr>
          <p:cNvPr id="11266" name="Picture 2">
            <a:extLst>
              <a:ext uri="{FF2B5EF4-FFF2-40B4-BE49-F238E27FC236}">
                <a16:creationId xmlns:a16="http://schemas.microsoft.com/office/drawing/2014/main" id="{F454DF87-61AE-4294-AEA6-D8ABB57B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068960"/>
            <a:ext cx="6191250" cy="2886075"/>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a:extLst>
              <a:ext uri="{FF2B5EF4-FFF2-40B4-BE49-F238E27FC236}">
                <a16:creationId xmlns:a16="http://schemas.microsoft.com/office/drawing/2014/main" id="{0BAD138F-D12B-4815-AAB3-BE77D6A8E746}"/>
              </a:ext>
            </a:extLst>
          </p:cNvPr>
          <p:cNvSpPr>
            <a:spLocks noGrp="1"/>
          </p:cNvSpPr>
          <p:nvPr>
            <p:ph type="title"/>
          </p:nvPr>
        </p:nvSpPr>
        <p:spPr>
          <a:xfrm>
            <a:off x="970816" y="271153"/>
            <a:ext cx="8172400" cy="627063"/>
          </a:xfrm>
        </p:spPr>
        <p:txBody>
          <a:bodyPr/>
          <a:lstStyle/>
          <a:p>
            <a:r>
              <a:rPr lang="cs-CZ" dirty="0">
                <a:solidFill>
                  <a:schemeClr val="accent1"/>
                </a:solidFill>
              </a:rPr>
              <a:t>Nika zárodečných kmenových buněk (</a:t>
            </a:r>
            <a:r>
              <a:rPr lang="cs-CZ" dirty="0" err="1">
                <a:solidFill>
                  <a:schemeClr val="accent1"/>
                </a:solidFill>
              </a:rPr>
              <a:t>Drosophila</a:t>
            </a:r>
            <a:r>
              <a:rPr lang="cs-CZ" dirty="0">
                <a:solidFill>
                  <a:schemeClr val="accent1"/>
                </a:solidFill>
              </a:rPr>
              <a:t> </a:t>
            </a:r>
            <a:r>
              <a:rPr lang="cs-CZ" dirty="0" err="1">
                <a:solidFill>
                  <a:schemeClr val="accent1"/>
                </a:solidFill>
              </a:rPr>
              <a:t>melanogaster</a:t>
            </a:r>
            <a:r>
              <a:rPr lang="cs-CZ" dirty="0">
                <a:solidFill>
                  <a:schemeClr val="accent1"/>
                </a:solidFill>
              </a:rPr>
              <a:t>)</a:t>
            </a:r>
          </a:p>
        </p:txBody>
      </p:sp>
    </p:spTree>
    <p:extLst>
      <p:ext uri="{BB962C8B-B14F-4D97-AF65-F5344CB8AC3E}">
        <p14:creationId xmlns:p14="http://schemas.microsoft.com/office/powerpoint/2010/main" val="2342527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cstate="print"/>
          <a:srcRect/>
          <a:stretch>
            <a:fillRect/>
          </a:stretch>
        </p:blipFill>
        <p:spPr bwMode="auto">
          <a:xfrm>
            <a:off x="1547664" y="1485050"/>
            <a:ext cx="3087791" cy="5353680"/>
          </a:xfrm>
          <a:prstGeom prst="rect">
            <a:avLst/>
          </a:prstGeom>
          <a:noFill/>
          <a:ln w="9525">
            <a:noFill/>
            <a:miter lim="800000"/>
            <a:headEnd/>
            <a:tailEnd/>
          </a:ln>
          <a:effectLst/>
        </p:spPr>
      </p:pic>
      <p:sp>
        <p:nvSpPr>
          <p:cNvPr id="8" name="Rectangle 3">
            <a:extLst>
              <a:ext uri="{FF2B5EF4-FFF2-40B4-BE49-F238E27FC236}">
                <a16:creationId xmlns:a16="http://schemas.microsoft.com/office/drawing/2014/main" id="{4B0ECC4E-FB61-4851-968B-2C10DC81F2FA}"/>
              </a:ext>
            </a:extLst>
          </p:cNvPr>
          <p:cNvSpPr txBox="1">
            <a:spLocks noChangeArrowheads="1"/>
          </p:cNvSpPr>
          <p:nvPr/>
        </p:nvSpPr>
        <p:spPr bwMode="auto">
          <a:xfrm>
            <a:off x="323528" y="188640"/>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Nika kmenových </a:t>
            </a:r>
            <a:r>
              <a:rPr lang="cs-CZ" altLang="cs-CZ" sz="2800" b="1" kern="0" dirty="0">
                <a:solidFill>
                  <a:schemeClr val="accent1">
                    <a:lumMod val="75000"/>
                  </a:schemeClr>
                </a:solidFill>
                <a:latin typeface="Arial"/>
              </a:rPr>
              <a:t>buněk ve střevě</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pic>
        <p:nvPicPr>
          <p:cNvPr id="4" name="Picture 2" descr="Výsledek obrázku pro BMP and intestinal stem cells">
            <a:extLst>
              <a:ext uri="{FF2B5EF4-FFF2-40B4-BE49-F238E27FC236}">
                <a16:creationId xmlns:a16="http://schemas.microsoft.com/office/drawing/2014/main" id="{341F5D43-D7D4-480C-98BA-167ACC0D67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969"/>
          <a:stretch/>
        </p:blipFill>
        <p:spPr bwMode="auto">
          <a:xfrm>
            <a:off x="5004048" y="2540065"/>
            <a:ext cx="3784902" cy="1655699"/>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2">
            <a:extLst>
              <a:ext uri="{FF2B5EF4-FFF2-40B4-BE49-F238E27FC236}">
                <a16:creationId xmlns:a16="http://schemas.microsoft.com/office/drawing/2014/main" id="{A0CBA44D-A68A-405B-B3DE-88F4D9CC546D}"/>
              </a:ext>
            </a:extLst>
          </p:cNvPr>
          <p:cNvSpPr txBox="1">
            <a:spLocks/>
          </p:cNvSpPr>
          <p:nvPr/>
        </p:nvSpPr>
        <p:spPr bwMode="auto">
          <a:xfrm>
            <a:off x="5292080" y="4725144"/>
            <a:ext cx="27363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Pohárková buňka (</a:t>
            </a:r>
            <a:r>
              <a:rPr kumimoji="0" lang="cs-CZ" altLang="cs-CZ" sz="1400" b="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Goblet</a:t>
            </a:r>
            <a:r>
              <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cell) – vylučuje mucin a produkuje hlen</a:t>
            </a:r>
          </a:p>
          <a:p>
            <a:pPr marL="266700" marR="0" lvl="0" indent="-266700" algn="l" defTabSz="914400" rtl="0" eaLnBrk="1" fontAlgn="base" latinLnBrk="0" hangingPunct="1">
              <a:lnSpc>
                <a:spcPct val="100000"/>
              </a:lnSpc>
              <a:spcBef>
                <a:spcPct val="20000"/>
              </a:spcBef>
              <a:spcAft>
                <a:spcPct val="0"/>
              </a:spcAft>
              <a:buClrTx/>
              <a:buSzTx/>
              <a:buFont typeface="Arial" pitchFamily="34" charset="0"/>
              <a:buChar char="•"/>
              <a:tabLst/>
              <a:defRPr/>
            </a:pPr>
            <a:r>
              <a:rPr lang="cs-CZ" altLang="cs-CZ" sz="1400" dirty="0" err="1">
                <a:solidFill>
                  <a:schemeClr val="tx1"/>
                </a:solidFill>
                <a:cs typeface="Arial" pitchFamily="34" charset="0"/>
              </a:rPr>
              <a:t>Enterocyt</a:t>
            </a:r>
            <a:r>
              <a:rPr lang="cs-CZ" altLang="cs-CZ" sz="1400" dirty="0">
                <a:solidFill>
                  <a:schemeClr val="tx1"/>
                </a:solidFill>
                <a:cs typeface="Arial" pitchFamily="34" charset="0"/>
              </a:rPr>
              <a:t> – diferencovaná buňka epitelu střeva</a:t>
            </a:r>
            <a:endParaRPr kumimoji="0" lang="cs-CZ" altLang="cs-CZ" sz="14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89502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9FF94A-9BB5-4F62-96C8-91D645EA9CD0}"/>
              </a:ext>
            </a:extLst>
          </p:cNvPr>
          <p:cNvSpPr>
            <a:spLocks noGrp="1"/>
          </p:cNvSpPr>
          <p:nvPr>
            <p:ph type="title"/>
          </p:nvPr>
        </p:nvSpPr>
        <p:spPr/>
        <p:txBody>
          <a:bodyPr/>
          <a:lstStyle/>
          <a:p>
            <a:endParaRPr lang="cs-CZ"/>
          </a:p>
        </p:txBody>
      </p:sp>
      <p:pic>
        <p:nvPicPr>
          <p:cNvPr id="1026" name="Picture 2" descr="wnt and Notch interactions control gut homeostasis. a Schematic... |  Download Scientific Diagram">
            <a:extLst>
              <a:ext uri="{FF2B5EF4-FFF2-40B4-BE49-F238E27FC236}">
                <a16:creationId xmlns:a16="http://schemas.microsoft.com/office/drawing/2014/main" id="{5EA5F53E-B006-48E3-B532-CD45D82201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699"/>
          <a:stretch/>
        </p:blipFill>
        <p:spPr bwMode="auto">
          <a:xfrm>
            <a:off x="626818" y="2002708"/>
            <a:ext cx="4464496" cy="4855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ýsledek obrázku pro BMP and intestinal stem cells">
            <a:extLst>
              <a:ext uri="{FF2B5EF4-FFF2-40B4-BE49-F238E27FC236}">
                <a16:creationId xmlns:a16="http://schemas.microsoft.com/office/drawing/2014/main" id="{90071B4B-D465-4B5A-86ED-E346A52188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969"/>
          <a:stretch/>
        </p:blipFill>
        <p:spPr bwMode="auto">
          <a:xfrm>
            <a:off x="5126271" y="2492896"/>
            <a:ext cx="3784902" cy="165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07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Notch dráha – role v angiogenezi</a:t>
            </a:r>
          </a:p>
        </p:txBody>
      </p:sp>
      <p:sp>
        <p:nvSpPr>
          <p:cNvPr id="4" name="Rectangle 3">
            <a:extLst>
              <a:ext uri="{FF2B5EF4-FFF2-40B4-BE49-F238E27FC236}">
                <a16:creationId xmlns:a16="http://schemas.microsoft.com/office/drawing/2014/main" id="{6A736A36-5902-44C8-8225-FE91CFE1B52A}"/>
              </a:ext>
            </a:extLst>
          </p:cNvPr>
          <p:cNvSpPr txBox="1">
            <a:spLocks noChangeArrowheads="1"/>
          </p:cNvSpPr>
          <p:nvPr/>
        </p:nvSpPr>
        <p:spPr bwMode="auto">
          <a:xfrm>
            <a:off x="2411760" y="2722612"/>
            <a:ext cx="6264696" cy="1412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Viz další přednáška</a:t>
            </a:r>
          </a:p>
        </p:txBody>
      </p:sp>
    </p:spTree>
    <p:extLst>
      <p:ext uri="{BB962C8B-B14F-4D97-AF65-F5344CB8AC3E}">
        <p14:creationId xmlns:p14="http://schemas.microsoft.com/office/powerpoint/2010/main" val="671475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1399111">
            <a:off x="4582029" y="1699449"/>
            <a:ext cx="1242923" cy="767304"/>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altLang="cs-CZ" sz="3200" b="1" kern="0" dirty="0">
                <a:solidFill>
                  <a:schemeClr val="accent1">
                    <a:lumMod val="75000"/>
                  </a:schemeClr>
                </a:solidFill>
                <a:latin typeface="Arial"/>
              </a:rPr>
              <a:t>Hedgehog </a:t>
            </a:r>
            <a:r>
              <a:rPr lang="en-US" altLang="cs-CZ" sz="3200" b="1" kern="0" dirty="0" err="1">
                <a:solidFill>
                  <a:schemeClr val="accent1">
                    <a:lumMod val="75000"/>
                  </a:schemeClr>
                </a:solidFill>
                <a:latin typeface="Arial"/>
              </a:rPr>
              <a:t>dráha</a:t>
            </a:r>
            <a:endParaRPr lang="cs-CZ" altLang="cs-CZ" sz="3200" b="1" kern="0" dirty="0">
              <a:solidFill>
                <a:schemeClr val="accent1">
                  <a:lumMod val="75000"/>
                </a:schemeClr>
              </a:solidFill>
              <a:latin typeface="Arial"/>
            </a:endParaRPr>
          </a:p>
        </p:txBody>
      </p:sp>
      <p:sp>
        <p:nvSpPr>
          <p:cNvPr id="8" name="Rectangle 6"/>
          <p:cNvSpPr txBox="1">
            <a:spLocks noChangeArrowheads="1"/>
          </p:cNvSpPr>
          <p:nvPr/>
        </p:nvSpPr>
        <p:spPr bwMode="auto">
          <a:xfrm>
            <a:off x="1181472" y="1710010"/>
            <a:ext cx="339052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hedgehog (Hh) u octomilky – název „ježek“ podle fenotypu larvy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u savců jsou tři homology:</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 </a:t>
            </a:r>
            <a:r>
              <a:rPr kumimoji="0" lang="cs-CZ" altLang="cs-CZ" sz="2400" b="0" i="0" u="none" strike="noStrike" kern="0" cap="none" spc="0" normalizeH="0" baseline="0" noProof="0" dirty="0" err="1">
                <a:ln>
                  <a:noFill/>
                </a:ln>
                <a:solidFill>
                  <a:srgbClr val="000000"/>
                </a:solidFill>
                <a:effectLst/>
                <a:uLnTx/>
                <a:uFillTx/>
                <a:latin typeface="Arial"/>
                <a:ea typeface="+mn-ea"/>
                <a:cs typeface="+mn-cs"/>
              </a:rPr>
              <a:t>sonic</a:t>
            </a:r>
            <a:r>
              <a:rPr kumimoji="0" lang="cs-CZ" altLang="cs-CZ" sz="2400" b="0" i="0" u="none" strike="noStrike" kern="0" cap="none" spc="0" normalizeH="0" baseline="0" noProof="0" dirty="0">
                <a:ln>
                  <a:noFill/>
                </a:ln>
                <a:solidFill>
                  <a:srgbClr val="000000"/>
                </a:solidFill>
                <a:effectLst/>
                <a:uLnTx/>
                <a:uFillTx/>
                <a:latin typeface="Arial"/>
                <a:ea typeface="+mn-ea"/>
                <a:cs typeface="+mn-cs"/>
              </a:rPr>
              <a:t> </a:t>
            </a:r>
            <a:r>
              <a:rPr kumimoji="0" lang="cs-CZ" altLang="cs-CZ" sz="2400" b="0" i="0" u="none" strike="noStrike" kern="0" cap="none" spc="0" normalizeH="0" baseline="0" noProof="0" dirty="0" err="1">
                <a:ln>
                  <a:noFill/>
                </a:ln>
                <a:solidFill>
                  <a:srgbClr val="000000"/>
                </a:solidFill>
                <a:effectLst/>
                <a:uLnTx/>
                <a:uFillTx/>
                <a:latin typeface="Arial"/>
                <a:ea typeface="+mn-ea"/>
                <a:cs typeface="+mn-cs"/>
              </a:rPr>
              <a:t>hedgehog</a:t>
            </a:r>
            <a:r>
              <a:rPr kumimoji="0" lang="cs-CZ" altLang="cs-CZ" sz="2400" b="0" i="0" u="none" strike="noStrike" kern="0" cap="none" spc="0" normalizeH="0" baseline="0" noProof="0" dirty="0">
                <a:ln>
                  <a:noFill/>
                </a:ln>
                <a:solidFill>
                  <a:srgbClr val="000000"/>
                </a:solidFill>
                <a:effectLst/>
                <a:uLnTx/>
                <a:uFillTx/>
                <a:latin typeface="Arial"/>
                <a:ea typeface="+mn-ea"/>
                <a:cs typeface="+mn-cs"/>
              </a:rPr>
              <a:t> (Shh)</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indian hedgehog (Ihh) </a:t>
            </a:r>
          </a:p>
          <a:p>
            <a:pPr marL="628650" marR="0" lvl="0" indent="-342900" algn="l" defTabSz="914400" rtl="0" eaLnBrk="1" fontAlgn="base" latinLnBrk="0" hangingPunct="1">
              <a:lnSpc>
                <a:spcPct val="100000"/>
              </a:lnSpc>
              <a:spcBef>
                <a:spcPct val="20000"/>
              </a:spcBef>
              <a:spcAft>
                <a:spcPct val="0"/>
              </a:spcAft>
              <a:buClrTx/>
              <a:buSzPct val="75000"/>
              <a:buFontTx/>
              <a:buChar char="•"/>
              <a:tabLst/>
              <a:defRPr/>
            </a:pPr>
            <a:r>
              <a:rPr kumimoji="0" lang="cs-CZ" altLang="cs-CZ" sz="2400" b="0" i="0" u="none" strike="noStrike" kern="0" cap="none" spc="0" normalizeH="0" baseline="0" noProof="0" dirty="0">
                <a:ln>
                  <a:noFill/>
                </a:ln>
                <a:solidFill>
                  <a:srgbClr val="000000"/>
                </a:solidFill>
                <a:effectLst/>
                <a:uLnTx/>
                <a:uFillTx/>
                <a:latin typeface="Arial"/>
                <a:ea typeface="+mn-ea"/>
                <a:cs typeface="+mn-cs"/>
              </a:rPr>
              <a:t>desert hedgehog (Dhh)</a:t>
            </a:r>
          </a:p>
        </p:txBody>
      </p:sp>
      <p:pic>
        <p:nvPicPr>
          <p:cNvPr id="9" name="Picture 4" descr="hedgehog in Drosophila"/>
          <p:cNvPicPr>
            <a:picLocks noChangeAspect="1" noChangeArrowheads="1"/>
          </p:cNvPicPr>
          <p:nvPr/>
        </p:nvPicPr>
        <p:blipFill>
          <a:blip r:embed="rId2" cstate="print"/>
          <a:srcRect/>
          <a:stretch>
            <a:fillRect/>
          </a:stretch>
        </p:blipFill>
        <p:spPr bwMode="auto">
          <a:xfrm>
            <a:off x="4557613" y="1700808"/>
            <a:ext cx="2606675" cy="3829050"/>
          </a:xfrm>
          <a:prstGeom prst="rect">
            <a:avLst/>
          </a:prstGeom>
          <a:noFill/>
          <a:ln w="9525">
            <a:noFill/>
            <a:miter lim="800000"/>
            <a:headEnd/>
            <a:tailEnd/>
          </a:ln>
          <a:effectLst/>
        </p:spPr>
      </p:pic>
      <p:pic>
        <p:nvPicPr>
          <p:cNvPr id="10" name="Picture 8" descr="Sonicrun_2006"/>
          <p:cNvPicPr>
            <a:picLocks noChangeAspect="1" noChangeArrowheads="1"/>
          </p:cNvPicPr>
          <p:nvPr/>
        </p:nvPicPr>
        <p:blipFill>
          <a:blip r:embed="rId3" cstate="print"/>
          <a:srcRect/>
          <a:stretch>
            <a:fillRect/>
          </a:stretch>
        </p:blipFill>
        <p:spPr bwMode="auto">
          <a:xfrm>
            <a:off x="7308304" y="4077072"/>
            <a:ext cx="1670050" cy="2625725"/>
          </a:xfrm>
          <a:prstGeom prst="rect">
            <a:avLst/>
          </a:prstGeom>
          <a:noFill/>
          <a:ln w="9525">
            <a:noFill/>
            <a:miter lim="800000"/>
            <a:headEnd/>
            <a:tailEnd/>
          </a:ln>
          <a:effectLst/>
        </p:spPr>
      </p:pic>
      <p:sp>
        <p:nvSpPr>
          <p:cNvPr id="11" name="Text Box 10"/>
          <p:cNvSpPr txBox="1">
            <a:spLocks noChangeArrowheads="1"/>
          </p:cNvSpPr>
          <p:nvPr/>
        </p:nvSpPr>
        <p:spPr bwMode="auto">
          <a:xfrm>
            <a:off x="6588323" y="6216650"/>
            <a:ext cx="2016125"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Sonic the Hedgehog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3326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rPr>
              <a:t>TGF/BMP</a:t>
            </a:r>
          </a:p>
        </p:txBody>
      </p:sp>
      <p:sp>
        <p:nvSpPr>
          <p:cNvPr id="3" name="Rectangle 3"/>
          <p:cNvSpPr txBox="1">
            <a:spLocks noChangeArrowheads="1"/>
          </p:cNvSpPr>
          <p:nvPr/>
        </p:nvSpPr>
        <p:spPr bwMode="auto">
          <a:xfrm>
            <a:off x="1346328" y="1844824"/>
            <a:ext cx="7956376" cy="233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342900" lvl="1" indent="-342900" eaLnBrk="1" hangingPunct="1">
              <a:spcBef>
                <a:spcPct val="20000"/>
              </a:spcBef>
              <a:buFont typeface="Arial" panose="020B0604020202020204" pitchFamily="34" charset="0"/>
              <a:buChar char="•"/>
              <a:defRPr/>
            </a:pP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TGF – </a:t>
            </a:r>
            <a:r>
              <a:rPr kumimoji="0" lang="cs-CZ" altLang="cs-CZ" sz="2400" i="0" u="sng" strike="noStrike" kern="1200" cap="none" spc="0" normalizeH="0" baseline="0" noProof="0" dirty="0">
                <a:ln>
                  <a:noFill/>
                </a:ln>
                <a:solidFill>
                  <a:schemeClr val="tx1"/>
                </a:solidFill>
                <a:effectLst/>
                <a:uLnTx/>
                <a:uFillTx/>
                <a:latin typeface="Arial" pitchFamily="34" charset="0"/>
                <a:ea typeface="+mn-ea"/>
                <a:cs typeface="Arial" pitchFamily="34" charset="0"/>
              </a:rPr>
              <a:t>t</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ransforming </a:t>
            </a:r>
            <a:r>
              <a:rPr kumimoji="0" lang="cs-CZ" altLang="cs-CZ" sz="2400" i="0" u="sng" strike="noStrike" kern="1200" cap="none" spc="0" normalizeH="0" baseline="0" noProof="0" dirty="0" err="1">
                <a:ln>
                  <a:noFill/>
                </a:ln>
                <a:solidFill>
                  <a:schemeClr val="tx1"/>
                </a:solidFill>
                <a:effectLst/>
                <a:uLnTx/>
                <a:uFillTx/>
                <a:latin typeface="Arial" pitchFamily="34" charset="0"/>
                <a:ea typeface="+mn-ea"/>
                <a:cs typeface="Arial" pitchFamily="34" charset="0"/>
              </a:rPr>
              <a:t>g</a:t>
            </a:r>
            <a:r>
              <a:rPr kumimoji="0" lang="cs-CZ" altLang="cs-CZ" sz="240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rowth</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r>
              <a:rPr kumimoji="0" lang="cs-CZ" altLang="cs-CZ" sz="2400" i="0" u="sng" strike="noStrike" kern="1200" cap="none" spc="0" normalizeH="0" baseline="0" noProof="0" dirty="0" err="1">
                <a:ln>
                  <a:noFill/>
                </a:ln>
                <a:solidFill>
                  <a:schemeClr val="tx1"/>
                </a:solidFill>
                <a:effectLst/>
                <a:uLnTx/>
                <a:uFillTx/>
                <a:latin typeface="Arial" pitchFamily="34" charset="0"/>
                <a:ea typeface="+mn-ea"/>
                <a:cs typeface="Arial" pitchFamily="34" charset="0"/>
              </a:rPr>
              <a:t>f</a:t>
            </a:r>
            <a:r>
              <a:rPr kumimoji="0" lang="cs-CZ" altLang="cs-CZ" sz="240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actor</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(transformující růstový faktor)</a:t>
            </a:r>
          </a:p>
          <a:p>
            <a:pPr marL="342900" lvl="1" indent="-342900" eaLnBrk="1" hangingPunct="1">
              <a:spcBef>
                <a:spcPct val="20000"/>
              </a:spcBef>
              <a:buFont typeface="Arial" panose="020B0604020202020204" pitchFamily="34" charset="0"/>
              <a:buChar char="•"/>
              <a:defRPr/>
            </a:pPr>
            <a:r>
              <a:rPr lang="cs-CZ" altLang="cs-CZ" sz="2400" dirty="0">
                <a:solidFill>
                  <a:schemeClr val="tx1"/>
                </a:solidFill>
                <a:cs typeface="Arial" pitchFamily="34" charset="0"/>
              </a:rPr>
              <a:t> </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BMP – bone </a:t>
            </a:r>
            <a:r>
              <a:rPr kumimoji="0" lang="cs-CZ" altLang="cs-CZ" sz="2400" i="0" u="none" strike="noStrike" kern="1200" cap="none" spc="0" normalizeH="0" baseline="0" noProof="0" dirty="0" err="1">
                <a:ln>
                  <a:noFill/>
                </a:ln>
                <a:solidFill>
                  <a:schemeClr val="tx1"/>
                </a:solidFill>
                <a:effectLst/>
                <a:uLnTx/>
                <a:uFillTx/>
                <a:latin typeface="Arial" pitchFamily="34" charset="0"/>
                <a:ea typeface="+mn-ea"/>
                <a:cs typeface="Arial" pitchFamily="34" charset="0"/>
              </a:rPr>
              <a:t>morphogenetic</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protein (kostní morfogenetický protein)</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rPr>
              <a:t> patří do TGF</a:t>
            </a:r>
            <a:r>
              <a:rPr kumimoji="0" lang="cs-CZ" altLang="cs-CZ" sz="240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Symbol" pitchFamily="18" charset="2"/>
              </a:rPr>
              <a:t> nadrodiny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238944" y="2636912"/>
            <a:ext cx="8229600" cy="21887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TGF</a:t>
            </a:r>
            <a:r>
              <a:rPr kumimoji="0" lang="cs-CZ" altLang="cs-CZ" sz="2800" b="0" i="0" u="none" strike="noStrike" kern="0" cap="none" spc="0" normalizeH="0" baseline="0" noProof="0" dirty="0">
                <a:ln>
                  <a:noFill/>
                </a:ln>
                <a:solidFill>
                  <a:srgbClr val="000000"/>
                </a:solidFill>
                <a:effectLst/>
                <a:uLnTx/>
                <a:uFillTx/>
                <a:latin typeface="Arial"/>
                <a:ea typeface="+mn-ea"/>
                <a:cs typeface="+mn-cs"/>
                <a:sym typeface="Symbol" pitchFamily="18" charset="2"/>
              </a:rPr>
              <a:t>1-3</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sym typeface="Symbol" pitchFamily="18" charset="2"/>
              </a:rPr>
              <a:t>BMPs – 20 různých ligandů</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sym typeface="Symbol" pitchFamily="18" charset="2"/>
              </a:rPr>
              <a:t>GDF (growth differentiation factor):  9 ligandů</a:t>
            </a:r>
          </a:p>
          <a:p>
            <a:pPr marL="609600" marR="0" lvl="0" indent="-6096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sym typeface="Symbol" pitchFamily="18" charset="2"/>
              </a:rPr>
              <a:t>activin/inhibin/nodal</a:t>
            </a:r>
          </a:p>
        </p:txBody>
      </p:sp>
      <p:sp>
        <p:nvSpPr>
          <p:cNvPr id="6" name="Rectangle 2"/>
          <p:cNvSpPr txBox="1">
            <a:spLocks noChangeArrowheads="1"/>
          </p:cNvSpPr>
          <p:nvPr/>
        </p:nvSpPr>
        <p:spPr bwMode="auto">
          <a:xfrm>
            <a:off x="878904" y="156592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2800" b="0" i="0" u="none" strike="noStrike" kern="0" cap="none" spc="0" normalizeH="0" baseline="0" noProof="0" dirty="0">
                <a:ln>
                  <a:noFill/>
                </a:ln>
                <a:solidFill>
                  <a:srgbClr val="000000"/>
                </a:solidFill>
                <a:effectLst/>
                <a:uLnTx/>
                <a:uFillTx/>
                <a:latin typeface="Arial"/>
                <a:ea typeface="+mj-ea"/>
                <a:cs typeface="+mj-cs"/>
              </a:rPr>
              <a:t>TGF</a:t>
            </a:r>
            <a:r>
              <a:rPr kumimoji="0" lang="cs-CZ" altLang="cs-CZ" sz="2800" b="0" i="0" u="none" strike="noStrike" kern="0" cap="none" spc="0" normalizeH="0" baseline="0" noProof="0" dirty="0">
                <a:ln>
                  <a:noFill/>
                </a:ln>
                <a:solidFill>
                  <a:srgbClr val="000000"/>
                </a:solidFill>
                <a:effectLst/>
                <a:uLnTx/>
                <a:uFillTx/>
                <a:latin typeface="Arial"/>
                <a:ea typeface="+mj-ea"/>
                <a:cs typeface="+mj-cs"/>
                <a:sym typeface="Symbol" pitchFamily="18" charset="2"/>
              </a:rPr>
              <a:t> nadrodina má následující podrodiny:</a:t>
            </a:r>
          </a:p>
        </p:txBody>
      </p:sp>
      <p:sp>
        <p:nvSpPr>
          <p:cNvPr id="7" name="Rectangle 3"/>
          <p:cNvSpPr txBox="1">
            <a:spLocks noChangeArrowheads="1"/>
          </p:cNvSpPr>
          <p:nvPr/>
        </p:nvSpPr>
        <p:spPr bwMode="auto">
          <a:xfrm>
            <a:off x="1483568" y="3326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rPr>
              <a:t>TGF beta </a:t>
            </a:r>
            <a:r>
              <a:rPr kumimoji="0" lang="cs-CZ" altLang="cs-CZ" sz="3600" b="1" i="0" u="none" strike="noStrike" kern="0" cap="none" spc="0" normalizeH="0" baseline="0" noProof="0" dirty="0" err="1">
                <a:ln>
                  <a:noFill/>
                </a:ln>
                <a:solidFill>
                  <a:schemeClr val="accent1">
                    <a:lumMod val="75000"/>
                  </a:schemeClr>
                </a:solidFill>
                <a:effectLst/>
                <a:uLnTx/>
                <a:uFillTx/>
                <a:latin typeface="Arial"/>
                <a:ea typeface="+mn-ea"/>
                <a:cs typeface="+mn-cs"/>
              </a:rPr>
              <a:t>nadrodina</a:t>
            </a:r>
            <a:r>
              <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rPr>
              <a:t>:</a:t>
            </a:r>
          </a:p>
        </p:txBody>
      </p:sp>
      <p:sp>
        <p:nvSpPr>
          <p:cNvPr id="10" name="Text Box 4"/>
          <p:cNvSpPr txBox="1">
            <a:spLocks noChangeArrowheads="1"/>
          </p:cNvSpPr>
          <p:nvPr/>
        </p:nvSpPr>
        <p:spPr bwMode="auto">
          <a:xfrm>
            <a:off x="1789348" y="4935013"/>
            <a:ext cx="7128792" cy="1466850"/>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chemeClr val="accent1">
                    <a:lumMod val="75000"/>
                  </a:schemeClr>
                </a:solidFill>
                <a:effectLst/>
                <a:uLnTx/>
                <a:uFillTx/>
              </a:rPr>
              <a:t>Společným znakem je signalizace přes:</a:t>
            </a:r>
          </a:p>
          <a:p>
            <a:pPr marL="0" marR="0" lvl="0" indent="0" defTabSz="914400" eaLnBrk="1" fontAlgn="auto" latinLnBrk="0" hangingPunct="1">
              <a:lnSpc>
                <a:spcPct val="100000"/>
              </a:lnSpc>
              <a:spcBef>
                <a:spcPct val="50000"/>
              </a:spcBef>
              <a:spcAft>
                <a:spcPts val="0"/>
              </a:spcAft>
              <a:buClrTx/>
              <a:buSzTx/>
              <a:buFontTx/>
              <a:buChar char="-"/>
              <a:tabLst/>
              <a:defRPr/>
            </a:pPr>
            <a:r>
              <a:rPr kumimoji="0" lang="cs-CZ" altLang="cs-CZ" sz="1800" b="0" i="0" u="none" strike="noStrike" kern="0" cap="none" spc="0" normalizeH="0" baseline="0" noProof="0" dirty="0">
                <a:ln>
                  <a:noFill/>
                </a:ln>
                <a:solidFill>
                  <a:sysClr val="windowText" lastClr="000000"/>
                </a:solidFill>
                <a:effectLst/>
                <a:uLnTx/>
                <a:uFillTx/>
              </a:rPr>
              <a:t> konzervativní rodinu Ser/Thr kinázových receptorů – jsou dvou typů a po vazbě ligandu dimerizují</a:t>
            </a:r>
          </a:p>
          <a:p>
            <a:pPr marL="0" marR="0" lvl="0" indent="0" defTabSz="914400" eaLnBrk="1" fontAlgn="auto" latinLnBrk="0" hangingPunct="1">
              <a:lnSpc>
                <a:spcPct val="100000"/>
              </a:lnSpc>
              <a:spcBef>
                <a:spcPct val="50000"/>
              </a:spcBef>
              <a:spcAft>
                <a:spcPts val="0"/>
              </a:spcAft>
              <a:buClrTx/>
              <a:buSzTx/>
              <a:buFontTx/>
              <a:buChar char="-"/>
              <a:tabLst/>
              <a:defRPr/>
            </a:pPr>
            <a:r>
              <a:rPr kumimoji="0" lang="cs-CZ" altLang="cs-CZ" sz="1800" b="0" i="0" u="none" strike="noStrike" kern="0" cap="none" spc="0" normalizeH="0" baseline="0" noProof="0" dirty="0">
                <a:ln>
                  <a:noFill/>
                </a:ln>
                <a:solidFill>
                  <a:sysClr val="windowText" lastClr="000000"/>
                </a:solidFill>
                <a:effectLst/>
                <a:uLnTx/>
                <a:uFillTx/>
              </a:rPr>
              <a:t> cytoplazmatická signalizace přes tzv. SMAD proteiny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rPr>
              <a:t>Signální dráha BMP</a:t>
            </a:r>
          </a:p>
        </p:txBody>
      </p:sp>
      <p:pic>
        <p:nvPicPr>
          <p:cNvPr id="16" name="Picture 5" descr="BMP_signaling_pathway"/>
          <p:cNvPicPr>
            <a:picLocks noChangeAspect="1" noChangeArrowheads="1"/>
          </p:cNvPicPr>
          <p:nvPr/>
        </p:nvPicPr>
        <p:blipFill>
          <a:blip r:embed="rId2" cstate="print"/>
          <a:srcRect t="18719"/>
          <a:stretch>
            <a:fillRect/>
          </a:stretch>
        </p:blipFill>
        <p:spPr bwMode="auto">
          <a:xfrm>
            <a:off x="2483768" y="1268760"/>
            <a:ext cx="6120680" cy="5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rPr>
              <a:t>Inhibitory BMP</a:t>
            </a:r>
            <a:r>
              <a:rPr kumimoji="0" lang="cs-CZ" altLang="cs-CZ" sz="3200" b="1" i="0" u="none" strike="noStrike" kern="0" cap="none" spc="0" normalizeH="0" noProof="0" dirty="0">
                <a:ln>
                  <a:noFill/>
                </a:ln>
                <a:solidFill>
                  <a:schemeClr val="accent1">
                    <a:lumMod val="75000"/>
                  </a:schemeClr>
                </a:solidFill>
                <a:effectLst/>
                <a:uLnTx/>
                <a:uFillTx/>
                <a:latin typeface="Arial"/>
                <a:ea typeface="+mn-ea"/>
                <a:cs typeface="+mn-cs"/>
              </a:rPr>
              <a:t> faktorů</a:t>
            </a:r>
            <a:endPar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
        <p:nvSpPr>
          <p:cNvPr id="7" name="Rectangle 3"/>
          <p:cNvSpPr txBox="1">
            <a:spLocks noChangeArrowheads="1"/>
          </p:cNvSpPr>
          <p:nvPr/>
        </p:nvSpPr>
        <p:spPr bwMode="auto">
          <a:xfrm>
            <a:off x="1105470" y="2051893"/>
            <a:ext cx="4038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err="1">
                <a:ln>
                  <a:noFill/>
                </a:ln>
                <a:solidFill>
                  <a:srgbClr val="000000"/>
                </a:solidFill>
                <a:effectLst/>
                <a:uLnTx/>
                <a:uFillTx/>
                <a:latin typeface="Arial"/>
                <a:ea typeface="+mn-ea"/>
                <a:cs typeface="+mn-cs"/>
              </a:rPr>
              <a:t>noggin</a:t>
            </a:r>
            <a:endParaRPr kumimoji="0" lang="cs-CZ" altLang="cs-CZ" sz="2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err="1">
                <a:ln>
                  <a:noFill/>
                </a:ln>
                <a:solidFill>
                  <a:srgbClr val="000000"/>
                </a:solidFill>
                <a:effectLst/>
                <a:uLnTx/>
                <a:uFillTx/>
                <a:latin typeface="Arial"/>
                <a:ea typeface="+mn-ea"/>
                <a:cs typeface="+mn-cs"/>
              </a:rPr>
              <a:t>chordin</a:t>
            </a:r>
            <a:r>
              <a:rPr kumimoji="0" lang="cs-CZ" altLang="cs-CZ" sz="2800" b="0" i="0" u="none" strike="noStrike" kern="0" cap="none" spc="0" normalizeH="0" baseline="0" noProof="0" dirty="0">
                <a:ln>
                  <a:noFill/>
                </a:ln>
                <a:solidFill>
                  <a:srgbClr val="000000"/>
                </a:solidFill>
                <a:effectLst/>
                <a:uLnTx/>
                <a:uFillTx/>
                <a:latin typeface="Arial"/>
                <a:ea typeface="+mn-ea"/>
                <a:cs typeface="+mn-cs"/>
              </a:rPr>
              <a:t> (</a:t>
            </a:r>
            <a:r>
              <a:rPr kumimoji="0" lang="cs-CZ" altLang="cs-CZ" sz="2800" b="0" i="0" u="none" strike="noStrike" kern="0" cap="none" spc="0" normalizeH="0" baseline="0" noProof="0" dirty="0" err="1">
                <a:ln>
                  <a:noFill/>
                </a:ln>
                <a:solidFill>
                  <a:srgbClr val="000000"/>
                </a:solidFill>
                <a:effectLst/>
                <a:uLnTx/>
                <a:uFillTx/>
                <a:latin typeface="Arial"/>
                <a:ea typeface="+mn-ea"/>
                <a:cs typeface="+mn-cs"/>
              </a:rPr>
              <a:t>Chd</a:t>
            </a:r>
            <a:r>
              <a:rPr kumimoji="0" lang="cs-CZ" altLang="cs-CZ" sz="2800" b="0" i="0" u="none" strike="noStrike" kern="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err="1">
                <a:ln>
                  <a:noFill/>
                </a:ln>
                <a:solidFill>
                  <a:srgbClr val="000000"/>
                </a:solidFill>
                <a:effectLst/>
                <a:uLnTx/>
                <a:uFillTx/>
                <a:latin typeface="Arial"/>
                <a:ea typeface="+mn-ea"/>
                <a:cs typeface="+mn-cs"/>
              </a:rPr>
              <a:t>sklerostin</a:t>
            </a:r>
            <a:endParaRPr kumimoji="0" lang="cs-CZ" altLang="cs-CZ" sz="2800" b="0" i="0" u="none" strike="noStrike" kern="0" cap="none" spc="0" normalizeH="0" baseline="0" noProof="0" dirty="0">
              <a:ln>
                <a:noFill/>
              </a:ln>
              <a:solidFill>
                <a:srgbClr val="000000"/>
              </a:solidFill>
              <a:effectLst/>
              <a:uLnTx/>
              <a:uFillTx/>
              <a:latin typeface="Arial"/>
              <a:ea typeface="+mn-ea"/>
              <a:cs typeface="+mn-cs"/>
            </a:endParaRPr>
          </a:p>
        </p:txBody>
      </p:sp>
      <p:pic>
        <p:nvPicPr>
          <p:cNvPr id="9" name="Picture 4" descr="chordin vs"/>
          <p:cNvPicPr>
            <a:picLocks noChangeAspect="1" noChangeArrowheads="1"/>
          </p:cNvPicPr>
          <p:nvPr/>
        </p:nvPicPr>
        <p:blipFill>
          <a:blip r:embed="rId2" cstate="print"/>
          <a:srcRect b="87640"/>
          <a:stretch>
            <a:fillRect/>
          </a:stretch>
        </p:blipFill>
        <p:spPr bwMode="auto">
          <a:xfrm>
            <a:off x="4788470" y="1934418"/>
            <a:ext cx="4038600" cy="504825"/>
          </a:xfrm>
          <a:prstGeom prst="rect">
            <a:avLst/>
          </a:prstGeom>
          <a:noFill/>
          <a:ln w="9525">
            <a:noFill/>
            <a:miter lim="800000"/>
            <a:headEnd/>
            <a:tailEnd/>
          </a:ln>
          <a:effectLst/>
        </p:spPr>
      </p:pic>
      <p:pic>
        <p:nvPicPr>
          <p:cNvPr id="10" name="Picture 6" descr="chordin vs"/>
          <p:cNvPicPr>
            <a:picLocks noChangeAspect="1" noChangeArrowheads="1"/>
          </p:cNvPicPr>
          <p:nvPr/>
        </p:nvPicPr>
        <p:blipFill>
          <a:blip r:embed="rId2" cstate="print"/>
          <a:srcRect t="21182"/>
          <a:stretch>
            <a:fillRect/>
          </a:stretch>
        </p:blipFill>
        <p:spPr bwMode="auto">
          <a:xfrm>
            <a:off x="4788470" y="2367806"/>
            <a:ext cx="4038600" cy="3219450"/>
          </a:xfrm>
          <a:prstGeom prst="rect">
            <a:avLst/>
          </a:prstGeom>
          <a:noFill/>
          <a:ln w="9525">
            <a:noFill/>
            <a:miter lim="800000"/>
            <a:headEnd/>
            <a:tailEnd/>
          </a:ln>
        </p:spPr>
      </p:pic>
      <p:sp>
        <p:nvSpPr>
          <p:cNvPr id="11" name="Text Box 7"/>
          <p:cNvSpPr txBox="1">
            <a:spLocks noChangeArrowheads="1"/>
          </p:cNvSpPr>
          <p:nvPr/>
        </p:nvSpPr>
        <p:spPr bwMode="auto">
          <a:xfrm>
            <a:off x="4932933" y="5825381"/>
            <a:ext cx="4319587" cy="915987"/>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Přímá fyzická interakce mezi chordinem a BMP je podstatou inhibičního působení chordinu </a:t>
            </a:r>
          </a:p>
        </p:txBody>
      </p:sp>
      <p:sp>
        <p:nvSpPr>
          <p:cNvPr id="12" name="Rectangle 11"/>
          <p:cNvSpPr/>
          <p:nvPr/>
        </p:nvSpPr>
        <p:spPr>
          <a:xfrm>
            <a:off x="3347864" y="1196752"/>
            <a:ext cx="4352474" cy="369332"/>
          </a:xfrm>
          <a:prstGeom prst="rect">
            <a:avLst/>
          </a:prstGeom>
        </p:spPr>
        <p:txBody>
          <a:bodyPr wrap="none">
            <a:spAutoFit/>
          </a:bodyPr>
          <a:lstStyle/>
          <a:p>
            <a:r>
              <a:rPr lang="cs-CZ" altLang="cs-CZ" kern="0" dirty="0">
                <a:solidFill>
                  <a:srgbClr val="000000"/>
                </a:solidFill>
                <a:latin typeface="Arial"/>
                <a:ea typeface="+mj-ea"/>
                <a:cs typeface="+mj-cs"/>
              </a:rPr>
              <a:t>jsou klíčové pro fyziologické funkce BMP</a:t>
            </a:r>
            <a:endParaRPr lang="cs-CZ"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03648"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2800" b="1" kern="0" dirty="0">
                <a:solidFill>
                  <a:schemeClr val="accent1">
                    <a:lumMod val="75000"/>
                  </a:schemeClr>
                </a:solidFill>
                <a:latin typeface="Arial"/>
              </a:rPr>
              <a:t>Klíčová role BMP inhibitorů produkovaných notochordem při indukci nervové ploténky</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pic>
        <p:nvPicPr>
          <p:cNvPr id="3" name="Picture 3" descr="neurulation+notochord"/>
          <p:cNvPicPr>
            <a:picLocks noChangeAspect="1" noChangeArrowheads="1"/>
          </p:cNvPicPr>
          <p:nvPr/>
        </p:nvPicPr>
        <p:blipFill>
          <a:blip r:embed="rId2" cstate="print"/>
          <a:srcRect t="3668"/>
          <a:stretch>
            <a:fillRect/>
          </a:stretch>
        </p:blipFill>
        <p:spPr bwMode="auto">
          <a:xfrm>
            <a:off x="2021713" y="1340768"/>
            <a:ext cx="6294703"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620713" y="5585668"/>
            <a:ext cx="7343775" cy="738664"/>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a:ln>
                  <a:noFill/>
                </a:ln>
                <a:solidFill>
                  <a:sysClr val="windowText" lastClr="000000"/>
                </a:solidFill>
                <a:effectLst/>
                <a:uLnTx/>
                <a:uFillTx/>
              </a:rPr>
              <a:t>notochord</a:t>
            </a:r>
            <a:r>
              <a:rPr kumimoji="0" lang="cs-CZ" altLang="cs-CZ" sz="1400" b="0" i="0" u="none" strike="noStrike" kern="0" cap="none" spc="0" normalizeH="0" baseline="0" noProof="0" dirty="0">
                <a:ln>
                  <a:noFill/>
                </a:ln>
                <a:solidFill>
                  <a:sysClr val="windowText" lastClr="000000"/>
                </a:solidFill>
                <a:effectLst/>
                <a:uLnTx/>
                <a:uFillTx/>
              </a:rPr>
              <a:t> (= chorda) produkuje faktory, které specifikují ektoderm a vedou ke tvorbě nervové ploténky (neural plate). Jde zejména o následující faktory: </a:t>
            </a:r>
            <a:r>
              <a:rPr kumimoji="0" lang="cs-CZ" altLang="cs-CZ" sz="1400" b="1" i="0" u="none" strike="noStrike" kern="0" cap="none" spc="0" normalizeH="0" baseline="0" noProof="0" dirty="0">
                <a:ln>
                  <a:noFill/>
                </a:ln>
                <a:solidFill>
                  <a:sysClr val="windowText" lastClr="000000"/>
                </a:solidFill>
                <a:effectLst/>
                <a:uLnTx/>
                <a:uFillTx/>
              </a:rPr>
              <a:t>noggin</a:t>
            </a:r>
            <a:r>
              <a:rPr kumimoji="0" lang="cs-CZ" altLang="cs-CZ" sz="1400" b="0" i="0" u="none" strike="noStrike" kern="0" cap="none" spc="0" normalizeH="0" baseline="0" noProof="0" dirty="0">
                <a:ln>
                  <a:noFill/>
                </a:ln>
                <a:solidFill>
                  <a:sysClr val="windowText" lastClr="000000"/>
                </a:solidFill>
                <a:effectLst/>
                <a:uLnTx/>
                <a:uFillTx/>
              </a:rPr>
              <a:t>, </a:t>
            </a:r>
            <a:r>
              <a:rPr kumimoji="0" lang="cs-CZ" altLang="cs-CZ" sz="1400" b="1" i="0" u="none" strike="noStrike" kern="0" cap="none" spc="0" normalizeH="0" baseline="0" noProof="0" dirty="0">
                <a:ln>
                  <a:noFill/>
                </a:ln>
                <a:solidFill>
                  <a:sysClr val="windowText" lastClr="000000"/>
                </a:solidFill>
                <a:effectLst/>
                <a:uLnTx/>
                <a:uFillTx/>
              </a:rPr>
              <a:t>chordin</a:t>
            </a:r>
            <a:r>
              <a:rPr kumimoji="0" lang="cs-CZ" altLang="cs-CZ" sz="1400" b="0" i="0" u="none" strike="noStrike" kern="0" cap="none" spc="0" normalizeH="0" baseline="0" noProof="0" dirty="0">
                <a:ln>
                  <a:noFill/>
                </a:ln>
                <a:solidFill>
                  <a:sysClr val="windowText" lastClr="000000"/>
                </a:solidFill>
                <a:effectLst/>
                <a:uLnTx/>
                <a:uFillTx/>
              </a:rPr>
              <a:t> a </a:t>
            </a:r>
            <a:r>
              <a:rPr kumimoji="0" lang="cs-CZ" altLang="cs-CZ" sz="1400" b="1" i="0" u="none" strike="noStrike" kern="0" cap="none" spc="0" normalizeH="0" baseline="0" noProof="0" dirty="0">
                <a:ln>
                  <a:noFill/>
                </a:ln>
                <a:solidFill>
                  <a:sysClr val="windowText" lastClr="000000"/>
                </a:solidFill>
                <a:effectLst/>
                <a:uLnTx/>
                <a:uFillTx/>
              </a:rPr>
              <a:t>follistatin</a:t>
            </a:r>
            <a:r>
              <a:rPr kumimoji="0" lang="cs-CZ" altLang="cs-CZ" sz="1400" b="0" i="0" u="none" strike="noStrike" kern="0" cap="none" spc="0" normalizeH="0" baseline="0" noProof="0" dirty="0">
                <a:ln>
                  <a:noFill/>
                </a:ln>
                <a:solidFill>
                  <a:sysClr val="windowText" lastClr="000000"/>
                </a:solidFill>
                <a:effectLst/>
                <a:uLnTx/>
                <a:uFillTx/>
              </a:rPr>
              <a:t> (inhibitory BMP a aktivinu).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837F4C-37C6-4065-B479-0622A6F079DA}"/>
              </a:ext>
            </a:extLst>
          </p:cNvPr>
          <p:cNvSpPr>
            <a:spLocks noGrp="1"/>
          </p:cNvSpPr>
          <p:nvPr>
            <p:ph type="title"/>
          </p:nvPr>
        </p:nvSpPr>
        <p:spPr>
          <a:xfrm>
            <a:off x="1547664" y="260648"/>
            <a:ext cx="7138987" cy="627063"/>
          </a:xfrm>
        </p:spPr>
        <p:txBody>
          <a:bodyPr/>
          <a:lstStyle/>
          <a:p>
            <a:r>
              <a:rPr lang="cs-CZ" dirty="0">
                <a:solidFill>
                  <a:schemeClr val="accent1"/>
                </a:solidFill>
              </a:rPr>
              <a:t>BMP signalizace přímo antagonizuje Wnt ve střevní kryptě</a:t>
            </a:r>
          </a:p>
        </p:txBody>
      </p:sp>
      <p:pic>
        <p:nvPicPr>
          <p:cNvPr id="12290" name="Picture 2" descr="Výsledek obrázku pro BMP and intestinal stem cells">
            <a:extLst>
              <a:ext uri="{FF2B5EF4-FFF2-40B4-BE49-F238E27FC236}">
                <a16:creationId xmlns:a16="http://schemas.microsoft.com/office/drawing/2014/main" id="{31E1DF05-528F-4D43-AD1A-089B69DBF24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550"/>
          <a:stretch/>
        </p:blipFill>
        <p:spPr bwMode="auto">
          <a:xfrm>
            <a:off x="2771800" y="1844824"/>
            <a:ext cx="3904346" cy="2880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9115DA5-4504-461D-8D6C-EDCDF0746056}"/>
              </a:ext>
            </a:extLst>
          </p:cNvPr>
          <p:cNvSpPr txBox="1"/>
          <p:nvPr/>
        </p:nvSpPr>
        <p:spPr>
          <a:xfrm>
            <a:off x="1943707" y="5570578"/>
            <a:ext cx="6346899" cy="646331"/>
          </a:xfrm>
          <a:prstGeom prst="rect">
            <a:avLst/>
          </a:prstGeom>
          <a:noFill/>
        </p:spPr>
        <p:txBody>
          <a:bodyPr wrap="square" rtlCol="0">
            <a:spAutoFit/>
          </a:bodyPr>
          <a:lstStyle/>
          <a:p>
            <a:r>
              <a:rPr lang="cs-CZ" dirty="0">
                <a:solidFill>
                  <a:schemeClr val="tx1"/>
                </a:solidFill>
              </a:rPr>
              <a:t>- </a:t>
            </a:r>
            <a:r>
              <a:rPr lang="cs-CZ" dirty="0" err="1">
                <a:solidFill>
                  <a:schemeClr val="tx1"/>
                </a:solidFill>
              </a:rPr>
              <a:t>Noggin</a:t>
            </a:r>
            <a:r>
              <a:rPr lang="cs-CZ" dirty="0">
                <a:solidFill>
                  <a:schemeClr val="tx1"/>
                </a:solidFill>
              </a:rPr>
              <a:t> (inhibitor BMP) je spolu s Wnt, R-</a:t>
            </a:r>
            <a:r>
              <a:rPr lang="cs-CZ" dirty="0" err="1">
                <a:solidFill>
                  <a:schemeClr val="tx1"/>
                </a:solidFill>
              </a:rPr>
              <a:t>spondinem</a:t>
            </a:r>
            <a:r>
              <a:rPr lang="cs-CZ" dirty="0">
                <a:solidFill>
                  <a:schemeClr val="tx1"/>
                </a:solidFill>
              </a:rPr>
              <a:t> a EGF základní složkou média pro kultivaci organoidů</a:t>
            </a:r>
          </a:p>
        </p:txBody>
      </p:sp>
    </p:spTree>
    <p:extLst>
      <p:ext uri="{BB962C8B-B14F-4D97-AF65-F5344CB8AC3E}">
        <p14:creationId xmlns:p14="http://schemas.microsoft.com/office/powerpoint/2010/main" val="2538662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410FE6-ADCD-4C9E-9C82-5384F1B12558}"/>
              </a:ext>
            </a:extLst>
          </p:cNvPr>
          <p:cNvSpPr>
            <a:spLocks noGrp="1"/>
          </p:cNvSpPr>
          <p:nvPr>
            <p:ph type="title"/>
          </p:nvPr>
        </p:nvSpPr>
        <p:spPr>
          <a:xfrm>
            <a:off x="1547664" y="3068960"/>
            <a:ext cx="3456384" cy="627063"/>
          </a:xfrm>
        </p:spPr>
        <p:txBody>
          <a:bodyPr/>
          <a:lstStyle/>
          <a:p>
            <a:r>
              <a:rPr lang="cs-CZ" dirty="0"/>
              <a:t>Další zajímavé proteiny z BMP rodiny</a:t>
            </a:r>
            <a:br>
              <a:rPr lang="cs-CZ" dirty="0"/>
            </a:br>
            <a:br>
              <a:rPr lang="cs-CZ" dirty="0"/>
            </a:br>
            <a:r>
              <a:rPr lang="cs-CZ" dirty="0" err="1"/>
              <a:t>Myostatin</a:t>
            </a:r>
            <a:r>
              <a:rPr lang="cs-CZ" dirty="0"/>
              <a:t> (GDF8) – regulátor diferenciace svalu</a:t>
            </a:r>
          </a:p>
        </p:txBody>
      </p:sp>
      <p:pic>
        <p:nvPicPr>
          <p:cNvPr id="16386" name="Picture 2" descr="Výsledek obrázku pro myostatin">
            <a:extLst>
              <a:ext uri="{FF2B5EF4-FFF2-40B4-BE49-F238E27FC236}">
                <a16:creationId xmlns:a16="http://schemas.microsoft.com/office/drawing/2014/main" id="{EBD9006E-B632-4812-8050-7CA3A8E56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61925"/>
            <a:ext cx="3571875" cy="653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070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259632"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dirty="0">
                <a:solidFill>
                  <a:schemeClr val="accent1">
                    <a:lumMod val="75000"/>
                  </a:schemeClr>
                </a:solidFill>
              </a:rPr>
              <a:t>GDF8 (</a:t>
            </a:r>
            <a:r>
              <a:rPr lang="cs-CZ" altLang="cs-CZ" sz="3200" b="1" dirty="0" err="1">
                <a:solidFill>
                  <a:schemeClr val="accent1">
                    <a:lumMod val="75000"/>
                  </a:schemeClr>
                </a:solidFill>
              </a:rPr>
              <a:t>myostatin</a:t>
            </a:r>
            <a:r>
              <a:rPr lang="cs-CZ" altLang="cs-CZ" sz="3200" b="1" dirty="0">
                <a:solidFill>
                  <a:schemeClr val="accent1">
                    <a:lumMod val="75000"/>
                  </a:schemeClr>
                </a:solidFill>
              </a:rPr>
              <a:t>) – příklad tzv. master regulátoru konkrétní tkáně</a:t>
            </a:r>
            <a:endParaRPr lang="cs-CZ" altLang="cs-CZ" sz="3200" b="1" kern="0" dirty="0">
              <a:solidFill>
                <a:schemeClr val="accent1">
                  <a:lumMod val="75000"/>
                </a:schemeClr>
              </a:solidFill>
              <a:latin typeface="Arial"/>
            </a:endParaRPr>
          </a:p>
        </p:txBody>
      </p:sp>
      <p:pic>
        <p:nvPicPr>
          <p:cNvPr id="3" name="Picture 4" descr="post-7-57588-MyostatinDog2"/>
          <p:cNvPicPr>
            <a:picLocks noChangeAspect="1" noChangeArrowheads="1"/>
          </p:cNvPicPr>
          <p:nvPr/>
        </p:nvPicPr>
        <p:blipFill>
          <a:blip r:embed="rId2" cstate="print"/>
          <a:srcRect/>
          <a:stretch>
            <a:fillRect/>
          </a:stretch>
        </p:blipFill>
        <p:spPr bwMode="auto">
          <a:xfrm>
            <a:off x="1759843" y="1412776"/>
            <a:ext cx="2524125" cy="3333750"/>
          </a:xfrm>
          <a:prstGeom prst="rect">
            <a:avLst/>
          </a:prstGeom>
          <a:noFill/>
          <a:ln w="9525">
            <a:noFill/>
            <a:miter lim="800000"/>
            <a:headEnd/>
            <a:tailEnd/>
          </a:ln>
        </p:spPr>
      </p:pic>
      <p:pic>
        <p:nvPicPr>
          <p:cNvPr id="4" name="Picture 5" descr="bull"/>
          <p:cNvPicPr>
            <a:picLocks noChangeAspect="1" noChangeArrowheads="1"/>
          </p:cNvPicPr>
          <p:nvPr/>
        </p:nvPicPr>
        <p:blipFill>
          <a:blip r:embed="rId3" cstate="print"/>
          <a:srcRect t="7776" b="6794"/>
          <a:stretch>
            <a:fillRect/>
          </a:stretch>
        </p:blipFill>
        <p:spPr bwMode="auto">
          <a:xfrm>
            <a:off x="1691680" y="4441378"/>
            <a:ext cx="4176713" cy="2371998"/>
          </a:xfrm>
          <a:prstGeom prst="rect">
            <a:avLst/>
          </a:prstGeom>
          <a:noFill/>
          <a:ln w="9525">
            <a:noFill/>
            <a:miter lim="800000"/>
            <a:headEnd/>
            <a:tailEnd/>
          </a:ln>
        </p:spPr>
      </p:pic>
      <p:pic>
        <p:nvPicPr>
          <p:cNvPr id="5" name="Picture 7" descr="myostatin man"/>
          <p:cNvPicPr>
            <a:picLocks noChangeAspect="1" noChangeArrowheads="1"/>
          </p:cNvPicPr>
          <p:nvPr/>
        </p:nvPicPr>
        <p:blipFill>
          <a:blip r:embed="rId4" cstate="print"/>
          <a:srcRect/>
          <a:stretch>
            <a:fillRect/>
          </a:stretch>
        </p:blipFill>
        <p:spPr bwMode="auto">
          <a:xfrm>
            <a:off x="6372200" y="4797152"/>
            <a:ext cx="2286000" cy="1790700"/>
          </a:xfrm>
          <a:prstGeom prst="rect">
            <a:avLst/>
          </a:prstGeom>
          <a:noFill/>
          <a:ln w="9525">
            <a:noFill/>
            <a:miter lim="800000"/>
            <a:headEnd/>
            <a:tailEnd/>
          </a:ln>
        </p:spPr>
      </p:pic>
      <p:pic>
        <p:nvPicPr>
          <p:cNvPr id="6" name="Picture 8"/>
          <p:cNvPicPr>
            <a:picLocks noChangeAspect="1" noChangeArrowheads="1"/>
          </p:cNvPicPr>
          <p:nvPr/>
        </p:nvPicPr>
        <p:blipFill>
          <a:blip r:embed="rId5" cstate="print"/>
          <a:srcRect r="32358"/>
          <a:stretch>
            <a:fillRect/>
          </a:stretch>
        </p:blipFill>
        <p:spPr bwMode="auto">
          <a:xfrm>
            <a:off x="5004048" y="1204962"/>
            <a:ext cx="3724275" cy="3232150"/>
          </a:xfrm>
          <a:prstGeom prst="rect">
            <a:avLst/>
          </a:prstGeom>
          <a:noFill/>
          <a:ln w="9525">
            <a:noFill/>
            <a:miter lim="800000"/>
            <a:headEnd/>
            <a:tailEnd/>
          </a:ln>
          <a:effectLst/>
        </p:spPr>
      </p:pic>
      <p:sp>
        <p:nvSpPr>
          <p:cNvPr id="7" name="Text Box 14"/>
          <p:cNvSpPr txBox="1">
            <a:spLocks noChangeArrowheads="1"/>
          </p:cNvSpPr>
          <p:nvPr/>
        </p:nvSpPr>
        <p:spPr bwMode="auto">
          <a:xfrm>
            <a:off x="1691680" y="1484784"/>
            <a:ext cx="936625" cy="304800"/>
          </a:xfrm>
          <a:prstGeom prst="rect">
            <a:avLst/>
          </a:prstGeom>
          <a:noFill/>
          <a:ln w="9525">
            <a:noFill/>
            <a:miter lim="800000"/>
            <a:headEnd/>
            <a:tailEnd/>
          </a:ln>
          <a:effectLst/>
        </p:spPr>
        <p:txBody>
          <a:bodyPr>
            <a:spAutoFit/>
          </a:bodyPr>
          <a:lstStyle/>
          <a:p>
            <a:pPr algn="r" rtl="1">
              <a:spcBef>
                <a:spcPct val="50000"/>
              </a:spcBef>
            </a:pPr>
            <a:r>
              <a:rPr lang="cs-CZ" altLang="cs-CZ" sz="1400" b="1" dirty="0">
                <a:solidFill>
                  <a:schemeClr val="bg1"/>
                </a:solidFill>
              </a:rPr>
              <a:t>whippet</a:t>
            </a:r>
          </a:p>
        </p:txBody>
      </p:sp>
      <p:sp>
        <p:nvSpPr>
          <p:cNvPr id="9" name="Text Box 15"/>
          <p:cNvSpPr txBox="1">
            <a:spLocks noChangeArrowheads="1"/>
          </p:cNvSpPr>
          <p:nvPr/>
        </p:nvSpPr>
        <p:spPr bwMode="auto">
          <a:xfrm>
            <a:off x="1835696" y="4509120"/>
            <a:ext cx="1295400" cy="304800"/>
          </a:xfrm>
          <a:prstGeom prst="rect">
            <a:avLst/>
          </a:prstGeom>
          <a:noFill/>
          <a:ln w="9525">
            <a:noFill/>
            <a:miter lim="800000"/>
            <a:headEnd/>
            <a:tailEnd/>
          </a:ln>
          <a:effectLst/>
        </p:spPr>
        <p:txBody>
          <a:bodyPr>
            <a:spAutoFit/>
          </a:bodyPr>
          <a:lstStyle/>
          <a:p>
            <a:pPr algn="ctr" rtl="1">
              <a:spcBef>
                <a:spcPct val="50000"/>
              </a:spcBef>
            </a:pPr>
            <a:r>
              <a:rPr lang="cs-CZ" altLang="cs-CZ" sz="1400" b="1" dirty="0">
                <a:solidFill>
                  <a:schemeClr val="bg1"/>
                </a:solidFill>
              </a:rPr>
              <a:t>Belgian blue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D375C8-02DE-4A7A-AA8E-04FD6515ED59}"/>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FC5532B0-88B9-4461-802C-CECD882CF864}"/>
              </a:ext>
            </a:extLst>
          </p:cNvPr>
          <p:cNvPicPr>
            <a:picLocks noChangeAspect="1"/>
          </p:cNvPicPr>
          <p:nvPr/>
        </p:nvPicPr>
        <p:blipFill rotWithShape="1">
          <a:blip r:embed="rId2"/>
          <a:srcRect l="16927" t="8001" r="21699" b="10800"/>
          <a:stretch/>
        </p:blipFill>
        <p:spPr>
          <a:xfrm>
            <a:off x="827584" y="228910"/>
            <a:ext cx="8366125" cy="6225954"/>
          </a:xfrm>
          <a:prstGeom prst="rect">
            <a:avLst/>
          </a:prstGeom>
        </p:spPr>
      </p:pic>
    </p:spTree>
    <p:extLst>
      <p:ext uri="{BB962C8B-B14F-4D97-AF65-F5344CB8AC3E}">
        <p14:creationId xmlns:p14="http://schemas.microsoft.com/office/powerpoint/2010/main" val="1455620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2A49B-9AFF-4146-8A6B-8C64E37BA5FD}"/>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8592F226-C719-4493-B379-65376E98B525}"/>
              </a:ext>
            </a:extLst>
          </p:cNvPr>
          <p:cNvPicPr>
            <a:picLocks noChangeAspect="1"/>
          </p:cNvPicPr>
          <p:nvPr/>
        </p:nvPicPr>
        <p:blipFill rotWithShape="1">
          <a:blip r:embed="rId2"/>
          <a:srcRect l="25588" t="10800" r="42913" b="3801"/>
          <a:stretch/>
        </p:blipFill>
        <p:spPr>
          <a:xfrm>
            <a:off x="5580112" y="1400160"/>
            <a:ext cx="3483535" cy="5312390"/>
          </a:xfrm>
          <a:prstGeom prst="rect">
            <a:avLst/>
          </a:prstGeom>
        </p:spPr>
      </p:pic>
      <p:pic>
        <p:nvPicPr>
          <p:cNvPr id="5" name="Obrázek 4">
            <a:extLst>
              <a:ext uri="{FF2B5EF4-FFF2-40B4-BE49-F238E27FC236}">
                <a16:creationId xmlns:a16="http://schemas.microsoft.com/office/drawing/2014/main" id="{5D0A2FC6-F2EB-47C8-94F9-C7C1C9D263CD}"/>
              </a:ext>
            </a:extLst>
          </p:cNvPr>
          <p:cNvPicPr>
            <a:picLocks noChangeAspect="1"/>
          </p:cNvPicPr>
          <p:nvPr/>
        </p:nvPicPr>
        <p:blipFill rotWithShape="1">
          <a:blip r:embed="rId3"/>
          <a:srcRect l="16138" t="11115" r="45275" b="3800"/>
          <a:stretch/>
        </p:blipFill>
        <p:spPr>
          <a:xfrm>
            <a:off x="1294001" y="1556792"/>
            <a:ext cx="4156843" cy="5155758"/>
          </a:xfrm>
          <a:prstGeom prst="rect">
            <a:avLst/>
          </a:prstGeom>
        </p:spPr>
      </p:pic>
    </p:spTree>
    <p:extLst>
      <p:ext uri="{BB962C8B-B14F-4D97-AF65-F5344CB8AC3E}">
        <p14:creationId xmlns:p14="http://schemas.microsoft.com/office/powerpoint/2010/main" val="139479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31BBA341-BFCE-45CE-80C1-DDD88A81F87B}"/>
              </a:ext>
            </a:extLst>
          </p:cNvPr>
          <p:cNvSpPr>
            <a:spLocks noGrp="1"/>
          </p:cNvSpPr>
          <p:nvPr>
            <p:ph idx="1"/>
          </p:nvPr>
        </p:nvSpPr>
        <p:spPr>
          <a:xfrm>
            <a:off x="1547813" y="2276872"/>
            <a:ext cx="7138987" cy="3849291"/>
          </a:xfrm>
        </p:spPr>
        <p:txBody>
          <a:bodyPr/>
          <a:lstStyle/>
          <a:p>
            <a:pPr marL="0" indent="0">
              <a:buNone/>
            </a:pPr>
            <a:r>
              <a:rPr lang="en-US" dirty="0"/>
              <a:t>The hedgehog gene (</a:t>
            </a:r>
            <a:r>
              <a:rPr lang="en-US" dirty="0" err="1"/>
              <a:t>hh</a:t>
            </a:r>
            <a:r>
              <a:rPr lang="en-US" dirty="0"/>
              <a:t>) was first identified in the fruit-fly Drosophila melanogaster in the classic Heidelberg screens of Christiane </a:t>
            </a:r>
            <a:r>
              <a:rPr lang="en-US" dirty="0" err="1"/>
              <a:t>Nüsslein</a:t>
            </a:r>
            <a:r>
              <a:rPr lang="en-US" dirty="0"/>
              <a:t>-Volhard and Eric </a:t>
            </a:r>
            <a:r>
              <a:rPr lang="en-US" dirty="0" err="1"/>
              <a:t>Wieschaus</a:t>
            </a:r>
            <a:r>
              <a:rPr lang="en-US" dirty="0"/>
              <a:t>, as published in 1980. These screens, which led to them winning the Nobel Prize in 1995 along with developmental geneticist Edward B. Lewis, identified genes that control the segmentation pattern of the Drosophila embryos. </a:t>
            </a:r>
            <a:endParaRPr lang="cs-CZ" dirty="0"/>
          </a:p>
        </p:txBody>
      </p:sp>
      <p:sp>
        <p:nvSpPr>
          <p:cNvPr id="4" name="Nadpis 3">
            <a:extLst>
              <a:ext uri="{FF2B5EF4-FFF2-40B4-BE49-F238E27FC236}">
                <a16:creationId xmlns:a16="http://schemas.microsoft.com/office/drawing/2014/main" id="{01797EFE-8289-408C-9ABA-CB7DBF39428F}"/>
              </a:ext>
            </a:extLst>
          </p:cNvPr>
          <p:cNvSpPr>
            <a:spLocks noGrp="1"/>
          </p:cNvSpPr>
          <p:nvPr>
            <p:ph type="title"/>
          </p:nvPr>
        </p:nvSpPr>
        <p:spPr/>
        <p:txBody>
          <a:bodyPr/>
          <a:lstStyle/>
          <a:p>
            <a:endParaRPr lang="cs-CZ"/>
          </a:p>
        </p:txBody>
      </p:sp>
    </p:spTree>
    <p:extLst>
      <p:ext uri="{BB962C8B-B14F-4D97-AF65-F5344CB8AC3E}">
        <p14:creationId xmlns:p14="http://schemas.microsoft.com/office/powerpoint/2010/main" val="2263168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Klíčové molekulární komponenty vývoje</a:t>
            </a:r>
          </a:p>
        </p:txBody>
      </p:sp>
      <p:pic>
        <p:nvPicPr>
          <p:cNvPr id="18" name="Picture 3" descr="ruka"/>
          <p:cNvPicPr>
            <a:picLocks noChangeAspect="1" noChangeArrowheads="1"/>
          </p:cNvPicPr>
          <p:nvPr/>
        </p:nvPicPr>
        <p:blipFill>
          <a:blip r:embed="rId2" cstate="print"/>
          <a:srcRect l="26096" t="2838" b="12616"/>
          <a:stretch>
            <a:fillRect/>
          </a:stretch>
        </p:blipFill>
        <p:spPr bwMode="auto">
          <a:xfrm>
            <a:off x="2195736" y="1484784"/>
            <a:ext cx="6180760" cy="5112568"/>
          </a:xfrm>
          <a:prstGeom prst="rect">
            <a:avLst/>
          </a:prstGeom>
          <a:noFill/>
          <a:ln w="9525">
            <a:noFill/>
            <a:miter lim="800000"/>
            <a:headEnd/>
            <a:tailEnd/>
          </a:ln>
          <a:effectLst/>
        </p:spPr>
      </p:pic>
      <p:sp>
        <p:nvSpPr>
          <p:cNvPr id="19" name="Text Box 4"/>
          <p:cNvSpPr txBox="1">
            <a:spLocks noChangeArrowheads="1"/>
          </p:cNvSpPr>
          <p:nvPr/>
        </p:nvSpPr>
        <p:spPr bwMode="auto">
          <a:xfrm rot="20934703">
            <a:off x="2413093" y="4166492"/>
            <a:ext cx="3960813"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Receptor tyrosin kinases (RTK)</a:t>
            </a:r>
          </a:p>
        </p:txBody>
      </p:sp>
      <p:sp>
        <p:nvSpPr>
          <p:cNvPr id="20" name="Text Box 5"/>
          <p:cNvSpPr txBox="1">
            <a:spLocks noChangeArrowheads="1"/>
          </p:cNvSpPr>
          <p:nvPr/>
        </p:nvSpPr>
        <p:spPr bwMode="auto">
          <a:xfrm rot="21442824">
            <a:off x="3412644" y="3304437"/>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Notch</a:t>
            </a:r>
          </a:p>
        </p:txBody>
      </p:sp>
      <p:sp>
        <p:nvSpPr>
          <p:cNvPr id="21" name="Text Box 6"/>
          <p:cNvSpPr txBox="1">
            <a:spLocks noChangeArrowheads="1"/>
          </p:cNvSpPr>
          <p:nvPr/>
        </p:nvSpPr>
        <p:spPr bwMode="auto">
          <a:xfrm rot="1368582">
            <a:off x="4572198" y="2109764"/>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TGF/BMP</a:t>
            </a:r>
          </a:p>
        </p:txBody>
      </p:sp>
      <p:sp>
        <p:nvSpPr>
          <p:cNvPr id="22" name="Text Box 7"/>
          <p:cNvSpPr txBox="1">
            <a:spLocks noChangeArrowheads="1"/>
          </p:cNvSpPr>
          <p:nvPr/>
        </p:nvSpPr>
        <p:spPr bwMode="auto">
          <a:xfrm rot="20725087">
            <a:off x="3694311" y="4974640"/>
            <a:ext cx="20161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Wnt</a:t>
            </a:r>
          </a:p>
        </p:txBody>
      </p:sp>
      <p:sp>
        <p:nvSpPr>
          <p:cNvPr id="23" name="Text Box 8"/>
          <p:cNvSpPr txBox="1">
            <a:spLocks noChangeArrowheads="1"/>
          </p:cNvSpPr>
          <p:nvPr/>
        </p:nvSpPr>
        <p:spPr bwMode="auto">
          <a:xfrm rot="20299686">
            <a:off x="4140398" y="5413480"/>
            <a:ext cx="20161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Hedgehog</a:t>
            </a:r>
          </a:p>
        </p:txBody>
      </p:sp>
      <p:sp>
        <p:nvSpPr>
          <p:cNvPr id="15" name="Oval 12"/>
          <p:cNvSpPr>
            <a:spLocks noChangeArrowheads="1"/>
          </p:cNvSpPr>
          <p:nvPr/>
        </p:nvSpPr>
        <p:spPr bwMode="auto">
          <a:xfrm rot="21100996">
            <a:off x="2241272" y="4019715"/>
            <a:ext cx="3870029" cy="767304"/>
          </a:xfrm>
          <a:prstGeom prst="ellipse">
            <a:avLst/>
          </a:prstGeom>
          <a:noFill/>
          <a:ln w="76200">
            <a:solidFill>
              <a:srgbClr val="FF3300"/>
            </a:solidFill>
            <a:round/>
            <a:headEnd/>
            <a:tailEnd/>
          </a:ln>
          <a:effectLst/>
        </p:spPr>
        <p:txBody>
          <a:bodyPr wrap="none" anchor="ctr"/>
          <a:lstStyle/>
          <a:p>
            <a:endParaRPr lang="cs-CZ" altLang="cs-CZ"/>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627584" y="4046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pPr>
            <a:r>
              <a:rPr lang="cs-CZ" altLang="cs-CZ" sz="3200" b="1" kern="0" dirty="0">
                <a:solidFill>
                  <a:schemeClr val="accent1">
                    <a:lumMod val="75000"/>
                  </a:schemeClr>
                </a:solidFill>
                <a:latin typeface="Arial"/>
              </a:rPr>
              <a:t>Receptorové tyrosin kinázy (RTK)</a:t>
            </a:r>
          </a:p>
        </p:txBody>
      </p:sp>
      <p:pic>
        <p:nvPicPr>
          <p:cNvPr id="3" name="Picture 4" descr="RTKs - simplified scheme of action"/>
          <p:cNvPicPr>
            <a:picLocks noChangeAspect="1" noChangeArrowheads="1"/>
          </p:cNvPicPr>
          <p:nvPr/>
        </p:nvPicPr>
        <p:blipFill>
          <a:blip r:embed="rId2" cstate="print"/>
          <a:srcRect/>
          <a:stretch>
            <a:fillRect/>
          </a:stretch>
        </p:blipFill>
        <p:spPr bwMode="auto">
          <a:xfrm>
            <a:off x="2195736" y="1628800"/>
            <a:ext cx="59134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5_44.jpg"/>
          <p:cNvPicPr>
            <a:picLocks noChangeAspect="1"/>
          </p:cNvPicPr>
          <p:nvPr/>
        </p:nvPicPr>
        <p:blipFill>
          <a:blip r:embed="rId2" cstate="print"/>
          <a:stretch>
            <a:fillRect/>
          </a:stretch>
        </p:blipFill>
        <p:spPr>
          <a:xfrm>
            <a:off x="1261403" y="1340768"/>
            <a:ext cx="7882597" cy="3113626"/>
          </a:xfrm>
          <a:prstGeom prst="rect">
            <a:avLst/>
          </a:prstGeom>
        </p:spPr>
      </p:pic>
      <p:sp>
        <p:nvSpPr>
          <p:cNvPr id="3" name="Text Box 8">
            <a:extLst>
              <a:ext uri="{FF2B5EF4-FFF2-40B4-BE49-F238E27FC236}">
                <a16:creationId xmlns:a16="http://schemas.microsoft.com/office/drawing/2014/main" id="{E609383D-D07B-41F1-9C9D-A99B85610006}"/>
              </a:ext>
            </a:extLst>
          </p:cNvPr>
          <p:cNvSpPr txBox="1">
            <a:spLocks noChangeArrowheads="1"/>
          </p:cNvSpPr>
          <p:nvPr/>
        </p:nvSpPr>
        <p:spPr bwMode="auto">
          <a:xfrm>
            <a:off x="2088183" y="4581128"/>
            <a:ext cx="2519363" cy="2139047"/>
          </a:xfrm>
          <a:prstGeom prst="rect">
            <a:avLst/>
          </a:prstGeom>
          <a:noFill/>
          <a:ln w="9525">
            <a:noFill/>
            <a:miter lim="800000"/>
            <a:headEnd/>
            <a:tailEnd/>
          </a:ln>
          <a:effectLst/>
        </p:spPr>
        <p:txBody>
          <a:bodyPr>
            <a:spAutoFit/>
          </a:bodyPr>
          <a:lstStyle/>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a:ln>
                  <a:noFill/>
                </a:ln>
                <a:solidFill>
                  <a:sysClr val="windowText" lastClr="000000"/>
                </a:solidFill>
                <a:effectLst/>
                <a:uLnTx/>
                <a:uFillTx/>
              </a:rPr>
              <a:t>ligand se specificky váže na receptor</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a:ln>
                  <a:noFill/>
                </a:ln>
                <a:solidFill>
                  <a:sysClr val="windowText" lastClr="000000"/>
                </a:solidFill>
                <a:effectLst/>
                <a:uLnTx/>
                <a:uFillTx/>
              </a:rPr>
              <a:t>receptor dimerizuje</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a:ln>
                  <a:noFill/>
                </a:ln>
                <a:solidFill>
                  <a:sysClr val="windowText" lastClr="000000"/>
                </a:solidFill>
                <a:effectLst/>
                <a:uLnTx/>
                <a:uFillTx/>
              </a:rPr>
              <a:t>tyrosin-kinázové domény se navzájem fosforylují</a:t>
            </a:r>
          </a:p>
          <a:p>
            <a:pPr marL="342900" marR="0" lvl="0" indent="-342900" defTabSz="914400" eaLnBrk="1" fontAlgn="auto" latinLnBrk="0" hangingPunct="1">
              <a:lnSpc>
                <a:spcPct val="100000"/>
              </a:lnSpc>
              <a:spcBef>
                <a:spcPct val="50000"/>
              </a:spcBef>
              <a:spcAft>
                <a:spcPts val="0"/>
              </a:spcAft>
              <a:buClrTx/>
              <a:buSzTx/>
              <a:buFontTx/>
              <a:buAutoNum type="arabicPeriod"/>
              <a:tabLst/>
              <a:defRPr/>
            </a:pPr>
            <a:r>
              <a:rPr kumimoji="0" lang="cs-CZ" altLang="cs-CZ" sz="1400" b="0" i="0" u="none" strike="noStrike" kern="0" cap="none" spc="0" normalizeH="0" baseline="0" noProof="0" dirty="0">
                <a:ln>
                  <a:noFill/>
                </a:ln>
                <a:solidFill>
                  <a:sysClr val="windowText" lastClr="000000"/>
                </a:solidFill>
                <a:effectLst/>
                <a:uLnTx/>
                <a:uFillTx/>
              </a:rPr>
              <a:t>autofosforylace vede k navázání (recruitment) adaptérových proteinů</a:t>
            </a:r>
          </a:p>
        </p:txBody>
      </p:sp>
      <p:sp>
        <p:nvSpPr>
          <p:cNvPr id="4" name="Text Box 8">
            <a:extLst>
              <a:ext uri="{FF2B5EF4-FFF2-40B4-BE49-F238E27FC236}">
                <a16:creationId xmlns:a16="http://schemas.microsoft.com/office/drawing/2014/main" id="{6D49E142-5005-4320-A407-C30906FFD8E5}"/>
              </a:ext>
            </a:extLst>
          </p:cNvPr>
          <p:cNvSpPr txBox="1">
            <a:spLocks noChangeArrowheads="1"/>
          </p:cNvSpPr>
          <p:nvPr/>
        </p:nvSpPr>
        <p:spPr bwMode="auto">
          <a:xfrm>
            <a:off x="5796135" y="4634988"/>
            <a:ext cx="2519363" cy="2031325"/>
          </a:xfrm>
          <a:prstGeom prst="rect">
            <a:avLst/>
          </a:prstGeom>
          <a:noFill/>
          <a:ln w="9525">
            <a:noFill/>
            <a:miter lim="800000"/>
            <a:headEnd/>
            <a:tailEnd/>
          </a:ln>
          <a:effectLst/>
        </p:spPr>
        <p:txBody>
          <a:bodyPr>
            <a:spAutoFit/>
          </a:bodyPr>
          <a:lstStyle/>
          <a:p>
            <a:pPr marL="342900" marR="0" lvl="0" indent="-342900" defTabSz="914400" eaLnBrk="1" fontAlgn="auto" latinLnBrk="0" hangingPunct="1">
              <a:lnSpc>
                <a:spcPct val="100000"/>
              </a:lnSpc>
              <a:spcBef>
                <a:spcPct val="50000"/>
              </a:spcBef>
              <a:spcAft>
                <a:spcPts val="0"/>
              </a:spcAft>
              <a:buClrTx/>
              <a:buSzTx/>
              <a:buFont typeface="+mj-lt"/>
              <a:buAutoNum type="arabicPeriod" startAt="5"/>
              <a:tabLst/>
              <a:defRPr/>
            </a:pPr>
            <a:r>
              <a:rPr kumimoji="0" lang="cs-CZ" altLang="cs-CZ" sz="1400" b="0" i="0" u="none" strike="noStrike" kern="0" cap="none" spc="0" normalizeH="0" baseline="0" noProof="0" dirty="0">
                <a:ln>
                  <a:noFill/>
                </a:ln>
                <a:solidFill>
                  <a:sysClr val="windowText" lastClr="000000"/>
                </a:solidFill>
                <a:effectLst/>
                <a:uLnTx/>
                <a:uFillTx/>
              </a:rPr>
              <a:t>V závislosti na receptoru se aktivují „downstream“ signální dráhy –např. Ras/Raf1/MEK/MAPK kinázová dráha,</a:t>
            </a:r>
          </a:p>
          <a:p>
            <a:pPr marL="342900" marR="0" lvl="0" indent="-342900" defTabSz="914400" eaLnBrk="1" fontAlgn="auto" latinLnBrk="0" hangingPunct="1">
              <a:lnSpc>
                <a:spcPct val="100000"/>
              </a:lnSpc>
              <a:spcBef>
                <a:spcPct val="50000"/>
              </a:spcBef>
              <a:spcAft>
                <a:spcPts val="0"/>
              </a:spcAft>
              <a:buClrTx/>
              <a:buSzTx/>
              <a:buFont typeface="+mj-lt"/>
              <a:buAutoNum type="arabicPeriod" startAt="5"/>
              <a:tabLst/>
              <a:defRPr/>
            </a:pPr>
            <a:r>
              <a:rPr kumimoji="0" lang="cs-CZ" altLang="cs-CZ" sz="1400" b="0" i="0" u="none" strike="noStrike" kern="0" cap="none" spc="0" normalizeH="0" baseline="0" noProof="0" dirty="0">
                <a:ln>
                  <a:noFill/>
                </a:ln>
                <a:solidFill>
                  <a:sysClr val="windowText" lastClr="000000"/>
                </a:solidFill>
                <a:effectLst/>
                <a:uLnTx/>
                <a:uFillTx/>
              </a:rPr>
              <a:t>která vede k </a:t>
            </a:r>
            <a:r>
              <a:rPr kumimoji="0" lang="cs-CZ" altLang="cs-CZ" sz="1400" b="0" i="0" u="none" strike="noStrike" kern="0" cap="none" spc="0" normalizeH="0" baseline="0" noProof="0" dirty="0" err="1">
                <a:ln>
                  <a:noFill/>
                </a:ln>
                <a:solidFill>
                  <a:sysClr val="windowText" lastClr="000000"/>
                </a:solidFill>
                <a:effectLst/>
                <a:uLnTx/>
                <a:uFillTx/>
              </a:rPr>
              <a:t>buněčn</a:t>
            </a:r>
            <a:r>
              <a:rPr lang="cs-CZ" altLang="cs-CZ" sz="1400" kern="0" dirty="0">
                <a:solidFill>
                  <a:sysClr val="windowText" lastClr="000000"/>
                </a:solidFill>
              </a:rPr>
              <a:t>é odpovědi</a:t>
            </a:r>
            <a:endParaRPr kumimoji="0" lang="cs-CZ" altLang="cs-CZ" sz="1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ct val="50000"/>
              </a:spcBef>
              <a:spcAft>
                <a:spcPts val="0"/>
              </a:spcAft>
              <a:buClrTx/>
              <a:buSzTx/>
              <a:buFont typeface="+mj-lt"/>
              <a:buAutoNum type="arabicPeriod" startAt="5"/>
              <a:tabLst/>
              <a:defRPr/>
            </a:pPr>
            <a:endParaRPr kumimoji="0" lang="cs-CZ" altLang="cs-CZ" sz="1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07436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5_46a.jpg"/>
          <p:cNvPicPr>
            <a:picLocks noChangeAspect="1"/>
          </p:cNvPicPr>
          <p:nvPr/>
        </p:nvPicPr>
        <p:blipFill>
          <a:blip r:embed="rId2" cstate="print"/>
          <a:stretch>
            <a:fillRect/>
          </a:stretch>
        </p:blipFill>
        <p:spPr>
          <a:xfrm>
            <a:off x="1331640" y="1700808"/>
            <a:ext cx="7720961" cy="4003870"/>
          </a:xfrm>
          <a:prstGeom prst="rect">
            <a:avLst/>
          </a:prstGeom>
        </p:spPr>
      </p:pic>
      <p:sp>
        <p:nvSpPr>
          <p:cNvPr id="3" name="Nadpis 2">
            <a:extLst>
              <a:ext uri="{FF2B5EF4-FFF2-40B4-BE49-F238E27FC236}">
                <a16:creationId xmlns:a16="http://schemas.microsoft.com/office/drawing/2014/main" id="{00123976-9D75-4992-A681-E72A9ED7897A}"/>
              </a:ext>
            </a:extLst>
          </p:cNvPr>
          <p:cNvSpPr txBox="1">
            <a:spLocks/>
          </p:cNvSpPr>
          <p:nvPr/>
        </p:nvSpPr>
        <p:spPr>
          <a:xfrm>
            <a:off x="1547813"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dirty="0"/>
              <a:t>Adaptorové proteiny s SH2 doménou</a:t>
            </a:r>
          </a:p>
        </p:txBody>
      </p:sp>
    </p:spTree>
    <p:extLst>
      <p:ext uri="{BB962C8B-B14F-4D97-AF65-F5344CB8AC3E}">
        <p14:creationId xmlns:p14="http://schemas.microsoft.com/office/powerpoint/2010/main" val="3248107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figure_15_46c.jpg"/>
          <p:cNvPicPr>
            <a:picLocks noChangeAspect="1"/>
          </p:cNvPicPr>
          <p:nvPr/>
        </p:nvPicPr>
        <p:blipFill>
          <a:blip r:embed="rId2" cstate="print"/>
          <a:stretch>
            <a:fillRect/>
          </a:stretch>
        </p:blipFill>
        <p:spPr>
          <a:xfrm>
            <a:off x="1619672" y="1424545"/>
            <a:ext cx="3957639" cy="3732647"/>
          </a:xfrm>
          <a:prstGeom prst="rect">
            <a:avLst/>
          </a:prstGeom>
        </p:spPr>
      </p:pic>
      <p:pic>
        <p:nvPicPr>
          <p:cNvPr id="2" name="Picture 1" descr="figure_15_46b.jpg"/>
          <p:cNvPicPr>
            <a:picLocks noChangeAspect="1"/>
          </p:cNvPicPr>
          <p:nvPr/>
        </p:nvPicPr>
        <p:blipFill>
          <a:blip r:embed="rId3" cstate="print"/>
          <a:stretch>
            <a:fillRect/>
          </a:stretch>
        </p:blipFill>
        <p:spPr>
          <a:xfrm>
            <a:off x="4932040" y="2996952"/>
            <a:ext cx="4165351" cy="3839103"/>
          </a:xfrm>
          <a:prstGeom prst="rect">
            <a:avLst/>
          </a:prstGeom>
        </p:spPr>
      </p:pic>
      <p:sp>
        <p:nvSpPr>
          <p:cNvPr id="4" name="Nadpis 3"/>
          <p:cNvSpPr>
            <a:spLocks noGrp="1"/>
          </p:cNvSpPr>
          <p:nvPr>
            <p:ph type="title"/>
          </p:nvPr>
        </p:nvSpPr>
        <p:spPr/>
        <p:txBody>
          <a:bodyPr/>
          <a:lstStyle/>
          <a:p>
            <a:r>
              <a:rPr lang="cs-CZ"/>
              <a:t>Doména SH2 rozpoznává fosfo-tyrosin</a:t>
            </a:r>
          </a:p>
        </p:txBody>
      </p:sp>
    </p:spTree>
    <p:extLst>
      <p:ext uri="{BB962C8B-B14F-4D97-AF65-F5344CB8AC3E}">
        <p14:creationId xmlns:p14="http://schemas.microsoft.com/office/powerpoint/2010/main" val="2138503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5_43.jpg"/>
          <p:cNvPicPr>
            <a:picLocks noChangeAspect="1"/>
          </p:cNvPicPr>
          <p:nvPr/>
        </p:nvPicPr>
        <p:blipFill>
          <a:blip r:embed="rId2" cstate="print"/>
          <a:stretch>
            <a:fillRect/>
          </a:stretch>
        </p:blipFill>
        <p:spPr>
          <a:xfrm>
            <a:off x="1619672" y="1436230"/>
            <a:ext cx="7521321" cy="4985562"/>
          </a:xfrm>
          <a:prstGeom prst="rect">
            <a:avLst/>
          </a:prstGeom>
        </p:spPr>
      </p:pic>
      <p:sp>
        <p:nvSpPr>
          <p:cNvPr id="3" name="Nadpis 2"/>
          <p:cNvSpPr>
            <a:spLocks noGrp="1"/>
          </p:cNvSpPr>
          <p:nvPr>
            <p:ph type="title"/>
          </p:nvPr>
        </p:nvSpPr>
        <p:spPr/>
        <p:txBody>
          <a:bodyPr/>
          <a:lstStyle/>
          <a:p>
            <a:r>
              <a:rPr lang="cs-CZ"/>
              <a:t>Receptorové tyrosin kinázy</a:t>
            </a:r>
          </a:p>
        </p:txBody>
      </p:sp>
    </p:spTree>
    <p:extLst>
      <p:ext uri="{BB962C8B-B14F-4D97-AF65-F5344CB8AC3E}">
        <p14:creationId xmlns:p14="http://schemas.microsoft.com/office/powerpoint/2010/main" val="1025507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_15_04.jpg"/>
          <p:cNvPicPr>
            <a:picLocks noChangeAspect="1"/>
          </p:cNvPicPr>
          <p:nvPr/>
        </p:nvPicPr>
        <p:blipFill>
          <a:blip r:embed="rId2" cstate="print"/>
          <a:stretch>
            <a:fillRect/>
          </a:stretch>
        </p:blipFill>
        <p:spPr>
          <a:xfrm>
            <a:off x="1403648" y="1461896"/>
            <a:ext cx="7489290" cy="4199352"/>
          </a:xfrm>
          <a:prstGeom prst="rect">
            <a:avLst/>
          </a:prstGeom>
          <a:effectLst>
            <a:outerShdw blurRad="50800" dist="38100" dir="8100000" algn="tr" rotWithShape="0">
              <a:prstClr val="black">
                <a:alpha val="40000"/>
              </a:prstClr>
            </a:outerShdw>
          </a:effectLst>
        </p:spPr>
      </p:pic>
      <p:sp>
        <p:nvSpPr>
          <p:cNvPr id="3" name="Nadpis 2"/>
          <p:cNvSpPr txBox="1">
            <a:spLocks/>
          </p:cNvSpPr>
          <p:nvPr/>
        </p:nvSpPr>
        <p:spPr>
          <a:xfrm>
            <a:off x="1547813"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dirty="0"/>
              <a:t>Hlavní skupiny receptorových tyrosin kináz</a:t>
            </a:r>
          </a:p>
        </p:txBody>
      </p:sp>
    </p:spTree>
    <p:extLst>
      <p:ext uri="{BB962C8B-B14F-4D97-AF65-F5344CB8AC3E}">
        <p14:creationId xmlns:p14="http://schemas.microsoft.com/office/powerpoint/2010/main" val="2922857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cstate="print"/>
          <a:srcRect/>
          <a:stretch>
            <a:fillRect/>
          </a:stretch>
        </p:blipFill>
        <p:spPr bwMode="auto">
          <a:xfrm>
            <a:off x="1547664" y="1485050"/>
            <a:ext cx="3087791" cy="5353680"/>
          </a:xfrm>
          <a:prstGeom prst="rect">
            <a:avLst/>
          </a:prstGeom>
          <a:noFill/>
          <a:ln w="9525">
            <a:noFill/>
            <a:miter lim="800000"/>
            <a:headEnd/>
            <a:tailEnd/>
          </a:ln>
          <a:effectLst/>
        </p:spPr>
      </p:pic>
      <p:sp>
        <p:nvSpPr>
          <p:cNvPr id="8" name="Rectangle 3">
            <a:extLst>
              <a:ext uri="{FF2B5EF4-FFF2-40B4-BE49-F238E27FC236}">
                <a16:creationId xmlns:a16="http://schemas.microsoft.com/office/drawing/2014/main" id="{4B0ECC4E-FB61-4851-968B-2C10DC81F2FA}"/>
              </a:ext>
            </a:extLst>
          </p:cNvPr>
          <p:cNvSpPr txBox="1">
            <a:spLocks noChangeArrowheads="1"/>
          </p:cNvSpPr>
          <p:nvPr/>
        </p:nvSpPr>
        <p:spPr bwMode="auto">
          <a:xfrm>
            <a:off x="323528" y="188640"/>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EGF </a:t>
            </a:r>
            <a:r>
              <a:rPr lang="cs-CZ" altLang="cs-CZ" sz="2800" b="1" kern="0" dirty="0">
                <a:solidFill>
                  <a:schemeClr val="accent1">
                    <a:lumMod val="75000"/>
                  </a:schemeClr>
                </a:solidFill>
                <a:latin typeface="Arial"/>
              </a:rPr>
              <a:t>funguje jako mitogenní signál ve střevním epitelu</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sp>
        <p:nvSpPr>
          <p:cNvPr id="2" name="TextovéPole 1">
            <a:extLst>
              <a:ext uri="{FF2B5EF4-FFF2-40B4-BE49-F238E27FC236}">
                <a16:creationId xmlns:a16="http://schemas.microsoft.com/office/drawing/2014/main" id="{D659EE09-85C6-4095-B2B1-9BB4D193897C}"/>
              </a:ext>
            </a:extLst>
          </p:cNvPr>
          <p:cNvSpPr txBox="1"/>
          <p:nvPr/>
        </p:nvSpPr>
        <p:spPr>
          <a:xfrm>
            <a:off x="5148064" y="2348880"/>
            <a:ext cx="3600400" cy="923330"/>
          </a:xfrm>
          <a:prstGeom prst="rect">
            <a:avLst/>
          </a:prstGeom>
          <a:noFill/>
        </p:spPr>
        <p:txBody>
          <a:bodyPr wrap="square" rtlCol="0">
            <a:spAutoFit/>
          </a:bodyPr>
          <a:lstStyle/>
          <a:p>
            <a:r>
              <a:rPr lang="cs-CZ" dirty="0">
                <a:solidFill>
                  <a:schemeClr val="tx1"/>
                </a:solidFill>
              </a:rPr>
              <a:t>Mitogen – faktor, typicky protein, který indukuje proliferaci buněk (mitózu) </a:t>
            </a:r>
          </a:p>
        </p:txBody>
      </p:sp>
      <p:sp>
        <p:nvSpPr>
          <p:cNvPr id="6" name="TextovéPole 5">
            <a:extLst>
              <a:ext uri="{FF2B5EF4-FFF2-40B4-BE49-F238E27FC236}">
                <a16:creationId xmlns:a16="http://schemas.microsoft.com/office/drawing/2014/main" id="{CABA40A4-0D36-4A6D-92FC-C34B18CB4691}"/>
              </a:ext>
            </a:extLst>
          </p:cNvPr>
          <p:cNvSpPr txBox="1"/>
          <p:nvPr/>
        </p:nvSpPr>
        <p:spPr>
          <a:xfrm>
            <a:off x="5220072" y="3578047"/>
            <a:ext cx="3600400" cy="923330"/>
          </a:xfrm>
          <a:prstGeom prst="rect">
            <a:avLst/>
          </a:prstGeom>
          <a:noFill/>
        </p:spPr>
        <p:txBody>
          <a:bodyPr wrap="square" rtlCol="0">
            <a:spAutoFit/>
          </a:bodyPr>
          <a:lstStyle/>
          <a:p>
            <a:r>
              <a:rPr lang="cs-CZ" dirty="0">
                <a:solidFill>
                  <a:schemeClr val="tx1"/>
                </a:solidFill>
              </a:rPr>
              <a:t>EGF (epidermální růstový faktor)</a:t>
            </a:r>
          </a:p>
          <a:p>
            <a:r>
              <a:rPr lang="cs-CZ" dirty="0">
                <a:solidFill>
                  <a:schemeClr val="tx1"/>
                </a:solidFill>
              </a:rPr>
              <a:t>FGF (fibroblastový růstový faktor)</a:t>
            </a:r>
          </a:p>
          <a:p>
            <a:r>
              <a:rPr lang="cs-CZ" dirty="0">
                <a:solidFill>
                  <a:schemeClr val="tx1"/>
                </a:solidFill>
              </a:rPr>
              <a:t> – jsou typické mitogeny</a:t>
            </a:r>
          </a:p>
        </p:txBody>
      </p:sp>
      <p:sp>
        <p:nvSpPr>
          <p:cNvPr id="3" name="Obdélník 2">
            <a:extLst>
              <a:ext uri="{FF2B5EF4-FFF2-40B4-BE49-F238E27FC236}">
                <a16:creationId xmlns:a16="http://schemas.microsoft.com/office/drawing/2014/main" id="{864D25F4-4E97-4DD3-808F-7881E291B8FB}"/>
              </a:ext>
            </a:extLst>
          </p:cNvPr>
          <p:cNvSpPr/>
          <p:nvPr/>
        </p:nvSpPr>
        <p:spPr>
          <a:xfrm>
            <a:off x="3775636" y="5301208"/>
            <a:ext cx="10843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90326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9115DA5-4504-461D-8D6C-EDCDF0746056}"/>
              </a:ext>
            </a:extLst>
          </p:cNvPr>
          <p:cNvSpPr txBox="1"/>
          <p:nvPr/>
        </p:nvSpPr>
        <p:spPr>
          <a:xfrm>
            <a:off x="2100374" y="5632634"/>
            <a:ext cx="63468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cs-CZ" dirty="0">
                <a:solidFill>
                  <a:schemeClr val="tx1"/>
                </a:solidFill>
              </a:rPr>
              <a:t>- EGF je spolu s Wnt-3a, R-</a:t>
            </a:r>
            <a:r>
              <a:rPr lang="cs-CZ" dirty="0" err="1">
                <a:solidFill>
                  <a:schemeClr val="tx1"/>
                </a:solidFill>
              </a:rPr>
              <a:t>spondinem</a:t>
            </a:r>
            <a:r>
              <a:rPr lang="cs-CZ" dirty="0">
                <a:solidFill>
                  <a:schemeClr val="tx1"/>
                </a:solidFill>
              </a:rPr>
              <a:t> a </a:t>
            </a:r>
            <a:r>
              <a:rPr lang="cs-CZ" dirty="0" err="1">
                <a:solidFill>
                  <a:schemeClr val="tx1"/>
                </a:solidFill>
              </a:rPr>
              <a:t>Nogginem</a:t>
            </a:r>
            <a:r>
              <a:rPr lang="cs-CZ" dirty="0">
                <a:solidFill>
                  <a:schemeClr val="tx1"/>
                </a:solidFill>
              </a:rPr>
              <a:t> (inhibitor BMP) základní složkou média pro kultivaci střevních organoidů</a:t>
            </a:r>
          </a:p>
        </p:txBody>
      </p:sp>
      <p:pic>
        <p:nvPicPr>
          <p:cNvPr id="4098" name="Picture 2" descr="Výsledek obrázku pro egf in intestine">
            <a:extLst>
              <a:ext uri="{FF2B5EF4-FFF2-40B4-BE49-F238E27FC236}">
                <a16:creationId xmlns:a16="http://schemas.microsoft.com/office/drawing/2014/main" id="{CF24E855-522B-4A62-9A3B-052055307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01588"/>
            <a:ext cx="7596336" cy="41014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855D62F-65C4-429B-B282-54739EAFD3A5}"/>
              </a:ext>
            </a:extLst>
          </p:cNvPr>
          <p:cNvSpPr txBox="1">
            <a:spLocks noChangeArrowheads="1"/>
          </p:cNvSpPr>
          <p:nvPr/>
        </p:nvSpPr>
        <p:spPr bwMode="auto">
          <a:xfrm>
            <a:off x="323528" y="188640"/>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EGF </a:t>
            </a:r>
            <a:r>
              <a:rPr lang="cs-CZ" altLang="cs-CZ" sz="2800" b="1" kern="0" dirty="0">
                <a:solidFill>
                  <a:schemeClr val="accent1">
                    <a:lumMod val="75000"/>
                  </a:schemeClr>
                </a:solidFill>
                <a:latin typeface="Arial"/>
              </a:rPr>
              <a:t>funguje jako mitogenní signál ve střevním epitelu</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cxnSp>
        <p:nvCxnSpPr>
          <p:cNvPr id="3" name="Přímá spojnice 2">
            <a:extLst>
              <a:ext uri="{FF2B5EF4-FFF2-40B4-BE49-F238E27FC236}">
                <a16:creationId xmlns:a16="http://schemas.microsoft.com/office/drawing/2014/main" id="{48DD227E-D9A4-4418-9B0D-C5923F28B4CF}"/>
              </a:ext>
            </a:extLst>
          </p:cNvPr>
          <p:cNvCxnSpPr/>
          <p:nvPr/>
        </p:nvCxnSpPr>
        <p:spPr>
          <a:xfrm>
            <a:off x="6012160" y="4725144"/>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999FDE1A-804D-4B21-8DA1-B7A0628B3B4A}"/>
              </a:ext>
            </a:extLst>
          </p:cNvPr>
          <p:cNvCxnSpPr>
            <a:cxnSpLocks/>
          </p:cNvCxnSpPr>
          <p:nvPr/>
        </p:nvCxnSpPr>
        <p:spPr>
          <a:xfrm>
            <a:off x="6012160" y="4653136"/>
            <a:ext cx="288032" cy="1440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49E07F63-B8D5-4B04-99D7-479D144B4FBC}"/>
              </a:ext>
            </a:extLst>
          </p:cNvPr>
          <p:cNvSpPr txBox="1"/>
          <p:nvPr/>
        </p:nvSpPr>
        <p:spPr>
          <a:xfrm>
            <a:off x="6156176" y="4594339"/>
            <a:ext cx="864096"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cs-CZ" sz="1100" b="1" dirty="0" err="1">
                <a:solidFill>
                  <a:schemeClr val="tx1"/>
                </a:solidFill>
              </a:rPr>
              <a:t>Noggin</a:t>
            </a:r>
            <a:endParaRPr lang="cs-CZ" sz="1100" b="1" dirty="0">
              <a:solidFill>
                <a:schemeClr val="tx1"/>
              </a:solidFill>
            </a:endParaRPr>
          </a:p>
        </p:txBody>
      </p:sp>
    </p:spTree>
    <p:extLst>
      <p:ext uri="{BB962C8B-B14F-4D97-AF65-F5344CB8AC3E}">
        <p14:creationId xmlns:p14="http://schemas.microsoft.com/office/powerpoint/2010/main" val="2306025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F562A-E186-4A91-975E-D7F62F7FA197}"/>
              </a:ext>
            </a:extLst>
          </p:cNvPr>
          <p:cNvSpPr>
            <a:spLocks noGrp="1"/>
          </p:cNvSpPr>
          <p:nvPr>
            <p:ph type="title"/>
          </p:nvPr>
        </p:nvSpPr>
        <p:spPr/>
        <p:txBody>
          <a:bodyPr/>
          <a:lstStyle/>
          <a:p>
            <a:r>
              <a:rPr lang="cs-CZ" dirty="0"/>
              <a:t>Integrace signálů vede k homeostáze</a:t>
            </a:r>
          </a:p>
        </p:txBody>
      </p:sp>
      <p:pic>
        <p:nvPicPr>
          <p:cNvPr id="15362" name="Picture 2" descr="Výsledek obrázku pro noggin intestinal crypt">
            <a:extLst>
              <a:ext uri="{FF2B5EF4-FFF2-40B4-BE49-F238E27FC236}">
                <a16:creationId xmlns:a16="http://schemas.microsoft.com/office/drawing/2014/main" id="{01814151-D267-4C8C-82FD-ACA7FB34A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162050"/>
            <a:ext cx="6524625"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165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Schéma Shh dráhy</a:t>
            </a:r>
          </a:p>
        </p:txBody>
      </p:sp>
      <p:pic>
        <p:nvPicPr>
          <p:cNvPr id="4" name="Picture 4" descr="Sonic_hedgehog_pathway"/>
          <p:cNvPicPr>
            <a:picLocks noChangeAspect="1" noChangeArrowheads="1"/>
          </p:cNvPicPr>
          <p:nvPr/>
        </p:nvPicPr>
        <p:blipFill>
          <a:blip r:embed="rId2" cstate="print"/>
          <a:srcRect t="2797"/>
          <a:stretch>
            <a:fillRect/>
          </a:stretch>
        </p:blipFill>
        <p:spPr bwMode="auto">
          <a:xfrm>
            <a:off x="2123728" y="1124744"/>
            <a:ext cx="6876256" cy="445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EB32D8E7-26A4-4917-8FA1-32BBF76BB74A}"/>
              </a:ext>
            </a:extLst>
          </p:cNvPr>
          <p:cNvSpPr txBox="1">
            <a:spLocks noChangeArrowheads="1"/>
          </p:cNvSpPr>
          <p:nvPr/>
        </p:nvSpPr>
        <p:spPr bwMode="auto">
          <a:xfrm>
            <a:off x="1691680" y="5445224"/>
            <a:ext cx="7452320" cy="1412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Sonic</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hedgehog</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(SHH) je modifikován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oxysterolem</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a pro sekreci vyžaduje protein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Dispatched</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Disp</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Shh</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váže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Patched</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(PTCH), který je za normálních okolností inhibitorem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Smoothened</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(SMO), po vazbě </a:t>
            </a:r>
            <a:r>
              <a:rPr kumimoji="0" lang="cs-CZ" altLang="cs-CZ" sz="1400" b="0" i="0" u="none" strike="noStrike" kern="0" cap="none" spc="0" normalizeH="0" baseline="0" noProof="0" dirty="0" err="1">
                <a:ln>
                  <a:noFill/>
                </a:ln>
                <a:solidFill>
                  <a:srgbClr val="000000"/>
                </a:solidFill>
                <a:effectLst/>
                <a:uLnTx/>
                <a:uFillTx/>
                <a:latin typeface="Arial"/>
                <a:ea typeface="+mn-ea"/>
                <a:cs typeface="+mn-cs"/>
              </a:rPr>
              <a:t>Shh</a:t>
            </a:r>
            <a:r>
              <a:rPr kumimoji="0" lang="cs-CZ" altLang="cs-CZ" sz="1400" b="0" i="0" u="none" strike="noStrike" kern="0" cap="none" spc="0" normalizeH="0" baseline="0" noProof="0" dirty="0">
                <a:ln>
                  <a:noFill/>
                </a:ln>
                <a:solidFill>
                  <a:srgbClr val="000000"/>
                </a:solidFill>
                <a:effectLst/>
                <a:uLnTx/>
                <a:uFillTx/>
                <a:latin typeface="Arial"/>
                <a:ea typeface="+mn-ea"/>
                <a:cs typeface="+mn-cs"/>
              </a:rPr>
              <a:t> je tato inhibice přerušena</a:t>
            </a:r>
            <a:endParaRPr lang="cs-CZ" altLang="cs-CZ" sz="1400" kern="0" dirty="0">
              <a:solidFill>
                <a:srgbClr val="000000"/>
              </a:solidFill>
              <a:latin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400" b="0" i="0" u="none" strike="noStrike" kern="0" cap="none" spc="0" normalizeH="0" baseline="0" noProof="0" dirty="0">
                <a:ln>
                  <a:noFill/>
                </a:ln>
                <a:solidFill>
                  <a:srgbClr val="000000"/>
                </a:solidFill>
                <a:effectLst/>
                <a:uLnTx/>
                <a:uFillTx/>
                <a:latin typeface="Arial"/>
                <a:ea typeface="+mn-ea"/>
                <a:cs typeface="+mn-cs"/>
              </a:rPr>
              <a:t>Uvolnění SMO umožňuje aktivaci transkripčních faktorů z rodiny GLI, které se přesouvají do jádra a spouští transkripci</a:t>
            </a:r>
            <a:endParaRPr lang="cs-CZ" altLang="cs-CZ" sz="1400" kern="0" dirty="0">
              <a:solidFill>
                <a:srgbClr val="000000"/>
              </a:solidFill>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65" name="Rectangle 33">
            <a:extLst>
              <a:ext uri="{FF2B5EF4-FFF2-40B4-BE49-F238E27FC236}">
                <a16:creationId xmlns:a16="http://schemas.microsoft.com/office/drawing/2014/main" id="{9D243F97-EFCA-46B4-B0F1-093BC77DC3DD}"/>
              </a:ext>
            </a:extLst>
          </p:cNvPr>
          <p:cNvSpPr>
            <a:spLocks noChangeArrowheads="1"/>
          </p:cNvSpPr>
          <p:nvPr/>
        </p:nvSpPr>
        <p:spPr bwMode="auto">
          <a:xfrm>
            <a:off x="1202779" y="636092"/>
            <a:ext cx="7772400"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cs-CZ" altLang="cs-CZ" sz="2000" b="0" dirty="0">
                <a:latin typeface="Arial" panose="020B0604020202020204" pitchFamily="34" charset="0"/>
              </a:rPr>
              <a:t>Jak rostou dlouhé kosti</a:t>
            </a:r>
            <a:r>
              <a:rPr lang="en-US" altLang="cs-CZ" sz="2000" b="0" dirty="0">
                <a:latin typeface="Arial" panose="020B0604020202020204" pitchFamily="34" charset="0"/>
              </a:rPr>
              <a:t>?</a:t>
            </a:r>
            <a:endParaRPr lang="cs-CZ" altLang="cs-CZ" sz="2000" b="0" dirty="0">
              <a:latin typeface="Arial" panose="020B0604020202020204" pitchFamily="34" charset="0"/>
            </a:endParaRPr>
          </a:p>
          <a:p>
            <a:pPr algn="ctr"/>
            <a:r>
              <a:rPr lang="cs-CZ" altLang="cs-CZ" sz="2000" dirty="0">
                <a:latin typeface="Arial" panose="020B0604020202020204" pitchFamily="34" charset="0"/>
              </a:rPr>
              <a:t>- klíčová role chrupavky a růstové ploténky</a:t>
            </a:r>
            <a:endParaRPr lang="en-US" altLang="cs-CZ" sz="2000" b="0" dirty="0">
              <a:latin typeface="Arial" panose="020B0604020202020204" pitchFamily="34" charset="0"/>
            </a:endParaRPr>
          </a:p>
        </p:txBody>
      </p:sp>
      <p:sp>
        <p:nvSpPr>
          <p:cNvPr id="248866" name="Freeform 34">
            <a:extLst>
              <a:ext uri="{FF2B5EF4-FFF2-40B4-BE49-F238E27FC236}">
                <a16:creationId xmlns:a16="http://schemas.microsoft.com/office/drawing/2014/main" id="{27265841-D4FF-4DE7-B7B5-6EB18D223ECF}"/>
              </a:ext>
            </a:extLst>
          </p:cNvPr>
          <p:cNvSpPr>
            <a:spLocks/>
          </p:cNvSpPr>
          <p:nvPr/>
        </p:nvSpPr>
        <p:spPr bwMode="auto">
          <a:xfrm>
            <a:off x="1484585" y="1986108"/>
            <a:ext cx="1066800" cy="3937000"/>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67" name="Rectangle 35">
            <a:extLst>
              <a:ext uri="{FF2B5EF4-FFF2-40B4-BE49-F238E27FC236}">
                <a16:creationId xmlns:a16="http://schemas.microsoft.com/office/drawing/2014/main" id="{91978247-0D10-44C1-913C-05B924A3E1EB}"/>
              </a:ext>
            </a:extLst>
          </p:cNvPr>
          <p:cNvSpPr>
            <a:spLocks noChangeArrowheads="1"/>
          </p:cNvSpPr>
          <p:nvPr/>
        </p:nvSpPr>
        <p:spPr bwMode="auto">
          <a:xfrm rot="21235415">
            <a:off x="1865585" y="4513408"/>
            <a:ext cx="228600" cy="19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68" name="Freeform 36">
            <a:extLst>
              <a:ext uri="{FF2B5EF4-FFF2-40B4-BE49-F238E27FC236}">
                <a16:creationId xmlns:a16="http://schemas.microsoft.com/office/drawing/2014/main" id="{18A7C934-DA35-4F5C-AC94-B2568896A5DA}"/>
              </a:ext>
            </a:extLst>
          </p:cNvPr>
          <p:cNvSpPr>
            <a:spLocks/>
          </p:cNvSpPr>
          <p:nvPr/>
        </p:nvSpPr>
        <p:spPr bwMode="auto">
          <a:xfrm>
            <a:off x="1743348" y="3402158"/>
            <a:ext cx="328612" cy="855662"/>
          </a:xfrm>
          <a:custGeom>
            <a:avLst/>
            <a:gdLst>
              <a:gd name="T0" fmla="*/ 5 w 207"/>
              <a:gd name="T1" fmla="*/ 4 h 539"/>
              <a:gd name="T2" fmla="*/ 44 w 207"/>
              <a:gd name="T3" fmla="*/ 19 h 539"/>
              <a:gd name="T4" fmla="*/ 77 w 207"/>
              <a:gd name="T5" fmla="*/ 28 h 539"/>
              <a:gd name="T6" fmla="*/ 122 w 207"/>
              <a:gd name="T7" fmla="*/ 28 h 539"/>
              <a:gd name="T8" fmla="*/ 155 w 207"/>
              <a:gd name="T9" fmla="*/ 28 h 539"/>
              <a:gd name="T10" fmla="*/ 182 w 207"/>
              <a:gd name="T11" fmla="*/ 25 h 539"/>
              <a:gd name="T12" fmla="*/ 200 w 207"/>
              <a:gd name="T13" fmla="*/ 16 h 539"/>
              <a:gd name="T14" fmla="*/ 203 w 207"/>
              <a:gd name="T15" fmla="*/ 55 h 539"/>
              <a:gd name="T16" fmla="*/ 206 w 207"/>
              <a:gd name="T17" fmla="*/ 115 h 539"/>
              <a:gd name="T18" fmla="*/ 200 w 207"/>
              <a:gd name="T19" fmla="*/ 163 h 539"/>
              <a:gd name="T20" fmla="*/ 200 w 207"/>
              <a:gd name="T21" fmla="*/ 226 h 539"/>
              <a:gd name="T22" fmla="*/ 200 w 207"/>
              <a:gd name="T23" fmla="*/ 250 h 539"/>
              <a:gd name="T24" fmla="*/ 200 w 207"/>
              <a:gd name="T25" fmla="*/ 298 h 539"/>
              <a:gd name="T26" fmla="*/ 200 w 207"/>
              <a:gd name="T27" fmla="*/ 325 h 539"/>
              <a:gd name="T28" fmla="*/ 197 w 207"/>
              <a:gd name="T29" fmla="*/ 364 h 539"/>
              <a:gd name="T30" fmla="*/ 200 w 207"/>
              <a:gd name="T31" fmla="*/ 397 h 539"/>
              <a:gd name="T32" fmla="*/ 197 w 207"/>
              <a:gd name="T33" fmla="*/ 427 h 539"/>
              <a:gd name="T34" fmla="*/ 200 w 207"/>
              <a:gd name="T35" fmla="*/ 463 h 539"/>
              <a:gd name="T36" fmla="*/ 200 w 207"/>
              <a:gd name="T37" fmla="*/ 487 h 539"/>
              <a:gd name="T38" fmla="*/ 194 w 207"/>
              <a:gd name="T39" fmla="*/ 514 h 539"/>
              <a:gd name="T40" fmla="*/ 158 w 207"/>
              <a:gd name="T41" fmla="*/ 493 h 539"/>
              <a:gd name="T42" fmla="*/ 122 w 207"/>
              <a:gd name="T43" fmla="*/ 496 h 539"/>
              <a:gd name="T44" fmla="*/ 104 w 207"/>
              <a:gd name="T45" fmla="*/ 502 h 539"/>
              <a:gd name="T46" fmla="*/ 77 w 207"/>
              <a:gd name="T47" fmla="*/ 520 h 539"/>
              <a:gd name="T48" fmla="*/ 59 w 207"/>
              <a:gd name="T49" fmla="*/ 538 h 539"/>
              <a:gd name="T50" fmla="*/ 53 w 207"/>
              <a:gd name="T51" fmla="*/ 514 h 539"/>
              <a:gd name="T52" fmla="*/ 53 w 207"/>
              <a:gd name="T53" fmla="*/ 472 h 539"/>
              <a:gd name="T54" fmla="*/ 41 w 207"/>
              <a:gd name="T55" fmla="*/ 379 h 539"/>
              <a:gd name="T56" fmla="*/ 38 w 207"/>
              <a:gd name="T57" fmla="*/ 331 h 539"/>
              <a:gd name="T58" fmla="*/ 32 w 207"/>
              <a:gd name="T59" fmla="*/ 277 h 539"/>
              <a:gd name="T60" fmla="*/ 29 w 207"/>
              <a:gd name="T61" fmla="*/ 223 h 539"/>
              <a:gd name="T62" fmla="*/ 17 w 207"/>
              <a:gd name="T63" fmla="*/ 142 h 539"/>
              <a:gd name="T64" fmla="*/ 11 w 207"/>
              <a:gd name="T65" fmla="*/ 94 h 539"/>
              <a:gd name="T66" fmla="*/ 11 w 207"/>
              <a:gd name="T67" fmla="*/ 46 h 539"/>
              <a:gd name="T68" fmla="*/ 5 w 207"/>
              <a:gd name="T6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539">
                <a:moveTo>
                  <a:pt x="5" y="4"/>
                </a:moveTo>
                <a:cubicBezTo>
                  <a:pt x="10" y="0"/>
                  <a:pt x="32" y="15"/>
                  <a:pt x="44" y="19"/>
                </a:cubicBezTo>
                <a:cubicBezTo>
                  <a:pt x="56" y="23"/>
                  <a:pt x="64" y="26"/>
                  <a:pt x="77" y="28"/>
                </a:cubicBezTo>
                <a:cubicBezTo>
                  <a:pt x="90" y="30"/>
                  <a:pt x="109" y="28"/>
                  <a:pt x="122" y="28"/>
                </a:cubicBezTo>
                <a:cubicBezTo>
                  <a:pt x="135" y="28"/>
                  <a:pt x="145" y="28"/>
                  <a:pt x="155" y="28"/>
                </a:cubicBezTo>
                <a:cubicBezTo>
                  <a:pt x="165" y="28"/>
                  <a:pt x="175" y="27"/>
                  <a:pt x="182" y="25"/>
                </a:cubicBezTo>
                <a:cubicBezTo>
                  <a:pt x="189" y="23"/>
                  <a:pt x="197" y="11"/>
                  <a:pt x="200" y="16"/>
                </a:cubicBezTo>
                <a:cubicBezTo>
                  <a:pt x="203" y="21"/>
                  <a:pt x="202" y="39"/>
                  <a:pt x="203" y="55"/>
                </a:cubicBezTo>
                <a:cubicBezTo>
                  <a:pt x="204" y="71"/>
                  <a:pt x="207" y="97"/>
                  <a:pt x="206" y="115"/>
                </a:cubicBezTo>
                <a:cubicBezTo>
                  <a:pt x="205" y="133"/>
                  <a:pt x="201" y="145"/>
                  <a:pt x="200" y="163"/>
                </a:cubicBezTo>
                <a:cubicBezTo>
                  <a:pt x="199" y="181"/>
                  <a:pt x="200" y="212"/>
                  <a:pt x="200" y="226"/>
                </a:cubicBezTo>
                <a:cubicBezTo>
                  <a:pt x="200" y="240"/>
                  <a:pt x="200" y="238"/>
                  <a:pt x="200" y="250"/>
                </a:cubicBezTo>
                <a:cubicBezTo>
                  <a:pt x="200" y="262"/>
                  <a:pt x="200" y="286"/>
                  <a:pt x="200" y="298"/>
                </a:cubicBezTo>
                <a:cubicBezTo>
                  <a:pt x="200" y="310"/>
                  <a:pt x="201" y="314"/>
                  <a:pt x="200" y="325"/>
                </a:cubicBezTo>
                <a:cubicBezTo>
                  <a:pt x="199" y="336"/>
                  <a:pt x="197" y="352"/>
                  <a:pt x="197" y="364"/>
                </a:cubicBezTo>
                <a:cubicBezTo>
                  <a:pt x="197" y="376"/>
                  <a:pt x="200" y="387"/>
                  <a:pt x="200" y="397"/>
                </a:cubicBezTo>
                <a:cubicBezTo>
                  <a:pt x="200" y="407"/>
                  <a:pt x="197" y="416"/>
                  <a:pt x="197" y="427"/>
                </a:cubicBezTo>
                <a:cubicBezTo>
                  <a:pt x="197" y="438"/>
                  <a:pt x="199" y="453"/>
                  <a:pt x="200" y="463"/>
                </a:cubicBezTo>
                <a:cubicBezTo>
                  <a:pt x="201" y="473"/>
                  <a:pt x="201" y="479"/>
                  <a:pt x="200" y="487"/>
                </a:cubicBezTo>
                <a:cubicBezTo>
                  <a:pt x="199" y="495"/>
                  <a:pt x="201" y="513"/>
                  <a:pt x="194" y="514"/>
                </a:cubicBezTo>
                <a:cubicBezTo>
                  <a:pt x="187" y="515"/>
                  <a:pt x="170" y="496"/>
                  <a:pt x="158" y="493"/>
                </a:cubicBezTo>
                <a:cubicBezTo>
                  <a:pt x="146" y="490"/>
                  <a:pt x="131" y="495"/>
                  <a:pt x="122" y="496"/>
                </a:cubicBezTo>
                <a:cubicBezTo>
                  <a:pt x="113" y="497"/>
                  <a:pt x="111" y="498"/>
                  <a:pt x="104" y="502"/>
                </a:cubicBezTo>
                <a:cubicBezTo>
                  <a:pt x="97" y="506"/>
                  <a:pt x="84" y="514"/>
                  <a:pt x="77" y="520"/>
                </a:cubicBezTo>
                <a:cubicBezTo>
                  <a:pt x="70" y="526"/>
                  <a:pt x="63" y="539"/>
                  <a:pt x="59" y="538"/>
                </a:cubicBezTo>
                <a:cubicBezTo>
                  <a:pt x="55" y="537"/>
                  <a:pt x="54" y="525"/>
                  <a:pt x="53" y="514"/>
                </a:cubicBezTo>
                <a:cubicBezTo>
                  <a:pt x="52" y="503"/>
                  <a:pt x="55" y="494"/>
                  <a:pt x="53" y="472"/>
                </a:cubicBezTo>
                <a:cubicBezTo>
                  <a:pt x="51" y="450"/>
                  <a:pt x="43" y="402"/>
                  <a:pt x="41" y="379"/>
                </a:cubicBezTo>
                <a:cubicBezTo>
                  <a:pt x="39" y="356"/>
                  <a:pt x="39" y="348"/>
                  <a:pt x="38" y="331"/>
                </a:cubicBezTo>
                <a:cubicBezTo>
                  <a:pt x="37" y="314"/>
                  <a:pt x="34" y="295"/>
                  <a:pt x="32" y="277"/>
                </a:cubicBezTo>
                <a:cubicBezTo>
                  <a:pt x="30" y="259"/>
                  <a:pt x="31" y="246"/>
                  <a:pt x="29" y="223"/>
                </a:cubicBezTo>
                <a:cubicBezTo>
                  <a:pt x="27" y="200"/>
                  <a:pt x="20" y="163"/>
                  <a:pt x="17" y="142"/>
                </a:cubicBezTo>
                <a:cubicBezTo>
                  <a:pt x="14" y="121"/>
                  <a:pt x="12" y="110"/>
                  <a:pt x="11" y="94"/>
                </a:cubicBezTo>
                <a:cubicBezTo>
                  <a:pt x="10" y="78"/>
                  <a:pt x="12" y="58"/>
                  <a:pt x="11" y="46"/>
                </a:cubicBezTo>
                <a:cubicBezTo>
                  <a:pt x="10" y="34"/>
                  <a:pt x="0" y="8"/>
                  <a:pt x="5" y="4"/>
                </a:cubicBezTo>
                <a:close/>
              </a:path>
            </a:pathLst>
          </a:cu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69" name="Freeform 37">
            <a:extLst>
              <a:ext uri="{FF2B5EF4-FFF2-40B4-BE49-F238E27FC236}">
                <a16:creationId xmlns:a16="http://schemas.microsoft.com/office/drawing/2014/main" id="{95FD9319-4C18-4ACE-B8AB-81357BA4F65A}"/>
              </a:ext>
            </a:extLst>
          </p:cNvPr>
          <p:cNvSpPr>
            <a:spLocks/>
          </p:cNvSpPr>
          <p:nvPr/>
        </p:nvSpPr>
        <p:spPr bwMode="auto">
          <a:xfrm>
            <a:off x="1735410" y="2946545"/>
            <a:ext cx="382588" cy="276225"/>
          </a:xfrm>
          <a:custGeom>
            <a:avLst/>
            <a:gdLst>
              <a:gd name="T0" fmla="*/ 10 w 241"/>
              <a:gd name="T1" fmla="*/ 3 h 174"/>
              <a:gd name="T2" fmla="*/ 43 w 241"/>
              <a:gd name="T3" fmla="*/ 18 h 174"/>
              <a:gd name="T4" fmla="*/ 148 w 241"/>
              <a:gd name="T5" fmla="*/ 24 h 174"/>
              <a:gd name="T6" fmla="*/ 199 w 241"/>
              <a:gd name="T7" fmla="*/ 27 h 174"/>
              <a:gd name="T8" fmla="*/ 235 w 241"/>
              <a:gd name="T9" fmla="*/ 36 h 174"/>
              <a:gd name="T10" fmla="*/ 235 w 241"/>
              <a:gd name="T11" fmla="*/ 105 h 174"/>
              <a:gd name="T12" fmla="*/ 226 w 241"/>
              <a:gd name="T13" fmla="*/ 150 h 174"/>
              <a:gd name="T14" fmla="*/ 223 w 241"/>
              <a:gd name="T15" fmla="*/ 171 h 174"/>
              <a:gd name="T16" fmla="*/ 196 w 241"/>
              <a:gd name="T17" fmla="*/ 171 h 174"/>
              <a:gd name="T18" fmla="*/ 43 w 241"/>
              <a:gd name="T19" fmla="*/ 165 h 174"/>
              <a:gd name="T20" fmla="*/ 16 w 241"/>
              <a:gd name="T21" fmla="*/ 168 h 174"/>
              <a:gd name="T22" fmla="*/ 1 w 241"/>
              <a:gd name="T23" fmla="*/ 153 h 174"/>
              <a:gd name="T24" fmla="*/ 10 w 241"/>
              <a:gd name="T25" fmla="*/ 39 h 174"/>
              <a:gd name="T26" fmla="*/ 10 w 241"/>
              <a:gd name="T27"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74">
                <a:moveTo>
                  <a:pt x="10" y="3"/>
                </a:moveTo>
                <a:cubicBezTo>
                  <a:pt x="15" y="0"/>
                  <a:pt x="20" y="15"/>
                  <a:pt x="43" y="18"/>
                </a:cubicBezTo>
                <a:cubicBezTo>
                  <a:pt x="66" y="21"/>
                  <a:pt x="122" y="23"/>
                  <a:pt x="148" y="24"/>
                </a:cubicBezTo>
                <a:cubicBezTo>
                  <a:pt x="174" y="25"/>
                  <a:pt x="184" y="25"/>
                  <a:pt x="199" y="27"/>
                </a:cubicBezTo>
                <a:cubicBezTo>
                  <a:pt x="214" y="29"/>
                  <a:pt x="229" y="23"/>
                  <a:pt x="235" y="36"/>
                </a:cubicBezTo>
                <a:cubicBezTo>
                  <a:pt x="241" y="49"/>
                  <a:pt x="236" y="86"/>
                  <a:pt x="235" y="105"/>
                </a:cubicBezTo>
                <a:cubicBezTo>
                  <a:pt x="234" y="124"/>
                  <a:pt x="228" y="139"/>
                  <a:pt x="226" y="150"/>
                </a:cubicBezTo>
                <a:cubicBezTo>
                  <a:pt x="224" y="161"/>
                  <a:pt x="228" y="168"/>
                  <a:pt x="223" y="171"/>
                </a:cubicBezTo>
                <a:cubicBezTo>
                  <a:pt x="218" y="174"/>
                  <a:pt x="226" y="172"/>
                  <a:pt x="196" y="171"/>
                </a:cubicBezTo>
                <a:cubicBezTo>
                  <a:pt x="166" y="170"/>
                  <a:pt x="73" y="165"/>
                  <a:pt x="43" y="165"/>
                </a:cubicBezTo>
                <a:cubicBezTo>
                  <a:pt x="13" y="165"/>
                  <a:pt x="23" y="170"/>
                  <a:pt x="16" y="168"/>
                </a:cubicBezTo>
                <a:cubicBezTo>
                  <a:pt x="9" y="166"/>
                  <a:pt x="2" y="174"/>
                  <a:pt x="1" y="153"/>
                </a:cubicBezTo>
                <a:cubicBezTo>
                  <a:pt x="0" y="132"/>
                  <a:pt x="9" y="62"/>
                  <a:pt x="10" y="39"/>
                </a:cubicBezTo>
                <a:cubicBezTo>
                  <a:pt x="11" y="16"/>
                  <a:pt x="5" y="6"/>
                  <a:pt x="10" y="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0" name="Rectangle 38">
            <a:extLst>
              <a:ext uri="{FF2B5EF4-FFF2-40B4-BE49-F238E27FC236}">
                <a16:creationId xmlns:a16="http://schemas.microsoft.com/office/drawing/2014/main" id="{9EB3F6CA-152B-47DC-8214-8C3A1C78EA44}"/>
              </a:ext>
            </a:extLst>
          </p:cNvPr>
          <p:cNvSpPr>
            <a:spLocks noChangeArrowheads="1"/>
          </p:cNvSpPr>
          <p:nvPr/>
        </p:nvSpPr>
        <p:spPr bwMode="auto">
          <a:xfrm>
            <a:off x="2741885" y="2179783"/>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a:solidFill>
                  <a:schemeClr val="accent1"/>
                </a:solidFill>
                <a:latin typeface="Arial" panose="020B0604020202020204" pitchFamily="34" charset="0"/>
              </a:rPr>
              <a:t>   </a:t>
            </a:r>
            <a:r>
              <a:rPr lang="en-US" altLang="cs-CZ" sz="2000" b="0">
                <a:solidFill>
                  <a:srgbClr val="FF0066"/>
                </a:solidFill>
                <a:latin typeface="Arial" panose="020B0604020202020204" pitchFamily="34" charset="0"/>
              </a:rPr>
              <a:t>resting cartilage</a:t>
            </a:r>
            <a:r>
              <a:rPr lang="en-US" altLang="cs-CZ" sz="1800" b="0">
                <a:solidFill>
                  <a:schemeClr val="accent1"/>
                </a:solidFill>
                <a:latin typeface="Arial" panose="020B0604020202020204" pitchFamily="34" charset="0"/>
              </a:rPr>
              <a:t> </a:t>
            </a:r>
          </a:p>
        </p:txBody>
      </p:sp>
      <p:sp>
        <p:nvSpPr>
          <p:cNvPr id="248871" name="Rectangle 39">
            <a:extLst>
              <a:ext uri="{FF2B5EF4-FFF2-40B4-BE49-F238E27FC236}">
                <a16:creationId xmlns:a16="http://schemas.microsoft.com/office/drawing/2014/main" id="{5F746DA4-6D8C-4D3D-8E62-91E36D9B435F}"/>
              </a:ext>
            </a:extLst>
          </p:cNvPr>
          <p:cNvSpPr>
            <a:spLocks noChangeArrowheads="1"/>
          </p:cNvSpPr>
          <p:nvPr/>
        </p:nvSpPr>
        <p:spPr bwMode="auto">
          <a:xfrm>
            <a:off x="2065610" y="3599008"/>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cs-CZ" sz="2000" b="0">
                <a:latin typeface="Arial" panose="020B0604020202020204" pitchFamily="34" charset="0"/>
              </a:rPr>
              <a:t>bone</a:t>
            </a:r>
          </a:p>
        </p:txBody>
      </p:sp>
      <p:sp>
        <p:nvSpPr>
          <p:cNvPr id="248872" name="Rectangle 40">
            <a:extLst>
              <a:ext uri="{FF2B5EF4-FFF2-40B4-BE49-F238E27FC236}">
                <a16:creationId xmlns:a16="http://schemas.microsoft.com/office/drawing/2014/main" id="{D1E4F8BD-5AD0-4CC8-9378-A10EB7054580}"/>
              </a:ext>
            </a:extLst>
          </p:cNvPr>
          <p:cNvSpPr>
            <a:spLocks noChangeArrowheads="1"/>
          </p:cNvSpPr>
          <p:nvPr/>
        </p:nvSpPr>
        <p:spPr bwMode="auto">
          <a:xfrm>
            <a:off x="3122885" y="2875108"/>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a:solidFill>
                  <a:schemeClr val="accent1"/>
                </a:solidFill>
                <a:latin typeface="Arial" panose="020B0604020202020204" pitchFamily="34" charset="0"/>
              </a:rPr>
              <a:t>proliferating cartilage</a:t>
            </a:r>
            <a:r>
              <a:rPr lang="en-US" altLang="cs-CZ" sz="1800" b="0">
                <a:solidFill>
                  <a:schemeClr val="accent1"/>
                </a:solidFill>
                <a:latin typeface="Arial" panose="020B0604020202020204" pitchFamily="34" charset="0"/>
              </a:rPr>
              <a:t> </a:t>
            </a:r>
          </a:p>
        </p:txBody>
      </p:sp>
      <p:sp>
        <p:nvSpPr>
          <p:cNvPr id="248873" name="Rectangle 41">
            <a:extLst>
              <a:ext uri="{FF2B5EF4-FFF2-40B4-BE49-F238E27FC236}">
                <a16:creationId xmlns:a16="http://schemas.microsoft.com/office/drawing/2014/main" id="{5853FB79-9A3A-43A0-9BDF-9B6AE563FB19}"/>
              </a:ext>
            </a:extLst>
          </p:cNvPr>
          <p:cNvSpPr>
            <a:spLocks noChangeArrowheads="1"/>
          </p:cNvSpPr>
          <p:nvPr/>
        </p:nvSpPr>
        <p:spPr bwMode="auto">
          <a:xfrm>
            <a:off x="2999060" y="4356245"/>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dirty="0">
                <a:solidFill>
                  <a:srgbClr val="FF0066"/>
                </a:solidFill>
                <a:latin typeface="Arial" panose="020B0604020202020204" pitchFamily="34" charset="0"/>
              </a:rPr>
              <a:t>   </a:t>
            </a:r>
            <a:r>
              <a:rPr lang="en-US" altLang="cs-CZ" sz="2000" b="0" dirty="0">
                <a:solidFill>
                  <a:schemeClr val="accent1"/>
                </a:solidFill>
                <a:latin typeface="Arial" panose="020B0604020202020204" pitchFamily="34" charset="0"/>
              </a:rPr>
              <a:t>proliferating cartilage </a:t>
            </a:r>
          </a:p>
        </p:txBody>
      </p:sp>
      <p:sp>
        <p:nvSpPr>
          <p:cNvPr id="248874" name="Freeform 42">
            <a:extLst>
              <a:ext uri="{FF2B5EF4-FFF2-40B4-BE49-F238E27FC236}">
                <a16:creationId xmlns:a16="http://schemas.microsoft.com/office/drawing/2014/main" id="{8861960D-E28B-4E9D-8C51-B8C10CE7C430}"/>
              </a:ext>
            </a:extLst>
          </p:cNvPr>
          <p:cNvSpPr>
            <a:spLocks/>
          </p:cNvSpPr>
          <p:nvPr/>
        </p:nvSpPr>
        <p:spPr bwMode="auto">
          <a:xfrm>
            <a:off x="7130504" y="2733179"/>
            <a:ext cx="835025" cy="2695575"/>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5" name="Rectangle 43">
            <a:extLst>
              <a:ext uri="{FF2B5EF4-FFF2-40B4-BE49-F238E27FC236}">
                <a16:creationId xmlns:a16="http://schemas.microsoft.com/office/drawing/2014/main" id="{96BF128D-6238-456A-A4B3-BA54CCB3EC0C}"/>
              </a:ext>
            </a:extLst>
          </p:cNvPr>
          <p:cNvSpPr>
            <a:spLocks noChangeArrowheads="1"/>
          </p:cNvSpPr>
          <p:nvPr/>
        </p:nvSpPr>
        <p:spPr bwMode="auto">
          <a:xfrm rot="21235415">
            <a:off x="7428954" y="4463554"/>
            <a:ext cx="179388" cy="133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76" name="Freeform 44">
            <a:extLst>
              <a:ext uri="{FF2B5EF4-FFF2-40B4-BE49-F238E27FC236}">
                <a16:creationId xmlns:a16="http://schemas.microsoft.com/office/drawing/2014/main" id="{FF883FC9-69AB-475F-8A33-798180751673}"/>
              </a:ext>
            </a:extLst>
          </p:cNvPr>
          <p:cNvSpPr>
            <a:spLocks/>
          </p:cNvSpPr>
          <p:nvPr/>
        </p:nvSpPr>
        <p:spPr bwMode="auto">
          <a:xfrm>
            <a:off x="7333704" y="3703142"/>
            <a:ext cx="257175" cy="585787"/>
          </a:xfrm>
          <a:custGeom>
            <a:avLst/>
            <a:gdLst>
              <a:gd name="T0" fmla="*/ 5 w 207"/>
              <a:gd name="T1" fmla="*/ 4 h 539"/>
              <a:gd name="T2" fmla="*/ 44 w 207"/>
              <a:gd name="T3" fmla="*/ 19 h 539"/>
              <a:gd name="T4" fmla="*/ 77 w 207"/>
              <a:gd name="T5" fmla="*/ 28 h 539"/>
              <a:gd name="T6" fmla="*/ 122 w 207"/>
              <a:gd name="T7" fmla="*/ 28 h 539"/>
              <a:gd name="T8" fmla="*/ 155 w 207"/>
              <a:gd name="T9" fmla="*/ 28 h 539"/>
              <a:gd name="T10" fmla="*/ 182 w 207"/>
              <a:gd name="T11" fmla="*/ 25 h 539"/>
              <a:gd name="T12" fmla="*/ 200 w 207"/>
              <a:gd name="T13" fmla="*/ 16 h 539"/>
              <a:gd name="T14" fmla="*/ 203 w 207"/>
              <a:gd name="T15" fmla="*/ 55 h 539"/>
              <a:gd name="T16" fmla="*/ 206 w 207"/>
              <a:gd name="T17" fmla="*/ 115 h 539"/>
              <a:gd name="T18" fmla="*/ 200 w 207"/>
              <a:gd name="T19" fmla="*/ 163 h 539"/>
              <a:gd name="T20" fmla="*/ 200 w 207"/>
              <a:gd name="T21" fmla="*/ 226 h 539"/>
              <a:gd name="T22" fmla="*/ 200 w 207"/>
              <a:gd name="T23" fmla="*/ 250 h 539"/>
              <a:gd name="T24" fmla="*/ 200 w 207"/>
              <a:gd name="T25" fmla="*/ 298 h 539"/>
              <a:gd name="T26" fmla="*/ 200 w 207"/>
              <a:gd name="T27" fmla="*/ 325 h 539"/>
              <a:gd name="T28" fmla="*/ 197 w 207"/>
              <a:gd name="T29" fmla="*/ 364 h 539"/>
              <a:gd name="T30" fmla="*/ 200 w 207"/>
              <a:gd name="T31" fmla="*/ 397 h 539"/>
              <a:gd name="T32" fmla="*/ 197 w 207"/>
              <a:gd name="T33" fmla="*/ 427 h 539"/>
              <a:gd name="T34" fmla="*/ 200 w 207"/>
              <a:gd name="T35" fmla="*/ 463 h 539"/>
              <a:gd name="T36" fmla="*/ 200 w 207"/>
              <a:gd name="T37" fmla="*/ 487 h 539"/>
              <a:gd name="T38" fmla="*/ 194 w 207"/>
              <a:gd name="T39" fmla="*/ 514 h 539"/>
              <a:gd name="T40" fmla="*/ 158 w 207"/>
              <a:gd name="T41" fmla="*/ 493 h 539"/>
              <a:gd name="T42" fmla="*/ 122 w 207"/>
              <a:gd name="T43" fmla="*/ 496 h 539"/>
              <a:gd name="T44" fmla="*/ 104 w 207"/>
              <a:gd name="T45" fmla="*/ 502 h 539"/>
              <a:gd name="T46" fmla="*/ 77 w 207"/>
              <a:gd name="T47" fmla="*/ 520 h 539"/>
              <a:gd name="T48" fmla="*/ 59 w 207"/>
              <a:gd name="T49" fmla="*/ 538 h 539"/>
              <a:gd name="T50" fmla="*/ 53 w 207"/>
              <a:gd name="T51" fmla="*/ 514 h 539"/>
              <a:gd name="T52" fmla="*/ 53 w 207"/>
              <a:gd name="T53" fmla="*/ 472 h 539"/>
              <a:gd name="T54" fmla="*/ 41 w 207"/>
              <a:gd name="T55" fmla="*/ 379 h 539"/>
              <a:gd name="T56" fmla="*/ 38 w 207"/>
              <a:gd name="T57" fmla="*/ 331 h 539"/>
              <a:gd name="T58" fmla="*/ 32 w 207"/>
              <a:gd name="T59" fmla="*/ 277 h 539"/>
              <a:gd name="T60" fmla="*/ 29 w 207"/>
              <a:gd name="T61" fmla="*/ 223 h 539"/>
              <a:gd name="T62" fmla="*/ 17 w 207"/>
              <a:gd name="T63" fmla="*/ 142 h 539"/>
              <a:gd name="T64" fmla="*/ 11 w 207"/>
              <a:gd name="T65" fmla="*/ 94 h 539"/>
              <a:gd name="T66" fmla="*/ 11 w 207"/>
              <a:gd name="T67" fmla="*/ 46 h 539"/>
              <a:gd name="T68" fmla="*/ 5 w 207"/>
              <a:gd name="T69" fmla="*/ 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 h="539">
                <a:moveTo>
                  <a:pt x="5" y="4"/>
                </a:moveTo>
                <a:cubicBezTo>
                  <a:pt x="10" y="0"/>
                  <a:pt x="32" y="15"/>
                  <a:pt x="44" y="19"/>
                </a:cubicBezTo>
                <a:cubicBezTo>
                  <a:pt x="56" y="23"/>
                  <a:pt x="64" y="26"/>
                  <a:pt x="77" y="28"/>
                </a:cubicBezTo>
                <a:cubicBezTo>
                  <a:pt x="90" y="30"/>
                  <a:pt x="109" y="28"/>
                  <a:pt x="122" y="28"/>
                </a:cubicBezTo>
                <a:cubicBezTo>
                  <a:pt x="135" y="28"/>
                  <a:pt x="145" y="28"/>
                  <a:pt x="155" y="28"/>
                </a:cubicBezTo>
                <a:cubicBezTo>
                  <a:pt x="165" y="28"/>
                  <a:pt x="175" y="27"/>
                  <a:pt x="182" y="25"/>
                </a:cubicBezTo>
                <a:cubicBezTo>
                  <a:pt x="189" y="23"/>
                  <a:pt x="197" y="11"/>
                  <a:pt x="200" y="16"/>
                </a:cubicBezTo>
                <a:cubicBezTo>
                  <a:pt x="203" y="21"/>
                  <a:pt x="202" y="39"/>
                  <a:pt x="203" y="55"/>
                </a:cubicBezTo>
                <a:cubicBezTo>
                  <a:pt x="204" y="71"/>
                  <a:pt x="207" y="97"/>
                  <a:pt x="206" y="115"/>
                </a:cubicBezTo>
                <a:cubicBezTo>
                  <a:pt x="205" y="133"/>
                  <a:pt x="201" y="145"/>
                  <a:pt x="200" y="163"/>
                </a:cubicBezTo>
                <a:cubicBezTo>
                  <a:pt x="199" y="181"/>
                  <a:pt x="200" y="212"/>
                  <a:pt x="200" y="226"/>
                </a:cubicBezTo>
                <a:cubicBezTo>
                  <a:pt x="200" y="240"/>
                  <a:pt x="200" y="238"/>
                  <a:pt x="200" y="250"/>
                </a:cubicBezTo>
                <a:cubicBezTo>
                  <a:pt x="200" y="262"/>
                  <a:pt x="200" y="286"/>
                  <a:pt x="200" y="298"/>
                </a:cubicBezTo>
                <a:cubicBezTo>
                  <a:pt x="200" y="310"/>
                  <a:pt x="201" y="314"/>
                  <a:pt x="200" y="325"/>
                </a:cubicBezTo>
                <a:cubicBezTo>
                  <a:pt x="199" y="336"/>
                  <a:pt x="197" y="352"/>
                  <a:pt x="197" y="364"/>
                </a:cubicBezTo>
                <a:cubicBezTo>
                  <a:pt x="197" y="376"/>
                  <a:pt x="200" y="387"/>
                  <a:pt x="200" y="397"/>
                </a:cubicBezTo>
                <a:cubicBezTo>
                  <a:pt x="200" y="407"/>
                  <a:pt x="197" y="416"/>
                  <a:pt x="197" y="427"/>
                </a:cubicBezTo>
                <a:cubicBezTo>
                  <a:pt x="197" y="438"/>
                  <a:pt x="199" y="453"/>
                  <a:pt x="200" y="463"/>
                </a:cubicBezTo>
                <a:cubicBezTo>
                  <a:pt x="201" y="473"/>
                  <a:pt x="201" y="479"/>
                  <a:pt x="200" y="487"/>
                </a:cubicBezTo>
                <a:cubicBezTo>
                  <a:pt x="199" y="495"/>
                  <a:pt x="201" y="513"/>
                  <a:pt x="194" y="514"/>
                </a:cubicBezTo>
                <a:cubicBezTo>
                  <a:pt x="187" y="515"/>
                  <a:pt x="170" y="496"/>
                  <a:pt x="158" y="493"/>
                </a:cubicBezTo>
                <a:cubicBezTo>
                  <a:pt x="146" y="490"/>
                  <a:pt x="131" y="495"/>
                  <a:pt x="122" y="496"/>
                </a:cubicBezTo>
                <a:cubicBezTo>
                  <a:pt x="113" y="497"/>
                  <a:pt x="111" y="498"/>
                  <a:pt x="104" y="502"/>
                </a:cubicBezTo>
                <a:cubicBezTo>
                  <a:pt x="97" y="506"/>
                  <a:pt x="84" y="514"/>
                  <a:pt x="77" y="520"/>
                </a:cubicBezTo>
                <a:cubicBezTo>
                  <a:pt x="70" y="526"/>
                  <a:pt x="63" y="539"/>
                  <a:pt x="59" y="538"/>
                </a:cubicBezTo>
                <a:cubicBezTo>
                  <a:pt x="55" y="537"/>
                  <a:pt x="54" y="525"/>
                  <a:pt x="53" y="514"/>
                </a:cubicBezTo>
                <a:cubicBezTo>
                  <a:pt x="52" y="503"/>
                  <a:pt x="55" y="494"/>
                  <a:pt x="53" y="472"/>
                </a:cubicBezTo>
                <a:cubicBezTo>
                  <a:pt x="51" y="450"/>
                  <a:pt x="43" y="402"/>
                  <a:pt x="41" y="379"/>
                </a:cubicBezTo>
                <a:cubicBezTo>
                  <a:pt x="39" y="356"/>
                  <a:pt x="39" y="348"/>
                  <a:pt x="38" y="331"/>
                </a:cubicBezTo>
                <a:cubicBezTo>
                  <a:pt x="37" y="314"/>
                  <a:pt x="34" y="295"/>
                  <a:pt x="32" y="277"/>
                </a:cubicBezTo>
                <a:cubicBezTo>
                  <a:pt x="30" y="259"/>
                  <a:pt x="31" y="246"/>
                  <a:pt x="29" y="223"/>
                </a:cubicBezTo>
                <a:cubicBezTo>
                  <a:pt x="27" y="200"/>
                  <a:pt x="20" y="163"/>
                  <a:pt x="17" y="142"/>
                </a:cubicBezTo>
                <a:cubicBezTo>
                  <a:pt x="14" y="121"/>
                  <a:pt x="12" y="110"/>
                  <a:pt x="11" y="94"/>
                </a:cubicBezTo>
                <a:cubicBezTo>
                  <a:pt x="10" y="78"/>
                  <a:pt x="12" y="58"/>
                  <a:pt x="11" y="46"/>
                </a:cubicBezTo>
                <a:cubicBezTo>
                  <a:pt x="10" y="34"/>
                  <a:pt x="0" y="8"/>
                  <a:pt x="5" y="4"/>
                </a:cubicBezTo>
                <a:close/>
              </a:path>
            </a:pathLst>
          </a:cu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7" name="Freeform 45">
            <a:extLst>
              <a:ext uri="{FF2B5EF4-FFF2-40B4-BE49-F238E27FC236}">
                <a16:creationId xmlns:a16="http://schemas.microsoft.com/office/drawing/2014/main" id="{5F8B7A80-E202-45A7-ADCA-00C78E91B353}"/>
              </a:ext>
            </a:extLst>
          </p:cNvPr>
          <p:cNvSpPr>
            <a:spLocks/>
          </p:cNvSpPr>
          <p:nvPr/>
        </p:nvSpPr>
        <p:spPr bwMode="auto">
          <a:xfrm>
            <a:off x="7327354" y="3390404"/>
            <a:ext cx="298450" cy="188913"/>
          </a:xfrm>
          <a:custGeom>
            <a:avLst/>
            <a:gdLst>
              <a:gd name="T0" fmla="*/ 10 w 241"/>
              <a:gd name="T1" fmla="*/ 3 h 174"/>
              <a:gd name="T2" fmla="*/ 43 w 241"/>
              <a:gd name="T3" fmla="*/ 18 h 174"/>
              <a:gd name="T4" fmla="*/ 148 w 241"/>
              <a:gd name="T5" fmla="*/ 24 h 174"/>
              <a:gd name="T6" fmla="*/ 199 w 241"/>
              <a:gd name="T7" fmla="*/ 27 h 174"/>
              <a:gd name="T8" fmla="*/ 235 w 241"/>
              <a:gd name="T9" fmla="*/ 36 h 174"/>
              <a:gd name="T10" fmla="*/ 235 w 241"/>
              <a:gd name="T11" fmla="*/ 105 h 174"/>
              <a:gd name="T12" fmla="*/ 226 w 241"/>
              <a:gd name="T13" fmla="*/ 150 h 174"/>
              <a:gd name="T14" fmla="*/ 223 w 241"/>
              <a:gd name="T15" fmla="*/ 171 h 174"/>
              <a:gd name="T16" fmla="*/ 196 w 241"/>
              <a:gd name="T17" fmla="*/ 171 h 174"/>
              <a:gd name="T18" fmla="*/ 43 w 241"/>
              <a:gd name="T19" fmla="*/ 165 h 174"/>
              <a:gd name="T20" fmla="*/ 16 w 241"/>
              <a:gd name="T21" fmla="*/ 168 h 174"/>
              <a:gd name="T22" fmla="*/ 1 w 241"/>
              <a:gd name="T23" fmla="*/ 153 h 174"/>
              <a:gd name="T24" fmla="*/ 10 w 241"/>
              <a:gd name="T25" fmla="*/ 39 h 174"/>
              <a:gd name="T26" fmla="*/ 10 w 241"/>
              <a:gd name="T27"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74">
                <a:moveTo>
                  <a:pt x="10" y="3"/>
                </a:moveTo>
                <a:cubicBezTo>
                  <a:pt x="15" y="0"/>
                  <a:pt x="20" y="15"/>
                  <a:pt x="43" y="18"/>
                </a:cubicBezTo>
                <a:cubicBezTo>
                  <a:pt x="66" y="21"/>
                  <a:pt x="122" y="23"/>
                  <a:pt x="148" y="24"/>
                </a:cubicBezTo>
                <a:cubicBezTo>
                  <a:pt x="174" y="25"/>
                  <a:pt x="184" y="25"/>
                  <a:pt x="199" y="27"/>
                </a:cubicBezTo>
                <a:cubicBezTo>
                  <a:pt x="214" y="29"/>
                  <a:pt x="229" y="23"/>
                  <a:pt x="235" y="36"/>
                </a:cubicBezTo>
                <a:cubicBezTo>
                  <a:pt x="241" y="49"/>
                  <a:pt x="236" y="86"/>
                  <a:pt x="235" y="105"/>
                </a:cubicBezTo>
                <a:cubicBezTo>
                  <a:pt x="234" y="124"/>
                  <a:pt x="228" y="139"/>
                  <a:pt x="226" y="150"/>
                </a:cubicBezTo>
                <a:cubicBezTo>
                  <a:pt x="224" y="161"/>
                  <a:pt x="228" y="168"/>
                  <a:pt x="223" y="171"/>
                </a:cubicBezTo>
                <a:cubicBezTo>
                  <a:pt x="218" y="174"/>
                  <a:pt x="226" y="172"/>
                  <a:pt x="196" y="171"/>
                </a:cubicBezTo>
                <a:cubicBezTo>
                  <a:pt x="166" y="170"/>
                  <a:pt x="73" y="165"/>
                  <a:pt x="43" y="165"/>
                </a:cubicBezTo>
                <a:cubicBezTo>
                  <a:pt x="13" y="165"/>
                  <a:pt x="23" y="170"/>
                  <a:pt x="16" y="168"/>
                </a:cubicBezTo>
                <a:cubicBezTo>
                  <a:pt x="9" y="166"/>
                  <a:pt x="2" y="174"/>
                  <a:pt x="1" y="153"/>
                </a:cubicBezTo>
                <a:cubicBezTo>
                  <a:pt x="0" y="132"/>
                  <a:pt x="9" y="62"/>
                  <a:pt x="10" y="39"/>
                </a:cubicBezTo>
                <a:cubicBezTo>
                  <a:pt x="11" y="16"/>
                  <a:pt x="5" y="6"/>
                  <a:pt x="10" y="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8" name="Freeform 46">
            <a:extLst>
              <a:ext uri="{FF2B5EF4-FFF2-40B4-BE49-F238E27FC236}">
                <a16:creationId xmlns:a16="http://schemas.microsoft.com/office/drawing/2014/main" id="{CCD820F2-301A-401E-B990-69B073D5482C}"/>
              </a:ext>
            </a:extLst>
          </p:cNvPr>
          <p:cNvSpPr>
            <a:spLocks/>
          </p:cNvSpPr>
          <p:nvPr/>
        </p:nvSpPr>
        <p:spPr bwMode="auto">
          <a:xfrm>
            <a:off x="5173117" y="3740440"/>
            <a:ext cx="446088" cy="938213"/>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79" name="Freeform 47">
            <a:extLst>
              <a:ext uri="{FF2B5EF4-FFF2-40B4-BE49-F238E27FC236}">
                <a16:creationId xmlns:a16="http://schemas.microsoft.com/office/drawing/2014/main" id="{90C4B489-0B29-482E-A913-A361F7E438A4}"/>
              </a:ext>
            </a:extLst>
          </p:cNvPr>
          <p:cNvSpPr>
            <a:spLocks/>
          </p:cNvSpPr>
          <p:nvPr/>
        </p:nvSpPr>
        <p:spPr bwMode="auto">
          <a:xfrm>
            <a:off x="5758904" y="3418979"/>
            <a:ext cx="609600" cy="1676400"/>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0" name="Rectangle 48">
            <a:extLst>
              <a:ext uri="{FF2B5EF4-FFF2-40B4-BE49-F238E27FC236}">
                <a16:creationId xmlns:a16="http://schemas.microsoft.com/office/drawing/2014/main" id="{476D791E-8515-43CA-A6F9-46A5050D56E8}"/>
              </a:ext>
            </a:extLst>
          </p:cNvPr>
          <p:cNvSpPr>
            <a:spLocks noChangeArrowheads="1"/>
          </p:cNvSpPr>
          <p:nvPr/>
        </p:nvSpPr>
        <p:spPr bwMode="auto">
          <a:xfrm rot="21235415">
            <a:off x="5976392" y="4495304"/>
            <a:ext cx="130175" cy="825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81" name="Freeform 49">
            <a:extLst>
              <a:ext uri="{FF2B5EF4-FFF2-40B4-BE49-F238E27FC236}">
                <a16:creationId xmlns:a16="http://schemas.microsoft.com/office/drawing/2014/main" id="{582FF364-9B7B-44DB-A767-FA077264E19E}"/>
              </a:ext>
            </a:extLst>
          </p:cNvPr>
          <p:cNvSpPr>
            <a:spLocks/>
          </p:cNvSpPr>
          <p:nvPr/>
        </p:nvSpPr>
        <p:spPr bwMode="auto">
          <a:xfrm>
            <a:off x="5901779" y="3828554"/>
            <a:ext cx="219075" cy="117475"/>
          </a:xfrm>
          <a:custGeom>
            <a:avLst/>
            <a:gdLst>
              <a:gd name="T0" fmla="*/ 10 w 241"/>
              <a:gd name="T1" fmla="*/ 3 h 174"/>
              <a:gd name="T2" fmla="*/ 43 w 241"/>
              <a:gd name="T3" fmla="*/ 18 h 174"/>
              <a:gd name="T4" fmla="*/ 148 w 241"/>
              <a:gd name="T5" fmla="*/ 24 h 174"/>
              <a:gd name="T6" fmla="*/ 199 w 241"/>
              <a:gd name="T7" fmla="*/ 27 h 174"/>
              <a:gd name="T8" fmla="*/ 235 w 241"/>
              <a:gd name="T9" fmla="*/ 36 h 174"/>
              <a:gd name="T10" fmla="*/ 235 w 241"/>
              <a:gd name="T11" fmla="*/ 105 h 174"/>
              <a:gd name="T12" fmla="*/ 226 w 241"/>
              <a:gd name="T13" fmla="*/ 150 h 174"/>
              <a:gd name="T14" fmla="*/ 223 w 241"/>
              <a:gd name="T15" fmla="*/ 171 h 174"/>
              <a:gd name="T16" fmla="*/ 196 w 241"/>
              <a:gd name="T17" fmla="*/ 171 h 174"/>
              <a:gd name="T18" fmla="*/ 43 w 241"/>
              <a:gd name="T19" fmla="*/ 165 h 174"/>
              <a:gd name="T20" fmla="*/ 16 w 241"/>
              <a:gd name="T21" fmla="*/ 168 h 174"/>
              <a:gd name="T22" fmla="*/ 1 w 241"/>
              <a:gd name="T23" fmla="*/ 153 h 174"/>
              <a:gd name="T24" fmla="*/ 10 w 241"/>
              <a:gd name="T25" fmla="*/ 39 h 174"/>
              <a:gd name="T26" fmla="*/ 10 w 241"/>
              <a:gd name="T27"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74">
                <a:moveTo>
                  <a:pt x="10" y="3"/>
                </a:moveTo>
                <a:cubicBezTo>
                  <a:pt x="15" y="0"/>
                  <a:pt x="20" y="15"/>
                  <a:pt x="43" y="18"/>
                </a:cubicBezTo>
                <a:cubicBezTo>
                  <a:pt x="66" y="21"/>
                  <a:pt x="122" y="23"/>
                  <a:pt x="148" y="24"/>
                </a:cubicBezTo>
                <a:cubicBezTo>
                  <a:pt x="174" y="25"/>
                  <a:pt x="184" y="25"/>
                  <a:pt x="199" y="27"/>
                </a:cubicBezTo>
                <a:cubicBezTo>
                  <a:pt x="214" y="29"/>
                  <a:pt x="229" y="23"/>
                  <a:pt x="235" y="36"/>
                </a:cubicBezTo>
                <a:cubicBezTo>
                  <a:pt x="241" y="49"/>
                  <a:pt x="236" y="86"/>
                  <a:pt x="235" y="105"/>
                </a:cubicBezTo>
                <a:cubicBezTo>
                  <a:pt x="234" y="124"/>
                  <a:pt x="228" y="139"/>
                  <a:pt x="226" y="150"/>
                </a:cubicBezTo>
                <a:cubicBezTo>
                  <a:pt x="224" y="161"/>
                  <a:pt x="228" y="168"/>
                  <a:pt x="223" y="171"/>
                </a:cubicBezTo>
                <a:cubicBezTo>
                  <a:pt x="218" y="174"/>
                  <a:pt x="226" y="172"/>
                  <a:pt x="196" y="171"/>
                </a:cubicBezTo>
                <a:cubicBezTo>
                  <a:pt x="166" y="170"/>
                  <a:pt x="73" y="165"/>
                  <a:pt x="43" y="165"/>
                </a:cubicBezTo>
                <a:cubicBezTo>
                  <a:pt x="13" y="165"/>
                  <a:pt x="23" y="170"/>
                  <a:pt x="16" y="168"/>
                </a:cubicBezTo>
                <a:cubicBezTo>
                  <a:pt x="9" y="166"/>
                  <a:pt x="2" y="174"/>
                  <a:pt x="1" y="153"/>
                </a:cubicBezTo>
                <a:cubicBezTo>
                  <a:pt x="0" y="132"/>
                  <a:pt x="9" y="62"/>
                  <a:pt x="10" y="39"/>
                </a:cubicBezTo>
                <a:cubicBezTo>
                  <a:pt x="11" y="16"/>
                  <a:pt x="5" y="6"/>
                  <a:pt x="10" y="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2" name="Freeform 50">
            <a:extLst>
              <a:ext uri="{FF2B5EF4-FFF2-40B4-BE49-F238E27FC236}">
                <a16:creationId xmlns:a16="http://schemas.microsoft.com/office/drawing/2014/main" id="{E1B8443C-1684-43B9-B488-5196F0E6A3B8}"/>
              </a:ext>
            </a:extLst>
          </p:cNvPr>
          <p:cNvSpPr>
            <a:spLocks/>
          </p:cNvSpPr>
          <p:nvPr/>
        </p:nvSpPr>
        <p:spPr bwMode="auto">
          <a:xfrm>
            <a:off x="6444704" y="3114179"/>
            <a:ext cx="609600" cy="2057400"/>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3" name="Rectangle 51">
            <a:extLst>
              <a:ext uri="{FF2B5EF4-FFF2-40B4-BE49-F238E27FC236}">
                <a16:creationId xmlns:a16="http://schemas.microsoft.com/office/drawing/2014/main" id="{F4FF9569-310E-4421-8A88-2A783261AA72}"/>
              </a:ext>
            </a:extLst>
          </p:cNvPr>
          <p:cNvSpPr>
            <a:spLocks noChangeArrowheads="1"/>
          </p:cNvSpPr>
          <p:nvPr/>
        </p:nvSpPr>
        <p:spPr bwMode="auto">
          <a:xfrm rot="21235415">
            <a:off x="6662192" y="4434979"/>
            <a:ext cx="130175" cy="10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84" name="Freeform 52">
            <a:extLst>
              <a:ext uri="{FF2B5EF4-FFF2-40B4-BE49-F238E27FC236}">
                <a16:creationId xmlns:a16="http://schemas.microsoft.com/office/drawing/2014/main" id="{BEF9A0B8-DF24-4C12-879E-7B9F3ACDE24C}"/>
              </a:ext>
            </a:extLst>
          </p:cNvPr>
          <p:cNvSpPr>
            <a:spLocks/>
          </p:cNvSpPr>
          <p:nvPr/>
        </p:nvSpPr>
        <p:spPr bwMode="auto">
          <a:xfrm>
            <a:off x="6587579" y="3615829"/>
            <a:ext cx="219075" cy="144463"/>
          </a:xfrm>
          <a:custGeom>
            <a:avLst/>
            <a:gdLst>
              <a:gd name="T0" fmla="*/ 10 w 241"/>
              <a:gd name="T1" fmla="*/ 3 h 174"/>
              <a:gd name="T2" fmla="*/ 43 w 241"/>
              <a:gd name="T3" fmla="*/ 18 h 174"/>
              <a:gd name="T4" fmla="*/ 148 w 241"/>
              <a:gd name="T5" fmla="*/ 24 h 174"/>
              <a:gd name="T6" fmla="*/ 199 w 241"/>
              <a:gd name="T7" fmla="*/ 27 h 174"/>
              <a:gd name="T8" fmla="*/ 235 w 241"/>
              <a:gd name="T9" fmla="*/ 36 h 174"/>
              <a:gd name="T10" fmla="*/ 235 w 241"/>
              <a:gd name="T11" fmla="*/ 105 h 174"/>
              <a:gd name="T12" fmla="*/ 226 w 241"/>
              <a:gd name="T13" fmla="*/ 150 h 174"/>
              <a:gd name="T14" fmla="*/ 223 w 241"/>
              <a:gd name="T15" fmla="*/ 171 h 174"/>
              <a:gd name="T16" fmla="*/ 196 w 241"/>
              <a:gd name="T17" fmla="*/ 171 h 174"/>
              <a:gd name="T18" fmla="*/ 43 w 241"/>
              <a:gd name="T19" fmla="*/ 165 h 174"/>
              <a:gd name="T20" fmla="*/ 16 w 241"/>
              <a:gd name="T21" fmla="*/ 168 h 174"/>
              <a:gd name="T22" fmla="*/ 1 w 241"/>
              <a:gd name="T23" fmla="*/ 153 h 174"/>
              <a:gd name="T24" fmla="*/ 10 w 241"/>
              <a:gd name="T25" fmla="*/ 39 h 174"/>
              <a:gd name="T26" fmla="*/ 10 w 241"/>
              <a:gd name="T27"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174">
                <a:moveTo>
                  <a:pt x="10" y="3"/>
                </a:moveTo>
                <a:cubicBezTo>
                  <a:pt x="15" y="0"/>
                  <a:pt x="20" y="15"/>
                  <a:pt x="43" y="18"/>
                </a:cubicBezTo>
                <a:cubicBezTo>
                  <a:pt x="66" y="21"/>
                  <a:pt x="122" y="23"/>
                  <a:pt x="148" y="24"/>
                </a:cubicBezTo>
                <a:cubicBezTo>
                  <a:pt x="174" y="25"/>
                  <a:pt x="184" y="25"/>
                  <a:pt x="199" y="27"/>
                </a:cubicBezTo>
                <a:cubicBezTo>
                  <a:pt x="214" y="29"/>
                  <a:pt x="229" y="23"/>
                  <a:pt x="235" y="36"/>
                </a:cubicBezTo>
                <a:cubicBezTo>
                  <a:pt x="241" y="49"/>
                  <a:pt x="236" y="86"/>
                  <a:pt x="235" y="105"/>
                </a:cubicBezTo>
                <a:cubicBezTo>
                  <a:pt x="234" y="124"/>
                  <a:pt x="228" y="139"/>
                  <a:pt x="226" y="150"/>
                </a:cubicBezTo>
                <a:cubicBezTo>
                  <a:pt x="224" y="161"/>
                  <a:pt x="228" y="168"/>
                  <a:pt x="223" y="171"/>
                </a:cubicBezTo>
                <a:cubicBezTo>
                  <a:pt x="218" y="174"/>
                  <a:pt x="226" y="172"/>
                  <a:pt x="196" y="171"/>
                </a:cubicBezTo>
                <a:cubicBezTo>
                  <a:pt x="166" y="170"/>
                  <a:pt x="73" y="165"/>
                  <a:pt x="43" y="165"/>
                </a:cubicBezTo>
                <a:cubicBezTo>
                  <a:pt x="13" y="165"/>
                  <a:pt x="23" y="170"/>
                  <a:pt x="16" y="168"/>
                </a:cubicBezTo>
                <a:cubicBezTo>
                  <a:pt x="9" y="166"/>
                  <a:pt x="2" y="174"/>
                  <a:pt x="1" y="153"/>
                </a:cubicBezTo>
                <a:cubicBezTo>
                  <a:pt x="0" y="132"/>
                  <a:pt x="9" y="62"/>
                  <a:pt x="10" y="39"/>
                </a:cubicBezTo>
                <a:cubicBezTo>
                  <a:pt x="11" y="16"/>
                  <a:pt x="5" y="6"/>
                  <a:pt x="10" y="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5" name="Freeform 53">
            <a:extLst>
              <a:ext uri="{FF2B5EF4-FFF2-40B4-BE49-F238E27FC236}">
                <a16:creationId xmlns:a16="http://schemas.microsoft.com/office/drawing/2014/main" id="{4B99AC8B-A39E-475B-AF4D-01E7A93F64BD}"/>
              </a:ext>
            </a:extLst>
          </p:cNvPr>
          <p:cNvSpPr>
            <a:spLocks/>
          </p:cNvSpPr>
          <p:nvPr/>
        </p:nvSpPr>
        <p:spPr bwMode="auto">
          <a:xfrm>
            <a:off x="6597104" y="3982542"/>
            <a:ext cx="184150" cy="182562"/>
          </a:xfrm>
          <a:custGeom>
            <a:avLst/>
            <a:gdLst>
              <a:gd name="T0" fmla="*/ 0 w 116"/>
              <a:gd name="T1" fmla="*/ 29 h 115"/>
              <a:gd name="T2" fmla="*/ 12 w 116"/>
              <a:gd name="T3" fmla="*/ 11 h 115"/>
              <a:gd name="T4" fmla="*/ 51 w 116"/>
              <a:gd name="T5" fmla="*/ 14 h 115"/>
              <a:gd name="T6" fmla="*/ 81 w 116"/>
              <a:gd name="T7" fmla="*/ 14 h 115"/>
              <a:gd name="T8" fmla="*/ 111 w 116"/>
              <a:gd name="T9" fmla="*/ 5 h 115"/>
              <a:gd name="T10" fmla="*/ 111 w 116"/>
              <a:gd name="T11" fmla="*/ 44 h 115"/>
              <a:gd name="T12" fmla="*/ 108 w 116"/>
              <a:gd name="T13" fmla="*/ 77 h 115"/>
              <a:gd name="T14" fmla="*/ 108 w 116"/>
              <a:gd name="T15" fmla="*/ 98 h 115"/>
              <a:gd name="T16" fmla="*/ 81 w 116"/>
              <a:gd name="T17" fmla="*/ 113 h 115"/>
              <a:gd name="T18" fmla="*/ 54 w 116"/>
              <a:gd name="T19" fmla="*/ 113 h 115"/>
              <a:gd name="T20" fmla="*/ 33 w 116"/>
              <a:gd name="T21" fmla="*/ 113 h 115"/>
              <a:gd name="T22" fmla="*/ 18 w 116"/>
              <a:gd name="T23" fmla="*/ 101 h 115"/>
              <a:gd name="T24" fmla="*/ 15 w 116"/>
              <a:gd name="T25" fmla="*/ 68 h 115"/>
              <a:gd name="T26" fmla="*/ 0 w 116"/>
              <a:gd name="T27" fmla="*/ 2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5">
                <a:moveTo>
                  <a:pt x="0" y="29"/>
                </a:moveTo>
                <a:lnTo>
                  <a:pt x="12" y="11"/>
                </a:lnTo>
                <a:cubicBezTo>
                  <a:pt x="20" y="9"/>
                  <a:pt x="40" y="14"/>
                  <a:pt x="51" y="14"/>
                </a:cubicBezTo>
                <a:cubicBezTo>
                  <a:pt x="62" y="14"/>
                  <a:pt x="71" y="15"/>
                  <a:pt x="81" y="14"/>
                </a:cubicBezTo>
                <a:cubicBezTo>
                  <a:pt x="91" y="13"/>
                  <a:pt x="106" y="0"/>
                  <a:pt x="111" y="5"/>
                </a:cubicBezTo>
                <a:cubicBezTo>
                  <a:pt x="116" y="10"/>
                  <a:pt x="112" y="32"/>
                  <a:pt x="111" y="44"/>
                </a:cubicBezTo>
                <a:cubicBezTo>
                  <a:pt x="110" y="56"/>
                  <a:pt x="108" y="68"/>
                  <a:pt x="108" y="77"/>
                </a:cubicBezTo>
                <a:cubicBezTo>
                  <a:pt x="108" y="86"/>
                  <a:pt x="112" y="92"/>
                  <a:pt x="108" y="98"/>
                </a:cubicBezTo>
                <a:cubicBezTo>
                  <a:pt x="104" y="104"/>
                  <a:pt x="90" y="111"/>
                  <a:pt x="81" y="113"/>
                </a:cubicBezTo>
                <a:cubicBezTo>
                  <a:pt x="72" y="115"/>
                  <a:pt x="62" y="113"/>
                  <a:pt x="54" y="113"/>
                </a:cubicBezTo>
                <a:cubicBezTo>
                  <a:pt x="46" y="113"/>
                  <a:pt x="39" y="115"/>
                  <a:pt x="33" y="113"/>
                </a:cubicBezTo>
                <a:cubicBezTo>
                  <a:pt x="27" y="111"/>
                  <a:pt x="21" y="108"/>
                  <a:pt x="18" y="101"/>
                </a:cubicBezTo>
                <a:cubicBezTo>
                  <a:pt x="15" y="94"/>
                  <a:pt x="16" y="79"/>
                  <a:pt x="15" y="68"/>
                </a:cubicBezTo>
                <a:cubicBezTo>
                  <a:pt x="14" y="57"/>
                  <a:pt x="13" y="44"/>
                  <a:pt x="0" y="29"/>
                </a:cubicBezTo>
                <a:close/>
              </a:path>
            </a:pathLst>
          </a:custGeom>
          <a:solidFill>
            <a:srgbClr val="FFFF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6" name="Freeform 54">
            <a:extLst>
              <a:ext uri="{FF2B5EF4-FFF2-40B4-BE49-F238E27FC236}">
                <a16:creationId xmlns:a16="http://schemas.microsoft.com/office/drawing/2014/main" id="{C262A65F-21C2-4BBE-8873-C65E089548FD}"/>
              </a:ext>
            </a:extLst>
          </p:cNvPr>
          <p:cNvSpPr>
            <a:spLocks/>
          </p:cNvSpPr>
          <p:nvPr/>
        </p:nvSpPr>
        <p:spPr bwMode="auto">
          <a:xfrm>
            <a:off x="7428954" y="2868117"/>
            <a:ext cx="350838" cy="288925"/>
          </a:xfrm>
          <a:custGeom>
            <a:avLst/>
            <a:gdLst>
              <a:gd name="T0" fmla="*/ 52 w 221"/>
              <a:gd name="T1" fmla="*/ 11 h 182"/>
              <a:gd name="T2" fmla="*/ 22 w 221"/>
              <a:gd name="T3" fmla="*/ 26 h 182"/>
              <a:gd name="T4" fmla="*/ 7 w 221"/>
              <a:gd name="T5" fmla="*/ 83 h 182"/>
              <a:gd name="T6" fmla="*/ 7 w 221"/>
              <a:gd name="T7" fmla="*/ 128 h 182"/>
              <a:gd name="T8" fmla="*/ 49 w 221"/>
              <a:gd name="T9" fmla="*/ 173 h 182"/>
              <a:gd name="T10" fmla="*/ 118 w 221"/>
              <a:gd name="T11" fmla="*/ 176 h 182"/>
              <a:gd name="T12" fmla="*/ 169 w 221"/>
              <a:gd name="T13" fmla="*/ 137 h 182"/>
              <a:gd name="T14" fmla="*/ 214 w 221"/>
              <a:gd name="T15" fmla="*/ 80 h 182"/>
              <a:gd name="T16" fmla="*/ 211 w 221"/>
              <a:gd name="T17" fmla="*/ 38 h 182"/>
              <a:gd name="T18" fmla="*/ 193 w 221"/>
              <a:gd name="T19" fmla="*/ 17 h 182"/>
              <a:gd name="T20" fmla="*/ 154 w 221"/>
              <a:gd name="T21" fmla="*/ 2 h 182"/>
              <a:gd name="T22" fmla="*/ 133 w 221"/>
              <a:gd name="T23" fmla="*/ 5 h 182"/>
              <a:gd name="T24" fmla="*/ 85 w 221"/>
              <a:gd name="T25" fmla="*/ 5 h 182"/>
              <a:gd name="T26" fmla="*/ 52 w 221"/>
              <a:gd name="T27" fmla="*/ 1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182">
                <a:moveTo>
                  <a:pt x="52" y="11"/>
                </a:moveTo>
                <a:cubicBezTo>
                  <a:pt x="42" y="14"/>
                  <a:pt x="30" y="14"/>
                  <a:pt x="22" y="26"/>
                </a:cubicBezTo>
                <a:cubicBezTo>
                  <a:pt x="14" y="38"/>
                  <a:pt x="9" y="66"/>
                  <a:pt x="7" y="83"/>
                </a:cubicBezTo>
                <a:cubicBezTo>
                  <a:pt x="5" y="100"/>
                  <a:pt x="0" y="113"/>
                  <a:pt x="7" y="128"/>
                </a:cubicBezTo>
                <a:cubicBezTo>
                  <a:pt x="14" y="143"/>
                  <a:pt x="31" y="165"/>
                  <a:pt x="49" y="173"/>
                </a:cubicBezTo>
                <a:cubicBezTo>
                  <a:pt x="67" y="181"/>
                  <a:pt x="98" y="182"/>
                  <a:pt x="118" y="176"/>
                </a:cubicBezTo>
                <a:cubicBezTo>
                  <a:pt x="138" y="170"/>
                  <a:pt x="153" y="153"/>
                  <a:pt x="169" y="137"/>
                </a:cubicBezTo>
                <a:cubicBezTo>
                  <a:pt x="185" y="121"/>
                  <a:pt x="207" y="96"/>
                  <a:pt x="214" y="80"/>
                </a:cubicBezTo>
                <a:cubicBezTo>
                  <a:pt x="221" y="64"/>
                  <a:pt x="214" y="48"/>
                  <a:pt x="211" y="38"/>
                </a:cubicBezTo>
                <a:cubicBezTo>
                  <a:pt x="208" y="28"/>
                  <a:pt x="202" y="23"/>
                  <a:pt x="193" y="17"/>
                </a:cubicBezTo>
                <a:cubicBezTo>
                  <a:pt x="184" y="11"/>
                  <a:pt x="164" y="4"/>
                  <a:pt x="154" y="2"/>
                </a:cubicBezTo>
                <a:cubicBezTo>
                  <a:pt x="144" y="0"/>
                  <a:pt x="144" y="5"/>
                  <a:pt x="133" y="5"/>
                </a:cubicBezTo>
                <a:cubicBezTo>
                  <a:pt x="122" y="5"/>
                  <a:pt x="96" y="5"/>
                  <a:pt x="85" y="5"/>
                </a:cubicBezTo>
                <a:cubicBezTo>
                  <a:pt x="74" y="5"/>
                  <a:pt x="62" y="8"/>
                  <a:pt x="52" y="11"/>
                </a:cubicBezTo>
                <a:close/>
              </a:path>
            </a:pathLst>
          </a:custGeom>
          <a:solidFill>
            <a:srgbClr val="FFFFFF"/>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7" name="Freeform 55">
            <a:extLst>
              <a:ext uri="{FF2B5EF4-FFF2-40B4-BE49-F238E27FC236}">
                <a16:creationId xmlns:a16="http://schemas.microsoft.com/office/drawing/2014/main" id="{BB80EBA6-5377-4C21-8E2F-3DE62E359644}"/>
              </a:ext>
            </a:extLst>
          </p:cNvPr>
          <p:cNvSpPr>
            <a:spLocks/>
          </p:cNvSpPr>
          <p:nvPr/>
        </p:nvSpPr>
        <p:spPr bwMode="auto">
          <a:xfrm>
            <a:off x="7244804" y="5069979"/>
            <a:ext cx="444500" cy="279400"/>
          </a:xfrm>
          <a:custGeom>
            <a:avLst/>
            <a:gdLst>
              <a:gd name="T0" fmla="*/ 168 w 280"/>
              <a:gd name="T1" fmla="*/ 16 h 176"/>
              <a:gd name="T2" fmla="*/ 72 w 280"/>
              <a:gd name="T3" fmla="*/ 16 h 176"/>
              <a:gd name="T4" fmla="*/ 24 w 280"/>
              <a:gd name="T5" fmla="*/ 64 h 176"/>
              <a:gd name="T6" fmla="*/ 24 w 280"/>
              <a:gd name="T7" fmla="*/ 160 h 176"/>
              <a:gd name="T8" fmla="*/ 168 w 280"/>
              <a:gd name="T9" fmla="*/ 160 h 176"/>
              <a:gd name="T10" fmla="*/ 264 w 280"/>
              <a:gd name="T11" fmla="*/ 112 h 176"/>
              <a:gd name="T12" fmla="*/ 264 w 280"/>
              <a:gd name="T13" fmla="*/ 16 h 176"/>
              <a:gd name="T14" fmla="*/ 216 w 280"/>
              <a:gd name="T15" fmla="*/ 16 h 176"/>
              <a:gd name="T16" fmla="*/ 168 w 280"/>
              <a:gd name="T17"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176">
                <a:moveTo>
                  <a:pt x="168" y="16"/>
                </a:moveTo>
                <a:cubicBezTo>
                  <a:pt x="144" y="16"/>
                  <a:pt x="96" y="8"/>
                  <a:pt x="72" y="16"/>
                </a:cubicBezTo>
                <a:cubicBezTo>
                  <a:pt x="48" y="24"/>
                  <a:pt x="32" y="40"/>
                  <a:pt x="24" y="64"/>
                </a:cubicBezTo>
                <a:cubicBezTo>
                  <a:pt x="16" y="88"/>
                  <a:pt x="0" y="144"/>
                  <a:pt x="24" y="160"/>
                </a:cubicBezTo>
                <a:cubicBezTo>
                  <a:pt x="48" y="176"/>
                  <a:pt x="128" y="168"/>
                  <a:pt x="168" y="160"/>
                </a:cubicBezTo>
                <a:cubicBezTo>
                  <a:pt x="208" y="152"/>
                  <a:pt x="248" y="136"/>
                  <a:pt x="264" y="112"/>
                </a:cubicBezTo>
                <a:cubicBezTo>
                  <a:pt x="280" y="88"/>
                  <a:pt x="272" y="32"/>
                  <a:pt x="264" y="16"/>
                </a:cubicBezTo>
                <a:cubicBezTo>
                  <a:pt x="256" y="0"/>
                  <a:pt x="232" y="16"/>
                  <a:pt x="216" y="16"/>
                </a:cubicBezTo>
                <a:cubicBezTo>
                  <a:pt x="200" y="16"/>
                  <a:pt x="192" y="16"/>
                  <a:pt x="168" y="16"/>
                </a:cubicBezTo>
                <a:close/>
              </a:path>
            </a:pathLst>
          </a:cu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8" name="Freeform 56">
            <a:extLst>
              <a:ext uri="{FF2B5EF4-FFF2-40B4-BE49-F238E27FC236}">
                <a16:creationId xmlns:a16="http://schemas.microsoft.com/office/drawing/2014/main" id="{FF0D6C05-81E3-4806-974C-6B1F91EF9CA0}"/>
              </a:ext>
            </a:extLst>
          </p:cNvPr>
          <p:cNvSpPr>
            <a:spLocks/>
          </p:cNvSpPr>
          <p:nvPr/>
        </p:nvSpPr>
        <p:spPr bwMode="auto">
          <a:xfrm>
            <a:off x="7987754" y="2499817"/>
            <a:ext cx="1066800" cy="3070225"/>
          </a:xfrm>
          <a:custGeom>
            <a:avLst/>
            <a:gdLst>
              <a:gd name="T0" fmla="*/ 168 w 672"/>
              <a:gd name="T1" fmla="*/ 368 h 2480"/>
              <a:gd name="T2" fmla="*/ 120 w 672"/>
              <a:gd name="T3" fmla="*/ 224 h 2480"/>
              <a:gd name="T4" fmla="*/ 216 w 672"/>
              <a:gd name="T5" fmla="*/ 32 h 2480"/>
              <a:gd name="T6" fmla="*/ 504 w 672"/>
              <a:gd name="T7" fmla="*/ 32 h 2480"/>
              <a:gd name="T8" fmla="*/ 648 w 672"/>
              <a:gd name="T9" fmla="*/ 176 h 2480"/>
              <a:gd name="T10" fmla="*/ 648 w 672"/>
              <a:gd name="T11" fmla="*/ 368 h 2480"/>
              <a:gd name="T12" fmla="*/ 552 w 672"/>
              <a:gd name="T13" fmla="*/ 416 h 2480"/>
              <a:gd name="T14" fmla="*/ 456 w 672"/>
              <a:gd name="T15" fmla="*/ 512 h 2480"/>
              <a:gd name="T16" fmla="*/ 408 w 672"/>
              <a:gd name="T17" fmla="*/ 608 h 2480"/>
              <a:gd name="T18" fmla="*/ 360 w 672"/>
              <a:gd name="T19" fmla="*/ 1136 h 2480"/>
              <a:gd name="T20" fmla="*/ 408 w 672"/>
              <a:gd name="T21" fmla="*/ 1856 h 2480"/>
              <a:gd name="T22" fmla="*/ 504 w 672"/>
              <a:gd name="T23" fmla="*/ 2096 h 2480"/>
              <a:gd name="T24" fmla="*/ 552 w 672"/>
              <a:gd name="T25" fmla="*/ 2192 h 2480"/>
              <a:gd name="T26" fmla="*/ 504 w 672"/>
              <a:gd name="T27" fmla="*/ 2432 h 2480"/>
              <a:gd name="T28" fmla="*/ 264 w 672"/>
              <a:gd name="T29" fmla="*/ 2480 h 2480"/>
              <a:gd name="T30" fmla="*/ 72 w 672"/>
              <a:gd name="T31" fmla="*/ 2432 h 2480"/>
              <a:gd name="T32" fmla="*/ 24 w 672"/>
              <a:gd name="T33" fmla="*/ 2192 h 2480"/>
              <a:gd name="T34" fmla="*/ 216 w 672"/>
              <a:gd name="T35" fmla="*/ 2048 h 2480"/>
              <a:gd name="T36" fmla="*/ 264 w 672"/>
              <a:gd name="T37" fmla="*/ 1904 h 2480"/>
              <a:gd name="T38" fmla="*/ 168 w 672"/>
              <a:gd name="T39" fmla="*/ 896 h 2480"/>
              <a:gd name="T40" fmla="*/ 168 w 672"/>
              <a:gd name="T41" fmla="*/ 368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2480">
                <a:moveTo>
                  <a:pt x="168" y="368"/>
                </a:moveTo>
                <a:cubicBezTo>
                  <a:pt x="160" y="256"/>
                  <a:pt x="112" y="280"/>
                  <a:pt x="120" y="224"/>
                </a:cubicBezTo>
                <a:cubicBezTo>
                  <a:pt x="128" y="168"/>
                  <a:pt x="152" y="64"/>
                  <a:pt x="216" y="32"/>
                </a:cubicBezTo>
                <a:cubicBezTo>
                  <a:pt x="280" y="0"/>
                  <a:pt x="432" y="8"/>
                  <a:pt x="504" y="32"/>
                </a:cubicBezTo>
                <a:cubicBezTo>
                  <a:pt x="576" y="56"/>
                  <a:pt x="624" y="120"/>
                  <a:pt x="648" y="176"/>
                </a:cubicBezTo>
                <a:cubicBezTo>
                  <a:pt x="672" y="232"/>
                  <a:pt x="664" y="328"/>
                  <a:pt x="648" y="368"/>
                </a:cubicBezTo>
                <a:cubicBezTo>
                  <a:pt x="632" y="408"/>
                  <a:pt x="584" y="392"/>
                  <a:pt x="552" y="416"/>
                </a:cubicBezTo>
                <a:cubicBezTo>
                  <a:pt x="520" y="440"/>
                  <a:pt x="480" y="480"/>
                  <a:pt x="456" y="512"/>
                </a:cubicBezTo>
                <a:cubicBezTo>
                  <a:pt x="432" y="544"/>
                  <a:pt x="424" y="504"/>
                  <a:pt x="408" y="608"/>
                </a:cubicBezTo>
                <a:cubicBezTo>
                  <a:pt x="392" y="712"/>
                  <a:pt x="360" y="928"/>
                  <a:pt x="360" y="1136"/>
                </a:cubicBezTo>
                <a:cubicBezTo>
                  <a:pt x="360" y="1344"/>
                  <a:pt x="384" y="1696"/>
                  <a:pt x="408" y="1856"/>
                </a:cubicBezTo>
                <a:cubicBezTo>
                  <a:pt x="432" y="2016"/>
                  <a:pt x="480" y="2040"/>
                  <a:pt x="504" y="2096"/>
                </a:cubicBezTo>
                <a:cubicBezTo>
                  <a:pt x="528" y="2152"/>
                  <a:pt x="552" y="2136"/>
                  <a:pt x="552" y="2192"/>
                </a:cubicBezTo>
                <a:cubicBezTo>
                  <a:pt x="552" y="2248"/>
                  <a:pt x="552" y="2384"/>
                  <a:pt x="504" y="2432"/>
                </a:cubicBezTo>
                <a:cubicBezTo>
                  <a:pt x="456" y="2480"/>
                  <a:pt x="336" y="2480"/>
                  <a:pt x="264" y="2480"/>
                </a:cubicBezTo>
                <a:cubicBezTo>
                  <a:pt x="192" y="2480"/>
                  <a:pt x="112" y="2480"/>
                  <a:pt x="72" y="2432"/>
                </a:cubicBezTo>
                <a:cubicBezTo>
                  <a:pt x="32" y="2384"/>
                  <a:pt x="0" y="2256"/>
                  <a:pt x="24" y="2192"/>
                </a:cubicBezTo>
                <a:cubicBezTo>
                  <a:pt x="48" y="2128"/>
                  <a:pt x="176" y="2096"/>
                  <a:pt x="216" y="2048"/>
                </a:cubicBezTo>
                <a:cubicBezTo>
                  <a:pt x="256" y="2000"/>
                  <a:pt x="272" y="2096"/>
                  <a:pt x="264" y="1904"/>
                </a:cubicBezTo>
                <a:cubicBezTo>
                  <a:pt x="256" y="1712"/>
                  <a:pt x="184" y="1152"/>
                  <a:pt x="168" y="896"/>
                </a:cubicBezTo>
                <a:cubicBezTo>
                  <a:pt x="152" y="640"/>
                  <a:pt x="176" y="480"/>
                  <a:pt x="168" y="368"/>
                </a:cubicBezTo>
                <a:close/>
              </a:path>
            </a:pathLst>
          </a:cu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89" name="Freeform 57">
            <a:extLst>
              <a:ext uri="{FF2B5EF4-FFF2-40B4-BE49-F238E27FC236}">
                <a16:creationId xmlns:a16="http://schemas.microsoft.com/office/drawing/2014/main" id="{5EF7A685-BAD1-4907-8A70-C4F82C97ECE7}"/>
              </a:ext>
            </a:extLst>
          </p:cNvPr>
          <p:cNvSpPr>
            <a:spLocks/>
          </p:cNvSpPr>
          <p:nvPr/>
        </p:nvSpPr>
        <p:spPr bwMode="auto">
          <a:xfrm>
            <a:off x="8073479" y="2564904"/>
            <a:ext cx="901700" cy="2965450"/>
          </a:xfrm>
          <a:custGeom>
            <a:avLst/>
            <a:gdLst>
              <a:gd name="T0" fmla="*/ 174 w 568"/>
              <a:gd name="T1" fmla="*/ 58 h 1868"/>
              <a:gd name="T2" fmla="*/ 122 w 568"/>
              <a:gd name="T3" fmla="*/ 106 h 1868"/>
              <a:gd name="T4" fmla="*/ 122 w 568"/>
              <a:gd name="T5" fmla="*/ 190 h 1868"/>
              <a:gd name="T6" fmla="*/ 118 w 568"/>
              <a:gd name="T7" fmla="*/ 382 h 1868"/>
              <a:gd name="T8" fmla="*/ 114 w 568"/>
              <a:gd name="T9" fmla="*/ 474 h 1868"/>
              <a:gd name="T10" fmla="*/ 114 w 568"/>
              <a:gd name="T11" fmla="*/ 598 h 1868"/>
              <a:gd name="T12" fmla="*/ 130 w 568"/>
              <a:gd name="T13" fmla="*/ 778 h 1868"/>
              <a:gd name="T14" fmla="*/ 150 w 568"/>
              <a:gd name="T15" fmla="*/ 958 h 1868"/>
              <a:gd name="T16" fmla="*/ 190 w 568"/>
              <a:gd name="T17" fmla="*/ 1234 h 1868"/>
              <a:gd name="T18" fmla="*/ 210 w 568"/>
              <a:gd name="T19" fmla="*/ 1434 h 1868"/>
              <a:gd name="T20" fmla="*/ 210 w 568"/>
              <a:gd name="T21" fmla="*/ 1538 h 1868"/>
              <a:gd name="T22" fmla="*/ 142 w 568"/>
              <a:gd name="T23" fmla="*/ 1602 h 1868"/>
              <a:gd name="T24" fmla="*/ 70 w 568"/>
              <a:gd name="T25" fmla="*/ 1634 h 1868"/>
              <a:gd name="T26" fmla="*/ 26 w 568"/>
              <a:gd name="T27" fmla="*/ 1686 h 1868"/>
              <a:gd name="T28" fmla="*/ 6 w 568"/>
              <a:gd name="T29" fmla="*/ 1746 h 1868"/>
              <a:gd name="T30" fmla="*/ 62 w 568"/>
              <a:gd name="T31" fmla="*/ 1838 h 1868"/>
              <a:gd name="T32" fmla="*/ 210 w 568"/>
              <a:gd name="T33" fmla="*/ 1866 h 1868"/>
              <a:gd name="T34" fmla="*/ 362 w 568"/>
              <a:gd name="T35" fmla="*/ 1850 h 1868"/>
              <a:gd name="T36" fmla="*/ 426 w 568"/>
              <a:gd name="T37" fmla="*/ 1810 h 1868"/>
              <a:gd name="T38" fmla="*/ 454 w 568"/>
              <a:gd name="T39" fmla="*/ 1730 h 1868"/>
              <a:gd name="T40" fmla="*/ 430 w 568"/>
              <a:gd name="T41" fmla="*/ 1618 h 1868"/>
              <a:gd name="T42" fmla="*/ 374 w 568"/>
              <a:gd name="T43" fmla="*/ 1558 h 1868"/>
              <a:gd name="T44" fmla="*/ 342 w 568"/>
              <a:gd name="T45" fmla="*/ 1398 h 1868"/>
              <a:gd name="T46" fmla="*/ 322 w 568"/>
              <a:gd name="T47" fmla="*/ 1190 h 1868"/>
              <a:gd name="T48" fmla="*/ 306 w 568"/>
              <a:gd name="T49" fmla="*/ 1042 h 1868"/>
              <a:gd name="T50" fmla="*/ 306 w 568"/>
              <a:gd name="T51" fmla="*/ 910 h 1868"/>
              <a:gd name="T52" fmla="*/ 310 w 568"/>
              <a:gd name="T53" fmla="*/ 774 h 1868"/>
              <a:gd name="T54" fmla="*/ 318 w 568"/>
              <a:gd name="T55" fmla="*/ 594 h 1868"/>
              <a:gd name="T56" fmla="*/ 362 w 568"/>
              <a:gd name="T57" fmla="*/ 378 h 1868"/>
              <a:gd name="T58" fmla="*/ 430 w 568"/>
              <a:gd name="T59" fmla="*/ 294 h 1868"/>
              <a:gd name="T60" fmla="*/ 538 w 568"/>
              <a:gd name="T61" fmla="*/ 234 h 1868"/>
              <a:gd name="T62" fmla="*/ 558 w 568"/>
              <a:gd name="T63" fmla="*/ 106 h 1868"/>
              <a:gd name="T64" fmla="*/ 478 w 568"/>
              <a:gd name="T65" fmla="*/ 26 h 1868"/>
              <a:gd name="T66" fmla="*/ 330 w 568"/>
              <a:gd name="T67" fmla="*/ 2 h 1868"/>
              <a:gd name="T68" fmla="*/ 254 w 568"/>
              <a:gd name="T69" fmla="*/ 14 h 1868"/>
              <a:gd name="T70" fmla="*/ 202 w 568"/>
              <a:gd name="T71" fmla="*/ 34 h 1868"/>
              <a:gd name="T72" fmla="*/ 174 w 568"/>
              <a:gd name="T73" fmla="*/ 58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8" h="1868">
                <a:moveTo>
                  <a:pt x="174" y="58"/>
                </a:moveTo>
                <a:cubicBezTo>
                  <a:pt x="161" y="70"/>
                  <a:pt x="131" y="84"/>
                  <a:pt x="122" y="106"/>
                </a:cubicBezTo>
                <a:cubicBezTo>
                  <a:pt x="113" y="128"/>
                  <a:pt x="123" y="144"/>
                  <a:pt x="122" y="190"/>
                </a:cubicBezTo>
                <a:cubicBezTo>
                  <a:pt x="121" y="236"/>
                  <a:pt x="119" y="335"/>
                  <a:pt x="118" y="382"/>
                </a:cubicBezTo>
                <a:cubicBezTo>
                  <a:pt x="117" y="429"/>
                  <a:pt x="115" y="438"/>
                  <a:pt x="114" y="474"/>
                </a:cubicBezTo>
                <a:cubicBezTo>
                  <a:pt x="113" y="510"/>
                  <a:pt x="111" y="547"/>
                  <a:pt x="114" y="598"/>
                </a:cubicBezTo>
                <a:cubicBezTo>
                  <a:pt x="117" y="649"/>
                  <a:pt x="124" y="718"/>
                  <a:pt x="130" y="778"/>
                </a:cubicBezTo>
                <a:cubicBezTo>
                  <a:pt x="136" y="838"/>
                  <a:pt x="140" y="882"/>
                  <a:pt x="150" y="958"/>
                </a:cubicBezTo>
                <a:cubicBezTo>
                  <a:pt x="160" y="1034"/>
                  <a:pt x="180" y="1155"/>
                  <a:pt x="190" y="1234"/>
                </a:cubicBezTo>
                <a:cubicBezTo>
                  <a:pt x="200" y="1313"/>
                  <a:pt x="207" y="1383"/>
                  <a:pt x="210" y="1434"/>
                </a:cubicBezTo>
                <a:cubicBezTo>
                  <a:pt x="213" y="1485"/>
                  <a:pt x="221" y="1510"/>
                  <a:pt x="210" y="1538"/>
                </a:cubicBezTo>
                <a:cubicBezTo>
                  <a:pt x="199" y="1566"/>
                  <a:pt x="165" y="1586"/>
                  <a:pt x="142" y="1602"/>
                </a:cubicBezTo>
                <a:cubicBezTo>
                  <a:pt x="119" y="1618"/>
                  <a:pt x="89" y="1620"/>
                  <a:pt x="70" y="1634"/>
                </a:cubicBezTo>
                <a:cubicBezTo>
                  <a:pt x="51" y="1648"/>
                  <a:pt x="37" y="1667"/>
                  <a:pt x="26" y="1686"/>
                </a:cubicBezTo>
                <a:cubicBezTo>
                  <a:pt x="15" y="1705"/>
                  <a:pt x="0" y="1721"/>
                  <a:pt x="6" y="1746"/>
                </a:cubicBezTo>
                <a:cubicBezTo>
                  <a:pt x="12" y="1771"/>
                  <a:pt x="28" y="1818"/>
                  <a:pt x="62" y="1838"/>
                </a:cubicBezTo>
                <a:cubicBezTo>
                  <a:pt x="96" y="1858"/>
                  <a:pt x="160" y="1864"/>
                  <a:pt x="210" y="1866"/>
                </a:cubicBezTo>
                <a:cubicBezTo>
                  <a:pt x="260" y="1868"/>
                  <a:pt x="326" y="1859"/>
                  <a:pt x="362" y="1850"/>
                </a:cubicBezTo>
                <a:cubicBezTo>
                  <a:pt x="398" y="1841"/>
                  <a:pt x="411" y="1830"/>
                  <a:pt x="426" y="1810"/>
                </a:cubicBezTo>
                <a:cubicBezTo>
                  <a:pt x="441" y="1790"/>
                  <a:pt x="453" y="1762"/>
                  <a:pt x="454" y="1730"/>
                </a:cubicBezTo>
                <a:cubicBezTo>
                  <a:pt x="455" y="1698"/>
                  <a:pt x="443" y="1647"/>
                  <a:pt x="430" y="1618"/>
                </a:cubicBezTo>
                <a:cubicBezTo>
                  <a:pt x="417" y="1589"/>
                  <a:pt x="389" y="1595"/>
                  <a:pt x="374" y="1558"/>
                </a:cubicBezTo>
                <a:cubicBezTo>
                  <a:pt x="359" y="1521"/>
                  <a:pt x="351" y="1459"/>
                  <a:pt x="342" y="1398"/>
                </a:cubicBezTo>
                <a:cubicBezTo>
                  <a:pt x="333" y="1337"/>
                  <a:pt x="328" y="1249"/>
                  <a:pt x="322" y="1190"/>
                </a:cubicBezTo>
                <a:cubicBezTo>
                  <a:pt x="316" y="1131"/>
                  <a:pt x="309" y="1089"/>
                  <a:pt x="306" y="1042"/>
                </a:cubicBezTo>
                <a:cubicBezTo>
                  <a:pt x="303" y="995"/>
                  <a:pt x="305" y="955"/>
                  <a:pt x="306" y="910"/>
                </a:cubicBezTo>
                <a:cubicBezTo>
                  <a:pt x="307" y="865"/>
                  <a:pt x="308" y="827"/>
                  <a:pt x="310" y="774"/>
                </a:cubicBezTo>
                <a:cubicBezTo>
                  <a:pt x="312" y="721"/>
                  <a:pt x="309" y="660"/>
                  <a:pt x="318" y="594"/>
                </a:cubicBezTo>
                <a:cubicBezTo>
                  <a:pt x="327" y="528"/>
                  <a:pt x="343" y="428"/>
                  <a:pt x="362" y="378"/>
                </a:cubicBezTo>
                <a:cubicBezTo>
                  <a:pt x="381" y="328"/>
                  <a:pt x="401" y="318"/>
                  <a:pt x="430" y="294"/>
                </a:cubicBezTo>
                <a:cubicBezTo>
                  <a:pt x="459" y="270"/>
                  <a:pt x="517" y="265"/>
                  <a:pt x="538" y="234"/>
                </a:cubicBezTo>
                <a:cubicBezTo>
                  <a:pt x="559" y="203"/>
                  <a:pt x="568" y="141"/>
                  <a:pt x="558" y="106"/>
                </a:cubicBezTo>
                <a:cubicBezTo>
                  <a:pt x="548" y="71"/>
                  <a:pt x="516" y="43"/>
                  <a:pt x="478" y="26"/>
                </a:cubicBezTo>
                <a:cubicBezTo>
                  <a:pt x="440" y="9"/>
                  <a:pt x="367" y="4"/>
                  <a:pt x="330" y="2"/>
                </a:cubicBezTo>
                <a:cubicBezTo>
                  <a:pt x="293" y="0"/>
                  <a:pt x="275" y="9"/>
                  <a:pt x="254" y="14"/>
                </a:cubicBezTo>
                <a:cubicBezTo>
                  <a:pt x="233" y="19"/>
                  <a:pt x="217" y="27"/>
                  <a:pt x="202" y="34"/>
                </a:cubicBezTo>
                <a:cubicBezTo>
                  <a:pt x="187" y="41"/>
                  <a:pt x="187" y="46"/>
                  <a:pt x="174" y="58"/>
                </a:cubicBezTo>
                <a:close/>
              </a:path>
            </a:pathLst>
          </a:custGeom>
          <a:solidFill>
            <a:srgbClr val="FFFFFF"/>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8890" name="AutoShape 58">
            <a:extLst>
              <a:ext uri="{FF2B5EF4-FFF2-40B4-BE49-F238E27FC236}">
                <a16:creationId xmlns:a16="http://schemas.microsoft.com/office/drawing/2014/main" id="{49D4A0F8-6E1E-4FE2-BD5D-B269983725C3}"/>
              </a:ext>
            </a:extLst>
          </p:cNvPr>
          <p:cNvSpPr>
            <a:spLocks noChangeArrowheads="1"/>
          </p:cNvSpPr>
          <p:nvPr/>
        </p:nvSpPr>
        <p:spPr bwMode="auto">
          <a:xfrm>
            <a:off x="5225504" y="1894979"/>
            <a:ext cx="3886200" cy="457200"/>
          </a:xfrm>
          <a:prstGeom prst="rightArrow">
            <a:avLst>
              <a:gd name="adj1" fmla="val 24306"/>
              <a:gd name="adj2" fmla="val 10762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91" name="Rectangle 59">
            <a:extLst>
              <a:ext uri="{FF2B5EF4-FFF2-40B4-BE49-F238E27FC236}">
                <a16:creationId xmlns:a16="http://schemas.microsoft.com/office/drawing/2014/main" id="{DBCCF2F9-F6E8-4117-A54A-5622FCC7D96B}"/>
              </a:ext>
            </a:extLst>
          </p:cNvPr>
          <p:cNvSpPr>
            <a:spLocks noChangeArrowheads="1"/>
          </p:cNvSpPr>
          <p:nvPr/>
        </p:nvSpPr>
        <p:spPr bwMode="auto">
          <a:xfrm>
            <a:off x="3225254" y="1513979"/>
            <a:ext cx="3179763"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b="0">
                <a:latin typeface="Arial" panose="020B0604020202020204" pitchFamily="34" charset="0"/>
              </a:rPr>
              <a:t>age</a:t>
            </a:r>
          </a:p>
        </p:txBody>
      </p:sp>
      <p:sp>
        <p:nvSpPr>
          <p:cNvPr id="248892" name="Rectangle 60">
            <a:extLst>
              <a:ext uri="{FF2B5EF4-FFF2-40B4-BE49-F238E27FC236}">
                <a16:creationId xmlns:a16="http://schemas.microsoft.com/office/drawing/2014/main" id="{15B328B7-54FB-4D27-8C67-2757949FFB04}"/>
              </a:ext>
            </a:extLst>
          </p:cNvPr>
          <p:cNvSpPr>
            <a:spLocks noChangeArrowheads="1"/>
          </p:cNvSpPr>
          <p:nvPr/>
        </p:nvSpPr>
        <p:spPr bwMode="auto">
          <a:xfrm>
            <a:off x="2618060" y="5308745"/>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a:solidFill>
                  <a:schemeClr val="accent1"/>
                </a:solidFill>
                <a:latin typeface="Arial" panose="020B0604020202020204" pitchFamily="34" charset="0"/>
              </a:rPr>
              <a:t>   </a:t>
            </a:r>
            <a:r>
              <a:rPr lang="en-US" altLang="cs-CZ" sz="2000" b="0">
                <a:solidFill>
                  <a:srgbClr val="FF0066"/>
                </a:solidFill>
                <a:latin typeface="Arial" panose="020B0604020202020204" pitchFamily="34" charset="0"/>
              </a:rPr>
              <a:t>resting cartilage</a:t>
            </a:r>
            <a:r>
              <a:rPr lang="en-US" altLang="cs-CZ" sz="1800" b="0">
                <a:solidFill>
                  <a:schemeClr val="accent1"/>
                </a:solidFill>
                <a:latin typeface="Arial" panose="020B0604020202020204" pitchFamily="34" charset="0"/>
              </a:rPr>
              <a:t> </a:t>
            </a:r>
          </a:p>
        </p:txBody>
      </p:sp>
      <p:sp>
        <p:nvSpPr>
          <p:cNvPr id="248893" name="AutoShape 61">
            <a:extLst>
              <a:ext uri="{FF2B5EF4-FFF2-40B4-BE49-F238E27FC236}">
                <a16:creationId xmlns:a16="http://schemas.microsoft.com/office/drawing/2014/main" id="{89734A21-0D70-4EB3-B9CB-0115429ABB06}"/>
              </a:ext>
            </a:extLst>
          </p:cNvPr>
          <p:cNvSpPr>
            <a:spLocks noChangeArrowheads="1"/>
          </p:cNvSpPr>
          <p:nvPr/>
        </p:nvSpPr>
        <p:spPr bwMode="auto">
          <a:xfrm>
            <a:off x="2181498" y="3008458"/>
            <a:ext cx="427037" cy="457200"/>
          </a:xfrm>
          <a:prstGeom prst="downArrow">
            <a:avLst>
              <a:gd name="adj1" fmla="val 50000"/>
              <a:gd name="adj2" fmla="val 2676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8894" name="AutoShape 62">
            <a:extLst>
              <a:ext uri="{FF2B5EF4-FFF2-40B4-BE49-F238E27FC236}">
                <a16:creationId xmlns:a16="http://schemas.microsoft.com/office/drawing/2014/main" id="{5B413752-0B69-4769-8CB4-9939A7C2C6D0}"/>
              </a:ext>
            </a:extLst>
          </p:cNvPr>
          <p:cNvSpPr>
            <a:spLocks noChangeArrowheads="1"/>
          </p:cNvSpPr>
          <p:nvPr/>
        </p:nvSpPr>
        <p:spPr bwMode="auto">
          <a:xfrm rot="10800000">
            <a:off x="2179910" y="4414983"/>
            <a:ext cx="427038" cy="457200"/>
          </a:xfrm>
          <a:prstGeom prst="downArrow">
            <a:avLst>
              <a:gd name="adj1" fmla="val 50000"/>
              <a:gd name="adj2" fmla="val 2676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3">
            <a:extLst>
              <a:ext uri="{FF2B5EF4-FFF2-40B4-BE49-F238E27FC236}">
                <a16:creationId xmlns:a16="http://schemas.microsoft.com/office/drawing/2014/main" id="{7B4F59BF-FCCA-4474-9BEE-F67C91B9C1F3}"/>
              </a:ext>
            </a:extLst>
          </p:cNvPr>
          <p:cNvSpPr txBox="1">
            <a:spLocks noChangeArrowheads="1"/>
          </p:cNvSpPr>
          <p:nvPr/>
        </p:nvSpPr>
        <p:spPr bwMode="auto">
          <a:xfrm>
            <a:off x="547464" y="-13047"/>
            <a:ext cx="859653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FGF dráha na příkladu regulace růstu kostí</a:t>
            </a:r>
          </a:p>
        </p:txBody>
      </p:sp>
      <p:cxnSp>
        <p:nvCxnSpPr>
          <p:cNvPr id="3" name="Přímá spojnice se šipkou 2">
            <a:extLst>
              <a:ext uri="{FF2B5EF4-FFF2-40B4-BE49-F238E27FC236}">
                <a16:creationId xmlns:a16="http://schemas.microsoft.com/office/drawing/2014/main" id="{1BC517CB-9E1B-4D34-A04F-687250C34769}"/>
              </a:ext>
            </a:extLst>
          </p:cNvPr>
          <p:cNvCxnSpPr>
            <a:cxnSpLocks/>
            <a:endCxn id="248867" idx="2"/>
          </p:cNvCxnSpPr>
          <p:nvPr/>
        </p:nvCxnSpPr>
        <p:spPr>
          <a:xfrm flipH="1" flipV="1">
            <a:off x="1990220" y="4708121"/>
            <a:ext cx="189689" cy="1502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41">
            <a:extLst>
              <a:ext uri="{FF2B5EF4-FFF2-40B4-BE49-F238E27FC236}">
                <a16:creationId xmlns:a16="http://schemas.microsoft.com/office/drawing/2014/main" id="{B3F3D6B0-A4E4-4AF0-9A4A-7C3361D50187}"/>
              </a:ext>
            </a:extLst>
          </p:cNvPr>
          <p:cNvSpPr>
            <a:spLocks noChangeArrowheads="1"/>
          </p:cNvSpPr>
          <p:nvPr/>
        </p:nvSpPr>
        <p:spPr bwMode="auto">
          <a:xfrm>
            <a:off x="4057897" y="6210994"/>
            <a:ext cx="151447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cs-CZ" sz="2000" b="0" dirty="0">
                <a:solidFill>
                  <a:srgbClr val="FF0066"/>
                </a:solidFill>
                <a:latin typeface="Arial" panose="020B0604020202020204" pitchFamily="34" charset="0"/>
              </a:rPr>
              <a:t>   </a:t>
            </a:r>
            <a:r>
              <a:rPr lang="cs-CZ" altLang="cs-CZ" sz="2000" b="0" dirty="0">
                <a:solidFill>
                  <a:schemeClr val="accent1"/>
                </a:solidFill>
                <a:latin typeface="Arial" panose="020B0604020202020204" pitchFamily="34" charset="0"/>
              </a:rPr>
              <a:t>růstová ploténka (</a:t>
            </a:r>
            <a:r>
              <a:rPr lang="cs-CZ" altLang="cs-CZ" sz="2000" b="0" dirty="0" err="1">
                <a:solidFill>
                  <a:schemeClr val="accent1"/>
                </a:solidFill>
                <a:latin typeface="Arial" panose="020B0604020202020204" pitchFamily="34" charset="0"/>
              </a:rPr>
              <a:t>growth</a:t>
            </a:r>
            <a:r>
              <a:rPr lang="cs-CZ" altLang="cs-CZ" sz="2000" b="0" dirty="0">
                <a:solidFill>
                  <a:schemeClr val="accent1"/>
                </a:solidFill>
                <a:latin typeface="Arial" panose="020B0604020202020204" pitchFamily="34" charset="0"/>
              </a:rPr>
              <a:t> plate) – zaniká v dospělosti</a:t>
            </a:r>
            <a:endParaRPr lang="en-US" altLang="cs-CZ" sz="2000" b="0" dirty="0">
              <a:solidFill>
                <a:schemeClr val="accent1"/>
              </a:solidFill>
              <a:latin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4" name="Group 4">
            <a:extLst>
              <a:ext uri="{FF2B5EF4-FFF2-40B4-BE49-F238E27FC236}">
                <a16:creationId xmlns:a16="http://schemas.microsoft.com/office/drawing/2014/main" id="{0DDC18A1-28C8-43D5-8FC2-D8C533F7A9D7}"/>
              </a:ext>
            </a:extLst>
          </p:cNvPr>
          <p:cNvGrpSpPr>
            <a:grpSpLocks/>
          </p:cNvGrpSpPr>
          <p:nvPr/>
        </p:nvGrpSpPr>
        <p:grpSpPr bwMode="auto">
          <a:xfrm>
            <a:off x="1278632" y="500856"/>
            <a:ext cx="7866063" cy="6059488"/>
            <a:chOff x="297" y="128"/>
            <a:chExt cx="4955" cy="3817"/>
          </a:xfrm>
        </p:grpSpPr>
        <p:sp>
          <p:nvSpPr>
            <p:cNvPr id="245765" name="Rectangle 5">
              <a:extLst>
                <a:ext uri="{FF2B5EF4-FFF2-40B4-BE49-F238E27FC236}">
                  <a16:creationId xmlns:a16="http://schemas.microsoft.com/office/drawing/2014/main" id="{9E135450-A93B-4A3D-87EC-CBC44A10A023}"/>
                </a:ext>
              </a:extLst>
            </p:cNvPr>
            <p:cNvSpPr>
              <a:spLocks noChangeArrowheads="1"/>
            </p:cNvSpPr>
            <p:nvPr/>
          </p:nvSpPr>
          <p:spPr bwMode="auto">
            <a:xfrm>
              <a:off x="356" y="128"/>
              <a:ext cx="4896"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cs-CZ" altLang="cs-CZ" sz="3200" b="0" dirty="0">
                  <a:latin typeface="Arial" panose="020B0604020202020204" pitchFamily="34" charset="0"/>
                </a:rPr>
                <a:t>Aktivující mutace v </a:t>
              </a:r>
              <a:r>
                <a:rPr lang="en-US" altLang="cs-CZ" sz="3200" b="0" dirty="0">
                  <a:latin typeface="Arial" panose="020B0604020202020204" pitchFamily="34" charset="0"/>
                </a:rPr>
                <a:t>FGFR3</a:t>
              </a:r>
              <a:r>
                <a:rPr lang="cs-CZ" altLang="cs-CZ" sz="3200" b="0" dirty="0">
                  <a:latin typeface="Arial" panose="020B0604020202020204" pitchFamily="34" charset="0"/>
                </a:rPr>
                <a:t> způsobují skeletální </a:t>
              </a:r>
              <a:r>
                <a:rPr lang="cs-CZ" altLang="cs-CZ" sz="3200" b="0" dirty="0" err="1">
                  <a:latin typeface="Arial" panose="020B0604020202020204" pitchFamily="34" charset="0"/>
                </a:rPr>
                <a:t>dysplázie</a:t>
              </a:r>
              <a:endParaRPr lang="en-US" altLang="cs-CZ" sz="3200" b="0" dirty="0">
                <a:latin typeface="Arial" panose="020B0604020202020204" pitchFamily="34" charset="0"/>
              </a:endParaRPr>
            </a:p>
          </p:txBody>
        </p:sp>
        <p:sp>
          <p:nvSpPr>
            <p:cNvPr id="245766" name="Rectangle 6">
              <a:extLst>
                <a:ext uri="{FF2B5EF4-FFF2-40B4-BE49-F238E27FC236}">
                  <a16:creationId xmlns:a16="http://schemas.microsoft.com/office/drawing/2014/main" id="{EB81AD7D-0DFB-4D07-A095-C11336222ADD}"/>
                </a:ext>
              </a:extLst>
            </p:cNvPr>
            <p:cNvSpPr>
              <a:spLocks noChangeArrowheads="1"/>
            </p:cNvSpPr>
            <p:nvPr/>
          </p:nvSpPr>
          <p:spPr bwMode="auto">
            <a:xfrm>
              <a:off x="297" y="1632"/>
              <a:ext cx="3464"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cs-CZ" sz="2800" b="0">
                  <a:latin typeface="Arial" panose="020B0604020202020204" pitchFamily="34" charset="0"/>
                </a:rPr>
                <a:t>Hypochondroplasia</a:t>
              </a:r>
            </a:p>
            <a:p>
              <a:r>
                <a:rPr lang="en-US" altLang="cs-CZ" sz="2800" b="0">
                  <a:latin typeface="Arial" panose="020B0604020202020204" pitchFamily="34" charset="0"/>
                </a:rPr>
                <a:t>Achondroplasia</a:t>
              </a:r>
            </a:p>
            <a:p>
              <a:r>
                <a:rPr lang="en-US" altLang="cs-CZ" sz="2800" b="0">
                  <a:latin typeface="Arial" panose="020B0604020202020204" pitchFamily="34" charset="0"/>
                </a:rPr>
                <a:t>SADDAN</a:t>
              </a:r>
            </a:p>
            <a:p>
              <a:r>
                <a:rPr lang="en-US" altLang="cs-CZ" sz="2800" b="0">
                  <a:latin typeface="Arial" panose="020B0604020202020204" pitchFamily="34" charset="0"/>
                </a:rPr>
                <a:t>Thanatophoric Dysplasia</a:t>
              </a:r>
            </a:p>
            <a:p>
              <a:pPr algn="ctr"/>
              <a:endParaRPr lang="en-US" altLang="cs-CZ" sz="2800" b="0">
                <a:latin typeface="Arial" panose="020B0604020202020204" pitchFamily="34" charset="0"/>
              </a:endParaRPr>
            </a:p>
          </p:txBody>
        </p:sp>
        <p:sp>
          <p:nvSpPr>
            <p:cNvPr id="245767" name="Line 7">
              <a:extLst>
                <a:ext uri="{FF2B5EF4-FFF2-40B4-BE49-F238E27FC236}">
                  <a16:creationId xmlns:a16="http://schemas.microsoft.com/office/drawing/2014/main" id="{78B40AC4-15BD-464C-BAFD-E239D1108D27}"/>
                </a:ext>
              </a:extLst>
            </p:cNvPr>
            <p:cNvSpPr>
              <a:spLocks noChangeShapeType="1"/>
            </p:cNvSpPr>
            <p:nvPr/>
          </p:nvSpPr>
          <p:spPr bwMode="auto">
            <a:xfrm>
              <a:off x="3024" y="1728"/>
              <a:ext cx="0" cy="1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68" name="Rectangle 8">
              <a:extLst>
                <a:ext uri="{FF2B5EF4-FFF2-40B4-BE49-F238E27FC236}">
                  <a16:creationId xmlns:a16="http://schemas.microsoft.com/office/drawing/2014/main" id="{F7801096-1AFE-422F-BB62-A8DB9549F45A}"/>
                </a:ext>
              </a:extLst>
            </p:cNvPr>
            <p:cNvSpPr>
              <a:spLocks noChangeArrowheads="1"/>
            </p:cNvSpPr>
            <p:nvPr/>
          </p:nvSpPr>
          <p:spPr bwMode="auto">
            <a:xfrm>
              <a:off x="2448" y="1248"/>
              <a:ext cx="1360" cy="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cs-CZ" sz="2800" b="0">
                  <a:latin typeface="Arial" panose="020B0604020202020204" pitchFamily="34" charset="0"/>
                </a:rPr>
                <a:t>STATURE</a:t>
              </a:r>
            </a:p>
          </p:txBody>
        </p:sp>
        <p:grpSp>
          <p:nvGrpSpPr>
            <p:cNvPr id="245769" name="Group 9">
              <a:extLst>
                <a:ext uri="{FF2B5EF4-FFF2-40B4-BE49-F238E27FC236}">
                  <a16:creationId xmlns:a16="http://schemas.microsoft.com/office/drawing/2014/main" id="{87D6C016-8B35-471E-B21C-000ADA72B7F8}"/>
                </a:ext>
              </a:extLst>
            </p:cNvPr>
            <p:cNvGrpSpPr>
              <a:grpSpLocks/>
            </p:cNvGrpSpPr>
            <p:nvPr/>
          </p:nvGrpSpPr>
          <p:grpSpPr bwMode="auto">
            <a:xfrm>
              <a:off x="3367" y="834"/>
              <a:ext cx="1866" cy="3111"/>
              <a:chOff x="3495" y="1008"/>
              <a:chExt cx="1866" cy="3111"/>
            </a:xfrm>
          </p:grpSpPr>
          <p:sp>
            <p:nvSpPr>
              <p:cNvPr id="245770" name="Line 10">
                <a:extLst>
                  <a:ext uri="{FF2B5EF4-FFF2-40B4-BE49-F238E27FC236}">
                    <a16:creationId xmlns:a16="http://schemas.microsoft.com/office/drawing/2014/main" id="{73C57C72-A327-4568-A8C4-C0CB0EB78965}"/>
                  </a:ext>
                </a:extLst>
              </p:cNvPr>
              <p:cNvSpPr>
                <a:spLocks noChangeShapeType="1"/>
              </p:cNvSpPr>
              <p:nvPr/>
            </p:nvSpPr>
            <p:spPr bwMode="auto">
              <a:xfrm rot="16169480" flipH="1">
                <a:off x="4721" y="1567"/>
                <a:ext cx="158"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1" name="Line 11">
                <a:extLst>
                  <a:ext uri="{FF2B5EF4-FFF2-40B4-BE49-F238E27FC236}">
                    <a16:creationId xmlns:a16="http://schemas.microsoft.com/office/drawing/2014/main" id="{8DECF9FF-B469-4362-BF4A-B275F521DA38}"/>
                  </a:ext>
                </a:extLst>
              </p:cNvPr>
              <p:cNvSpPr>
                <a:spLocks noChangeShapeType="1"/>
              </p:cNvSpPr>
              <p:nvPr/>
            </p:nvSpPr>
            <p:spPr bwMode="auto">
              <a:xfrm rot="16169480" flipH="1">
                <a:off x="4701" y="2864"/>
                <a:ext cx="207"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245772" name="Group 12">
                <a:extLst>
                  <a:ext uri="{FF2B5EF4-FFF2-40B4-BE49-F238E27FC236}">
                    <a16:creationId xmlns:a16="http://schemas.microsoft.com/office/drawing/2014/main" id="{7C4B4458-F616-4D0A-9529-DCCB60D8C049}"/>
                  </a:ext>
                </a:extLst>
              </p:cNvPr>
              <p:cNvGrpSpPr>
                <a:grpSpLocks/>
              </p:cNvGrpSpPr>
              <p:nvPr/>
            </p:nvGrpSpPr>
            <p:grpSpPr bwMode="auto">
              <a:xfrm>
                <a:off x="4416" y="1008"/>
                <a:ext cx="560" cy="3111"/>
                <a:chOff x="4416" y="1008"/>
                <a:chExt cx="560" cy="3111"/>
              </a:xfrm>
            </p:grpSpPr>
            <p:grpSp>
              <p:nvGrpSpPr>
                <p:cNvPr id="245773" name="Group 13">
                  <a:extLst>
                    <a:ext uri="{FF2B5EF4-FFF2-40B4-BE49-F238E27FC236}">
                      <a16:creationId xmlns:a16="http://schemas.microsoft.com/office/drawing/2014/main" id="{8338B66E-0F14-4000-9C23-6184521E9471}"/>
                    </a:ext>
                  </a:extLst>
                </p:cNvPr>
                <p:cNvGrpSpPr>
                  <a:grpSpLocks/>
                </p:cNvGrpSpPr>
                <p:nvPr/>
              </p:nvGrpSpPr>
              <p:grpSpPr bwMode="auto">
                <a:xfrm>
                  <a:off x="4416" y="1008"/>
                  <a:ext cx="399" cy="3111"/>
                  <a:chOff x="1008" y="912"/>
                  <a:chExt cx="399" cy="3111"/>
                </a:xfrm>
              </p:grpSpPr>
              <p:sp>
                <p:nvSpPr>
                  <p:cNvPr id="245774" name="Arc 14">
                    <a:extLst>
                      <a:ext uri="{FF2B5EF4-FFF2-40B4-BE49-F238E27FC236}">
                        <a16:creationId xmlns:a16="http://schemas.microsoft.com/office/drawing/2014/main" id="{9565092C-9C70-4277-9AB4-8724B633C9F4}"/>
                      </a:ext>
                    </a:extLst>
                  </p:cNvPr>
                  <p:cNvSpPr>
                    <a:spLocks/>
                  </p:cNvSpPr>
                  <p:nvPr/>
                </p:nvSpPr>
                <p:spPr bwMode="auto">
                  <a:xfrm rot="5369480" flipH="1">
                    <a:off x="1029" y="1042"/>
                    <a:ext cx="332" cy="373"/>
                  </a:xfrm>
                  <a:custGeom>
                    <a:avLst/>
                    <a:gdLst>
                      <a:gd name="G0" fmla="+- 21600 0 0"/>
                      <a:gd name="G1" fmla="+- 3102 0 0"/>
                      <a:gd name="G2" fmla="+- 21600 0 0"/>
                      <a:gd name="T0" fmla="*/ 42976 w 43200"/>
                      <a:gd name="T1" fmla="*/ 0 h 24702"/>
                      <a:gd name="T2" fmla="*/ 220 w 43200"/>
                      <a:gd name="T3" fmla="*/ 24 h 24702"/>
                      <a:gd name="T4" fmla="*/ 21600 w 43200"/>
                      <a:gd name="T5" fmla="*/ 3102 h 24702"/>
                    </a:gdLst>
                    <a:ahLst/>
                    <a:cxnLst>
                      <a:cxn ang="0">
                        <a:pos x="T0" y="T1"/>
                      </a:cxn>
                      <a:cxn ang="0">
                        <a:pos x="T2" y="T3"/>
                      </a:cxn>
                      <a:cxn ang="0">
                        <a:pos x="T4" y="T5"/>
                      </a:cxn>
                    </a:cxnLst>
                    <a:rect l="0" t="0" r="r" b="b"/>
                    <a:pathLst>
                      <a:path w="43200" h="24702" fill="none"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path>
                      <a:path w="43200" h="24702" stroke="0"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lnTo>
                          <a:pt x="21600" y="3102"/>
                        </a:lnTo>
                        <a:close/>
                      </a:path>
                    </a:pathLst>
                  </a:custGeom>
                  <a:noFill/>
                  <a:ln w="41275"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5" name="Line 15">
                    <a:extLst>
                      <a:ext uri="{FF2B5EF4-FFF2-40B4-BE49-F238E27FC236}">
                        <a16:creationId xmlns:a16="http://schemas.microsoft.com/office/drawing/2014/main" id="{780636DF-70BE-4C5C-8F83-71067ACFAFC0}"/>
                      </a:ext>
                    </a:extLst>
                  </p:cNvPr>
                  <p:cNvSpPr>
                    <a:spLocks noChangeShapeType="1"/>
                  </p:cNvSpPr>
                  <p:nvPr/>
                </p:nvSpPr>
                <p:spPr bwMode="auto">
                  <a:xfrm rot="16169480" flipH="1">
                    <a:off x="1302" y="991"/>
                    <a:ext cx="157"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6" name="Line 16">
                    <a:extLst>
                      <a:ext uri="{FF2B5EF4-FFF2-40B4-BE49-F238E27FC236}">
                        <a16:creationId xmlns:a16="http://schemas.microsoft.com/office/drawing/2014/main" id="{73978630-D478-49D7-BB9B-778A1D7C6F14}"/>
                      </a:ext>
                    </a:extLst>
                  </p:cNvPr>
                  <p:cNvSpPr>
                    <a:spLocks noChangeShapeType="1"/>
                  </p:cNvSpPr>
                  <p:nvPr/>
                </p:nvSpPr>
                <p:spPr bwMode="auto">
                  <a:xfrm rot="16169480" flipH="1">
                    <a:off x="1308" y="1729"/>
                    <a:ext cx="157"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7" name="Arc 17">
                    <a:extLst>
                      <a:ext uri="{FF2B5EF4-FFF2-40B4-BE49-F238E27FC236}">
                        <a16:creationId xmlns:a16="http://schemas.microsoft.com/office/drawing/2014/main" id="{17F77F56-CACF-47F4-A9C2-663386F00996}"/>
                      </a:ext>
                    </a:extLst>
                  </p:cNvPr>
                  <p:cNvSpPr>
                    <a:spLocks/>
                  </p:cNvSpPr>
                  <p:nvPr/>
                </p:nvSpPr>
                <p:spPr bwMode="auto">
                  <a:xfrm rot="5369480" flipH="1">
                    <a:off x="1035" y="1780"/>
                    <a:ext cx="333" cy="373"/>
                  </a:xfrm>
                  <a:custGeom>
                    <a:avLst/>
                    <a:gdLst>
                      <a:gd name="G0" fmla="+- 21600 0 0"/>
                      <a:gd name="G1" fmla="+- 3102 0 0"/>
                      <a:gd name="G2" fmla="+- 21600 0 0"/>
                      <a:gd name="T0" fmla="*/ 42976 w 43200"/>
                      <a:gd name="T1" fmla="*/ 0 h 24702"/>
                      <a:gd name="T2" fmla="*/ 220 w 43200"/>
                      <a:gd name="T3" fmla="*/ 24 h 24702"/>
                      <a:gd name="T4" fmla="*/ 21600 w 43200"/>
                      <a:gd name="T5" fmla="*/ 3102 h 24702"/>
                    </a:gdLst>
                    <a:ahLst/>
                    <a:cxnLst>
                      <a:cxn ang="0">
                        <a:pos x="T0" y="T1"/>
                      </a:cxn>
                      <a:cxn ang="0">
                        <a:pos x="T2" y="T3"/>
                      </a:cxn>
                      <a:cxn ang="0">
                        <a:pos x="T4" y="T5"/>
                      </a:cxn>
                    </a:cxnLst>
                    <a:rect l="0" t="0" r="r" b="b"/>
                    <a:pathLst>
                      <a:path w="43200" h="24702" fill="none"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path>
                      <a:path w="43200" h="24702" stroke="0"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lnTo>
                          <a:pt x="21600" y="3102"/>
                        </a:lnTo>
                        <a:close/>
                      </a:path>
                    </a:pathLst>
                  </a:custGeom>
                  <a:noFill/>
                  <a:ln w="41275"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8" name="Arc 18">
                    <a:extLst>
                      <a:ext uri="{FF2B5EF4-FFF2-40B4-BE49-F238E27FC236}">
                        <a16:creationId xmlns:a16="http://schemas.microsoft.com/office/drawing/2014/main" id="{90D0C6AB-D7CD-4C7C-AADC-8758C2BEC881}"/>
                      </a:ext>
                    </a:extLst>
                  </p:cNvPr>
                  <p:cNvSpPr>
                    <a:spLocks/>
                  </p:cNvSpPr>
                  <p:nvPr/>
                </p:nvSpPr>
                <p:spPr bwMode="auto">
                  <a:xfrm rot="5369480" flipH="1">
                    <a:off x="1039" y="2312"/>
                    <a:ext cx="333" cy="373"/>
                  </a:xfrm>
                  <a:custGeom>
                    <a:avLst/>
                    <a:gdLst>
                      <a:gd name="G0" fmla="+- 21600 0 0"/>
                      <a:gd name="G1" fmla="+- 3102 0 0"/>
                      <a:gd name="G2" fmla="+- 21600 0 0"/>
                      <a:gd name="T0" fmla="*/ 42976 w 43200"/>
                      <a:gd name="T1" fmla="*/ 0 h 24702"/>
                      <a:gd name="T2" fmla="*/ 220 w 43200"/>
                      <a:gd name="T3" fmla="*/ 24 h 24702"/>
                      <a:gd name="T4" fmla="*/ 21600 w 43200"/>
                      <a:gd name="T5" fmla="*/ 3102 h 24702"/>
                    </a:gdLst>
                    <a:ahLst/>
                    <a:cxnLst>
                      <a:cxn ang="0">
                        <a:pos x="T0" y="T1"/>
                      </a:cxn>
                      <a:cxn ang="0">
                        <a:pos x="T2" y="T3"/>
                      </a:cxn>
                      <a:cxn ang="0">
                        <a:pos x="T4" y="T5"/>
                      </a:cxn>
                    </a:cxnLst>
                    <a:rect l="0" t="0" r="r" b="b"/>
                    <a:pathLst>
                      <a:path w="43200" h="24702" fill="none"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path>
                      <a:path w="43200" h="24702" stroke="0" extrusionOk="0">
                        <a:moveTo>
                          <a:pt x="42976" y="-1"/>
                        </a:moveTo>
                        <a:cubicBezTo>
                          <a:pt x="43125" y="1027"/>
                          <a:pt x="43200" y="2063"/>
                          <a:pt x="43200" y="3102"/>
                        </a:cubicBezTo>
                        <a:cubicBezTo>
                          <a:pt x="43200" y="15031"/>
                          <a:pt x="33529" y="24702"/>
                          <a:pt x="21600" y="24702"/>
                        </a:cubicBezTo>
                        <a:cubicBezTo>
                          <a:pt x="9670" y="24702"/>
                          <a:pt x="0" y="15031"/>
                          <a:pt x="0" y="3102"/>
                        </a:cubicBezTo>
                        <a:cubicBezTo>
                          <a:pt x="0" y="2072"/>
                          <a:pt x="73" y="1043"/>
                          <a:pt x="220" y="24"/>
                        </a:cubicBezTo>
                        <a:lnTo>
                          <a:pt x="21600" y="3102"/>
                        </a:lnTo>
                        <a:close/>
                      </a:path>
                    </a:pathLst>
                  </a:custGeom>
                  <a:noFill/>
                  <a:ln w="41275"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79" name="Line 19">
                    <a:extLst>
                      <a:ext uri="{FF2B5EF4-FFF2-40B4-BE49-F238E27FC236}">
                        <a16:creationId xmlns:a16="http://schemas.microsoft.com/office/drawing/2014/main" id="{B698130E-FE61-419C-B651-4C4EE942F99E}"/>
                      </a:ext>
                    </a:extLst>
                  </p:cNvPr>
                  <p:cNvSpPr>
                    <a:spLocks noChangeShapeType="1"/>
                  </p:cNvSpPr>
                  <p:nvPr/>
                </p:nvSpPr>
                <p:spPr bwMode="auto">
                  <a:xfrm rot="16169480" flipH="1">
                    <a:off x="1289" y="2237"/>
                    <a:ext cx="206"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80" name="Line 20">
                    <a:extLst>
                      <a:ext uri="{FF2B5EF4-FFF2-40B4-BE49-F238E27FC236}">
                        <a16:creationId xmlns:a16="http://schemas.microsoft.com/office/drawing/2014/main" id="{84DC605F-1E33-49A5-B126-8C1EFE9A4A8D}"/>
                      </a:ext>
                    </a:extLst>
                  </p:cNvPr>
                  <p:cNvSpPr>
                    <a:spLocks noChangeShapeType="1"/>
                  </p:cNvSpPr>
                  <p:nvPr/>
                </p:nvSpPr>
                <p:spPr bwMode="auto">
                  <a:xfrm rot="16169480" flipH="1">
                    <a:off x="1236" y="3035"/>
                    <a:ext cx="315" cy="6"/>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81" name="Line 21">
                    <a:extLst>
                      <a:ext uri="{FF2B5EF4-FFF2-40B4-BE49-F238E27FC236}">
                        <a16:creationId xmlns:a16="http://schemas.microsoft.com/office/drawing/2014/main" id="{39A54D61-2933-4396-94CB-BD8ECDF35905}"/>
                      </a:ext>
                    </a:extLst>
                  </p:cNvPr>
                  <p:cNvSpPr>
                    <a:spLocks noChangeShapeType="1"/>
                  </p:cNvSpPr>
                  <p:nvPr/>
                </p:nvSpPr>
                <p:spPr bwMode="auto">
                  <a:xfrm rot="16169480" flipH="1">
                    <a:off x="1303" y="3920"/>
                    <a:ext cx="207" cy="0"/>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245782" name="Text Box 22">
                  <a:extLst>
                    <a:ext uri="{FF2B5EF4-FFF2-40B4-BE49-F238E27FC236}">
                      <a16:creationId xmlns:a16="http://schemas.microsoft.com/office/drawing/2014/main" id="{2548A533-0207-4C28-A820-A1E8070A38F8}"/>
                    </a:ext>
                  </a:extLst>
                </p:cNvPr>
                <p:cNvSpPr txBox="1">
                  <a:spLocks noChangeArrowheads="1"/>
                </p:cNvSpPr>
                <p:nvPr/>
              </p:nvSpPr>
              <p:spPr bwMode="auto">
                <a:xfrm>
                  <a:off x="4668" y="1575"/>
                  <a:ext cx="284" cy="19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AC</a:t>
                  </a:r>
                  <a:endParaRPr lang="en-US" altLang="cs-CZ" sz="1400">
                    <a:latin typeface="Times New Roman" panose="02020603050405020304" pitchFamily="18" charset="0"/>
                  </a:endParaRPr>
                </a:p>
              </p:txBody>
            </p:sp>
            <p:sp>
              <p:nvSpPr>
                <p:cNvPr id="245783" name="Text Box 23">
                  <a:extLst>
                    <a:ext uri="{FF2B5EF4-FFF2-40B4-BE49-F238E27FC236}">
                      <a16:creationId xmlns:a16="http://schemas.microsoft.com/office/drawing/2014/main" id="{B3698865-35CA-4E50-B9C5-39B6576FAB86}"/>
                    </a:ext>
                  </a:extLst>
                </p:cNvPr>
                <p:cNvSpPr txBox="1">
                  <a:spLocks noChangeArrowheads="1"/>
                </p:cNvSpPr>
                <p:nvPr/>
              </p:nvSpPr>
              <p:spPr bwMode="auto">
                <a:xfrm>
                  <a:off x="4660" y="2857"/>
                  <a:ext cx="303" cy="19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TM</a:t>
                  </a:r>
                  <a:endParaRPr lang="en-US" altLang="cs-CZ" sz="1400">
                    <a:latin typeface="Times New Roman" panose="02020603050405020304" pitchFamily="18" charset="0"/>
                  </a:endParaRPr>
                </a:p>
              </p:txBody>
            </p:sp>
            <p:sp>
              <p:nvSpPr>
                <p:cNvPr id="245784" name="Text Box 24">
                  <a:extLst>
                    <a:ext uri="{FF2B5EF4-FFF2-40B4-BE49-F238E27FC236}">
                      <a16:creationId xmlns:a16="http://schemas.microsoft.com/office/drawing/2014/main" id="{B5DB3FF5-EB1A-4CF8-836D-A8FAB455DE40}"/>
                    </a:ext>
                  </a:extLst>
                </p:cNvPr>
                <p:cNvSpPr txBox="1">
                  <a:spLocks noChangeArrowheads="1"/>
                </p:cNvSpPr>
                <p:nvPr/>
              </p:nvSpPr>
              <p:spPr bwMode="auto">
                <a:xfrm>
                  <a:off x="4650" y="3250"/>
                  <a:ext cx="326" cy="73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altLang="cs-CZ" sz="1400">
                    <a:solidFill>
                      <a:schemeClr val="tx1"/>
                    </a:solidFill>
                    <a:latin typeface="Times New Roman" panose="02020603050405020304" pitchFamily="18" charset="0"/>
                  </a:endParaRPr>
                </a:p>
                <a:p>
                  <a:pPr algn="l"/>
                  <a:endParaRPr lang="en-US" altLang="cs-CZ" sz="1400">
                    <a:solidFill>
                      <a:schemeClr val="tx1"/>
                    </a:solidFill>
                    <a:latin typeface="Times New Roman" panose="02020603050405020304" pitchFamily="18" charset="0"/>
                  </a:endParaRPr>
                </a:p>
                <a:p>
                  <a:pPr algn="l"/>
                  <a:r>
                    <a:rPr lang="en-US" altLang="cs-CZ" sz="1400">
                      <a:solidFill>
                        <a:schemeClr val="tx1"/>
                      </a:solidFill>
                      <a:latin typeface="Times New Roman" panose="02020603050405020304" pitchFamily="18" charset="0"/>
                    </a:rPr>
                    <a:t>TK</a:t>
                  </a:r>
                </a:p>
                <a:p>
                  <a:pPr algn="l"/>
                  <a:endParaRPr lang="en-US" altLang="cs-CZ" sz="1400">
                    <a:solidFill>
                      <a:schemeClr val="tx1"/>
                    </a:solidFill>
                    <a:latin typeface="Times New Roman" panose="02020603050405020304" pitchFamily="18" charset="0"/>
                  </a:endParaRPr>
                </a:p>
                <a:p>
                  <a:pPr algn="l"/>
                  <a:endParaRPr lang="en-US" altLang="cs-CZ" sz="1400">
                    <a:latin typeface="Times New Roman" panose="02020603050405020304" pitchFamily="18" charset="0"/>
                  </a:endParaRPr>
                </a:p>
              </p:txBody>
            </p:sp>
            <p:sp>
              <p:nvSpPr>
                <p:cNvPr id="245785" name="Text Box 25">
                  <a:extLst>
                    <a:ext uri="{FF2B5EF4-FFF2-40B4-BE49-F238E27FC236}">
                      <a16:creationId xmlns:a16="http://schemas.microsoft.com/office/drawing/2014/main" id="{A7D08B9A-CE91-4FF7-A702-5039165EB265}"/>
                    </a:ext>
                  </a:extLst>
                </p:cNvPr>
                <p:cNvSpPr txBox="1">
                  <a:spLocks noChangeArrowheads="1"/>
                </p:cNvSpPr>
                <p:nvPr/>
              </p:nvSpPr>
              <p:spPr bwMode="auto">
                <a:xfrm>
                  <a:off x="4696" y="1256"/>
                  <a:ext cx="160"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I</a:t>
                  </a:r>
                  <a:endParaRPr lang="en-US" altLang="cs-CZ" sz="1400">
                    <a:latin typeface="Times New Roman" panose="02020603050405020304" pitchFamily="18" charset="0"/>
                  </a:endParaRPr>
                </a:p>
              </p:txBody>
            </p:sp>
            <p:sp>
              <p:nvSpPr>
                <p:cNvPr id="245786" name="Text Box 26">
                  <a:extLst>
                    <a:ext uri="{FF2B5EF4-FFF2-40B4-BE49-F238E27FC236}">
                      <a16:creationId xmlns:a16="http://schemas.microsoft.com/office/drawing/2014/main" id="{08B26BCF-8BBE-4EBE-9EDD-C5A1312DE554}"/>
                    </a:ext>
                  </a:extLst>
                </p:cNvPr>
                <p:cNvSpPr txBox="1">
                  <a:spLocks noChangeArrowheads="1"/>
                </p:cNvSpPr>
                <p:nvPr/>
              </p:nvSpPr>
              <p:spPr bwMode="auto">
                <a:xfrm>
                  <a:off x="4648" y="1992"/>
                  <a:ext cx="20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II</a:t>
                  </a:r>
                  <a:endParaRPr lang="en-US" altLang="cs-CZ" sz="1400">
                    <a:latin typeface="Times New Roman" panose="02020603050405020304" pitchFamily="18" charset="0"/>
                  </a:endParaRPr>
                </a:p>
              </p:txBody>
            </p:sp>
            <p:sp>
              <p:nvSpPr>
                <p:cNvPr id="245787" name="Text Box 27">
                  <a:extLst>
                    <a:ext uri="{FF2B5EF4-FFF2-40B4-BE49-F238E27FC236}">
                      <a16:creationId xmlns:a16="http://schemas.microsoft.com/office/drawing/2014/main" id="{F8C64F41-E7F9-44AF-B785-E4A26C04194E}"/>
                    </a:ext>
                  </a:extLst>
                </p:cNvPr>
                <p:cNvSpPr txBox="1">
                  <a:spLocks noChangeArrowheads="1"/>
                </p:cNvSpPr>
                <p:nvPr/>
              </p:nvSpPr>
              <p:spPr bwMode="auto">
                <a:xfrm>
                  <a:off x="4666" y="2521"/>
                  <a:ext cx="24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Times New Roman" panose="02020603050405020304" pitchFamily="18" charset="0"/>
                    </a:rPr>
                    <a:t>III</a:t>
                  </a:r>
                  <a:endParaRPr lang="en-US" altLang="cs-CZ" sz="1400">
                    <a:latin typeface="Times New Roman" panose="02020603050405020304" pitchFamily="18" charset="0"/>
                  </a:endParaRPr>
                </a:p>
              </p:txBody>
            </p:sp>
          </p:grpSp>
          <p:sp>
            <p:nvSpPr>
              <p:cNvPr id="245788" name="Line 28">
                <a:extLst>
                  <a:ext uri="{FF2B5EF4-FFF2-40B4-BE49-F238E27FC236}">
                    <a16:creationId xmlns:a16="http://schemas.microsoft.com/office/drawing/2014/main" id="{E98AC9A1-09BE-479F-9CFF-551AC211E09F}"/>
                  </a:ext>
                </a:extLst>
              </p:cNvPr>
              <p:cNvSpPr>
                <a:spLocks noChangeShapeType="1"/>
              </p:cNvSpPr>
              <p:nvPr/>
            </p:nvSpPr>
            <p:spPr bwMode="auto">
              <a:xfrm rot="16200000" flipV="1">
                <a:off x="5163" y="2753"/>
                <a:ext cx="1" cy="384"/>
              </a:xfrm>
              <a:prstGeom prst="line">
                <a:avLst/>
              </a:prstGeom>
              <a:noFill/>
              <a:ln w="38100">
                <a:solidFill>
                  <a:srgbClr val="DC008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89" name="Line 29">
                <a:extLst>
                  <a:ext uri="{FF2B5EF4-FFF2-40B4-BE49-F238E27FC236}">
                    <a16:creationId xmlns:a16="http://schemas.microsoft.com/office/drawing/2014/main" id="{E7E39A9E-5B25-4FA5-804E-AB539A9C1850}"/>
                  </a:ext>
                </a:extLst>
              </p:cNvPr>
              <p:cNvSpPr>
                <a:spLocks noChangeShapeType="1"/>
              </p:cNvSpPr>
              <p:nvPr/>
            </p:nvSpPr>
            <p:spPr bwMode="auto">
              <a:xfrm rot="16200000" flipV="1">
                <a:off x="5168" y="3345"/>
                <a:ext cx="1" cy="384"/>
              </a:xfrm>
              <a:prstGeom prst="line">
                <a:avLst/>
              </a:prstGeom>
              <a:noFill/>
              <a:ln w="38100">
                <a:solidFill>
                  <a:srgbClr val="DC008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90" name="Line 30">
                <a:extLst>
                  <a:ext uri="{FF2B5EF4-FFF2-40B4-BE49-F238E27FC236}">
                    <a16:creationId xmlns:a16="http://schemas.microsoft.com/office/drawing/2014/main" id="{F3B3EABD-5D8D-40F0-A677-B78E86BC3A99}"/>
                  </a:ext>
                </a:extLst>
              </p:cNvPr>
              <p:cNvSpPr>
                <a:spLocks noChangeShapeType="1"/>
              </p:cNvSpPr>
              <p:nvPr/>
            </p:nvSpPr>
            <p:spPr bwMode="auto">
              <a:xfrm rot="16200000" flipV="1">
                <a:off x="5161" y="3900"/>
                <a:ext cx="1" cy="384"/>
              </a:xfrm>
              <a:prstGeom prst="line">
                <a:avLst/>
              </a:prstGeom>
              <a:noFill/>
              <a:ln w="38100">
                <a:solidFill>
                  <a:srgbClr val="DC008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45791" name="Line 31">
                <a:extLst>
                  <a:ext uri="{FF2B5EF4-FFF2-40B4-BE49-F238E27FC236}">
                    <a16:creationId xmlns:a16="http://schemas.microsoft.com/office/drawing/2014/main" id="{E6EC1B2A-9C9A-4431-833B-7DF7975DB8AA}"/>
                  </a:ext>
                </a:extLst>
              </p:cNvPr>
              <p:cNvSpPr>
                <a:spLocks noChangeShapeType="1"/>
              </p:cNvSpPr>
              <p:nvPr/>
            </p:nvSpPr>
            <p:spPr bwMode="auto">
              <a:xfrm rot="16200000" flipV="1">
                <a:off x="5167" y="2168"/>
                <a:ext cx="1" cy="384"/>
              </a:xfrm>
              <a:prstGeom prst="line">
                <a:avLst/>
              </a:prstGeom>
              <a:noFill/>
              <a:ln w="38100">
                <a:solidFill>
                  <a:srgbClr val="DC008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245792" name="Group 32">
                <a:extLst>
                  <a:ext uri="{FF2B5EF4-FFF2-40B4-BE49-F238E27FC236}">
                    <a16:creationId xmlns:a16="http://schemas.microsoft.com/office/drawing/2014/main" id="{52B73D89-0E15-410D-9DCF-58396CEB24CE}"/>
                  </a:ext>
                </a:extLst>
              </p:cNvPr>
              <p:cNvGrpSpPr>
                <a:grpSpLocks/>
              </p:cNvGrpSpPr>
              <p:nvPr/>
            </p:nvGrpSpPr>
            <p:grpSpPr bwMode="auto">
              <a:xfrm>
                <a:off x="3495" y="2130"/>
                <a:ext cx="1040" cy="392"/>
                <a:chOff x="3550" y="2094"/>
                <a:chExt cx="1040" cy="392"/>
              </a:xfrm>
            </p:grpSpPr>
            <p:sp>
              <p:nvSpPr>
                <p:cNvPr id="245793" name="Text Box 33">
                  <a:extLst>
                    <a:ext uri="{FF2B5EF4-FFF2-40B4-BE49-F238E27FC236}">
                      <a16:creationId xmlns:a16="http://schemas.microsoft.com/office/drawing/2014/main" id="{7EAE8A39-0196-4222-AC5F-1CC884613352}"/>
                    </a:ext>
                  </a:extLst>
                </p:cNvPr>
                <p:cNvSpPr txBox="1">
                  <a:spLocks noChangeArrowheads="1"/>
                </p:cNvSpPr>
                <p:nvPr/>
              </p:nvSpPr>
              <p:spPr bwMode="auto">
                <a:xfrm>
                  <a:off x="3550" y="2198"/>
                  <a:ext cx="93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cs-CZ" sz="1400">
                      <a:solidFill>
                        <a:schemeClr val="tx1"/>
                      </a:solidFill>
                      <a:latin typeface="Arial" panose="020B0604020202020204" pitchFamily="34" charset="0"/>
                    </a:rPr>
                    <a:t>FGF binds here</a:t>
                  </a:r>
                  <a:endParaRPr lang="en-US" altLang="cs-CZ" sz="1400">
                    <a:latin typeface="Arial" panose="020B0604020202020204" pitchFamily="34" charset="0"/>
                  </a:endParaRPr>
                </a:p>
              </p:txBody>
            </p:sp>
            <p:sp>
              <p:nvSpPr>
                <p:cNvPr id="245794" name="AutoShape 34">
                  <a:extLst>
                    <a:ext uri="{FF2B5EF4-FFF2-40B4-BE49-F238E27FC236}">
                      <a16:creationId xmlns:a16="http://schemas.microsoft.com/office/drawing/2014/main" id="{087AA603-7BDE-4584-927A-77D1C8BB3BA5}"/>
                    </a:ext>
                  </a:extLst>
                </p:cNvPr>
                <p:cNvSpPr>
                  <a:spLocks noChangeArrowheads="1"/>
                </p:cNvSpPr>
                <p:nvPr/>
              </p:nvSpPr>
              <p:spPr bwMode="auto">
                <a:xfrm>
                  <a:off x="3550" y="2094"/>
                  <a:ext cx="1040" cy="392"/>
                </a:xfrm>
                <a:prstGeom prst="homePlate">
                  <a:avLst>
                    <a:gd name="adj" fmla="val 66327"/>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120" name="Object 8">
            <a:extLst>
              <a:ext uri="{FF2B5EF4-FFF2-40B4-BE49-F238E27FC236}">
                <a16:creationId xmlns:a16="http://schemas.microsoft.com/office/drawing/2014/main" id="{0DE78C8C-AA17-4496-80A7-78B51BA6C643}"/>
              </a:ext>
            </a:extLst>
          </p:cNvPr>
          <p:cNvGraphicFramePr>
            <a:graphicFrameLocks noChangeAspect="1"/>
          </p:cNvGraphicFramePr>
          <p:nvPr/>
        </p:nvGraphicFramePr>
        <p:xfrm>
          <a:off x="3382963" y="764704"/>
          <a:ext cx="5761037" cy="3695700"/>
        </p:xfrm>
        <a:graphic>
          <a:graphicData uri="http://schemas.openxmlformats.org/presentationml/2006/ole">
            <mc:AlternateContent xmlns:mc="http://schemas.openxmlformats.org/markup-compatibility/2006">
              <mc:Choice xmlns:v="urn:schemas-microsoft-com:vml" Requires="v">
                <p:oleObj spid="_x0000_s1042" name="Image" r:id="rId3" imgW="8063492" imgH="6044444" progId="Photoshop.Image.9">
                  <p:embed/>
                </p:oleObj>
              </mc:Choice>
              <mc:Fallback>
                <p:oleObj name="Image" r:id="rId3" imgW="8063492" imgH="6044444" progId="Photoshop.Image.9">
                  <p:embed/>
                  <p:pic>
                    <p:nvPicPr>
                      <p:cNvPr id="218120" name="Object 8">
                        <a:extLst>
                          <a:ext uri="{FF2B5EF4-FFF2-40B4-BE49-F238E27FC236}">
                            <a16:creationId xmlns:a16="http://schemas.microsoft.com/office/drawing/2014/main" id="{0DE78C8C-AA17-4496-80A7-78B51BA6C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764704"/>
                        <a:ext cx="576103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8121" name="Rectangle 9">
            <a:extLst>
              <a:ext uri="{FF2B5EF4-FFF2-40B4-BE49-F238E27FC236}">
                <a16:creationId xmlns:a16="http://schemas.microsoft.com/office/drawing/2014/main" id="{EE75A916-476D-4620-9B10-2A7DAE991DDA}"/>
              </a:ext>
            </a:extLst>
          </p:cNvPr>
          <p:cNvSpPr>
            <a:spLocks noChangeArrowheads="1"/>
          </p:cNvSpPr>
          <p:nvPr/>
        </p:nvSpPr>
        <p:spPr bwMode="auto">
          <a:xfrm>
            <a:off x="2987675" y="5589240"/>
            <a:ext cx="7772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cs-CZ" altLang="cs-CZ" sz="3200" b="0" dirty="0" err="1">
                <a:latin typeface="Arial" panose="020B0604020202020204" pitchFamily="34" charset="0"/>
              </a:rPr>
              <a:t>Achondroplasia</a:t>
            </a:r>
            <a:endParaRPr lang="en-US" altLang="cs-CZ" sz="3200" b="0" dirty="0">
              <a:latin typeface="Arial" panose="020B0604020202020204" pitchFamily="34" charset="0"/>
            </a:endParaRPr>
          </a:p>
        </p:txBody>
      </p:sp>
      <p:graphicFrame>
        <p:nvGraphicFramePr>
          <p:cNvPr id="218117" name="Object 5">
            <a:extLst>
              <a:ext uri="{FF2B5EF4-FFF2-40B4-BE49-F238E27FC236}">
                <a16:creationId xmlns:a16="http://schemas.microsoft.com/office/drawing/2014/main" id="{46F46FAC-A75A-4AA2-8CFB-BB0947DAEE5A}"/>
              </a:ext>
            </a:extLst>
          </p:cNvPr>
          <p:cNvGraphicFramePr>
            <a:graphicFrameLocks noChangeAspect="1"/>
          </p:cNvGraphicFramePr>
          <p:nvPr/>
        </p:nvGraphicFramePr>
        <p:xfrm>
          <a:off x="1259632" y="3260316"/>
          <a:ext cx="2808287" cy="3529012"/>
        </p:xfrm>
        <a:graphic>
          <a:graphicData uri="http://schemas.openxmlformats.org/presentationml/2006/ole">
            <mc:AlternateContent xmlns:mc="http://schemas.openxmlformats.org/markup-compatibility/2006">
              <mc:Choice xmlns:v="urn:schemas-microsoft-com:vml" Requires="v">
                <p:oleObj spid="_x0000_s1043" name="Image" r:id="rId5" imgW="914402" imgH="1179429" progId="Photoshop.Image.9">
                  <p:embed/>
                </p:oleObj>
              </mc:Choice>
              <mc:Fallback>
                <p:oleObj name="Image" r:id="rId5" imgW="914402" imgH="1179429" progId="Photoshop.Image.9">
                  <p:embed/>
                  <p:pic>
                    <p:nvPicPr>
                      <p:cNvPr id="218117" name="Object 5">
                        <a:extLst>
                          <a:ext uri="{FF2B5EF4-FFF2-40B4-BE49-F238E27FC236}">
                            <a16:creationId xmlns:a16="http://schemas.microsoft.com/office/drawing/2014/main" id="{46F46FAC-A75A-4AA2-8CFB-BB0947DAEE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3260316"/>
                        <a:ext cx="2808287" cy="35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7" name="Rectangle 7">
            <a:extLst>
              <a:ext uri="{FF2B5EF4-FFF2-40B4-BE49-F238E27FC236}">
                <a16:creationId xmlns:a16="http://schemas.microsoft.com/office/drawing/2014/main" id="{802FF337-0693-42A6-9F8D-23F390D13E89}"/>
              </a:ext>
            </a:extLst>
          </p:cNvPr>
          <p:cNvSpPr>
            <a:spLocks noChangeArrowheads="1"/>
          </p:cNvSpPr>
          <p:nvPr/>
        </p:nvSpPr>
        <p:spPr bwMode="auto">
          <a:xfrm>
            <a:off x="2903959" y="671194"/>
            <a:ext cx="6240041"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cs-CZ" altLang="cs-CZ" sz="2800" b="0" dirty="0">
                <a:latin typeface="Arial" panose="020B0604020202020204" pitchFamily="34" charset="0"/>
              </a:rPr>
              <a:t>FGF-</a:t>
            </a:r>
            <a:r>
              <a:rPr lang="en-US" altLang="cs-CZ" sz="2800" b="0" dirty="0">
                <a:latin typeface="Arial" panose="020B0604020202020204" pitchFamily="34" charset="0"/>
              </a:rPr>
              <a:t>FGFR3 </a:t>
            </a:r>
            <a:r>
              <a:rPr lang="cs-CZ" altLang="cs-CZ" sz="2800" b="0" dirty="0">
                <a:latin typeface="Arial" panose="020B0604020202020204" pitchFamily="34" charset="0"/>
              </a:rPr>
              <a:t>dráha blokuje růst dlouhých kostí</a:t>
            </a:r>
            <a:endParaRPr lang="en-US" altLang="cs-CZ" sz="3200" b="0" dirty="0">
              <a:solidFill>
                <a:srgbClr val="FFFF00"/>
              </a:solidFill>
              <a:latin typeface="Arial" panose="020B0604020202020204" pitchFamily="34" charset="0"/>
            </a:endParaRPr>
          </a:p>
        </p:txBody>
      </p:sp>
      <p:graphicFrame>
        <p:nvGraphicFramePr>
          <p:cNvPr id="225308" name="Object 28">
            <a:extLst>
              <a:ext uri="{FF2B5EF4-FFF2-40B4-BE49-F238E27FC236}">
                <a16:creationId xmlns:a16="http://schemas.microsoft.com/office/drawing/2014/main" id="{7604DC27-79EA-4449-A9BD-FBC2EBD2571E}"/>
              </a:ext>
            </a:extLst>
          </p:cNvPr>
          <p:cNvGraphicFramePr>
            <a:graphicFrameLocks noChangeAspect="1"/>
          </p:cNvGraphicFramePr>
          <p:nvPr/>
        </p:nvGraphicFramePr>
        <p:xfrm>
          <a:off x="3093202" y="2309148"/>
          <a:ext cx="6026985" cy="4031009"/>
        </p:xfrm>
        <a:graphic>
          <a:graphicData uri="http://schemas.openxmlformats.org/presentationml/2006/ole">
            <mc:AlternateContent xmlns:mc="http://schemas.openxmlformats.org/markup-compatibility/2006">
              <mc:Choice xmlns:v="urn:schemas-microsoft-com:vml" Requires="v">
                <p:oleObj spid="_x0000_s2059" name="Image" r:id="rId3" imgW="8063492" imgH="6044444" progId="Photoshop.Image.9">
                  <p:embed/>
                </p:oleObj>
              </mc:Choice>
              <mc:Fallback>
                <p:oleObj name="Image" r:id="rId3" imgW="8063492" imgH="6044444" progId="Photoshop.Image.9">
                  <p:embed/>
                  <p:pic>
                    <p:nvPicPr>
                      <p:cNvPr id="225308" name="Object 28">
                        <a:extLst>
                          <a:ext uri="{FF2B5EF4-FFF2-40B4-BE49-F238E27FC236}">
                            <a16:creationId xmlns:a16="http://schemas.microsoft.com/office/drawing/2014/main" id="{7604DC27-79EA-4449-A9BD-FBC2EBD25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3202" y="2309148"/>
                        <a:ext cx="6026985" cy="4031009"/>
                      </a:xfrm>
                      <a:prstGeom prst="rect">
                        <a:avLst/>
                      </a:prstGeom>
                      <a:noFill/>
                      <a:ln>
                        <a:noFill/>
                      </a:ln>
                      <a:effectLst/>
                    </p:spPr>
                  </p:pic>
                </p:oleObj>
              </mc:Fallback>
            </mc:AlternateContent>
          </a:graphicData>
        </a:graphic>
      </p:graphicFrame>
      <p:sp>
        <p:nvSpPr>
          <p:cNvPr id="225309" name="Rectangle 29">
            <a:extLst>
              <a:ext uri="{FF2B5EF4-FFF2-40B4-BE49-F238E27FC236}">
                <a16:creationId xmlns:a16="http://schemas.microsoft.com/office/drawing/2014/main" id="{7D48EC83-93AB-4C5C-9C9C-023C6C70CA39}"/>
              </a:ext>
            </a:extLst>
          </p:cNvPr>
          <p:cNvSpPr>
            <a:spLocks noChangeArrowheads="1"/>
          </p:cNvSpPr>
          <p:nvPr/>
        </p:nvSpPr>
        <p:spPr bwMode="auto">
          <a:xfrm>
            <a:off x="1619672" y="1155382"/>
            <a:ext cx="1073150" cy="51847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225310" name="Group 30">
            <a:extLst>
              <a:ext uri="{FF2B5EF4-FFF2-40B4-BE49-F238E27FC236}">
                <a16:creationId xmlns:a16="http://schemas.microsoft.com/office/drawing/2014/main" id="{04C5DDE6-9476-43E5-80E4-5149B21B221B}"/>
              </a:ext>
            </a:extLst>
          </p:cNvPr>
          <p:cNvGrpSpPr>
            <a:grpSpLocks/>
          </p:cNvGrpSpPr>
          <p:nvPr/>
        </p:nvGrpSpPr>
        <p:grpSpPr bwMode="auto">
          <a:xfrm>
            <a:off x="1332334" y="1155382"/>
            <a:ext cx="1928813" cy="5156200"/>
            <a:chOff x="-159" y="618"/>
            <a:chExt cx="1215" cy="3248"/>
          </a:xfrm>
        </p:grpSpPr>
        <p:sp>
          <p:nvSpPr>
            <p:cNvPr id="225311" name="Text Box 31">
              <a:extLst>
                <a:ext uri="{FF2B5EF4-FFF2-40B4-BE49-F238E27FC236}">
                  <a16:creationId xmlns:a16="http://schemas.microsoft.com/office/drawing/2014/main" id="{F418563D-9287-4C0B-8C54-BF7915C9CBD8}"/>
                </a:ext>
              </a:extLst>
            </p:cNvPr>
            <p:cNvSpPr txBox="1">
              <a:spLocks noChangeArrowheads="1"/>
            </p:cNvSpPr>
            <p:nvPr/>
          </p:nvSpPr>
          <p:spPr bwMode="auto">
            <a:xfrm>
              <a:off x="-144" y="1108"/>
              <a:ext cx="120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FGFR3</a:t>
              </a:r>
            </a:p>
          </p:txBody>
        </p:sp>
        <p:sp>
          <p:nvSpPr>
            <p:cNvPr id="225312" name="Text Box 32">
              <a:extLst>
                <a:ext uri="{FF2B5EF4-FFF2-40B4-BE49-F238E27FC236}">
                  <a16:creationId xmlns:a16="http://schemas.microsoft.com/office/drawing/2014/main" id="{758112CD-7348-434B-9647-171CD095FC9A}"/>
                </a:ext>
              </a:extLst>
            </p:cNvPr>
            <p:cNvSpPr txBox="1">
              <a:spLocks noChangeArrowheads="1"/>
            </p:cNvSpPr>
            <p:nvPr/>
          </p:nvSpPr>
          <p:spPr bwMode="auto">
            <a:xfrm>
              <a:off x="-47" y="1975"/>
              <a:ext cx="8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cs-CZ"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Ras</a:t>
              </a:r>
            </a:p>
          </p:txBody>
        </p:sp>
        <p:sp>
          <p:nvSpPr>
            <p:cNvPr id="225313" name="Text Box 33">
              <a:extLst>
                <a:ext uri="{FF2B5EF4-FFF2-40B4-BE49-F238E27FC236}">
                  <a16:creationId xmlns:a16="http://schemas.microsoft.com/office/drawing/2014/main" id="{1266A7D1-0C03-4D2C-AD05-34F5CF5C08AB}"/>
                </a:ext>
              </a:extLst>
            </p:cNvPr>
            <p:cNvSpPr txBox="1">
              <a:spLocks noChangeArrowheads="1"/>
            </p:cNvSpPr>
            <p:nvPr/>
          </p:nvSpPr>
          <p:spPr bwMode="auto">
            <a:xfrm>
              <a:off x="-51" y="2480"/>
              <a:ext cx="88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Raf-1</a:t>
              </a:r>
            </a:p>
          </p:txBody>
        </p:sp>
        <p:sp>
          <p:nvSpPr>
            <p:cNvPr id="225314" name="Text Box 34">
              <a:extLst>
                <a:ext uri="{FF2B5EF4-FFF2-40B4-BE49-F238E27FC236}">
                  <a16:creationId xmlns:a16="http://schemas.microsoft.com/office/drawing/2014/main" id="{DF8F1D40-C2C0-4BB7-B06B-E991215A0121}"/>
                </a:ext>
              </a:extLst>
            </p:cNvPr>
            <p:cNvSpPr txBox="1">
              <a:spLocks noChangeArrowheads="1"/>
            </p:cNvSpPr>
            <p:nvPr/>
          </p:nvSpPr>
          <p:spPr bwMode="auto">
            <a:xfrm>
              <a:off x="-33" y="2957"/>
              <a:ext cx="8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MEK</a:t>
              </a:r>
            </a:p>
          </p:txBody>
        </p:sp>
        <p:sp>
          <p:nvSpPr>
            <p:cNvPr id="225315" name="Text Box 35">
              <a:extLst>
                <a:ext uri="{FF2B5EF4-FFF2-40B4-BE49-F238E27FC236}">
                  <a16:creationId xmlns:a16="http://schemas.microsoft.com/office/drawing/2014/main" id="{E74CF3F9-A28E-4763-AC07-972D2228223E}"/>
                </a:ext>
              </a:extLst>
            </p:cNvPr>
            <p:cNvSpPr txBox="1">
              <a:spLocks noChangeArrowheads="1"/>
            </p:cNvSpPr>
            <p:nvPr/>
          </p:nvSpPr>
          <p:spPr bwMode="auto">
            <a:xfrm>
              <a:off x="2" y="3536"/>
              <a:ext cx="88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Erk</a:t>
              </a:r>
            </a:p>
          </p:txBody>
        </p:sp>
        <p:sp>
          <p:nvSpPr>
            <p:cNvPr id="225316" name="Line 36">
              <a:extLst>
                <a:ext uri="{FF2B5EF4-FFF2-40B4-BE49-F238E27FC236}">
                  <a16:creationId xmlns:a16="http://schemas.microsoft.com/office/drawing/2014/main" id="{DDD43FDE-5466-4FE0-9CDF-DAC9146754AC}"/>
                </a:ext>
              </a:extLst>
            </p:cNvPr>
            <p:cNvSpPr>
              <a:spLocks noChangeShapeType="1"/>
            </p:cNvSpPr>
            <p:nvPr/>
          </p:nvSpPr>
          <p:spPr bwMode="auto">
            <a:xfrm rot="19379827" flipH="1">
              <a:off x="207" y="2752"/>
              <a:ext cx="159" cy="19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17" name="Line 37">
              <a:extLst>
                <a:ext uri="{FF2B5EF4-FFF2-40B4-BE49-F238E27FC236}">
                  <a16:creationId xmlns:a16="http://schemas.microsoft.com/office/drawing/2014/main" id="{4C5D9374-AF10-44BD-A1DB-B55BEE35B476}"/>
                </a:ext>
              </a:extLst>
            </p:cNvPr>
            <p:cNvSpPr>
              <a:spLocks noChangeShapeType="1"/>
            </p:cNvSpPr>
            <p:nvPr/>
          </p:nvSpPr>
          <p:spPr bwMode="auto">
            <a:xfrm rot="16967510" flipH="1">
              <a:off x="138" y="3371"/>
              <a:ext cx="296" cy="62"/>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18" name="Line 38">
              <a:extLst>
                <a:ext uri="{FF2B5EF4-FFF2-40B4-BE49-F238E27FC236}">
                  <a16:creationId xmlns:a16="http://schemas.microsoft.com/office/drawing/2014/main" id="{BAD3FEAE-1DAC-4084-BD8E-54CDFF53F08C}"/>
                </a:ext>
              </a:extLst>
            </p:cNvPr>
            <p:cNvSpPr>
              <a:spLocks noChangeShapeType="1"/>
            </p:cNvSpPr>
            <p:nvPr/>
          </p:nvSpPr>
          <p:spPr bwMode="auto">
            <a:xfrm rot="20173444" flipH="1">
              <a:off x="344" y="923"/>
              <a:ext cx="82" cy="18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19" name="Text Box 39">
              <a:extLst>
                <a:ext uri="{FF2B5EF4-FFF2-40B4-BE49-F238E27FC236}">
                  <a16:creationId xmlns:a16="http://schemas.microsoft.com/office/drawing/2014/main" id="{767A9CD9-B5B2-4FB6-A531-8A8EA6A4BCEB}"/>
                </a:ext>
              </a:extLst>
            </p:cNvPr>
            <p:cNvSpPr txBox="1">
              <a:spLocks noChangeArrowheads="1"/>
            </p:cNvSpPr>
            <p:nvPr/>
          </p:nvSpPr>
          <p:spPr bwMode="auto">
            <a:xfrm>
              <a:off x="-67" y="1525"/>
              <a:ext cx="78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en-US" altLang="cs-CZ" sz="2200" b="0">
                  <a:solidFill>
                    <a:schemeClr val="tx1"/>
                  </a:solidFill>
                  <a:latin typeface="Arial" panose="020B0604020202020204" pitchFamily="34" charset="0"/>
                </a:rPr>
                <a:t>FRS2</a:t>
              </a:r>
            </a:p>
          </p:txBody>
        </p:sp>
        <p:sp>
          <p:nvSpPr>
            <p:cNvPr id="225320" name="Line 40">
              <a:extLst>
                <a:ext uri="{FF2B5EF4-FFF2-40B4-BE49-F238E27FC236}">
                  <a16:creationId xmlns:a16="http://schemas.microsoft.com/office/drawing/2014/main" id="{34AD88AF-671D-42D6-A85A-A8D0F2C921A1}"/>
                </a:ext>
              </a:extLst>
            </p:cNvPr>
            <p:cNvSpPr>
              <a:spLocks noChangeShapeType="1"/>
            </p:cNvSpPr>
            <p:nvPr/>
          </p:nvSpPr>
          <p:spPr bwMode="auto">
            <a:xfrm rot="20173444" flipH="1">
              <a:off x="295" y="1389"/>
              <a:ext cx="99" cy="16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21" name="Text Box 41">
              <a:extLst>
                <a:ext uri="{FF2B5EF4-FFF2-40B4-BE49-F238E27FC236}">
                  <a16:creationId xmlns:a16="http://schemas.microsoft.com/office/drawing/2014/main" id="{B4885576-CA69-4C97-A63B-58424E42DDCE}"/>
                </a:ext>
              </a:extLst>
            </p:cNvPr>
            <p:cNvSpPr txBox="1">
              <a:spLocks noChangeArrowheads="1"/>
            </p:cNvSpPr>
            <p:nvPr/>
          </p:nvSpPr>
          <p:spPr bwMode="auto">
            <a:xfrm>
              <a:off x="-159" y="618"/>
              <a:ext cx="120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cs-CZ" sz="1200">
                  <a:solidFill>
                    <a:schemeClr val="tx1"/>
                  </a:solidFill>
                  <a:latin typeface="Arial" panose="020B0604020202020204" pitchFamily="34" charset="0"/>
                </a:rPr>
                <a:t>     </a:t>
              </a:r>
              <a:r>
                <a:rPr lang="cs-CZ" altLang="cs-CZ" sz="1200">
                  <a:solidFill>
                    <a:schemeClr val="tx1"/>
                  </a:solidFill>
                  <a:latin typeface="Arial" panose="020B0604020202020204" pitchFamily="34" charset="0"/>
                </a:rPr>
                <a:t>    </a:t>
              </a:r>
              <a:r>
                <a:rPr lang="en-US" altLang="cs-CZ" sz="1200">
                  <a:solidFill>
                    <a:schemeClr val="tx1"/>
                  </a:solidFill>
                  <a:latin typeface="Arial" panose="020B0604020202020204" pitchFamily="34" charset="0"/>
                </a:rPr>
                <a:t> </a:t>
              </a:r>
              <a:r>
                <a:rPr lang="cs-CZ" altLang="cs-CZ" sz="2200" b="0">
                  <a:solidFill>
                    <a:schemeClr val="tx1"/>
                  </a:solidFill>
                  <a:latin typeface="Arial" panose="020B0604020202020204" pitchFamily="34" charset="0"/>
                </a:rPr>
                <a:t>FGF2</a:t>
              </a:r>
              <a:endParaRPr lang="en-US" altLang="cs-CZ" sz="2200" b="0">
                <a:solidFill>
                  <a:schemeClr val="tx1"/>
                </a:solidFill>
                <a:latin typeface="Arial" panose="020B0604020202020204" pitchFamily="34" charset="0"/>
              </a:endParaRPr>
            </a:p>
          </p:txBody>
        </p:sp>
        <p:sp>
          <p:nvSpPr>
            <p:cNvPr id="225322" name="Line 42">
              <a:extLst>
                <a:ext uri="{FF2B5EF4-FFF2-40B4-BE49-F238E27FC236}">
                  <a16:creationId xmlns:a16="http://schemas.microsoft.com/office/drawing/2014/main" id="{9202B92A-66ED-4354-995E-AF3A75910CC3}"/>
                </a:ext>
              </a:extLst>
            </p:cNvPr>
            <p:cNvSpPr>
              <a:spLocks noChangeShapeType="1"/>
            </p:cNvSpPr>
            <p:nvPr/>
          </p:nvSpPr>
          <p:spPr bwMode="auto">
            <a:xfrm rot="19379827" flipH="1">
              <a:off x="249" y="2296"/>
              <a:ext cx="159" cy="19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25323" name="Line 43">
              <a:extLst>
                <a:ext uri="{FF2B5EF4-FFF2-40B4-BE49-F238E27FC236}">
                  <a16:creationId xmlns:a16="http://schemas.microsoft.com/office/drawing/2014/main" id="{9111CD07-F934-4A9E-BD68-EE924E42E821}"/>
                </a:ext>
              </a:extLst>
            </p:cNvPr>
            <p:cNvSpPr>
              <a:spLocks noChangeShapeType="1"/>
            </p:cNvSpPr>
            <p:nvPr/>
          </p:nvSpPr>
          <p:spPr bwMode="auto">
            <a:xfrm rot="19379827" flipH="1">
              <a:off x="249" y="1797"/>
              <a:ext cx="159" cy="19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grpSp>
      <p:sp>
        <p:nvSpPr>
          <p:cNvPr id="225324" name="Line 44">
            <a:extLst>
              <a:ext uri="{FF2B5EF4-FFF2-40B4-BE49-F238E27FC236}">
                <a16:creationId xmlns:a16="http://schemas.microsoft.com/office/drawing/2014/main" id="{98D82241-51EF-4089-AFE2-45BA2D29A4B5}"/>
              </a:ext>
            </a:extLst>
          </p:cNvPr>
          <p:cNvSpPr>
            <a:spLocks noChangeShapeType="1"/>
          </p:cNvSpPr>
          <p:nvPr/>
        </p:nvSpPr>
        <p:spPr bwMode="auto">
          <a:xfrm>
            <a:off x="2375322" y="5978206"/>
            <a:ext cx="581025" cy="43081"/>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0" name="Text Box 56">
            <a:extLst>
              <a:ext uri="{FF2B5EF4-FFF2-40B4-BE49-F238E27FC236}">
                <a16:creationId xmlns:a16="http://schemas.microsoft.com/office/drawing/2014/main" id="{D44D7064-CD3C-44C5-A8EB-8D0122355D86}"/>
              </a:ext>
            </a:extLst>
          </p:cNvPr>
          <p:cNvSpPr txBox="1">
            <a:spLocks noChangeArrowheads="1"/>
          </p:cNvSpPr>
          <p:nvPr/>
        </p:nvSpPr>
        <p:spPr bwMode="auto">
          <a:xfrm>
            <a:off x="3057947" y="5426033"/>
            <a:ext cx="1371600" cy="92333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cs-CZ" altLang="cs-CZ" sz="1800" dirty="0">
                <a:solidFill>
                  <a:schemeClr val="tx1"/>
                </a:solidFill>
                <a:latin typeface="Arial" panose="020B0604020202020204" pitchFamily="34" charset="0"/>
              </a:rPr>
              <a:t>Inhibice proliferace chrupavky</a:t>
            </a:r>
            <a:endParaRPr lang="en-US" altLang="cs-CZ" sz="1400" dirty="0">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60" name="Group 4">
            <a:extLst>
              <a:ext uri="{FF2B5EF4-FFF2-40B4-BE49-F238E27FC236}">
                <a16:creationId xmlns:a16="http://schemas.microsoft.com/office/drawing/2014/main" id="{D704E604-0D02-4BF9-B69D-7CE0A95FAC73}"/>
              </a:ext>
            </a:extLst>
          </p:cNvPr>
          <p:cNvGrpSpPr>
            <a:grpSpLocks/>
          </p:cNvGrpSpPr>
          <p:nvPr/>
        </p:nvGrpSpPr>
        <p:grpSpPr bwMode="auto">
          <a:xfrm>
            <a:off x="1301750" y="1662460"/>
            <a:ext cx="7842250" cy="5230812"/>
            <a:chOff x="678" y="529"/>
            <a:chExt cx="4940" cy="3295"/>
          </a:xfrm>
        </p:grpSpPr>
        <p:sp>
          <p:nvSpPr>
            <p:cNvPr id="224261" name="Oval 5">
              <a:extLst>
                <a:ext uri="{FF2B5EF4-FFF2-40B4-BE49-F238E27FC236}">
                  <a16:creationId xmlns:a16="http://schemas.microsoft.com/office/drawing/2014/main" id="{B6FD4035-EEE7-4EB3-9ABC-35E9850B3C01}"/>
                </a:ext>
              </a:extLst>
            </p:cNvPr>
            <p:cNvSpPr>
              <a:spLocks noChangeArrowheads="1"/>
            </p:cNvSpPr>
            <p:nvPr/>
          </p:nvSpPr>
          <p:spPr bwMode="auto">
            <a:xfrm>
              <a:off x="1494" y="889"/>
              <a:ext cx="130" cy="94"/>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2" name="Oval 6">
              <a:extLst>
                <a:ext uri="{FF2B5EF4-FFF2-40B4-BE49-F238E27FC236}">
                  <a16:creationId xmlns:a16="http://schemas.microsoft.com/office/drawing/2014/main" id="{B6A92AB5-3133-4162-A39C-17A3BA504FD3}"/>
                </a:ext>
              </a:extLst>
            </p:cNvPr>
            <p:cNvSpPr>
              <a:spLocks noChangeArrowheads="1"/>
            </p:cNvSpPr>
            <p:nvPr/>
          </p:nvSpPr>
          <p:spPr bwMode="auto">
            <a:xfrm>
              <a:off x="1286" y="793"/>
              <a:ext cx="112" cy="9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3" name="Oval 7">
              <a:extLst>
                <a:ext uri="{FF2B5EF4-FFF2-40B4-BE49-F238E27FC236}">
                  <a16:creationId xmlns:a16="http://schemas.microsoft.com/office/drawing/2014/main" id="{7B02BD13-DB36-41BB-906A-9CB2B6F59FFC}"/>
                </a:ext>
              </a:extLst>
            </p:cNvPr>
            <p:cNvSpPr>
              <a:spLocks noChangeArrowheads="1"/>
            </p:cNvSpPr>
            <p:nvPr/>
          </p:nvSpPr>
          <p:spPr bwMode="auto">
            <a:xfrm>
              <a:off x="1302" y="1033"/>
              <a:ext cx="126" cy="10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4" name="Oval 8">
              <a:extLst>
                <a:ext uri="{FF2B5EF4-FFF2-40B4-BE49-F238E27FC236}">
                  <a16:creationId xmlns:a16="http://schemas.microsoft.com/office/drawing/2014/main" id="{15E32F16-4B09-495A-ABD7-4DED0C887BB6}"/>
                </a:ext>
              </a:extLst>
            </p:cNvPr>
            <p:cNvSpPr>
              <a:spLocks noChangeArrowheads="1"/>
            </p:cNvSpPr>
            <p:nvPr/>
          </p:nvSpPr>
          <p:spPr bwMode="auto">
            <a:xfrm>
              <a:off x="1610" y="715"/>
              <a:ext cx="118" cy="11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5" name="Oval 9">
              <a:extLst>
                <a:ext uri="{FF2B5EF4-FFF2-40B4-BE49-F238E27FC236}">
                  <a16:creationId xmlns:a16="http://schemas.microsoft.com/office/drawing/2014/main" id="{C2EC5B5F-A28C-4DAA-86A3-AD87C7334CA5}"/>
                </a:ext>
              </a:extLst>
            </p:cNvPr>
            <p:cNvSpPr>
              <a:spLocks noChangeArrowheads="1"/>
            </p:cNvSpPr>
            <p:nvPr/>
          </p:nvSpPr>
          <p:spPr bwMode="auto">
            <a:xfrm>
              <a:off x="1086" y="1045"/>
              <a:ext cx="120" cy="10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6" name="Oval 10">
              <a:extLst>
                <a:ext uri="{FF2B5EF4-FFF2-40B4-BE49-F238E27FC236}">
                  <a16:creationId xmlns:a16="http://schemas.microsoft.com/office/drawing/2014/main" id="{0081C292-D97F-4222-A351-E505C91ECF9B}"/>
                </a:ext>
              </a:extLst>
            </p:cNvPr>
            <p:cNvSpPr>
              <a:spLocks noChangeArrowheads="1"/>
            </p:cNvSpPr>
            <p:nvPr/>
          </p:nvSpPr>
          <p:spPr bwMode="auto">
            <a:xfrm>
              <a:off x="1066" y="697"/>
              <a:ext cx="140" cy="116"/>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7" name="Oval 11">
              <a:extLst>
                <a:ext uri="{FF2B5EF4-FFF2-40B4-BE49-F238E27FC236}">
                  <a16:creationId xmlns:a16="http://schemas.microsoft.com/office/drawing/2014/main" id="{2262E452-090A-4F28-9269-9D56AEE806B0}"/>
                </a:ext>
              </a:extLst>
            </p:cNvPr>
            <p:cNvSpPr>
              <a:spLocks noChangeArrowheads="1"/>
            </p:cNvSpPr>
            <p:nvPr/>
          </p:nvSpPr>
          <p:spPr bwMode="auto">
            <a:xfrm>
              <a:off x="1590" y="1273"/>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8" name="Oval 12">
              <a:extLst>
                <a:ext uri="{FF2B5EF4-FFF2-40B4-BE49-F238E27FC236}">
                  <a16:creationId xmlns:a16="http://schemas.microsoft.com/office/drawing/2014/main" id="{FF0AC728-F479-4996-BF85-C1AD25472C01}"/>
                </a:ext>
              </a:extLst>
            </p:cNvPr>
            <p:cNvSpPr>
              <a:spLocks noChangeArrowheads="1"/>
            </p:cNvSpPr>
            <p:nvPr/>
          </p:nvSpPr>
          <p:spPr bwMode="auto">
            <a:xfrm>
              <a:off x="1410" y="601"/>
              <a:ext cx="132" cy="114"/>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69" name="Oval 13">
              <a:extLst>
                <a:ext uri="{FF2B5EF4-FFF2-40B4-BE49-F238E27FC236}">
                  <a16:creationId xmlns:a16="http://schemas.microsoft.com/office/drawing/2014/main" id="{945A8E96-BB35-43A1-9EC0-791FBCF227B9}"/>
                </a:ext>
              </a:extLst>
            </p:cNvPr>
            <p:cNvSpPr>
              <a:spLocks noChangeArrowheads="1"/>
            </p:cNvSpPr>
            <p:nvPr/>
          </p:nvSpPr>
          <p:spPr bwMode="auto">
            <a:xfrm>
              <a:off x="1602" y="1081"/>
              <a:ext cx="13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0" name="Oval 14">
              <a:extLst>
                <a:ext uri="{FF2B5EF4-FFF2-40B4-BE49-F238E27FC236}">
                  <a16:creationId xmlns:a16="http://schemas.microsoft.com/office/drawing/2014/main" id="{346D3092-F5B6-4964-93D8-C9BD0941EB41}"/>
                </a:ext>
              </a:extLst>
            </p:cNvPr>
            <p:cNvSpPr>
              <a:spLocks noChangeArrowheads="1"/>
            </p:cNvSpPr>
            <p:nvPr/>
          </p:nvSpPr>
          <p:spPr bwMode="auto">
            <a:xfrm>
              <a:off x="1038" y="1775"/>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1" name="Oval 15">
              <a:extLst>
                <a:ext uri="{FF2B5EF4-FFF2-40B4-BE49-F238E27FC236}">
                  <a16:creationId xmlns:a16="http://schemas.microsoft.com/office/drawing/2014/main" id="{F6794CFE-9EB3-4173-9CB7-C76D6E7460E6}"/>
                </a:ext>
              </a:extLst>
            </p:cNvPr>
            <p:cNvSpPr>
              <a:spLocks noChangeArrowheads="1"/>
            </p:cNvSpPr>
            <p:nvPr/>
          </p:nvSpPr>
          <p:spPr bwMode="auto">
            <a:xfrm>
              <a:off x="1599" y="1753"/>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2" name="Oval 16">
              <a:extLst>
                <a:ext uri="{FF2B5EF4-FFF2-40B4-BE49-F238E27FC236}">
                  <a16:creationId xmlns:a16="http://schemas.microsoft.com/office/drawing/2014/main" id="{4FB6A663-1839-4B3C-8A6A-76D4509BA6C5}"/>
                </a:ext>
              </a:extLst>
            </p:cNvPr>
            <p:cNvSpPr>
              <a:spLocks noChangeArrowheads="1"/>
            </p:cNvSpPr>
            <p:nvPr/>
          </p:nvSpPr>
          <p:spPr bwMode="auto">
            <a:xfrm>
              <a:off x="1345" y="2124"/>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3" name="Oval 17">
              <a:extLst>
                <a:ext uri="{FF2B5EF4-FFF2-40B4-BE49-F238E27FC236}">
                  <a16:creationId xmlns:a16="http://schemas.microsoft.com/office/drawing/2014/main" id="{7FE5CBA6-8765-40D6-B0E5-AE60A8ADC532}"/>
                </a:ext>
              </a:extLst>
            </p:cNvPr>
            <p:cNvSpPr>
              <a:spLocks noChangeArrowheads="1"/>
            </p:cNvSpPr>
            <p:nvPr/>
          </p:nvSpPr>
          <p:spPr bwMode="auto">
            <a:xfrm>
              <a:off x="681" y="1806"/>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4" name="Oval 18">
              <a:extLst>
                <a:ext uri="{FF2B5EF4-FFF2-40B4-BE49-F238E27FC236}">
                  <a16:creationId xmlns:a16="http://schemas.microsoft.com/office/drawing/2014/main" id="{388A55FB-DD2C-4D33-AB3D-60DEC8324BEA}"/>
                </a:ext>
              </a:extLst>
            </p:cNvPr>
            <p:cNvSpPr>
              <a:spLocks noChangeArrowheads="1"/>
            </p:cNvSpPr>
            <p:nvPr/>
          </p:nvSpPr>
          <p:spPr bwMode="auto">
            <a:xfrm>
              <a:off x="1332" y="1776"/>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5" name="Oval 19">
              <a:extLst>
                <a:ext uri="{FF2B5EF4-FFF2-40B4-BE49-F238E27FC236}">
                  <a16:creationId xmlns:a16="http://schemas.microsoft.com/office/drawing/2014/main" id="{1AB3F54F-A981-4050-9D2C-177CB3E3B8AA}"/>
                </a:ext>
              </a:extLst>
            </p:cNvPr>
            <p:cNvSpPr>
              <a:spLocks noChangeArrowheads="1"/>
            </p:cNvSpPr>
            <p:nvPr/>
          </p:nvSpPr>
          <p:spPr bwMode="auto">
            <a:xfrm>
              <a:off x="1056" y="1980"/>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6" name="Oval 20">
              <a:extLst>
                <a:ext uri="{FF2B5EF4-FFF2-40B4-BE49-F238E27FC236}">
                  <a16:creationId xmlns:a16="http://schemas.microsoft.com/office/drawing/2014/main" id="{3987F8EE-49E9-4596-AE3F-32A0B55711A5}"/>
                </a:ext>
              </a:extLst>
            </p:cNvPr>
            <p:cNvSpPr>
              <a:spLocks noChangeArrowheads="1"/>
            </p:cNvSpPr>
            <p:nvPr/>
          </p:nvSpPr>
          <p:spPr bwMode="auto">
            <a:xfrm>
              <a:off x="1640" y="2120"/>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7" name="Oval 21">
              <a:extLst>
                <a:ext uri="{FF2B5EF4-FFF2-40B4-BE49-F238E27FC236}">
                  <a16:creationId xmlns:a16="http://schemas.microsoft.com/office/drawing/2014/main" id="{66395463-51CA-447C-982B-B83A710F232D}"/>
                </a:ext>
              </a:extLst>
            </p:cNvPr>
            <p:cNvSpPr>
              <a:spLocks noChangeArrowheads="1"/>
            </p:cNvSpPr>
            <p:nvPr/>
          </p:nvSpPr>
          <p:spPr bwMode="auto">
            <a:xfrm>
              <a:off x="1316" y="1949"/>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8" name="Oval 22">
              <a:extLst>
                <a:ext uri="{FF2B5EF4-FFF2-40B4-BE49-F238E27FC236}">
                  <a16:creationId xmlns:a16="http://schemas.microsoft.com/office/drawing/2014/main" id="{CC09D5FB-88FF-48BB-A29D-B5CE543F13E8}"/>
                </a:ext>
              </a:extLst>
            </p:cNvPr>
            <p:cNvSpPr>
              <a:spLocks noChangeArrowheads="1"/>
            </p:cNvSpPr>
            <p:nvPr/>
          </p:nvSpPr>
          <p:spPr bwMode="auto">
            <a:xfrm>
              <a:off x="1609" y="1944"/>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79" name="Oval 23">
              <a:extLst>
                <a:ext uri="{FF2B5EF4-FFF2-40B4-BE49-F238E27FC236}">
                  <a16:creationId xmlns:a16="http://schemas.microsoft.com/office/drawing/2014/main" id="{FB6AD5C5-5E4C-435C-B4E0-F1C93DEAC319}"/>
                </a:ext>
              </a:extLst>
            </p:cNvPr>
            <p:cNvSpPr>
              <a:spLocks noChangeArrowheads="1"/>
            </p:cNvSpPr>
            <p:nvPr/>
          </p:nvSpPr>
          <p:spPr bwMode="auto">
            <a:xfrm>
              <a:off x="1054" y="2166"/>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0" name="Oval 24">
              <a:extLst>
                <a:ext uri="{FF2B5EF4-FFF2-40B4-BE49-F238E27FC236}">
                  <a16:creationId xmlns:a16="http://schemas.microsoft.com/office/drawing/2014/main" id="{7307995C-1FCD-421A-AD8B-6B1213232370}"/>
                </a:ext>
              </a:extLst>
            </p:cNvPr>
            <p:cNvSpPr>
              <a:spLocks noChangeArrowheads="1"/>
            </p:cNvSpPr>
            <p:nvPr/>
          </p:nvSpPr>
          <p:spPr bwMode="auto">
            <a:xfrm>
              <a:off x="922" y="889"/>
              <a:ext cx="140" cy="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1" name="Oval 25">
              <a:extLst>
                <a:ext uri="{FF2B5EF4-FFF2-40B4-BE49-F238E27FC236}">
                  <a16:creationId xmlns:a16="http://schemas.microsoft.com/office/drawing/2014/main" id="{C9D46E00-D475-4CFC-A7AC-5B0FC0892DFE}"/>
                </a:ext>
              </a:extLst>
            </p:cNvPr>
            <p:cNvSpPr>
              <a:spLocks noChangeArrowheads="1"/>
            </p:cNvSpPr>
            <p:nvPr/>
          </p:nvSpPr>
          <p:spPr bwMode="auto">
            <a:xfrm>
              <a:off x="820" y="649"/>
              <a:ext cx="146" cy="11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2" name="Oval 26">
              <a:extLst>
                <a:ext uri="{FF2B5EF4-FFF2-40B4-BE49-F238E27FC236}">
                  <a16:creationId xmlns:a16="http://schemas.microsoft.com/office/drawing/2014/main" id="{14CC7E4E-8293-46AF-A671-526CD9020444}"/>
                </a:ext>
              </a:extLst>
            </p:cNvPr>
            <p:cNvSpPr>
              <a:spLocks noChangeArrowheads="1"/>
            </p:cNvSpPr>
            <p:nvPr/>
          </p:nvSpPr>
          <p:spPr bwMode="auto">
            <a:xfrm>
              <a:off x="708" y="1069"/>
              <a:ext cx="114" cy="9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3" name="Oval 27">
              <a:extLst>
                <a:ext uri="{FF2B5EF4-FFF2-40B4-BE49-F238E27FC236}">
                  <a16:creationId xmlns:a16="http://schemas.microsoft.com/office/drawing/2014/main" id="{75D7C2DE-B01C-483F-B19D-DE4A6907003E}"/>
                </a:ext>
              </a:extLst>
            </p:cNvPr>
            <p:cNvSpPr>
              <a:spLocks noChangeArrowheads="1"/>
            </p:cNvSpPr>
            <p:nvPr/>
          </p:nvSpPr>
          <p:spPr bwMode="auto">
            <a:xfrm>
              <a:off x="1590" y="2665"/>
              <a:ext cx="336"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4" name="Oval 28">
              <a:extLst>
                <a:ext uri="{FF2B5EF4-FFF2-40B4-BE49-F238E27FC236}">
                  <a16:creationId xmlns:a16="http://schemas.microsoft.com/office/drawing/2014/main" id="{5388EB27-92D7-406D-8F5C-8AAF99729601}"/>
                </a:ext>
              </a:extLst>
            </p:cNvPr>
            <p:cNvSpPr>
              <a:spLocks noChangeArrowheads="1"/>
            </p:cNvSpPr>
            <p:nvPr/>
          </p:nvSpPr>
          <p:spPr bwMode="auto">
            <a:xfrm>
              <a:off x="726" y="1273"/>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5" name="Oval 29">
              <a:extLst>
                <a:ext uri="{FF2B5EF4-FFF2-40B4-BE49-F238E27FC236}">
                  <a16:creationId xmlns:a16="http://schemas.microsoft.com/office/drawing/2014/main" id="{66B13CAA-EB40-46CA-AAA7-E62EE7499229}"/>
                </a:ext>
              </a:extLst>
            </p:cNvPr>
            <p:cNvSpPr>
              <a:spLocks noChangeArrowheads="1"/>
            </p:cNvSpPr>
            <p:nvPr/>
          </p:nvSpPr>
          <p:spPr bwMode="auto">
            <a:xfrm>
              <a:off x="1302" y="1321"/>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6" name="Oval 30">
              <a:extLst>
                <a:ext uri="{FF2B5EF4-FFF2-40B4-BE49-F238E27FC236}">
                  <a16:creationId xmlns:a16="http://schemas.microsoft.com/office/drawing/2014/main" id="{E483A029-024C-4D89-85BD-33AC485F07DC}"/>
                </a:ext>
              </a:extLst>
            </p:cNvPr>
            <p:cNvSpPr>
              <a:spLocks noChangeArrowheads="1"/>
            </p:cNvSpPr>
            <p:nvPr/>
          </p:nvSpPr>
          <p:spPr bwMode="auto">
            <a:xfrm>
              <a:off x="1014" y="1273"/>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7" name="Oval 31">
              <a:extLst>
                <a:ext uri="{FF2B5EF4-FFF2-40B4-BE49-F238E27FC236}">
                  <a16:creationId xmlns:a16="http://schemas.microsoft.com/office/drawing/2014/main" id="{21925D32-10DE-40E5-85D9-2319CD4F458A}"/>
                </a:ext>
              </a:extLst>
            </p:cNvPr>
            <p:cNvSpPr>
              <a:spLocks noChangeArrowheads="1"/>
            </p:cNvSpPr>
            <p:nvPr/>
          </p:nvSpPr>
          <p:spPr bwMode="auto">
            <a:xfrm>
              <a:off x="1603" y="1374"/>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8" name="Oval 32">
              <a:extLst>
                <a:ext uri="{FF2B5EF4-FFF2-40B4-BE49-F238E27FC236}">
                  <a16:creationId xmlns:a16="http://schemas.microsoft.com/office/drawing/2014/main" id="{F085F791-FD9A-42DD-8A92-47A83C732B86}"/>
                </a:ext>
              </a:extLst>
            </p:cNvPr>
            <p:cNvSpPr>
              <a:spLocks noChangeArrowheads="1"/>
            </p:cNvSpPr>
            <p:nvPr/>
          </p:nvSpPr>
          <p:spPr bwMode="auto">
            <a:xfrm>
              <a:off x="1304" y="1416"/>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89" name="Oval 33">
              <a:extLst>
                <a:ext uri="{FF2B5EF4-FFF2-40B4-BE49-F238E27FC236}">
                  <a16:creationId xmlns:a16="http://schemas.microsoft.com/office/drawing/2014/main" id="{A9B0B5AF-2D72-446E-8917-5893966C40B0}"/>
                </a:ext>
              </a:extLst>
            </p:cNvPr>
            <p:cNvSpPr>
              <a:spLocks noChangeArrowheads="1"/>
            </p:cNvSpPr>
            <p:nvPr/>
          </p:nvSpPr>
          <p:spPr bwMode="auto">
            <a:xfrm>
              <a:off x="1005" y="1374"/>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0" name="Oval 34">
              <a:extLst>
                <a:ext uri="{FF2B5EF4-FFF2-40B4-BE49-F238E27FC236}">
                  <a16:creationId xmlns:a16="http://schemas.microsoft.com/office/drawing/2014/main" id="{03DD95A0-6600-4D22-AF5C-EB2D8D0AD8FB}"/>
                </a:ext>
              </a:extLst>
            </p:cNvPr>
            <p:cNvSpPr>
              <a:spLocks noChangeArrowheads="1"/>
            </p:cNvSpPr>
            <p:nvPr/>
          </p:nvSpPr>
          <p:spPr bwMode="auto">
            <a:xfrm>
              <a:off x="739" y="1640"/>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1" name="Oval 35">
              <a:extLst>
                <a:ext uri="{FF2B5EF4-FFF2-40B4-BE49-F238E27FC236}">
                  <a16:creationId xmlns:a16="http://schemas.microsoft.com/office/drawing/2014/main" id="{660379C3-A386-41A4-9817-DBB93EC141F1}"/>
                </a:ext>
              </a:extLst>
            </p:cNvPr>
            <p:cNvSpPr>
              <a:spLocks noChangeArrowheads="1"/>
            </p:cNvSpPr>
            <p:nvPr/>
          </p:nvSpPr>
          <p:spPr bwMode="auto">
            <a:xfrm>
              <a:off x="1021" y="1605"/>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2" name="Oval 36">
              <a:extLst>
                <a:ext uri="{FF2B5EF4-FFF2-40B4-BE49-F238E27FC236}">
                  <a16:creationId xmlns:a16="http://schemas.microsoft.com/office/drawing/2014/main" id="{35DC322E-9E71-4CFB-B167-E92D05BC88C1}"/>
                </a:ext>
              </a:extLst>
            </p:cNvPr>
            <p:cNvSpPr>
              <a:spLocks noChangeArrowheads="1"/>
            </p:cNvSpPr>
            <p:nvPr/>
          </p:nvSpPr>
          <p:spPr bwMode="auto">
            <a:xfrm>
              <a:off x="1031" y="1521"/>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3" name="Oval 37">
              <a:extLst>
                <a:ext uri="{FF2B5EF4-FFF2-40B4-BE49-F238E27FC236}">
                  <a16:creationId xmlns:a16="http://schemas.microsoft.com/office/drawing/2014/main" id="{6EEDD738-944E-4DD7-95DD-1DBAB224730D}"/>
                </a:ext>
              </a:extLst>
            </p:cNvPr>
            <p:cNvSpPr>
              <a:spLocks noChangeArrowheads="1"/>
            </p:cNvSpPr>
            <p:nvPr/>
          </p:nvSpPr>
          <p:spPr bwMode="auto">
            <a:xfrm>
              <a:off x="1286" y="1545"/>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4" name="Oval 38">
              <a:extLst>
                <a:ext uri="{FF2B5EF4-FFF2-40B4-BE49-F238E27FC236}">
                  <a16:creationId xmlns:a16="http://schemas.microsoft.com/office/drawing/2014/main" id="{54223BF6-B043-4942-B4FA-9749956EC96D}"/>
                </a:ext>
              </a:extLst>
            </p:cNvPr>
            <p:cNvSpPr>
              <a:spLocks noChangeArrowheads="1"/>
            </p:cNvSpPr>
            <p:nvPr/>
          </p:nvSpPr>
          <p:spPr bwMode="auto">
            <a:xfrm>
              <a:off x="1289" y="1625"/>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5" name="Oval 39">
              <a:extLst>
                <a:ext uri="{FF2B5EF4-FFF2-40B4-BE49-F238E27FC236}">
                  <a16:creationId xmlns:a16="http://schemas.microsoft.com/office/drawing/2014/main" id="{1C03506A-6020-4BAC-B84C-73A7C85109F8}"/>
                </a:ext>
              </a:extLst>
            </p:cNvPr>
            <p:cNvSpPr>
              <a:spLocks noChangeArrowheads="1"/>
            </p:cNvSpPr>
            <p:nvPr/>
          </p:nvSpPr>
          <p:spPr bwMode="auto">
            <a:xfrm>
              <a:off x="1578" y="1520"/>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6" name="Oval 40">
              <a:extLst>
                <a:ext uri="{FF2B5EF4-FFF2-40B4-BE49-F238E27FC236}">
                  <a16:creationId xmlns:a16="http://schemas.microsoft.com/office/drawing/2014/main" id="{94F8A6FB-7913-477E-875E-8A19D9988966}"/>
                </a:ext>
              </a:extLst>
            </p:cNvPr>
            <p:cNvSpPr>
              <a:spLocks noChangeArrowheads="1"/>
            </p:cNvSpPr>
            <p:nvPr/>
          </p:nvSpPr>
          <p:spPr bwMode="auto">
            <a:xfrm>
              <a:off x="1597" y="1624"/>
              <a:ext cx="192" cy="7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7" name="Oval 41">
              <a:extLst>
                <a:ext uri="{FF2B5EF4-FFF2-40B4-BE49-F238E27FC236}">
                  <a16:creationId xmlns:a16="http://schemas.microsoft.com/office/drawing/2014/main" id="{8632E357-EEFD-426F-A90B-5226F5E418C8}"/>
                </a:ext>
              </a:extLst>
            </p:cNvPr>
            <p:cNvSpPr>
              <a:spLocks noChangeArrowheads="1"/>
            </p:cNvSpPr>
            <p:nvPr/>
          </p:nvSpPr>
          <p:spPr bwMode="auto">
            <a:xfrm>
              <a:off x="724" y="2017"/>
              <a:ext cx="192" cy="12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8" name="Oval 42">
              <a:extLst>
                <a:ext uri="{FF2B5EF4-FFF2-40B4-BE49-F238E27FC236}">
                  <a16:creationId xmlns:a16="http://schemas.microsoft.com/office/drawing/2014/main" id="{68ADB607-1774-4FAA-AEBB-D55B571BB350}"/>
                </a:ext>
              </a:extLst>
            </p:cNvPr>
            <p:cNvSpPr>
              <a:spLocks noChangeArrowheads="1"/>
            </p:cNvSpPr>
            <p:nvPr/>
          </p:nvSpPr>
          <p:spPr bwMode="auto">
            <a:xfrm>
              <a:off x="1206" y="2329"/>
              <a:ext cx="288"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299" name="Oval 43">
              <a:extLst>
                <a:ext uri="{FF2B5EF4-FFF2-40B4-BE49-F238E27FC236}">
                  <a16:creationId xmlns:a16="http://schemas.microsoft.com/office/drawing/2014/main" id="{C5B8FAC4-B583-463C-B605-02533AD77DBF}"/>
                </a:ext>
              </a:extLst>
            </p:cNvPr>
            <p:cNvSpPr>
              <a:spLocks noChangeArrowheads="1"/>
            </p:cNvSpPr>
            <p:nvPr/>
          </p:nvSpPr>
          <p:spPr bwMode="auto">
            <a:xfrm>
              <a:off x="1590" y="2329"/>
              <a:ext cx="288"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0" name="Oval 44">
              <a:extLst>
                <a:ext uri="{FF2B5EF4-FFF2-40B4-BE49-F238E27FC236}">
                  <a16:creationId xmlns:a16="http://schemas.microsoft.com/office/drawing/2014/main" id="{6CDE835D-4F25-4B6B-B4AC-80C65B7E0B4E}"/>
                </a:ext>
              </a:extLst>
            </p:cNvPr>
            <p:cNvSpPr>
              <a:spLocks noChangeArrowheads="1"/>
            </p:cNvSpPr>
            <p:nvPr/>
          </p:nvSpPr>
          <p:spPr bwMode="auto">
            <a:xfrm>
              <a:off x="1469" y="2993"/>
              <a:ext cx="528" cy="47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1" name="Oval 45">
              <a:extLst>
                <a:ext uri="{FF2B5EF4-FFF2-40B4-BE49-F238E27FC236}">
                  <a16:creationId xmlns:a16="http://schemas.microsoft.com/office/drawing/2014/main" id="{74406B0D-6934-40A6-B1B0-C2E530856E45}"/>
                </a:ext>
              </a:extLst>
            </p:cNvPr>
            <p:cNvSpPr>
              <a:spLocks noChangeArrowheads="1"/>
            </p:cNvSpPr>
            <p:nvPr/>
          </p:nvSpPr>
          <p:spPr bwMode="auto">
            <a:xfrm>
              <a:off x="1158" y="2665"/>
              <a:ext cx="336"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2" name="Oval 46">
              <a:extLst>
                <a:ext uri="{FF2B5EF4-FFF2-40B4-BE49-F238E27FC236}">
                  <a16:creationId xmlns:a16="http://schemas.microsoft.com/office/drawing/2014/main" id="{C902A85C-CBFF-4D2D-AC17-A5BE2A3A8C51}"/>
                </a:ext>
              </a:extLst>
            </p:cNvPr>
            <p:cNvSpPr>
              <a:spLocks noChangeArrowheads="1"/>
            </p:cNvSpPr>
            <p:nvPr/>
          </p:nvSpPr>
          <p:spPr bwMode="auto">
            <a:xfrm>
              <a:off x="774" y="2713"/>
              <a:ext cx="336"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3" name="Oval 47">
              <a:extLst>
                <a:ext uri="{FF2B5EF4-FFF2-40B4-BE49-F238E27FC236}">
                  <a16:creationId xmlns:a16="http://schemas.microsoft.com/office/drawing/2014/main" id="{CD8CE1DC-64D8-4440-974C-B9038D1E752F}"/>
                </a:ext>
              </a:extLst>
            </p:cNvPr>
            <p:cNvSpPr>
              <a:spLocks noChangeArrowheads="1"/>
            </p:cNvSpPr>
            <p:nvPr/>
          </p:nvSpPr>
          <p:spPr bwMode="auto">
            <a:xfrm>
              <a:off x="678" y="2185"/>
              <a:ext cx="288"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4" name="Oval 48">
              <a:extLst>
                <a:ext uri="{FF2B5EF4-FFF2-40B4-BE49-F238E27FC236}">
                  <a16:creationId xmlns:a16="http://schemas.microsoft.com/office/drawing/2014/main" id="{4E82BBA3-A644-4A77-833E-0CD512CF582D}"/>
                </a:ext>
              </a:extLst>
            </p:cNvPr>
            <p:cNvSpPr>
              <a:spLocks noChangeArrowheads="1"/>
            </p:cNvSpPr>
            <p:nvPr/>
          </p:nvSpPr>
          <p:spPr bwMode="auto">
            <a:xfrm>
              <a:off x="870" y="2425"/>
              <a:ext cx="288" cy="25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4306" name="Oval 50">
              <a:extLst>
                <a:ext uri="{FF2B5EF4-FFF2-40B4-BE49-F238E27FC236}">
                  <a16:creationId xmlns:a16="http://schemas.microsoft.com/office/drawing/2014/main" id="{867E46F9-F778-481A-8691-71B3D0F2EAD5}"/>
                </a:ext>
              </a:extLst>
            </p:cNvPr>
            <p:cNvSpPr>
              <a:spLocks noChangeArrowheads="1"/>
            </p:cNvSpPr>
            <p:nvPr/>
          </p:nvSpPr>
          <p:spPr bwMode="auto">
            <a:xfrm>
              <a:off x="918" y="2953"/>
              <a:ext cx="528" cy="47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24307" name="Picture 51" descr="columns -">
              <a:extLst>
                <a:ext uri="{FF2B5EF4-FFF2-40B4-BE49-F238E27FC236}">
                  <a16:creationId xmlns:a16="http://schemas.microsoft.com/office/drawing/2014/main" id="{5809381E-9070-4941-81AD-6C04528F0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 y="537"/>
              <a:ext cx="1714" cy="2928"/>
            </a:xfrm>
            <a:prstGeom prst="rect">
              <a:avLst/>
            </a:prstGeom>
            <a:noFill/>
            <a:extLst>
              <a:ext uri="{909E8E84-426E-40DD-AFC4-6F175D3DCCD1}">
                <a14:hiddenFill xmlns:a14="http://schemas.microsoft.com/office/drawing/2010/main">
                  <a:solidFill>
                    <a:srgbClr val="FFFFFF"/>
                  </a:solidFill>
                </a14:hiddenFill>
              </a:ext>
            </a:extLst>
          </p:spPr>
        </p:pic>
        <p:pic>
          <p:nvPicPr>
            <p:cNvPr id="224308" name="Picture 52" descr="columns 3+">
              <a:extLst>
                <a:ext uri="{FF2B5EF4-FFF2-40B4-BE49-F238E27FC236}">
                  <a16:creationId xmlns:a16="http://schemas.microsoft.com/office/drawing/2014/main" id="{7F570FAE-2434-47A5-9294-BC4413B0E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 y="529"/>
              <a:ext cx="1737" cy="2965"/>
            </a:xfrm>
            <a:prstGeom prst="rect">
              <a:avLst/>
            </a:prstGeom>
            <a:noFill/>
            <a:extLst>
              <a:ext uri="{909E8E84-426E-40DD-AFC4-6F175D3DCCD1}">
                <a14:hiddenFill xmlns:a14="http://schemas.microsoft.com/office/drawing/2010/main">
                  <a:solidFill>
                    <a:srgbClr val="FFFFFF"/>
                  </a:solidFill>
                </a14:hiddenFill>
              </a:ext>
            </a:extLst>
          </p:spPr>
        </p:pic>
        <p:sp>
          <p:nvSpPr>
            <p:cNvPr id="224309" name="Text Box 53">
              <a:extLst>
                <a:ext uri="{FF2B5EF4-FFF2-40B4-BE49-F238E27FC236}">
                  <a16:creationId xmlns:a16="http://schemas.microsoft.com/office/drawing/2014/main" id="{A95AB154-6D1E-46C4-AC0D-D1A5F1D50DA8}"/>
                </a:ext>
              </a:extLst>
            </p:cNvPr>
            <p:cNvSpPr txBox="1">
              <a:spLocks noChangeArrowheads="1"/>
            </p:cNvSpPr>
            <p:nvPr/>
          </p:nvSpPr>
          <p:spPr bwMode="auto">
            <a:xfrm>
              <a:off x="2171" y="3481"/>
              <a:ext cx="14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sz="2800">
                  <a:solidFill>
                    <a:schemeClr val="tx1"/>
                  </a:solidFill>
                  <a:latin typeface="Arial" panose="020B0604020202020204" pitchFamily="34" charset="0"/>
                </a:rPr>
                <a:t>healthy</a:t>
              </a:r>
            </a:p>
          </p:txBody>
        </p:sp>
        <p:sp>
          <p:nvSpPr>
            <p:cNvPr id="224310" name="Text Box 54">
              <a:extLst>
                <a:ext uri="{FF2B5EF4-FFF2-40B4-BE49-F238E27FC236}">
                  <a16:creationId xmlns:a16="http://schemas.microsoft.com/office/drawing/2014/main" id="{D5BDD9C1-66B9-4208-9F33-FF1BDBB0DB2F}"/>
                </a:ext>
              </a:extLst>
            </p:cNvPr>
            <p:cNvSpPr txBox="1">
              <a:spLocks noChangeArrowheads="1"/>
            </p:cNvSpPr>
            <p:nvPr/>
          </p:nvSpPr>
          <p:spPr bwMode="auto">
            <a:xfrm>
              <a:off x="4201" y="3497"/>
              <a:ext cx="120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sz="2800">
                  <a:solidFill>
                    <a:schemeClr val="tx1"/>
                  </a:solidFill>
                  <a:latin typeface="Arial" panose="020B0604020202020204" pitchFamily="34" charset="0"/>
                </a:rPr>
                <a:t>TD</a:t>
              </a:r>
            </a:p>
          </p:txBody>
        </p:sp>
        <p:sp>
          <p:nvSpPr>
            <p:cNvPr id="224311" name="Text Box 55">
              <a:extLst>
                <a:ext uri="{FF2B5EF4-FFF2-40B4-BE49-F238E27FC236}">
                  <a16:creationId xmlns:a16="http://schemas.microsoft.com/office/drawing/2014/main" id="{2E5261E3-757C-4F70-A9DB-4CBA480FEE96}"/>
                </a:ext>
              </a:extLst>
            </p:cNvPr>
            <p:cNvSpPr txBox="1">
              <a:spLocks noChangeArrowheads="1"/>
            </p:cNvSpPr>
            <p:nvPr/>
          </p:nvSpPr>
          <p:spPr bwMode="auto">
            <a:xfrm>
              <a:off x="2064" y="651"/>
              <a:ext cx="62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cs-CZ" sz="1800" dirty="0">
                  <a:solidFill>
                    <a:schemeClr val="tx1"/>
                  </a:solidFill>
                  <a:latin typeface="Arial" panose="020B0604020202020204" pitchFamily="34" charset="0"/>
                </a:rPr>
                <a:t>resting</a:t>
              </a:r>
              <a:endParaRPr lang="en-US" altLang="cs-CZ" sz="1400" dirty="0">
                <a:latin typeface="Arial" panose="020B0604020202020204" pitchFamily="34" charset="0"/>
              </a:endParaRPr>
            </a:p>
          </p:txBody>
        </p:sp>
        <p:sp>
          <p:nvSpPr>
            <p:cNvPr id="224312" name="Text Box 56">
              <a:extLst>
                <a:ext uri="{FF2B5EF4-FFF2-40B4-BE49-F238E27FC236}">
                  <a16:creationId xmlns:a16="http://schemas.microsoft.com/office/drawing/2014/main" id="{754B2151-584C-4688-B85A-9B74A24BD4D8}"/>
                </a:ext>
              </a:extLst>
            </p:cNvPr>
            <p:cNvSpPr txBox="1">
              <a:spLocks noChangeArrowheads="1"/>
            </p:cNvSpPr>
            <p:nvPr/>
          </p:nvSpPr>
          <p:spPr bwMode="auto">
            <a:xfrm>
              <a:off x="2055" y="1387"/>
              <a:ext cx="86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cs-CZ" sz="1800" dirty="0">
                  <a:solidFill>
                    <a:schemeClr val="tx1"/>
                  </a:solidFill>
                  <a:latin typeface="Arial" panose="020B0604020202020204" pitchFamily="34" charset="0"/>
                </a:rPr>
                <a:t>proliferating</a:t>
              </a:r>
              <a:endParaRPr lang="en-US" altLang="cs-CZ" sz="1400" dirty="0">
                <a:latin typeface="Arial" panose="020B0604020202020204" pitchFamily="34" charset="0"/>
              </a:endParaRPr>
            </a:p>
          </p:txBody>
        </p:sp>
        <p:sp>
          <p:nvSpPr>
            <p:cNvPr id="224313" name="Text Box 57">
              <a:extLst>
                <a:ext uri="{FF2B5EF4-FFF2-40B4-BE49-F238E27FC236}">
                  <a16:creationId xmlns:a16="http://schemas.microsoft.com/office/drawing/2014/main" id="{F9CD3302-45C9-41C4-9E43-03AEA7EFB506}"/>
                </a:ext>
              </a:extLst>
            </p:cNvPr>
            <p:cNvSpPr txBox="1">
              <a:spLocks noChangeArrowheads="1"/>
            </p:cNvSpPr>
            <p:nvPr/>
          </p:nvSpPr>
          <p:spPr bwMode="auto">
            <a:xfrm>
              <a:off x="2056" y="2064"/>
              <a:ext cx="928"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cs-CZ" sz="1800" dirty="0">
                  <a:solidFill>
                    <a:schemeClr val="tx1"/>
                  </a:solidFill>
                  <a:latin typeface="Arial" panose="020B0604020202020204" pitchFamily="34" charset="0"/>
                </a:rPr>
                <a:t>hypertrophic</a:t>
              </a:r>
              <a:endParaRPr lang="en-US" altLang="cs-CZ" sz="1400" dirty="0">
                <a:latin typeface="Arial" panose="020B0604020202020204" pitchFamily="34" charset="0"/>
              </a:endParaRPr>
            </a:p>
          </p:txBody>
        </p:sp>
        <p:sp>
          <p:nvSpPr>
            <p:cNvPr id="224314" name="Text Box 58">
              <a:extLst>
                <a:ext uri="{FF2B5EF4-FFF2-40B4-BE49-F238E27FC236}">
                  <a16:creationId xmlns:a16="http://schemas.microsoft.com/office/drawing/2014/main" id="{15AFBDC1-0614-41C0-B756-5117731E13CB}"/>
                </a:ext>
              </a:extLst>
            </p:cNvPr>
            <p:cNvSpPr txBox="1">
              <a:spLocks noChangeArrowheads="1"/>
            </p:cNvSpPr>
            <p:nvPr/>
          </p:nvSpPr>
          <p:spPr bwMode="auto">
            <a:xfrm>
              <a:off x="2057" y="3226"/>
              <a:ext cx="86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cs-CZ" sz="1800" dirty="0">
                  <a:solidFill>
                    <a:schemeClr val="tx1"/>
                  </a:solidFill>
                  <a:latin typeface="Arial" panose="020B0604020202020204" pitchFamily="34" charset="0"/>
                </a:rPr>
                <a:t>bone</a:t>
              </a:r>
              <a:endParaRPr lang="en-US" altLang="cs-CZ" sz="1400" dirty="0">
                <a:latin typeface="Arial" panose="020B0604020202020204" pitchFamily="34" charset="0"/>
              </a:endParaRPr>
            </a:p>
          </p:txBody>
        </p:sp>
      </p:grpSp>
      <p:sp>
        <p:nvSpPr>
          <p:cNvPr id="57" name="Rectangle 3">
            <a:extLst>
              <a:ext uri="{FF2B5EF4-FFF2-40B4-BE49-F238E27FC236}">
                <a16:creationId xmlns:a16="http://schemas.microsoft.com/office/drawing/2014/main" id="{083A9A59-C60F-42EF-90A9-BBA5834EB53D}"/>
              </a:ext>
            </a:extLst>
          </p:cNvPr>
          <p:cNvSpPr txBox="1">
            <a:spLocks noChangeArrowheads="1"/>
          </p:cNvSpPr>
          <p:nvPr/>
        </p:nvSpPr>
        <p:spPr bwMode="auto">
          <a:xfrm>
            <a:off x="547464" y="-13047"/>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Růstová ploténka v detailu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64CBF4C-6BB2-491C-80AA-B9BA82DC53F1}"/>
              </a:ext>
            </a:extLst>
          </p:cNvPr>
          <p:cNvPicPr>
            <a:picLocks noChangeAspect="1"/>
          </p:cNvPicPr>
          <p:nvPr/>
        </p:nvPicPr>
        <p:blipFill rotWithShape="1">
          <a:blip r:embed="rId2"/>
          <a:srcRect l="9838" t="8000" r="12200" b="9401"/>
          <a:stretch/>
        </p:blipFill>
        <p:spPr>
          <a:xfrm>
            <a:off x="1403648" y="1484784"/>
            <a:ext cx="7632848" cy="4548869"/>
          </a:xfrm>
          <a:prstGeom prst="rect">
            <a:avLst/>
          </a:prstGeom>
        </p:spPr>
      </p:pic>
    </p:spTree>
    <p:extLst>
      <p:ext uri="{BB962C8B-B14F-4D97-AF65-F5344CB8AC3E}">
        <p14:creationId xmlns:p14="http://schemas.microsoft.com/office/powerpoint/2010/main" val="185983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txBox="1">
            <a:spLocks noChangeArrowheads="1"/>
          </p:cNvSpPr>
          <p:nvPr/>
        </p:nvSpPr>
        <p:spPr bwMode="auto">
          <a:xfrm>
            <a:off x="1310952" y="1711325"/>
            <a:ext cx="779755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000" b="0" i="0" u="none" strike="noStrike" kern="0" cap="none" spc="0" normalizeH="0" baseline="0" noProof="0" dirty="0">
                <a:ln>
                  <a:noFill/>
                </a:ln>
                <a:solidFill>
                  <a:srgbClr val="000000"/>
                </a:solidFill>
                <a:effectLst/>
                <a:uLnTx/>
                <a:uFillTx/>
                <a:latin typeface="Arial"/>
                <a:ea typeface="+mn-ea"/>
                <a:cs typeface="+mn-cs"/>
              </a:rPr>
              <a:t>legenda k obrázku:</a:t>
            </a:r>
          </a:p>
        </p:txBody>
      </p:sp>
      <p:sp>
        <p:nvSpPr>
          <p:cNvPr id="6" name="Text Box 10"/>
          <p:cNvSpPr txBox="1">
            <a:spLocks noChangeArrowheads="1"/>
          </p:cNvSpPr>
          <p:nvPr/>
        </p:nvSpPr>
        <p:spPr bwMode="auto">
          <a:xfrm>
            <a:off x="1476672" y="2636912"/>
            <a:ext cx="6983760" cy="2246769"/>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altLang="cs-CZ" sz="1000" b="0" i="0" u="none" strike="noStrike" kern="0" cap="none" spc="0" normalizeH="0" baseline="0" noProof="0" dirty="0">
                <a:ln>
                  <a:noFill/>
                </a:ln>
                <a:solidFill>
                  <a:sysClr val="windowText" lastClr="000000"/>
                </a:solidFill>
                <a:effectLst/>
                <a:uLnTx/>
                <a:uFillTx/>
              </a:rPr>
              <a:t>Sonic hedgehog (SHH) is translated as a ~45kDa precursor and undergoes autocatalytic processing to produce an ~20kDa N-terminal signaling domain (referred to as SHH-N) and a ~25kDa C-terminal domain with no known signaling role (1 on figure 5). During the cleavage, a cholesterol molecule is added to the carboxyl end of the N-terminal domain, which is involved in trafficking, secretion and receptor interaction of the ligand. When SHH reaches its target cell, it binds to the Patched-1 (PTCH1) receptor(3). In the absence of ligand, PTCH1 inhibits Smoothened (SMO), a downstream protein in the pathway(4). It has been suggested that SMO is regulated by a small molecule, the cellular localisation of which is controlled by PTCH. PTCH1 has a sterol sensing domain (SSD), which has been shown to be essential for suppression of Smo activity. A current theory of how PTCH regulates SMO is by removing oxysterols from SMO. PTCH acts like a sterol pump and remove oxysterols that have been created by 7-dehydrocholesterol reductase. Upon binding of a Hh protein or a mutation in the SSD of PTCH the pump is turned off allowing oxysterols to accumulate around SMO.This accumulation of sterols allows SMO to become active or stay on the membrane for a longer period of time. The binding of SHH relieves SMO inhibition, leading to activation of the GLI transcription factors(5): the activators Gli1 and Gli2 and the repressor Gli3. The sequence of molecular events that connect SMO to GLIs is poorly understood. Activated GLI accumulates in the nucleus(6) and controls the transcription of hedgehog target genes(7). </a:t>
            </a:r>
          </a:p>
        </p:txBody>
      </p:sp>
      <p:sp>
        <p:nvSpPr>
          <p:cNvPr id="7"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Schéma Shh dráhy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err="1">
                <a:solidFill>
                  <a:schemeClr val="accent1">
                    <a:lumMod val="75000"/>
                  </a:schemeClr>
                </a:solidFill>
                <a:latin typeface="Arial"/>
              </a:rPr>
              <a:t>Shh</a:t>
            </a:r>
            <a:r>
              <a:rPr lang="cs-CZ" altLang="cs-CZ" sz="3200" b="1" kern="0" dirty="0">
                <a:solidFill>
                  <a:schemeClr val="accent1">
                    <a:lumMod val="75000"/>
                  </a:schemeClr>
                </a:solidFill>
                <a:latin typeface="Arial"/>
              </a:rPr>
              <a:t> – učebnicový </a:t>
            </a:r>
            <a:r>
              <a:rPr lang="cs-CZ" altLang="cs-CZ" sz="3200" b="1" kern="0" dirty="0" err="1">
                <a:solidFill>
                  <a:schemeClr val="accent1">
                    <a:lumMod val="75000"/>
                  </a:schemeClr>
                </a:solidFill>
                <a:latin typeface="Arial"/>
              </a:rPr>
              <a:t>morfogen</a:t>
            </a:r>
            <a:endParaRPr lang="cs-CZ" altLang="cs-CZ" sz="3200" b="1" kern="0" dirty="0">
              <a:solidFill>
                <a:schemeClr val="accent1">
                  <a:lumMod val="75000"/>
                </a:schemeClr>
              </a:solidFill>
              <a:latin typeface="Arial"/>
            </a:endParaRPr>
          </a:p>
        </p:txBody>
      </p:sp>
      <p:sp>
        <p:nvSpPr>
          <p:cNvPr id="6" name="Text Box 7"/>
          <p:cNvSpPr txBox="1">
            <a:spLocks noChangeArrowheads="1"/>
          </p:cNvSpPr>
          <p:nvPr/>
        </p:nvSpPr>
        <p:spPr bwMode="auto">
          <a:xfrm>
            <a:off x="2843808" y="6444044"/>
            <a:ext cx="5256584" cy="369332"/>
          </a:xfrm>
          <a:prstGeom prst="rect">
            <a:avLst/>
          </a:prstGeom>
          <a:noFill/>
          <a:ln w="9525">
            <a:noFill/>
            <a:miter lim="800000"/>
            <a:headEnd/>
            <a:tailEnd/>
          </a:ln>
          <a:effectLst/>
        </p:spPr>
        <p:txBody>
          <a:bodyPr wrap="square">
            <a:spAutoFit/>
          </a:bodyPr>
          <a:lstStyle/>
          <a:p>
            <a:pPr>
              <a:spcBef>
                <a:spcPct val="50000"/>
              </a:spcBef>
            </a:pPr>
            <a:r>
              <a:rPr lang="cs-CZ" altLang="cs-CZ" dirty="0">
                <a:solidFill>
                  <a:schemeClr val="tx1"/>
                </a:solidFill>
              </a:rPr>
              <a:t>Např. specifikace jednotlivých prstů končetiny</a:t>
            </a:r>
          </a:p>
        </p:txBody>
      </p:sp>
      <p:pic>
        <p:nvPicPr>
          <p:cNvPr id="2" name="4996_Shh_5492_OPT_Scan_merge.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91880" y="1407250"/>
            <a:ext cx="3352800" cy="411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Shh</a:t>
            </a:r>
          </a:p>
        </p:txBody>
      </p:sp>
      <p:sp>
        <p:nvSpPr>
          <p:cNvPr id="5" name="Rectangle 5"/>
          <p:cNvSpPr txBox="1">
            <a:spLocks noChangeArrowheads="1"/>
          </p:cNvSpPr>
          <p:nvPr/>
        </p:nvSpPr>
        <p:spPr bwMode="auto">
          <a:xfrm>
            <a:off x="1598984" y="1700808"/>
            <a:ext cx="736550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cs-CZ" altLang="cs-CZ" b="0" i="0" u="none" strike="noStrike" kern="0" cap="none" spc="0" normalizeH="0" baseline="0" noProof="0" dirty="0">
                <a:ln>
                  <a:noFill/>
                </a:ln>
                <a:solidFill>
                  <a:srgbClr val="000000"/>
                </a:solidFill>
                <a:effectLst/>
                <a:uLnTx/>
                <a:uFillTx/>
                <a:latin typeface="Arial"/>
                <a:ea typeface="+mj-ea"/>
                <a:cs typeface="+mj-cs"/>
              </a:rPr>
              <a:t>Shh = jeden z nejlépe popsaných klasických morfogenů (tzv. </a:t>
            </a:r>
            <a:r>
              <a:rPr kumimoji="0" lang="cs-CZ" altLang="cs-CZ" b="1" i="0" u="none" strike="noStrike" kern="0" cap="none" spc="0" normalizeH="0" baseline="0" noProof="0" dirty="0">
                <a:ln>
                  <a:noFill/>
                </a:ln>
                <a:solidFill>
                  <a:srgbClr val="000000"/>
                </a:solidFill>
                <a:effectLst/>
                <a:uLnTx/>
                <a:uFillTx/>
                <a:latin typeface="Arial"/>
                <a:ea typeface="+mj-ea"/>
                <a:cs typeface="+mj-cs"/>
              </a:rPr>
              <a:t>model francouzské vlajky</a:t>
            </a:r>
            <a:r>
              <a:rPr kumimoji="0" lang="cs-CZ" altLang="cs-CZ" b="0" i="0" u="none" strike="noStrike" kern="0" cap="none" spc="0" normalizeH="0" baseline="0" noProof="0" dirty="0">
                <a:ln>
                  <a:noFill/>
                </a:ln>
                <a:solidFill>
                  <a:srgbClr val="000000"/>
                </a:solidFill>
                <a:effectLst/>
                <a:uLnTx/>
                <a:uFillTx/>
                <a:latin typeface="Arial"/>
                <a:ea typeface="+mj-ea"/>
                <a:cs typeface="+mj-cs"/>
              </a:rPr>
              <a:t>) – v závislosti na koncentraci morfogenu se spouští odlišné transkripční programy</a:t>
            </a:r>
          </a:p>
        </p:txBody>
      </p:sp>
      <p:pic>
        <p:nvPicPr>
          <p:cNvPr id="6" name="Picture 4" descr="Limb_bud Shh"/>
          <p:cNvPicPr>
            <a:picLocks noChangeAspect="1" noChangeArrowheads="1"/>
          </p:cNvPicPr>
          <p:nvPr/>
        </p:nvPicPr>
        <p:blipFill>
          <a:blip r:embed="rId2" cstate="print"/>
          <a:srcRect/>
          <a:stretch>
            <a:fillRect/>
          </a:stretch>
        </p:blipFill>
        <p:spPr bwMode="auto">
          <a:xfrm>
            <a:off x="3131840" y="2924944"/>
            <a:ext cx="5553897"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483768" y="6444044"/>
            <a:ext cx="5256584" cy="369332"/>
          </a:xfrm>
          <a:prstGeom prst="rect">
            <a:avLst/>
          </a:prstGeom>
          <a:noFill/>
          <a:ln w="9525">
            <a:noFill/>
            <a:miter lim="800000"/>
            <a:headEnd/>
            <a:tailEnd/>
          </a:ln>
          <a:effectLst/>
        </p:spPr>
        <p:txBody>
          <a:bodyPr wrap="square">
            <a:spAutoFit/>
          </a:bodyPr>
          <a:lstStyle/>
          <a:p>
            <a:pPr>
              <a:spcBef>
                <a:spcPct val="50000"/>
              </a:spcBef>
            </a:pPr>
            <a:r>
              <a:rPr lang="cs-CZ" altLang="cs-CZ" dirty="0">
                <a:solidFill>
                  <a:schemeClr val="tx1"/>
                </a:solidFill>
              </a:rPr>
              <a:t>Např. specifikace jednotlivých prstů končetiny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483568" y="380256"/>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cs-CZ" altLang="cs-CZ" sz="3200" b="1" kern="0" dirty="0">
                <a:solidFill>
                  <a:schemeClr val="accent1">
                    <a:lumMod val="75000"/>
                  </a:schemeClr>
                </a:solidFill>
                <a:latin typeface="Arial"/>
              </a:rPr>
              <a:t>Přirozené inhibitory Shh dráhy</a:t>
            </a:r>
          </a:p>
        </p:txBody>
      </p:sp>
      <p:pic>
        <p:nvPicPr>
          <p:cNvPr id="4" name="Picture 4" descr="veratrum_album"/>
          <p:cNvPicPr>
            <a:picLocks noChangeAspect="1" noChangeArrowheads="1"/>
          </p:cNvPicPr>
          <p:nvPr/>
        </p:nvPicPr>
        <p:blipFill>
          <a:blip r:embed="rId2" cstate="print"/>
          <a:srcRect/>
          <a:stretch>
            <a:fillRect/>
          </a:stretch>
        </p:blipFill>
        <p:spPr bwMode="auto">
          <a:xfrm>
            <a:off x="1691258" y="1361207"/>
            <a:ext cx="26130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yclopia"/>
          <p:cNvPicPr>
            <a:picLocks noChangeAspect="1" noChangeArrowheads="1"/>
          </p:cNvPicPr>
          <p:nvPr/>
        </p:nvPicPr>
        <p:blipFill>
          <a:blip r:embed="rId3" cstate="print">
            <a:lum contrast="18000"/>
          </a:blip>
          <a:srcRect/>
          <a:stretch>
            <a:fillRect/>
          </a:stretch>
        </p:blipFill>
        <p:spPr>
          <a:xfrm>
            <a:off x="4931345" y="2153369"/>
            <a:ext cx="4038600" cy="3287713"/>
          </a:xfrm>
          <a:prstGeom prst="rect">
            <a:avLst/>
          </a:prstGeom>
          <a:noFill/>
        </p:spPr>
      </p:pic>
      <p:sp>
        <p:nvSpPr>
          <p:cNvPr id="6" name="Text Box 9"/>
          <p:cNvSpPr txBox="1">
            <a:spLocks noChangeArrowheads="1"/>
          </p:cNvSpPr>
          <p:nvPr/>
        </p:nvSpPr>
        <p:spPr bwMode="auto">
          <a:xfrm>
            <a:off x="1619672" y="5609357"/>
            <a:ext cx="7488237" cy="915987"/>
          </a:xfrm>
          <a:prstGeom prst="rect">
            <a:avLst/>
          </a:prstGeom>
          <a:noFill/>
          <a:ln w="9525">
            <a:noFill/>
            <a:miter lim="800000"/>
            <a:headEnd/>
            <a:tailEnd/>
          </a:ln>
          <a:effectLst/>
        </p:spPr>
        <p:txBody>
          <a:bodyPr>
            <a:spAutoFit/>
          </a:bodyPr>
          <a:lstStyle/>
          <a:p>
            <a:pPr>
              <a:spcBef>
                <a:spcPct val="50000"/>
              </a:spcBef>
            </a:pPr>
            <a:r>
              <a:rPr lang="cs-CZ" altLang="cs-CZ" b="1" dirty="0">
                <a:solidFill>
                  <a:schemeClr val="tx1"/>
                </a:solidFill>
              </a:rPr>
              <a:t>cyclopamin</a:t>
            </a:r>
            <a:r>
              <a:rPr lang="cs-CZ" altLang="cs-CZ" dirty="0">
                <a:solidFill>
                  <a:schemeClr val="tx1"/>
                </a:solidFill>
              </a:rPr>
              <a:t> – teratogenní alkaloid z kýchavice (Veratrum californicum), poprvé identifikován jako látku způsobující kyklopii (= 1 oko) a holoprosencephalii u ovcí</a:t>
            </a:r>
          </a:p>
        </p:txBody>
      </p:sp>
    </p:spTree>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4643</TotalTime>
  <Words>2234</Words>
  <Application>Microsoft Office PowerPoint</Application>
  <PresentationFormat>Předvádění na obrazovce (4:3)</PresentationFormat>
  <Paragraphs>206</Paragraphs>
  <Slides>55</Slides>
  <Notes>0</Notes>
  <HiddenSlides>0</HiddenSlides>
  <MMClips>1</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55</vt:i4>
      </vt:variant>
    </vt:vector>
  </HeadingPairs>
  <TitlesOfParts>
    <vt:vector size="61" baseType="lpstr">
      <vt:lpstr>Arial</vt:lpstr>
      <vt:lpstr>Arial Black</vt:lpstr>
      <vt:lpstr>Calibri</vt:lpstr>
      <vt:lpstr>Times New Roman</vt:lpstr>
      <vt:lpstr>Sablona_prezentace_zelena</vt:lpstr>
      <vt:lpstr>Image</vt:lpstr>
      <vt:lpstr>Vítězslav Bryja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Nika zárodečných kmenových buněk (Caenorhabditis elegans)</vt:lpstr>
      <vt:lpstr>Nika zárodečných kmenových buněk (Drosophila melanogaster)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BMP signalizace přímo antagonizuje Wnt ve střevní kryptě</vt:lpstr>
      <vt:lpstr>Další zajímavé proteiny z BMP rodiny  Myostatin (GDF8) – regulátor diferenciace svalu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Doména SH2 rozpoznává fosfo-tyrosin</vt:lpstr>
      <vt:lpstr>Receptorové tyrosin kinázy</vt:lpstr>
      <vt:lpstr>Prezentace aplikace PowerPoint</vt:lpstr>
      <vt:lpstr>Prezentace aplikace PowerPoint</vt:lpstr>
      <vt:lpstr>Prezentace aplikace PowerPoint</vt:lpstr>
      <vt:lpstr>Integrace signálů vede k homeostáze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Vítězslav Bryja</cp:lastModifiedBy>
  <cp:revision>135</cp:revision>
  <dcterms:created xsi:type="dcterms:W3CDTF">2017-09-12T04:05:13Z</dcterms:created>
  <dcterms:modified xsi:type="dcterms:W3CDTF">2021-11-23T08:47:14Z</dcterms:modified>
</cp:coreProperties>
</file>