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45"/>
  </p:notesMasterIdLst>
  <p:handoutMasterIdLst>
    <p:handoutMasterId r:id="rId46"/>
  </p:handoutMasterIdLst>
  <p:sldIdLst>
    <p:sldId id="493" r:id="rId2"/>
    <p:sldId id="513" r:id="rId3"/>
    <p:sldId id="681" r:id="rId4"/>
    <p:sldId id="660" r:id="rId5"/>
    <p:sldId id="661" r:id="rId6"/>
    <p:sldId id="662" r:id="rId7"/>
    <p:sldId id="683" r:id="rId8"/>
    <p:sldId id="564" r:id="rId9"/>
    <p:sldId id="520" r:id="rId10"/>
    <p:sldId id="265" r:id="rId11"/>
    <p:sldId id="521" r:id="rId12"/>
    <p:sldId id="678" r:id="rId13"/>
    <p:sldId id="267" r:id="rId14"/>
    <p:sldId id="271" r:id="rId15"/>
    <p:sldId id="274" r:id="rId16"/>
    <p:sldId id="272" r:id="rId17"/>
    <p:sldId id="268" r:id="rId18"/>
    <p:sldId id="257" r:id="rId19"/>
    <p:sldId id="259" r:id="rId20"/>
    <p:sldId id="263" r:id="rId21"/>
    <p:sldId id="260" r:id="rId22"/>
    <p:sldId id="269" r:id="rId23"/>
    <p:sldId id="256" r:id="rId24"/>
    <p:sldId id="715" r:id="rId25"/>
    <p:sldId id="716" r:id="rId26"/>
    <p:sldId id="717" r:id="rId27"/>
    <p:sldId id="718" r:id="rId28"/>
    <p:sldId id="720" r:id="rId29"/>
    <p:sldId id="719" r:id="rId30"/>
    <p:sldId id="261" r:id="rId31"/>
    <p:sldId id="670" r:id="rId32"/>
    <p:sldId id="721" r:id="rId33"/>
    <p:sldId id="674" r:id="rId34"/>
    <p:sldId id="673" r:id="rId35"/>
    <p:sldId id="675" r:id="rId36"/>
    <p:sldId id="672" r:id="rId37"/>
    <p:sldId id="724" r:id="rId38"/>
    <p:sldId id="725" r:id="rId39"/>
    <p:sldId id="722" r:id="rId40"/>
    <p:sldId id="723" r:id="rId41"/>
    <p:sldId id="676" r:id="rId42"/>
    <p:sldId id="671" r:id="rId43"/>
    <p:sldId id="727" r:id="rId44"/>
  </p:sldIdLst>
  <p:sldSz cx="9144000" cy="6858000" type="screen4x3"/>
  <p:notesSz cx="6858000" cy="9144000"/>
  <p:defaultTextStyle>
    <a:defPPr>
      <a:defRPr lang="cs-CZ"/>
    </a:defPPr>
    <a:lvl1pPr algn="l" rtl="0" eaLnBrk="0" fontAlgn="base" hangingPunct="0">
      <a:spcBef>
        <a:spcPct val="0"/>
      </a:spcBef>
      <a:spcAft>
        <a:spcPct val="0"/>
      </a:spcAft>
      <a:defRPr kern="1200">
        <a:solidFill>
          <a:srgbClr val="FFCC66"/>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rgbClr val="FFCC66"/>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rgbClr val="FFCC66"/>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rgbClr val="FFCC66"/>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rgbClr val="FFCC66"/>
        </a:solidFill>
        <a:latin typeface="Arial" panose="020B0604020202020204" pitchFamily="34" charset="0"/>
        <a:ea typeface="+mn-ea"/>
        <a:cs typeface="+mn-cs"/>
      </a:defRPr>
    </a:lvl5pPr>
    <a:lvl6pPr marL="2286000" algn="l" defTabSz="914400" rtl="0" eaLnBrk="1" latinLnBrk="0" hangingPunct="1">
      <a:defRPr kern="1200">
        <a:solidFill>
          <a:srgbClr val="FFCC66"/>
        </a:solidFill>
        <a:latin typeface="Arial" panose="020B0604020202020204" pitchFamily="34" charset="0"/>
        <a:ea typeface="+mn-ea"/>
        <a:cs typeface="+mn-cs"/>
      </a:defRPr>
    </a:lvl6pPr>
    <a:lvl7pPr marL="2743200" algn="l" defTabSz="914400" rtl="0" eaLnBrk="1" latinLnBrk="0" hangingPunct="1">
      <a:defRPr kern="1200">
        <a:solidFill>
          <a:srgbClr val="FFCC66"/>
        </a:solidFill>
        <a:latin typeface="Arial" panose="020B0604020202020204" pitchFamily="34" charset="0"/>
        <a:ea typeface="+mn-ea"/>
        <a:cs typeface="+mn-cs"/>
      </a:defRPr>
    </a:lvl7pPr>
    <a:lvl8pPr marL="3200400" algn="l" defTabSz="914400" rtl="0" eaLnBrk="1" latinLnBrk="0" hangingPunct="1">
      <a:defRPr kern="1200">
        <a:solidFill>
          <a:srgbClr val="FFCC66"/>
        </a:solidFill>
        <a:latin typeface="Arial" panose="020B0604020202020204" pitchFamily="34" charset="0"/>
        <a:ea typeface="+mn-ea"/>
        <a:cs typeface="+mn-cs"/>
      </a:defRPr>
    </a:lvl8pPr>
    <a:lvl9pPr marL="3657600" algn="l" defTabSz="914400" rtl="0" eaLnBrk="1" latinLnBrk="0" hangingPunct="1">
      <a:defRPr kern="1200">
        <a:solidFill>
          <a:srgbClr val="FFCC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F17F"/>
    <a:srgbClr val="856647"/>
    <a:srgbClr val="FF9900"/>
    <a:srgbClr val="FF6600"/>
    <a:srgbClr val="FFCC66"/>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27" autoAdjust="0"/>
    <p:restoredTop sz="85462" autoAdjust="0"/>
  </p:normalViewPr>
  <p:slideViewPr>
    <p:cSldViewPr>
      <p:cViewPr varScale="1">
        <p:scale>
          <a:sx n="74" d="100"/>
          <a:sy n="74" d="100"/>
        </p:scale>
        <p:origin x="1387" y="62"/>
      </p:cViewPr>
      <p:guideLst>
        <p:guide orient="horz" pos="2160"/>
        <p:guide pos="2880"/>
      </p:guideLst>
    </p:cSldViewPr>
  </p:slideViewPr>
  <p:outlineViewPr>
    <p:cViewPr>
      <p:scale>
        <a:sx n="33" d="100"/>
        <a:sy n="33" d="100"/>
      </p:scale>
      <p:origin x="0" y="-12696"/>
    </p:cViewPr>
  </p:outlineViewPr>
  <p:notesTextViewPr>
    <p:cViewPr>
      <p:scale>
        <a:sx n="3" d="2"/>
        <a:sy n="3" d="2"/>
      </p:scale>
      <p:origin x="0" y="0"/>
    </p:cViewPr>
  </p:notesTextViewPr>
  <p:sorterViewPr>
    <p:cViewPr varScale="1">
      <p:scale>
        <a:sx n="1" d="1"/>
        <a:sy n="1" d="1"/>
      </p:scale>
      <p:origin x="0" y="-8780"/>
    </p:cViewPr>
  </p:sorterViewPr>
  <p:notesViewPr>
    <p:cSldViewPr>
      <p:cViewPr varScale="1">
        <p:scale>
          <a:sx n="43" d="100"/>
          <a:sy n="43" d="100"/>
        </p:scale>
        <p:origin x="268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smtClean="0"/>
            </a:lvl1pPr>
          </a:lstStyle>
          <a:p>
            <a:pPr>
              <a:defRPr/>
            </a:pPr>
            <a:endParaRPr lang="cs-CZ"/>
          </a:p>
        </p:txBody>
      </p:sp>
      <p:sp>
        <p:nvSpPr>
          <p:cNvPr id="3" name="Zástupný symbol pro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76E92D06-A176-4C0A-AF68-87D092F16238}" type="datetimeFigureOut">
              <a:rPr lang="cs-CZ"/>
              <a:pPr>
                <a:defRPr/>
              </a:pPr>
              <a:t>02.01.2022</a:t>
            </a:fld>
            <a:endParaRPr lang="cs-CZ"/>
          </a:p>
        </p:txBody>
      </p:sp>
      <p:sp>
        <p:nvSpPr>
          <p:cNvPr id="4" name="Zástupný symbol pro zápatí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smtClean="0"/>
            </a:lvl1pPr>
          </a:lstStyle>
          <a:p>
            <a:pPr>
              <a:defRPr/>
            </a:pPr>
            <a:endParaRPr lang="cs-CZ"/>
          </a:p>
        </p:txBody>
      </p:sp>
      <p:sp>
        <p:nvSpPr>
          <p:cNvPr id="5" name="Zástupný symbol pro číslo snímk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smtClean="0"/>
            </a:lvl1pPr>
          </a:lstStyle>
          <a:p>
            <a:pPr>
              <a:defRPr/>
            </a:pPr>
            <a:fld id="{9944A22C-B563-4126-8B24-D8D55507ACC0}" type="slidenum">
              <a:rPr lang="cs-CZ"/>
              <a:pPr>
                <a:defRPr/>
              </a:pPr>
              <a:t>‹#›</a:t>
            </a:fld>
            <a:endParaRPr lang="cs-CZ"/>
          </a:p>
        </p:txBody>
      </p:sp>
    </p:spTree>
    <p:extLst>
      <p:ext uri="{BB962C8B-B14F-4D97-AF65-F5344CB8AC3E}">
        <p14:creationId xmlns:p14="http://schemas.microsoft.com/office/powerpoint/2010/main" val="13841993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solidFill>
                  <a:schemeClr val="tx1"/>
                </a:solidFill>
              </a:defRPr>
            </a:lvl1pPr>
          </a:lstStyle>
          <a:p>
            <a:pPr>
              <a:defRPr/>
            </a:pPr>
            <a:endParaRPr lang="cs-CZ" altLang="cs-CZ"/>
          </a:p>
        </p:txBody>
      </p:sp>
      <p:sp>
        <p:nvSpPr>
          <p:cNvPr id="163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defRPr>
            </a:lvl1pPr>
          </a:lstStyle>
          <a:p>
            <a:pPr>
              <a:defRPr/>
            </a:pPr>
            <a:endParaRPr lang="cs-CZ" altLang="cs-CZ"/>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noProof="0"/>
              <a:t>Klepnutím lze upravit styly předlohy textu.</a:t>
            </a:r>
          </a:p>
          <a:p>
            <a:pPr lvl="1"/>
            <a:r>
              <a:rPr lang="cs-CZ" altLang="cs-CZ" noProof="0"/>
              <a:t>Druhá úroveň</a:t>
            </a:r>
          </a:p>
          <a:p>
            <a:pPr lvl="2"/>
            <a:r>
              <a:rPr lang="cs-CZ" altLang="cs-CZ" noProof="0"/>
              <a:t>Třetí úroveň</a:t>
            </a:r>
          </a:p>
          <a:p>
            <a:pPr lvl="3"/>
            <a:r>
              <a:rPr lang="cs-CZ" altLang="cs-CZ" noProof="0"/>
              <a:t>Čtvrtá úroveň</a:t>
            </a:r>
          </a:p>
          <a:p>
            <a:pPr lvl="4"/>
            <a:r>
              <a:rPr lang="cs-CZ" altLang="cs-CZ" noProof="0"/>
              <a:t>Pátá úroveň</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defRPr>
            </a:lvl1pPr>
          </a:lstStyle>
          <a:p>
            <a:pPr>
              <a:defRPr/>
            </a:pPr>
            <a:endParaRPr lang="cs-CZ" altLang="cs-CZ"/>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defRPr>
            </a:lvl1pPr>
          </a:lstStyle>
          <a:p>
            <a:pPr>
              <a:defRPr/>
            </a:pPr>
            <a:fld id="{47076824-A2AC-4FAC-BCB6-4AE5AA68A71B}" type="slidenum">
              <a:rPr lang="cs-CZ" altLang="cs-CZ"/>
              <a:pPr>
                <a:defRPr/>
              </a:pPr>
              <a:t>‹#›</a:t>
            </a:fld>
            <a:endParaRPr lang="cs-CZ" altLang="cs-CZ"/>
          </a:p>
        </p:txBody>
      </p:sp>
    </p:spTree>
    <p:extLst>
      <p:ext uri="{BB962C8B-B14F-4D97-AF65-F5344CB8AC3E}">
        <p14:creationId xmlns:p14="http://schemas.microsoft.com/office/powerpoint/2010/main" val="1992898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D8CAF63B-9E98-400E-BE88-3354C0216F22}"/>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4098" name="Text Box 2">
            <a:extLst>
              <a:ext uri="{FF2B5EF4-FFF2-40B4-BE49-F238E27FC236}">
                <a16:creationId xmlns:a16="http://schemas.microsoft.com/office/drawing/2014/main" id="{B874D0B5-79B7-46F0-ABF6-5732909F0E74}"/>
              </a:ext>
            </a:extLst>
          </p:cNvPr>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cs-CZ" sz="1400" b="1">
                <a:latin typeface="Arial" panose="020B0604020202020204" pitchFamily="34" charset="0"/>
                <a:cs typeface="msgothic" charset="0"/>
              </a:rPr>
              <a:t>Cell analysis in sprouting angiogenesis models.</a:t>
            </a:r>
            <a:r>
              <a:rPr lang="en-GB" altLang="cs-CZ">
                <a:latin typeface="Arial" panose="020B0604020202020204" pitchFamily="34" charset="0"/>
                <a:cs typeface="msgothic" charset="0"/>
              </a:rPr>
              <a:t> (</a:t>
            </a:r>
            <a:r>
              <a:rPr lang="en-GB" altLang="cs-CZ" sz="1400" b="1">
                <a:latin typeface="Arial" panose="020B0604020202020204" pitchFamily="34" charset="0"/>
                <a:cs typeface="msgothic" charset="0"/>
              </a:rPr>
              <a:t>A</a:t>
            </a:r>
            <a:r>
              <a:rPr lang="en-GB" altLang="cs-CZ">
                <a:latin typeface="Arial" panose="020B0604020202020204" pitchFamily="34" charset="0"/>
                <a:cs typeface="msgothic" charset="0"/>
              </a:rPr>
              <a:t>) Schematic illustration of a growing sprout. The sprout is guided by a tip cell (green), which uses filopodia to scan the environment for attractive and repulsive cues. Stalk cells (purple) proliferate, form a lumen, deposit a basement membrane (red) and attract pericytes (orange). Both tip and stalk cells are activated endothelial cells (ECs). By contrast, phalanx ECs (grey) represent quiescent cells that do not proliferate. (</a:t>
            </a:r>
            <a:r>
              <a:rPr lang="en-GB" altLang="cs-CZ" sz="1400" b="1">
                <a:latin typeface="Arial" panose="020B0604020202020204" pitchFamily="34" charset="0"/>
                <a:cs typeface="msgothic" charset="0"/>
              </a:rPr>
              <a:t>B-D</a:t>
            </a:r>
            <a:r>
              <a:rPr lang="en-GB" altLang="cs-CZ">
                <a:latin typeface="Arial" panose="020B0604020202020204" pitchFamily="34" charset="0"/>
                <a:cs typeface="msgothic" charset="0"/>
              </a:rPr>
              <a:t>) Representative images of vessel networks and sprouts in different model systems, highlighting tip and stalk cells. (B) The mouse retina at post-natal day (P) 5. Inset shows higher magnification of sprouting front showing tip cells with filopodia and stalk cells. Red, endothelial nuclei (Erg); green, Isolectin-B4. (C) A growing intersomitic vessel (ISV) in a 28 hours post-fertilisation (hpf) old transgenic </a:t>
            </a:r>
            <a:r>
              <a:rPr lang="en-GB" altLang="cs-CZ" i="1">
                <a:latin typeface="Arial" panose="020B0604020202020204" pitchFamily="34" charset="0"/>
                <a:cs typeface="msgothic" charset="0"/>
              </a:rPr>
              <a:t>Fli1:eGFP</a:t>
            </a:r>
            <a:r>
              <a:rPr lang="en-GB" altLang="cs-CZ" i="1" baseline="33000">
                <a:latin typeface="Arial" panose="020B0604020202020204" pitchFamily="34" charset="0"/>
                <a:cs typeface="msgothic" charset="0"/>
              </a:rPr>
              <a:t>y1</a:t>
            </a:r>
            <a:r>
              <a:rPr lang="en-GB" altLang="cs-CZ">
                <a:latin typeface="Arial" panose="020B0604020202020204" pitchFamily="34" charset="0"/>
                <a:cs typeface="msgothic" charset="0"/>
              </a:rPr>
              <a:t> zebrafish embryo. (D) Sprouts growing from a mosaic embryoid body in vitro, which comprises DsRed-expressing wild-type (WT) cells (red) and </a:t>
            </a:r>
            <a:r>
              <a:rPr lang="en-GB" altLang="cs-CZ" i="1">
                <a:latin typeface="Arial" panose="020B0604020202020204" pitchFamily="34" charset="0"/>
                <a:cs typeface="msgothic" charset="0"/>
              </a:rPr>
              <a:t>VEGFR2</a:t>
            </a:r>
            <a:r>
              <a:rPr lang="en-GB" altLang="cs-CZ" i="1" baseline="33000">
                <a:latin typeface="Arial" panose="020B0604020202020204" pitchFamily="34" charset="0"/>
                <a:cs typeface="msgothic" charset="0"/>
              </a:rPr>
              <a:t>EGFP/+</a:t>
            </a:r>
            <a:r>
              <a:rPr lang="en-GB" altLang="cs-CZ">
                <a:latin typeface="Arial" panose="020B0604020202020204" pitchFamily="34" charset="0"/>
                <a:cs typeface="msgothic" charset="0"/>
              </a:rPr>
              <a:t> cells (green). Nuclei are also counterstained (blue). (</a:t>
            </a:r>
            <a:r>
              <a:rPr lang="en-GB" altLang="cs-CZ" sz="1400" b="1">
                <a:latin typeface="Arial" panose="020B0604020202020204" pitchFamily="34" charset="0"/>
                <a:cs typeface="msgothic" charset="0"/>
              </a:rPr>
              <a:t>E</a:t>
            </a:r>
            <a:r>
              <a:rPr lang="en-GB" altLang="cs-CZ">
                <a:latin typeface="Arial" panose="020B0604020202020204" pitchFamily="34" charset="0"/>
                <a:cs typeface="msgothic" charset="0"/>
              </a:rPr>
              <a:t>) Tip (pink) versus stalk (blue) cell selection simulated in a computational model.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2EE93B4D-06A7-4EE1-8068-C66FADD08BC7}"/>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4098" name="Rectangle 2">
            <a:extLst>
              <a:ext uri="{FF2B5EF4-FFF2-40B4-BE49-F238E27FC236}">
                <a16:creationId xmlns:a16="http://schemas.microsoft.com/office/drawing/2014/main" id="{9B27622C-8BCD-4064-9EEA-B3BC809D412F}"/>
              </a:ext>
            </a:extLst>
          </p:cNvPr>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B7C65CA2-7209-4DC1-ACAC-E97571E411FC}"/>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4098" name="Text Box 2">
            <a:extLst>
              <a:ext uri="{FF2B5EF4-FFF2-40B4-BE49-F238E27FC236}">
                <a16:creationId xmlns:a16="http://schemas.microsoft.com/office/drawing/2014/main" id="{629ACFA0-91F7-485B-BAD7-58C0BD48A15B}"/>
              </a:ext>
            </a:extLst>
          </p:cNvPr>
          <p:cNvSpPr txBox="1">
            <a:spLocks noGrp="1" noChangeArrowheads="1"/>
          </p:cNvSpPr>
          <p:nvPr>
            <p:ph type="body"/>
          </p:nvPr>
        </p:nvSpPr>
        <p:spPr bwMode="auto">
          <a:xfrm>
            <a:off x="1185863" y="4787900"/>
            <a:ext cx="5407025" cy="4222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cs-CZ" sz="1400" b="1" dirty="0">
                <a:latin typeface="Arial" panose="020B0604020202020204" pitchFamily="34" charset="0"/>
                <a:cs typeface="msgothic" charset="0"/>
              </a:rPr>
              <a:t>Sprout induction.</a:t>
            </a:r>
            <a:r>
              <a:rPr lang="en-GB" altLang="cs-CZ" dirty="0">
                <a:latin typeface="Arial" panose="020B0604020202020204" pitchFamily="34" charset="0"/>
                <a:cs typeface="msgothic" charset="0"/>
              </a:rPr>
              <a:t> (</a:t>
            </a:r>
            <a:r>
              <a:rPr lang="en-GB" altLang="cs-CZ" sz="1400" b="1" dirty="0">
                <a:latin typeface="Arial" panose="020B0604020202020204" pitchFamily="34" charset="0"/>
                <a:cs typeface="msgothic" charset="0"/>
              </a:rPr>
              <a:t>A</a:t>
            </a:r>
            <a:r>
              <a:rPr lang="en-GB" altLang="cs-CZ" dirty="0">
                <a:latin typeface="Arial" panose="020B0604020202020204" pitchFamily="34" charset="0"/>
                <a:cs typeface="msgothic" charset="0"/>
              </a:rPr>
              <a:t>) The initiation of blood vessel formation. The presence of VEGF (blue gradient) activates the endothelium (yellow cells) of existing blood vessels. A VEGF/notch-dependent regulatory mechanism ensures the selection of a limited number of tip cells (green) by blocking tip cell formation in the immediate neighbours (via lateral inhibition). Tip cells sprout towards the VEGF gradient, and the adjacent stalk cells follow the guiding tip cell and proliferate to support sprout elongation. (</a:t>
            </a:r>
            <a:r>
              <a:rPr lang="en-GB" altLang="cs-CZ" sz="1400" b="1" dirty="0">
                <a:latin typeface="Arial" panose="020B0604020202020204" pitchFamily="34" charset="0"/>
                <a:cs typeface="msgothic" charset="0"/>
              </a:rPr>
              <a:t>B</a:t>
            </a:r>
            <a:r>
              <a:rPr lang="en-GB" altLang="cs-CZ" dirty="0">
                <a:latin typeface="Arial" panose="020B0604020202020204" pitchFamily="34" charset="0"/>
                <a:cs typeface="msgothic" charset="0"/>
              </a:rPr>
              <a:t>) VEGF/notch regulatory feedback during tip cell selection. The activation of VEGFR2 (pink) by VEGF (blue circles) induces the expression of the notch ligand DLL4 (D; blue). The subsequent activation of notch (N; red) by DLL4 in contacting cells reduces their expression of VEGFR2 and DLL4, thereby making them less sensitive to VEGF-mediated activation and limiting their ability to activate notch signalling in neighbouring cells. The expression of other tip cell-enriched genes, such as UNC5B and PDGFB is reduced in stalk cells, whereas the expression of the non-signalling VEGF decoy receptors VEGFR1 and soluble (s) VEGFR1 is increased, further reducing the likelihood of VEGFR2 activation in these cells. Furthermore, jagged1 (J1; yellow), which is selectively expressed in stalk cells, competes with DLL4 in cis for binding to notch receptors on tip cells. Jagged1 binds, but does not activate the notch receptor, thereby preventing notch activation in the tip cells. (</a:t>
            </a:r>
            <a:r>
              <a:rPr lang="en-GB" altLang="cs-CZ" sz="1400" b="1" dirty="0">
                <a:latin typeface="Arial" panose="020B0604020202020204" pitchFamily="34" charset="0"/>
                <a:cs typeface="msgothic" charset="0"/>
              </a:rPr>
              <a:t>C</a:t>
            </a:r>
            <a:r>
              <a:rPr lang="en-GB" altLang="cs-CZ" dirty="0">
                <a:latin typeface="Arial" panose="020B0604020202020204" pitchFamily="34" charset="0"/>
                <a:cs typeface="msgothic" charset="0"/>
              </a:rPr>
              <a:t>) VEGF signalling during sprouting. Soluble VEGFR1 (sVEGFR1; brown) produced by the cells immediately next to the outgrowing vessel branch sequesters VEGF molecules, thereby creating a corridor of higher VEGF levels perpendicular to the parent vessel. This corridor might act to optimise spreading of the vascular network and to avoid contact with nearby emerging sprouts.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3C008EB5-B562-424F-A3D2-731F2CFBCF7C}"/>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4098" name="Text Box 2">
            <a:extLst>
              <a:ext uri="{FF2B5EF4-FFF2-40B4-BE49-F238E27FC236}">
                <a16:creationId xmlns:a16="http://schemas.microsoft.com/office/drawing/2014/main" id="{12FFA593-2A10-406C-A5B1-009926C7A1C3}"/>
              </a:ext>
            </a:extLst>
          </p:cNvPr>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cs-CZ" sz="1400" b="1">
                <a:latin typeface="Arial" panose="020B0604020202020204" pitchFamily="34" charset="0"/>
                <a:cs typeface="msgothic" charset="0"/>
              </a:rPr>
              <a:t>Models of lumen formation during sprout outgrowth.</a:t>
            </a:r>
            <a:r>
              <a:rPr lang="en-GB" altLang="cs-CZ">
                <a:latin typeface="Arial" panose="020B0604020202020204" pitchFamily="34" charset="0"/>
                <a:cs typeface="msgothic" charset="0"/>
              </a:rPr>
              <a:t> (</a:t>
            </a:r>
            <a:r>
              <a:rPr lang="en-GB" altLang="cs-CZ" sz="1400" b="1">
                <a:latin typeface="Arial" panose="020B0604020202020204" pitchFamily="34" charset="0"/>
                <a:cs typeface="msgothic" charset="0"/>
              </a:rPr>
              <a:t>A</a:t>
            </a:r>
            <a:r>
              <a:rPr lang="en-GB" altLang="cs-CZ">
                <a:latin typeface="Arial" panose="020B0604020202020204" pitchFamily="34" charset="0"/>
                <a:cs typeface="msgothic" charset="0"/>
              </a:rPr>
              <a:t>) Intracellular vacuole coalescence. Endothelial cells (ECs) can form a lumen by forming intracellular vacuoles that coalesce and connect with each other and with vacuoles in neighbouring cells. (</a:t>
            </a:r>
            <a:r>
              <a:rPr lang="en-GB" altLang="cs-CZ" sz="1400" b="1">
                <a:latin typeface="Arial" panose="020B0604020202020204" pitchFamily="34" charset="0"/>
                <a:cs typeface="msgothic" charset="0"/>
              </a:rPr>
              <a:t>B</a:t>
            </a:r>
            <a:r>
              <a:rPr lang="en-GB" altLang="cs-CZ">
                <a:latin typeface="Arial" panose="020B0604020202020204" pitchFamily="34" charset="0"/>
                <a:cs typeface="msgothic" charset="0"/>
              </a:rPr>
              <a:t>) Intercellular vacuole exocytosis. ECs can form a lumen by producing exocytotic vacuoles that are released into the intercellular space. (</a:t>
            </a:r>
            <a:r>
              <a:rPr lang="en-GB" altLang="cs-CZ" sz="1400" b="1">
                <a:latin typeface="Arial" panose="020B0604020202020204" pitchFamily="34" charset="0"/>
                <a:cs typeface="msgothic" charset="0"/>
              </a:rPr>
              <a:t>C</a:t>
            </a:r>
            <a:r>
              <a:rPr lang="en-GB" altLang="cs-CZ">
                <a:latin typeface="Arial" panose="020B0604020202020204" pitchFamily="34" charset="0"/>
                <a:cs typeface="msgothic" charset="0"/>
              </a:rPr>
              <a:t>) Luminal repulsion. Alternatively, an intercellular lumen can be created by apical membrane (lumenal) repulsion. VE-cadherin (purple) establishes the initial apical-basal polarity in the ECs and localises CD34-sialomucins (orange) to the cell-cell contact sites. The negative charge of the sialomucins induces electrostatic repulsion and initial separation of the apical membranes, thereby relocalising the junctional proteins to the lateral membranes. Further separation and establishment of the lumen is based on F-actin-mediated cell-shape changes (not shown).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659A1E89-73FA-46D6-8322-115B02400EB3}"/>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4098" name="Text Box 2">
            <a:extLst>
              <a:ext uri="{FF2B5EF4-FFF2-40B4-BE49-F238E27FC236}">
                <a16:creationId xmlns:a16="http://schemas.microsoft.com/office/drawing/2014/main" id="{EC1F3424-2105-4204-ACFC-9597568B79BE}"/>
              </a:ext>
            </a:extLst>
          </p:cNvPr>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cs-CZ" sz="1400" b="1" dirty="0">
                <a:latin typeface="Arial" panose="020B0604020202020204" pitchFamily="34" charset="0"/>
                <a:cs typeface="msgothic" charset="0"/>
              </a:rPr>
              <a:t>Vessel stabilisation.</a:t>
            </a:r>
            <a:r>
              <a:rPr lang="en-GB" altLang="cs-CZ" dirty="0">
                <a:latin typeface="Arial" panose="020B0604020202020204" pitchFamily="34" charset="0"/>
                <a:cs typeface="msgothic" charset="0"/>
              </a:rPr>
              <a:t> Stalk cells (purple) recruit pericytes (orange) to stabilise the vasculature, possibly through the production of stabilising factors such as TIMP3 and ANG1. ANG1 signalling through the TIE2 receptor stabilises the vasculature, in part via inducing DLL4 expression in the endothelial cells (ECs) and activating notch signalling. Notch activation then plays a dual role in vascular stabilisation: first, it downregulates VEGFR2 expression, thereby preventing further sprouting through activation of the VEGF/notch signalling pathway; second, it induces the expression of NRARP, which promotes WNT signalling leading to increased proliferation and tight junction (TJ) stabilisation.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D08E0F2E-F21E-4655-A2BC-9ED39EA79DEC}"/>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4098" name="Text Box 2">
            <a:extLst>
              <a:ext uri="{FF2B5EF4-FFF2-40B4-BE49-F238E27FC236}">
                <a16:creationId xmlns:a16="http://schemas.microsoft.com/office/drawing/2014/main" id="{8A97B1CA-BC14-4D90-AE74-3732B457652A}"/>
              </a:ext>
            </a:extLst>
          </p:cNvPr>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cs-CZ" sz="1400" b="1">
                <a:latin typeface="Arial" panose="020B0604020202020204" pitchFamily="34" charset="0"/>
                <a:cs typeface="msgothic" charset="0"/>
              </a:rPr>
              <a:t>Current concepts of anastomosis.</a:t>
            </a:r>
            <a:r>
              <a:rPr lang="en-GB" altLang="cs-CZ">
                <a:latin typeface="Arial" panose="020B0604020202020204" pitchFamily="34" charset="0"/>
                <a:cs typeface="msgothic" charset="0"/>
              </a:rPr>
              <a:t> Schematic illustration of tip cell fusion. For simplicity, the vascular lumen is not illustrated. The formation of new connections between growing vessels is facilitated by vessel interactions with macrophages (blue) that can act as bridge cells that promote filopodia contact between tip cells (green). Upon contact, adhesion junctions are formed by VE-cadherin, first at the tips of filopodia and later also along the extending interface of the contacting cells. The precise role of macrophages and the molecular regulation of anastomosis are not understood. Possible candidate pathways involved are the notch, TIE2 and CXCR4 signalling pathways; the notch receptors (red), the TIE2 receptor (green) and the CXCR4 receptor (yellow) are expressed on macrophages and their cognate ligands are expressed on tip cells (not shown). A two-way interaction between ECs and macrophages through (unknown) soluble factors (pink) has been also described.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691680" y="4869160"/>
            <a:ext cx="6984776" cy="432048"/>
          </a:xfrm>
        </p:spPr>
        <p:txBody>
          <a:bodyPr anchor="t"/>
          <a:lstStyle>
            <a:lvl1pPr>
              <a:defRPr sz="2200" b="0">
                <a:solidFill>
                  <a:schemeClr val="bg1">
                    <a:lumMod val="50000"/>
                  </a:schemeClr>
                </a:solidFill>
              </a:defRPr>
            </a:lvl1pPr>
          </a:lstStyle>
          <a:p>
            <a:r>
              <a:rPr lang="cs-CZ"/>
              <a:t>Kliknutím lze upravit styl.</a:t>
            </a:r>
            <a:endParaRPr lang="cs-CZ" dirty="0"/>
          </a:p>
        </p:txBody>
      </p:sp>
      <p:sp>
        <p:nvSpPr>
          <p:cNvPr id="3" name="Podnadpis 2"/>
          <p:cNvSpPr>
            <a:spLocks noGrp="1"/>
          </p:cNvSpPr>
          <p:nvPr>
            <p:ph type="subTitle" idx="1"/>
          </p:nvPr>
        </p:nvSpPr>
        <p:spPr>
          <a:xfrm>
            <a:off x="1691680" y="3573016"/>
            <a:ext cx="6984776" cy="1224136"/>
          </a:xfrm>
        </p:spPr>
        <p:txBody>
          <a:bodyPr anchor="b"/>
          <a:lstStyle>
            <a:lvl1pPr marL="0" indent="0" algn="l">
              <a:buNone/>
              <a:defRPr sz="2800" b="1">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endParaRPr lang="cs-CZ" dirty="0"/>
          </a:p>
        </p:txBody>
      </p:sp>
      <p:sp>
        <p:nvSpPr>
          <p:cNvPr id="4" name="Zástupný symbol pro datum 3"/>
          <p:cNvSpPr>
            <a:spLocks noGrp="1"/>
          </p:cNvSpPr>
          <p:nvPr>
            <p:ph type="dt" sz="half" idx="10"/>
          </p:nvPr>
        </p:nvSpPr>
        <p:spPr/>
        <p:txBody>
          <a:bodyPr/>
          <a:lstStyle>
            <a:lvl1pPr>
              <a:defRPr/>
            </a:lvl1pPr>
          </a:lstStyle>
          <a:p>
            <a:pPr>
              <a:defRPr/>
            </a:pPr>
            <a:endParaRPr lang="cs-CZ" altLang="cs-CZ"/>
          </a:p>
        </p:txBody>
      </p:sp>
      <p:sp>
        <p:nvSpPr>
          <p:cNvPr id="5" name="Zástupný symbol pro zápatí 4"/>
          <p:cNvSpPr>
            <a:spLocks noGrp="1"/>
          </p:cNvSpPr>
          <p:nvPr>
            <p:ph type="ftr" sz="quarter" idx="11"/>
          </p:nvPr>
        </p:nvSpPr>
        <p:spPr/>
        <p:txBody>
          <a:bodyPr/>
          <a:lstStyle>
            <a:lvl1pPr>
              <a:defRPr/>
            </a:lvl1pPr>
          </a:lstStyle>
          <a:p>
            <a:pPr>
              <a:defRPr/>
            </a:pPr>
            <a:endParaRPr lang="cs-CZ" altLang="cs-CZ"/>
          </a:p>
        </p:txBody>
      </p:sp>
      <p:sp>
        <p:nvSpPr>
          <p:cNvPr id="6" name="Zástupný symbol pro číslo snímku 5"/>
          <p:cNvSpPr>
            <a:spLocks noGrp="1"/>
          </p:cNvSpPr>
          <p:nvPr>
            <p:ph type="sldNum" sz="quarter" idx="12"/>
          </p:nvPr>
        </p:nvSpPr>
        <p:spPr/>
        <p:txBody>
          <a:bodyPr/>
          <a:lstStyle>
            <a:lvl1pPr>
              <a:defRPr/>
            </a:lvl1pPr>
          </a:lstStyle>
          <a:p>
            <a:pPr>
              <a:defRPr/>
            </a:pPr>
            <a:fld id="{7F58C993-011B-4698-9DDB-5FCE5EABF42D}" type="slidenum">
              <a:rPr lang="cs-CZ" altLang="cs-CZ"/>
              <a:pPr>
                <a:defRPr/>
              </a:pPr>
              <a:t>‹#›</a:t>
            </a:fld>
            <a:endParaRPr lang="cs-CZ" altLang="cs-CZ"/>
          </a:p>
        </p:txBody>
      </p:sp>
    </p:spTree>
    <p:extLst>
      <p:ext uri="{BB962C8B-B14F-4D97-AF65-F5344CB8AC3E}">
        <p14:creationId xmlns:p14="http://schemas.microsoft.com/office/powerpoint/2010/main" val="3018933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Prázdný">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endParaRPr lang="cs-CZ" altLang="cs-CZ"/>
          </a:p>
        </p:txBody>
      </p:sp>
      <p:sp>
        <p:nvSpPr>
          <p:cNvPr id="3" name="Zástupný symbol pro zápatí 4"/>
          <p:cNvSpPr>
            <a:spLocks noGrp="1"/>
          </p:cNvSpPr>
          <p:nvPr>
            <p:ph type="ftr" sz="quarter" idx="11"/>
          </p:nvPr>
        </p:nvSpPr>
        <p:spPr/>
        <p:txBody>
          <a:bodyPr/>
          <a:lstStyle>
            <a:lvl1pPr>
              <a:defRPr/>
            </a:lvl1pPr>
          </a:lstStyle>
          <a:p>
            <a:pPr>
              <a:defRPr/>
            </a:pPr>
            <a:endParaRPr lang="cs-CZ" altLang="cs-CZ"/>
          </a:p>
        </p:txBody>
      </p:sp>
      <p:sp>
        <p:nvSpPr>
          <p:cNvPr id="4" name="Zástupný symbol pro číslo snímku 5"/>
          <p:cNvSpPr>
            <a:spLocks noGrp="1"/>
          </p:cNvSpPr>
          <p:nvPr>
            <p:ph type="sldNum" sz="quarter" idx="12"/>
          </p:nvPr>
        </p:nvSpPr>
        <p:spPr/>
        <p:txBody>
          <a:bodyPr/>
          <a:lstStyle>
            <a:lvl1pPr>
              <a:defRPr/>
            </a:lvl1pPr>
          </a:lstStyle>
          <a:p>
            <a:pPr>
              <a:defRPr/>
            </a:pPr>
            <a:fld id="{93DC8B5D-B535-4CE4-8872-2FA6B218F41E}" type="slidenum">
              <a:rPr lang="cs-CZ" altLang="cs-CZ"/>
              <a:pPr>
                <a:defRPr/>
              </a:pPr>
              <a:t>‹#›</a:t>
            </a:fld>
            <a:endParaRPr lang="cs-CZ" altLang="cs-CZ"/>
          </a:p>
        </p:txBody>
      </p:sp>
    </p:spTree>
    <p:extLst>
      <p:ext uri="{BB962C8B-B14F-4D97-AF65-F5344CB8AC3E}">
        <p14:creationId xmlns:p14="http://schemas.microsoft.com/office/powerpoint/2010/main" val="3258989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ázek s titulkem">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2267744" y="4797152"/>
            <a:ext cx="5486400" cy="720080"/>
          </a:xfrm>
        </p:spPr>
        <p:txBody>
          <a:bodyPr anchor="b"/>
          <a:lstStyle>
            <a:lvl1pPr algn="l">
              <a:defRPr sz="2000" b="1"/>
            </a:lvl1pPr>
          </a:lstStyle>
          <a:p>
            <a:r>
              <a:rPr lang="cs-CZ"/>
              <a:t>Kliknutím lze upravit styl.</a:t>
            </a:r>
            <a:endParaRPr lang="cs-CZ" dirty="0"/>
          </a:p>
        </p:txBody>
      </p:sp>
      <p:sp>
        <p:nvSpPr>
          <p:cNvPr id="3" name="Zástupný symbol pro obrázek 2"/>
          <p:cNvSpPr>
            <a:spLocks noGrp="1"/>
          </p:cNvSpPr>
          <p:nvPr>
            <p:ph type="pic" idx="1"/>
          </p:nvPr>
        </p:nvSpPr>
        <p:spPr>
          <a:xfrm>
            <a:off x="2259012" y="1052736"/>
            <a:ext cx="5486400" cy="3560267"/>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Kliknutím na ikonu přidáte obrázek.</a:t>
            </a:r>
            <a:endParaRPr lang="cs-CZ" noProof="0" dirty="0"/>
          </a:p>
        </p:txBody>
      </p:sp>
      <p:sp>
        <p:nvSpPr>
          <p:cNvPr id="4" name="Zástupný symbol pro text 3"/>
          <p:cNvSpPr>
            <a:spLocks noGrp="1"/>
          </p:cNvSpPr>
          <p:nvPr>
            <p:ph type="body" sz="half" idx="2"/>
          </p:nvPr>
        </p:nvSpPr>
        <p:spPr>
          <a:xfrm>
            <a:off x="2267744" y="5517231"/>
            <a:ext cx="5486400" cy="65496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endParaRPr lang="cs-CZ" altLang="cs-CZ"/>
          </a:p>
        </p:txBody>
      </p:sp>
      <p:sp>
        <p:nvSpPr>
          <p:cNvPr id="6" name="Zástupný symbol pro zápatí 4"/>
          <p:cNvSpPr>
            <a:spLocks noGrp="1"/>
          </p:cNvSpPr>
          <p:nvPr>
            <p:ph type="ftr" sz="quarter" idx="11"/>
          </p:nvPr>
        </p:nvSpPr>
        <p:spPr/>
        <p:txBody>
          <a:bodyPr/>
          <a:lstStyle>
            <a:lvl1pPr>
              <a:defRPr/>
            </a:lvl1pPr>
          </a:lstStyle>
          <a:p>
            <a:pPr>
              <a:defRPr/>
            </a:pPr>
            <a:endParaRPr lang="cs-CZ" altLang="cs-CZ"/>
          </a:p>
        </p:txBody>
      </p:sp>
      <p:sp>
        <p:nvSpPr>
          <p:cNvPr id="7" name="Zástupný symbol pro číslo snímku 5"/>
          <p:cNvSpPr>
            <a:spLocks noGrp="1"/>
          </p:cNvSpPr>
          <p:nvPr>
            <p:ph type="sldNum" sz="quarter" idx="12"/>
          </p:nvPr>
        </p:nvSpPr>
        <p:spPr/>
        <p:txBody>
          <a:bodyPr/>
          <a:lstStyle>
            <a:lvl1pPr>
              <a:defRPr/>
            </a:lvl1pPr>
          </a:lstStyle>
          <a:p>
            <a:pPr>
              <a:defRPr/>
            </a:pPr>
            <a:fld id="{A4554668-3728-41EC-B440-44B50D38B067}" type="slidenum">
              <a:rPr lang="cs-CZ" altLang="cs-CZ"/>
              <a:pPr>
                <a:defRPr/>
              </a:pPr>
              <a:t>‹#›</a:t>
            </a:fld>
            <a:endParaRPr lang="cs-CZ" altLang="cs-CZ"/>
          </a:p>
        </p:txBody>
      </p:sp>
    </p:spTree>
    <p:extLst>
      <p:ext uri="{BB962C8B-B14F-4D97-AF65-F5344CB8AC3E}">
        <p14:creationId xmlns:p14="http://schemas.microsoft.com/office/powerpoint/2010/main" val="671806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jednořádkový a obsah">
    <p:spTree>
      <p:nvGrpSpPr>
        <p:cNvPr id="1" name=""/>
        <p:cNvGrpSpPr/>
        <p:nvPr/>
      </p:nvGrpSpPr>
      <p:grpSpPr>
        <a:xfrm>
          <a:off x="0" y="0"/>
          <a:ext cx="0" cy="0"/>
          <a:chOff x="0" y="0"/>
          <a:chExt cx="0" cy="0"/>
        </a:xfrm>
      </p:grpSpPr>
      <p:sp>
        <p:nvSpPr>
          <p:cNvPr id="2" name="Nadpis 1"/>
          <p:cNvSpPr>
            <a:spLocks noGrp="1"/>
          </p:cNvSpPr>
          <p:nvPr>
            <p:ph type="title"/>
          </p:nvPr>
        </p:nvSpPr>
        <p:spPr>
          <a:xfrm>
            <a:off x="1547812" y="396280"/>
            <a:ext cx="7138987" cy="627063"/>
          </a:xfrm>
        </p:spPr>
        <p:txBody>
          <a:bodyPr/>
          <a:lstStyle/>
          <a:p>
            <a:r>
              <a:rPr lang="cs-CZ"/>
              <a:t>Kliknutím lze upravit styl.</a:t>
            </a:r>
          </a:p>
        </p:txBody>
      </p:sp>
      <p:sp>
        <p:nvSpPr>
          <p:cNvPr id="3" name="Zástupný symbol pro obsah 2"/>
          <p:cNvSpPr>
            <a:spLocks noGrp="1"/>
          </p:cNvSpPr>
          <p:nvPr>
            <p:ph idx="1"/>
          </p:nvPr>
        </p:nvSpPr>
        <p:spPr>
          <a:xfrm>
            <a:off x="1547813" y="1412776"/>
            <a:ext cx="7138987" cy="4713387"/>
          </a:xfrm>
        </p:spPr>
        <p:txBody>
          <a:bodyPr/>
          <a:lstStyle>
            <a:lvl1pPr marL="266700" indent="-266700">
              <a:buFontTx/>
              <a:buBlip>
                <a:blip r:embed="rId2"/>
              </a:buBlip>
              <a:defRPr/>
            </a:lvl1pPr>
            <a:lvl2pPr marL="541338" indent="-274638">
              <a:buFontTx/>
              <a:buBlip>
                <a:blip r:embed="rId2"/>
              </a:buBlip>
              <a:defRPr/>
            </a:lvl2pPr>
            <a:lvl3pPr marL="808038" indent="-266700">
              <a:buFontTx/>
              <a:buBlip>
                <a:blip r:embed="rId2"/>
              </a:buBlip>
              <a:defRPr/>
            </a:lvl3pPr>
            <a:lvl4pPr marL="985838" indent="-177800">
              <a:buFontTx/>
              <a:buBlip>
                <a:blip r:embed="rId2"/>
              </a:buBlip>
              <a:defRPr/>
            </a:lvl4pPr>
            <a:lvl5pPr marL="1163638" indent="-177800">
              <a:buFontTx/>
              <a:buBlip>
                <a:blip r:embed="rId2"/>
              </a:buBlip>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lvl1pPr>
              <a:defRPr/>
            </a:lvl1pPr>
          </a:lstStyle>
          <a:p>
            <a:pPr>
              <a:defRPr/>
            </a:pPr>
            <a:endParaRPr lang="cs-CZ" altLang="cs-CZ"/>
          </a:p>
        </p:txBody>
      </p:sp>
      <p:sp>
        <p:nvSpPr>
          <p:cNvPr id="5" name="Zástupný symbol pro zápatí 4"/>
          <p:cNvSpPr>
            <a:spLocks noGrp="1"/>
          </p:cNvSpPr>
          <p:nvPr>
            <p:ph type="ftr" sz="quarter" idx="11"/>
          </p:nvPr>
        </p:nvSpPr>
        <p:spPr/>
        <p:txBody>
          <a:bodyPr/>
          <a:lstStyle>
            <a:lvl1pPr>
              <a:defRPr/>
            </a:lvl1pPr>
          </a:lstStyle>
          <a:p>
            <a:pPr>
              <a:defRPr/>
            </a:pPr>
            <a:endParaRPr lang="cs-CZ" altLang="cs-CZ"/>
          </a:p>
        </p:txBody>
      </p:sp>
      <p:sp>
        <p:nvSpPr>
          <p:cNvPr id="6" name="Zástupný symbol pro číslo snímku 5"/>
          <p:cNvSpPr>
            <a:spLocks noGrp="1"/>
          </p:cNvSpPr>
          <p:nvPr>
            <p:ph type="sldNum" sz="quarter" idx="12"/>
          </p:nvPr>
        </p:nvSpPr>
        <p:spPr/>
        <p:txBody>
          <a:bodyPr/>
          <a:lstStyle>
            <a:lvl1pPr>
              <a:defRPr/>
            </a:lvl1pPr>
          </a:lstStyle>
          <a:p>
            <a:pPr>
              <a:defRPr/>
            </a:pPr>
            <a:fld id="{0B54AFC2-7679-4D6C-9D6C-5DAD3DA8540E}" type="slidenum">
              <a:rPr lang="cs-CZ" altLang="cs-CZ"/>
              <a:pPr>
                <a:defRPr/>
              </a:pPr>
              <a:t>‹#›</a:t>
            </a:fld>
            <a:endParaRPr lang="cs-CZ" altLang="cs-CZ"/>
          </a:p>
        </p:txBody>
      </p:sp>
    </p:spTree>
    <p:extLst>
      <p:ext uri="{BB962C8B-B14F-4D97-AF65-F5344CB8AC3E}">
        <p14:creationId xmlns:p14="http://schemas.microsoft.com/office/powerpoint/2010/main" val="101110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Nadpis dvouřádkový a obsah">
    <p:spTree>
      <p:nvGrpSpPr>
        <p:cNvPr id="1" name=""/>
        <p:cNvGrpSpPr/>
        <p:nvPr/>
      </p:nvGrpSpPr>
      <p:grpSpPr>
        <a:xfrm>
          <a:off x="0" y="0"/>
          <a:ext cx="0" cy="0"/>
          <a:chOff x="0" y="0"/>
          <a:chExt cx="0" cy="0"/>
        </a:xfrm>
      </p:grpSpPr>
      <p:sp>
        <p:nvSpPr>
          <p:cNvPr id="2" name="Nadpis 1"/>
          <p:cNvSpPr>
            <a:spLocks noGrp="1"/>
          </p:cNvSpPr>
          <p:nvPr>
            <p:ph type="title"/>
          </p:nvPr>
        </p:nvSpPr>
        <p:spPr>
          <a:xfrm>
            <a:off x="1547664" y="148535"/>
            <a:ext cx="7139136" cy="864096"/>
          </a:xfrm>
        </p:spPr>
        <p:txBody>
          <a:bodyPr/>
          <a:lstStyle>
            <a:lvl1pPr>
              <a:defRPr/>
            </a:lvl1pPr>
          </a:lstStyle>
          <a:p>
            <a:r>
              <a:rPr lang="cs-CZ"/>
              <a:t>Kliknutím lze upravit styl.</a:t>
            </a:r>
            <a:endParaRPr lang="cs-CZ" dirty="0"/>
          </a:p>
        </p:txBody>
      </p:sp>
      <p:sp>
        <p:nvSpPr>
          <p:cNvPr id="3" name="Zástupný symbol pro obsah 2"/>
          <p:cNvSpPr>
            <a:spLocks noGrp="1"/>
          </p:cNvSpPr>
          <p:nvPr>
            <p:ph idx="1"/>
          </p:nvPr>
        </p:nvSpPr>
        <p:spPr>
          <a:xfrm>
            <a:off x="1547664" y="1484784"/>
            <a:ext cx="7139136" cy="4641379"/>
          </a:xfrm>
        </p:spPr>
        <p:txBody>
          <a:bodyPr/>
          <a:lstStyle>
            <a:lvl1pPr marL="266700" indent="-266700">
              <a:buFontTx/>
              <a:buBlip>
                <a:blip r:embed="rId2"/>
              </a:buBlip>
              <a:defRPr/>
            </a:lvl1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lvl1pPr>
              <a:defRPr/>
            </a:lvl1pPr>
          </a:lstStyle>
          <a:p>
            <a:pPr>
              <a:defRPr/>
            </a:pPr>
            <a:endParaRPr lang="cs-CZ" altLang="cs-CZ"/>
          </a:p>
        </p:txBody>
      </p:sp>
      <p:sp>
        <p:nvSpPr>
          <p:cNvPr id="5" name="Zástupný symbol pro zápatí 4"/>
          <p:cNvSpPr>
            <a:spLocks noGrp="1"/>
          </p:cNvSpPr>
          <p:nvPr>
            <p:ph type="ftr" sz="quarter" idx="11"/>
          </p:nvPr>
        </p:nvSpPr>
        <p:spPr/>
        <p:txBody>
          <a:bodyPr/>
          <a:lstStyle>
            <a:lvl1pPr>
              <a:defRPr/>
            </a:lvl1pPr>
          </a:lstStyle>
          <a:p>
            <a:pPr>
              <a:defRPr/>
            </a:pPr>
            <a:endParaRPr lang="cs-CZ" altLang="cs-CZ"/>
          </a:p>
        </p:txBody>
      </p:sp>
      <p:sp>
        <p:nvSpPr>
          <p:cNvPr id="6" name="Zástupný symbol pro číslo snímku 5"/>
          <p:cNvSpPr>
            <a:spLocks noGrp="1"/>
          </p:cNvSpPr>
          <p:nvPr>
            <p:ph type="sldNum" sz="quarter" idx="12"/>
          </p:nvPr>
        </p:nvSpPr>
        <p:spPr/>
        <p:txBody>
          <a:bodyPr/>
          <a:lstStyle>
            <a:lvl1pPr>
              <a:defRPr/>
            </a:lvl1pPr>
          </a:lstStyle>
          <a:p>
            <a:pPr>
              <a:defRPr/>
            </a:pPr>
            <a:fld id="{CFCB3536-0B3D-4E89-BA3C-AE7C49F4222A}" type="slidenum">
              <a:rPr lang="cs-CZ" altLang="cs-CZ"/>
              <a:pPr>
                <a:defRPr/>
              </a:pPr>
              <a:t>‹#›</a:t>
            </a:fld>
            <a:endParaRPr lang="cs-CZ" altLang="cs-CZ"/>
          </a:p>
        </p:txBody>
      </p:sp>
    </p:spTree>
    <p:extLst>
      <p:ext uri="{BB962C8B-B14F-4D97-AF65-F5344CB8AC3E}">
        <p14:creationId xmlns:p14="http://schemas.microsoft.com/office/powerpoint/2010/main" val="1762825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ez nadpisu, pouze obsah">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547813" y="1052736"/>
            <a:ext cx="7138987" cy="5073427"/>
          </a:xfrm>
        </p:spPr>
        <p:txBody>
          <a:bodyPr/>
          <a:lstStyle>
            <a:lvl1pPr marL="266700" indent="-266700">
              <a:buFontTx/>
              <a:buBlip>
                <a:blip r:embed="rId3"/>
              </a:buBlip>
              <a:defRPr/>
            </a:lvl1pPr>
            <a:lvl2pPr marL="541338" indent="-274638">
              <a:buFontTx/>
              <a:buBlip>
                <a:blip r:embed="rId3"/>
              </a:buBlip>
              <a:defRPr/>
            </a:lvl2pPr>
            <a:lvl3pPr marL="808038" indent="-266700">
              <a:buFontTx/>
              <a:buBlip>
                <a:blip r:embed="rId3"/>
              </a:buBlip>
              <a:defRPr/>
            </a:lvl3pPr>
            <a:lvl4pPr marL="985838" indent="-177800">
              <a:buFontTx/>
              <a:buBlip>
                <a:blip r:embed="rId3"/>
              </a:buBlip>
              <a:defRPr/>
            </a:lvl4pPr>
            <a:lvl5pPr marL="1163638" indent="-177800">
              <a:buFontTx/>
              <a:buBlip>
                <a:blip r:embed="rId3"/>
              </a:buBlip>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lvl1pPr>
              <a:defRPr/>
            </a:lvl1pPr>
          </a:lstStyle>
          <a:p>
            <a:pPr>
              <a:defRPr/>
            </a:pPr>
            <a:endParaRPr lang="cs-CZ" altLang="cs-CZ"/>
          </a:p>
        </p:txBody>
      </p:sp>
      <p:sp>
        <p:nvSpPr>
          <p:cNvPr id="5" name="Zástupný symbol pro zápatí 4"/>
          <p:cNvSpPr>
            <a:spLocks noGrp="1"/>
          </p:cNvSpPr>
          <p:nvPr>
            <p:ph type="ftr" sz="quarter" idx="11"/>
          </p:nvPr>
        </p:nvSpPr>
        <p:spPr/>
        <p:txBody>
          <a:bodyPr/>
          <a:lstStyle>
            <a:lvl1pPr>
              <a:defRPr/>
            </a:lvl1pPr>
          </a:lstStyle>
          <a:p>
            <a:pPr>
              <a:defRPr/>
            </a:pPr>
            <a:endParaRPr lang="cs-CZ" altLang="cs-CZ"/>
          </a:p>
        </p:txBody>
      </p:sp>
      <p:sp>
        <p:nvSpPr>
          <p:cNvPr id="6" name="Zástupný symbol pro číslo snímku 5"/>
          <p:cNvSpPr>
            <a:spLocks noGrp="1"/>
          </p:cNvSpPr>
          <p:nvPr>
            <p:ph type="sldNum" sz="quarter" idx="12"/>
          </p:nvPr>
        </p:nvSpPr>
        <p:spPr/>
        <p:txBody>
          <a:bodyPr/>
          <a:lstStyle>
            <a:lvl1pPr>
              <a:defRPr/>
            </a:lvl1pPr>
          </a:lstStyle>
          <a:p>
            <a:pPr>
              <a:defRPr/>
            </a:pPr>
            <a:fld id="{8581A95A-9729-4D7D-B061-DFE9163B6DDB}" type="slidenum">
              <a:rPr lang="cs-CZ" altLang="cs-CZ"/>
              <a:pPr>
                <a:defRPr/>
              </a:pPr>
              <a:t>‹#›</a:t>
            </a:fld>
            <a:endParaRPr lang="cs-CZ" altLang="cs-CZ"/>
          </a:p>
        </p:txBody>
      </p:sp>
    </p:spTree>
    <p:extLst>
      <p:ext uri="{BB962C8B-B14F-4D97-AF65-F5344CB8AC3E}">
        <p14:creationId xmlns:p14="http://schemas.microsoft.com/office/powerpoint/2010/main" val="321159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1549809" y="388259"/>
            <a:ext cx="7138987" cy="627063"/>
          </a:xfrm>
        </p:spPr>
        <p:txBody>
          <a:bodyPr/>
          <a:lstStyle/>
          <a:p>
            <a:r>
              <a:rPr lang="cs-CZ"/>
              <a:t>Kliknutím lze upravit styl.</a:t>
            </a:r>
          </a:p>
        </p:txBody>
      </p:sp>
      <p:sp>
        <p:nvSpPr>
          <p:cNvPr id="3" name="Zástupný symbol pro obsah 2"/>
          <p:cNvSpPr>
            <a:spLocks noGrp="1"/>
          </p:cNvSpPr>
          <p:nvPr>
            <p:ph sz="half" idx="1"/>
          </p:nvPr>
        </p:nvSpPr>
        <p:spPr>
          <a:xfrm>
            <a:off x="1547664" y="1484784"/>
            <a:ext cx="3384376" cy="4641379"/>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obsah 3"/>
          <p:cNvSpPr>
            <a:spLocks noGrp="1"/>
          </p:cNvSpPr>
          <p:nvPr>
            <p:ph sz="half" idx="2"/>
          </p:nvPr>
        </p:nvSpPr>
        <p:spPr>
          <a:xfrm>
            <a:off x="5076056" y="1484784"/>
            <a:ext cx="3610744" cy="4641379"/>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5" name="Zástupný symbol pro datum 3"/>
          <p:cNvSpPr>
            <a:spLocks noGrp="1"/>
          </p:cNvSpPr>
          <p:nvPr>
            <p:ph type="dt" sz="half" idx="10"/>
          </p:nvPr>
        </p:nvSpPr>
        <p:spPr/>
        <p:txBody>
          <a:bodyPr/>
          <a:lstStyle>
            <a:lvl1pPr>
              <a:defRPr/>
            </a:lvl1pPr>
          </a:lstStyle>
          <a:p>
            <a:pPr>
              <a:defRPr/>
            </a:pPr>
            <a:endParaRPr lang="cs-CZ" altLang="cs-CZ"/>
          </a:p>
        </p:txBody>
      </p:sp>
      <p:sp>
        <p:nvSpPr>
          <p:cNvPr id="6" name="Zástupný symbol pro zápatí 4"/>
          <p:cNvSpPr>
            <a:spLocks noGrp="1"/>
          </p:cNvSpPr>
          <p:nvPr>
            <p:ph type="ftr" sz="quarter" idx="11"/>
          </p:nvPr>
        </p:nvSpPr>
        <p:spPr/>
        <p:txBody>
          <a:bodyPr/>
          <a:lstStyle>
            <a:lvl1pPr>
              <a:defRPr/>
            </a:lvl1pPr>
          </a:lstStyle>
          <a:p>
            <a:pPr>
              <a:defRPr/>
            </a:pPr>
            <a:endParaRPr lang="cs-CZ" altLang="cs-CZ"/>
          </a:p>
        </p:txBody>
      </p:sp>
      <p:sp>
        <p:nvSpPr>
          <p:cNvPr id="7" name="Zástupný symbol pro číslo snímku 5"/>
          <p:cNvSpPr>
            <a:spLocks noGrp="1"/>
          </p:cNvSpPr>
          <p:nvPr>
            <p:ph type="sldNum" sz="quarter" idx="12"/>
          </p:nvPr>
        </p:nvSpPr>
        <p:spPr/>
        <p:txBody>
          <a:bodyPr/>
          <a:lstStyle>
            <a:lvl1pPr>
              <a:defRPr/>
            </a:lvl1pPr>
          </a:lstStyle>
          <a:p>
            <a:pPr>
              <a:defRPr/>
            </a:pPr>
            <a:fld id="{8F697DA8-4F99-4618-9588-17E2CF1F0812}" type="slidenum">
              <a:rPr lang="cs-CZ" altLang="cs-CZ"/>
              <a:pPr>
                <a:defRPr/>
              </a:pPr>
              <a:t>‹#›</a:t>
            </a:fld>
            <a:endParaRPr lang="cs-CZ" altLang="cs-CZ"/>
          </a:p>
        </p:txBody>
      </p:sp>
    </p:spTree>
    <p:extLst>
      <p:ext uri="{BB962C8B-B14F-4D97-AF65-F5344CB8AC3E}">
        <p14:creationId xmlns:p14="http://schemas.microsoft.com/office/powerpoint/2010/main" val="278417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odstavce + dvouřádkový">
    <p:spTree>
      <p:nvGrpSpPr>
        <p:cNvPr id="1" name=""/>
        <p:cNvGrpSpPr/>
        <p:nvPr/>
      </p:nvGrpSpPr>
      <p:grpSpPr>
        <a:xfrm>
          <a:off x="0" y="0"/>
          <a:ext cx="0" cy="0"/>
          <a:chOff x="0" y="0"/>
          <a:chExt cx="0" cy="0"/>
        </a:xfrm>
      </p:grpSpPr>
      <p:sp>
        <p:nvSpPr>
          <p:cNvPr id="3" name="Zástupný symbol pro text 2"/>
          <p:cNvSpPr>
            <a:spLocks noGrp="1"/>
          </p:cNvSpPr>
          <p:nvPr>
            <p:ph type="body" idx="1"/>
          </p:nvPr>
        </p:nvSpPr>
        <p:spPr>
          <a:xfrm>
            <a:off x="1547664" y="163339"/>
            <a:ext cx="3528392" cy="856950"/>
          </a:xfrm>
        </p:spPr>
        <p:txBody>
          <a:bodyPr anchor="b">
            <a:noAutofit/>
          </a:bodyPr>
          <a:lstStyle>
            <a:lvl1pPr marL="0" indent="0">
              <a:buNone/>
              <a:defRPr sz="25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1547664" y="1484784"/>
            <a:ext cx="3528392" cy="4641379"/>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5" name="Zástupný symbol pro text 4"/>
          <p:cNvSpPr>
            <a:spLocks noGrp="1"/>
          </p:cNvSpPr>
          <p:nvPr>
            <p:ph type="body" sz="quarter" idx="3"/>
          </p:nvPr>
        </p:nvSpPr>
        <p:spPr>
          <a:xfrm>
            <a:off x="5220072" y="163339"/>
            <a:ext cx="3466728" cy="856950"/>
          </a:xfrm>
        </p:spPr>
        <p:txBody>
          <a:bodyPr anchor="b">
            <a:noAutofit/>
          </a:bodyPr>
          <a:lstStyle>
            <a:lvl1pPr marL="0" indent="0">
              <a:buNone/>
              <a:defRPr sz="25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5220072" y="1484784"/>
            <a:ext cx="3466728" cy="4641379"/>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7" name="Zástupný symbol pro datum 3"/>
          <p:cNvSpPr>
            <a:spLocks noGrp="1"/>
          </p:cNvSpPr>
          <p:nvPr>
            <p:ph type="dt" sz="half" idx="10"/>
          </p:nvPr>
        </p:nvSpPr>
        <p:spPr/>
        <p:txBody>
          <a:bodyPr/>
          <a:lstStyle>
            <a:lvl1pPr>
              <a:defRPr/>
            </a:lvl1pPr>
          </a:lstStyle>
          <a:p>
            <a:pPr>
              <a:defRPr/>
            </a:pPr>
            <a:endParaRPr lang="cs-CZ" altLang="cs-CZ"/>
          </a:p>
        </p:txBody>
      </p:sp>
      <p:sp>
        <p:nvSpPr>
          <p:cNvPr id="8" name="Zástupný symbol pro zápatí 4"/>
          <p:cNvSpPr>
            <a:spLocks noGrp="1"/>
          </p:cNvSpPr>
          <p:nvPr>
            <p:ph type="ftr" sz="quarter" idx="11"/>
          </p:nvPr>
        </p:nvSpPr>
        <p:spPr/>
        <p:txBody>
          <a:bodyPr/>
          <a:lstStyle>
            <a:lvl1pPr>
              <a:defRPr/>
            </a:lvl1pPr>
          </a:lstStyle>
          <a:p>
            <a:pPr>
              <a:defRPr/>
            </a:pPr>
            <a:endParaRPr lang="cs-CZ" altLang="cs-CZ"/>
          </a:p>
        </p:txBody>
      </p:sp>
      <p:sp>
        <p:nvSpPr>
          <p:cNvPr id="9" name="Zástupný symbol pro číslo snímku 5"/>
          <p:cNvSpPr>
            <a:spLocks noGrp="1"/>
          </p:cNvSpPr>
          <p:nvPr>
            <p:ph type="sldNum" sz="quarter" idx="12"/>
          </p:nvPr>
        </p:nvSpPr>
        <p:spPr/>
        <p:txBody>
          <a:bodyPr/>
          <a:lstStyle>
            <a:lvl1pPr>
              <a:defRPr/>
            </a:lvl1pPr>
          </a:lstStyle>
          <a:p>
            <a:pPr>
              <a:defRPr/>
            </a:pPr>
            <a:fld id="{164943FA-746A-46E2-A2C5-43A016364C97}" type="slidenum">
              <a:rPr lang="cs-CZ" altLang="cs-CZ"/>
              <a:pPr>
                <a:defRPr/>
              </a:pPr>
              <a:t>‹#›</a:t>
            </a:fld>
            <a:endParaRPr lang="cs-CZ" altLang="cs-CZ"/>
          </a:p>
        </p:txBody>
      </p:sp>
    </p:spTree>
    <p:extLst>
      <p:ext uri="{BB962C8B-B14F-4D97-AF65-F5344CB8AC3E}">
        <p14:creationId xmlns:p14="http://schemas.microsoft.com/office/powerpoint/2010/main" val="1547484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1547664" y="388259"/>
            <a:ext cx="7138987" cy="627063"/>
          </a:xfrm>
        </p:spPr>
        <p:txBody>
          <a:bodyPr/>
          <a:lstStyle>
            <a:lvl1pPr>
              <a:defRPr/>
            </a:lvl1pPr>
          </a:lstStyle>
          <a:p>
            <a:r>
              <a:rPr lang="cs-CZ"/>
              <a:t>Kliknutím lze upravit styl.</a:t>
            </a:r>
            <a:endParaRPr lang="cs-CZ" dirty="0"/>
          </a:p>
        </p:txBody>
      </p:sp>
      <p:sp>
        <p:nvSpPr>
          <p:cNvPr id="3" name="Zástupný symbol pro text 2"/>
          <p:cNvSpPr>
            <a:spLocks noGrp="1"/>
          </p:cNvSpPr>
          <p:nvPr>
            <p:ph type="body" idx="1"/>
          </p:nvPr>
        </p:nvSpPr>
        <p:spPr>
          <a:xfrm>
            <a:off x="1547664" y="1429019"/>
            <a:ext cx="3528392" cy="639762"/>
          </a:xfrm>
        </p:spPr>
        <p:txBody>
          <a:bodyPr anchor="b">
            <a:noAutofit/>
          </a:bodyPr>
          <a:lstStyle>
            <a:lvl1pPr marL="0" indent="0">
              <a:buNone/>
              <a:defRPr sz="2200" b="1" baseline="0">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1547664" y="2132857"/>
            <a:ext cx="3528392" cy="3993306"/>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5" name="Zástupný symbol pro text 4"/>
          <p:cNvSpPr>
            <a:spLocks noGrp="1"/>
          </p:cNvSpPr>
          <p:nvPr>
            <p:ph type="body" sz="quarter" idx="3"/>
          </p:nvPr>
        </p:nvSpPr>
        <p:spPr>
          <a:xfrm>
            <a:off x="5220072" y="1429019"/>
            <a:ext cx="3466728" cy="639762"/>
          </a:xfrm>
        </p:spPr>
        <p:txBody>
          <a:bodyPr anchor="b">
            <a:noAutofit/>
          </a:bodyPr>
          <a:lstStyle>
            <a:lvl1pPr marL="0" indent="0">
              <a:buNone/>
              <a:defRPr sz="22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5220072" y="2132857"/>
            <a:ext cx="3466728" cy="3993306"/>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7" name="Zástupný symbol pro datum 3"/>
          <p:cNvSpPr>
            <a:spLocks noGrp="1"/>
          </p:cNvSpPr>
          <p:nvPr>
            <p:ph type="dt" sz="half" idx="10"/>
          </p:nvPr>
        </p:nvSpPr>
        <p:spPr/>
        <p:txBody>
          <a:bodyPr/>
          <a:lstStyle>
            <a:lvl1pPr>
              <a:defRPr/>
            </a:lvl1pPr>
          </a:lstStyle>
          <a:p>
            <a:pPr>
              <a:defRPr/>
            </a:pPr>
            <a:endParaRPr lang="cs-CZ" altLang="cs-CZ"/>
          </a:p>
        </p:txBody>
      </p:sp>
      <p:sp>
        <p:nvSpPr>
          <p:cNvPr id="8" name="Zástupný symbol pro zápatí 4"/>
          <p:cNvSpPr>
            <a:spLocks noGrp="1"/>
          </p:cNvSpPr>
          <p:nvPr>
            <p:ph type="ftr" sz="quarter" idx="11"/>
          </p:nvPr>
        </p:nvSpPr>
        <p:spPr/>
        <p:txBody>
          <a:bodyPr/>
          <a:lstStyle>
            <a:lvl1pPr>
              <a:defRPr/>
            </a:lvl1pPr>
          </a:lstStyle>
          <a:p>
            <a:pPr>
              <a:defRPr/>
            </a:pPr>
            <a:endParaRPr lang="cs-CZ" altLang="cs-CZ"/>
          </a:p>
        </p:txBody>
      </p:sp>
      <p:sp>
        <p:nvSpPr>
          <p:cNvPr id="9" name="Zástupný symbol pro číslo snímku 5"/>
          <p:cNvSpPr>
            <a:spLocks noGrp="1"/>
          </p:cNvSpPr>
          <p:nvPr>
            <p:ph type="sldNum" sz="quarter" idx="12"/>
          </p:nvPr>
        </p:nvSpPr>
        <p:spPr/>
        <p:txBody>
          <a:bodyPr/>
          <a:lstStyle>
            <a:lvl1pPr>
              <a:defRPr/>
            </a:lvl1pPr>
          </a:lstStyle>
          <a:p>
            <a:pPr>
              <a:defRPr/>
            </a:pPr>
            <a:fld id="{D7EC0377-31A0-4D91-AB2F-CCBA5C5F0B21}" type="slidenum">
              <a:rPr lang="cs-CZ" altLang="cs-CZ"/>
              <a:pPr>
                <a:defRPr/>
              </a:pPr>
              <a:t>‹#›</a:t>
            </a:fld>
            <a:endParaRPr lang="cs-CZ" altLang="cs-CZ"/>
          </a:p>
        </p:txBody>
      </p:sp>
    </p:spTree>
    <p:extLst>
      <p:ext uri="{BB962C8B-B14F-4D97-AF65-F5344CB8AC3E}">
        <p14:creationId xmlns:p14="http://schemas.microsoft.com/office/powerpoint/2010/main" val="3485481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Pouze nadpis jednořádkový">
    <p:spTree>
      <p:nvGrpSpPr>
        <p:cNvPr id="1" name=""/>
        <p:cNvGrpSpPr/>
        <p:nvPr/>
      </p:nvGrpSpPr>
      <p:grpSpPr>
        <a:xfrm>
          <a:off x="0" y="0"/>
          <a:ext cx="0" cy="0"/>
          <a:chOff x="0" y="0"/>
          <a:chExt cx="0" cy="0"/>
        </a:xfrm>
      </p:grpSpPr>
      <p:sp>
        <p:nvSpPr>
          <p:cNvPr id="2" name="Nadpis 1"/>
          <p:cNvSpPr>
            <a:spLocks noGrp="1"/>
          </p:cNvSpPr>
          <p:nvPr>
            <p:ph type="title"/>
          </p:nvPr>
        </p:nvSpPr>
        <p:spPr>
          <a:xfrm>
            <a:off x="1547813" y="387896"/>
            <a:ext cx="7138987" cy="627063"/>
          </a:xfrm>
        </p:spPr>
        <p:txBody>
          <a:bodyPr/>
          <a:lstStyle/>
          <a:p>
            <a:r>
              <a:rPr lang="cs-CZ"/>
              <a:t>Kliknutím lze upravit styl.</a:t>
            </a:r>
          </a:p>
        </p:txBody>
      </p:sp>
      <p:sp>
        <p:nvSpPr>
          <p:cNvPr id="3" name="Zástupný symbol pro datum 3"/>
          <p:cNvSpPr>
            <a:spLocks noGrp="1"/>
          </p:cNvSpPr>
          <p:nvPr>
            <p:ph type="dt" sz="half" idx="10"/>
          </p:nvPr>
        </p:nvSpPr>
        <p:spPr/>
        <p:txBody>
          <a:bodyPr/>
          <a:lstStyle>
            <a:lvl1pPr>
              <a:defRPr/>
            </a:lvl1pPr>
          </a:lstStyle>
          <a:p>
            <a:pPr>
              <a:defRPr/>
            </a:pPr>
            <a:endParaRPr lang="cs-CZ" altLang="cs-CZ"/>
          </a:p>
        </p:txBody>
      </p:sp>
      <p:sp>
        <p:nvSpPr>
          <p:cNvPr id="4" name="Zástupný symbol pro zápatí 4"/>
          <p:cNvSpPr>
            <a:spLocks noGrp="1"/>
          </p:cNvSpPr>
          <p:nvPr>
            <p:ph type="ftr" sz="quarter" idx="11"/>
          </p:nvPr>
        </p:nvSpPr>
        <p:spPr/>
        <p:txBody>
          <a:bodyPr/>
          <a:lstStyle>
            <a:lvl1pPr>
              <a:defRPr/>
            </a:lvl1pPr>
          </a:lstStyle>
          <a:p>
            <a:pPr>
              <a:defRPr/>
            </a:pPr>
            <a:endParaRPr lang="cs-CZ" altLang="cs-CZ"/>
          </a:p>
        </p:txBody>
      </p:sp>
      <p:sp>
        <p:nvSpPr>
          <p:cNvPr id="5" name="Zástupný symbol pro číslo snímku 5"/>
          <p:cNvSpPr>
            <a:spLocks noGrp="1"/>
          </p:cNvSpPr>
          <p:nvPr>
            <p:ph type="sldNum" sz="quarter" idx="12"/>
          </p:nvPr>
        </p:nvSpPr>
        <p:spPr/>
        <p:txBody>
          <a:bodyPr/>
          <a:lstStyle>
            <a:lvl1pPr>
              <a:defRPr/>
            </a:lvl1pPr>
          </a:lstStyle>
          <a:p>
            <a:pPr>
              <a:defRPr/>
            </a:pPr>
            <a:fld id="{74413F62-1F22-40BC-AA61-346F3803E318}" type="slidenum">
              <a:rPr lang="cs-CZ" altLang="cs-CZ"/>
              <a:pPr>
                <a:defRPr/>
              </a:pPr>
              <a:t>‹#›</a:t>
            </a:fld>
            <a:endParaRPr lang="cs-CZ" altLang="cs-CZ"/>
          </a:p>
        </p:txBody>
      </p:sp>
    </p:spTree>
    <p:extLst>
      <p:ext uri="{BB962C8B-B14F-4D97-AF65-F5344CB8AC3E}">
        <p14:creationId xmlns:p14="http://schemas.microsoft.com/office/powerpoint/2010/main" val="3158813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ouze nadpis dvouřádkový">
    <p:spTree>
      <p:nvGrpSpPr>
        <p:cNvPr id="1" name=""/>
        <p:cNvGrpSpPr/>
        <p:nvPr/>
      </p:nvGrpSpPr>
      <p:grpSpPr>
        <a:xfrm>
          <a:off x="0" y="0"/>
          <a:ext cx="0" cy="0"/>
          <a:chOff x="0" y="0"/>
          <a:chExt cx="0" cy="0"/>
        </a:xfrm>
      </p:grpSpPr>
      <p:sp>
        <p:nvSpPr>
          <p:cNvPr id="2" name="Nadpis 1"/>
          <p:cNvSpPr>
            <a:spLocks noGrp="1"/>
          </p:cNvSpPr>
          <p:nvPr>
            <p:ph type="title"/>
          </p:nvPr>
        </p:nvSpPr>
        <p:spPr>
          <a:xfrm>
            <a:off x="1547664" y="147809"/>
            <a:ext cx="7139136" cy="864096"/>
          </a:xfrm>
        </p:spPr>
        <p:txBody>
          <a:bodyPr/>
          <a:lstStyle>
            <a:lvl1pPr>
              <a:defRPr/>
            </a:lvl1pPr>
          </a:lstStyle>
          <a:p>
            <a:r>
              <a:rPr lang="cs-CZ"/>
              <a:t>Kliknutím lze upravit styl.</a:t>
            </a:r>
            <a:endParaRPr lang="cs-CZ" dirty="0"/>
          </a:p>
        </p:txBody>
      </p:sp>
      <p:sp>
        <p:nvSpPr>
          <p:cNvPr id="3" name="Zástupný symbol pro datum 3"/>
          <p:cNvSpPr>
            <a:spLocks noGrp="1"/>
          </p:cNvSpPr>
          <p:nvPr>
            <p:ph type="dt" sz="half" idx="10"/>
          </p:nvPr>
        </p:nvSpPr>
        <p:spPr/>
        <p:txBody>
          <a:bodyPr/>
          <a:lstStyle>
            <a:lvl1pPr>
              <a:defRPr/>
            </a:lvl1pPr>
          </a:lstStyle>
          <a:p>
            <a:pPr>
              <a:defRPr/>
            </a:pPr>
            <a:endParaRPr lang="cs-CZ" altLang="cs-CZ"/>
          </a:p>
        </p:txBody>
      </p:sp>
      <p:sp>
        <p:nvSpPr>
          <p:cNvPr id="4" name="Zástupný symbol pro zápatí 4"/>
          <p:cNvSpPr>
            <a:spLocks noGrp="1"/>
          </p:cNvSpPr>
          <p:nvPr>
            <p:ph type="ftr" sz="quarter" idx="11"/>
          </p:nvPr>
        </p:nvSpPr>
        <p:spPr/>
        <p:txBody>
          <a:bodyPr/>
          <a:lstStyle>
            <a:lvl1pPr>
              <a:defRPr/>
            </a:lvl1pPr>
          </a:lstStyle>
          <a:p>
            <a:pPr>
              <a:defRPr/>
            </a:pPr>
            <a:endParaRPr lang="cs-CZ" altLang="cs-CZ"/>
          </a:p>
        </p:txBody>
      </p:sp>
      <p:sp>
        <p:nvSpPr>
          <p:cNvPr id="5" name="Zástupný symbol pro číslo snímku 5"/>
          <p:cNvSpPr>
            <a:spLocks noGrp="1"/>
          </p:cNvSpPr>
          <p:nvPr>
            <p:ph type="sldNum" sz="quarter" idx="12"/>
          </p:nvPr>
        </p:nvSpPr>
        <p:spPr/>
        <p:txBody>
          <a:bodyPr/>
          <a:lstStyle>
            <a:lvl1pPr>
              <a:defRPr/>
            </a:lvl1pPr>
          </a:lstStyle>
          <a:p>
            <a:pPr>
              <a:defRPr/>
            </a:pPr>
            <a:fld id="{8CD993D7-B749-4142-B428-18F5418F9F18}" type="slidenum">
              <a:rPr lang="cs-CZ" altLang="cs-CZ"/>
              <a:pPr>
                <a:defRPr/>
              </a:pPr>
              <a:t>‹#›</a:t>
            </a:fld>
            <a:endParaRPr lang="cs-CZ" altLang="cs-CZ"/>
          </a:p>
        </p:txBody>
      </p:sp>
    </p:spTree>
    <p:extLst>
      <p:ext uri="{BB962C8B-B14F-4D97-AF65-F5344CB8AC3E}">
        <p14:creationId xmlns:p14="http://schemas.microsoft.com/office/powerpoint/2010/main" val="3051967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1557338" y="396875"/>
            <a:ext cx="7138987"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1027" name="Zástupný symbol pro text 2"/>
          <p:cNvSpPr>
            <a:spLocks noGrp="1"/>
          </p:cNvSpPr>
          <p:nvPr>
            <p:ph type="body" idx="1"/>
          </p:nvPr>
        </p:nvSpPr>
        <p:spPr bwMode="auto">
          <a:xfrm>
            <a:off x="1547813" y="1484784"/>
            <a:ext cx="7138987" cy="4641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dirty="0"/>
              <a:t>Klepnutím lze upravit styly předlohy textu.</a:t>
            </a:r>
          </a:p>
          <a:p>
            <a:pPr lvl="1"/>
            <a:r>
              <a:rPr lang="cs-CZ" altLang="cs-CZ" dirty="0"/>
              <a:t>Druhá úroveň</a:t>
            </a:r>
          </a:p>
          <a:p>
            <a:pPr lvl="2"/>
            <a:r>
              <a:rPr lang="cs-CZ" altLang="cs-CZ" dirty="0"/>
              <a:t>Třetí úroveň</a:t>
            </a:r>
          </a:p>
          <a:p>
            <a:pPr lvl="3"/>
            <a:r>
              <a:rPr lang="cs-CZ" altLang="cs-CZ" dirty="0"/>
              <a:t>Čtvrtá úroveň</a:t>
            </a:r>
          </a:p>
          <a:p>
            <a:pPr lvl="4"/>
            <a:r>
              <a:rPr lang="cs-CZ" altLang="cs-CZ" dirty="0"/>
              <a:t>Pátá úroveň</a:t>
            </a:r>
          </a:p>
        </p:txBody>
      </p:sp>
      <p:sp>
        <p:nvSpPr>
          <p:cNvPr id="4" name="Zástupný symbol pro datum 3"/>
          <p:cNvSpPr>
            <a:spLocks noGrp="1"/>
          </p:cNvSpPr>
          <p:nvPr>
            <p:ph type="dt" sz="half" idx="2"/>
          </p:nvPr>
        </p:nvSpPr>
        <p:spPr>
          <a:xfrm>
            <a:off x="1692275" y="6356350"/>
            <a:ext cx="1655763"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cs-CZ" altLang="cs-CZ"/>
          </a:p>
        </p:txBody>
      </p:sp>
      <p:sp>
        <p:nvSpPr>
          <p:cNvPr id="5" name="Zástupný symbol pro zápatí 4"/>
          <p:cNvSpPr>
            <a:spLocks noGrp="1"/>
          </p:cNvSpPr>
          <p:nvPr>
            <p:ph type="ftr" sz="quarter" idx="3"/>
          </p:nvPr>
        </p:nvSpPr>
        <p:spPr>
          <a:xfrm>
            <a:off x="3708400" y="6356350"/>
            <a:ext cx="273526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cs-CZ" altLang="cs-CZ"/>
          </a:p>
        </p:txBody>
      </p:sp>
      <p:sp>
        <p:nvSpPr>
          <p:cNvPr id="6" name="Zástupný symbol pro číslo snímku 5"/>
          <p:cNvSpPr>
            <a:spLocks noGrp="1"/>
          </p:cNvSpPr>
          <p:nvPr>
            <p:ph type="sldNum" sz="quarter" idx="4"/>
          </p:nvPr>
        </p:nvSpPr>
        <p:spPr>
          <a:xfrm>
            <a:off x="6804025" y="6356350"/>
            <a:ext cx="1882775"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BCE0307-63E5-4315-8078-A1E278E9D743}" type="slidenum">
              <a:rPr lang="cs-CZ" altLang="cs-CZ"/>
              <a:pPr>
                <a:defRPr/>
              </a:pPr>
              <a:t>‹#›</a:t>
            </a:fld>
            <a:endParaRPr lang="cs-CZ" altLang="cs-CZ"/>
          </a:p>
        </p:txBody>
      </p:sp>
      <p:sp>
        <p:nvSpPr>
          <p:cNvPr id="7" name="TextovéPole 6"/>
          <p:cNvSpPr txBox="1"/>
          <p:nvPr/>
        </p:nvSpPr>
        <p:spPr>
          <a:xfrm rot="16200000">
            <a:off x="-2902255" y="3080499"/>
            <a:ext cx="6604844" cy="677108"/>
          </a:xfrm>
          <a:prstGeom prst="rect">
            <a:avLst/>
          </a:prstGeom>
          <a:noFill/>
          <a:ln>
            <a:noFill/>
          </a:ln>
        </p:spPr>
        <p:txBody>
          <a:bodyPr wrap="square" anchor="ctr">
            <a:spAutoFit/>
          </a:bodyPr>
          <a:lstStyle/>
          <a:p>
            <a:pPr algn="l">
              <a:defRPr/>
            </a:pPr>
            <a:r>
              <a:rPr lang="cs-CZ" sz="3800" dirty="0">
                <a:ln w="15240">
                  <a:solidFill>
                    <a:schemeClr val="bg1"/>
                  </a:solidFill>
                </a:ln>
                <a:solidFill>
                  <a:srgbClr val="D3F17F"/>
                </a:solidFill>
                <a:latin typeface="Arial Black" pitchFamily="34" charset="0"/>
              </a:rPr>
              <a:t>Fyziologie</a:t>
            </a:r>
            <a:r>
              <a:rPr lang="cs-CZ" sz="3800" baseline="0" dirty="0">
                <a:ln w="15240">
                  <a:solidFill>
                    <a:schemeClr val="bg1"/>
                  </a:solidFill>
                </a:ln>
                <a:solidFill>
                  <a:srgbClr val="D3F17F"/>
                </a:solidFill>
                <a:latin typeface="Arial Black" pitchFamily="34" charset="0"/>
              </a:rPr>
              <a:t> </a:t>
            </a:r>
            <a:r>
              <a:rPr lang="cs-CZ" sz="3800" baseline="0" dirty="0" err="1">
                <a:ln w="15240">
                  <a:solidFill>
                    <a:schemeClr val="bg1"/>
                  </a:solidFill>
                </a:ln>
                <a:solidFill>
                  <a:srgbClr val="D3F17F"/>
                </a:solidFill>
                <a:latin typeface="Arial Black" pitchFamily="34" charset="0"/>
              </a:rPr>
              <a:t>buň</a:t>
            </a:r>
            <a:r>
              <a:rPr lang="cs-CZ" sz="3800" baseline="0" dirty="0">
                <a:ln w="15240">
                  <a:solidFill>
                    <a:schemeClr val="bg1"/>
                  </a:solidFill>
                </a:ln>
                <a:solidFill>
                  <a:srgbClr val="D3F17F"/>
                </a:solidFill>
                <a:latin typeface="Arial Black" pitchFamily="34" charset="0"/>
              </a:rPr>
              <a:t>. systémů</a:t>
            </a:r>
            <a:endParaRPr lang="cs-CZ" sz="3800" dirty="0">
              <a:ln w="15240">
                <a:solidFill>
                  <a:schemeClr val="bg1"/>
                </a:solidFill>
              </a:ln>
              <a:solidFill>
                <a:srgbClr val="D3F17F"/>
              </a:solidFill>
              <a:latin typeface="Arial Black" pitchFamily="34" charset="0"/>
            </a:endParaRPr>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51" r:id="rId4"/>
    <p:sldLayoutId id="2147483745" r:id="rId5"/>
    <p:sldLayoutId id="2147483746" r:id="rId6"/>
    <p:sldLayoutId id="2147483747" r:id="rId7"/>
    <p:sldLayoutId id="2147483748" r:id="rId8"/>
    <p:sldLayoutId id="2147483749" r:id="rId9"/>
    <p:sldLayoutId id="2147483752" r:id="rId10"/>
    <p:sldLayoutId id="2147483750" r:id="rId11"/>
  </p:sldLayoutIdLst>
  <p:txStyles>
    <p:titleStyle>
      <a:lvl1pPr algn="l" rtl="0" eaLnBrk="1" fontAlgn="base" hangingPunct="1">
        <a:spcBef>
          <a:spcPct val="0"/>
        </a:spcBef>
        <a:spcAft>
          <a:spcPct val="0"/>
        </a:spcAft>
        <a:defRPr sz="2500" b="1" kern="12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500" b="1">
          <a:solidFill>
            <a:schemeClr val="tx1"/>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2500" b="1">
          <a:solidFill>
            <a:schemeClr val="tx1"/>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2500" b="1">
          <a:solidFill>
            <a:schemeClr val="tx1"/>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2500" b="1">
          <a:solidFill>
            <a:schemeClr val="tx1"/>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2500" b="1">
          <a:solidFill>
            <a:schemeClr val="tx1"/>
          </a:solidFill>
          <a:latin typeface="Arial" panose="020B0604020202020204" pitchFamily="34" charset="0"/>
          <a:cs typeface="Arial" panose="020B0604020202020204" pitchFamily="34" charset="0"/>
        </a:defRPr>
      </a:lvl6pPr>
      <a:lvl7pPr marL="914400" algn="l" rtl="0" eaLnBrk="1" fontAlgn="base" hangingPunct="1">
        <a:spcBef>
          <a:spcPct val="0"/>
        </a:spcBef>
        <a:spcAft>
          <a:spcPct val="0"/>
        </a:spcAft>
        <a:defRPr sz="2500" b="1">
          <a:solidFill>
            <a:schemeClr val="tx1"/>
          </a:solidFill>
          <a:latin typeface="Arial" panose="020B0604020202020204" pitchFamily="34" charset="0"/>
          <a:cs typeface="Arial" panose="020B0604020202020204" pitchFamily="34" charset="0"/>
        </a:defRPr>
      </a:lvl7pPr>
      <a:lvl8pPr marL="1371600" algn="l" rtl="0" eaLnBrk="1" fontAlgn="base" hangingPunct="1">
        <a:spcBef>
          <a:spcPct val="0"/>
        </a:spcBef>
        <a:spcAft>
          <a:spcPct val="0"/>
        </a:spcAft>
        <a:defRPr sz="2500" b="1">
          <a:solidFill>
            <a:schemeClr val="tx1"/>
          </a:solidFill>
          <a:latin typeface="Arial" panose="020B0604020202020204" pitchFamily="34" charset="0"/>
          <a:cs typeface="Arial" panose="020B0604020202020204" pitchFamily="34" charset="0"/>
        </a:defRPr>
      </a:lvl8pPr>
      <a:lvl9pPr marL="1828800" algn="l" rtl="0" eaLnBrk="1" fontAlgn="base" hangingPunct="1">
        <a:spcBef>
          <a:spcPct val="0"/>
        </a:spcBef>
        <a:spcAft>
          <a:spcPct val="0"/>
        </a:spcAft>
        <a:defRPr sz="2500" b="1">
          <a:solidFill>
            <a:schemeClr val="tx1"/>
          </a:solidFill>
          <a:latin typeface="Arial" panose="020B0604020202020204" pitchFamily="34" charset="0"/>
          <a:cs typeface="Arial" panose="020B0604020202020204" pitchFamily="34" charset="0"/>
        </a:defRPr>
      </a:lvl9pPr>
    </p:titleStyle>
    <p:bodyStyle>
      <a:lvl1pPr marL="266700" indent="-266700" algn="l" rtl="0" eaLnBrk="1" fontAlgn="base" hangingPunct="1">
        <a:spcBef>
          <a:spcPct val="20000"/>
        </a:spcBef>
        <a:spcAft>
          <a:spcPct val="0"/>
        </a:spcAft>
        <a:buBlip>
          <a:blip r:embed="rId14"/>
        </a:buBlip>
        <a:defRPr sz="2200" kern="1200">
          <a:solidFill>
            <a:schemeClr val="tx1"/>
          </a:solidFill>
          <a:latin typeface="Arial" pitchFamily="34" charset="0"/>
          <a:ea typeface="+mn-ea"/>
          <a:cs typeface="Arial" pitchFamily="34" charset="0"/>
        </a:defRPr>
      </a:lvl1pPr>
      <a:lvl2pPr marL="541338" indent="-274638" algn="l" rtl="0" eaLnBrk="1" fontAlgn="base" hangingPunct="1">
        <a:spcBef>
          <a:spcPct val="20000"/>
        </a:spcBef>
        <a:spcAft>
          <a:spcPct val="0"/>
        </a:spcAft>
        <a:buFont typeface="Arial" panose="020B0604020202020204" pitchFamily="34" charset="0"/>
        <a:buChar char="–"/>
        <a:defRPr sz="2000" kern="1200">
          <a:solidFill>
            <a:srgbClr val="457326"/>
          </a:solidFill>
          <a:latin typeface="Arial" pitchFamily="34" charset="0"/>
          <a:ea typeface="+mn-ea"/>
          <a:cs typeface="Arial" pitchFamily="34" charset="0"/>
        </a:defRPr>
      </a:lvl2pPr>
      <a:lvl3pPr marL="808038" indent="-266700" algn="l" rtl="0" eaLnBrk="1" fontAlgn="base" hangingPunct="1">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3pPr>
      <a:lvl4pPr marL="985838" indent="-177800" algn="l" rtl="0" eaLnBrk="1" fontAlgn="base" hangingPunct="1">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4pPr>
      <a:lvl5pPr marL="1163638" indent="-177800" algn="l" rtl="0" eaLnBrk="1" fontAlgn="base" hangingPunct="1">
        <a:spcBef>
          <a:spcPct val="20000"/>
        </a:spcBef>
        <a:spcAft>
          <a:spcPct val="0"/>
        </a:spcAft>
        <a:buFont typeface="Arial" panose="020B0604020202020204" pitchFamily="34"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www.ncbi.nlm.nih.gov/pmc/articles/PMC5099389/#cit0003" TargetMode="External"/><Relationship Id="rId13" Type="http://schemas.openxmlformats.org/officeDocument/2006/relationships/hyperlink" Target="https://www.ncbi.nlm.nih.gov/pmc/articles/PMC5099389/#cit0010" TargetMode="External"/><Relationship Id="rId3" Type="http://schemas.openxmlformats.org/officeDocument/2006/relationships/hyperlink" Target="https://www.ncbi.nlm.nih.gov/pmc/articles/PMC5099389/#cit0011" TargetMode="External"/><Relationship Id="rId7" Type="http://schemas.openxmlformats.org/officeDocument/2006/relationships/hyperlink" Target="https://www.ncbi.nlm.nih.gov/pmc/articles/PMC5099389/#cit0013" TargetMode="External"/><Relationship Id="rId12" Type="http://schemas.openxmlformats.org/officeDocument/2006/relationships/hyperlink" Target="https://www.ncbi.nlm.nih.gov/pmc/articles/PMC5099389/#cit0029" TargetMode="External"/><Relationship Id="rId2" Type="http://schemas.openxmlformats.org/officeDocument/2006/relationships/image" Target="../media/image14.jpeg"/><Relationship Id="rId16" Type="http://schemas.openxmlformats.org/officeDocument/2006/relationships/hyperlink" Target="https://www.ncbi.nlm.nih.gov/pmc/articles/PMC5099389/#cit0031" TargetMode="External"/><Relationship Id="rId1" Type="http://schemas.openxmlformats.org/officeDocument/2006/relationships/slideLayout" Target="../slideLayouts/slideLayout2.xml"/><Relationship Id="rId6" Type="http://schemas.openxmlformats.org/officeDocument/2006/relationships/hyperlink" Target="https://www.ncbi.nlm.nih.gov/pmc/articles/PMC5099389/#cit0012" TargetMode="External"/><Relationship Id="rId11" Type="http://schemas.openxmlformats.org/officeDocument/2006/relationships/hyperlink" Target="https://www.ncbi.nlm.nih.gov/pmc/articles/PMC5099389/#cit0028" TargetMode="External"/><Relationship Id="rId5" Type="http://schemas.openxmlformats.org/officeDocument/2006/relationships/hyperlink" Target="https://www.ncbi.nlm.nih.gov/pmc/articles/PMC5099389/#cit0024" TargetMode="External"/><Relationship Id="rId15" Type="http://schemas.openxmlformats.org/officeDocument/2006/relationships/hyperlink" Target="https://www.ncbi.nlm.nih.gov/pmc/articles/PMC5099389/#cit0016" TargetMode="External"/><Relationship Id="rId10" Type="http://schemas.openxmlformats.org/officeDocument/2006/relationships/hyperlink" Target="https://www.ncbi.nlm.nih.gov/pmc/articles/PMC5099389/#cit0027" TargetMode="External"/><Relationship Id="rId4" Type="http://schemas.openxmlformats.org/officeDocument/2006/relationships/hyperlink" Target="https://www.ncbi.nlm.nih.gov/pmc/articles/PMC5099389/#cit0023" TargetMode="External"/><Relationship Id="rId9" Type="http://schemas.openxmlformats.org/officeDocument/2006/relationships/hyperlink" Target="https://www.ncbi.nlm.nih.gov/pmc/articles/PMC5099389/#cit0026" TargetMode="External"/><Relationship Id="rId14" Type="http://schemas.openxmlformats.org/officeDocument/2006/relationships/hyperlink" Target="https://www.ncbi.nlm.nih.gov/pmc/articles/PMC5099389/#cit0030"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dpis 3"/>
          <p:cNvSpPr>
            <a:spLocks noGrp="1"/>
          </p:cNvSpPr>
          <p:nvPr>
            <p:ph type="ctrTitle"/>
          </p:nvPr>
        </p:nvSpPr>
        <p:spPr/>
        <p:txBody>
          <a:bodyPr/>
          <a:lstStyle/>
          <a:p>
            <a:r>
              <a:rPr lang="cs-CZ" altLang="cs-CZ" dirty="0"/>
              <a:t>Vítězslav Bryja</a:t>
            </a:r>
            <a:br>
              <a:rPr lang="cs-CZ" altLang="cs-CZ" dirty="0"/>
            </a:br>
            <a:endParaRPr lang="cs-CZ" altLang="cs-CZ" dirty="0"/>
          </a:p>
        </p:txBody>
      </p:sp>
      <p:sp>
        <p:nvSpPr>
          <p:cNvPr id="5" name="Podnadpis 4"/>
          <p:cNvSpPr>
            <a:spLocks noGrp="1"/>
          </p:cNvSpPr>
          <p:nvPr>
            <p:ph type="subTitle" idx="1"/>
          </p:nvPr>
        </p:nvSpPr>
        <p:spPr>
          <a:xfrm>
            <a:off x="1691680" y="3068960"/>
            <a:ext cx="6984776" cy="1224136"/>
          </a:xfrm>
        </p:spPr>
        <p:txBody>
          <a:bodyPr/>
          <a:lstStyle/>
          <a:p>
            <a:r>
              <a:rPr lang="cs-CZ" i="1" dirty="0"/>
              <a:t>Buněčné regulace III:</a:t>
            </a:r>
          </a:p>
          <a:p>
            <a:endParaRPr lang="cs-CZ" i="1" dirty="0"/>
          </a:p>
          <a:p>
            <a:r>
              <a:rPr lang="cs-CZ" i="1" dirty="0"/>
              <a:t>Reakce na změny chemických a fyzikálních parametrů prostředí</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VEGFR2</a:t>
            </a:r>
          </a:p>
        </p:txBody>
      </p:sp>
      <p:pic>
        <p:nvPicPr>
          <p:cNvPr id="22530" name="Picture 2" descr="Image result for vegfr2 receptor structure"/>
          <p:cNvPicPr>
            <a:picLocks noChangeAspect="1" noChangeArrowheads="1"/>
          </p:cNvPicPr>
          <p:nvPr/>
        </p:nvPicPr>
        <p:blipFill>
          <a:blip r:embed="rId2"/>
          <a:srcRect/>
          <a:stretch>
            <a:fillRect/>
          </a:stretch>
        </p:blipFill>
        <p:spPr bwMode="auto">
          <a:xfrm>
            <a:off x="1285852" y="1785926"/>
            <a:ext cx="6363413" cy="4707932"/>
          </a:xfrm>
          <a:prstGeom prst="rect">
            <a:avLst/>
          </a:prstGeom>
          <a:noFill/>
        </p:spPr>
      </p:pic>
      <p:sp>
        <p:nvSpPr>
          <p:cNvPr id="5" name="Obdélník 4"/>
          <p:cNvSpPr/>
          <p:nvPr/>
        </p:nvSpPr>
        <p:spPr>
          <a:xfrm>
            <a:off x="714348" y="6215082"/>
            <a:ext cx="867545" cy="369332"/>
          </a:xfrm>
          <a:prstGeom prst="rect">
            <a:avLst/>
          </a:prstGeom>
        </p:spPr>
        <p:txBody>
          <a:bodyPr wrap="none">
            <a:spAutoFit/>
          </a:bodyPr>
          <a:lstStyle/>
          <a:p>
            <a:r>
              <a:rPr lang="cs-CZ" dirty="0"/>
              <a:t>Obr. 5</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83568" y="308248"/>
            <a:ext cx="7840960" cy="744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ctr" eaLnBrk="1" hangingPunct="1">
              <a:spcBef>
                <a:spcPct val="20000"/>
              </a:spcBef>
            </a:pPr>
            <a:r>
              <a:rPr lang="cs-CZ" altLang="cs-CZ" sz="3200" b="1" kern="0" dirty="0">
                <a:solidFill>
                  <a:schemeClr val="accent1">
                    <a:lumMod val="75000"/>
                  </a:schemeClr>
                </a:solidFill>
                <a:latin typeface="Arial"/>
              </a:rPr>
              <a:t>VEGF/VEGFR ve vývoji</a:t>
            </a:r>
          </a:p>
        </p:txBody>
      </p:sp>
      <p:sp>
        <p:nvSpPr>
          <p:cNvPr id="4" name="Rectangle 8"/>
          <p:cNvSpPr txBox="1">
            <a:spLocks noChangeArrowheads="1"/>
          </p:cNvSpPr>
          <p:nvPr/>
        </p:nvSpPr>
        <p:spPr bwMode="auto">
          <a:xfrm>
            <a:off x="1310952" y="1711325"/>
            <a:ext cx="7797552"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cs-CZ" altLang="cs-CZ" sz="2800" b="0" i="0" u="none" strike="noStrike" kern="0" cap="none" spc="0" normalizeH="0" baseline="0" noProof="0" dirty="0">
                <a:ln>
                  <a:noFill/>
                </a:ln>
                <a:solidFill>
                  <a:srgbClr val="000000"/>
                </a:solidFill>
                <a:effectLst/>
                <a:uLnTx/>
                <a:uFillTx/>
                <a:latin typeface="Arial"/>
                <a:ea typeface="+mn-ea"/>
                <a:cs typeface="+mn-cs"/>
              </a:rPr>
              <a:t>reguluje vznik a vývoj cévní soustavy</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cs-CZ" altLang="cs-CZ" sz="2800" kern="0" dirty="0">
                <a:solidFill>
                  <a:srgbClr val="000000"/>
                </a:solidFill>
                <a:latin typeface="Arial"/>
              </a:rPr>
              <a:t>master regulátor angiogeneze (vývoje cév)</a:t>
            </a:r>
            <a:endParaRPr kumimoji="0" lang="cs-CZ" altLang="cs-CZ" sz="28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cs-CZ" altLang="cs-CZ" sz="2800" b="0" i="0" u="none" strike="noStrike" kern="0" cap="none" spc="0" normalizeH="0" baseline="0" noProof="0" dirty="0">
                <a:ln>
                  <a:noFill/>
                </a:ln>
                <a:solidFill>
                  <a:srgbClr val="000000"/>
                </a:solidFill>
                <a:effectLst/>
                <a:uLnTx/>
                <a:uFillTx/>
                <a:latin typeface="Arial"/>
                <a:ea typeface="+mn-ea"/>
                <a:cs typeface="+mn-cs"/>
              </a:rPr>
              <a:t>hypoxie (=nedostatek kyslíku) indukuje HIF (hypoxia-induced factor), který reguluje produkci VEGF.</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cs-CZ" altLang="cs-CZ" sz="2800" b="0" i="0" u="none" strike="noStrike" kern="0" cap="none" spc="0" normalizeH="0" baseline="0" noProof="0" dirty="0">
                <a:ln>
                  <a:noFill/>
                </a:ln>
                <a:solidFill>
                  <a:srgbClr val="000000"/>
                </a:solidFill>
                <a:effectLst/>
                <a:uLnTx/>
                <a:uFillTx/>
                <a:latin typeface="Arial"/>
                <a:ea typeface="+mn-ea"/>
                <a:cs typeface="+mn-cs"/>
              </a:rPr>
              <a:t>VEGF je schopen regulovat vznik de novo cév v hypoxické části embrya</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cs-CZ" altLang="cs-CZ" sz="2800" b="0" i="0" u="none" strike="noStrike" kern="0" cap="none" spc="0" normalizeH="0" baseline="0" noProof="0" dirty="0">
                <a:ln>
                  <a:noFill/>
                </a:ln>
                <a:solidFill>
                  <a:srgbClr val="000000"/>
                </a:solidFill>
                <a:effectLst/>
                <a:uLnTx/>
                <a:uFillTx/>
                <a:latin typeface="Arial"/>
                <a:ea typeface="+mn-ea"/>
                <a:cs typeface="+mn-cs"/>
              </a:rPr>
              <a:t>- podobný mechanismus se uplatňuje i při onkogenezi, kde VEGF podporuje prokrvení nádorů a tím podporuje jejich růst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Shrnutí</a:t>
            </a:r>
          </a:p>
        </p:txBody>
      </p:sp>
      <p:sp>
        <p:nvSpPr>
          <p:cNvPr id="3" name="Zástupný symbol pro obsah 2"/>
          <p:cNvSpPr>
            <a:spLocks noGrp="1"/>
          </p:cNvSpPr>
          <p:nvPr>
            <p:ph idx="1"/>
          </p:nvPr>
        </p:nvSpPr>
        <p:spPr/>
        <p:txBody>
          <a:bodyPr>
            <a:normAutofit/>
          </a:bodyPr>
          <a:lstStyle/>
          <a:p>
            <a:r>
              <a:rPr lang="cs-CZ" dirty="0"/>
              <a:t>VEGF je </a:t>
            </a:r>
            <a:r>
              <a:rPr lang="cs-CZ" b="1" dirty="0"/>
              <a:t>signální protein (ligand) </a:t>
            </a:r>
            <a:r>
              <a:rPr lang="cs-CZ" dirty="0"/>
              <a:t>schopný indukovat genovou expresi</a:t>
            </a:r>
          </a:p>
          <a:p>
            <a:r>
              <a:rPr lang="cs-CZ" dirty="0"/>
              <a:t>Primárním cílem VEGF jsou </a:t>
            </a:r>
            <a:r>
              <a:rPr lang="cs-CZ" b="1" dirty="0"/>
              <a:t>vaskulární </a:t>
            </a:r>
            <a:r>
              <a:rPr lang="cs-CZ" b="1" dirty="0" err="1"/>
              <a:t>ECs</a:t>
            </a:r>
            <a:endParaRPr lang="cs-CZ" b="1" dirty="0"/>
          </a:p>
          <a:p>
            <a:r>
              <a:rPr lang="cs-CZ" dirty="0"/>
              <a:t>VEGF přispívá k </a:t>
            </a:r>
            <a:r>
              <a:rPr lang="cs-CZ" b="1" dirty="0"/>
              <a:t>zachování stávajících cév </a:t>
            </a:r>
          </a:p>
          <a:p>
            <a:pPr>
              <a:buNone/>
            </a:pPr>
            <a:r>
              <a:rPr lang="cs-CZ" dirty="0"/>
              <a:t>	a indukuje </a:t>
            </a:r>
            <a:r>
              <a:rPr lang="cs-CZ" b="1" dirty="0"/>
              <a:t>vznik a růst cév nových</a:t>
            </a:r>
          </a:p>
          <a:p>
            <a:r>
              <a:rPr lang="cs-CZ" dirty="0"/>
              <a:t>Významná role VEGF v </a:t>
            </a:r>
            <a:r>
              <a:rPr lang="cs-CZ" b="1" dirty="0"/>
              <a:t>embryonálním vývoji</a:t>
            </a:r>
          </a:p>
          <a:p>
            <a:pPr>
              <a:buNone/>
            </a:pPr>
            <a:r>
              <a:rPr lang="cs-CZ" dirty="0"/>
              <a:t>	i v </a:t>
            </a:r>
            <a:r>
              <a:rPr lang="cs-CZ" b="1" dirty="0"/>
              <a:t>nádorové transformaci</a:t>
            </a:r>
          </a:p>
        </p:txBody>
      </p:sp>
      <p:pic>
        <p:nvPicPr>
          <p:cNvPr id="4" name="Picture 9">
            <a:extLst>
              <a:ext uri="{FF2B5EF4-FFF2-40B4-BE49-F238E27FC236}">
                <a16:creationId xmlns:a16="http://schemas.microsoft.com/office/drawing/2014/main" id="{FED11D7F-B2C1-4CE3-A3C6-219FA2F55E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624388"/>
            <a:ext cx="3128963"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79277413-25DE-441C-969C-696AB06CF9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9934" y="4334457"/>
            <a:ext cx="5328394" cy="2523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Angioterapie</a:t>
            </a:r>
            <a:endParaRPr lang="cs-CZ" dirty="0"/>
          </a:p>
        </p:txBody>
      </p:sp>
      <p:sp>
        <p:nvSpPr>
          <p:cNvPr id="3" name="Zástupný symbol pro obsah 2"/>
          <p:cNvSpPr>
            <a:spLocks noGrp="1"/>
          </p:cNvSpPr>
          <p:nvPr>
            <p:ph idx="1"/>
          </p:nvPr>
        </p:nvSpPr>
        <p:spPr/>
        <p:txBody>
          <a:bodyPr>
            <a:normAutofit/>
          </a:bodyPr>
          <a:lstStyle/>
          <a:p>
            <a:r>
              <a:rPr lang="cs-CZ" dirty="0"/>
              <a:t>využití léků k regulaci </a:t>
            </a:r>
            <a:r>
              <a:rPr lang="cs-CZ" dirty="0" err="1"/>
              <a:t>angiogeneze</a:t>
            </a:r>
            <a:endParaRPr lang="cs-CZ" dirty="0"/>
          </a:p>
          <a:p>
            <a:r>
              <a:rPr lang="cs-CZ" dirty="0" err="1"/>
              <a:t>proangiogeneze</a:t>
            </a:r>
            <a:r>
              <a:rPr lang="cs-CZ" dirty="0"/>
              <a:t> u ischemických chorob srdečních</a:t>
            </a:r>
          </a:p>
          <a:p>
            <a:endParaRPr lang="cs-CZ" dirty="0"/>
          </a:p>
        </p:txBody>
      </p:sp>
      <p:pic>
        <p:nvPicPr>
          <p:cNvPr id="25602" name="Picture 2" descr="Image result for angina pectoris"/>
          <p:cNvPicPr>
            <a:picLocks noChangeAspect="1" noChangeArrowheads="1"/>
          </p:cNvPicPr>
          <p:nvPr/>
        </p:nvPicPr>
        <p:blipFill>
          <a:blip r:embed="rId2"/>
          <a:srcRect t="12182"/>
          <a:stretch>
            <a:fillRect/>
          </a:stretch>
        </p:blipFill>
        <p:spPr bwMode="auto">
          <a:xfrm>
            <a:off x="1714480" y="3429000"/>
            <a:ext cx="6329374" cy="2903427"/>
          </a:xfrm>
          <a:prstGeom prst="rect">
            <a:avLst/>
          </a:prstGeom>
          <a:noFill/>
        </p:spPr>
      </p:pic>
      <p:sp>
        <p:nvSpPr>
          <p:cNvPr id="5" name="Obdélník 4"/>
          <p:cNvSpPr/>
          <p:nvPr/>
        </p:nvSpPr>
        <p:spPr>
          <a:xfrm>
            <a:off x="857224" y="6072206"/>
            <a:ext cx="867545" cy="369332"/>
          </a:xfrm>
          <a:prstGeom prst="rect">
            <a:avLst/>
          </a:prstGeom>
        </p:spPr>
        <p:txBody>
          <a:bodyPr wrap="none">
            <a:spAutoFit/>
          </a:bodyPr>
          <a:lstStyle/>
          <a:p>
            <a:r>
              <a:rPr lang="cs-CZ" dirty="0"/>
              <a:t>Obr. 6</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Angioterapie</a:t>
            </a:r>
            <a:endParaRPr lang="cs-CZ" dirty="0"/>
          </a:p>
        </p:txBody>
      </p:sp>
      <p:sp>
        <p:nvSpPr>
          <p:cNvPr id="3" name="Zástupný symbol pro obsah 2"/>
          <p:cNvSpPr>
            <a:spLocks noGrp="1"/>
          </p:cNvSpPr>
          <p:nvPr>
            <p:ph idx="1"/>
          </p:nvPr>
        </p:nvSpPr>
        <p:spPr>
          <a:xfrm>
            <a:off x="1547813" y="1412777"/>
            <a:ext cx="7138987" cy="1872208"/>
          </a:xfrm>
        </p:spPr>
        <p:txBody>
          <a:bodyPr/>
          <a:lstStyle/>
          <a:p>
            <a:r>
              <a:rPr lang="cs-CZ" dirty="0"/>
              <a:t>patologická </a:t>
            </a:r>
            <a:r>
              <a:rPr lang="cs-CZ" dirty="0" err="1"/>
              <a:t>angiogeneze</a:t>
            </a:r>
            <a:r>
              <a:rPr lang="cs-CZ" dirty="0"/>
              <a:t>:</a:t>
            </a:r>
          </a:p>
          <a:p>
            <a:pPr lvl="1"/>
            <a:r>
              <a:rPr lang="cs-CZ" dirty="0"/>
              <a:t>rakovina</a:t>
            </a:r>
          </a:p>
          <a:p>
            <a:pPr lvl="1"/>
            <a:r>
              <a:rPr lang="cs-CZ" dirty="0"/>
              <a:t>diabetická retinopatie</a:t>
            </a:r>
          </a:p>
          <a:p>
            <a:r>
              <a:rPr lang="cs-CZ" dirty="0" err="1"/>
              <a:t>Bevacizumab</a:t>
            </a:r>
            <a:r>
              <a:rPr lang="cs-CZ" dirty="0"/>
              <a:t> (</a:t>
            </a:r>
            <a:r>
              <a:rPr lang="cs-CZ" dirty="0" err="1"/>
              <a:t>Avastin</a:t>
            </a:r>
            <a:r>
              <a:rPr lang="cs-CZ" dirty="0"/>
              <a:t>)</a:t>
            </a:r>
          </a:p>
          <a:p>
            <a:endParaRPr lang="cs-CZ" dirty="0"/>
          </a:p>
          <a:p>
            <a:pPr>
              <a:buNone/>
            </a:pPr>
            <a:endParaRPr lang="cs-CZ" dirty="0"/>
          </a:p>
        </p:txBody>
      </p:sp>
      <p:pic>
        <p:nvPicPr>
          <p:cNvPr id="28676" name="Picture 4" descr="Image result for avastin"/>
          <p:cNvPicPr>
            <a:picLocks noChangeAspect="1" noChangeArrowheads="1"/>
          </p:cNvPicPr>
          <p:nvPr/>
        </p:nvPicPr>
        <p:blipFill>
          <a:blip r:embed="rId2"/>
          <a:srcRect/>
          <a:stretch>
            <a:fillRect/>
          </a:stretch>
        </p:blipFill>
        <p:spPr bwMode="auto">
          <a:xfrm>
            <a:off x="5310165" y="1043127"/>
            <a:ext cx="3833835" cy="2938460"/>
          </a:xfrm>
          <a:prstGeom prst="rect">
            <a:avLst/>
          </a:prstGeom>
          <a:noFill/>
        </p:spPr>
      </p:pic>
      <p:sp>
        <p:nvSpPr>
          <p:cNvPr id="4" name="TextovéPole 3">
            <a:extLst>
              <a:ext uri="{FF2B5EF4-FFF2-40B4-BE49-F238E27FC236}">
                <a16:creationId xmlns:a16="http://schemas.microsoft.com/office/drawing/2014/main" id="{260842D2-D674-498F-9397-67526045A27F}"/>
              </a:ext>
            </a:extLst>
          </p:cNvPr>
          <p:cNvSpPr txBox="1"/>
          <p:nvPr/>
        </p:nvSpPr>
        <p:spPr>
          <a:xfrm>
            <a:off x="1547811" y="3981587"/>
            <a:ext cx="7579285" cy="2723823"/>
          </a:xfrm>
          <a:prstGeom prst="rect">
            <a:avLst/>
          </a:prstGeom>
          <a:noFill/>
        </p:spPr>
        <p:txBody>
          <a:bodyPr wrap="square" rtlCol="0">
            <a:spAutoFit/>
          </a:bodyPr>
          <a:lstStyle/>
          <a:p>
            <a:r>
              <a:rPr lang="en-US" sz="900" dirty="0">
                <a:solidFill>
                  <a:schemeClr val="tx1"/>
                </a:solidFill>
              </a:rPr>
              <a:t>The second option is direct VEGF blocking. Nowadays, this line already has a grounded position in medicine. Drugs acting in this way are:</a:t>
            </a:r>
          </a:p>
          <a:p>
            <a:pPr marL="171450" indent="-171450">
              <a:buFont typeface="Arial" panose="020B0604020202020204" pitchFamily="34" charset="0"/>
              <a:buChar char="•"/>
            </a:pPr>
            <a:r>
              <a:rPr lang="en-US" sz="900" dirty="0">
                <a:solidFill>
                  <a:schemeClr val="tx1"/>
                </a:solidFill>
              </a:rPr>
              <a:t>Bevacizumab (Avastin, Genentech, San Francisco, CA, USA), a full-length </a:t>
            </a:r>
            <a:r>
              <a:rPr lang="en-US" sz="900" dirty="0" err="1">
                <a:solidFill>
                  <a:schemeClr val="tx1"/>
                </a:solidFill>
              </a:rPr>
              <a:t>humanised</a:t>
            </a:r>
            <a:r>
              <a:rPr lang="en-US" sz="900" dirty="0">
                <a:solidFill>
                  <a:schemeClr val="tx1"/>
                </a:solidFill>
              </a:rPr>
              <a:t> recombinant monoclonal IgG anti-VEGF-A antibody. It binds and inhibits all VEGF-A isoforms [</a:t>
            </a:r>
            <a:r>
              <a:rPr lang="en-US" sz="900" dirty="0">
                <a:solidFill>
                  <a:schemeClr val="tx1"/>
                </a:solidFill>
                <a:hlinkClick r:id="rId3">
                  <a:extLst>
                    <a:ext uri="{A12FA001-AC4F-418D-AE19-62706E023703}">
                      <ahyp:hlinkClr xmlns:ahyp="http://schemas.microsoft.com/office/drawing/2018/hyperlinkcolor" val="tx"/>
                    </a:ext>
                  </a:extLst>
                </a:hlinkClick>
              </a:rPr>
              <a:t>11</a:t>
            </a:r>
            <a:r>
              <a:rPr lang="en-US" sz="900" dirty="0">
                <a:solidFill>
                  <a:schemeClr val="tx1"/>
                </a:solidFill>
              </a:rPr>
              <a:t>, </a:t>
            </a:r>
            <a:r>
              <a:rPr lang="en-US" sz="900" dirty="0">
                <a:solidFill>
                  <a:schemeClr val="tx1"/>
                </a:solidFill>
                <a:hlinkClick r:id="rId4">
                  <a:extLst>
                    <a:ext uri="{A12FA001-AC4F-418D-AE19-62706E023703}">
                      <ahyp:hlinkClr xmlns:ahyp="http://schemas.microsoft.com/office/drawing/2018/hyperlinkcolor" val="tx"/>
                    </a:ext>
                  </a:extLst>
                </a:hlinkClick>
              </a:rPr>
              <a:t>23</a:t>
            </a:r>
            <a:r>
              <a:rPr lang="en-US" sz="900" dirty="0">
                <a:solidFill>
                  <a:schemeClr val="tx1"/>
                </a:solidFill>
              </a:rPr>
              <a:t>, </a:t>
            </a:r>
            <a:r>
              <a:rPr lang="en-US" sz="900" dirty="0">
                <a:solidFill>
                  <a:schemeClr val="tx1"/>
                </a:solidFill>
                <a:hlinkClick r:id="rId5">
                  <a:extLst>
                    <a:ext uri="{A12FA001-AC4F-418D-AE19-62706E023703}">
                      <ahyp:hlinkClr xmlns:ahyp="http://schemas.microsoft.com/office/drawing/2018/hyperlinkcolor" val="tx"/>
                    </a:ext>
                  </a:extLst>
                </a:hlinkClick>
              </a:rPr>
              <a:t>24</a:t>
            </a:r>
            <a:r>
              <a:rPr lang="en-US" sz="900" dirty="0">
                <a:solidFill>
                  <a:schemeClr val="tx1"/>
                </a:solidFill>
              </a:rPr>
              <a:t>]. Its molecular weight is 148 </a:t>
            </a:r>
            <a:r>
              <a:rPr lang="en-US" sz="900" dirty="0" err="1">
                <a:solidFill>
                  <a:schemeClr val="tx1"/>
                </a:solidFill>
              </a:rPr>
              <a:t>kDa</a:t>
            </a:r>
            <a:r>
              <a:rPr lang="en-US" sz="900" dirty="0">
                <a:solidFill>
                  <a:schemeClr val="tx1"/>
                </a:solidFill>
              </a:rPr>
              <a:t>, so it is a large molecule with twice the half-life of ranibizumab [</a:t>
            </a:r>
            <a:r>
              <a:rPr lang="en-US" sz="900" dirty="0">
                <a:solidFill>
                  <a:schemeClr val="tx1"/>
                </a:solidFill>
                <a:hlinkClick r:id="rId6">
                  <a:extLst>
                    <a:ext uri="{A12FA001-AC4F-418D-AE19-62706E023703}">
                      <ahyp:hlinkClr xmlns:ahyp="http://schemas.microsoft.com/office/drawing/2018/hyperlinkcolor" val="tx"/>
                    </a:ext>
                  </a:extLst>
                </a:hlinkClick>
              </a:rPr>
              <a:t>12</a:t>
            </a:r>
            <a:r>
              <a:rPr lang="en-US" sz="900" dirty="0">
                <a:solidFill>
                  <a:schemeClr val="tx1"/>
                </a:solidFill>
              </a:rPr>
              <a:t>, </a:t>
            </a:r>
            <a:r>
              <a:rPr lang="en-US" sz="900" dirty="0">
                <a:solidFill>
                  <a:schemeClr val="tx1"/>
                </a:solidFill>
                <a:hlinkClick r:id="rId7">
                  <a:extLst>
                    <a:ext uri="{A12FA001-AC4F-418D-AE19-62706E023703}">
                      <ahyp:hlinkClr xmlns:ahyp="http://schemas.microsoft.com/office/drawing/2018/hyperlinkcolor" val="tx"/>
                    </a:ext>
                  </a:extLst>
                </a:hlinkClick>
              </a:rPr>
              <a:t>13</a:t>
            </a:r>
            <a:r>
              <a:rPr lang="en-US" sz="900" dirty="0">
                <a:solidFill>
                  <a:schemeClr val="tx1"/>
                </a:solidFill>
              </a:rPr>
              <a:t>]. It has been approved for the treatment of several solid </a:t>
            </a:r>
            <a:r>
              <a:rPr lang="en-US" sz="900" dirty="0" err="1">
                <a:solidFill>
                  <a:schemeClr val="tx1"/>
                </a:solidFill>
              </a:rPr>
              <a:t>tumours</a:t>
            </a:r>
            <a:r>
              <a:rPr lang="en-US" sz="900" dirty="0">
                <a:solidFill>
                  <a:schemeClr val="tx1"/>
                </a:solidFill>
              </a:rPr>
              <a:t> (colorectal, non-epithelial lung, breast, ovarian, and renal cancers) and glioblastomas [</a:t>
            </a:r>
            <a:r>
              <a:rPr lang="en-US" sz="900" dirty="0">
                <a:solidFill>
                  <a:schemeClr val="tx1"/>
                </a:solidFill>
                <a:hlinkClick r:id="rId8">
                  <a:extLst>
                    <a:ext uri="{A12FA001-AC4F-418D-AE19-62706E023703}">
                      <ahyp:hlinkClr xmlns:ahyp="http://schemas.microsoft.com/office/drawing/2018/hyperlinkcolor" val="tx"/>
                    </a:ext>
                  </a:extLst>
                </a:hlinkClick>
              </a:rPr>
              <a:t>3</a:t>
            </a:r>
            <a:r>
              <a:rPr lang="en-US" sz="900" dirty="0">
                <a:solidFill>
                  <a:schemeClr val="tx1"/>
                </a:solidFill>
              </a:rPr>
              <a:t>, </a:t>
            </a:r>
            <a:r>
              <a:rPr lang="en-US" sz="900" dirty="0">
                <a:solidFill>
                  <a:schemeClr val="tx1"/>
                </a:solidFill>
                <a:hlinkClick r:id="rId5">
                  <a:extLst>
                    <a:ext uri="{A12FA001-AC4F-418D-AE19-62706E023703}">
                      <ahyp:hlinkClr xmlns:ahyp="http://schemas.microsoft.com/office/drawing/2018/hyperlinkcolor" val="tx"/>
                    </a:ext>
                  </a:extLst>
                </a:hlinkClick>
              </a:rPr>
              <a:t>24</a:t>
            </a:r>
            <a:r>
              <a:rPr lang="en-US" sz="900" dirty="0">
                <a:solidFill>
                  <a:schemeClr val="tx1"/>
                </a:solidFill>
              </a:rPr>
              <a:t>–</a:t>
            </a:r>
            <a:r>
              <a:rPr lang="en-US" sz="900" dirty="0">
                <a:solidFill>
                  <a:schemeClr val="tx1"/>
                </a:solidFill>
                <a:hlinkClick r:id="rId9">
                  <a:extLst>
                    <a:ext uri="{A12FA001-AC4F-418D-AE19-62706E023703}">
                      <ahyp:hlinkClr xmlns:ahyp="http://schemas.microsoft.com/office/drawing/2018/hyperlinkcolor" val="tx"/>
                    </a:ext>
                  </a:extLst>
                </a:hlinkClick>
              </a:rPr>
              <a:t>26</a:t>
            </a:r>
            <a:r>
              <a:rPr lang="en-US" sz="900" dirty="0">
                <a:solidFill>
                  <a:schemeClr val="tx1"/>
                </a:solidFill>
              </a:rPr>
              <a:t>]. In ophthalmology it is used as an off-label procedure [</a:t>
            </a:r>
            <a:r>
              <a:rPr lang="en-US" sz="900" dirty="0">
                <a:solidFill>
                  <a:schemeClr val="tx1"/>
                </a:solidFill>
                <a:hlinkClick r:id="rId3">
                  <a:extLst>
                    <a:ext uri="{A12FA001-AC4F-418D-AE19-62706E023703}">
                      <ahyp:hlinkClr xmlns:ahyp="http://schemas.microsoft.com/office/drawing/2018/hyperlinkcolor" val="tx"/>
                    </a:ext>
                  </a:extLst>
                </a:hlinkClick>
              </a:rPr>
              <a:t>11</a:t>
            </a:r>
            <a:r>
              <a:rPr lang="en-US" sz="900" dirty="0">
                <a:solidFill>
                  <a:schemeClr val="tx1"/>
                </a:solidFill>
              </a:rPr>
              <a:t>, </a:t>
            </a:r>
            <a:r>
              <a:rPr lang="en-US" sz="900" dirty="0">
                <a:solidFill>
                  <a:schemeClr val="tx1"/>
                </a:solidFill>
                <a:hlinkClick r:id="rId6">
                  <a:extLst>
                    <a:ext uri="{A12FA001-AC4F-418D-AE19-62706E023703}">
                      <ahyp:hlinkClr xmlns:ahyp="http://schemas.microsoft.com/office/drawing/2018/hyperlinkcolor" val="tx"/>
                    </a:ext>
                  </a:extLst>
                </a:hlinkClick>
              </a:rPr>
              <a:t>12</a:t>
            </a:r>
            <a:r>
              <a:rPr lang="en-US" sz="900" dirty="0">
                <a:solidFill>
                  <a:schemeClr val="tx1"/>
                </a:solidFill>
              </a:rPr>
              <a:t>, </a:t>
            </a:r>
            <a:r>
              <a:rPr lang="en-US" sz="900" dirty="0">
                <a:solidFill>
                  <a:schemeClr val="tx1"/>
                </a:solidFill>
                <a:hlinkClick r:id="rId10">
                  <a:extLst>
                    <a:ext uri="{A12FA001-AC4F-418D-AE19-62706E023703}">
                      <ahyp:hlinkClr xmlns:ahyp="http://schemas.microsoft.com/office/drawing/2018/hyperlinkcolor" val="tx"/>
                    </a:ext>
                  </a:extLst>
                </a:hlinkClick>
              </a:rPr>
              <a:t>27</a:t>
            </a:r>
            <a:r>
              <a:rPr lang="en-US" sz="900" dirty="0">
                <a:solidFill>
                  <a:schemeClr val="tx1"/>
                </a:solidFill>
              </a:rPr>
              <a:t>, </a:t>
            </a:r>
            <a:r>
              <a:rPr lang="en-US" sz="900" dirty="0">
                <a:solidFill>
                  <a:schemeClr val="tx1"/>
                </a:solidFill>
                <a:hlinkClick r:id="rId11">
                  <a:extLst>
                    <a:ext uri="{A12FA001-AC4F-418D-AE19-62706E023703}">
                      <ahyp:hlinkClr xmlns:ahyp="http://schemas.microsoft.com/office/drawing/2018/hyperlinkcolor" val="tx"/>
                    </a:ext>
                  </a:extLst>
                </a:hlinkClick>
              </a:rPr>
              <a:t>28</a:t>
            </a:r>
            <a:r>
              <a:rPr lang="en-US" sz="900" dirty="0">
                <a:solidFill>
                  <a:schemeClr val="tx1"/>
                </a:solidFill>
              </a:rPr>
              <a:t>]. Furthermore, it is probably still the most widely used anti-VEGF drug in ophthalmology due to much lower costs of therapy, compared with other medicines [</a:t>
            </a:r>
            <a:r>
              <a:rPr lang="en-US" sz="900" dirty="0">
                <a:solidFill>
                  <a:schemeClr val="tx1"/>
                </a:solidFill>
                <a:hlinkClick r:id="rId6">
                  <a:extLst>
                    <a:ext uri="{A12FA001-AC4F-418D-AE19-62706E023703}">
                      <ahyp:hlinkClr xmlns:ahyp="http://schemas.microsoft.com/office/drawing/2018/hyperlinkcolor" val="tx"/>
                    </a:ext>
                  </a:extLst>
                </a:hlinkClick>
              </a:rPr>
              <a:t>12</a:t>
            </a:r>
            <a:r>
              <a:rPr lang="en-US" sz="900" dirty="0">
                <a:solidFill>
                  <a:schemeClr val="tx1"/>
                </a:solidFill>
              </a:rPr>
              <a:t>, </a:t>
            </a:r>
            <a:r>
              <a:rPr lang="en-US" sz="900" dirty="0">
                <a:solidFill>
                  <a:schemeClr val="tx1"/>
                </a:solidFill>
                <a:hlinkClick r:id="rId5">
                  <a:extLst>
                    <a:ext uri="{A12FA001-AC4F-418D-AE19-62706E023703}">
                      <ahyp:hlinkClr xmlns:ahyp="http://schemas.microsoft.com/office/drawing/2018/hyperlinkcolor" val="tx"/>
                    </a:ext>
                  </a:extLst>
                </a:hlinkClick>
              </a:rPr>
              <a:t>24</a:t>
            </a:r>
            <a:r>
              <a:rPr lang="en-US" sz="900" dirty="0">
                <a:solidFill>
                  <a:schemeClr val="tx1"/>
                </a:solidFill>
              </a:rPr>
              <a:t>, </a:t>
            </a:r>
            <a:r>
              <a:rPr lang="en-US" sz="900" dirty="0">
                <a:solidFill>
                  <a:schemeClr val="tx1"/>
                </a:solidFill>
                <a:hlinkClick r:id="rId12">
                  <a:extLst>
                    <a:ext uri="{A12FA001-AC4F-418D-AE19-62706E023703}">
                      <ahyp:hlinkClr xmlns:ahyp="http://schemas.microsoft.com/office/drawing/2018/hyperlinkcolor" val="tx"/>
                    </a:ext>
                  </a:extLst>
                </a:hlinkClick>
              </a:rPr>
              <a:t>29</a:t>
            </a:r>
            <a:r>
              <a:rPr lang="en-US" sz="900" dirty="0">
                <a:solidFill>
                  <a:schemeClr val="tx1"/>
                </a:solidFill>
              </a:rPr>
              <a:t>].</a:t>
            </a:r>
          </a:p>
          <a:p>
            <a:pPr marL="171450" indent="-171450">
              <a:buFont typeface="Arial" panose="020B0604020202020204" pitchFamily="34" charset="0"/>
              <a:buChar char="•"/>
            </a:pPr>
            <a:r>
              <a:rPr lang="en-US" sz="900" dirty="0">
                <a:solidFill>
                  <a:schemeClr val="tx1"/>
                </a:solidFill>
              </a:rPr>
              <a:t>Ranibizumab (Lucentis, Genentech, San Francisco, CA, USA/Novartis </a:t>
            </a:r>
            <a:r>
              <a:rPr lang="en-US" sz="900" dirty="0" err="1">
                <a:solidFill>
                  <a:schemeClr val="tx1"/>
                </a:solidFill>
              </a:rPr>
              <a:t>Ophthalmics</a:t>
            </a:r>
            <a:r>
              <a:rPr lang="en-US" sz="900" dirty="0">
                <a:solidFill>
                  <a:schemeClr val="tx1"/>
                </a:solidFill>
              </a:rPr>
              <a:t>, Basel, Switzerland) is a (Fab) fragment of a </a:t>
            </a:r>
            <a:r>
              <a:rPr lang="en-US" sz="900" dirty="0" err="1">
                <a:solidFill>
                  <a:schemeClr val="tx1"/>
                </a:solidFill>
              </a:rPr>
              <a:t>humanised</a:t>
            </a:r>
            <a:r>
              <a:rPr lang="en-US" sz="900" dirty="0">
                <a:solidFill>
                  <a:schemeClr val="tx1"/>
                </a:solidFill>
              </a:rPr>
              <a:t> monoclonal anti VEGF-A antibody, also against all VEGF-A isoforms [</a:t>
            </a:r>
            <a:r>
              <a:rPr lang="en-US" sz="900" dirty="0">
                <a:solidFill>
                  <a:schemeClr val="tx1"/>
                </a:solidFill>
                <a:hlinkClick r:id="rId13">
                  <a:extLst>
                    <a:ext uri="{A12FA001-AC4F-418D-AE19-62706E023703}">
                      <ahyp:hlinkClr xmlns:ahyp="http://schemas.microsoft.com/office/drawing/2018/hyperlinkcolor" val="tx"/>
                    </a:ext>
                  </a:extLst>
                </a:hlinkClick>
              </a:rPr>
              <a:t>10</a:t>
            </a:r>
            <a:r>
              <a:rPr lang="en-US" sz="900" dirty="0">
                <a:solidFill>
                  <a:schemeClr val="tx1"/>
                </a:solidFill>
              </a:rPr>
              <a:t>, </a:t>
            </a:r>
            <a:r>
              <a:rPr lang="en-US" sz="900" dirty="0">
                <a:solidFill>
                  <a:schemeClr val="tx1"/>
                </a:solidFill>
                <a:hlinkClick r:id="rId7">
                  <a:extLst>
                    <a:ext uri="{A12FA001-AC4F-418D-AE19-62706E023703}">
                      <ahyp:hlinkClr xmlns:ahyp="http://schemas.microsoft.com/office/drawing/2018/hyperlinkcolor" val="tx"/>
                    </a:ext>
                  </a:extLst>
                </a:hlinkClick>
              </a:rPr>
              <a:t>13</a:t>
            </a:r>
            <a:r>
              <a:rPr lang="en-US" sz="900" dirty="0">
                <a:solidFill>
                  <a:schemeClr val="tx1"/>
                </a:solidFill>
              </a:rPr>
              <a:t>, </a:t>
            </a:r>
            <a:r>
              <a:rPr lang="en-US" sz="900" dirty="0">
                <a:solidFill>
                  <a:schemeClr val="tx1"/>
                </a:solidFill>
                <a:hlinkClick r:id="rId4">
                  <a:extLst>
                    <a:ext uri="{A12FA001-AC4F-418D-AE19-62706E023703}">
                      <ahyp:hlinkClr xmlns:ahyp="http://schemas.microsoft.com/office/drawing/2018/hyperlinkcolor" val="tx"/>
                    </a:ext>
                  </a:extLst>
                </a:hlinkClick>
              </a:rPr>
              <a:t>23</a:t>
            </a:r>
            <a:r>
              <a:rPr lang="en-US" sz="900" dirty="0">
                <a:solidFill>
                  <a:schemeClr val="tx1"/>
                </a:solidFill>
              </a:rPr>
              <a:t>]. Its molecular weight is 48 </a:t>
            </a:r>
            <a:r>
              <a:rPr lang="en-US" sz="900" dirty="0" err="1">
                <a:solidFill>
                  <a:schemeClr val="tx1"/>
                </a:solidFill>
              </a:rPr>
              <a:t>kDa</a:t>
            </a:r>
            <a:r>
              <a:rPr lang="en-US" sz="900" dirty="0">
                <a:solidFill>
                  <a:schemeClr val="tx1"/>
                </a:solidFill>
              </a:rPr>
              <a:t> [</a:t>
            </a:r>
            <a:r>
              <a:rPr lang="en-US" sz="900" dirty="0">
                <a:solidFill>
                  <a:schemeClr val="tx1"/>
                </a:solidFill>
                <a:hlinkClick r:id="rId5">
                  <a:extLst>
                    <a:ext uri="{A12FA001-AC4F-418D-AE19-62706E023703}">
                      <ahyp:hlinkClr xmlns:ahyp="http://schemas.microsoft.com/office/drawing/2018/hyperlinkcolor" val="tx"/>
                    </a:ext>
                  </a:extLst>
                </a:hlinkClick>
              </a:rPr>
              <a:t>24</a:t>
            </a:r>
            <a:r>
              <a:rPr lang="en-US" sz="900" dirty="0">
                <a:solidFill>
                  <a:schemeClr val="tx1"/>
                </a:solidFill>
              </a:rPr>
              <a:t>]. This drug was designed for eye diseases, and it was approved for intra-ocular use in neovascular AMD, macular </a:t>
            </a:r>
            <a:r>
              <a:rPr lang="en-US" sz="900" dirty="0" err="1">
                <a:solidFill>
                  <a:schemeClr val="tx1"/>
                </a:solidFill>
              </a:rPr>
              <a:t>oedema</a:t>
            </a:r>
            <a:r>
              <a:rPr lang="en-US" sz="900" dirty="0">
                <a:solidFill>
                  <a:schemeClr val="tx1"/>
                </a:solidFill>
              </a:rPr>
              <a:t> (ME) after retinal vein occlusions (RVO), diabetic macular </a:t>
            </a:r>
            <a:r>
              <a:rPr lang="en-US" sz="900" dirty="0" err="1">
                <a:solidFill>
                  <a:schemeClr val="tx1"/>
                </a:solidFill>
              </a:rPr>
              <a:t>oedema</a:t>
            </a:r>
            <a:r>
              <a:rPr lang="en-US" sz="900" dirty="0">
                <a:solidFill>
                  <a:schemeClr val="tx1"/>
                </a:solidFill>
              </a:rPr>
              <a:t> (DME), and diabetic retinopathy (DR) with DME [</a:t>
            </a:r>
            <a:r>
              <a:rPr lang="en-US" sz="900" dirty="0">
                <a:solidFill>
                  <a:schemeClr val="tx1"/>
                </a:solidFill>
                <a:hlinkClick r:id="rId14">
                  <a:extLst>
                    <a:ext uri="{A12FA001-AC4F-418D-AE19-62706E023703}">
                      <ahyp:hlinkClr xmlns:ahyp="http://schemas.microsoft.com/office/drawing/2018/hyperlinkcolor" val="tx"/>
                    </a:ext>
                  </a:extLst>
                </a:hlinkClick>
              </a:rPr>
              <a:t>30</a:t>
            </a:r>
            <a:r>
              <a:rPr lang="en-US" sz="900" dirty="0">
                <a:solidFill>
                  <a:schemeClr val="tx1"/>
                </a:solidFill>
              </a:rPr>
              <a:t>]. In any other ocular diseases it is also used off label.</a:t>
            </a:r>
          </a:p>
          <a:p>
            <a:pPr marL="171450" indent="-171450">
              <a:buFont typeface="Arial" panose="020B0604020202020204" pitchFamily="34" charset="0"/>
              <a:buChar char="•"/>
            </a:pPr>
            <a:r>
              <a:rPr lang="en-US" sz="900" dirty="0">
                <a:solidFill>
                  <a:schemeClr val="tx1"/>
                </a:solidFill>
              </a:rPr>
              <a:t>Pegaptanib (</a:t>
            </a:r>
            <a:r>
              <a:rPr lang="en-US" sz="900" dirty="0" err="1">
                <a:solidFill>
                  <a:schemeClr val="tx1"/>
                </a:solidFill>
              </a:rPr>
              <a:t>Macugen</a:t>
            </a:r>
            <a:r>
              <a:rPr lang="en-US" sz="900" dirty="0">
                <a:solidFill>
                  <a:schemeClr val="tx1"/>
                </a:solidFill>
              </a:rPr>
              <a:t>, </a:t>
            </a:r>
            <a:r>
              <a:rPr lang="en-US" sz="900" dirty="0" err="1">
                <a:solidFill>
                  <a:schemeClr val="tx1"/>
                </a:solidFill>
              </a:rPr>
              <a:t>Phizer</a:t>
            </a:r>
            <a:r>
              <a:rPr lang="en-US" sz="900" dirty="0">
                <a:solidFill>
                  <a:schemeClr val="tx1"/>
                </a:solidFill>
              </a:rPr>
              <a:t>, New York), a 28-base ribonucleic acid aptamer, covalently linked to two branched 20-kd polyethylene glycol moieties [</a:t>
            </a:r>
            <a:r>
              <a:rPr lang="en-US" sz="900" dirty="0">
                <a:solidFill>
                  <a:schemeClr val="tx1"/>
                </a:solidFill>
                <a:hlinkClick r:id="rId13">
                  <a:extLst>
                    <a:ext uri="{A12FA001-AC4F-418D-AE19-62706E023703}">
                      <ahyp:hlinkClr xmlns:ahyp="http://schemas.microsoft.com/office/drawing/2018/hyperlinkcolor" val="tx"/>
                    </a:ext>
                  </a:extLst>
                </a:hlinkClick>
              </a:rPr>
              <a:t>10</a:t>
            </a:r>
            <a:r>
              <a:rPr lang="en-US" sz="900" dirty="0">
                <a:solidFill>
                  <a:schemeClr val="tx1"/>
                </a:solidFill>
              </a:rPr>
              <a:t>, </a:t>
            </a:r>
            <a:r>
              <a:rPr lang="en-US" sz="900" dirty="0">
                <a:solidFill>
                  <a:schemeClr val="tx1"/>
                </a:solidFill>
                <a:hlinkClick r:id="rId4">
                  <a:extLst>
                    <a:ext uri="{A12FA001-AC4F-418D-AE19-62706E023703}">
                      <ahyp:hlinkClr xmlns:ahyp="http://schemas.microsoft.com/office/drawing/2018/hyperlinkcolor" val="tx"/>
                    </a:ext>
                  </a:extLst>
                </a:hlinkClick>
              </a:rPr>
              <a:t>23</a:t>
            </a:r>
            <a:r>
              <a:rPr lang="en-US" sz="900" dirty="0">
                <a:solidFill>
                  <a:schemeClr val="tx1"/>
                </a:solidFill>
              </a:rPr>
              <a:t>]. It specifically binds and blocks activity of extracellular VEGF-A165 isoform [</a:t>
            </a:r>
            <a:r>
              <a:rPr lang="en-US" sz="900" dirty="0">
                <a:solidFill>
                  <a:schemeClr val="tx1"/>
                </a:solidFill>
                <a:hlinkClick r:id="rId3">
                  <a:extLst>
                    <a:ext uri="{A12FA001-AC4F-418D-AE19-62706E023703}">
                      <ahyp:hlinkClr xmlns:ahyp="http://schemas.microsoft.com/office/drawing/2018/hyperlinkcolor" val="tx"/>
                    </a:ext>
                  </a:extLst>
                </a:hlinkClick>
              </a:rPr>
              <a:t>11</a:t>
            </a:r>
            <a:r>
              <a:rPr lang="en-US" sz="900" dirty="0">
                <a:solidFill>
                  <a:schemeClr val="tx1"/>
                </a:solidFill>
              </a:rPr>
              <a:t>, </a:t>
            </a:r>
            <a:r>
              <a:rPr lang="en-US" sz="900" dirty="0">
                <a:solidFill>
                  <a:schemeClr val="tx1"/>
                </a:solidFill>
                <a:hlinkClick r:id="rId4">
                  <a:extLst>
                    <a:ext uri="{A12FA001-AC4F-418D-AE19-62706E023703}">
                      <ahyp:hlinkClr xmlns:ahyp="http://schemas.microsoft.com/office/drawing/2018/hyperlinkcolor" val="tx"/>
                    </a:ext>
                  </a:extLst>
                </a:hlinkClick>
              </a:rPr>
              <a:t>23</a:t>
            </a:r>
            <a:r>
              <a:rPr lang="en-US" sz="900" dirty="0">
                <a:solidFill>
                  <a:schemeClr val="tx1"/>
                </a:solidFill>
              </a:rPr>
              <a:t>]. It was used in wet AMD treatment, but it was found to be weaker than the drugs listed above. This is probably due to its specificity for binding only one isoform of VEGF [</a:t>
            </a:r>
            <a:r>
              <a:rPr lang="en-US" sz="900" dirty="0">
                <a:solidFill>
                  <a:schemeClr val="tx1"/>
                </a:solidFill>
                <a:hlinkClick r:id="rId15">
                  <a:extLst>
                    <a:ext uri="{A12FA001-AC4F-418D-AE19-62706E023703}">
                      <ahyp:hlinkClr xmlns:ahyp="http://schemas.microsoft.com/office/drawing/2018/hyperlinkcolor" val="tx"/>
                    </a:ext>
                  </a:extLst>
                </a:hlinkClick>
              </a:rPr>
              <a:t>16</a:t>
            </a:r>
            <a:r>
              <a:rPr lang="en-US" sz="900" dirty="0">
                <a:solidFill>
                  <a:schemeClr val="tx1"/>
                </a:solidFill>
              </a:rPr>
              <a:t>].</a:t>
            </a:r>
          </a:p>
          <a:p>
            <a:pPr marL="171450" indent="-171450">
              <a:buFont typeface="Arial" panose="020B0604020202020204" pitchFamily="34" charset="0"/>
              <a:buChar char="•"/>
            </a:pPr>
            <a:r>
              <a:rPr lang="en-US" sz="900" dirty="0">
                <a:solidFill>
                  <a:schemeClr val="tx1"/>
                </a:solidFill>
              </a:rPr>
              <a:t>Aflibercept (</a:t>
            </a:r>
            <a:r>
              <a:rPr lang="en-US" sz="900" dirty="0" err="1">
                <a:solidFill>
                  <a:schemeClr val="tx1"/>
                </a:solidFill>
              </a:rPr>
              <a:t>Eylea</a:t>
            </a:r>
            <a:r>
              <a:rPr lang="en-US" sz="900" dirty="0">
                <a:solidFill>
                  <a:schemeClr val="tx1"/>
                </a:solidFill>
              </a:rPr>
              <a:t>, Regeneron, Tarrytown, NY, USA), a VEGF-trap: a 115-kDa recombinant fusion decoy protein consisting of VEGF binding domains of human VEGFR-1 and VEGFR-2 fused to the Fc domain of human immunoglobulin G1 [</a:t>
            </a:r>
            <a:r>
              <a:rPr lang="en-US" sz="900" dirty="0">
                <a:solidFill>
                  <a:schemeClr val="tx1"/>
                </a:solidFill>
                <a:hlinkClick r:id="rId4">
                  <a:extLst>
                    <a:ext uri="{A12FA001-AC4F-418D-AE19-62706E023703}">
                      <ahyp:hlinkClr xmlns:ahyp="http://schemas.microsoft.com/office/drawing/2018/hyperlinkcolor" val="tx"/>
                    </a:ext>
                  </a:extLst>
                </a:hlinkClick>
              </a:rPr>
              <a:t>23</a:t>
            </a:r>
            <a:r>
              <a:rPr lang="en-US" sz="900" dirty="0">
                <a:solidFill>
                  <a:schemeClr val="tx1"/>
                </a:solidFill>
              </a:rPr>
              <a:t>]. It binds all forms of VEGF-A but also PlGF-1 and PlGF-2 with a very high affinity, greater than bevacizumab or ranibizumab [</a:t>
            </a:r>
            <a:r>
              <a:rPr lang="en-US" sz="900" dirty="0">
                <a:solidFill>
                  <a:schemeClr val="tx1"/>
                </a:solidFill>
                <a:hlinkClick r:id="rId13">
                  <a:extLst>
                    <a:ext uri="{A12FA001-AC4F-418D-AE19-62706E023703}">
                      <ahyp:hlinkClr xmlns:ahyp="http://schemas.microsoft.com/office/drawing/2018/hyperlinkcolor" val="tx"/>
                    </a:ext>
                  </a:extLst>
                </a:hlinkClick>
              </a:rPr>
              <a:t>10</a:t>
            </a:r>
            <a:r>
              <a:rPr lang="en-US" sz="900" dirty="0">
                <a:solidFill>
                  <a:schemeClr val="tx1"/>
                </a:solidFill>
              </a:rPr>
              <a:t>, </a:t>
            </a:r>
            <a:r>
              <a:rPr lang="en-US" sz="900" dirty="0">
                <a:solidFill>
                  <a:schemeClr val="tx1"/>
                </a:solidFill>
                <a:hlinkClick r:id="rId3">
                  <a:extLst>
                    <a:ext uri="{A12FA001-AC4F-418D-AE19-62706E023703}">
                      <ahyp:hlinkClr xmlns:ahyp="http://schemas.microsoft.com/office/drawing/2018/hyperlinkcolor" val="tx"/>
                    </a:ext>
                  </a:extLst>
                </a:hlinkClick>
              </a:rPr>
              <a:t>11</a:t>
            </a:r>
            <a:r>
              <a:rPr lang="en-US" sz="900" dirty="0">
                <a:solidFill>
                  <a:schemeClr val="tx1"/>
                </a:solidFill>
              </a:rPr>
              <a:t>, </a:t>
            </a:r>
            <a:r>
              <a:rPr lang="en-US" sz="900" dirty="0">
                <a:solidFill>
                  <a:schemeClr val="tx1"/>
                </a:solidFill>
                <a:hlinkClick r:id="rId15">
                  <a:extLst>
                    <a:ext uri="{A12FA001-AC4F-418D-AE19-62706E023703}">
                      <ahyp:hlinkClr xmlns:ahyp="http://schemas.microsoft.com/office/drawing/2018/hyperlinkcolor" val="tx"/>
                    </a:ext>
                  </a:extLst>
                </a:hlinkClick>
              </a:rPr>
              <a:t>16</a:t>
            </a:r>
            <a:r>
              <a:rPr lang="en-US" sz="900" dirty="0">
                <a:solidFill>
                  <a:schemeClr val="tx1"/>
                </a:solidFill>
              </a:rPr>
              <a:t>]. It was approved for colorectal </a:t>
            </a:r>
            <a:r>
              <a:rPr lang="en-US" sz="900" dirty="0" err="1">
                <a:solidFill>
                  <a:schemeClr val="tx1"/>
                </a:solidFill>
              </a:rPr>
              <a:t>metastasising</a:t>
            </a:r>
            <a:r>
              <a:rPr lang="en-US" sz="900" dirty="0">
                <a:solidFill>
                  <a:schemeClr val="tx1"/>
                </a:solidFill>
              </a:rPr>
              <a:t> carcinoma treatment (</a:t>
            </a:r>
            <a:r>
              <a:rPr lang="en-US" sz="900" dirty="0" err="1">
                <a:solidFill>
                  <a:schemeClr val="tx1"/>
                </a:solidFill>
              </a:rPr>
              <a:t>Zaltrap</a:t>
            </a:r>
            <a:r>
              <a:rPr lang="en-US" sz="900" dirty="0">
                <a:solidFill>
                  <a:schemeClr val="tx1"/>
                </a:solidFill>
              </a:rPr>
              <a:t>). In ophthalmology it has already been approved as a therapy for neovascular AMD, macular </a:t>
            </a:r>
            <a:r>
              <a:rPr lang="en-US" sz="900" dirty="0" err="1">
                <a:solidFill>
                  <a:schemeClr val="tx1"/>
                </a:solidFill>
              </a:rPr>
              <a:t>oedema</a:t>
            </a:r>
            <a:r>
              <a:rPr lang="en-US" sz="900" dirty="0">
                <a:solidFill>
                  <a:schemeClr val="tx1"/>
                </a:solidFill>
              </a:rPr>
              <a:t> after RVO, and diabetic macular </a:t>
            </a:r>
            <a:r>
              <a:rPr lang="en-US" sz="900" dirty="0" err="1">
                <a:solidFill>
                  <a:schemeClr val="tx1"/>
                </a:solidFill>
              </a:rPr>
              <a:t>oedema</a:t>
            </a:r>
            <a:r>
              <a:rPr lang="en-US" sz="900" dirty="0">
                <a:solidFill>
                  <a:schemeClr val="tx1"/>
                </a:solidFill>
              </a:rPr>
              <a:t> [</a:t>
            </a:r>
            <a:r>
              <a:rPr lang="en-US" sz="900" dirty="0">
                <a:solidFill>
                  <a:schemeClr val="tx1"/>
                </a:solidFill>
                <a:hlinkClick r:id="rId16">
                  <a:extLst>
                    <a:ext uri="{A12FA001-AC4F-418D-AE19-62706E023703}">
                      <ahyp:hlinkClr xmlns:ahyp="http://schemas.microsoft.com/office/drawing/2018/hyperlinkcolor" val="tx"/>
                    </a:ext>
                  </a:extLst>
                </a:hlinkClick>
              </a:rPr>
              <a:t>31</a:t>
            </a:r>
            <a:r>
              <a:rPr lang="en-US" sz="900" dirty="0">
                <a:solidFill>
                  <a:schemeClr val="tx1"/>
                </a:solidFill>
              </a:rPr>
              <a:t>].</a:t>
            </a:r>
          </a:p>
          <a:p>
            <a:endParaRPr lang="cs-CZ" sz="900" dirty="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Rakovina a </a:t>
            </a:r>
            <a:r>
              <a:rPr lang="cs-CZ" dirty="0" err="1"/>
              <a:t>angioterapie</a:t>
            </a:r>
            <a:endParaRPr lang="cs-CZ" dirty="0"/>
          </a:p>
        </p:txBody>
      </p:sp>
      <p:sp>
        <p:nvSpPr>
          <p:cNvPr id="3" name="Zástupný symbol pro obsah 2"/>
          <p:cNvSpPr>
            <a:spLocks noGrp="1"/>
          </p:cNvSpPr>
          <p:nvPr>
            <p:ph idx="1"/>
          </p:nvPr>
        </p:nvSpPr>
        <p:spPr/>
        <p:txBody>
          <a:bodyPr/>
          <a:lstStyle/>
          <a:p>
            <a:endParaRPr lang="cs-CZ" dirty="0"/>
          </a:p>
        </p:txBody>
      </p:sp>
      <p:sp>
        <p:nvSpPr>
          <p:cNvPr id="4" name="Obdélník 3"/>
          <p:cNvSpPr/>
          <p:nvPr/>
        </p:nvSpPr>
        <p:spPr>
          <a:xfrm>
            <a:off x="4447607" y="3244334"/>
            <a:ext cx="248786" cy="369332"/>
          </a:xfrm>
          <a:prstGeom prst="rect">
            <a:avLst/>
          </a:prstGeom>
        </p:spPr>
        <p:txBody>
          <a:bodyPr wrap="none">
            <a:spAutoFit/>
          </a:bodyPr>
          <a:lstStyle/>
          <a:p>
            <a:r>
              <a:rPr lang="cs-CZ" dirty="0"/>
              <a:t> </a:t>
            </a:r>
          </a:p>
        </p:txBody>
      </p:sp>
      <p:sp>
        <p:nvSpPr>
          <p:cNvPr id="5" name="Obdélník 4"/>
          <p:cNvSpPr/>
          <p:nvPr/>
        </p:nvSpPr>
        <p:spPr>
          <a:xfrm>
            <a:off x="4447607" y="3244334"/>
            <a:ext cx="248786" cy="369332"/>
          </a:xfrm>
          <a:prstGeom prst="rect">
            <a:avLst/>
          </a:prstGeom>
        </p:spPr>
        <p:txBody>
          <a:bodyPr wrap="none">
            <a:spAutoFit/>
          </a:bodyPr>
          <a:lstStyle/>
          <a:p>
            <a:r>
              <a:rPr lang="cs-CZ" dirty="0"/>
              <a:t> </a:t>
            </a:r>
          </a:p>
        </p:txBody>
      </p:sp>
      <p:pic>
        <p:nvPicPr>
          <p:cNvPr id="1026" name="Picture 2" descr="Image result for cancer cell diagram"/>
          <p:cNvPicPr>
            <a:picLocks noChangeAspect="1" noChangeArrowheads="1"/>
          </p:cNvPicPr>
          <p:nvPr/>
        </p:nvPicPr>
        <p:blipFill>
          <a:blip r:embed="rId2"/>
          <a:srcRect/>
          <a:stretch>
            <a:fillRect/>
          </a:stretch>
        </p:blipFill>
        <p:spPr bwMode="auto">
          <a:xfrm>
            <a:off x="2428860" y="1643050"/>
            <a:ext cx="4144174" cy="500063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Rakovina a </a:t>
            </a:r>
            <a:r>
              <a:rPr lang="cs-CZ" dirty="0" err="1"/>
              <a:t>angioterapie</a:t>
            </a:r>
            <a:endParaRPr lang="cs-CZ" dirty="0"/>
          </a:p>
        </p:txBody>
      </p:sp>
      <p:sp>
        <p:nvSpPr>
          <p:cNvPr id="3" name="Zástupný symbol pro obsah 2"/>
          <p:cNvSpPr>
            <a:spLocks noGrp="1"/>
          </p:cNvSpPr>
          <p:nvPr>
            <p:ph idx="1"/>
          </p:nvPr>
        </p:nvSpPr>
        <p:spPr/>
        <p:txBody>
          <a:bodyPr/>
          <a:lstStyle/>
          <a:p>
            <a:endParaRPr lang="cs-CZ" dirty="0"/>
          </a:p>
        </p:txBody>
      </p:sp>
      <p:pic>
        <p:nvPicPr>
          <p:cNvPr id="29698" name="Picture 2" descr="Image result for angiogenesis cancer"/>
          <p:cNvPicPr>
            <a:picLocks noChangeAspect="1" noChangeArrowheads="1"/>
          </p:cNvPicPr>
          <p:nvPr/>
        </p:nvPicPr>
        <p:blipFill>
          <a:blip r:embed="rId2"/>
          <a:srcRect/>
          <a:stretch>
            <a:fillRect/>
          </a:stretch>
        </p:blipFill>
        <p:spPr bwMode="auto">
          <a:xfrm>
            <a:off x="1214414" y="1714488"/>
            <a:ext cx="6748475" cy="472782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47664" y="260648"/>
            <a:ext cx="7138987" cy="627063"/>
          </a:xfrm>
        </p:spPr>
        <p:txBody>
          <a:bodyPr/>
          <a:lstStyle/>
          <a:p>
            <a:r>
              <a:rPr lang="cs-CZ" dirty="0"/>
              <a:t>Diabetická retinopatie</a:t>
            </a:r>
          </a:p>
        </p:txBody>
      </p:sp>
      <p:sp>
        <p:nvSpPr>
          <p:cNvPr id="3" name="Zástupný symbol pro obsah 2"/>
          <p:cNvSpPr>
            <a:spLocks noGrp="1"/>
          </p:cNvSpPr>
          <p:nvPr>
            <p:ph idx="1"/>
          </p:nvPr>
        </p:nvSpPr>
        <p:spPr>
          <a:xfrm>
            <a:off x="1907704" y="5301208"/>
            <a:ext cx="7138987" cy="1296144"/>
          </a:xfrm>
        </p:spPr>
        <p:txBody>
          <a:bodyPr/>
          <a:lstStyle/>
          <a:p>
            <a:r>
              <a:rPr lang="en-US" sz="1400" dirty="0"/>
              <a:t>Diabetic retinopathy, also known as diabetic eye disease, is a medical condition in which damage occurs to the retina due to diabetes mellitus. It is a leading cause of blindness. </a:t>
            </a:r>
            <a:endParaRPr lang="cs-CZ" sz="1400" dirty="0"/>
          </a:p>
          <a:p>
            <a:r>
              <a:rPr lang="en-US" sz="1400" dirty="0"/>
              <a:t>Diabetic retinopathy affects up to 80 percent of those who have had diabetes for 20 years or more.</a:t>
            </a:r>
            <a:endParaRPr lang="cs-CZ" sz="1400" dirty="0"/>
          </a:p>
          <a:p>
            <a:r>
              <a:rPr lang="cs-CZ" sz="1400" dirty="0" err="1"/>
              <a:t>Depends</a:t>
            </a:r>
            <a:r>
              <a:rPr lang="cs-CZ" sz="1400" dirty="0"/>
              <a:t> on VEGF </a:t>
            </a:r>
            <a:r>
              <a:rPr lang="cs-CZ" sz="1400" dirty="0" err="1"/>
              <a:t>signaling</a:t>
            </a:r>
            <a:endParaRPr lang="cs-CZ" sz="1400" dirty="0"/>
          </a:p>
        </p:txBody>
      </p:sp>
      <p:pic>
        <p:nvPicPr>
          <p:cNvPr id="24578" name="Picture 2" descr="Image result for retina"/>
          <p:cNvPicPr>
            <a:picLocks noChangeAspect="1" noChangeArrowheads="1"/>
          </p:cNvPicPr>
          <p:nvPr/>
        </p:nvPicPr>
        <p:blipFill>
          <a:blip r:embed="rId2"/>
          <a:srcRect/>
          <a:stretch>
            <a:fillRect/>
          </a:stretch>
        </p:blipFill>
        <p:spPr bwMode="auto">
          <a:xfrm>
            <a:off x="2333953" y="1268760"/>
            <a:ext cx="6810047" cy="367742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1475656" y="260648"/>
            <a:ext cx="7596188" cy="627063"/>
          </a:xfrm>
        </p:spPr>
        <p:txBody>
          <a:bodyPr>
            <a:normAutofit fontScale="90000"/>
          </a:bodyPr>
          <a:lstStyle/>
          <a:p>
            <a:r>
              <a:rPr lang="cs-CZ" sz="4000" dirty="0" err="1"/>
              <a:t>Angiogeneze</a:t>
            </a:r>
            <a:r>
              <a:rPr lang="cs-CZ" sz="4000" dirty="0"/>
              <a:t> vs. </a:t>
            </a:r>
            <a:r>
              <a:rPr lang="cs-CZ" sz="4000" dirty="0" err="1"/>
              <a:t>vaskulogeneze</a:t>
            </a:r>
            <a:endParaRPr lang="cs-CZ" sz="4000" dirty="0"/>
          </a:p>
        </p:txBody>
      </p:sp>
      <p:sp>
        <p:nvSpPr>
          <p:cNvPr id="2" name="Zástupný symbol pro obsah 1"/>
          <p:cNvSpPr>
            <a:spLocks noGrp="1"/>
          </p:cNvSpPr>
          <p:nvPr>
            <p:ph idx="1"/>
          </p:nvPr>
        </p:nvSpPr>
        <p:spPr>
          <a:xfrm>
            <a:off x="1547813" y="2708920"/>
            <a:ext cx="7138987" cy="3417243"/>
          </a:xfrm>
        </p:spPr>
        <p:txBody>
          <a:bodyPr/>
          <a:lstStyle/>
          <a:p>
            <a:r>
              <a:rPr lang="cs-CZ" dirty="0" err="1"/>
              <a:t>vaskulogeneze</a:t>
            </a:r>
            <a:r>
              <a:rPr lang="cs-CZ" dirty="0"/>
              <a:t> = vznik a vývoj cév při embryonálním vývoji (de novo)</a:t>
            </a:r>
          </a:p>
          <a:p>
            <a:endParaRPr lang="cs-CZ" dirty="0"/>
          </a:p>
          <a:p>
            <a:endParaRPr lang="cs-CZ" dirty="0"/>
          </a:p>
          <a:p>
            <a:r>
              <a:rPr lang="cs-CZ" dirty="0" err="1"/>
              <a:t>angiogeneze</a:t>
            </a:r>
            <a:r>
              <a:rPr lang="cs-CZ" dirty="0"/>
              <a:t> (</a:t>
            </a:r>
            <a:r>
              <a:rPr lang="cs-CZ" dirty="0" err="1"/>
              <a:t>neokapilarizace</a:t>
            </a:r>
            <a:r>
              <a:rPr lang="cs-CZ" dirty="0"/>
              <a:t>) = z cév již existujících</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Angiogeneze</a:t>
            </a:r>
            <a:endParaRPr lang="cs-CZ" dirty="0"/>
          </a:p>
        </p:txBody>
      </p:sp>
      <p:sp>
        <p:nvSpPr>
          <p:cNvPr id="3" name="Zástupný symbol pro obsah 2"/>
          <p:cNvSpPr>
            <a:spLocks noGrp="1"/>
          </p:cNvSpPr>
          <p:nvPr>
            <p:ph idx="1"/>
          </p:nvPr>
        </p:nvSpPr>
        <p:spPr/>
        <p:txBody>
          <a:bodyPr/>
          <a:lstStyle/>
          <a:p>
            <a:r>
              <a:rPr lang="cs-CZ" dirty="0"/>
              <a:t>v embryogenezi</a:t>
            </a:r>
          </a:p>
          <a:p>
            <a:endParaRPr lang="cs-CZ" dirty="0"/>
          </a:p>
          <a:p>
            <a:r>
              <a:rPr lang="cs-CZ" dirty="0"/>
              <a:t>iniciovaná: </a:t>
            </a:r>
          </a:p>
          <a:p>
            <a:pPr lvl="1"/>
            <a:r>
              <a:rPr lang="cs-CZ" dirty="0"/>
              <a:t>poranění tkáně</a:t>
            </a:r>
          </a:p>
          <a:p>
            <a:pPr lvl="1"/>
            <a:r>
              <a:rPr lang="cs-CZ" dirty="0"/>
              <a:t>menstruační cyklus</a:t>
            </a:r>
          </a:p>
          <a:p>
            <a:pPr lvl="1"/>
            <a:r>
              <a:rPr lang="cs-CZ" dirty="0"/>
              <a:t>hypoxická tkáň</a:t>
            </a:r>
          </a:p>
          <a:p>
            <a:endParaRPr lang="cs-CZ" dirty="0"/>
          </a:p>
          <a:p>
            <a:r>
              <a:rPr lang="cs-CZ" dirty="0" err="1"/>
              <a:t>sprouting</a:t>
            </a:r>
            <a:r>
              <a:rPr lang="cs-CZ" dirty="0"/>
              <a:t> x </a:t>
            </a:r>
            <a:r>
              <a:rPr lang="cs-CZ" dirty="0" err="1"/>
              <a:t>intususceptive</a:t>
            </a:r>
            <a:r>
              <a:rPr lang="cs-CZ" dirty="0"/>
              <a:t> (</a:t>
            </a:r>
            <a:r>
              <a:rPr lang="cs-CZ" dirty="0" err="1"/>
              <a:t>spliting</a:t>
            </a:r>
            <a:r>
              <a:rPr lang="cs-CZ" dirty="0"/>
              <a:t>)</a:t>
            </a:r>
          </a:p>
          <a:p>
            <a:endParaRPr lang="cs-CZ"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083568" y="188640"/>
            <a:ext cx="7840960" cy="744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ctr" eaLnBrk="1" hangingPunct="1">
              <a:spcBef>
                <a:spcPct val="20000"/>
              </a:spcBef>
            </a:pPr>
            <a:r>
              <a:rPr lang="cs-CZ" altLang="cs-CZ" sz="2800" b="1" kern="0" dirty="0">
                <a:solidFill>
                  <a:schemeClr val="accent1">
                    <a:lumMod val="75000"/>
                  </a:schemeClr>
                </a:solidFill>
                <a:latin typeface="Arial"/>
                <a:ea typeface="+mj-ea"/>
                <a:cs typeface="+mj-cs"/>
              </a:rPr>
              <a:t>Reakce tkání na změny v dostupnosti kyslíku a regulace angiogeneze</a:t>
            </a:r>
            <a:endParaRPr lang="cs-CZ" altLang="cs-CZ" sz="2800" b="1" kern="0" dirty="0">
              <a:solidFill>
                <a:schemeClr val="accent1">
                  <a:lumMod val="75000"/>
                </a:schemeClr>
              </a:solidFill>
              <a:latin typeface="Arial"/>
            </a:endParaRPr>
          </a:p>
        </p:txBody>
      </p:sp>
      <p:sp>
        <p:nvSpPr>
          <p:cNvPr id="7" name="Rectangle 3"/>
          <p:cNvSpPr txBox="1">
            <a:spLocks noChangeArrowheads="1"/>
          </p:cNvSpPr>
          <p:nvPr/>
        </p:nvSpPr>
        <p:spPr bwMode="auto">
          <a:xfrm>
            <a:off x="1547664" y="1988840"/>
            <a:ext cx="7128792" cy="2620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defTabSz="914400" rtl="0" eaLnBrk="1" fontAlgn="base" latinLnBrk="0" hangingPunct="1">
              <a:lnSpc>
                <a:spcPct val="90000"/>
              </a:lnSpc>
              <a:spcBef>
                <a:spcPct val="20000"/>
              </a:spcBef>
              <a:spcAft>
                <a:spcPct val="0"/>
              </a:spcAft>
              <a:buClrTx/>
              <a:buSzTx/>
              <a:buFontTx/>
              <a:buChar char="•"/>
              <a:tabLst/>
              <a:defRPr/>
            </a:pPr>
            <a:r>
              <a:rPr kumimoji="0" lang="cs-CZ" altLang="cs-CZ" sz="2800" b="0" i="0" u="none" strike="noStrike" kern="0" cap="none" spc="0" normalizeH="0" baseline="0" noProof="0" dirty="0">
                <a:ln>
                  <a:noFill/>
                </a:ln>
                <a:solidFill>
                  <a:srgbClr val="000000"/>
                </a:solidFill>
                <a:effectLst/>
                <a:uLnTx/>
                <a:uFillTx/>
                <a:latin typeface="Arial"/>
              </a:rPr>
              <a:t>A) Detekce nedostatku kyslíku - </a:t>
            </a:r>
            <a:r>
              <a:rPr kumimoji="0" lang="cs-CZ" altLang="cs-CZ" sz="2800" b="0" i="0" u="none" strike="noStrike" kern="0" cap="none" spc="0" normalizeH="0" baseline="0" noProof="0" dirty="0" err="1">
                <a:ln>
                  <a:noFill/>
                </a:ln>
                <a:solidFill>
                  <a:srgbClr val="000000"/>
                </a:solidFill>
                <a:effectLst/>
                <a:uLnTx/>
                <a:uFillTx/>
                <a:latin typeface="Arial"/>
              </a:rPr>
              <a:t>Hypoxia</a:t>
            </a:r>
            <a:r>
              <a:rPr kumimoji="0" lang="cs-CZ" altLang="cs-CZ" sz="2800" b="0" i="0" u="none" strike="noStrike" kern="0" cap="none" spc="0" normalizeH="0" baseline="0" noProof="0" dirty="0">
                <a:ln>
                  <a:noFill/>
                </a:ln>
                <a:solidFill>
                  <a:srgbClr val="000000"/>
                </a:solidFill>
                <a:effectLst/>
                <a:uLnTx/>
                <a:uFillTx/>
                <a:latin typeface="Arial"/>
              </a:rPr>
              <a:t> </a:t>
            </a:r>
            <a:r>
              <a:rPr kumimoji="0" lang="cs-CZ" altLang="cs-CZ" sz="2800" b="0" i="0" u="none" strike="noStrike" kern="0" cap="none" spc="0" normalizeH="0" baseline="0" noProof="0" dirty="0" err="1">
                <a:ln>
                  <a:noFill/>
                </a:ln>
                <a:solidFill>
                  <a:srgbClr val="000000"/>
                </a:solidFill>
                <a:effectLst/>
                <a:uLnTx/>
                <a:uFillTx/>
                <a:latin typeface="Arial"/>
              </a:rPr>
              <a:t>inducible</a:t>
            </a:r>
            <a:r>
              <a:rPr kumimoji="0" lang="cs-CZ" altLang="cs-CZ" sz="2800" b="0" i="0" u="none" strike="noStrike" kern="0" cap="none" spc="0" normalizeH="0" baseline="0" noProof="0" dirty="0">
                <a:ln>
                  <a:noFill/>
                </a:ln>
                <a:solidFill>
                  <a:srgbClr val="000000"/>
                </a:solidFill>
                <a:effectLst/>
                <a:uLnTx/>
                <a:uFillTx/>
                <a:latin typeface="Arial"/>
              </a:rPr>
              <a:t> </a:t>
            </a:r>
            <a:r>
              <a:rPr kumimoji="0" lang="cs-CZ" altLang="cs-CZ" sz="2800" b="0" i="0" u="none" strike="noStrike" kern="0" cap="none" spc="0" normalizeH="0" baseline="0" noProof="0" dirty="0" err="1">
                <a:ln>
                  <a:noFill/>
                </a:ln>
                <a:solidFill>
                  <a:srgbClr val="000000"/>
                </a:solidFill>
                <a:effectLst/>
                <a:uLnTx/>
                <a:uFillTx/>
                <a:latin typeface="Arial"/>
              </a:rPr>
              <a:t>factor</a:t>
            </a:r>
            <a:r>
              <a:rPr kumimoji="0" lang="cs-CZ" altLang="cs-CZ" sz="2800" b="0" i="0" u="none" strike="noStrike" kern="0" cap="none" spc="0" normalizeH="0" baseline="0" noProof="0" dirty="0">
                <a:ln>
                  <a:noFill/>
                </a:ln>
                <a:solidFill>
                  <a:srgbClr val="000000"/>
                </a:solidFill>
                <a:effectLst/>
                <a:uLnTx/>
                <a:uFillTx/>
                <a:latin typeface="Arial"/>
              </a:rPr>
              <a:t> (HIF)</a:t>
            </a:r>
          </a:p>
          <a:p>
            <a:pPr marL="342900" marR="0" lvl="0" indent="-342900" defTabSz="914400" rtl="0" eaLnBrk="1" fontAlgn="base" latinLnBrk="0" hangingPunct="1">
              <a:lnSpc>
                <a:spcPct val="90000"/>
              </a:lnSpc>
              <a:spcBef>
                <a:spcPct val="20000"/>
              </a:spcBef>
              <a:spcAft>
                <a:spcPct val="0"/>
              </a:spcAft>
              <a:buClrTx/>
              <a:buSzTx/>
              <a:buFontTx/>
              <a:buChar char="•"/>
              <a:tabLst/>
              <a:defRPr/>
            </a:pPr>
            <a:endParaRPr kumimoji="0" lang="cs-CZ" altLang="cs-CZ" sz="2800" b="0" i="0" u="none" strike="noStrike" kern="0" cap="none" spc="0" normalizeH="0" baseline="0" noProof="0" dirty="0">
              <a:ln>
                <a:noFill/>
              </a:ln>
              <a:solidFill>
                <a:srgbClr val="000000"/>
              </a:solidFill>
              <a:effectLst/>
              <a:uLnTx/>
              <a:uFillTx/>
              <a:latin typeface="Arial"/>
            </a:endParaRPr>
          </a:p>
          <a:p>
            <a:pPr marL="342900" marR="0" lvl="0" indent="-342900" defTabSz="914400" rtl="0" eaLnBrk="1" fontAlgn="base" latinLnBrk="0" hangingPunct="1">
              <a:lnSpc>
                <a:spcPct val="90000"/>
              </a:lnSpc>
              <a:spcBef>
                <a:spcPct val="20000"/>
              </a:spcBef>
              <a:spcAft>
                <a:spcPct val="0"/>
              </a:spcAft>
              <a:buClrTx/>
              <a:buSzTx/>
              <a:buFontTx/>
              <a:buChar char="•"/>
              <a:tabLst/>
              <a:defRPr/>
            </a:pPr>
            <a:r>
              <a:rPr lang="cs-CZ" altLang="cs-CZ" sz="2800" kern="0" dirty="0">
                <a:solidFill>
                  <a:srgbClr val="000000"/>
                </a:solidFill>
                <a:latin typeface="Arial"/>
              </a:rPr>
              <a:t>B) iniciace angiogeneze - vaskulární </a:t>
            </a:r>
            <a:r>
              <a:rPr lang="cs-CZ" altLang="cs-CZ" sz="2800" kern="0" dirty="0" err="1">
                <a:solidFill>
                  <a:srgbClr val="000000"/>
                </a:solidFill>
                <a:latin typeface="Arial"/>
              </a:rPr>
              <a:t>endotheliální</a:t>
            </a:r>
            <a:r>
              <a:rPr lang="cs-CZ" altLang="cs-CZ" sz="2800" kern="0" dirty="0">
                <a:solidFill>
                  <a:srgbClr val="000000"/>
                </a:solidFill>
                <a:latin typeface="Arial"/>
              </a:rPr>
              <a:t> růstový faktor </a:t>
            </a:r>
            <a:r>
              <a:rPr kumimoji="0" lang="cs-CZ" altLang="cs-CZ" sz="2800" b="0" i="0" u="none" strike="noStrike" kern="0" cap="none" spc="0" normalizeH="0" baseline="0" noProof="0" dirty="0">
                <a:ln>
                  <a:noFill/>
                </a:ln>
                <a:solidFill>
                  <a:srgbClr val="000000"/>
                </a:solidFill>
                <a:effectLst/>
                <a:uLnTx/>
                <a:uFillTx/>
                <a:latin typeface="Arial"/>
              </a:rPr>
              <a:t>VEGF/VEGFR</a:t>
            </a:r>
          </a:p>
          <a:p>
            <a:pPr marL="342900" marR="0" lvl="0" indent="-342900" defTabSz="914400" rtl="0" eaLnBrk="1" fontAlgn="base" latinLnBrk="0" hangingPunct="1">
              <a:lnSpc>
                <a:spcPct val="90000"/>
              </a:lnSpc>
              <a:spcBef>
                <a:spcPct val="20000"/>
              </a:spcBef>
              <a:spcAft>
                <a:spcPct val="0"/>
              </a:spcAft>
              <a:buClrTx/>
              <a:buSzTx/>
              <a:buFontTx/>
              <a:buChar char="•"/>
              <a:tabLst/>
              <a:defRPr/>
            </a:pPr>
            <a:endParaRPr kumimoji="0" lang="cs-CZ" altLang="cs-CZ" sz="2800" b="0" i="0" u="none" strike="noStrike" kern="0" cap="none" spc="0" normalizeH="0" baseline="0" noProof="0" dirty="0">
              <a:ln>
                <a:noFill/>
              </a:ln>
              <a:solidFill>
                <a:srgbClr val="000000"/>
              </a:solidFill>
              <a:effectLst/>
              <a:uLnTx/>
              <a:uFillTx/>
              <a:latin typeface="Arial"/>
            </a:endParaRPr>
          </a:p>
          <a:p>
            <a:pPr marL="342900" marR="0" lvl="0" indent="-342900" defTabSz="914400" rtl="0" eaLnBrk="1" fontAlgn="base" latinLnBrk="0" hangingPunct="1">
              <a:lnSpc>
                <a:spcPct val="90000"/>
              </a:lnSpc>
              <a:spcBef>
                <a:spcPct val="20000"/>
              </a:spcBef>
              <a:spcAft>
                <a:spcPct val="0"/>
              </a:spcAft>
              <a:buClrTx/>
              <a:buSzTx/>
              <a:buFontTx/>
              <a:buChar char="•"/>
              <a:tabLst/>
              <a:defRPr/>
            </a:pPr>
            <a:r>
              <a:rPr lang="cs-CZ" altLang="cs-CZ" sz="2800" kern="0" dirty="0">
                <a:solidFill>
                  <a:srgbClr val="000000"/>
                </a:solidFill>
                <a:latin typeface="Arial"/>
              </a:rPr>
              <a:t>C) buněčné mechanismy angiogeneze (role </a:t>
            </a:r>
            <a:r>
              <a:rPr lang="cs-CZ" altLang="cs-CZ" sz="2800" kern="0" dirty="0" err="1">
                <a:solidFill>
                  <a:srgbClr val="000000"/>
                </a:solidFill>
                <a:latin typeface="Arial"/>
              </a:rPr>
              <a:t>Notch</a:t>
            </a:r>
            <a:r>
              <a:rPr lang="cs-CZ" altLang="cs-CZ" sz="2800" kern="0" dirty="0">
                <a:solidFill>
                  <a:srgbClr val="000000"/>
                </a:solidFill>
                <a:latin typeface="Arial"/>
              </a:rPr>
              <a:t> a </a:t>
            </a:r>
            <a:r>
              <a:rPr lang="cs-CZ" altLang="cs-CZ" sz="2800" kern="0" dirty="0" err="1">
                <a:solidFill>
                  <a:srgbClr val="000000"/>
                </a:solidFill>
                <a:latin typeface="Arial"/>
              </a:rPr>
              <a:t>angiopoetinové</a:t>
            </a:r>
            <a:r>
              <a:rPr lang="cs-CZ" altLang="cs-CZ" sz="2800" kern="0" dirty="0">
                <a:solidFill>
                  <a:srgbClr val="000000"/>
                </a:solidFill>
                <a:latin typeface="Arial"/>
              </a:rPr>
              <a:t> signalizace)</a:t>
            </a:r>
            <a:endParaRPr kumimoji="0" lang="cs-CZ" altLang="cs-CZ" sz="2800" b="0" i="0" u="none" strike="noStrike" kern="0" cap="none" spc="0" normalizeH="0" baseline="0" noProof="0" dirty="0">
              <a:ln>
                <a:noFill/>
              </a:ln>
              <a:solidFill>
                <a:srgbClr val="000000"/>
              </a:solidFill>
              <a:effectLst/>
              <a:uLnTx/>
              <a:uFillTx/>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Anatomie cévy</a:t>
            </a:r>
          </a:p>
        </p:txBody>
      </p:sp>
      <p:sp>
        <p:nvSpPr>
          <p:cNvPr id="3" name="Zástupný symbol pro obsah 2"/>
          <p:cNvSpPr>
            <a:spLocks noGrp="1"/>
          </p:cNvSpPr>
          <p:nvPr>
            <p:ph idx="1"/>
          </p:nvPr>
        </p:nvSpPr>
        <p:spPr/>
        <p:txBody>
          <a:bodyPr>
            <a:noAutofit/>
          </a:bodyPr>
          <a:lstStyle/>
          <a:p>
            <a:pPr>
              <a:buNone/>
            </a:pPr>
            <a:endParaRPr lang="cs-CZ" sz="1600" dirty="0"/>
          </a:p>
          <a:p>
            <a:pPr>
              <a:buNone/>
            </a:pPr>
            <a:endParaRPr lang="cs-CZ" sz="1600" dirty="0"/>
          </a:p>
          <a:p>
            <a:pPr>
              <a:buNone/>
            </a:pPr>
            <a:endParaRPr lang="cs-CZ" sz="1600" dirty="0"/>
          </a:p>
          <a:p>
            <a:pPr>
              <a:buNone/>
            </a:pPr>
            <a:endParaRPr lang="cs-CZ" sz="1600" dirty="0"/>
          </a:p>
          <a:p>
            <a:pPr>
              <a:buNone/>
            </a:pPr>
            <a:endParaRPr lang="cs-CZ" sz="1600" dirty="0"/>
          </a:p>
          <a:p>
            <a:pPr>
              <a:buNone/>
            </a:pPr>
            <a:endParaRPr lang="cs-CZ" sz="1600" dirty="0"/>
          </a:p>
          <a:p>
            <a:pPr>
              <a:buNone/>
            </a:pPr>
            <a:endParaRPr lang="cs-CZ" sz="1600" dirty="0"/>
          </a:p>
          <a:p>
            <a:pPr>
              <a:buNone/>
            </a:pPr>
            <a:endParaRPr lang="cs-CZ" sz="1600" dirty="0"/>
          </a:p>
          <a:p>
            <a:pPr>
              <a:buNone/>
            </a:pPr>
            <a:endParaRPr lang="cs-CZ" sz="1600" dirty="0"/>
          </a:p>
          <a:p>
            <a:pPr>
              <a:buNone/>
            </a:pPr>
            <a:endParaRPr lang="cs-CZ" sz="1600" dirty="0"/>
          </a:p>
          <a:p>
            <a:pPr>
              <a:buNone/>
            </a:pPr>
            <a:endParaRPr lang="cs-CZ" sz="1600" dirty="0"/>
          </a:p>
          <a:p>
            <a:pPr>
              <a:buNone/>
            </a:pPr>
            <a:endParaRPr lang="cs-CZ" sz="1600" dirty="0"/>
          </a:p>
          <a:p>
            <a:pPr>
              <a:buNone/>
            </a:pPr>
            <a:endParaRPr lang="cs-CZ" sz="1600" dirty="0"/>
          </a:p>
          <a:p>
            <a:pPr>
              <a:buNone/>
            </a:pPr>
            <a:endParaRPr lang="cs-CZ" sz="1600" dirty="0"/>
          </a:p>
          <a:p>
            <a:pPr>
              <a:buNone/>
            </a:pPr>
            <a:endParaRPr lang="cs-CZ" sz="1600" dirty="0"/>
          </a:p>
          <a:p>
            <a:pPr>
              <a:buNone/>
            </a:pPr>
            <a:endParaRPr lang="cs-CZ" sz="1600" dirty="0"/>
          </a:p>
          <a:p>
            <a:pPr>
              <a:buNone/>
            </a:pPr>
            <a:endParaRPr lang="cs-CZ" sz="1600" dirty="0"/>
          </a:p>
          <a:p>
            <a:pPr>
              <a:buNone/>
            </a:pPr>
            <a:endParaRPr lang="cs-CZ" sz="1600" dirty="0"/>
          </a:p>
        </p:txBody>
      </p:sp>
      <p:pic>
        <p:nvPicPr>
          <p:cNvPr id="2050" name="Picture 2" descr="Image result for pericytes angiogenesis"/>
          <p:cNvPicPr>
            <a:picLocks noChangeAspect="1" noChangeArrowheads="1"/>
          </p:cNvPicPr>
          <p:nvPr/>
        </p:nvPicPr>
        <p:blipFill>
          <a:blip r:embed="rId2"/>
          <a:srcRect/>
          <a:stretch>
            <a:fillRect/>
          </a:stretch>
        </p:blipFill>
        <p:spPr bwMode="auto">
          <a:xfrm>
            <a:off x="1579780" y="1700808"/>
            <a:ext cx="7437422" cy="4285204"/>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14499" y="259336"/>
            <a:ext cx="7138987" cy="627063"/>
          </a:xfrm>
        </p:spPr>
        <p:txBody>
          <a:bodyPr/>
          <a:lstStyle/>
          <a:p>
            <a:r>
              <a:rPr lang="cs-CZ" dirty="0"/>
              <a:t>Základní kroky angiogeneze po poranění</a:t>
            </a:r>
            <a:br>
              <a:rPr lang="cs-CZ" dirty="0"/>
            </a:br>
            <a:r>
              <a:rPr lang="cs-CZ" dirty="0"/>
              <a:t>(</a:t>
            </a:r>
            <a:r>
              <a:rPr lang="cs-CZ" dirty="0" err="1"/>
              <a:t>sprouting</a:t>
            </a:r>
            <a:r>
              <a:rPr lang="cs-CZ" dirty="0"/>
              <a:t> angiogeneze)</a:t>
            </a:r>
          </a:p>
        </p:txBody>
      </p:sp>
      <p:sp>
        <p:nvSpPr>
          <p:cNvPr id="3" name="Zástupný symbol pro obsah 2"/>
          <p:cNvSpPr>
            <a:spLocks noGrp="1"/>
          </p:cNvSpPr>
          <p:nvPr>
            <p:ph idx="1"/>
          </p:nvPr>
        </p:nvSpPr>
        <p:spPr>
          <a:xfrm>
            <a:off x="1835696" y="1844824"/>
            <a:ext cx="6696595" cy="4713387"/>
          </a:xfrm>
        </p:spPr>
        <p:txBody>
          <a:bodyPr/>
          <a:lstStyle/>
          <a:p>
            <a:pPr marL="633222" indent="-514350">
              <a:buFont typeface="+mj-lt"/>
              <a:buAutoNum type="arabicPeriod"/>
            </a:pPr>
            <a:r>
              <a:rPr lang="cs-CZ" dirty="0"/>
              <a:t>dilatace cév (</a:t>
            </a:r>
            <a:r>
              <a:rPr lang="cs-CZ" dirty="0" err="1"/>
              <a:t>eNOS</a:t>
            </a:r>
            <a:r>
              <a:rPr lang="cs-CZ" dirty="0"/>
              <a:t>)</a:t>
            </a:r>
          </a:p>
          <a:p>
            <a:pPr marL="633222" indent="-514350">
              <a:buFont typeface="+mj-lt"/>
              <a:buAutoNum type="arabicPeriod"/>
            </a:pPr>
            <a:r>
              <a:rPr lang="cs-CZ" dirty="0"/>
              <a:t>EC kontrakce</a:t>
            </a:r>
          </a:p>
          <a:p>
            <a:pPr marL="633222" indent="-514350">
              <a:buFont typeface="+mj-lt"/>
              <a:buAutoNum type="arabicPeriod"/>
            </a:pPr>
            <a:r>
              <a:rPr lang="cs-CZ" dirty="0"/>
              <a:t>„Tip-cell“ selekce (</a:t>
            </a:r>
            <a:r>
              <a:rPr lang="cs-CZ" dirty="0" err="1"/>
              <a:t>Notch</a:t>
            </a:r>
            <a:r>
              <a:rPr lang="cs-CZ" dirty="0"/>
              <a:t> signalizace)</a:t>
            </a:r>
          </a:p>
          <a:p>
            <a:pPr marL="633222" indent="-514350">
              <a:buFont typeface="+mj-lt"/>
              <a:buAutoNum type="arabicPeriod"/>
            </a:pPr>
            <a:r>
              <a:rPr lang="cs-CZ" dirty="0"/>
              <a:t>Ustavení „</a:t>
            </a:r>
            <a:r>
              <a:rPr lang="cs-CZ" dirty="0" err="1"/>
              <a:t>stalk</a:t>
            </a:r>
            <a:r>
              <a:rPr lang="cs-CZ" dirty="0"/>
              <a:t> cell“ a jejich proliferace</a:t>
            </a:r>
          </a:p>
          <a:p>
            <a:pPr marL="633222" indent="-514350">
              <a:buFont typeface="+mj-lt"/>
              <a:buAutoNum type="arabicPeriod"/>
            </a:pPr>
            <a:r>
              <a:rPr lang="cs-CZ" dirty="0" err="1"/>
              <a:t>Vakuolizace</a:t>
            </a:r>
            <a:r>
              <a:rPr lang="cs-CZ" dirty="0"/>
              <a:t> (vytvoření lumenu)</a:t>
            </a:r>
          </a:p>
          <a:p>
            <a:pPr marL="633222" indent="-514350">
              <a:buFont typeface="+mj-lt"/>
              <a:buAutoNum type="arabicPeriod"/>
            </a:pPr>
            <a:r>
              <a:rPr lang="cs-CZ" dirty="0"/>
              <a:t>Spojení „výhonků“ (anastomóza)</a:t>
            </a:r>
          </a:p>
          <a:p>
            <a:pPr marL="633222" indent="-514350">
              <a:buFont typeface="+mj-lt"/>
              <a:buAutoNum type="arabicPeriod"/>
            </a:pPr>
            <a:r>
              <a:rPr lang="cs-CZ" dirty="0" err="1"/>
              <a:t>Pericytární</a:t>
            </a:r>
            <a:r>
              <a:rPr lang="cs-CZ" dirty="0"/>
              <a:t> stabilizace</a:t>
            </a:r>
          </a:p>
          <a:p>
            <a:pPr marL="118872" indent="0">
              <a:buNone/>
            </a:pPr>
            <a:endParaRPr lang="cs-CZ"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Sprouting</a:t>
            </a:r>
            <a:r>
              <a:rPr lang="cs-CZ" dirty="0"/>
              <a:t> (klíčení) cév</a:t>
            </a:r>
          </a:p>
        </p:txBody>
      </p:sp>
      <p:sp>
        <p:nvSpPr>
          <p:cNvPr id="3" name="Zástupný symbol pro obsah 2"/>
          <p:cNvSpPr>
            <a:spLocks noGrp="1"/>
          </p:cNvSpPr>
          <p:nvPr>
            <p:ph idx="1"/>
          </p:nvPr>
        </p:nvSpPr>
        <p:spPr/>
        <p:txBody>
          <a:bodyPr/>
          <a:lstStyle/>
          <a:p>
            <a:endParaRPr lang="cs-CZ" dirty="0"/>
          </a:p>
        </p:txBody>
      </p:sp>
      <p:pic>
        <p:nvPicPr>
          <p:cNvPr id="5" name="Picture 2" descr="Image result for hif 1 vasculogenesis"/>
          <p:cNvPicPr>
            <a:picLocks noChangeAspect="1" noChangeArrowheads="1"/>
          </p:cNvPicPr>
          <p:nvPr/>
        </p:nvPicPr>
        <p:blipFill>
          <a:blip r:embed="rId2"/>
          <a:srcRect t="18043"/>
          <a:stretch>
            <a:fillRect/>
          </a:stretch>
        </p:blipFill>
        <p:spPr bwMode="auto">
          <a:xfrm>
            <a:off x="1524828" y="1723093"/>
            <a:ext cx="7560085" cy="4647007"/>
          </a:xfrm>
          <a:prstGeom prst="rect">
            <a:avLst/>
          </a:prstGeom>
          <a:noFill/>
        </p:spPr>
      </p:pic>
      <p:sp>
        <p:nvSpPr>
          <p:cNvPr id="6" name="Obdélník 5"/>
          <p:cNvSpPr/>
          <p:nvPr/>
        </p:nvSpPr>
        <p:spPr>
          <a:xfrm>
            <a:off x="500034" y="6000768"/>
            <a:ext cx="867545" cy="369332"/>
          </a:xfrm>
          <a:prstGeom prst="rect">
            <a:avLst/>
          </a:prstGeom>
        </p:spPr>
        <p:txBody>
          <a:bodyPr wrap="none">
            <a:spAutoFit/>
          </a:bodyPr>
          <a:lstStyle/>
          <a:p>
            <a:r>
              <a:rPr lang="cs-CZ" dirty="0"/>
              <a:t>Obr. 2</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09B7B57D-BD4F-439B-94B1-C819D820AC11}"/>
              </a:ext>
            </a:extLst>
          </p:cNvPr>
          <p:cNvSpPr txBox="1">
            <a:spLocks noChangeArrowheads="1"/>
          </p:cNvSpPr>
          <p:nvPr/>
        </p:nvSpPr>
        <p:spPr bwMode="auto">
          <a:xfrm>
            <a:off x="325441" y="381961"/>
            <a:ext cx="8493120" cy="414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9pPr>
          </a:lstStyle>
          <a:p>
            <a:pPr algn="ctr"/>
            <a:r>
              <a:rPr lang="en-GB" altLang="cs-CZ" sz="1451" b="1">
                <a:latin typeface="Arial" panose="020B0604020202020204" pitchFamily="34" charset="0"/>
              </a:rPr>
              <a:t>Cell analysis in sprouting angiogenesis models. </a:t>
            </a:r>
          </a:p>
        </p:txBody>
      </p:sp>
      <p:pic>
        <p:nvPicPr>
          <p:cNvPr id="3074" name="Picture 2">
            <a:extLst>
              <a:ext uri="{FF2B5EF4-FFF2-40B4-BE49-F238E27FC236}">
                <a16:creationId xmlns:a16="http://schemas.microsoft.com/office/drawing/2014/main" id="{C7679201-2A97-4EEB-A1C7-B4653FE0EF5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7281" y="6074281"/>
            <a:ext cx="2285280" cy="6523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a:extLst>
              <a:ext uri="{FF2B5EF4-FFF2-40B4-BE49-F238E27FC236}">
                <a16:creationId xmlns:a16="http://schemas.microsoft.com/office/drawing/2014/main" id="{1909433C-F930-4531-90AD-C65DDFA1D3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988921"/>
            <a:ext cx="6868800" cy="48931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a:extLst>
              <a:ext uri="{FF2B5EF4-FFF2-40B4-BE49-F238E27FC236}">
                <a16:creationId xmlns:a16="http://schemas.microsoft.com/office/drawing/2014/main" id="{F8FD1449-85ED-491A-8D42-B08AFC063987}"/>
              </a:ext>
            </a:extLst>
          </p:cNvPr>
          <p:cNvSpPr txBox="1">
            <a:spLocks noChangeArrowheads="1"/>
          </p:cNvSpPr>
          <p:nvPr/>
        </p:nvSpPr>
        <p:spPr bwMode="auto">
          <a:xfrm>
            <a:off x="1920136" y="6368928"/>
            <a:ext cx="5303727" cy="3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r>
              <a:rPr lang="en-GB" altLang="cs-CZ" sz="1089" b="1" dirty="0">
                <a:latin typeface="Arial" panose="020B0604020202020204" pitchFamily="34" charset="0"/>
              </a:rPr>
              <a:t>Ilse </a:t>
            </a:r>
            <a:r>
              <a:rPr lang="en-GB" altLang="cs-CZ" sz="1089" b="1" dirty="0" err="1">
                <a:latin typeface="Arial" panose="020B0604020202020204" pitchFamily="34" charset="0"/>
              </a:rPr>
              <a:t>Geudens</a:t>
            </a:r>
            <a:r>
              <a:rPr lang="en-GB" altLang="cs-CZ" sz="1089" b="1" dirty="0">
                <a:latin typeface="Arial" panose="020B0604020202020204" pitchFamily="34" charset="0"/>
              </a:rPr>
              <a:t>, and Holger Gerhardt Development 2011;138:4569-4583</a:t>
            </a:r>
          </a:p>
        </p:txBody>
      </p:sp>
      <p:sp>
        <p:nvSpPr>
          <p:cNvPr id="3077" name="Text Box 5">
            <a:extLst>
              <a:ext uri="{FF2B5EF4-FFF2-40B4-BE49-F238E27FC236}">
                <a16:creationId xmlns:a16="http://schemas.microsoft.com/office/drawing/2014/main" id="{E1E5FA8D-2301-4430-837A-0807FCA301CF}"/>
              </a:ext>
            </a:extLst>
          </p:cNvPr>
          <p:cNvSpPr txBox="1">
            <a:spLocks noChangeArrowheads="1"/>
          </p:cNvSpPr>
          <p:nvPr/>
        </p:nvSpPr>
        <p:spPr bwMode="auto">
          <a:xfrm>
            <a:off x="97920" y="6612841"/>
            <a:ext cx="4930560" cy="347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9pPr>
          </a:lstStyle>
          <a:p>
            <a:r>
              <a:rPr lang="en-GB" altLang="cs-CZ" sz="907">
                <a:latin typeface="Arial" panose="020B0604020202020204" pitchFamily="34" charset="0"/>
              </a:rPr>
              <a:t>© 2011.</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F3052EFA-BA71-4393-9EAB-B1DA040F1EEF}"/>
              </a:ext>
            </a:extLst>
          </p:cNvPr>
          <p:cNvSpPr txBox="1">
            <a:spLocks noChangeArrowheads="1"/>
          </p:cNvSpPr>
          <p:nvPr/>
        </p:nvSpPr>
        <p:spPr bwMode="auto">
          <a:xfrm>
            <a:off x="325441" y="381961"/>
            <a:ext cx="8493120" cy="414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pic>
        <p:nvPicPr>
          <p:cNvPr id="3074" name="Picture 2">
            <a:extLst>
              <a:ext uri="{FF2B5EF4-FFF2-40B4-BE49-F238E27FC236}">
                <a16:creationId xmlns:a16="http://schemas.microsoft.com/office/drawing/2014/main" id="{748ED4E2-2708-437A-B667-FCA594147F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3602" y="6205680"/>
            <a:ext cx="2285280" cy="6523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a:extLst>
              <a:ext uri="{FF2B5EF4-FFF2-40B4-BE49-F238E27FC236}">
                <a16:creationId xmlns:a16="http://schemas.microsoft.com/office/drawing/2014/main" id="{811417A2-4373-4D3A-AB4D-43B0800AEB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3664" y="1029871"/>
            <a:ext cx="6029632" cy="515309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a:extLst>
              <a:ext uri="{FF2B5EF4-FFF2-40B4-BE49-F238E27FC236}">
                <a16:creationId xmlns:a16="http://schemas.microsoft.com/office/drawing/2014/main" id="{25A80B19-E05D-4060-B14E-0D00E4B0DF1A}"/>
              </a:ext>
            </a:extLst>
          </p:cNvPr>
          <p:cNvSpPr txBox="1">
            <a:spLocks noChangeArrowheads="1"/>
          </p:cNvSpPr>
          <p:nvPr/>
        </p:nvSpPr>
        <p:spPr bwMode="auto">
          <a:xfrm>
            <a:off x="1710720" y="6458041"/>
            <a:ext cx="4930560" cy="2685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r>
              <a:rPr lang="en-GB" altLang="cs-CZ" sz="1089" b="1" dirty="0">
                <a:latin typeface="Arial" panose="020B0604020202020204" pitchFamily="34" charset="0"/>
              </a:rPr>
              <a:t>Ilse </a:t>
            </a:r>
            <a:r>
              <a:rPr lang="en-GB" altLang="cs-CZ" sz="1089" b="1" dirty="0" err="1">
                <a:latin typeface="Arial" panose="020B0604020202020204" pitchFamily="34" charset="0"/>
              </a:rPr>
              <a:t>Geudens</a:t>
            </a:r>
            <a:r>
              <a:rPr lang="en-GB" altLang="cs-CZ" sz="1089" b="1" dirty="0">
                <a:latin typeface="Arial" panose="020B0604020202020204" pitchFamily="34" charset="0"/>
              </a:rPr>
              <a:t>, and Holger Gerhardt Development 2011;138:4569-4583</a:t>
            </a:r>
          </a:p>
        </p:txBody>
      </p:sp>
      <p:sp>
        <p:nvSpPr>
          <p:cNvPr id="3077" name="Text Box 5">
            <a:extLst>
              <a:ext uri="{FF2B5EF4-FFF2-40B4-BE49-F238E27FC236}">
                <a16:creationId xmlns:a16="http://schemas.microsoft.com/office/drawing/2014/main" id="{EEF186B2-7F6B-4DED-8A55-A383690040F1}"/>
              </a:ext>
            </a:extLst>
          </p:cNvPr>
          <p:cNvSpPr txBox="1">
            <a:spLocks noChangeArrowheads="1"/>
          </p:cNvSpPr>
          <p:nvPr/>
        </p:nvSpPr>
        <p:spPr bwMode="auto">
          <a:xfrm>
            <a:off x="97920" y="6612841"/>
            <a:ext cx="4930560" cy="347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9pPr>
          </a:lstStyle>
          <a:p>
            <a:r>
              <a:rPr lang="en-GB" altLang="cs-CZ" sz="907">
                <a:latin typeface="Arial" panose="020B0604020202020204" pitchFamily="34" charset="0"/>
              </a:rPr>
              <a:t>© 2011.</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5AF22343-B72F-4571-BC36-B406FA746DE2}"/>
              </a:ext>
            </a:extLst>
          </p:cNvPr>
          <p:cNvSpPr txBox="1">
            <a:spLocks noChangeArrowheads="1"/>
          </p:cNvSpPr>
          <p:nvPr/>
        </p:nvSpPr>
        <p:spPr bwMode="auto">
          <a:xfrm>
            <a:off x="325441" y="381961"/>
            <a:ext cx="8493120" cy="414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9pPr>
          </a:lstStyle>
          <a:p>
            <a:pPr algn="ctr"/>
            <a:r>
              <a:rPr lang="en-GB" altLang="cs-CZ" sz="1451" b="1">
                <a:latin typeface="Arial" panose="020B0604020202020204" pitchFamily="34" charset="0"/>
              </a:rPr>
              <a:t>Sprout induction. </a:t>
            </a:r>
          </a:p>
        </p:txBody>
      </p:sp>
      <p:pic>
        <p:nvPicPr>
          <p:cNvPr id="3074" name="Picture 2">
            <a:extLst>
              <a:ext uri="{FF2B5EF4-FFF2-40B4-BE49-F238E27FC236}">
                <a16:creationId xmlns:a16="http://schemas.microsoft.com/office/drawing/2014/main" id="{CDCEAB3B-E1D7-4B58-A546-0EDE33FBD64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720" y="6281008"/>
            <a:ext cx="2285280" cy="6523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a:extLst>
              <a:ext uri="{FF2B5EF4-FFF2-40B4-BE49-F238E27FC236}">
                <a16:creationId xmlns:a16="http://schemas.microsoft.com/office/drawing/2014/main" id="{AB7F1B5E-98DD-4620-B952-6226C2A4958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60640" y="979560"/>
            <a:ext cx="5319671" cy="517795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a:extLst>
              <a:ext uri="{FF2B5EF4-FFF2-40B4-BE49-F238E27FC236}">
                <a16:creationId xmlns:a16="http://schemas.microsoft.com/office/drawing/2014/main" id="{F44B755C-985F-438E-95FC-DA035D773A2E}"/>
              </a:ext>
            </a:extLst>
          </p:cNvPr>
          <p:cNvSpPr txBox="1">
            <a:spLocks noChangeArrowheads="1"/>
          </p:cNvSpPr>
          <p:nvPr/>
        </p:nvSpPr>
        <p:spPr bwMode="auto">
          <a:xfrm>
            <a:off x="2123728" y="6607168"/>
            <a:ext cx="6264696" cy="3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r>
              <a:rPr lang="en-GB" altLang="cs-CZ" sz="1089" b="1" dirty="0">
                <a:latin typeface="Arial" panose="020B0604020202020204" pitchFamily="34" charset="0"/>
              </a:rPr>
              <a:t>Ilse </a:t>
            </a:r>
            <a:r>
              <a:rPr lang="en-GB" altLang="cs-CZ" sz="1089" b="1" dirty="0" err="1">
                <a:latin typeface="Arial" panose="020B0604020202020204" pitchFamily="34" charset="0"/>
              </a:rPr>
              <a:t>Geudens</a:t>
            </a:r>
            <a:r>
              <a:rPr lang="en-GB" altLang="cs-CZ" sz="1089" b="1" dirty="0">
                <a:latin typeface="Arial" panose="020B0604020202020204" pitchFamily="34" charset="0"/>
              </a:rPr>
              <a:t>, and Holger Gerhardt Development 2011;138:4569-4583</a:t>
            </a:r>
          </a:p>
        </p:txBody>
      </p:sp>
      <p:sp>
        <p:nvSpPr>
          <p:cNvPr id="3077" name="Text Box 5">
            <a:extLst>
              <a:ext uri="{FF2B5EF4-FFF2-40B4-BE49-F238E27FC236}">
                <a16:creationId xmlns:a16="http://schemas.microsoft.com/office/drawing/2014/main" id="{66A49D6A-C9D1-4378-B3E0-885FCE534553}"/>
              </a:ext>
            </a:extLst>
          </p:cNvPr>
          <p:cNvSpPr txBox="1">
            <a:spLocks noChangeArrowheads="1"/>
          </p:cNvSpPr>
          <p:nvPr/>
        </p:nvSpPr>
        <p:spPr bwMode="auto">
          <a:xfrm>
            <a:off x="97920" y="6612841"/>
            <a:ext cx="4930560" cy="347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9pPr>
          </a:lstStyle>
          <a:p>
            <a:r>
              <a:rPr lang="en-GB" altLang="cs-CZ" sz="907" dirty="0">
                <a:latin typeface="Arial" panose="020B0604020202020204" pitchFamily="34" charset="0"/>
              </a:rPr>
              <a:t>© 2011.</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8EE13424-A5B1-4338-AE49-3A1E3E79805D}"/>
              </a:ext>
            </a:extLst>
          </p:cNvPr>
          <p:cNvSpPr txBox="1">
            <a:spLocks noChangeArrowheads="1"/>
          </p:cNvSpPr>
          <p:nvPr/>
        </p:nvSpPr>
        <p:spPr bwMode="auto">
          <a:xfrm>
            <a:off x="325441" y="381961"/>
            <a:ext cx="8493120" cy="414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9pPr>
          </a:lstStyle>
          <a:p>
            <a:pPr algn="ctr"/>
            <a:r>
              <a:rPr lang="en-GB" altLang="cs-CZ" sz="1451" b="1">
                <a:latin typeface="Arial" panose="020B0604020202020204" pitchFamily="34" charset="0"/>
              </a:rPr>
              <a:t>Models of lumen formation during sprout outgrowth. </a:t>
            </a:r>
          </a:p>
        </p:txBody>
      </p:sp>
      <p:pic>
        <p:nvPicPr>
          <p:cNvPr id="3075" name="Picture 3">
            <a:extLst>
              <a:ext uri="{FF2B5EF4-FFF2-40B4-BE49-F238E27FC236}">
                <a16:creationId xmlns:a16="http://schemas.microsoft.com/office/drawing/2014/main" id="{5DB56174-E585-410D-B51F-78C450F74B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061128"/>
            <a:ext cx="6807249" cy="49340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a:extLst>
              <a:ext uri="{FF2B5EF4-FFF2-40B4-BE49-F238E27FC236}">
                <a16:creationId xmlns:a16="http://schemas.microsoft.com/office/drawing/2014/main" id="{74D22D8C-7117-4317-91F1-11D6441D46D8}"/>
              </a:ext>
            </a:extLst>
          </p:cNvPr>
          <p:cNvSpPr txBox="1">
            <a:spLocks noChangeArrowheads="1"/>
          </p:cNvSpPr>
          <p:nvPr/>
        </p:nvSpPr>
        <p:spPr bwMode="auto">
          <a:xfrm>
            <a:off x="2843808" y="6325596"/>
            <a:ext cx="5244687" cy="2652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r>
              <a:rPr lang="en-GB" altLang="cs-CZ" sz="1089" b="1" dirty="0">
                <a:latin typeface="Arial" panose="020B0604020202020204" pitchFamily="34" charset="0"/>
              </a:rPr>
              <a:t>Ilse </a:t>
            </a:r>
            <a:r>
              <a:rPr lang="en-GB" altLang="cs-CZ" sz="1089" b="1" dirty="0" err="1">
                <a:latin typeface="Arial" panose="020B0604020202020204" pitchFamily="34" charset="0"/>
              </a:rPr>
              <a:t>Geudens</a:t>
            </a:r>
            <a:r>
              <a:rPr lang="en-GB" altLang="cs-CZ" sz="1089" b="1" dirty="0">
                <a:latin typeface="Arial" panose="020B0604020202020204" pitchFamily="34" charset="0"/>
              </a:rPr>
              <a:t>, and Holger Gerhardt Development 2011;138:4569-4583</a:t>
            </a:r>
          </a:p>
        </p:txBody>
      </p:sp>
      <p:sp>
        <p:nvSpPr>
          <p:cNvPr id="3077" name="Text Box 5">
            <a:extLst>
              <a:ext uri="{FF2B5EF4-FFF2-40B4-BE49-F238E27FC236}">
                <a16:creationId xmlns:a16="http://schemas.microsoft.com/office/drawing/2014/main" id="{232E7F40-5D3C-482F-AE33-FAFD3FA7F01D}"/>
              </a:ext>
            </a:extLst>
          </p:cNvPr>
          <p:cNvSpPr txBox="1">
            <a:spLocks noChangeArrowheads="1"/>
          </p:cNvSpPr>
          <p:nvPr/>
        </p:nvSpPr>
        <p:spPr bwMode="auto">
          <a:xfrm>
            <a:off x="97920" y="6612841"/>
            <a:ext cx="4930560" cy="347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9pPr>
          </a:lstStyle>
          <a:p>
            <a:r>
              <a:rPr lang="en-GB" altLang="cs-CZ" sz="907">
                <a:latin typeface="Arial" panose="020B0604020202020204" pitchFamily="34" charset="0"/>
              </a:rPr>
              <a:t>© 2011.</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C0EFA442-F9EB-4B63-8063-CD85C75A747E}"/>
              </a:ext>
            </a:extLst>
          </p:cNvPr>
          <p:cNvSpPr txBox="1">
            <a:spLocks noChangeArrowheads="1"/>
          </p:cNvSpPr>
          <p:nvPr/>
        </p:nvSpPr>
        <p:spPr bwMode="auto">
          <a:xfrm>
            <a:off x="325441" y="381961"/>
            <a:ext cx="8493120" cy="414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9pPr>
          </a:lstStyle>
          <a:p>
            <a:pPr algn="ctr"/>
            <a:r>
              <a:rPr lang="en-GB" altLang="cs-CZ" sz="1451" b="1">
                <a:latin typeface="Arial" panose="020B0604020202020204" pitchFamily="34" charset="0"/>
              </a:rPr>
              <a:t>Vessel stabilisation. </a:t>
            </a:r>
          </a:p>
        </p:txBody>
      </p:sp>
      <p:pic>
        <p:nvPicPr>
          <p:cNvPr id="3074" name="Picture 2">
            <a:extLst>
              <a:ext uri="{FF2B5EF4-FFF2-40B4-BE49-F238E27FC236}">
                <a16:creationId xmlns:a16="http://schemas.microsoft.com/office/drawing/2014/main" id="{36B34539-2A80-4646-887C-C4513F76C6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720" y="6205680"/>
            <a:ext cx="2285280" cy="6523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a:extLst>
              <a:ext uri="{FF2B5EF4-FFF2-40B4-BE49-F238E27FC236}">
                <a16:creationId xmlns:a16="http://schemas.microsoft.com/office/drawing/2014/main" id="{2C66EF79-3A3C-44AC-B534-0D6427DBCB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160" y="979561"/>
            <a:ext cx="7666560" cy="48931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a:extLst>
              <a:ext uri="{FF2B5EF4-FFF2-40B4-BE49-F238E27FC236}">
                <a16:creationId xmlns:a16="http://schemas.microsoft.com/office/drawing/2014/main" id="{99590FFF-42AD-44F4-B437-2AF94B2422D0}"/>
              </a:ext>
            </a:extLst>
          </p:cNvPr>
          <p:cNvSpPr txBox="1">
            <a:spLocks noChangeArrowheads="1"/>
          </p:cNvSpPr>
          <p:nvPr/>
        </p:nvSpPr>
        <p:spPr bwMode="auto">
          <a:xfrm>
            <a:off x="1763688" y="6458041"/>
            <a:ext cx="4930560" cy="2685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r>
              <a:rPr lang="en-GB" altLang="cs-CZ" sz="1089" b="1" dirty="0">
                <a:latin typeface="Arial" panose="020B0604020202020204" pitchFamily="34" charset="0"/>
              </a:rPr>
              <a:t>Ilse </a:t>
            </a:r>
            <a:r>
              <a:rPr lang="en-GB" altLang="cs-CZ" sz="1089" b="1" dirty="0" err="1">
                <a:latin typeface="Arial" panose="020B0604020202020204" pitchFamily="34" charset="0"/>
              </a:rPr>
              <a:t>Geudens</a:t>
            </a:r>
            <a:r>
              <a:rPr lang="en-GB" altLang="cs-CZ" sz="1089" b="1" dirty="0">
                <a:latin typeface="Arial" panose="020B0604020202020204" pitchFamily="34" charset="0"/>
              </a:rPr>
              <a:t>, and Holger Gerhardt Development 2011;138:4569-4583</a:t>
            </a:r>
          </a:p>
        </p:txBody>
      </p:sp>
      <p:sp>
        <p:nvSpPr>
          <p:cNvPr id="3077" name="Text Box 5">
            <a:extLst>
              <a:ext uri="{FF2B5EF4-FFF2-40B4-BE49-F238E27FC236}">
                <a16:creationId xmlns:a16="http://schemas.microsoft.com/office/drawing/2014/main" id="{B520610A-A9EA-439B-AADB-10F61C60BAB6}"/>
              </a:ext>
            </a:extLst>
          </p:cNvPr>
          <p:cNvSpPr txBox="1">
            <a:spLocks noChangeArrowheads="1"/>
          </p:cNvSpPr>
          <p:nvPr/>
        </p:nvSpPr>
        <p:spPr bwMode="auto">
          <a:xfrm>
            <a:off x="97920" y="6612841"/>
            <a:ext cx="4930560" cy="347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9pPr>
          </a:lstStyle>
          <a:p>
            <a:r>
              <a:rPr lang="en-GB" altLang="cs-CZ" sz="907">
                <a:latin typeface="Arial" panose="020B0604020202020204" pitchFamily="34" charset="0"/>
              </a:rPr>
              <a:t>© 2011.</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10C9DA-1ED2-4C3D-8E1D-E95267AF447A}"/>
              </a:ext>
            </a:extLst>
          </p:cNvPr>
          <p:cNvSpPr>
            <a:spLocks noGrp="1"/>
          </p:cNvSpPr>
          <p:nvPr>
            <p:ph type="title"/>
          </p:nvPr>
        </p:nvSpPr>
        <p:spPr/>
        <p:txBody>
          <a:bodyPr/>
          <a:lstStyle/>
          <a:p>
            <a:r>
              <a:rPr lang="cs-CZ" dirty="0" err="1"/>
              <a:t>Angiopoetin-Tie</a:t>
            </a:r>
            <a:r>
              <a:rPr lang="cs-CZ" dirty="0"/>
              <a:t> RTK systém</a:t>
            </a:r>
          </a:p>
        </p:txBody>
      </p:sp>
      <p:sp>
        <p:nvSpPr>
          <p:cNvPr id="3" name="Zástupný obsah 2">
            <a:extLst>
              <a:ext uri="{FF2B5EF4-FFF2-40B4-BE49-F238E27FC236}">
                <a16:creationId xmlns:a16="http://schemas.microsoft.com/office/drawing/2014/main" id="{626A1595-52A7-40FC-A6A4-BE922D7A1866}"/>
              </a:ext>
            </a:extLst>
          </p:cNvPr>
          <p:cNvSpPr>
            <a:spLocks noGrp="1"/>
          </p:cNvSpPr>
          <p:nvPr>
            <p:ph idx="1"/>
          </p:nvPr>
        </p:nvSpPr>
        <p:spPr>
          <a:xfrm>
            <a:off x="1547813" y="1412777"/>
            <a:ext cx="7138987" cy="1080120"/>
          </a:xfrm>
        </p:spPr>
        <p:txBody>
          <a:bodyPr/>
          <a:lstStyle/>
          <a:p>
            <a:endParaRPr lang="cs-CZ" dirty="0"/>
          </a:p>
        </p:txBody>
      </p:sp>
      <p:pic>
        <p:nvPicPr>
          <p:cNvPr id="4098" name="Picture 2" descr="Výsledek obrázku pro tie2">
            <a:extLst>
              <a:ext uri="{FF2B5EF4-FFF2-40B4-BE49-F238E27FC236}">
                <a16:creationId xmlns:a16="http://schemas.microsoft.com/office/drawing/2014/main" id="{5D713DB0-6058-421E-9491-E19802B77E8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1412777"/>
            <a:ext cx="3752568" cy="530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3740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4894265E-65BF-461D-9001-FBFA22AE3DA9}"/>
              </a:ext>
            </a:extLst>
          </p:cNvPr>
          <p:cNvSpPr txBox="1">
            <a:spLocks noChangeArrowheads="1"/>
          </p:cNvSpPr>
          <p:nvPr/>
        </p:nvSpPr>
        <p:spPr bwMode="auto">
          <a:xfrm>
            <a:off x="325441" y="381961"/>
            <a:ext cx="8493120" cy="414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9pPr>
          </a:lstStyle>
          <a:p>
            <a:pPr algn="ctr"/>
            <a:r>
              <a:rPr lang="en-GB" altLang="cs-CZ" sz="1451" b="1">
                <a:latin typeface="Arial" panose="020B0604020202020204" pitchFamily="34" charset="0"/>
              </a:rPr>
              <a:t>Current concepts of anastomosis. </a:t>
            </a:r>
          </a:p>
        </p:txBody>
      </p:sp>
      <p:pic>
        <p:nvPicPr>
          <p:cNvPr id="3074" name="Picture 2">
            <a:extLst>
              <a:ext uri="{FF2B5EF4-FFF2-40B4-BE49-F238E27FC236}">
                <a16:creationId xmlns:a16="http://schemas.microsoft.com/office/drawing/2014/main" id="{33DD6419-A002-4D72-9794-7151B73A2A7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7281" y="6074281"/>
            <a:ext cx="2285280" cy="6523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a:extLst>
              <a:ext uri="{FF2B5EF4-FFF2-40B4-BE49-F238E27FC236}">
                <a16:creationId xmlns:a16="http://schemas.microsoft.com/office/drawing/2014/main" id="{3A0EE1E7-E394-4A73-AA74-A6C5EE7E75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5281" y="979561"/>
            <a:ext cx="5657760" cy="48931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a:extLst>
              <a:ext uri="{FF2B5EF4-FFF2-40B4-BE49-F238E27FC236}">
                <a16:creationId xmlns:a16="http://schemas.microsoft.com/office/drawing/2014/main" id="{3413E064-F87F-4078-B8BC-F10F38304D25}"/>
              </a:ext>
            </a:extLst>
          </p:cNvPr>
          <p:cNvSpPr txBox="1">
            <a:spLocks noChangeArrowheads="1"/>
          </p:cNvSpPr>
          <p:nvPr/>
        </p:nvSpPr>
        <p:spPr bwMode="auto">
          <a:xfrm>
            <a:off x="1745281" y="5972041"/>
            <a:ext cx="3918240" cy="3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r>
              <a:rPr lang="en-GB" altLang="cs-CZ" sz="1089" b="1">
                <a:latin typeface="Arial" panose="020B0604020202020204" pitchFamily="34" charset="0"/>
              </a:rPr>
              <a:t>Ilse Geudens, and Holger Gerhardt Development 2011;138:4569-4583</a:t>
            </a:r>
          </a:p>
        </p:txBody>
      </p:sp>
      <p:sp>
        <p:nvSpPr>
          <p:cNvPr id="3077" name="Text Box 5">
            <a:extLst>
              <a:ext uri="{FF2B5EF4-FFF2-40B4-BE49-F238E27FC236}">
                <a16:creationId xmlns:a16="http://schemas.microsoft.com/office/drawing/2014/main" id="{6C2E6436-197F-4235-8CF6-F811FDCF9504}"/>
              </a:ext>
            </a:extLst>
          </p:cNvPr>
          <p:cNvSpPr txBox="1">
            <a:spLocks noChangeArrowheads="1"/>
          </p:cNvSpPr>
          <p:nvPr/>
        </p:nvSpPr>
        <p:spPr bwMode="auto">
          <a:xfrm>
            <a:off x="97920" y="6612841"/>
            <a:ext cx="4930560" cy="347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9pPr>
          </a:lstStyle>
          <a:p>
            <a:r>
              <a:rPr lang="en-GB" altLang="cs-CZ" sz="907">
                <a:latin typeface="Arial" panose="020B0604020202020204" pitchFamily="34" charset="0"/>
              </a:rPr>
              <a:t>© 2011.</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E2CCA7-CFA9-4207-A8EC-20BC650658DA}"/>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61DD24D2-DC7C-45BE-A62F-47A1CBD3E9F4}"/>
              </a:ext>
            </a:extLst>
          </p:cNvPr>
          <p:cNvSpPr>
            <a:spLocks noGrp="1"/>
          </p:cNvSpPr>
          <p:nvPr>
            <p:ph idx="1"/>
          </p:nvPr>
        </p:nvSpPr>
        <p:spPr/>
        <p:txBody>
          <a:bodyPr/>
          <a:lstStyle/>
          <a:p>
            <a:endParaRPr lang="cs-CZ"/>
          </a:p>
        </p:txBody>
      </p:sp>
      <p:pic>
        <p:nvPicPr>
          <p:cNvPr id="4098" name="Picture 2" descr="Výsledek obrázku pro nobelova cena za medicínu 2019">
            <a:extLst>
              <a:ext uri="{FF2B5EF4-FFF2-40B4-BE49-F238E27FC236}">
                <a16:creationId xmlns:a16="http://schemas.microsoft.com/office/drawing/2014/main" id="{A0AED82D-4CA4-4DCC-8906-2BACD1F382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488" y="-17066"/>
            <a:ext cx="6839975" cy="683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1995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Spliting</a:t>
            </a:r>
            <a:endParaRPr lang="cs-CZ" dirty="0"/>
          </a:p>
        </p:txBody>
      </p:sp>
      <p:sp>
        <p:nvSpPr>
          <p:cNvPr id="3" name="Zástupný symbol pro obsah 2"/>
          <p:cNvSpPr>
            <a:spLocks noGrp="1"/>
          </p:cNvSpPr>
          <p:nvPr>
            <p:ph idx="1"/>
          </p:nvPr>
        </p:nvSpPr>
        <p:spPr/>
        <p:txBody>
          <a:bodyPr/>
          <a:lstStyle/>
          <a:p>
            <a:pPr marL="633222" indent="-514350">
              <a:buFont typeface="+mj-lt"/>
              <a:buAutoNum type="arabicPeriod"/>
            </a:pPr>
            <a:r>
              <a:rPr lang="cs-CZ" dirty="0" err="1"/>
              <a:t>protruze</a:t>
            </a:r>
            <a:r>
              <a:rPr lang="cs-CZ" dirty="0"/>
              <a:t> dovnitř </a:t>
            </a:r>
            <a:r>
              <a:rPr lang="cs-CZ" dirty="0" err="1"/>
              <a:t>lumenu</a:t>
            </a:r>
            <a:endParaRPr lang="cs-CZ" dirty="0"/>
          </a:p>
          <a:p>
            <a:pPr marL="633222" indent="-514350">
              <a:buFont typeface="+mj-lt"/>
              <a:buAutoNum type="arabicPeriod"/>
            </a:pPr>
            <a:r>
              <a:rPr lang="cs-CZ" dirty="0"/>
              <a:t>rozdělení kapilár</a:t>
            </a:r>
          </a:p>
          <a:p>
            <a:pPr marL="633222" indent="-514350">
              <a:buFont typeface="+mj-lt"/>
              <a:buAutoNum type="arabicPeriod"/>
            </a:pPr>
            <a:r>
              <a:rPr lang="cs-CZ" dirty="0"/>
              <a:t>„vpáčení“ fibroblastu</a:t>
            </a:r>
          </a:p>
          <a:p>
            <a:pPr marL="633222" indent="-514350">
              <a:buFont typeface="+mj-lt"/>
              <a:buAutoNum type="arabicPeriod"/>
            </a:pPr>
            <a:endParaRPr lang="cs-CZ" dirty="0"/>
          </a:p>
        </p:txBody>
      </p:sp>
      <p:pic>
        <p:nvPicPr>
          <p:cNvPr id="4098" name="Picture 2" descr="Related image"/>
          <p:cNvPicPr>
            <a:picLocks noChangeAspect="1" noChangeArrowheads="1"/>
          </p:cNvPicPr>
          <p:nvPr/>
        </p:nvPicPr>
        <p:blipFill>
          <a:blip r:embed="rId2"/>
          <a:srcRect/>
          <a:stretch>
            <a:fillRect/>
          </a:stretch>
        </p:blipFill>
        <p:spPr bwMode="auto">
          <a:xfrm>
            <a:off x="1833031" y="3282946"/>
            <a:ext cx="6853768" cy="2843217"/>
          </a:xfrm>
          <a:prstGeom prst="rect">
            <a:avLst/>
          </a:prstGeom>
          <a:noFill/>
        </p:spPr>
      </p:pic>
      <p:sp>
        <p:nvSpPr>
          <p:cNvPr id="5" name="Obdélník 4"/>
          <p:cNvSpPr/>
          <p:nvPr/>
        </p:nvSpPr>
        <p:spPr>
          <a:xfrm>
            <a:off x="214282" y="6286520"/>
            <a:ext cx="867545" cy="369332"/>
          </a:xfrm>
          <a:prstGeom prst="rect">
            <a:avLst/>
          </a:prstGeom>
        </p:spPr>
        <p:txBody>
          <a:bodyPr wrap="none">
            <a:spAutoFit/>
          </a:bodyPr>
          <a:lstStyle/>
          <a:p>
            <a:r>
              <a:rPr lang="cs-CZ" dirty="0"/>
              <a:t>Obr. 3</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765303-79EB-4763-9546-C76E4884827B}"/>
              </a:ext>
            </a:extLst>
          </p:cNvPr>
          <p:cNvSpPr>
            <a:spLocks noGrp="1"/>
          </p:cNvSpPr>
          <p:nvPr>
            <p:ph type="title"/>
          </p:nvPr>
        </p:nvSpPr>
        <p:spPr/>
        <p:txBody>
          <a:bodyPr/>
          <a:lstStyle/>
          <a:p>
            <a:r>
              <a:rPr lang="cs-CZ" dirty="0"/>
              <a:t>Mechanické vlivy a jejich detekce</a:t>
            </a:r>
          </a:p>
        </p:txBody>
      </p:sp>
      <p:sp>
        <p:nvSpPr>
          <p:cNvPr id="3" name="Zástupný obsah 2">
            <a:extLst>
              <a:ext uri="{FF2B5EF4-FFF2-40B4-BE49-F238E27FC236}">
                <a16:creationId xmlns:a16="http://schemas.microsoft.com/office/drawing/2014/main" id="{44AFEFEA-EBEE-4086-90E8-4CD8F204D171}"/>
              </a:ext>
            </a:extLst>
          </p:cNvPr>
          <p:cNvSpPr>
            <a:spLocks noGrp="1"/>
          </p:cNvSpPr>
          <p:nvPr>
            <p:ph idx="1"/>
          </p:nvPr>
        </p:nvSpPr>
        <p:spPr>
          <a:xfrm>
            <a:off x="1187624" y="3429000"/>
            <a:ext cx="8064896" cy="3201219"/>
          </a:xfrm>
        </p:spPr>
        <p:txBody>
          <a:bodyPr/>
          <a:lstStyle/>
          <a:p>
            <a:r>
              <a:rPr lang="cs-CZ" dirty="0"/>
              <a:t>Koncept: kontaktní inhibice proliferace (</a:t>
            </a:r>
            <a:r>
              <a:rPr lang="en-US" dirty="0"/>
              <a:t>contact inhibition of proliferation </a:t>
            </a:r>
            <a:r>
              <a:rPr lang="cs-CZ" dirty="0"/>
              <a:t>– </a:t>
            </a:r>
            <a:r>
              <a:rPr lang="en-US" dirty="0"/>
              <a:t>CIP</a:t>
            </a:r>
            <a:r>
              <a:rPr lang="cs-CZ" dirty="0"/>
              <a:t>)</a:t>
            </a:r>
            <a:r>
              <a:rPr lang="en-US" dirty="0"/>
              <a:t>: </a:t>
            </a:r>
            <a:endParaRPr lang="cs-CZ" dirty="0"/>
          </a:p>
          <a:p>
            <a:r>
              <a:rPr lang="cs-CZ" dirty="0"/>
              <a:t>Hustota buněk vysoká – dělení je silně inhibováno</a:t>
            </a:r>
          </a:p>
          <a:p>
            <a:r>
              <a:rPr lang="cs-CZ" dirty="0"/>
              <a:t>Hustota buněk nízká (ale i při natažení tkáně) – buněčné dělení je umožněno</a:t>
            </a:r>
          </a:p>
          <a:p>
            <a:r>
              <a:rPr lang="cs-CZ" dirty="0"/>
              <a:t>Prerekvizita pro </a:t>
            </a:r>
            <a:r>
              <a:rPr lang="en-US" dirty="0"/>
              <a:t>CIP</a:t>
            </a:r>
            <a:r>
              <a:rPr lang="cs-CZ" dirty="0"/>
              <a:t>: existence mechanismu, který umožní vnímat tenzi v tkáni a přenášet ji do „rozhodnutí buněk“ zda- se dělit nebo ne</a:t>
            </a:r>
          </a:p>
        </p:txBody>
      </p:sp>
      <p:pic>
        <p:nvPicPr>
          <p:cNvPr id="17410" name="Picture 2" descr="Výsledek obrázku pro tkáň">
            <a:extLst>
              <a:ext uri="{FF2B5EF4-FFF2-40B4-BE49-F238E27FC236}">
                <a16:creationId xmlns:a16="http://schemas.microsoft.com/office/drawing/2014/main" id="{7E5DF86F-5AB4-41FE-8FD3-CCA63F524C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340768"/>
            <a:ext cx="2476500" cy="1847850"/>
          </a:xfrm>
          <a:prstGeom prst="rect">
            <a:avLst/>
          </a:prstGeom>
          <a:noFill/>
          <a:extLst>
            <a:ext uri="{909E8E84-426E-40DD-AFC4-6F175D3DCCD1}">
              <a14:hiddenFill xmlns:a14="http://schemas.microsoft.com/office/drawing/2010/main">
                <a:solidFill>
                  <a:srgbClr val="FFFFFF"/>
                </a:solidFill>
              </a14:hiddenFill>
            </a:ext>
          </a:extLst>
        </p:spPr>
      </p:pic>
      <p:sp>
        <p:nvSpPr>
          <p:cNvPr id="5" name="Nadpis 1">
            <a:extLst>
              <a:ext uri="{FF2B5EF4-FFF2-40B4-BE49-F238E27FC236}">
                <a16:creationId xmlns:a16="http://schemas.microsoft.com/office/drawing/2014/main" id="{91FD2F4B-1ADE-4D78-B66E-D70228F51DC0}"/>
              </a:ext>
            </a:extLst>
          </p:cNvPr>
          <p:cNvSpPr txBox="1">
            <a:spLocks/>
          </p:cNvSpPr>
          <p:nvPr/>
        </p:nvSpPr>
        <p:spPr bwMode="auto">
          <a:xfrm>
            <a:off x="1547812" y="1889830"/>
            <a:ext cx="3888432"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500" b="1" kern="12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500" b="1">
                <a:solidFill>
                  <a:schemeClr val="tx1"/>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2500" b="1">
                <a:solidFill>
                  <a:schemeClr val="tx1"/>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2500" b="1">
                <a:solidFill>
                  <a:schemeClr val="tx1"/>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2500" b="1">
                <a:solidFill>
                  <a:schemeClr val="tx1"/>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2500" b="1">
                <a:solidFill>
                  <a:schemeClr val="tx1"/>
                </a:solidFill>
                <a:latin typeface="Arial" panose="020B0604020202020204" pitchFamily="34" charset="0"/>
                <a:cs typeface="Arial" panose="020B0604020202020204" pitchFamily="34" charset="0"/>
              </a:defRPr>
            </a:lvl6pPr>
            <a:lvl7pPr marL="914400" algn="l" rtl="0" eaLnBrk="1" fontAlgn="base" hangingPunct="1">
              <a:spcBef>
                <a:spcPct val="0"/>
              </a:spcBef>
              <a:spcAft>
                <a:spcPct val="0"/>
              </a:spcAft>
              <a:defRPr sz="2500" b="1">
                <a:solidFill>
                  <a:schemeClr val="tx1"/>
                </a:solidFill>
                <a:latin typeface="Arial" panose="020B0604020202020204" pitchFamily="34" charset="0"/>
                <a:cs typeface="Arial" panose="020B0604020202020204" pitchFamily="34" charset="0"/>
              </a:defRPr>
            </a:lvl7pPr>
            <a:lvl8pPr marL="1371600" algn="l" rtl="0" eaLnBrk="1" fontAlgn="base" hangingPunct="1">
              <a:spcBef>
                <a:spcPct val="0"/>
              </a:spcBef>
              <a:spcAft>
                <a:spcPct val="0"/>
              </a:spcAft>
              <a:defRPr sz="2500" b="1">
                <a:solidFill>
                  <a:schemeClr val="tx1"/>
                </a:solidFill>
                <a:latin typeface="Arial" panose="020B0604020202020204" pitchFamily="34" charset="0"/>
                <a:cs typeface="Arial" panose="020B0604020202020204" pitchFamily="34" charset="0"/>
              </a:defRPr>
            </a:lvl8pPr>
            <a:lvl9pPr marL="1828800" algn="l" rtl="0" eaLnBrk="1" fontAlgn="base" hangingPunct="1">
              <a:spcBef>
                <a:spcPct val="0"/>
              </a:spcBef>
              <a:spcAft>
                <a:spcPct val="0"/>
              </a:spcAft>
              <a:defRPr sz="2500" b="1">
                <a:solidFill>
                  <a:schemeClr val="tx1"/>
                </a:solidFill>
                <a:latin typeface="Arial" panose="020B0604020202020204" pitchFamily="34" charset="0"/>
                <a:cs typeface="Arial" panose="020B0604020202020204" pitchFamily="34" charset="0"/>
              </a:defRPr>
            </a:lvl9pPr>
          </a:lstStyle>
          <a:p>
            <a:r>
              <a:rPr lang="cs-CZ" dirty="0"/>
              <a:t>Buňky fungují v tkáních</a:t>
            </a:r>
          </a:p>
        </p:txBody>
      </p:sp>
    </p:spTree>
    <p:extLst>
      <p:ext uri="{BB962C8B-B14F-4D97-AF65-F5344CB8AC3E}">
        <p14:creationId xmlns:p14="http://schemas.microsoft.com/office/powerpoint/2010/main" val="29333542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B55828-8D62-4A56-8D53-8C9CA6402FC4}"/>
              </a:ext>
            </a:extLst>
          </p:cNvPr>
          <p:cNvSpPr>
            <a:spLocks noGrp="1"/>
          </p:cNvSpPr>
          <p:nvPr>
            <p:ph type="title"/>
          </p:nvPr>
        </p:nvSpPr>
        <p:spPr/>
        <p:txBody>
          <a:bodyPr/>
          <a:lstStyle/>
          <a:p>
            <a:endParaRPr lang="cs-CZ"/>
          </a:p>
        </p:txBody>
      </p:sp>
      <p:pic>
        <p:nvPicPr>
          <p:cNvPr id="4" name="Zástupný obsah 3">
            <a:extLst>
              <a:ext uri="{FF2B5EF4-FFF2-40B4-BE49-F238E27FC236}">
                <a16:creationId xmlns:a16="http://schemas.microsoft.com/office/drawing/2014/main" id="{00E7EA27-4E74-4BD6-ADD4-4B0569C7106B}"/>
              </a:ext>
            </a:extLst>
          </p:cNvPr>
          <p:cNvPicPr>
            <a:picLocks noGrp="1" noChangeAspect="1"/>
          </p:cNvPicPr>
          <p:nvPr>
            <p:ph idx="1"/>
          </p:nvPr>
        </p:nvPicPr>
        <p:blipFill>
          <a:blip r:embed="rId2"/>
          <a:stretch>
            <a:fillRect/>
          </a:stretch>
        </p:blipFill>
        <p:spPr>
          <a:xfrm>
            <a:off x="1806133" y="1700808"/>
            <a:ext cx="7019913" cy="4608512"/>
          </a:xfrm>
          <a:prstGeom prst="rect">
            <a:avLst/>
          </a:prstGeom>
        </p:spPr>
      </p:pic>
      <p:sp>
        <p:nvSpPr>
          <p:cNvPr id="5" name="Obdélník 4">
            <a:extLst>
              <a:ext uri="{FF2B5EF4-FFF2-40B4-BE49-F238E27FC236}">
                <a16:creationId xmlns:a16="http://schemas.microsoft.com/office/drawing/2014/main" id="{13FE93AB-AC62-43B4-899C-34B97B4222DB}"/>
              </a:ext>
            </a:extLst>
          </p:cNvPr>
          <p:cNvSpPr/>
          <p:nvPr/>
        </p:nvSpPr>
        <p:spPr>
          <a:xfrm>
            <a:off x="1619672" y="3573016"/>
            <a:ext cx="2808312"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a:extLst>
              <a:ext uri="{FF2B5EF4-FFF2-40B4-BE49-F238E27FC236}">
                <a16:creationId xmlns:a16="http://schemas.microsoft.com/office/drawing/2014/main" id="{7F04A187-6472-4EE7-86C0-04272ABA6EB5}"/>
              </a:ext>
            </a:extLst>
          </p:cNvPr>
          <p:cNvSpPr txBox="1"/>
          <p:nvPr/>
        </p:nvSpPr>
        <p:spPr>
          <a:xfrm>
            <a:off x="1619672" y="3604374"/>
            <a:ext cx="377026" cy="369332"/>
          </a:xfrm>
          <a:prstGeom prst="rect">
            <a:avLst/>
          </a:prstGeom>
          <a:noFill/>
        </p:spPr>
        <p:txBody>
          <a:bodyPr wrap="none" rtlCol="0">
            <a:spAutoFit/>
          </a:bodyPr>
          <a:lstStyle/>
          <a:p>
            <a:r>
              <a:rPr lang="cs-CZ" dirty="0">
                <a:solidFill>
                  <a:srgbClr val="FF0000"/>
                </a:solidFill>
              </a:rPr>
              <a:t>1.</a:t>
            </a:r>
          </a:p>
        </p:txBody>
      </p:sp>
    </p:spTree>
    <p:extLst>
      <p:ext uri="{BB962C8B-B14F-4D97-AF65-F5344CB8AC3E}">
        <p14:creationId xmlns:p14="http://schemas.microsoft.com/office/powerpoint/2010/main" val="152591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A49A43-ECB7-4B79-A68F-73B61FCD5C93}"/>
              </a:ext>
            </a:extLst>
          </p:cNvPr>
          <p:cNvSpPr>
            <a:spLocks noGrp="1"/>
          </p:cNvSpPr>
          <p:nvPr>
            <p:ph type="title"/>
          </p:nvPr>
        </p:nvSpPr>
        <p:spPr/>
        <p:txBody>
          <a:bodyPr/>
          <a:lstStyle/>
          <a:p>
            <a:endParaRPr lang="cs-CZ"/>
          </a:p>
        </p:txBody>
      </p:sp>
      <p:pic>
        <p:nvPicPr>
          <p:cNvPr id="6146" name="Picture 2" descr="Výsledek obrázku pro Hippo signaling phenotype">
            <a:extLst>
              <a:ext uri="{FF2B5EF4-FFF2-40B4-BE49-F238E27FC236}">
                <a16:creationId xmlns:a16="http://schemas.microsoft.com/office/drawing/2014/main" id="{5C55006C-CAF9-46E5-8A14-7576B71F15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006830"/>
            <a:ext cx="5042570" cy="5851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9169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E76056-6EE9-42CE-A1CA-FF77EE34F0E5}"/>
              </a:ext>
            </a:extLst>
          </p:cNvPr>
          <p:cNvSpPr>
            <a:spLocks noGrp="1"/>
          </p:cNvSpPr>
          <p:nvPr>
            <p:ph type="title"/>
          </p:nvPr>
        </p:nvSpPr>
        <p:spPr/>
        <p:txBody>
          <a:bodyPr/>
          <a:lstStyle/>
          <a:p>
            <a:endParaRPr lang="cs-CZ"/>
          </a:p>
        </p:txBody>
      </p:sp>
      <p:pic>
        <p:nvPicPr>
          <p:cNvPr id="5122" name="Picture 2" descr="Výsledek obrázku pro shar-pei hippo mutant">
            <a:extLst>
              <a:ext uri="{FF2B5EF4-FFF2-40B4-BE49-F238E27FC236}">
                <a16:creationId xmlns:a16="http://schemas.microsoft.com/office/drawing/2014/main" id="{579166B3-AFC9-41E2-A47E-BF461F36E6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5724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D69FB8-3FB2-4072-8331-93E9227A2A13}"/>
              </a:ext>
            </a:extLst>
          </p:cNvPr>
          <p:cNvSpPr>
            <a:spLocks noGrp="1"/>
          </p:cNvSpPr>
          <p:nvPr>
            <p:ph type="title"/>
          </p:nvPr>
        </p:nvSpPr>
        <p:spPr>
          <a:xfrm>
            <a:off x="1115616" y="85396"/>
            <a:ext cx="7138987" cy="627063"/>
          </a:xfrm>
        </p:spPr>
        <p:txBody>
          <a:bodyPr/>
          <a:lstStyle/>
          <a:p>
            <a:r>
              <a:rPr lang="cs-CZ" dirty="0" err="1"/>
              <a:t>Hippo</a:t>
            </a:r>
            <a:r>
              <a:rPr lang="cs-CZ" dirty="0"/>
              <a:t> (</a:t>
            </a:r>
            <a:r>
              <a:rPr lang="cs-CZ" dirty="0" err="1"/>
              <a:t>Drosophila</a:t>
            </a:r>
            <a:r>
              <a:rPr lang="cs-CZ" dirty="0"/>
              <a:t>) = </a:t>
            </a:r>
            <a:r>
              <a:rPr lang="cs-CZ" dirty="0" err="1"/>
              <a:t>Yap</a:t>
            </a:r>
            <a:r>
              <a:rPr lang="cs-CZ" dirty="0"/>
              <a:t>/</a:t>
            </a:r>
            <a:r>
              <a:rPr lang="cs-CZ" dirty="0" err="1"/>
              <a:t>Taz</a:t>
            </a:r>
            <a:r>
              <a:rPr lang="cs-CZ" dirty="0"/>
              <a:t> (obratlovci)</a:t>
            </a:r>
          </a:p>
        </p:txBody>
      </p:sp>
      <p:pic>
        <p:nvPicPr>
          <p:cNvPr id="7170" name="Picture 2" descr="Výsledek obrázku pro Hippo signaling phenotype">
            <a:extLst>
              <a:ext uri="{FF2B5EF4-FFF2-40B4-BE49-F238E27FC236}">
                <a16:creationId xmlns:a16="http://schemas.microsoft.com/office/drawing/2014/main" id="{BFFC2DF7-7FB8-4908-8FC1-22E1C2DAC2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990929"/>
            <a:ext cx="5353050" cy="578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1267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197219-0402-4C9F-B5E0-08869AF7BF19}"/>
              </a:ext>
            </a:extLst>
          </p:cNvPr>
          <p:cNvSpPr>
            <a:spLocks noGrp="1"/>
          </p:cNvSpPr>
          <p:nvPr>
            <p:ph type="title"/>
          </p:nvPr>
        </p:nvSpPr>
        <p:spPr>
          <a:xfrm>
            <a:off x="904207" y="216976"/>
            <a:ext cx="8003231" cy="627063"/>
          </a:xfrm>
        </p:spPr>
        <p:txBody>
          <a:bodyPr/>
          <a:lstStyle/>
          <a:p>
            <a:r>
              <a:rPr lang="cs-CZ" dirty="0" err="1"/>
              <a:t>Hippo</a:t>
            </a:r>
            <a:r>
              <a:rPr lang="cs-CZ" dirty="0"/>
              <a:t> nebo též </a:t>
            </a:r>
            <a:r>
              <a:rPr lang="cs-CZ" dirty="0" err="1"/>
              <a:t>Yap</a:t>
            </a:r>
            <a:r>
              <a:rPr lang="cs-CZ" dirty="0"/>
              <a:t>/</a:t>
            </a:r>
            <a:r>
              <a:rPr lang="cs-CZ" dirty="0" err="1"/>
              <a:t>Taz</a:t>
            </a:r>
            <a:r>
              <a:rPr lang="cs-CZ" dirty="0"/>
              <a:t> signální dráha jako senzor</a:t>
            </a:r>
          </a:p>
        </p:txBody>
      </p:sp>
      <p:sp>
        <p:nvSpPr>
          <p:cNvPr id="3" name="Zástupný obsah 2">
            <a:extLst>
              <a:ext uri="{FF2B5EF4-FFF2-40B4-BE49-F238E27FC236}">
                <a16:creationId xmlns:a16="http://schemas.microsoft.com/office/drawing/2014/main" id="{D3926D79-F543-4F4E-A8D1-D5921BB713FA}"/>
              </a:ext>
            </a:extLst>
          </p:cNvPr>
          <p:cNvSpPr>
            <a:spLocks noGrp="1"/>
          </p:cNvSpPr>
          <p:nvPr>
            <p:ph idx="1"/>
          </p:nvPr>
        </p:nvSpPr>
        <p:spPr/>
        <p:txBody>
          <a:bodyPr/>
          <a:lstStyle/>
          <a:p>
            <a:endParaRPr lang="cs-CZ"/>
          </a:p>
        </p:txBody>
      </p:sp>
      <p:pic>
        <p:nvPicPr>
          <p:cNvPr id="4100" name="Picture 4" descr="Hippo Pathway">
            <a:extLst>
              <a:ext uri="{FF2B5EF4-FFF2-40B4-BE49-F238E27FC236}">
                <a16:creationId xmlns:a16="http://schemas.microsoft.com/office/drawing/2014/main" id="{37C33337-07E3-4E33-B413-6AC7F8AE6D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268760"/>
            <a:ext cx="7143750" cy="545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4786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DA82AB-4E05-45C0-A477-0889D0A9C0D6}"/>
              </a:ext>
            </a:extLst>
          </p:cNvPr>
          <p:cNvSpPr>
            <a:spLocks noGrp="1"/>
          </p:cNvSpPr>
          <p:nvPr>
            <p:ph type="title"/>
          </p:nvPr>
        </p:nvSpPr>
        <p:spPr/>
        <p:txBody>
          <a:bodyPr/>
          <a:lstStyle/>
          <a:p>
            <a:endParaRPr lang="cs-CZ"/>
          </a:p>
        </p:txBody>
      </p:sp>
      <p:pic>
        <p:nvPicPr>
          <p:cNvPr id="19458" name="Picture 2" descr="Výsledek obrázku pro yap taz pathway">
            <a:extLst>
              <a:ext uri="{FF2B5EF4-FFF2-40B4-BE49-F238E27FC236}">
                <a16:creationId xmlns:a16="http://schemas.microsoft.com/office/drawing/2014/main" id="{75184F35-2CA7-4891-9C5F-232AA6A6727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26470" y="1412875"/>
            <a:ext cx="3981673" cy="4713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70668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B55828-8D62-4A56-8D53-8C9CA6402FC4}"/>
              </a:ext>
            </a:extLst>
          </p:cNvPr>
          <p:cNvSpPr>
            <a:spLocks noGrp="1"/>
          </p:cNvSpPr>
          <p:nvPr>
            <p:ph type="title"/>
          </p:nvPr>
        </p:nvSpPr>
        <p:spPr/>
        <p:txBody>
          <a:bodyPr/>
          <a:lstStyle/>
          <a:p>
            <a:endParaRPr lang="cs-CZ"/>
          </a:p>
        </p:txBody>
      </p:sp>
      <p:pic>
        <p:nvPicPr>
          <p:cNvPr id="4" name="Zástupný obsah 3">
            <a:extLst>
              <a:ext uri="{FF2B5EF4-FFF2-40B4-BE49-F238E27FC236}">
                <a16:creationId xmlns:a16="http://schemas.microsoft.com/office/drawing/2014/main" id="{00E7EA27-4E74-4BD6-ADD4-4B0569C7106B}"/>
              </a:ext>
            </a:extLst>
          </p:cNvPr>
          <p:cNvPicPr>
            <a:picLocks noGrp="1" noChangeAspect="1"/>
          </p:cNvPicPr>
          <p:nvPr>
            <p:ph idx="1"/>
          </p:nvPr>
        </p:nvPicPr>
        <p:blipFill>
          <a:blip r:embed="rId2"/>
          <a:stretch>
            <a:fillRect/>
          </a:stretch>
        </p:blipFill>
        <p:spPr>
          <a:xfrm>
            <a:off x="1806133" y="1700808"/>
            <a:ext cx="7019913" cy="4608512"/>
          </a:xfrm>
          <a:prstGeom prst="rect">
            <a:avLst/>
          </a:prstGeom>
        </p:spPr>
      </p:pic>
      <p:sp>
        <p:nvSpPr>
          <p:cNvPr id="5" name="Obdélník 4">
            <a:extLst>
              <a:ext uri="{FF2B5EF4-FFF2-40B4-BE49-F238E27FC236}">
                <a16:creationId xmlns:a16="http://schemas.microsoft.com/office/drawing/2014/main" id="{13FE93AB-AC62-43B4-899C-34B97B4222DB}"/>
              </a:ext>
            </a:extLst>
          </p:cNvPr>
          <p:cNvSpPr/>
          <p:nvPr/>
        </p:nvSpPr>
        <p:spPr>
          <a:xfrm>
            <a:off x="1619672" y="3068959"/>
            <a:ext cx="2808312" cy="6270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a:extLst>
              <a:ext uri="{FF2B5EF4-FFF2-40B4-BE49-F238E27FC236}">
                <a16:creationId xmlns:a16="http://schemas.microsoft.com/office/drawing/2014/main" id="{7F04A187-6472-4EE7-86C0-04272ABA6EB5}"/>
              </a:ext>
            </a:extLst>
          </p:cNvPr>
          <p:cNvSpPr txBox="1"/>
          <p:nvPr/>
        </p:nvSpPr>
        <p:spPr>
          <a:xfrm>
            <a:off x="1619672" y="3100318"/>
            <a:ext cx="377026" cy="369332"/>
          </a:xfrm>
          <a:prstGeom prst="rect">
            <a:avLst/>
          </a:prstGeom>
          <a:noFill/>
        </p:spPr>
        <p:txBody>
          <a:bodyPr wrap="none" rtlCol="0">
            <a:spAutoFit/>
          </a:bodyPr>
          <a:lstStyle/>
          <a:p>
            <a:r>
              <a:rPr lang="cs-CZ" dirty="0">
                <a:solidFill>
                  <a:srgbClr val="FF0000"/>
                </a:solidFill>
              </a:rPr>
              <a:t>2.</a:t>
            </a:r>
          </a:p>
        </p:txBody>
      </p:sp>
    </p:spTree>
    <p:extLst>
      <p:ext uri="{BB962C8B-B14F-4D97-AF65-F5344CB8AC3E}">
        <p14:creationId xmlns:p14="http://schemas.microsoft.com/office/powerpoint/2010/main" val="93656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65494A4-52E7-4B8F-B54B-D3DB6C62B345}"/>
              </a:ext>
            </a:extLst>
          </p:cNvPr>
          <p:cNvSpPr>
            <a:spLocks noGrp="1"/>
          </p:cNvSpPr>
          <p:nvPr>
            <p:ph type="title"/>
          </p:nvPr>
        </p:nvSpPr>
        <p:spPr>
          <a:xfrm>
            <a:off x="827584" y="396280"/>
            <a:ext cx="7859215" cy="627063"/>
          </a:xfrm>
        </p:spPr>
        <p:txBody>
          <a:bodyPr/>
          <a:lstStyle/>
          <a:p>
            <a:r>
              <a:rPr lang="cs-CZ" dirty="0"/>
              <a:t>Citlivost iontových kanálů k mechanickým vlivům</a:t>
            </a:r>
          </a:p>
        </p:txBody>
      </p:sp>
      <p:sp>
        <p:nvSpPr>
          <p:cNvPr id="3" name="Zástupný obsah 2">
            <a:extLst>
              <a:ext uri="{FF2B5EF4-FFF2-40B4-BE49-F238E27FC236}">
                <a16:creationId xmlns:a16="http://schemas.microsoft.com/office/drawing/2014/main" id="{EC744168-AFD0-47EB-98A9-79D115009129}"/>
              </a:ext>
            </a:extLst>
          </p:cNvPr>
          <p:cNvSpPr>
            <a:spLocks noGrp="1"/>
          </p:cNvSpPr>
          <p:nvPr>
            <p:ph idx="1"/>
          </p:nvPr>
        </p:nvSpPr>
        <p:spPr/>
        <p:txBody>
          <a:bodyPr/>
          <a:lstStyle/>
          <a:p>
            <a:endParaRPr lang="cs-CZ"/>
          </a:p>
        </p:txBody>
      </p:sp>
      <p:pic>
        <p:nvPicPr>
          <p:cNvPr id="4" name="Obrázek 3">
            <a:extLst>
              <a:ext uri="{FF2B5EF4-FFF2-40B4-BE49-F238E27FC236}">
                <a16:creationId xmlns:a16="http://schemas.microsoft.com/office/drawing/2014/main" id="{1D36C2BF-D48D-49C7-B27D-4D571F31D557}"/>
              </a:ext>
            </a:extLst>
          </p:cNvPr>
          <p:cNvPicPr>
            <a:picLocks noChangeAspect="1"/>
          </p:cNvPicPr>
          <p:nvPr/>
        </p:nvPicPr>
        <p:blipFill>
          <a:blip r:embed="rId2"/>
          <a:stretch>
            <a:fillRect/>
          </a:stretch>
        </p:blipFill>
        <p:spPr>
          <a:xfrm>
            <a:off x="1545997" y="1383631"/>
            <a:ext cx="6770419" cy="4814585"/>
          </a:xfrm>
          <a:prstGeom prst="rect">
            <a:avLst/>
          </a:prstGeom>
        </p:spPr>
      </p:pic>
    </p:spTree>
    <p:extLst>
      <p:ext uri="{BB962C8B-B14F-4D97-AF65-F5344CB8AC3E}">
        <p14:creationId xmlns:p14="http://schemas.microsoft.com/office/powerpoint/2010/main" val="239201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1483568" y="380256"/>
            <a:ext cx="7840960" cy="744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ctr" eaLnBrk="1" hangingPunct="1">
              <a:spcBef>
                <a:spcPct val="20000"/>
              </a:spcBef>
            </a:pPr>
            <a:r>
              <a:rPr lang="cs-CZ" altLang="cs-CZ" sz="3200" b="1" kern="0" dirty="0">
                <a:solidFill>
                  <a:schemeClr val="accent1">
                    <a:lumMod val="75000"/>
                  </a:schemeClr>
                </a:solidFill>
                <a:latin typeface="Arial"/>
              </a:rPr>
              <a:t>Hypoxie a HIF</a:t>
            </a:r>
          </a:p>
        </p:txBody>
      </p:sp>
      <p:sp>
        <p:nvSpPr>
          <p:cNvPr id="5" name="Rectangle 3"/>
          <p:cNvSpPr txBox="1">
            <a:spLocks noChangeArrowheads="1"/>
          </p:cNvSpPr>
          <p:nvPr/>
        </p:nvSpPr>
        <p:spPr bwMode="auto">
          <a:xfrm>
            <a:off x="1022920" y="764704"/>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80000"/>
              </a:lnSpc>
              <a:spcBef>
                <a:spcPct val="20000"/>
              </a:spcBef>
              <a:spcAft>
                <a:spcPct val="0"/>
              </a:spcAft>
              <a:buClrTx/>
              <a:buSzTx/>
              <a:buFontTx/>
              <a:buChar char="•"/>
              <a:tabLst/>
              <a:defRPr/>
            </a:pPr>
            <a:endParaRPr kumimoji="0" lang="cs-CZ" altLang="cs-CZ" sz="18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Tx/>
              <a:buChar char="•"/>
              <a:tabLst/>
              <a:defRPr/>
            </a:pPr>
            <a:endParaRPr kumimoji="0" lang="cs-CZ" altLang="cs-CZ" sz="18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Tx/>
              <a:buChar char="•"/>
              <a:tabLst/>
              <a:defRPr/>
            </a:pPr>
            <a:endParaRPr kumimoji="0" lang="cs-CZ" altLang="cs-CZ" sz="1800" b="0" i="0" u="none" strike="noStrike" kern="0" cap="none" spc="0" normalizeH="0" baseline="0" noProof="0" dirty="0">
              <a:ln>
                <a:noFill/>
              </a:ln>
              <a:solidFill>
                <a:srgbClr val="000000"/>
              </a:solidFill>
              <a:effectLst/>
              <a:uLnTx/>
              <a:uFillTx/>
              <a:latin typeface="Arial"/>
              <a:ea typeface="+mn-ea"/>
              <a:cs typeface="+mn-cs"/>
            </a:endParaRPr>
          </a:p>
          <a:p>
            <a:pPr marL="342900" lvl="0" indent="-342900" eaLnBrk="1" hangingPunct="1">
              <a:lnSpc>
                <a:spcPct val="80000"/>
              </a:lnSpc>
              <a:spcBef>
                <a:spcPct val="20000"/>
              </a:spcBef>
              <a:buFontTx/>
              <a:buChar char="•"/>
              <a:defRPr/>
            </a:pPr>
            <a:r>
              <a:rPr lang="cs-CZ" altLang="cs-CZ" kern="0" dirty="0">
                <a:solidFill>
                  <a:srgbClr val="000000"/>
                </a:solidFill>
                <a:latin typeface="Arial"/>
              </a:rPr>
              <a:t>O</a:t>
            </a:r>
            <a:r>
              <a:rPr lang="cs-CZ" altLang="cs-CZ" kern="0" baseline="-25000" dirty="0">
                <a:solidFill>
                  <a:srgbClr val="000000"/>
                </a:solidFill>
                <a:latin typeface="Arial"/>
              </a:rPr>
              <a:t>2</a:t>
            </a:r>
            <a:r>
              <a:rPr lang="cs-CZ" altLang="cs-CZ" kern="0" dirty="0">
                <a:solidFill>
                  <a:srgbClr val="000000"/>
                </a:solidFill>
                <a:latin typeface="Arial"/>
              </a:rPr>
              <a:t> se difuzí šíří asi na 150 µm</a:t>
            </a:r>
            <a:endParaRPr kumimoji="0" lang="cs-CZ" altLang="cs-CZ" sz="18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Tx/>
              <a:buChar char="•"/>
              <a:tabLst/>
              <a:defRPr/>
            </a:pPr>
            <a:endParaRPr kumimoji="0" lang="cs-CZ" altLang="cs-CZ" sz="18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cs-CZ" altLang="cs-CZ" sz="1800" b="1" i="0" u="none" strike="noStrike" kern="0" cap="none" spc="0" normalizeH="0" baseline="0" noProof="0" dirty="0">
                <a:ln>
                  <a:noFill/>
                </a:ln>
                <a:solidFill>
                  <a:srgbClr val="000000"/>
                </a:solidFill>
                <a:effectLst/>
                <a:uLnTx/>
                <a:uFillTx/>
                <a:latin typeface="Arial"/>
                <a:ea typeface="+mn-ea"/>
                <a:cs typeface="+mn-cs"/>
              </a:rPr>
              <a:t>Hypoxie</a:t>
            </a:r>
            <a:r>
              <a:rPr kumimoji="0" lang="cs-CZ" altLang="cs-CZ" sz="1800" b="0" i="0" u="none" strike="noStrike" kern="0" cap="none" spc="0" normalizeH="0" baseline="0" noProof="0" dirty="0">
                <a:ln>
                  <a:noFill/>
                </a:ln>
                <a:solidFill>
                  <a:srgbClr val="000000"/>
                </a:solidFill>
                <a:effectLst/>
                <a:uLnTx/>
                <a:uFillTx/>
                <a:latin typeface="Arial"/>
                <a:ea typeface="+mn-ea"/>
                <a:cs typeface="+mn-cs"/>
              </a:rPr>
              <a:t>: snížený parciální tlak O</a:t>
            </a:r>
            <a:r>
              <a:rPr kumimoji="0" lang="cs-CZ" altLang="cs-CZ" sz="1800" b="0" i="0" u="none" strike="noStrike" kern="0" cap="none" spc="0" normalizeH="0" baseline="-25000" noProof="0" dirty="0">
                <a:ln>
                  <a:noFill/>
                </a:ln>
                <a:solidFill>
                  <a:srgbClr val="000000"/>
                </a:solidFill>
                <a:effectLst/>
                <a:uLnTx/>
                <a:uFillTx/>
                <a:latin typeface="Arial"/>
                <a:ea typeface="+mn-ea"/>
                <a:cs typeface="+mn-cs"/>
              </a:rPr>
              <a:t>2</a:t>
            </a:r>
            <a:r>
              <a:rPr kumimoji="0" lang="cs-CZ" altLang="cs-CZ" sz="1800" b="0" i="0" u="none" strike="noStrike" kern="0" cap="none" spc="0" normalizeH="0" baseline="0" noProof="0" dirty="0">
                <a:ln>
                  <a:noFill/>
                </a:ln>
                <a:solidFill>
                  <a:srgbClr val="000000"/>
                </a:solidFill>
                <a:effectLst/>
                <a:uLnTx/>
                <a:uFillTx/>
                <a:latin typeface="Arial"/>
                <a:ea typeface="+mn-ea"/>
                <a:cs typeface="+mn-cs"/>
              </a:rPr>
              <a:t> ve tkáni</a:t>
            </a:r>
            <a:r>
              <a:rPr kumimoji="0" lang="cs-CZ" altLang="cs-CZ" sz="2400" b="0" i="0" u="none" strike="noStrike" kern="0" cap="none" spc="0" normalizeH="0" baseline="0" noProof="0" dirty="0">
                <a:ln>
                  <a:noFill/>
                </a:ln>
                <a:solidFill>
                  <a:srgbClr val="000000"/>
                </a:solidFill>
                <a:effectLst/>
                <a:uLnTx/>
                <a:uFillTx/>
                <a:latin typeface="Arial"/>
                <a:ea typeface="+mn-ea"/>
                <a:cs typeface="+mn-cs"/>
              </a:rPr>
              <a:t> x </a:t>
            </a:r>
            <a:r>
              <a:rPr kumimoji="0" lang="cs-CZ" altLang="cs-CZ" sz="1800" b="0" i="0" u="none" strike="noStrike" kern="0" cap="none" spc="0" normalizeH="0" baseline="0" noProof="0" dirty="0" err="1">
                <a:ln>
                  <a:noFill/>
                </a:ln>
                <a:solidFill>
                  <a:srgbClr val="000000"/>
                </a:solidFill>
                <a:effectLst/>
                <a:uLnTx/>
                <a:uFillTx/>
                <a:latin typeface="Arial"/>
                <a:ea typeface="+mn-ea"/>
                <a:cs typeface="+mn-cs"/>
              </a:rPr>
              <a:t>normoxie</a:t>
            </a:r>
            <a:endParaRPr kumimoji="0" lang="cs-CZ" altLang="cs-CZ" sz="18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Tx/>
              <a:buChar char="•"/>
              <a:tabLst/>
              <a:defRPr/>
            </a:pPr>
            <a:endParaRPr kumimoji="0" lang="cs-CZ" altLang="cs-CZ" sz="18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cs-CZ" altLang="cs-CZ" sz="1800" b="1" i="0" u="none" strike="noStrike" kern="0" cap="none" spc="0" normalizeH="0" baseline="0" noProof="0" dirty="0">
                <a:ln>
                  <a:noFill/>
                </a:ln>
                <a:solidFill>
                  <a:srgbClr val="000000"/>
                </a:solidFill>
                <a:effectLst/>
                <a:uLnTx/>
                <a:uFillTx/>
                <a:latin typeface="Arial"/>
                <a:ea typeface="+mn-ea"/>
                <a:cs typeface="+mn-cs"/>
              </a:rPr>
              <a:t>HIF</a:t>
            </a:r>
            <a:r>
              <a:rPr kumimoji="0" lang="cs-CZ" altLang="cs-CZ" sz="1800" b="0" i="0" u="none" strike="noStrike" kern="0" cap="none" spc="0" normalizeH="0" baseline="0" noProof="0" dirty="0">
                <a:ln>
                  <a:noFill/>
                </a:ln>
                <a:solidFill>
                  <a:srgbClr val="000000"/>
                </a:solidFill>
                <a:effectLst/>
                <a:uLnTx/>
                <a:uFillTx/>
                <a:latin typeface="Arial"/>
                <a:ea typeface="+mn-ea"/>
                <a:cs typeface="+mn-cs"/>
              </a:rPr>
              <a:t> – Hypoxia-Inducible Factor: </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endParaRPr kumimoji="0" lang="cs-CZ" altLang="cs-CZ" sz="1800" b="0" i="0" u="none" strike="noStrike" kern="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cs-CZ" altLang="cs-CZ" sz="1800" b="0" i="0" u="none" strike="noStrike" kern="0" cap="none" spc="0" normalizeH="0" baseline="0" noProof="0" dirty="0" err="1">
                <a:ln>
                  <a:noFill/>
                </a:ln>
                <a:solidFill>
                  <a:srgbClr val="000000"/>
                </a:solidFill>
                <a:effectLst/>
                <a:uLnTx/>
                <a:uFillTx/>
                <a:latin typeface="Arial"/>
              </a:rPr>
              <a:t>Heterodimerický</a:t>
            </a:r>
            <a:r>
              <a:rPr kumimoji="0" lang="cs-CZ" altLang="cs-CZ" sz="1800" b="0" i="0" u="none" strike="noStrike" kern="0" cap="none" spc="0" normalizeH="0" baseline="0" noProof="0" dirty="0">
                <a:ln>
                  <a:noFill/>
                </a:ln>
                <a:solidFill>
                  <a:srgbClr val="000000"/>
                </a:solidFill>
                <a:effectLst/>
                <a:uLnTx/>
                <a:uFillTx/>
                <a:latin typeface="Arial"/>
              </a:rPr>
              <a:t> transkripční faktor aktivující geny obsahující v promotorové sekvenci HRE (Hypoxia response element), vlastní transkripce je iniciována pomocí koaktivátorů </a:t>
            </a:r>
            <a:r>
              <a:rPr kumimoji="0" lang="cs-CZ" altLang="cs-CZ" sz="1800" b="1" i="0" u="none" strike="noStrike" kern="0" cap="none" spc="0" normalizeH="0" baseline="0" noProof="0" dirty="0">
                <a:ln>
                  <a:noFill/>
                </a:ln>
                <a:solidFill>
                  <a:srgbClr val="000000"/>
                </a:solidFill>
                <a:effectLst/>
                <a:uLnTx/>
                <a:uFillTx/>
                <a:latin typeface="Arial"/>
              </a:rPr>
              <a:t>p300</a:t>
            </a:r>
            <a:r>
              <a:rPr kumimoji="0" lang="cs-CZ" altLang="cs-CZ" sz="1800" b="0" i="0" u="none" strike="noStrike" kern="0" cap="none" spc="0" normalizeH="0" baseline="0" noProof="0" dirty="0">
                <a:ln>
                  <a:noFill/>
                </a:ln>
                <a:solidFill>
                  <a:srgbClr val="000000"/>
                </a:solidFill>
                <a:effectLst/>
                <a:uLnTx/>
                <a:uFillTx/>
                <a:latin typeface="Arial"/>
              </a:rPr>
              <a:t> a </a:t>
            </a:r>
            <a:r>
              <a:rPr kumimoji="0" lang="cs-CZ" altLang="cs-CZ" sz="1800" b="1" i="0" u="none" strike="noStrike" kern="0" cap="none" spc="0" normalizeH="0" baseline="0" noProof="0" dirty="0">
                <a:ln>
                  <a:noFill/>
                </a:ln>
                <a:solidFill>
                  <a:srgbClr val="000000"/>
                </a:solidFill>
                <a:effectLst/>
                <a:uLnTx/>
                <a:uFillTx/>
                <a:latin typeface="Arial"/>
              </a:rPr>
              <a:t>CBP</a:t>
            </a:r>
            <a:r>
              <a:rPr kumimoji="0" lang="cs-CZ" altLang="cs-CZ" sz="1800" b="0" i="0" u="none" strike="noStrike" kern="0" cap="none" spc="0" normalizeH="0" baseline="0" noProof="0" dirty="0">
                <a:ln>
                  <a:noFill/>
                </a:ln>
                <a:solidFill>
                  <a:srgbClr val="000000"/>
                </a:solidFill>
                <a:effectLst/>
                <a:uLnTx/>
                <a:uFillTx/>
                <a:latin typeface="Arial"/>
              </a:rPr>
              <a:t> (CREB-binding protein) </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cs-CZ" altLang="cs-CZ" sz="1800" b="0" i="0" u="none" strike="noStrike" kern="0" cap="none" spc="0" normalizeH="0" baseline="0" noProof="0" dirty="0">
                <a:ln>
                  <a:noFill/>
                </a:ln>
                <a:solidFill>
                  <a:srgbClr val="000000"/>
                </a:solidFill>
                <a:effectLst/>
                <a:uLnTx/>
                <a:uFillTx/>
                <a:latin typeface="Arial"/>
              </a:rPr>
              <a:t>Prozatím je známo kolem 60 (100) genů regulovaných HIF, řada z nich reguluje odpověď na hypoxii (angiogeneze, proliferace, metabolismus glukózy, migrace, apoptóza, erytropoeza, metabolismus Fe)  </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cs-CZ" altLang="cs-CZ" sz="1800" b="0" i="0" u="none" strike="noStrike" kern="0" cap="none" spc="0" normalizeH="0" baseline="0" noProof="0" dirty="0">
                <a:ln>
                  <a:noFill/>
                </a:ln>
                <a:solidFill>
                  <a:srgbClr val="000000"/>
                </a:solidFill>
                <a:effectLst/>
                <a:uLnTx/>
                <a:uFillTx/>
                <a:latin typeface="Arial"/>
              </a:rPr>
              <a:t>Heterodimer sestává ze tří </a:t>
            </a:r>
            <a:r>
              <a:rPr kumimoji="0" lang="cs-CZ" altLang="cs-CZ" sz="1800" b="1" i="0" u="none" strike="noStrike" kern="0" cap="none" spc="0" normalizeH="0" baseline="0" noProof="0" dirty="0">
                <a:ln>
                  <a:noFill/>
                </a:ln>
                <a:solidFill>
                  <a:srgbClr val="000000"/>
                </a:solidFill>
                <a:effectLst/>
                <a:uLnTx/>
                <a:uFillTx/>
                <a:latin typeface="Arial"/>
              </a:rPr>
              <a:t>α</a:t>
            </a:r>
            <a:r>
              <a:rPr kumimoji="0" lang="cs-CZ" altLang="cs-CZ" sz="1800" b="0" i="0" u="none" strike="noStrike" kern="0" cap="none" spc="0" normalizeH="0" baseline="0" noProof="0" dirty="0">
                <a:ln>
                  <a:noFill/>
                </a:ln>
                <a:solidFill>
                  <a:srgbClr val="000000"/>
                </a:solidFill>
                <a:effectLst/>
                <a:uLnTx/>
                <a:uFillTx/>
                <a:latin typeface="Arial"/>
              </a:rPr>
              <a:t> podjednotek (HIF1α, 2α, 3α) a jedné podjednotky </a:t>
            </a:r>
            <a:r>
              <a:rPr kumimoji="0" lang="cs-CZ" altLang="cs-CZ" sz="1800" b="1" i="0" u="none" strike="noStrike" kern="0" cap="none" spc="0" normalizeH="0" baseline="0" noProof="0" dirty="0">
                <a:ln>
                  <a:noFill/>
                </a:ln>
                <a:solidFill>
                  <a:srgbClr val="000000"/>
                </a:solidFill>
                <a:effectLst/>
                <a:uLnTx/>
                <a:uFillTx/>
                <a:latin typeface="Arial"/>
              </a:rPr>
              <a:t>β</a:t>
            </a:r>
            <a:r>
              <a:rPr kumimoji="0" lang="cs-CZ" altLang="cs-CZ" sz="1800" b="0" i="0" u="none" strike="noStrike" kern="0" cap="none" spc="0" normalizeH="0" baseline="0" noProof="0" dirty="0">
                <a:ln>
                  <a:noFill/>
                </a:ln>
                <a:solidFill>
                  <a:srgbClr val="000000"/>
                </a:solidFill>
                <a:effectLst/>
                <a:uLnTx/>
                <a:uFillTx/>
                <a:latin typeface="Arial"/>
              </a:rPr>
              <a:t> (HIFβ=ARNT)</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cs-CZ" altLang="cs-CZ" sz="1800" b="1" i="0" u="none" strike="noStrike" kern="0" cap="none" spc="0" normalizeH="0" baseline="0" noProof="0" dirty="0">
                <a:ln>
                  <a:noFill/>
                </a:ln>
                <a:solidFill>
                  <a:srgbClr val="000000"/>
                </a:solidFill>
                <a:effectLst/>
                <a:uLnTx/>
                <a:uFillTx/>
                <a:latin typeface="Arial"/>
              </a:rPr>
              <a:t>α podjednotky jsou při normoxii silně labilní</a:t>
            </a:r>
            <a:r>
              <a:rPr kumimoji="0" lang="cs-CZ" altLang="cs-CZ" sz="1800" b="0" i="0" u="none" strike="noStrike" kern="0" cap="none" spc="0" normalizeH="0" baseline="0" noProof="0" dirty="0">
                <a:ln>
                  <a:noFill/>
                </a:ln>
                <a:solidFill>
                  <a:srgbClr val="000000"/>
                </a:solidFill>
                <a:effectLst/>
                <a:uLnTx/>
                <a:uFillTx/>
                <a:latin typeface="Arial"/>
              </a:rPr>
              <a:t>, podjednoteka β je na koncentraci O</a:t>
            </a:r>
            <a:r>
              <a:rPr kumimoji="0" lang="cs-CZ" altLang="cs-CZ" sz="1800" b="0" i="0" u="none" strike="noStrike" kern="0" cap="none" spc="0" normalizeH="0" baseline="-25000" noProof="0" dirty="0">
                <a:ln>
                  <a:noFill/>
                </a:ln>
                <a:solidFill>
                  <a:srgbClr val="000000"/>
                </a:solidFill>
                <a:effectLst/>
                <a:uLnTx/>
                <a:uFillTx/>
                <a:latin typeface="Arial"/>
              </a:rPr>
              <a:t>2</a:t>
            </a:r>
            <a:r>
              <a:rPr kumimoji="0" lang="cs-CZ" altLang="cs-CZ" sz="1800" b="0" i="0" u="none" strike="noStrike" kern="0" cap="none" spc="0" normalizeH="0" baseline="0" noProof="0" dirty="0">
                <a:ln>
                  <a:noFill/>
                </a:ln>
                <a:solidFill>
                  <a:srgbClr val="000000"/>
                </a:solidFill>
                <a:effectLst/>
                <a:uLnTx/>
                <a:uFillTx/>
                <a:latin typeface="Arial"/>
              </a:rPr>
              <a:t> nazávislá</a:t>
            </a:r>
          </a:p>
          <a:p>
            <a:pPr marL="742950" marR="0" lvl="1" indent="-285750" algn="l" defTabSz="914400" rtl="0" eaLnBrk="1" fontAlgn="base" latinLnBrk="0" hangingPunct="1">
              <a:lnSpc>
                <a:spcPct val="80000"/>
              </a:lnSpc>
              <a:spcBef>
                <a:spcPct val="20000"/>
              </a:spcBef>
              <a:spcAft>
                <a:spcPct val="0"/>
              </a:spcAft>
              <a:buClrTx/>
              <a:buSzTx/>
              <a:buFontTx/>
              <a:buNone/>
              <a:tabLst/>
              <a:defRPr/>
            </a:pPr>
            <a:endParaRPr kumimoji="0" lang="cs-CZ" altLang="cs-CZ" sz="1800" b="0" i="0" u="none" strike="noStrike" kern="0" cap="none" spc="0" normalizeH="0" baseline="0" noProof="0" dirty="0">
              <a:ln>
                <a:noFill/>
              </a:ln>
              <a:solidFill>
                <a:srgbClr val="000000"/>
              </a:solidFill>
              <a:effectLst/>
              <a:uLnTx/>
              <a:uFillTx/>
              <a:latin typeface="Arial"/>
            </a:endParaRPr>
          </a:p>
          <a:p>
            <a:pPr marL="742950" marR="0" lvl="1" indent="-285750" algn="l" defTabSz="914400" rtl="0" eaLnBrk="1" fontAlgn="base" latinLnBrk="0" hangingPunct="1">
              <a:lnSpc>
                <a:spcPct val="80000"/>
              </a:lnSpc>
              <a:spcBef>
                <a:spcPct val="20000"/>
              </a:spcBef>
              <a:spcAft>
                <a:spcPct val="0"/>
              </a:spcAft>
              <a:buClrTx/>
              <a:buSzTx/>
              <a:buFontTx/>
              <a:buNone/>
              <a:tabLst/>
              <a:defRPr/>
            </a:pPr>
            <a:endParaRPr kumimoji="0" lang="cs-CZ" altLang="cs-CZ" sz="1800" b="0" i="0" u="none" strike="noStrike" kern="0" cap="none" spc="0" normalizeH="0" baseline="0" noProof="0" dirty="0">
              <a:ln>
                <a:noFill/>
              </a:ln>
              <a:solidFill>
                <a:srgbClr val="000000"/>
              </a:solidFill>
              <a:effectLst/>
              <a:uLnTx/>
              <a:uFillTx/>
              <a:latin typeface="Arial"/>
            </a:endParaRPr>
          </a:p>
          <a:p>
            <a:pPr marL="742950" marR="0" lvl="1" indent="-285750" algn="l" defTabSz="914400" rtl="0" eaLnBrk="1" fontAlgn="base" latinLnBrk="0" hangingPunct="1">
              <a:lnSpc>
                <a:spcPct val="80000"/>
              </a:lnSpc>
              <a:spcBef>
                <a:spcPct val="20000"/>
              </a:spcBef>
              <a:spcAft>
                <a:spcPct val="0"/>
              </a:spcAft>
              <a:buClrTx/>
              <a:buSzTx/>
              <a:buFontTx/>
              <a:buChar char="–"/>
              <a:tabLst/>
              <a:defRPr/>
            </a:pPr>
            <a:endParaRPr kumimoji="0" lang="cs-CZ" altLang="cs-CZ" sz="1600" b="0" i="0" u="none" strike="noStrike" kern="0" cap="none" spc="0" normalizeH="0" baseline="0" noProof="0" dirty="0">
              <a:ln>
                <a:noFill/>
              </a:ln>
              <a:solidFill>
                <a:srgbClr val="000000"/>
              </a:solidFill>
              <a:effectLst/>
              <a:uLnTx/>
              <a:uFillTx/>
              <a:latin typeface="Arial"/>
            </a:endParaRPr>
          </a:p>
          <a:p>
            <a:pPr marL="742950" marR="0" lvl="1" indent="-285750" algn="l" defTabSz="914400" rtl="0" eaLnBrk="1" fontAlgn="base" latinLnBrk="0" hangingPunct="1">
              <a:lnSpc>
                <a:spcPct val="80000"/>
              </a:lnSpc>
              <a:spcBef>
                <a:spcPct val="20000"/>
              </a:spcBef>
              <a:spcAft>
                <a:spcPct val="0"/>
              </a:spcAft>
              <a:buClrTx/>
              <a:buSzTx/>
              <a:buFontTx/>
              <a:buChar char="–"/>
              <a:tabLst/>
              <a:defRPr/>
            </a:pPr>
            <a:endParaRPr kumimoji="0" lang="cs-CZ" altLang="cs-CZ" sz="1600" b="0" i="0" u="none" strike="noStrike" kern="0" cap="none" spc="0" normalizeH="0" baseline="0" noProof="0" dirty="0">
              <a:ln>
                <a:noFill/>
              </a:ln>
              <a:solidFill>
                <a:srgbClr val="000000"/>
              </a:solidFill>
              <a:effectLst/>
              <a:uLnTx/>
              <a:uFillTx/>
              <a:latin typeface="Arial"/>
            </a:endParaRPr>
          </a:p>
          <a:p>
            <a:pPr marL="742950" marR="0" lvl="1" indent="-285750" algn="l" defTabSz="914400" rtl="0" eaLnBrk="1" fontAlgn="base" latinLnBrk="0" hangingPunct="1">
              <a:lnSpc>
                <a:spcPct val="80000"/>
              </a:lnSpc>
              <a:spcBef>
                <a:spcPct val="20000"/>
              </a:spcBef>
              <a:spcAft>
                <a:spcPct val="0"/>
              </a:spcAft>
              <a:buClrTx/>
              <a:buSzTx/>
              <a:buFontTx/>
              <a:buChar char="–"/>
              <a:tabLst/>
              <a:defRPr/>
            </a:pPr>
            <a:endParaRPr kumimoji="0" lang="cs-CZ" altLang="cs-CZ" sz="1600" b="0" i="0" u="none" strike="noStrike" kern="0" cap="none" spc="0" normalizeH="0" baseline="0" noProof="0" dirty="0">
              <a:ln>
                <a:noFill/>
              </a:ln>
              <a:solidFill>
                <a:srgbClr val="000000"/>
              </a:solidFill>
              <a:effectLst/>
              <a:uLnTx/>
              <a:uFillTx/>
              <a:latin typeface="Arial"/>
            </a:endParaRPr>
          </a:p>
          <a:p>
            <a:pPr marL="742950" marR="0" lvl="1" indent="-285750" algn="l" defTabSz="914400" rtl="0" eaLnBrk="1" fontAlgn="base" latinLnBrk="0" hangingPunct="1">
              <a:lnSpc>
                <a:spcPct val="80000"/>
              </a:lnSpc>
              <a:spcBef>
                <a:spcPct val="20000"/>
              </a:spcBef>
              <a:spcAft>
                <a:spcPct val="0"/>
              </a:spcAft>
              <a:buClrTx/>
              <a:buSzTx/>
              <a:buFontTx/>
              <a:buChar char="–"/>
              <a:tabLst/>
              <a:defRPr/>
            </a:pPr>
            <a:endParaRPr kumimoji="0" lang="cs-CZ" altLang="cs-CZ" sz="1000" b="0" i="0" u="none" strike="noStrike" kern="0" cap="none" spc="0" normalizeH="0" baseline="0" noProof="0" dirty="0">
              <a:ln>
                <a:noFill/>
              </a:ln>
              <a:solidFill>
                <a:srgbClr val="000000"/>
              </a:solidFill>
              <a:effectLst/>
              <a:uLnTx/>
              <a:uFillTx/>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9" end="9"/>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10" end="1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11" end="1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B0C1A7-31A7-448B-B0F3-D83129B4DAF7}"/>
              </a:ext>
            </a:extLst>
          </p:cNvPr>
          <p:cNvSpPr>
            <a:spLocks noGrp="1"/>
          </p:cNvSpPr>
          <p:nvPr>
            <p:ph type="title"/>
          </p:nvPr>
        </p:nvSpPr>
        <p:spPr>
          <a:xfrm>
            <a:off x="755576" y="104774"/>
            <a:ext cx="3744268" cy="627063"/>
          </a:xfrm>
        </p:spPr>
        <p:txBody>
          <a:bodyPr/>
          <a:lstStyle/>
          <a:p>
            <a:r>
              <a:rPr lang="cs-CZ" dirty="0"/>
              <a:t>Iontový kanál Piezo1</a:t>
            </a:r>
          </a:p>
        </p:txBody>
      </p:sp>
      <p:sp>
        <p:nvSpPr>
          <p:cNvPr id="3" name="Zástupný obsah 2">
            <a:extLst>
              <a:ext uri="{FF2B5EF4-FFF2-40B4-BE49-F238E27FC236}">
                <a16:creationId xmlns:a16="http://schemas.microsoft.com/office/drawing/2014/main" id="{87641631-B598-45C6-B41F-EDCBB687EEC0}"/>
              </a:ext>
            </a:extLst>
          </p:cNvPr>
          <p:cNvSpPr>
            <a:spLocks noGrp="1"/>
          </p:cNvSpPr>
          <p:nvPr>
            <p:ph idx="1"/>
          </p:nvPr>
        </p:nvSpPr>
        <p:spPr>
          <a:xfrm>
            <a:off x="1547813" y="1412776"/>
            <a:ext cx="3024187" cy="4713387"/>
          </a:xfrm>
        </p:spPr>
        <p:txBody>
          <a:bodyPr/>
          <a:lstStyle/>
          <a:p>
            <a:r>
              <a:rPr lang="cs-CZ" dirty="0"/>
              <a:t>Otvírá se při zvýšeném namáhání membrány</a:t>
            </a:r>
          </a:p>
        </p:txBody>
      </p:sp>
      <p:pic>
        <p:nvPicPr>
          <p:cNvPr id="4" name="Obrázek 3">
            <a:extLst>
              <a:ext uri="{FF2B5EF4-FFF2-40B4-BE49-F238E27FC236}">
                <a16:creationId xmlns:a16="http://schemas.microsoft.com/office/drawing/2014/main" id="{0F879E8A-B832-461D-A354-199A828A74F4}"/>
              </a:ext>
            </a:extLst>
          </p:cNvPr>
          <p:cNvPicPr>
            <a:picLocks noChangeAspect="1"/>
          </p:cNvPicPr>
          <p:nvPr/>
        </p:nvPicPr>
        <p:blipFill>
          <a:blip r:embed="rId2"/>
          <a:stretch>
            <a:fillRect/>
          </a:stretch>
        </p:blipFill>
        <p:spPr>
          <a:xfrm>
            <a:off x="4355976" y="260648"/>
            <a:ext cx="4902001" cy="4451867"/>
          </a:xfrm>
          <a:prstGeom prst="rect">
            <a:avLst/>
          </a:prstGeom>
        </p:spPr>
      </p:pic>
      <p:pic>
        <p:nvPicPr>
          <p:cNvPr id="5" name="Obrázek 4">
            <a:extLst>
              <a:ext uri="{FF2B5EF4-FFF2-40B4-BE49-F238E27FC236}">
                <a16:creationId xmlns:a16="http://schemas.microsoft.com/office/drawing/2014/main" id="{1A1BBF6E-EB47-4504-A201-4B9189705467}"/>
              </a:ext>
            </a:extLst>
          </p:cNvPr>
          <p:cNvPicPr>
            <a:picLocks noChangeAspect="1"/>
          </p:cNvPicPr>
          <p:nvPr/>
        </p:nvPicPr>
        <p:blipFill>
          <a:blip r:embed="rId3"/>
          <a:stretch>
            <a:fillRect/>
          </a:stretch>
        </p:blipFill>
        <p:spPr>
          <a:xfrm>
            <a:off x="1759255" y="5095875"/>
            <a:ext cx="7372350" cy="1762125"/>
          </a:xfrm>
          <a:prstGeom prst="rect">
            <a:avLst/>
          </a:prstGeom>
        </p:spPr>
      </p:pic>
    </p:spTree>
    <p:extLst>
      <p:ext uri="{BB962C8B-B14F-4D97-AF65-F5344CB8AC3E}">
        <p14:creationId xmlns:p14="http://schemas.microsoft.com/office/powerpoint/2010/main" val="26712094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B43A55-D279-4AA8-A2A0-49D2E2949C68}"/>
              </a:ext>
            </a:extLst>
          </p:cNvPr>
          <p:cNvSpPr>
            <a:spLocks noGrp="1"/>
          </p:cNvSpPr>
          <p:nvPr>
            <p:ph type="title"/>
          </p:nvPr>
        </p:nvSpPr>
        <p:spPr/>
        <p:txBody>
          <a:bodyPr/>
          <a:lstStyle/>
          <a:p>
            <a:r>
              <a:rPr lang="cs-CZ" dirty="0"/>
              <a:t>Role Piezo1 v regulaci „</a:t>
            </a:r>
            <a:r>
              <a:rPr lang="cs-CZ" dirty="0" err="1"/>
              <a:t>density</a:t>
            </a:r>
            <a:r>
              <a:rPr lang="cs-CZ" dirty="0"/>
              <a:t>“ epitelu</a:t>
            </a:r>
          </a:p>
        </p:txBody>
      </p:sp>
      <p:sp>
        <p:nvSpPr>
          <p:cNvPr id="3" name="Zástupný obsah 2">
            <a:extLst>
              <a:ext uri="{FF2B5EF4-FFF2-40B4-BE49-F238E27FC236}">
                <a16:creationId xmlns:a16="http://schemas.microsoft.com/office/drawing/2014/main" id="{E7364DFE-EEF7-46C1-99EE-EE765B5F8570}"/>
              </a:ext>
            </a:extLst>
          </p:cNvPr>
          <p:cNvSpPr>
            <a:spLocks noGrp="1"/>
          </p:cNvSpPr>
          <p:nvPr>
            <p:ph idx="1"/>
          </p:nvPr>
        </p:nvSpPr>
        <p:spPr/>
        <p:txBody>
          <a:bodyPr/>
          <a:lstStyle/>
          <a:p>
            <a:endParaRPr lang="cs-CZ"/>
          </a:p>
        </p:txBody>
      </p:sp>
      <p:pic>
        <p:nvPicPr>
          <p:cNvPr id="18434" name="Picture 2" descr="Figure 1">
            <a:extLst>
              <a:ext uri="{FF2B5EF4-FFF2-40B4-BE49-F238E27FC236}">
                <a16:creationId xmlns:a16="http://schemas.microsoft.com/office/drawing/2014/main" id="{5EE77312-98EA-4A97-A67E-932AFB4A02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5573" y="1472735"/>
            <a:ext cx="7578427" cy="5033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9420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B0E50D-8B90-4580-BFFF-79C702B5FCEB}"/>
              </a:ext>
            </a:extLst>
          </p:cNvPr>
          <p:cNvSpPr>
            <a:spLocks noGrp="1"/>
          </p:cNvSpPr>
          <p:nvPr>
            <p:ph type="title"/>
          </p:nvPr>
        </p:nvSpPr>
        <p:spPr/>
        <p:txBody>
          <a:bodyPr/>
          <a:lstStyle/>
          <a:p>
            <a:endParaRPr lang="cs-CZ"/>
          </a:p>
        </p:txBody>
      </p:sp>
      <p:pic>
        <p:nvPicPr>
          <p:cNvPr id="4" name="Obrázek 3">
            <a:extLst>
              <a:ext uri="{FF2B5EF4-FFF2-40B4-BE49-F238E27FC236}">
                <a16:creationId xmlns:a16="http://schemas.microsoft.com/office/drawing/2014/main" id="{2CE0CA35-FB1E-4058-A40B-85146F214559}"/>
              </a:ext>
            </a:extLst>
          </p:cNvPr>
          <p:cNvPicPr>
            <a:picLocks noChangeAspect="1"/>
          </p:cNvPicPr>
          <p:nvPr/>
        </p:nvPicPr>
        <p:blipFill>
          <a:blip r:embed="rId2"/>
          <a:stretch>
            <a:fillRect/>
          </a:stretch>
        </p:blipFill>
        <p:spPr>
          <a:xfrm>
            <a:off x="245484" y="0"/>
            <a:ext cx="8653031" cy="6858000"/>
          </a:xfrm>
          <a:prstGeom prst="rect">
            <a:avLst/>
          </a:prstGeom>
        </p:spPr>
      </p:pic>
    </p:spTree>
    <p:extLst>
      <p:ext uri="{BB962C8B-B14F-4D97-AF65-F5344CB8AC3E}">
        <p14:creationId xmlns:p14="http://schemas.microsoft.com/office/powerpoint/2010/main" val="42036687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91D5B4-8BAA-4D84-B1F1-EB1147EC14F3}"/>
              </a:ext>
            </a:extLst>
          </p:cNvPr>
          <p:cNvSpPr>
            <a:spLocks noGrp="1"/>
          </p:cNvSpPr>
          <p:nvPr>
            <p:ph type="title"/>
          </p:nvPr>
        </p:nvSpPr>
        <p:spPr/>
        <p:txBody>
          <a:bodyPr/>
          <a:lstStyle/>
          <a:p>
            <a:endParaRPr lang="cs-CZ"/>
          </a:p>
        </p:txBody>
      </p:sp>
      <p:pic>
        <p:nvPicPr>
          <p:cNvPr id="5" name="Zástupný obsah 4">
            <a:extLst>
              <a:ext uri="{FF2B5EF4-FFF2-40B4-BE49-F238E27FC236}">
                <a16:creationId xmlns:a16="http://schemas.microsoft.com/office/drawing/2014/main" id="{B730370C-FEE5-4025-BB8B-7624383E85AD}"/>
              </a:ext>
            </a:extLst>
          </p:cNvPr>
          <p:cNvPicPr>
            <a:picLocks noGrp="1" noChangeAspect="1"/>
          </p:cNvPicPr>
          <p:nvPr>
            <p:ph idx="1"/>
          </p:nvPr>
        </p:nvPicPr>
        <p:blipFill>
          <a:blip r:embed="rId2"/>
          <a:stretch>
            <a:fillRect/>
          </a:stretch>
        </p:blipFill>
        <p:spPr>
          <a:xfrm>
            <a:off x="1562255" y="2132856"/>
            <a:ext cx="7138987" cy="2430293"/>
          </a:xfrm>
        </p:spPr>
      </p:pic>
    </p:spTree>
    <p:extLst>
      <p:ext uri="{BB962C8B-B14F-4D97-AF65-F5344CB8AC3E}">
        <p14:creationId xmlns:p14="http://schemas.microsoft.com/office/powerpoint/2010/main" val="53573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1309216" y="-10244"/>
            <a:ext cx="7840960" cy="744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ctr" eaLnBrk="1" hangingPunct="1">
              <a:spcBef>
                <a:spcPct val="20000"/>
              </a:spcBef>
            </a:pPr>
            <a:r>
              <a:rPr lang="cs-CZ" altLang="cs-CZ" sz="3200" b="1" kern="0" dirty="0">
                <a:solidFill>
                  <a:schemeClr val="accent1">
                    <a:lumMod val="75000"/>
                  </a:schemeClr>
                </a:solidFill>
                <a:latin typeface="Arial"/>
              </a:rPr>
              <a:t>HIF při normoxii a hypoxii – význam hydroxylace prolinu</a:t>
            </a:r>
          </a:p>
        </p:txBody>
      </p:sp>
      <p:pic>
        <p:nvPicPr>
          <p:cNvPr id="7" name="Picture 4" descr="new-2"/>
          <p:cNvPicPr>
            <a:picLocks noChangeAspect="1" noChangeArrowheads="1"/>
          </p:cNvPicPr>
          <p:nvPr/>
        </p:nvPicPr>
        <p:blipFill>
          <a:blip r:embed="rId2" cstate="print"/>
          <a:srcRect/>
          <a:stretch>
            <a:fillRect/>
          </a:stretch>
        </p:blipFill>
        <p:spPr bwMode="auto">
          <a:xfrm>
            <a:off x="1907704" y="1268413"/>
            <a:ext cx="7143750" cy="4562475"/>
          </a:xfrm>
          <a:prstGeom prst="rect">
            <a:avLst/>
          </a:prstGeom>
          <a:noFill/>
          <a:ln w="9525">
            <a:noFill/>
            <a:miter lim="800000"/>
            <a:headEnd/>
            <a:tailEnd/>
          </a:ln>
        </p:spPr>
      </p:pic>
      <p:sp>
        <p:nvSpPr>
          <p:cNvPr id="8" name="Text Box 5"/>
          <p:cNvSpPr txBox="1">
            <a:spLocks noChangeArrowheads="1"/>
          </p:cNvSpPr>
          <p:nvPr/>
        </p:nvSpPr>
        <p:spPr bwMode="auto">
          <a:xfrm>
            <a:off x="4535488" y="6583362"/>
            <a:ext cx="4608512" cy="274638"/>
          </a:xfrm>
          <a:prstGeom prst="rect">
            <a:avLst/>
          </a:prstGeom>
          <a:noFill/>
          <a:ln w="9525">
            <a:noFill/>
            <a:miter lim="800000"/>
            <a:headEnd/>
            <a:tailEnd/>
          </a:ln>
          <a:effec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cs-CZ" altLang="cs-CZ" sz="1200" b="0" i="0" u="none" strike="noStrike" kern="0" cap="none" spc="0" normalizeH="0" baseline="0" noProof="0">
                <a:ln>
                  <a:noFill/>
                </a:ln>
                <a:solidFill>
                  <a:sysClr val="windowText" lastClr="000000"/>
                </a:solidFill>
                <a:effectLst/>
                <a:uLnTx/>
                <a:uFillTx/>
              </a:rPr>
              <a:t>http://www.chem.ox.ac.uk/oc/cjschofield/images/new-2.png</a:t>
            </a:r>
          </a:p>
        </p:txBody>
      </p:sp>
      <p:sp>
        <p:nvSpPr>
          <p:cNvPr id="9" name="Rectangle 6"/>
          <p:cNvSpPr>
            <a:spLocks noChangeArrowheads="1"/>
          </p:cNvSpPr>
          <p:nvPr/>
        </p:nvSpPr>
        <p:spPr bwMode="auto">
          <a:xfrm>
            <a:off x="2843808" y="5942608"/>
            <a:ext cx="5607050" cy="366712"/>
          </a:xfrm>
          <a:prstGeom prst="rect">
            <a:avLst/>
          </a:prstGeom>
          <a:noFill/>
          <a:ln w="9525">
            <a:noFill/>
            <a:miter lim="800000"/>
            <a:headEnd/>
            <a:tailEnd/>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altLang="cs-CZ" sz="1800" b="1" i="0" u="none" strike="noStrike" kern="0" cap="none" spc="0" normalizeH="0" baseline="0" noProof="0" dirty="0">
                <a:ln>
                  <a:noFill/>
                </a:ln>
                <a:solidFill>
                  <a:sysClr val="windowText" lastClr="000000"/>
                </a:solidFill>
                <a:effectLst/>
                <a:uLnTx/>
                <a:uFillTx/>
              </a:rPr>
              <a:t>VHL</a:t>
            </a:r>
            <a:r>
              <a:rPr kumimoji="0" lang="cs-CZ" altLang="cs-CZ" sz="1800" b="0" i="0" u="none" strike="noStrike" kern="0" cap="none" spc="0" normalizeH="0" baseline="0" noProof="0" dirty="0">
                <a:ln>
                  <a:noFill/>
                </a:ln>
                <a:solidFill>
                  <a:sysClr val="windowText" lastClr="000000"/>
                </a:solidFill>
                <a:effectLst/>
                <a:uLnTx/>
                <a:uFillTx/>
              </a:rPr>
              <a:t> </a:t>
            </a:r>
            <a:r>
              <a:rPr kumimoji="0" lang="cs-CZ" altLang="cs-CZ" sz="1800" b="1" i="0" u="none" strike="noStrike" kern="0" cap="none" spc="0" normalizeH="0" baseline="0" noProof="0" dirty="0">
                <a:ln>
                  <a:noFill/>
                </a:ln>
                <a:solidFill>
                  <a:sysClr val="windowText" lastClr="000000"/>
                </a:solidFill>
                <a:effectLst/>
                <a:uLnTx/>
                <a:uFillTx/>
              </a:rPr>
              <a:t>(von Hippel-Lindau) - tumor supresorový gen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1483568" y="116632"/>
            <a:ext cx="7840960" cy="744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ctr" eaLnBrk="1" hangingPunct="1">
              <a:spcBef>
                <a:spcPct val="20000"/>
              </a:spcBef>
            </a:pPr>
            <a:r>
              <a:rPr lang="cs-CZ" altLang="cs-CZ" sz="2800" b="1" kern="0" dirty="0">
                <a:solidFill>
                  <a:schemeClr val="accent1">
                    <a:lumMod val="75000"/>
                  </a:schemeClr>
                </a:solidFill>
                <a:latin typeface="Arial"/>
              </a:rPr>
              <a:t>Modelové změny spojené s hypoxií/HIF systémem</a:t>
            </a:r>
          </a:p>
        </p:txBody>
      </p:sp>
      <p:sp>
        <p:nvSpPr>
          <p:cNvPr id="4" name="Rectangle 3"/>
          <p:cNvSpPr txBox="1">
            <a:spLocks noChangeArrowheads="1"/>
          </p:cNvSpPr>
          <p:nvPr/>
        </p:nvSpPr>
        <p:spPr bwMode="auto">
          <a:xfrm>
            <a:off x="1114226" y="2061567"/>
            <a:ext cx="4033838"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66700" marR="0" lvl="0" indent="-2667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cs-CZ" altLang="cs-CZ" sz="20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embryonální vývoj</a:t>
            </a:r>
          </a:p>
          <a:p>
            <a:pPr marL="266700" marR="0" lvl="0" indent="-2667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cs-CZ" altLang="cs-CZ" sz="20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angiogenese</a:t>
            </a:r>
          </a:p>
          <a:p>
            <a:pPr marL="266700" marR="0" lvl="0" indent="-2667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cs-CZ" altLang="cs-CZ" sz="20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růst chrupavek</a:t>
            </a:r>
          </a:p>
          <a:p>
            <a:pPr marL="266700" marR="0" lvl="0" indent="-2667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cs-CZ" altLang="cs-CZ" sz="20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krvetvorba – aktivace EPO genu</a:t>
            </a:r>
          </a:p>
          <a:p>
            <a:pPr marL="266700" marR="0" lvl="0" indent="-266700" algn="l"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cs-CZ" altLang="cs-CZ" sz="2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pic>
        <p:nvPicPr>
          <p:cNvPr id="5" name="Picture 4" descr="hypoxia reaction of cell"/>
          <p:cNvPicPr>
            <a:picLocks noChangeAspect="1" noChangeArrowheads="1"/>
          </p:cNvPicPr>
          <p:nvPr/>
        </p:nvPicPr>
        <p:blipFill>
          <a:blip r:embed="rId2" cstate="print"/>
          <a:srcRect/>
          <a:stretch>
            <a:fillRect/>
          </a:stretch>
        </p:blipFill>
        <p:spPr bwMode="auto">
          <a:xfrm>
            <a:off x="4571999" y="1169620"/>
            <a:ext cx="4320481" cy="5688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0AD1C3-46BA-46CB-A20F-97C1ADFE78D6}"/>
              </a:ext>
            </a:extLst>
          </p:cNvPr>
          <p:cNvSpPr>
            <a:spLocks noGrp="1"/>
          </p:cNvSpPr>
          <p:nvPr>
            <p:ph type="title"/>
          </p:nvPr>
        </p:nvSpPr>
        <p:spPr>
          <a:xfrm>
            <a:off x="817861" y="133518"/>
            <a:ext cx="8219255" cy="627063"/>
          </a:xfrm>
        </p:spPr>
        <p:txBody>
          <a:bodyPr/>
          <a:lstStyle/>
          <a:p>
            <a:r>
              <a:rPr lang="cs-CZ" dirty="0"/>
              <a:t>Hypoxie je přítomna/reguluje niku kmenových buněk</a:t>
            </a:r>
          </a:p>
        </p:txBody>
      </p:sp>
      <p:sp>
        <p:nvSpPr>
          <p:cNvPr id="3" name="Zástupný obsah 2">
            <a:extLst>
              <a:ext uri="{FF2B5EF4-FFF2-40B4-BE49-F238E27FC236}">
                <a16:creationId xmlns:a16="http://schemas.microsoft.com/office/drawing/2014/main" id="{9616BC93-FEA8-4F1F-90CA-B386B46E71EE}"/>
              </a:ext>
            </a:extLst>
          </p:cNvPr>
          <p:cNvSpPr>
            <a:spLocks noGrp="1"/>
          </p:cNvSpPr>
          <p:nvPr>
            <p:ph idx="1"/>
          </p:nvPr>
        </p:nvSpPr>
        <p:spPr/>
        <p:txBody>
          <a:bodyPr/>
          <a:lstStyle/>
          <a:p>
            <a:endParaRPr lang="cs-CZ"/>
          </a:p>
        </p:txBody>
      </p:sp>
      <p:pic>
        <p:nvPicPr>
          <p:cNvPr id="6146" name="Picture 2">
            <a:extLst>
              <a:ext uri="{FF2B5EF4-FFF2-40B4-BE49-F238E27FC236}">
                <a16:creationId xmlns:a16="http://schemas.microsoft.com/office/drawing/2014/main" id="{AEB28862-1AB2-4E84-951C-D29D279DA08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4668" y="2348880"/>
            <a:ext cx="7524328" cy="3698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290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1483568" y="380256"/>
            <a:ext cx="7840960" cy="744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ctr" eaLnBrk="1" hangingPunct="1">
              <a:spcBef>
                <a:spcPct val="20000"/>
              </a:spcBef>
            </a:pPr>
            <a:r>
              <a:rPr lang="cs-CZ" altLang="cs-CZ" sz="3200" b="1" kern="0" dirty="0">
                <a:solidFill>
                  <a:schemeClr val="accent1">
                    <a:lumMod val="75000"/>
                  </a:schemeClr>
                </a:solidFill>
                <a:latin typeface="Arial"/>
              </a:rPr>
              <a:t>Angiogenese</a:t>
            </a:r>
          </a:p>
        </p:txBody>
      </p:sp>
      <p:sp>
        <p:nvSpPr>
          <p:cNvPr id="6" name="Rectangle 3"/>
          <p:cNvSpPr txBox="1">
            <a:spLocks noChangeArrowheads="1"/>
          </p:cNvSpPr>
          <p:nvPr/>
        </p:nvSpPr>
        <p:spPr bwMode="auto">
          <a:xfrm>
            <a:off x="1115616" y="2060848"/>
            <a:ext cx="2952328" cy="33131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cs-CZ" altLang="cs-CZ" b="0" i="0" u="none" strike="noStrike" kern="0" cap="none" spc="0" normalizeH="0" baseline="0" noProof="0" dirty="0">
                <a:ln>
                  <a:noFill/>
                </a:ln>
                <a:solidFill>
                  <a:srgbClr val="000000"/>
                </a:solidFill>
                <a:effectLst/>
                <a:uLnTx/>
                <a:uFillTx/>
                <a:latin typeface="Arial"/>
                <a:ea typeface="+mn-ea"/>
                <a:cs typeface="+mn-cs"/>
              </a:rPr>
              <a:t>Angiogenese </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cs-CZ" altLang="cs-CZ" sz="1600" b="0" i="0" u="none" strike="noStrike" kern="0" cap="none" spc="0" normalizeH="0" baseline="0" noProof="0" dirty="0">
                <a:ln>
                  <a:noFill/>
                </a:ln>
                <a:solidFill>
                  <a:srgbClr val="000000"/>
                </a:solidFill>
                <a:effectLst/>
                <a:uLnTx/>
                <a:uFillTx/>
                <a:latin typeface="Arial"/>
              </a:rPr>
              <a:t>tvorba nových krevních cév</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cs-CZ" altLang="cs-CZ"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cs-CZ" altLang="cs-CZ" b="1" i="0" u="none" strike="noStrike" kern="0" cap="none" spc="0" normalizeH="0" baseline="0" noProof="0" dirty="0">
                <a:ln>
                  <a:noFill/>
                </a:ln>
                <a:solidFill>
                  <a:srgbClr val="000000"/>
                </a:solidFill>
                <a:effectLst/>
                <a:uLnTx/>
                <a:uFillTx/>
                <a:latin typeface="Arial"/>
                <a:ea typeface="+mn-ea"/>
                <a:cs typeface="+mn-cs"/>
              </a:rPr>
              <a:t>HIF</a:t>
            </a:r>
            <a:r>
              <a:rPr kumimoji="0" lang="cs-CZ" altLang="cs-CZ" b="0" i="0" u="none" strike="noStrike" kern="0" cap="none" spc="0" normalizeH="0" baseline="0" noProof="0" dirty="0">
                <a:ln>
                  <a:noFill/>
                </a:ln>
                <a:solidFill>
                  <a:srgbClr val="000000"/>
                </a:solidFill>
                <a:effectLst/>
                <a:uLnTx/>
                <a:uFillTx/>
                <a:latin typeface="Arial"/>
                <a:ea typeface="+mn-ea"/>
                <a:cs typeface="+mn-cs"/>
              </a:rPr>
              <a:t> se váže do oblasti promotoru a iniciuje transkripci receptoru </a:t>
            </a:r>
            <a:r>
              <a:rPr kumimoji="0" lang="cs-CZ" altLang="cs-CZ" b="1" i="0" u="none" strike="noStrike" kern="0" cap="none" spc="0" normalizeH="0" baseline="0" noProof="0" dirty="0">
                <a:ln>
                  <a:noFill/>
                </a:ln>
                <a:solidFill>
                  <a:srgbClr val="000000"/>
                </a:solidFill>
                <a:effectLst/>
                <a:uLnTx/>
                <a:uFillTx/>
                <a:latin typeface="Arial"/>
                <a:ea typeface="+mn-ea"/>
                <a:cs typeface="+mn-cs"/>
              </a:rPr>
              <a:t>VEGFR 2</a:t>
            </a:r>
            <a:r>
              <a:rPr kumimoji="0" lang="cs-CZ" altLang="cs-CZ" b="0" i="0" u="none" strike="noStrike" kern="0" cap="none" spc="0" normalizeH="0" baseline="0" noProof="0" dirty="0">
                <a:ln>
                  <a:noFill/>
                </a:ln>
                <a:solidFill>
                  <a:srgbClr val="000000"/>
                </a:solidFill>
                <a:effectLst/>
                <a:uLnTx/>
                <a:uFillTx/>
                <a:latin typeface="Arial"/>
                <a:ea typeface="+mn-ea"/>
                <a:cs typeface="+mn-cs"/>
              </a:rPr>
              <a:t> i expresi </a:t>
            </a:r>
            <a:r>
              <a:rPr kumimoji="0" lang="cs-CZ" altLang="cs-CZ" b="1" i="0" u="none" strike="noStrike" kern="0" cap="none" spc="0" normalizeH="0" baseline="0" noProof="0" dirty="0">
                <a:ln>
                  <a:noFill/>
                </a:ln>
                <a:solidFill>
                  <a:srgbClr val="000000"/>
                </a:solidFill>
                <a:effectLst/>
                <a:uLnTx/>
                <a:uFillTx/>
                <a:latin typeface="Arial"/>
                <a:ea typeface="+mn-ea"/>
                <a:cs typeface="+mn-cs"/>
              </a:rPr>
              <a:t>VEGF</a:t>
            </a:r>
            <a:r>
              <a:rPr kumimoji="0" lang="cs-CZ" altLang="cs-CZ" b="0" i="0" u="none" strike="noStrike" kern="0" cap="none" spc="0" normalizeH="0" baseline="0" noProof="0" dirty="0">
                <a:ln>
                  <a:noFill/>
                </a:ln>
                <a:solidFill>
                  <a:srgbClr val="000000"/>
                </a:solidFill>
                <a:effectLst/>
                <a:uLnTx/>
                <a:uFillTx/>
                <a:latin typeface="Arial"/>
                <a:ea typeface="+mn-ea"/>
                <a:cs typeface="+mn-cs"/>
              </a:rPr>
              <a:t>(</a:t>
            </a:r>
            <a:r>
              <a:rPr kumimoji="0" lang="cs-CZ" altLang="cs-CZ" sz="1600" b="0" i="0" u="none" strike="noStrike" kern="0" cap="none" spc="0" normalizeH="0" baseline="0" noProof="0" dirty="0">
                <a:ln>
                  <a:noFill/>
                </a:ln>
                <a:solidFill>
                  <a:srgbClr val="000000"/>
                </a:solidFill>
                <a:effectLst/>
                <a:uLnTx/>
                <a:uFillTx/>
                <a:latin typeface="Arial"/>
                <a:ea typeface="+mn-ea"/>
                <a:cs typeface="+mn-cs"/>
              </a:rPr>
              <a:t>Vascular Endothelial</a:t>
            </a:r>
            <a:r>
              <a:rPr kumimoji="0" lang="cs-CZ" altLang="cs-CZ" b="0" i="0" u="none" strike="noStrike" kern="0" cap="none" spc="0" normalizeH="0" baseline="0" noProof="0" dirty="0">
                <a:ln>
                  <a:noFill/>
                </a:ln>
                <a:solidFill>
                  <a:srgbClr val="000000"/>
                </a:solidFill>
                <a:effectLst/>
                <a:uLnTx/>
                <a:uFillTx/>
                <a:latin typeface="Arial"/>
                <a:ea typeface="+mn-ea"/>
                <a:cs typeface="+mn-cs"/>
              </a:rPr>
              <a:t> </a:t>
            </a:r>
            <a:r>
              <a:rPr kumimoji="0" lang="cs-CZ" altLang="cs-CZ" sz="1600" b="0" i="0" u="none" strike="noStrike" kern="0" cap="none" spc="0" normalizeH="0" baseline="0" noProof="0" dirty="0">
                <a:ln>
                  <a:noFill/>
                </a:ln>
                <a:solidFill>
                  <a:srgbClr val="000000"/>
                </a:solidFill>
                <a:effectLst/>
                <a:uLnTx/>
                <a:uFillTx/>
                <a:latin typeface="Arial"/>
                <a:ea typeface="+mn-ea"/>
                <a:cs typeface="+mn-cs"/>
              </a:rPr>
              <a:t>Growth Factor</a:t>
            </a:r>
            <a:r>
              <a:rPr kumimoji="0" lang="cs-CZ" altLang="cs-CZ" b="0" i="0" u="none" strike="noStrike" kern="0" cap="none" spc="0" normalizeH="0" baseline="0" noProof="0" dirty="0">
                <a:ln>
                  <a:noFill/>
                </a:ln>
                <a:solidFill>
                  <a:srgbClr val="000000"/>
                </a:solidFill>
                <a:effectLst/>
                <a:uLnTx/>
                <a:uFillTx/>
                <a:latin typeface="Arial"/>
                <a:ea typeface="+mn-ea"/>
                <a:cs typeface="+mn-cs"/>
              </a:rPr>
              <a:t>) </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cs-CZ" altLang="cs-CZ" sz="1600" b="0" i="0" u="none" strike="noStrike" kern="0" cap="none" spc="0" normalizeH="0" baseline="0" noProof="0" dirty="0">
                <a:ln>
                  <a:noFill/>
                </a:ln>
                <a:solidFill>
                  <a:srgbClr val="000000"/>
                </a:solidFill>
                <a:effectLst/>
                <a:uLnTx/>
                <a:uFillTx/>
                <a:latin typeface="Arial"/>
              </a:rPr>
              <a:t>hlavní faktor angiogenese</a:t>
            </a:r>
          </a:p>
          <a:p>
            <a:pPr marL="742950" marR="0" lvl="1" indent="-285750" algn="l" defTabSz="914400" rtl="0" eaLnBrk="1" fontAlgn="base" latinLnBrk="0" hangingPunct="1">
              <a:lnSpc>
                <a:spcPct val="90000"/>
              </a:lnSpc>
              <a:spcBef>
                <a:spcPct val="20000"/>
              </a:spcBef>
              <a:spcAft>
                <a:spcPct val="0"/>
              </a:spcAft>
              <a:buClrTx/>
              <a:buSzTx/>
              <a:buFontTx/>
              <a:buNone/>
              <a:tabLst/>
              <a:defRPr/>
            </a:pPr>
            <a:endParaRPr kumimoji="0" lang="cs-CZ" altLang="cs-CZ" sz="1600" b="0" i="0" u="none" strike="noStrike" kern="0" cap="none" spc="0" normalizeH="0" baseline="0" noProof="0" dirty="0">
              <a:ln>
                <a:noFill/>
              </a:ln>
              <a:solidFill>
                <a:srgbClr val="000000"/>
              </a:solidFill>
              <a:effectLst/>
              <a:uLnTx/>
              <a:uFillTx/>
              <a:latin typeface="Arial"/>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cs-CZ" altLang="cs-CZ" b="0" i="0" u="none" strike="noStrike" kern="0" cap="none" spc="0" normalizeH="0" baseline="0" noProof="0" dirty="0">
                <a:ln>
                  <a:noFill/>
                </a:ln>
                <a:solidFill>
                  <a:srgbClr val="000000"/>
                </a:solidFill>
                <a:effectLst/>
                <a:uLnTx/>
                <a:uFillTx/>
                <a:latin typeface="Arial"/>
                <a:ea typeface="+mn-ea"/>
                <a:cs typeface="+mn-cs"/>
              </a:rPr>
              <a:t>v normálním vývoji ale i během nádorového růstu</a:t>
            </a:r>
          </a:p>
          <a:p>
            <a:pPr marL="342900" marR="0" lvl="0" indent="-342900" algn="l" defTabSz="914400" rtl="0" eaLnBrk="1" fontAlgn="base" latinLnBrk="0" hangingPunct="1">
              <a:lnSpc>
                <a:spcPct val="90000"/>
              </a:lnSpc>
              <a:spcBef>
                <a:spcPct val="20000"/>
              </a:spcBef>
              <a:spcAft>
                <a:spcPct val="0"/>
              </a:spcAft>
              <a:buClrTx/>
              <a:buSzTx/>
              <a:buFontTx/>
              <a:buNone/>
              <a:tabLst/>
              <a:defRPr/>
            </a:pPr>
            <a:endParaRPr kumimoji="0" lang="cs-CZ" altLang="cs-CZ"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None/>
              <a:tabLst/>
              <a:defRPr/>
            </a:pPr>
            <a:endParaRPr kumimoji="0" lang="cs-CZ" altLang="cs-CZ"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None/>
              <a:tabLst/>
              <a:defRPr/>
            </a:pPr>
            <a:endParaRPr kumimoji="0" lang="cs-CZ" altLang="cs-CZ" sz="3600" b="0" i="0" u="none" strike="noStrike" kern="0" cap="none" spc="0" normalizeH="0" baseline="0" noProof="0" dirty="0">
              <a:ln>
                <a:noFill/>
              </a:ln>
              <a:solidFill>
                <a:srgbClr val="000000"/>
              </a:solidFill>
              <a:effectLst/>
              <a:uLnTx/>
              <a:uFillTx/>
              <a:latin typeface="Arial"/>
              <a:ea typeface="+mn-ea"/>
              <a:cs typeface="+mn-cs"/>
            </a:endParaRPr>
          </a:p>
        </p:txBody>
      </p:sp>
      <p:pic>
        <p:nvPicPr>
          <p:cNvPr id="7" name="Picture 4"/>
          <p:cNvPicPr>
            <a:picLocks noChangeAspect="1" noChangeArrowheads="1"/>
          </p:cNvPicPr>
          <p:nvPr/>
        </p:nvPicPr>
        <p:blipFill>
          <a:blip r:embed="rId2" cstate="print"/>
          <a:srcRect l="13655" t="12761" r="26546" b="12413"/>
          <a:stretch>
            <a:fillRect/>
          </a:stretch>
        </p:blipFill>
        <p:spPr bwMode="auto">
          <a:xfrm>
            <a:off x="3995613" y="1484784"/>
            <a:ext cx="4968875" cy="4662487"/>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83568" y="44624"/>
            <a:ext cx="7840960" cy="744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ctr" eaLnBrk="1" hangingPunct="1">
              <a:spcBef>
                <a:spcPct val="20000"/>
              </a:spcBef>
            </a:pPr>
            <a:r>
              <a:rPr lang="en-US" altLang="cs-CZ" sz="3200" b="1" kern="0" dirty="0">
                <a:solidFill>
                  <a:schemeClr val="accent1">
                    <a:lumMod val="75000"/>
                  </a:schemeClr>
                </a:solidFill>
                <a:latin typeface="Arial"/>
              </a:rPr>
              <a:t>Vascular endothelial growth factors (VEGF) a </a:t>
            </a:r>
            <a:r>
              <a:rPr lang="en-US" altLang="cs-CZ" sz="3200" b="1" kern="0" dirty="0" err="1">
                <a:solidFill>
                  <a:schemeClr val="accent1">
                    <a:lumMod val="75000"/>
                  </a:schemeClr>
                </a:solidFill>
                <a:latin typeface="Arial"/>
              </a:rPr>
              <a:t>jejich</a:t>
            </a:r>
            <a:r>
              <a:rPr lang="en-US" altLang="cs-CZ" sz="3200" b="1" kern="0" dirty="0">
                <a:solidFill>
                  <a:schemeClr val="accent1">
                    <a:lumMod val="75000"/>
                  </a:schemeClr>
                </a:solidFill>
                <a:latin typeface="Arial"/>
              </a:rPr>
              <a:t> </a:t>
            </a:r>
            <a:r>
              <a:rPr lang="en-US" altLang="cs-CZ" sz="3200" b="1" kern="0" dirty="0" err="1">
                <a:solidFill>
                  <a:schemeClr val="accent1">
                    <a:lumMod val="75000"/>
                  </a:schemeClr>
                </a:solidFill>
                <a:latin typeface="Arial"/>
              </a:rPr>
              <a:t>receptory</a:t>
            </a:r>
            <a:r>
              <a:rPr lang="en-US" altLang="cs-CZ" sz="3200" b="1" kern="0" dirty="0">
                <a:solidFill>
                  <a:schemeClr val="accent1">
                    <a:lumMod val="75000"/>
                  </a:schemeClr>
                </a:solidFill>
                <a:latin typeface="Arial"/>
              </a:rPr>
              <a:t> (VEGFR)</a:t>
            </a:r>
            <a:endParaRPr lang="cs-CZ" altLang="cs-CZ" sz="3200" b="1" kern="0" dirty="0">
              <a:solidFill>
                <a:schemeClr val="accent1">
                  <a:lumMod val="75000"/>
                </a:schemeClr>
              </a:solidFill>
              <a:latin typeface="Arial"/>
            </a:endParaRPr>
          </a:p>
        </p:txBody>
      </p:sp>
      <p:pic>
        <p:nvPicPr>
          <p:cNvPr id="3" name="Picture 5" descr="vegf_rec_ligands"/>
          <p:cNvPicPr>
            <a:picLocks noChangeAspect="1" noChangeArrowheads="1"/>
          </p:cNvPicPr>
          <p:nvPr/>
        </p:nvPicPr>
        <p:blipFill rotWithShape="1">
          <a:blip r:embed="rId2" cstate="print"/>
          <a:srcRect r="47643"/>
          <a:stretch/>
        </p:blipFill>
        <p:spPr bwMode="auto">
          <a:xfrm>
            <a:off x="2699792" y="1481570"/>
            <a:ext cx="3644533" cy="49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Sablona_prezentace_zelena">
  <a:themeElements>
    <a:clrScheme name="Vlastní 2">
      <a:dk1>
        <a:sysClr val="windowText" lastClr="000000"/>
      </a:dk1>
      <a:lt1>
        <a:sysClr val="window" lastClr="FFFFFF"/>
      </a:lt1>
      <a:dk2>
        <a:srgbClr val="455F51"/>
      </a:dk2>
      <a:lt2>
        <a:srgbClr val="E2DFCC"/>
      </a:lt2>
      <a:accent1>
        <a:srgbClr val="5C9933"/>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ablona_prezentace_zelena" id="{9E1B0686-C3D0-4406-B4B7-2062B2A25C17}" vid="{46886A58-45FD-47B7-9335-BE9173E24060}"/>
    </a:ext>
  </a:extLst>
</a:theme>
</file>

<file path=ppt/theme/theme2.xml><?xml version="1.0" encoding="utf-8"?>
<a:theme xmlns:a="http://schemas.openxmlformats.org/drawingml/2006/main" name="Motiv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Sablona_prezentace_zelena</Template>
  <TotalTime>4221</TotalTime>
  <Words>2344</Words>
  <Application>Microsoft Office PowerPoint</Application>
  <PresentationFormat>Předvádění na obrazovce (4:3)</PresentationFormat>
  <Paragraphs>167</Paragraphs>
  <Slides>43</Slides>
  <Notes>6</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43</vt:i4>
      </vt:variant>
    </vt:vector>
  </HeadingPairs>
  <TitlesOfParts>
    <vt:vector size="49" baseType="lpstr">
      <vt:lpstr>Arial</vt:lpstr>
      <vt:lpstr>Arial Black</vt:lpstr>
      <vt:lpstr>Calibri</vt:lpstr>
      <vt:lpstr>msgothic</vt:lpstr>
      <vt:lpstr>Wingdings</vt:lpstr>
      <vt:lpstr>Sablona_prezentace_zelena</vt:lpstr>
      <vt:lpstr>Vítězslav Bryja </vt:lpstr>
      <vt:lpstr>Prezentace aplikace PowerPoint</vt:lpstr>
      <vt:lpstr>Prezentace aplikace PowerPoint</vt:lpstr>
      <vt:lpstr>Prezentace aplikace PowerPoint</vt:lpstr>
      <vt:lpstr>Prezentace aplikace PowerPoint</vt:lpstr>
      <vt:lpstr>Prezentace aplikace PowerPoint</vt:lpstr>
      <vt:lpstr>Hypoxie je přítomna/reguluje niku kmenových buněk</vt:lpstr>
      <vt:lpstr>Prezentace aplikace PowerPoint</vt:lpstr>
      <vt:lpstr>Prezentace aplikace PowerPoint</vt:lpstr>
      <vt:lpstr>VEGFR2</vt:lpstr>
      <vt:lpstr>Prezentace aplikace PowerPoint</vt:lpstr>
      <vt:lpstr>Shrnutí</vt:lpstr>
      <vt:lpstr>Angioterapie</vt:lpstr>
      <vt:lpstr>Angioterapie</vt:lpstr>
      <vt:lpstr>Rakovina a angioterapie</vt:lpstr>
      <vt:lpstr>Rakovina a angioterapie</vt:lpstr>
      <vt:lpstr>Diabetická retinopatie</vt:lpstr>
      <vt:lpstr>Angiogeneze vs. vaskulogeneze</vt:lpstr>
      <vt:lpstr>Angiogeneze</vt:lpstr>
      <vt:lpstr>Anatomie cévy</vt:lpstr>
      <vt:lpstr>Základní kroky angiogeneze po poranění (sprouting angiogeneze)</vt:lpstr>
      <vt:lpstr>Sprouting (klíčení) cév</vt:lpstr>
      <vt:lpstr>Prezentace aplikace PowerPoint</vt:lpstr>
      <vt:lpstr>Prezentace aplikace PowerPoint</vt:lpstr>
      <vt:lpstr>Prezentace aplikace PowerPoint</vt:lpstr>
      <vt:lpstr>Prezentace aplikace PowerPoint</vt:lpstr>
      <vt:lpstr>Prezentace aplikace PowerPoint</vt:lpstr>
      <vt:lpstr>Angiopoetin-Tie RTK systém</vt:lpstr>
      <vt:lpstr>Prezentace aplikace PowerPoint</vt:lpstr>
      <vt:lpstr>Spliting</vt:lpstr>
      <vt:lpstr>Mechanické vlivy a jejich detekce</vt:lpstr>
      <vt:lpstr>Prezentace aplikace PowerPoint</vt:lpstr>
      <vt:lpstr>Prezentace aplikace PowerPoint</vt:lpstr>
      <vt:lpstr>Prezentace aplikace PowerPoint</vt:lpstr>
      <vt:lpstr>Hippo (Drosophila) = Yap/Taz (obratlovci)</vt:lpstr>
      <vt:lpstr>Hippo nebo též Yap/Taz signální dráha jako senzor</vt:lpstr>
      <vt:lpstr>Prezentace aplikace PowerPoint</vt:lpstr>
      <vt:lpstr>Prezentace aplikace PowerPoint</vt:lpstr>
      <vt:lpstr>Citlivost iontových kanálů k mechanickým vlivům</vt:lpstr>
      <vt:lpstr>Iontový kanál Piezo1</vt:lpstr>
      <vt:lpstr>Role Piezo1 v regulaci „density“ epitelu</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 Jméno Autora, CSc.</dc:title>
  <dc:creator>Honza</dc:creator>
  <cp:lastModifiedBy>Vítězslav Bryja</cp:lastModifiedBy>
  <cp:revision>156</cp:revision>
  <dcterms:created xsi:type="dcterms:W3CDTF">2017-09-12T04:05:13Z</dcterms:created>
  <dcterms:modified xsi:type="dcterms:W3CDTF">2022-01-02T16:20:50Z</dcterms:modified>
</cp:coreProperties>
</file>