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301" r:id="rId2"/>
    <p:sldId id="302" r:id="rId3"/>
    <p:sldId id="330" r:id="rId4"/>
    <p:sldId id="332" r:id="rId5"/>
    <p:sldId id="333" r:id="rId6"/>
    <p:sldId id="334" r:id="rId7"/>
    <p:sldId id="337" r:id="rId8"/>
    <p:sldId id="336" r:id="rId9"/>
    <p:sldId id="338" r:id="rId10"/>
    <p:sldId id="339" r:id="rId11"/>
    <p:sldId id="340" r:id="rId12"/>
    <p:sldId id="341" r:id="rId13"/>
    <p:sldId id="342" r:id="rId14"/>
    <p:sldId id="345" r:id="rId15"/>
    <p:sldId id="343" r:id="rId16"/>
    <p:sldId id="346" r:id="rId17"/>
    <p:sldId id="347" r:id="rId18"/>
    <p:sldId id="349" r:id="rId19"/>
    <p:sldId id="348" r:id="rId20"/>
    <p:sldId id="350" r:id="rId21"/>
    <p:sldId id="354" r:id="rId22"/>
    <p:sldId id="352" r:id="rId23"/>
    <p:sldId id="353" r:id="rId24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CC"/>
    <a:srgbClr val="66CCFF"/>
    <a:srgbClr val="CC0000"/>
    <a:srgbClr val="66FFFF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24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28" d="100"/>
          <a:sy n="28" d="100"/>
        </p:scale>
        <p:origin x="-1266" y="-6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Kopecký" userId="099a6e90-7a66-43ff-912a-49c1d8f90861" providerId="ADAL" clId="{82F1B9D9-CF38-49B0-8D1A-F4ECF3A20749}"/>
    <pc:docChg chg="modSld">
      <pc:chgData name="Martin Kopecký" userId="099a6e90-7a66-43ff-912a-49c1d8f90861" providerId="ADAL" clId="{82F1B9D9-CF38-49B0-8D1A-F4ECF3A20749}" dt="2021-07-29T11:26:16.580" v="20" actId="255"/>
      <pc:docMkLst>
        <pc:docMk/>
      </pc:docMkLst>
      <pc:sldChg chg="addSp modSp mod">
        <pc:chgData name="Martin Kopecký" userId="099a6e90-7a66-43ff-912a-49c1d8f90861" providerId="ADAL" clId="{82F1B9D9-CF38-49B0-8D1A-F4ECF3A20749}" dt="2021-07-29T11:26:16.580" v="20" actId="255"/>
        <pc:sldMkLst>
          <pc:docMk/>
          <pc:sldMk cId="1516045742" sldId="301"/>
        </pc:sldMkLst>
        <pc:spChg chg="mod">
          <ac:chgData name="Martin Kopecký" userId="099a6e90-7a66-43ff-912a-49c1d8f90861" providerId="ADAL" clId="{82F1B9D9-CF38-49B0-8D1A-F4ECF3A20749}" dt="2021-07-29T11:26:16.580" v="20" actId="255"/>
          <ac:spMkLst>
            <pc:docMk/>
            <pc:sldMk cId="1516045742" sldId="301"/>
            <ac:spMk id="2" creationId="{8C326FCB-26FA-44F3-A10B-809B2471846F}"/>
          </ac:spMkLst>
        </pc:spChg>
        <pc:picChg chg="add mod">
          <ac:chgData name="Martin Kopecký" userId="099a6e90-7a66-43ff-912a-49c1d8f90861" providerId="ADAL" clId="{82F1B9D9-CF38-49B0-8D1A-F4ECF3A20749}" dt="2021-07-29T11:25:21.734" v="15" actId="1076"/>
          <ac:picMkLst>
            <pc:docMk/>
            <pc:sldMk cId="1516045742" sldId="301"/>
            <ac:picMk id="4" creationId="{EA60F13E-212E-45BE-AA58-7D8EA747E49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4FC0DB-C21F-47E1-B35E-F944B6B2C5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4878DA-6071-4CF5-A2A8-1ED1799785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0C2D29-CF21-46E9-B3ED-CD32255B26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194A13-F38C-4C5E-86AB-2420D314D990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532247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6865AA-0BC2-46F3-A213-4A88D47C43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A105E4-EF8C-474F-96BD-6B7CD33242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2C1737-11BA-484F-8285-E8E6A22F51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F314D3-3B35-409E-AAAE-3BF5D743BA54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3827989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6B5F39-6ADC-4D92-AC22-B91FDE3E31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F35B82-3B64-4BF0-A95F-3944BCB44C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890E60-413C-4246-8489-DDC8D5DBF5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A8AAED-E34F-44B9-B452-57CD6A8E0605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3559513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F3B99A-BA76-4DEC-BA58-023739DEE5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911171-F4FB-4BBA-8AB9-59523B75BD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8F801B-E2E3-46B7-9A04-DF3E0500A6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8FE4E1-B412-4B57-9555-EB7C1A47773C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426279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A84EE9-F53C-44D8-8019-C93ED9B8ED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714C0D-4CC8-4B49-BC85-F545A00AC9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08E5C1-D21B-4012-8C6B-2578063762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5B1C62-D49D-4CAD-B3A3-FFDAAC823C29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75820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05656B-F0F7-43F6-8D8B-D25C2692B7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A66A79-BEF5-428B-9348-DA542EDB3B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603633-5D96-49AD-973F-796531109F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671281-E751-438A-9DDC-0E32180E8BF9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605875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A47828E-83CC-4A44-8BAA-403A9A8F91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C77D2A8-F83E-4759-B83D-064AB1438F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329C66F-27C9-40E2-81B0-0ACDE6A39B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C19C38-12FF-4F1E-A024-C6D84954FBDE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3379877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F165136-A291-4C8C-A635-706047D753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3DF1FD3-27D3-40B3-8CF9-74F155611C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0E6230F-C545-4C98-9D8D-8D1F0CDF9C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BE93B-BBBC-46A7-985F-594A91F94EB4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845264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811EBB4-C491-4AF8-AADC-0187E2A285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C9CD2BA-3BB1-4F54-B5BB-E7F12B339F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09C4AA6-A621-4893-A079-B8B5064DD7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E7C133-21E7-4DF9-A563-06671F9C999F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753733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70DA66-184F-4442-A86F-7E42C98E2C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A8859B-E08C-46E9-AC29-72E9C3E684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1DE650-473F-46CD-A465-1D812C5608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0A8AB0-33B3-4B40-83EA-A546CFF38E8D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558904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465AB9-F861-455B-8426-D2572FD78D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250B67-1090-484B-83F6-F0C024D1F6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53AB38-5F1F-4F7C-9735-4095013281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806D93-1A20-4340-854E-20B3BEB0E71E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3699960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2CA2707-B7C7-44F2-8175-D279F72C55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cs-CZ"/>
              <a:t>Klepnutím upravíte styl předlohy nadpisu.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A9A6F67-1C35-4FD6-A048-9A30E86CFD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cs-CZ"/>
              <a:t>Klepnutím upravíte styly předlohy textu.</a:t>
            </a:r>
          </a:p>
          <a:p>
            <a:pPr lvl="1"/>
            <a:r>
              <a:rPr lang="en-CA" altLang="cs-CZ"/>
              <a:t>Druhá úroveň</a:t>
            </a:r>
          </a:p>
          <a:p>
            <a:pPr lvl="2"/>
            <a:r>
              <a:rPr lang="en-CA" altLang="cs-CZ"/>
              <a:t>Třetí úroveň</a:t>
            </a:r>
          </a:p>
          <a:p>
            <a:pPr lvl="3"/>
            <a:r>
              <a:rPr lang="en-CA" altLang="cs-CZ"/>
              <a:t>Čtvrtá úroveň</a:t>
            </a:r>
          </a:p>
          <a:p>
            <a:pPr lvl="4"/>
            <a:r>
              <a:rPr lang="en-CA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08B5B2C-1143-4FF0-9DED-3D5B79C8193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3B8D409-FAC7-436E-A697-EBA12CFDF89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27E77C9-8BA5-4C7C-92BC-3FFDB75D9D9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E7B9F4A-451F-4902-A3A5-9E8A80426D81}" type="slidenum">
              <a:rPr lang="en-CA" altLang="cs-CZ"/>
              <a:pPr/>
              <a:t>‹#›</a:t>
            </a:fld>
            <a:endParaRPr lang="en-CA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8C326FCB-26FA-44F3-A10B-809B2471846F}"/>
              </a:ext>
            </a:extLst>
          </p:cNvPr>
          <p:cNvSpPr txBox="1"/>
          <p:nvPr/>
        </p:nvSpPr>
        <p:spPr>
          <a:xfrm>
            <a:off x="395536" y="548680"/>
            <a:ext cx="8568952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Interaktivní aplikace </a:t>
            </a:r>
            <a:r>
              <a:rPr lang="cs-CZ" b="1" u="sng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Mentimeter</a:t>
            </a:r>
            <a:r>
              <a:rPr lang="cs-CZ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výuce biologie na ZŠ i SŠ</a:t>
            </a:r>
            <a:endParaRPr lang="cs-CZ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interaktivní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aplikace pro rychlé poskytování zpětné vazby</a:t>
            </a: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– zdarma (ve verzi zdarma prezentace může mít pouze tři snímky, nehodí se tedy pro tvorbu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delších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testů, ale spíš pro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rychlotest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v rámci motivace nebo pro okamžité zjištění zpětné vazby )</a:t>
            </a: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– nutná registrace </a:t>
            </a: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– možnost využití různých typů testových otázek</a:t>
            </a: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– využitelné pro prezenční in on-line výuku</a:t>
            </a:r>
          </a:p>
          <a:p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045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6914" t="12643" r="13079" b="14660"/>
          <a:stretch/>
        </p:blipFill>
        <p:spPr>
          <a:xfrm>
            <a:off x="323527" y="1844823"/>
            <a:ext cx="5832649" cy="3312369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F48B91F-95DC-4679-AEC9-C7D4CD2A4D3B}"/>
              </a:ext>
            </a:extLst>
          </p:cNvPr>
          <p:cNvSpPr txBox="1"/>
          <p:nvPr/>
        </p:nvSpPr>
        <p:spPr>
          <a:xfrm>
            <a:off x="323528" y="361109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Mentimeter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– jak na to</a:t>
            </a: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Multiple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Choice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6" name="Přímá spojnice se šipkou 5"/>
          <p:cNvCxnSpPr/>
          <p:nvPr/>
        </p:nvCxnSpPr>
        <p:spPr bwMode="auto">
          <a:xfrm flipV="1">
            <a:off x="3275856" y="5075370"/>
            <a:ext cx="0" cy="241596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ovéPole 4"/>
          <p:cNvSpPr txBox="1"/>
          <p:nvPr/>
        </p:nvSpPr>
        <p:spPr>
          <a:xfrm>
            <a:off x="611560" y="5209572"/>
            <a:ext cx="8343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zde je možné zkontrolovat označení správné odpovědi</a:t>
            </a:r>
          </a:p>
          <a:p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tato obrazovka je ideální pro sdílení při on-line výuce</a:t>
            </a:r>
          </a:p>
          <a:p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je-li vše  pořádku,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vrátíte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se klávesou </a:t>
            </a:r>
            <a:r>
              <a:rPr lang="cs-CZ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Esc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 do původního režimu a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můžete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snímek zpřístupnit žákům kliknutím na tlačítko </a:t>
            </a:r>
            <a:r>
              <a:rPr lang="cs-CZ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Share</a:t>
            </a:r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988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F48B91F-95DC-4679-AEC9-C7D4CD2A4D3B}"/>
              </a:ext>
            </a:extLst>
          </p:cNvPr>
          <p:cNvSpPr txBox="1"/>
          <p:nvPr/>
        </p:nvSpPr>
        <p:spPr>
          <a:xfrm>
            <a:off x="323528" y="332656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Mentimeter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– jak na to</a:t>
            </a: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Multiple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Choice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7353" t="8824" r="12685" b="10294"/>
          <a:stretch/>
        </p:blipFill>
        <p:spPr>
          <a:xfrm>
            <a:off x="107504" y="1412777"/>
            <a:ext cx="4783949" cy="3024336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07504" y="4437112"/>
            <a:ext cx="4752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žákům slouží k přístupu k aplikaci číselný kód, který zadají do kolonky na adrese menti.com (jiné možnosti přihlášení jsou zkopírovat dole uvedený link nebo QR kód)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8244" t="6812" r="15124" b="11447"/>
          <a:stretch/>
        </p:blipFill>
        <p:spPr>
          <a:xfrm>
            <a:off x="5076056" y="1413732"/>
            <a:ext cx="3670972" cy="2447316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11" name="Přímá spojnice se šipkou 10"/>
          <p:cNvCxnSpPr/>
          <p:nvPr/>
        </p:nvCxnSpPr>
        <p:spPr bwMode="auto">
          <a:xfrm flipH="1" flipV="1">
            <a:off x="2051720" y="2276872"/>
            <a:ext cx="1728192" cy="223224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Přímá spojnice se šipkou 13"/>
          <p:cNvCxnSpPr/>
          <p:nvPr/>
        </p:nvCxnSpPr>
        <p:spPr bwMode="auto">
          <a:xfrm flipV="1">
            <a:off x="4211960" y="1926692"/>
            <a:ext cx="2304256" cy="287046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4"/>
          <a:srcRect l="8387" t="9723" r="19613" b="16476"/>
          <a:stretch/>
        </p:blipFill>
        <p:spPr>
          <a:xfrm>
            <a:off x="5076055" y="4027221"/>
            <a:ext cx="3608663" cy="22821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4" name="TextovéPole 23"/>
          <p:cNvSpPr txBox="1"/>
          <p:nvPr/>
        </p:nvSpPr>
        <p:spPr>
          <a:xfrm>
            <a:off x="1690285" y="5529401"/>
            <a:ext cx="33640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po zadání kódu se žákům objeví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stránka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, v níž mohou označovat správné odpovědi, odeslání odpovědi potvrdí tlačítkem </a:t>
            </a:r>
            <a:r>
              <a:rPr lang="cs-CZ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submit</a:t>
            </a:r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Přímá spojnice se šipkou 24"/>
          <p:cNvCxnSpPr/>
          <p:nvPr/>
        </p:nvCxnSpPr>
        <p:spPr bwMode="auto">
          <a:xfrm flipV="1">
            <a:off x="2555776" y="5877274"/>
            <a:ext cx="4436305" cy="792086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21187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F48B91F-95DC-4679-AEC9-C7D4CD2A4D3B}"/>
              </a:ext>
            </a:extLst>
          </p:cNvPr>
          <p:cNvSpPr txBox="1"/>
          <p:nvPr/>
        </p:nvSpPr>
        <p:spPr>
          <a:xfrm>
            <a:off x="323528" y="332656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Mentimeter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– jak na to</a:t>
            </a: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Multiple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Choice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4" name="Přímá spojnice se šipkou 13"/>
          <p:cNvCxnSpPr/>
          <p:nvPr/>
        </p:nvCxnSpPr>
        <p:spPr bwMode="auto">
          <a:xfrm>
            <a:off x="6444208" y="2060848"/>
            <a:ext cx="216024" cy="453247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ovéPole 23"/>
          <p:cNvSpPr txBox="1"/>
          <p:nvPr/>
        </p:nvSpPr>
        <p:spPr>
          <a:xfrm>
            <a:off x="395536" y="6117579"/>
            <a:ext cx="8640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na monitoru vyučujícího „vyrostou“ sloupce odpovědí, současně vpravo dole vidí, kolik žáků již odpovědělo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6605" t="8900" r="13184" b="9567"/>
          <a:stretch/>
        </p:blipFill>
        <p:spPr>
          <a:xfrm>
            <a:off x="395536" y="1434199"/>
            <a:ext cx="7236804" cy="4597500"/>
          </a:xfrm>
          <a:prstGeom prst="rect">
            <a:avLst/>
          </a:prstGeom>
        </p:spPr>
      </p:pic>
      <p:cxnSp>
        <p:nvCxnSpPr>
          <p:cNvPr id="13" name="Přímá spojnice se šipkou 12"/>
          <p:cNvCxnSpPr/>
          <p:nvPr/>
        </p:nvCxnSpPr>
        <p:spPr bwMode="auto">
          <a:xfrm flipV="1">
            <a:off x="971600" y="4149080"/>
            <a:ext cx="4176464" cy="2376264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71288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F48B91F-95DC-4679-AEC9-C7D4CD2A4D3B}"/>
              </a:ext>
            </a:extLst>
          </p:cNvPr>
          <p:cNvSpPr txBox="1"/>
          <p:nvPr/>
        </p:nvSpPr>
        <p:spPr>
          <a:xfrm>
            <a:off x="323528" y="332656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Mentimeter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– jak na to</a:t>
            </a: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Multiple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Choice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4" name="Přímá spojnice se šipkou 13"/>
          <p:cNvCxnSpPr/>
          <p:nvPr/>
        </p:nvCxnSpPr>
        <p:spPr bwMode="auto">
          <a:xfrm>
            <a:off x="6444208" y="2060848"/>
            <a:ext cx="216024" cy="453247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ovéPole 23"/>
          <p:cNvSpPr txBox="1"/>
          <p:nvPr/>
        </p:nvSpPr>
        <p:spPr>
          <a:xfrm>
            <a:off x="395536" y="6117579"/>
            <a:ext cx="8640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na monitoru vyučujícího „vyrostou“ sloupce odpovědí, současně vpravo dole vidí, kolik žáků již odpovědělo, výsledky je možné uložit nebo vymazat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6605" t="8900" r="13184" b="9567"/>
          <a:stretch/>
        </p:blipFill>
        <p:spPr>
          <a:xfrm>
            <a:off x="395536" y="1434199"/>
            <a:ext cx="7236804" cy="4597500"/>
          </a:xfrm>
          <a:prstGeom prst="rect">
            <a:avLst/>
          </a:prstGeom>
        </p:spPr>
      </p:pic>
      <p:cxnSp>
        <p:nvCxnSpPr>
          <p:cNvPr id="13" name="Přímá spojnice se šipkou 12"/>
          <p:cNvCxnSpPr/>
          <p:nvPr/>
        </p:nvCxnSpPr>
        <p:spPr bwMode="auto">
          <a:xfrm flipV="1">
            <a:off x="971600" y="4149080"/>
            <a:ext cx="4176464" cy="2376264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Přímá spojnice se šipkou 6"/>
          <p:cNvCxnSpPr/>
          <p:nvPr/>
        </p:nvCxnSpPr>
        <p:spPr bwMode="auto">
          <a:xfrm flipV="1">
            <a:off x="5220072" y="3212976"/>
            <a:ext cx="720080" cy="3224449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Přímá spojnice se šipkou 8"/>
          <p:cNvCxnSpPr/>
          <p:nvPr/>
        </p:nvCxnSpPr>
        <p:spPr bwMode="auto">
          <a:xfrm flipV="1">
            <a:off x="6300192" y="3212976"/>
            <a:ext cx="360040" cy="322445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15481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/>
          <p:cNvPicPr>
            <a:picLocks noChangeAspect="1"/>
          </p:cNvPicPr>
          <p:nvPr/>
        </p:nvPicPr>
        <p:blipFill rotWithShape="1">
          <a:blip r:embed="rId2"/>
          <a:srcRect l="6509" t="8056" r="13199" b="9356"/>
          <a:stretch/>
        </p:blipFill>
        <p:spPr>
          <a:xfrm>
            <a:off x="811581" y="2060848"/>
            <a:ext cx="7168797" cy="4608512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F48B91F-95DC-4679-AEC9-C7D4CD2A4D3B}"/>
              </a:ext>
            </a:extLst>
          </p:cNvPr>
          <p:cNvSpPr txBox="1"/>
          <p:nvPr/>
        </p:nvSpPr>
        <p:spPr>
          <a:xfrm>
            <a:off x="323528" y="332656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Mentimeter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– jak na to</a:t>
            </a: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Word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Cloud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– „slovní mraky“</a:t>
            </a:r>
          </a:p>
        </p:txBody>
      </p:sp>
      <p:cxnSp>
        <p:nvCxnSpPr>
          <p:cNvPr id="13" name="Přímá spojnice se šipkou 12"/>
          <p:cNvCxnSpPr/>
          <p:nvPr/>
        </p:nvCxnSpPr>
        <p:spPr bwMode="auto">
          <a:xfrm>
            <a:off x="3635896" y="1268760"/>
            <a:ext cx="3168352" cy="187220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72438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2"/>
          <a:srcRect l="6713" t="7914" r="12732" b="10187"/>
          <a:stretch/>
        </p:blipFill>
        <p:spPr>
          <a:xfrm>
            <a:off x="107504" y="1340768"/>
            <a:ext cx="6624736" cy="4209469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F48B91F-95DC-4679-AEC9-C7D4CD2A4D3B}"/>
              </a:ext>
            </a:extLst>
          </p:cNvPr>
          <p:cNvSpPr txBox="1"/>
          <p:nvPr/>
        </p:nvSpPr>
        <p:spPr>
          <a:xfrm>
            <a:off x="323528" y="332656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Mentimeter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– jak na to</a:t>
            </a: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Word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Cloud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– „slovní mraky“</a:t>
            </a:r>
          </a:p>
        </p:txBody>
      </p:sp>
      <p:cxnSp>
        <p:nvCxnSpPr>
          <p:cNvPr id="14" name="Přímá spojnice se šipkou 13"/>
          <p:cNvCxnSpPr/>
          <p:nvPr/>
        </p:nvCxnSpPr>
        <p:spPr bwMode="auto">
          <a:xfrm flipH="1">
            <a:off x="6300192" y="2554305"/>
            <a:ext cx="432048" cy="10599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ovéPole 2"/>
          <p:cNvSpPr txBox="1"/>
          <p:nvPr/>
        </p:nvSpPr>
        <p:spPr>
          <a:xfrm>
            <a:off x="6732240" y="2348880"/>
            <a:ext cx="23042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sem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vepíšete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otázku</a:t>
            </a:r>
          </a:p>
          <a:p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zde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volíte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, kolik pojmů může každý žák napsat</a:t>
            </a:r>
          </a:p>
          <a:p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zde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volíte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, zda žáci mohou odpovídat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opakovaně</a:t>
            </a:r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Přímá spojnice se šipkou 11"/>
          <p:cNvCxnSpPr/>
          <p:nvPr/>
        </p:nvCxnSpPr>
        <p:spPr bwMode="auto">
          <a:xfrm flipH="1">
            <a:off x="5220072" y="2987650"/>
            <a:ext cx="1537798" cy="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Přímá spojnice se šipkou 14"/>
          <p:cNvCxnSpPr/>
          <p:nvPr/>
        </p:nvCxnSpPr>
        <p:spPr bwMode="auto">
          <a:xfrm flipH="1">
            <a:off x="6368714" y="3994465"/>
            <a:ext cx="432048" cy="10599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63438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F48B91F-95DC-4679-AEC9-C7D4CD2A4D3B}"/>
              </a:ext>
            </a:extLst>
          </p:cNvPr>
          <p:cNvSpPr txBox="1"/>
          <p:nvPr/>
        </p:nvSpPr>
        <p:spPr>
          <a:xfrm>
            <a:off x="323528" y="332656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Mentimeter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– jak na to</a:t>
            </a: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Word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Cloud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– „slovní mraky“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79512" y="5517232"/>
            <a:ext cx="84369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Na monitoru se objeví odpovědi žáků, čím vícekrát se termín v odpovědích opakuje, tím větším písmem je na monitoru zobrazen.</a:t>
            </a:r>
          </a:p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Vpravo dole na monitoru je opět vidět počet žáků, kteří odpověděli.</a:t>
            </a:r>
          </a:p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Správné i nesprávné odpovědi může vyučující využít při dalším výkladu nebo si na konci hodiny rychle zkontrolovat, jak žáci látku pochopili.</a:t>
            </a:r>
          </a:p>
          <a:p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7414" t="7885" r="12574" b="9816"/>
          <a:stretch/>
        </p:blipFill>
        <p:spPr>
          <a:xfrm>
            <a:off x="311559" y="1430812"/>
            <a:ext cx="6132628" cy="394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02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/>
          <p:cNvPicPr>
            <a:picLocks noChangeAspect="1"/>
          </p:cNvPicPr>
          <p:nvPr/>
        </p:nvPicPr>
        <p:blipFill rotWithShape="1">
          <a:blip r:embed="rId2"/>
          <a:srcRect l="6509" t="8056" r="13199" b="9356"/>
          <a:stretch/>
        </p:blipFill>
        <p:spPr>
          <a:xfrm>
            <a:off x="811581" y="2060848"/>
            <a:ext cx="7168797" cy="4608512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F48B91F-95DC-4679-AEC9-C7D4CD2A4D3B}"/>
              </a:ext>
            </a:extLst>
          </p:cNvPr>
          <p:cNvSpPr txBox="1"/>
          <p:nvPr/>
        </p:nvSpPr>
        <p:spPr>
          <a:xfrm>
            <a:off x="323528" y="332656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Mentimeter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– jak na to</a:t>
            </a: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Open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Ended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– otevřené otázky</a:t>
            </a:r>
          </a:p>
        </p:txBody>
      </p:sp>
      <p:cxnSp>
        <p:nvCxnSpPr>
          <p:cNvPr id="13" name="Přímá spojnice se šipkou 12"/>
          <p:cNvCxnSpPr/>
          <p:nvPr/>
        </p:nvCxnSpPr>
        <p:spPr bwMode="auto">
          <a:xfrm>
            <a:off x="3635896" y="1268760"/>
            <a:ext cx="3888432" cy="180020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10081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F48B91F-95DC-4679-AEC9-C7D4CD2A4D3B}"/>
              </a:ext>
            </a:extLst>
          </p:cNvPr>
          <p:cNvSpPr txBox="1"/>
          <p:nvPr/>
        </p:nvSpPr>
        <p:spPr>
          <a:xfrm>
            <a:off x="323528" y="332656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Mentimeter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– jak na to</a:t>
            </a: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Open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Ended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– otevřené otázky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6922" t="8307" r="12609" b="10013"/>
          <a:stretch/>
        </p:blipFill>
        <p:spPr>
          <a:xfrm>
            <a:off x="344547" y="1484784"/>
            <a:ext cx="6531709" cy="4143772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020272" y="2636912"/>
            <a:ext cx="21957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ilustrační obrázek</a:t>
            </a:r>
          </a:p>
          <a:p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způsob uspořádání odpovědí (odpověď může mít až 250 znaků)</a:t>
            </a:r>
          </a:p>
          <a:p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možnost opakované odpovědi</a:t>
            </a:r>
          </a:p>
        </p:txBody>
      </p:sp>
      <p:cxnSp>
        <p:nvCxnSpPr>
          <p:cNvPr id="7" name="Přímá spojnice se šipkou 6"/>
          <p:cNvCxnSpPr/>
          <p:nvPr/>
        </p:nvCxnSpPr>
        <p:spPr bwMode="auto">
          <a:xfrm flipH="1">
            <a:off x="6516216" y="2852936"/>
            <a:ext cx="504056" cy="43204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Přímá spojnice se šipkou 9"/>
          <p:cNvCxnSpPr/>
          <p:nvPr/>
        </p:nvCxnSpPr>
        <p:spPr bwMode="auto">
          <a:xfrm flipH="1">
            <a:off x="5508104" y="3356992"/>
            <a:ext cx="1512168" cy="216024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Přímá spojnice se šipkou 13"/>
          <p:cNvCxnSpPr/>
          <p:nvPr/>
        </p:nvCxnSpPr>
        <p:spPr bwMode="auto">
          <a:xfrm flipH="1" flipV="1">
            <a:off x="5292080" y="4149080"/>
            <a:ext cx="1728192" cy="43204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04503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F48B91F-95DC-4679-AEC9-C7D4CD2A4D3B}"/>
              </a:ext>
            </a:extLst>
          </p:cNvPr>
          <p:cNvSpPr txBox="1"/>
          <p:nvPr/>
        </p:nvSpPr>
        <p:spPr>
          <a:xfrm>
            <a:off x="323528" y="332656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Mentimeter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– jak na to</a:t>
            </a: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Open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Ended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– otevřené otázky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/>
          <a:srcRect l="7250" t="8826" r="13686" b="10271"/>
          <a:stretch/>
        </p:blipFill>
        <p:spPr>
          <a:xfrm>
            <a:off x="467544" y="1412776"/>
            <a:ext cx="7769010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449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F48B91F-95DC-4679-AEC9-C7D4CD2A4D3B}"/>
              </a:ext>
            </a:extLst>
          </p:cNvPr>
          <p:cNvSpPr txBox="1"/>
          <p:nvPr/>
        </p:nvSpPr>
        <p:spPr>
          <a:xfrm>
            <a:off x="51184" y="764704"/>
            <a:ext cx="915212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Mentimeter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– jak na to</a:t>
            </a: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Prvním krokem je zřízení uživatelského účtu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adrese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mentimeter.com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pomocí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odkazu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Sig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up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9333" t="12800" r="13333" b="10400"/>
          <a:stretch/>
        </p:blipFill>
        <p:spPr>
          <a:xfrm>
            <a:off x="1320877" y="2204864"/>
            <a:ext cx="6612733" cy="410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52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404664"/>
            <a:ext cx="806489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Výhody využití aplikace při výuce biologie:</a:t>
            </a: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yužití mobilu při výuce (není třeba žádné další „hlasovací“ zařízení)</a:t>
            </a:r>
          </a:p>
          <a:p>
            <a:pPr marL="342900" indent="-342900">
              <a:buFontTx/>
              <a:buChar char="-"/>
            </a:pP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nonymní odpovědi (přihlášení pomocí číselného nebo QR kódu dovolí zapojení méně průbojných žáků nebo těch, kteří mají strach z neúspěchu)</a:t>
            </a:r>
          </a:p>
          <a:p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rychlá zpětná vazba umožní přizpůsobit hodinu požadavkům konkrétní třídy nebo žáka (usnadní práci s heterogenním kolektivem)</a:t>
            </a:r>
          </a:p>
          <a:p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486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404664"/>
            <a:ext cx="80648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Příklady využití aplikace při výuce biologie na SŠ:</a:t>
            </a: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Motivace na začátku vyučovací hodiny pomocí slovních mraků (Word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Cloud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Př. Vzpomeneš si na některé funkce krve?</a:t>
            </a: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Př. Víš, jakou funkci plní v přírodě bakterie?</a:t>
            </a: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Př. Jaká znáš virová onemocnění?</a:t>
            </a: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Výsledkem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je slovní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mrak,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kde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pojmy, které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si vybaví nejvíce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žáků, jsou napsány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největším písmem. Mrak je vodítkem pro učitele, které části látky jsou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žákům známé více, které méně a co v budoucím výkladu akcentovat.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2941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404664"/>
            <a:ext cx="80648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Příklady využití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aplikace při výuce biologie na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SŠ:</a:t>
            </a: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Rychlá zpětná vazba na konci hodiny (nebo delšího vyučovacího celku) pomocí hlasování (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Multiple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Chois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Př. Které skupiny rostlin se rozmnožují výtrusy? (dvouděložné – mechorosty – jehličnany – kapradiny) </a:t>
            </a: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Př. Mezi žlázy s vnitřní sekrecí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patří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slinivka břišní –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slinné žlázy – hypofýza – placenta</a:t>
            </a: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Př. Mezi teplokrevné živočichy nepatří rosnička – tuleň – kapr – slepýš.</a:t>
            </a:r>
          </a:p>
          <a:p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Výsledkem jsou histogramy, z nichž je patrná četnost správných a nesprávných odpovědí. Nesprávné je třeba opravit. Ke správným, pro které hlasovalo méně žáků, je třeba se ještě jednou vrátit. </a:t>
            </a:r>
          </a:p>
        </p:txBody>
      </p:sp>
    </p:spTree>
    <p:extLst>
      <p:ext uri="{BB962C8B-B14F-4D97-AF65-F5344CB8AC3E}">
        <p14:creationId xmlns:p14="http://schemas.microsoft.com/office/powerpoint/2010/main" val="3272904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404664"/>
            <a:ext cx="80648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Příklady využití aplikace při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výuce biologie na SŠ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Zpětná vazba na konci delšího vyučovacího celku pomocí hlasování (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Multiple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Chois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Př. Dokážeš definovat pojmy mitóza – profáze – chromozom –DNA?</a:t>
            </a: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 pojmům, které mají ve výsledném histogramu </a:t>
            </a:r>
            <a:r>
              <a:rPr lang="cs-CZ" sz="2000" b="1" smtClean="0">
                <a:latin typeface="Arial" panose="020B0604020202020204" pitchFamily="34" charset="0"/>
                <a:cs typeface="Arial" panose="020B0604020202020204" pitchFamily="34" charset="0"/>
              </a:rPr>
              <a:t>nejnižší sloupec,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 třeba se vrátit. </a:t>
            </a:r>
          </a:p>
        </p:txBody>
      </p:sp>
    </p:spTree>
    <p:extLst>
      <p:ext uri="{BB962C8B-B14F-4D97-AF65-F5344CB8AC3E}">
        <p14:creationId xmlns:p14="http://schemas.microsoft.com/office/powerpoint/2010/main" val="1457866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F48B91F-95DC-4679-AEC9-C7D4CD2A4D3B}"/>
              </a:ext>
            </a:extLst>
          </p:cNvPr>
          <p:cNvSpPr txBox="1"/>
          <p:nvPr/>
        </p:nvSpPr>
        <p:spPr>
          <a:xfrm>
            <a:off x="250088" y="764704"/>
            <a:ext cx="87543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Mentimeter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– jak na to</a:t>
            </a: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Přihlásit se je možné emailovou adresou a heslem nebo přes existující</a:t>
            </a:r>
          </a:p>
          <a:p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účet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9495" t="18231" r="37330" b="39892"/>
          <a:stretch/>
        </p:blipFill>
        <p:spPr>
          <a:xfrm>
            <a:off x="971600" y="2924944"/>
            <a:ext cx="7511586" cy="369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963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F48B91F-95DC-4679-AEC9-C7D4CD2A4D3B}"/>
              </a:ext>
            </a:extLst>
          </p:cNvPr>
          <p:cNvSpPr txBox="1"/>
          <p:nvPr/>
        </p:nvSpPr>
        <p:spPr>
          <a:xfrm>
            <a:off x="1622259" y="764704"/>
            <a:ext cx="60099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Mentimeter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– jak na to</a:t>
            </a: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Na úvodní stránce odkliknete My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8049" t="9198" r="12616" b="11695"/>
          <a:stretch/>
        </p:blipFill>
        <p:spPr>
          <a:xfrm>
            <a:off x="1331640" y="2276872"/>
            <a:ext cx="6701767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842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F48B91F-95DC-4679-AEC9-C7D4CD2A4D3B}"/>
              </a:ext>
            </a:extLst>
          </p:cNvPr>
          <p:cNvSpPr txBox="1"/>
          <p:nvPr/>
        </p:nvSpPr>
        <p:spPr>
          <a:xfrm>
            <a:off x="1378607" y="764704"/>
            <a:ext cx="64972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Mentimeter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– jak na to</a:t>
            </a: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Zde vytváříte novou prezentaci nebo novou složku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7079" t="7845" r="12507" b="10563"/>
          <a:stretch/>
        </p:blipFill>
        <p:spPr>
          <a:xfrm>
            <a:off x="1290423" y="1988840"/>
            <a:ext cx="6565334" cy="4163383"/>
          </a:xfrm>
          <a:prstGeom prst="rect">
            <a:avLst/>
          </a:prstGeom>
        </p:spPr>
      </p:pic>
      <p:cxnSp>
        <p:nvCxnSpPr>
          <p:cNvPr id="6" name="Přímá spojnice se šipkou 5"/>
          <p:cNvCxnSpPr/>
          <p:nvPr/>
        </p:nvCxnSpPr>
        <p:spPr bwMode="auto">
          <a:xfrm flipH="1">
            <a:off x="2771800" y="1700808"/>
            <a:ext cx="1512168" cy="936104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Přímá spojnice se šipkou 6"/>
          <p:cNvCxnSpPr/>
          <p:nvPr/>
        </p:nvCxnSpPr>
        <p:spPr bwMode="auto">
          <a:xfrm flipH="1">
            <a:off x="3419872" y="1700808"/>
            <a:ext cx="3384376" cy="936104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18476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F48B91F-95DC-4679-AEC9-C7D4CD2A4D3B}"/>
              </a:ext>
            </a:extLst>
          </p:cNvPr>
          <p:cNvSpPr txBox="1"/>
          <p:nvPr/>
        </p:nvSpPr>
        <p:spPr>
          <a:xfrm>
            <a:off x="346212" y="764704"/>
            <a:ext cx="85620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Mentimeter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– jak na to</a:t>
            </a: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Vybrali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jste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, do rámečku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napište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název prezentace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7284" t="9063" r="13410" b="10659"/>
          <a:stretch/>
        </p:blipFill>
        <p:spPr>
          <a:xfrm>
            <a:off x="928127" y="1916832"/>
            <a:ext cx="7398243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93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/>
          <p:cNvPicPr>
            <a:picLocks noChangeAspect="1"/>
          </p:cNvPicPr>
          <p:nvPr/>
        </p:nvPicPr>
        <p:blipFill rotWithShape="1">
          <a:blip r:embed="rId2"/>
          <a:srcRect l="6509" t="8056" r="13199" b="9356"/>
          <a:stretch/>
        </p:blipFill>
        <p:spPr>
          <a:xfrm>
            <a:off x="811581" y="2060848"/>
            <a:ext cx="7168797" cy="4608512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F48B91F-95DC-4679-AEC9-C7D4CD2A4D3B}"/>
              </a:ext>
            </a:extLst>
          </p:cNvPr>
          <p:cNvSpPr txBox="1"/>
          <p:nvPr/>
        </p:nvSpPr>
        <p:spPr>
          <a:xfrm>
            <a:off x="323528" y="332656"/>
            <a:ext cx="84249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Mentimeter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– jak na to</a:t>
            </a: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V tomto okně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tvoříte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prezentaci: vlevo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vidíte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všechny snímky prezentace, uprostřed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tvoříte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aktuální snímek, vpravo jsou možnosti pro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tvorbu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snímků (= otázek)</a:t>
            </a:r>
          </a:p>
        </p:txBody>
      </p:sp>
      <p:cxnSp>
        <p:nvCxnSpPr>
          <p:cNvPr id="6" name="Přímá spojnice se šipkou 5"/>
          <p:cNvCxnSpPr/>
          <p:nvPr/>
        </p:nvCxnSpPr>
        <p:spPr bwMode="auto">
          <a:xfrm flipH="1">
            <a:off x="1259632" y="1268760"/>
            <a:ext cx="5184576" cy="136815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Přímá spojnice se šipkou 8"/>
          <p:cNvCxnSpPr/>
          <p:nvPr/>
        </p:nvCxnSpPr>
        <p:spPr bwMode="auto">
          <a:xfrm>
            <a:off x="3995936" y="1556792"/>
            <a:ext cx="0" cy="100811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Přímá spojnice se šipkou 12"/>
          <p:cNvCxnSpPr/>
          <p:nvPr/>
        </p:nvCxnSpPr>
        <p:spPr bwMode="auto">
          <a:xfrm flipH="1">
            <a:off x="6444208" y="1586993"/>
            <a:ext cx="576066" cy="1553975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62122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F48B91F-95DC-4679-AEC9-C7D4CD2A4D3B}"/>
              </a:ext>
            </a:extLst>
          </p:cNvPr>
          <p:cNvSpPr txBox="1"/>
          <p:nvPr/>
        </p:nvSpPr>
        <p:spPr>
          <a:xfrm>
            <a:off x="323528" y="332656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Mentimeter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– jak na to</a:t>
            </a: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Multiple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Choice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– otázky s výběrem odpovědí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6424602" y="2708920"/>
            <a:ext cx="26253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sem </a:t>
            </a:r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vepíšete 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otázku</a:t>
            </a:r>
          </a:p>
          <a:p>
            <a:endParaRPr lang="cs-CZ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zde </a:t>
            </a:r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upravíte 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počet možných odpovědí/voleb, ke slovnímu zápisu odpovědi je možno přidat ilustrační obrázek (vybrat z galerie nebo vlastní) </a:t>
            </a:r>
          </a:p>
          <a:p>
            <a:endParaRPr lang="cs-CZ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Obrázek 20"/>
          <p:cNvPicPr>
            <a:picLocks noChangeAspect="1"/>
          </p:cNvPicPr>
          <p:nvPr/>
        </p:nvPicPr>
        <p:blipFill rotWithShape="1">
          <a:blip r:embed="rId2"/>
          <a:srcRect l="6622" t="1766" r="12805" b="9935"/>
          <a:stretch/>
        </p:blipFill>
        <p:spPr>
          <a:xfrm>
            <a:off x="179511" y="1484784"/>
            <a:ext cx="6202769" cy="4248472"/>
          </a:xfrm>
          <a:prstGeom prst="rect">
            <a:avLst/>
          </a:prstGeom>
        </p:spPr>
      </p:pic>
      <p:cxnSp>
        <p:nvCxnSpPr>
          <p:cNvPr id="22" name="Přímá spojnice se šipkou 21"/>
          <p:cNvCxnSpPr/>
          <p:nvPr/>
        </p:nvCxnSpPr>
        <p:spPr bwMode="auto">
          <a:xfrm flipH="1">
            <a:off x="6228184" y="3356992"/>
            <a:ext cx="216024" cy="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Přímá spojnice se šipkou 22"/>
          <p:cNvCxnSpPr/>
          <p:nvPr/>
        </p:nvCxnSpPr>
        <p:spPr bwMode="auto">
          <a:xfrm flipH="1">
            <a:off x="6012160" y="2852936"/>
            <a:ext cx="432048" cy="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35566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/>
          <a:srcRect l="7020" t="2661" r="13136" b="10301"/>
          <a:stretch/>
        </p:blipFill>
        <p:spPr>
          <a:xfrm>
            <a:off x="181354" y="1465770"/>
            <a:ext cx="6552728" cy="4464496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F48B91F-95DC-4679-AEC9-C7D4CD2A4D3B}"/>
              </a:ext>
            </a:extLst>
          </p:cNvPr>
          <p:cNvSpPr txBox="1"/>
          <p:nvPr/>
        </p:nvSpPr>
        <p:spPr>
          <a:xfrm>
            <a:off x="323528" y="361109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Mentimeter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– jak na to</a:t>
            </a: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Multiple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Choice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6876256" y="3140968"/>
            <a:ext cx="216023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možnosti zobrazení odpovědí žáků</a:t>
            </a:r>
          </a:p>
          <a:p>
            <a:endParaRPr lang="cs-CZ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zde </a:t>
            </a:r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vybíráte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, zda odpovědi jsou správně/nesprávně (správné je třeba výše označit) či zda žák vyslovuje nějaký názor a vy zjišťujete např. převládající názor ve třídě</a:t>
            </a:r>
          </a:p>
          <a:p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zde označujete možnost výběru více odpovědí</a:t>
            </a:r>
          </a:p>
        </p:txBody>
      </p:sp>
      <p:cxnSp>
        <p:nvCxnSpPr>
          <p:cNvPr id="6" name="Přímá spojnice se šipkou 5"/>
          <p:cNvCxnSpPr/>
          <p:nvPr/>
        </p:nvCxnSpPr>
        <p:spPr bwMode="auto">
          <a:xfrm flipH="1" flipV="1">
            <a:off x="6372200" y="5517232"/>
            <a:ext cx="577907" cy="576064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Přímá spojnice se šipkou 8"/>
          <p:cNvCxnSpPr/>
          <p:nvPr/>
        </p:nvCxnSpPr>
        <p:spPr bwMode="auto">
          <a:xfrm flipH="1">
            <a:off x="5436097" y="3356992"/>
            <a:ext cx="1440159" cy="792089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Přímá spojnice se šipkou 9"/>
          <p:cNvCxnSpPr/>
          <p:nvPr/>
        </p:nvCxnSpPr>
        <p:spPr bwMode="auto">
          <a:xfrm flipH="1">
            <a:off x="5094493" y="4077072"/>
            <a:ext cx="1855614" cy="108012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ovéPole 18"/>
          <p:cNvSpPr txBox="1"/>
          <p:nvPr/>
        </p:nvSpPr>
        <p:spPr>
          <a:xfrm>
            <a:off x="6876256" y="1394774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po vytvoření snímku </a:t>
            </a:r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zkontrolujete 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vzhled obrazovky pomocí tlačítka </a:t>
            </a:r>
            <a:r>
              <a:rPr lang="cs-CZ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endParaRPr lang="cs-CZ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Přímá spojnice se šipkou 21"/>
          <p:cNvCxnSpPr/>
          <p:nvPr/>
        </p:nvCxnSpPr>
        <p:spPr bwMode="auto">
          <a:xfrm flipH="1">
            <a:off x="6734082" y="1871321"/>
            <a:ext cx="269596" cy="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79125813"/>
      </p:ext>
    </p:extLst>
  </p:cSld>
  <p:clrMapOvr>
    <a:masterClrMapping/>
  </p:clrMapOvr>
</p:sld>
</file>

<file path=ppt/theme/theme1.xml><?xml version="1.0" encoding="utf-8"?>
<a:theme xmlns:a="http://schemas.openxmlformats.org/drawingml/2006/main" name="Prázdná prezentace">
  <a:themeElements>
    <a:clrScheme name="Prázdná prezenta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ázdná prezenta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Prázdná prezenta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ázdná prezenta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ázdná prezenta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ázdná prezenta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ázdná prezenta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ázdná prezenta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ázdná prezenta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Office\Sablony\Prázdná prezentace.pot</Template>
  <TotalTime>2008</TotalTime>
  <Words>906</Words>
  <Application>Microsoft Office PowerPoint</Application>
  <PresentationFormat>Předvádění na obrazovce (4:3)</PresentationFormat>
  <Paragraphs>133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6" baseType="lpstr">
      <vt:lpstr>Arial</vt:lpstr>
      <vt:lpstr>Times New Roman</vt:lpstr>
      <vt:lpstr>Prázdná prezentace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prfmu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nadpisu</dc:title>
  <dc:creator>ooorrrr</dc:creator>
  <cp:lastModifiedBy>Uživatel systému Windows</cp:lastModifiedBy>
  <cp:revision>150</cp:revision>
  <dcterms:created xsi:type="dcterms:W3CDTF">2003-04-24T09:33:34Z</dcterms:created>
  <dcterms:modified xsi:type="dcterms:W3CDTF">2021-11-30T10:50:33Z</dcterms:modified>
</cp:coreProperties>
</file>