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sldIdLst>
    <p:sldId id="256" r:id="rId2"/>
    <p:sldId id="269" r:id="rId3"/>
    <p:sldId id="267" r:id="rId4"/>
    <p:sldId id="270" r:id="rId5"/>
    <p:sldId id="266" r:id="rId6"/>
    <p:sldId id="259" r:id="rId7"/>
    <p:sldId id="261" r:id="rId8"/>
    <p:sldId id="258" r:id="rId9"/>
    <p:sldId id="262" r:id="rId10"/>
    <p:sldId id="274" r:id="rId11"/>
    <p:sldId id="264" r:id="rId12"/>
    <p:sldId id="260" r:id="rId13"/>
    <p:sldId id="272" r:id="rId14"/>
    <p:sldId id="275" r:id="rId15"/>
    <p:sldId id="268" r:id="rId16"/>
  </p:sldIdLst>
  <p:sldSz cx="9144000" cy="6858000" type="screen4x3"/>
  <p:notesSz cx="7099300" cy="10234613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>
          <p15:clr>
            <a:srgbClr val="A4A3A4"/>
          </p15:clr>
        </p15:guide>
        <p15:guide id="2" pos="223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FFFF00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25616" autoAdjust="0"/>
    <p:restoredTop sz="94660"/>
  </p:normalViewPr>
  <p:slideViewPr>
    <p:cSldViewPr>
      <p:cViewPr varScale="1">
        <p:scale>
          <a:sx n="85" d="100"/>
          <a:sy n="85" d="100"/>
        </p:scale>
        <p:origin x="1392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28" d="100"/>
          <a:sy n="28" d="100"/>
        </p:scale>
        <p:origin x="-1266" y="-66"/>
      </p:cViewPr>
      <p:guideLst>
        <p:guide orient="horz" pos="3224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EFB54C-72A7-49A1-BA5A-A2EE0748C403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2436023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520EC9-1A5F-4800-AFEB-70DD32C5BFAF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5606137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272019-D06F-4C13-AEAE-7A966AFA3A2D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0103339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9F1EF0-A211-4884-951B-E1715D235A7C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5317924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6C8741-1477-4E3E-BC21-9389A9656A8D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283208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A253FB-9245-4F9C-856B-EB5563EA53FB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6087730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alt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alt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7D0BDE-D066-47C9-B43A-0076A50BC5DA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9735869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alt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alt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3B83AB-0B15-430B-913A-9FB1874A09E1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4648584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alt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alt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7419E7-A7E0-483B-A6F5-FBF14F4D9183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3583977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F82EDB-62A6-43B0-AA99-20862B014A9C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6731876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034CA3-9FB4-4033-87B6-55D5408E49AA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2606291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cs-CZ"/>
              <a:t>Klepnutím upravíte styl předlohy nadpisu.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cs-CZ"/>
              <a:t>Klepnutím upravíte styly předlohy textu.</a:t>
            </a:r>
          </a:p>
          <a:p>
            <a:pPr lvl="1"/>
            <a:r>
              <a:rPr lang="en-CA" altLang="cs-CZ"/>
              <a:t>Druhá úroveň</a:t>
            </a:r>
          </a:p>
          <a:p>
            <a:pPr lvl="2"/>
            <a:r>
              <a:rPr lang="en-CA" altLang="cs-CZ"/>
              <a:t>Třetí úroveň</a:t>
            </a:r>
          </a:p>
          <a:p>
            <a:pPr lvl="3"/>
            <a:r>
              <a:rPr lang="en-CA" altLang="cs-CZ"/>
              <a:t>Čtvrtá úroveň</a:t>
            </a:r>
          </a:p>
          <a:p>
            <a:pPr lvl="4"/>
            <a:r>
              <a:rPr lang="en-CA" altLang="cs-CZ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CA" alt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CA" alt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0B32E747-2326-454B-8926-9AEACCEE960E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.pn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1.png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1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2"/>
          <p:cNvSpPr txBox="1">
            <a:spLocks noChangeArrowheads="1"/>
          </p:cNvSpPr>
          <p:nvPr/>
        </p:nvSpPr>
        <p:spPr bwMode="auto">
          <a:xfrm>
            <a:off x="457200" y="762000"/>
            <a:ext cx="8305800" cy="210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ts val="600"/>
              </a:spcBef>
              <a:buFontTx/>
              <a:buNone/>
            </a:pPr>
            <a:r>
              <a:rPr lang="cs-CZ" altLang="cs-CZ" sz="2400" b="1">
                <a:latin typeface="Arial" panose="020B0604020202020204" pitchFamily="34" charset="0"/>
              </a:rPr>
              <a:t>Výběr a uspořádání učiva biologie na střední škole</a:t>
            </a:r>
          </a:p>
          <a:p>
            <a:pPr algn="ctr">
              <a:spcBef>
                <a:spcPts val="600"/>
              </a:spcBef>
              <a:buFontTx/>
              <a:buNone/>
            </a:pPr>
            <a:endParaRPr lang="cs-CZ" altLang="cs-CZ" sz="2400" b="1">
              <a:latin typeface="Arial" panose="020B0604020202020204" pitchFamily="34" charset="0"/>
            </a:endParaRPr>
          </a:p>
          <a:p>
            <a:pPr>
              <a:spcBef>
                <a:spcPts val="600"/>
              </a:spcBef>
            </a:pPr>
            <a:r>
              <a:rPr lang="cs-CZ" altLang="cs-CZ" sz="2400" b="1">
                <a:latin typeface="Arial" panose="020B0604020202020204" pitchFamily="34" charset="0"/>
              </a:rPr>
              <a:t> </a:t>
            </a:r>
            <a:r>
              <a:rPr lang="cs-CZ" altLang="cs-CZ" sz="2000" b="1">
                <a:latin typeface="Arial" panose="020B0604020202020204" pitchFamily="34" charset="0"/>
              </a:rPr>
              <a:t>velký nárůst biologických poznatků</a:t>
            </a:r>
          </a:p>
          <a:p>
            <a:pPr>
              <a:spcBef>
                <a:spcPts val="600"/>
              </a:spcBef>
            </a:pPr>
            <a:r>
              <a:rPr lang="cs-CZ" altLang="cs-CZ" sz="2000" b="1">
                <a:latin typeface="Arial" panose="020B0604020202020204" pitchFamily="34" charset="0"/>
              </a:rPr>
              <a:t> časově omezená školní docházka </a:t>
            </a:r>
          </a:p>
          <a:p>
            <a:pPr>
              <a:spcBef>
                <a:spcPts val="600"/>
              </a:spcBef>
            </a:pPr>
            <a:r>
              <a:rPr lang="cs-CZ" altLang="cs-CZ" sz="2000" b="1">
                <a:latin typeface="Arial" panose="020B0604020202020204" pitchFamily="34" charset="0"/>
              </a:rPr>
              <a:t> „pevně“ stanovené hodinové dotace </a:t>
            </a:r>
          </a:p>
        </p:txBody>
      </p:sp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990600" y="5334000"/>
            <a:ext cx="7162800" cy="1203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ts val="600"/>
              </a:spcBef>
              <a:buFontTx/>
              <a:buNone/>
            </a:pPr>
            <a:r>
              <a:rPr lang="cs-CZ" altLang="cs-CZ" sz="2400" b="1">
                <a:latin typeface="Arial" panose="020B0604020202020204" pitchFamily="34" charset="0"/>
              </a:rPr>
              <a:t>kritéria výběru a uspořádání učiva</a:t>
            </a:r>
          </a:p>
          <a:p>
            <a:pPr>
              <a:spcBef>
                <a:spcPts val="600"/>
              </a:spcBef>
              <a:buFontTx/>
              <a:buNone/>
            </a:pPr>
            <a:endParaRPr lang="cs-CZ" altLang="cs-CZ" sz="2400" b="1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cs-CZ" altLang="cs-CZ" sz="2000" b="1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685800" y="3962400"/>
            <a:ext cx="7848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cs-CZ" altLang="cs-CZ" sz="2400"/>
              <a:t> </a:t>
            </a:r>
            <a:r>
              <a:rPr lang="cs-CZ" altLang="cs-CZ" sz="2400" b="1">
                <a:latin typeface="Arial" panose="020B0604020202020204" pitchFamily="34" charset="0"/>
              </a:rPr>
              <a:t>redukce poznatků </a:t>
            </a:r>
          </a:p>
        </p:txBody>
      </p:sp>
      <p:sp>
        <p:nvSpPr>
          <p:cNvPr id="2053" name="Line 5"/>
          <p:cNvSpPr>
            <a:spLocks noChangeShapeType="1"/>
          </p:cNvSpPr>
          <p:nvPr/>
        </p:nvSpPr>
        <p:spPr bwMode="auto">
          <a:xfrm>
            <a:off x="4572000" y="3124200"/>
            <a:ext cx="0" cy="838200"/>
          </a:xfrm>
          <a:prstGeom prst="line">
            <a:avLst/>
          </a:prstGeom>
          <a:noFill/>
          <a:ln w="1016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2054" name="Line 6"/>
          <p:cNvSpPr>
            <a:spLocks noChangeShapeType="1"/>
          </p:cNvSpPr>
          <p:nvPr/>
        </p:nvSpPr>
        <p:spPr bwMode="auto">
          <a:xfrm>
            <a:off x="4572000" y="4495800"/>
            <a:ext cx="0" cy="838200"/>
          </a:xfrm>
          <a:prstGeom prst="line">
            <a:avLst/>
          </a:prstGeom>
          <a:noFill/>
          <a:ln w="1016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pic>
        <p:nvPicPr>
          <p:cNvPr id="4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14728" y="569972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6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4"/>
          <p:cNvSpPr txBox="1">
            <a:spLocks noChangeArrowheads="1"/>
          </p:cNvSpPr>
          <p:nvPr/>
        </p:nvSpPr>
        <p:spPr bwMode="auto">
          <a:xfrm>
            <a:off x="1187450" y="260350"/>
            <a:ext cx="705802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cs-CZ" altLang="cs-CZ" sz="2400" b="1">
                <a:latin typeface="Arial" panose="020B0604020202020204" pitchFamily="34" charset="0"/>
              </a:rPr>
              <a:t>Příklady současných systematických učebnic  pro střední školy </a:t>
            </a:r>
          </a:p>
        </p:txBody>
      </p:sp>
      <p:pic>
        <p:nvPicPr>
          <p:cNvPr id="11267" name="Picture 6" descr="Jelínek_Zicháče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1125538"/>
            <a:ext cx="3346450" cy="489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8" name="Text Box 7"/>
          <p:cNvSpPr txBox="1">
            <a:spLocks noChangeArrowheads="1"/>
          </p:cNvSpPr>
          <p:nvPr/>
        </p:nvSpPr>
        <p:spPr bwMode="auto">
          <a:xfrm>
            <a:off x="971550" y="6089650"/>
            <a:ext cx="3457575" cy="1189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b="1">
                <a:latin typeface="Arial" panose="020B0604020202020204" pitchFamily="34" charset="0"/>
              </a:rPr>
              <a:t>Kincl L., Kincl M., Jakrlová J. (1994), Fortuna, Praha.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/>
              <a:t> </a:t>
            </a:r>
          </a:p>
        </p:txBody>
      </p:sp>
      <p:sp>
        <p:nvSpPr>
          <p:cNvPr id="11269" name="Text Box 8"/>
          <p:cNvSpPr txBox="1">
            <a:spLocks noChangeArrowheads="1"/>
          </p:cNvSpPr>
          <p:nvPr/>
        </p:nvSpPr>
        <p:spPr bwMode="auto">
          <a:xfrm>
            <a:off x="5003800" y="6092825"/>
            <a:ext cx="3671888" cy="105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b="1">
                <a:latin typeface="Arial" panose="020B0604020202020204" pitchFamily="34" charset="0"/>
              </a:rPr>
              <a:t>Jelínek J., Zicháček V. (1996), Fin Publishing, Olomouc.</a:t>
            </a:r>
          </a:p>
          <a:p>
            <a:pPr>
              <a:spcBef>
                <a:spcPct val="50000"/>
              </a:spcBef>
              <a:buFontTx/>
              <a:buNone/>
            </a:pPr>
            <a:endParaRPr lang="cs-CZ" altLang="cs-CZ" sz="1800" b="1">
              <a:latin typeface="Arial" panose="020B0604020202020204" pitchFamily="34" charset="0"/>
            </a:endParaRPr>
          </a:p>
        </p:txBody>
      </p:sp>
      <p:pic>
        <p:nvPicPr>
          <p:cNvPr id="11270" name="Picture 9" descr="biol_rostl_Kinc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600" y="1341438"/>
            <a:ext cx="2822575" cy="446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 descr="mirikovite_mens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1341438"/>
            <a:ext cx="3721100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Text Box 5"/>
          <p:cNvSpPr txBox="1">
            <a:spLocks noChangeArrowheads="1"/>
          </p:cNvSpPr>
          <p:nvPr/>
        </p:nvSpPr>
        <p:spPr bwMode="auto">
          <a:xfrm>
            <a:off x="827088" y="3119438"/>
            <a:ext cx="7416800" cy="3738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ts val="600"/>
              </a:spcBef>
              <a:buFontTx/>
              <a:buNone/>
            </a:pPr>
            <a:endParaRPr lang="cs-CZ" altLang="cs-CZ" sz="1800" b="1" dirty="0">
              <a:solidFill>
                <a:srgbClr val="FFFF00"/>
              </a:solidFill>
              <a:latin typeface="Arial" panose="020B0604020202020204" pitchFamily="34" charset="0"/>
            </a:endParaRPr>
          </a:p>
          <a:p>
            <a:pPr algn="ctr">
              <a:spcBef>
                <a:spcPts val="600"/>
              </a:spcBef>
              <a:buFontTx/>
              <a:buNone/>
            </a:pPr>
            <a:endParaRPr lang="cs-CZ" altLang="cs-CZ" sz="1800" b="1" dirty="0">
              <a:solidFill>
                <a:srgbClr val="FFFF00"/>
              </a:solidFill>
              <a:latin typeface="Arial" panose="020B0604020202020204" pitchFamily="34" charset="0"/>
            </a:endParaRPr>
          </a:p>
          <a:p>
            <a:pPr algn="ctr">
              <a:spcBef>
                <a:spcPts val="600"/>
              </a:spcBef>
              <a:buFontTx/>
              <a:buNone/>
            </a:pPr>
            <a:endParaRPr lang="cs-CZ" altLang="cs-CZ" sz="1800" b="1" dirty="0">
              <a:solidFill>
                <a:srgbClr val="FFFF00"/>
              </a:solidFill>
              <a:latin typeface="Arial" panose="020B0604020202020204" pitchFamily="34" charset="0"/>
            </a:endParaRPr>
          </a:p>
          <a:p>
            <a:pPr algn="ctr">
              <a:spcBef>
                <a:spcPts val="600"/>
              </a:spcBef>
              <a:buFontTx/>
              <a:buNone/>
            </a:pPr>
            <a:endParaRPr lang="cs-CZ" altLang="cs-CZ" sz="1800" b="1" dirty="0">
              <a:solidFill>
                <a:srgbClr val="FFFF00"/>
              </a:solidFill>
              <a:latin typeface="Arial" panose="020B0604020202020204" pitchFamily="34" charset="0"/>
            </a:endParaRPr>
          </a:p>
          <a:p>
            <a:pPr algn="ctr">
              <a:spcBef>
                <a:spcPts val="600"/>
              </a:spcBef>
              <a:buFontTx/>
              <a:buNone/>
            </a:pPr>
            <a:endParaRPr lang="cs-CZ" altLang="cs-CZ" sz="1800" b="1" dirty="0">
              <a:solidFill>
                <a:srgbClr val="FFFF00"/>
              </a:solidFill>
              <a:latin typeface="Arial" panose="020B0604020202020204" pitchFamily="34" charset="0"/>
            </a:endParaRPr>
          </a:p>
          <a:p>
            <a:pPr algn="ctr">
              <a:spcBef>
                <a:spcPts val="600"/>
              </a:spcBef>
              <a:buFontTx/>
              <a:buNone/>
            </a:pPr>
            <a:endParaRPr lang="cs-CZ" altLang="cs-CZ" sz="1800" b="1" dirty="0">
              <a:solidFill>
                <a:srgbClr val="FFFF00"/>
              </a:solidFill>
              <a:latin typeface="Arial" panose="020B0604020202020204" pitchFamily="34" charset="0"/>
            </a:endParaRPr>
          </a:p>
          <a:p>
            <a:pPr algn="ctr">
              <a:spcBef>
                <a:spcPts val="600"/>
              </a:spcBef>
              <a:buFontTx/>
              <a:buNone/>
            </a:pPr>
            <a:endParaRPr lang="cs-CZ" altLang="cs-CZ" sz="1800" b="1" dirty="0">
              <a:solidFill>
                <a:srgbClr val="FFFF00"/>
              </a:solidFill>
              <a:latin typeface="Arial" panose="020B0604020202020204" pitchFamily="34" charset="0"/>
            </a:endParaRPr>
          </a:p>
          <a:p>
            <a:pPr algn="ctr">
              <a:spcBef>
                <a:spcPts val="600"/>
              </a:spcBef>
              <a:buFontTx/>
              <a:buNone/>
            </a:pPr>
            <a:r>
              <a:rPr lang="cs-CZ" altLang="cs-CZ" sz="2400" b="1" dirty="0">
                <a:solidFill>
                  <a:srgbClr val="FFFF00"/>
                </a:solidFill>
              </a:rPr>
              <a:t> </a:t>
            </a:r>
          </a:p>
          <a:p>
            <a:pPr algn="ctr">
              <a:spcBef>
                <a:spcPct val="50000"/>
              </a:spcBef>
              <a:buFontTx/>
              <a:buNone/>
            </a:pPr>
            <a:r>
              <a:rPr lang="cs-CZ" altLang="cs-CZ" sz="1800" b="1" dirty="0">
                <a:latin typeface="Arial" panose="020B0604020202020204" pitchFamily="34" charset="0"/>
              </a:rPr>
              <a:t>Kubát a kol. (1998), </a:t>
            </a:r>
            <a:r>
              <a:rPr lang="cs-CZ" altLang="cs-CZ" sz="1800" b="1" dirty="0" err="1">
                <a:latin typeface="Arial" panose="020B0604020202020204" pitchFamily="34" charset="0"/>
              </a:rPr>
              <a:t>Scientia</a:t>
            </a:r>
            <a:r>
              <a:rPr lang="cs-CZ" altLang="cs-CZ" sz="1800" b="1" dirty="0">
                <a:latin typeface="Arial" panose="020B0604020202020204" pitchFamily="34" charset="0"/>
              </a:rPr>
              <a:t>, Praha.</a:t>
            </a:r>
          </a:p>
          <a:p>
            <a:pPr algn="ctr">
              <a:spcBef>
                <a:spcPct val="50000"/>
              </a:spcBef>
              <a:buFontTx/>
              <a:buNone/>
            </a:pPr>
            <a:endParaRPr lang="cs-CZ" altLang="cs-CZ" sz="1800" dirty="0">
              <a:latin typeface="Arial" panose="020B0604020202020204" pitchFamily="34" charset="0"/>
            </a:endParaRPr>
          </a:p>
        </p:txBody>
      </p:sp>
      <p:pic>
        <p:nvPicPr>
          <p:cNvPr id="12292" name="Picture 6" descr="Kubá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268413"/>
            <a:ext cx="4035425" cy="474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3" name="Text Box 7"/>
          <p:cNvSpPr txBox="1">
            <a:spLocks noChangeArrowheads="1"/>
          </p:cNvSpPr>
          <p:nvPr/>
        </p:nvSpPr>
        <p:spPr bwMode="auto">
          <a:xfrm>
            <a:off x="1331913" y="260350"/>
            <a:ext cx="6697662" cy="1370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cs-CZ" altLang="cs-CZ" sz="2400" b="1">
                <a:latin typeface="Arial" panose="020B0604020202020204" pitchFamily="34" charset="0"/>
              </a:rPr>
              <a:t>Příklady současných systematických učebnic pro střední školy </a:t>
            </a:r>
          </a:p>
          <a:p>
            <a:pPr>
              <a:spcBef>
                <a:spcPct val="50000"/>
              </a:spcBef>
              <a:buFontTx/>
              <a:buNone/>
            </a:pPr>
            <a:endParaRPr lang="cs-CZ" altLang="cs-CZ" sz="2400">
              <a:latin typeface="Arial" panose="020B0604020202020204" pitchFamily="34" charset="0"/>
            </a:endParaRPr>
          </a:p>
        </p:txBody>
      </p:sp>
      <p:pic>
        <p:nvPicPr>
          <p:cNvPr id="3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914728" y="569972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3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685800" y="685800"/>
            <a:ext cx="7772400" cy="5370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600"/>
              </a:spcBef>
              <a:buFontTx/>
              <a:buNone/>
            </a:pPr>
            <a:r>
              <a:rPr lang="cs-CZ" altLang="cs-CZ" sz="2400" b="1">
                <a:latin typeface="Arial" panose="020B0604020202020204" pitchFamily="34" charset="0"/>
              </a:rPr>
              <a:t>Analýza životních funkcí </a:t>
            </a:r>
          </a:p>
          <a:p>
            <a:pPr>
              <a:spcBef>
                <a:spcPts val="600"/>
              </a:spcBef>
              <a:buFontTx/>
              <a:buNone/>
            </a:pPr>
            <a:endParaRPr lang="cs-CZ" altLang="cs-CZ" sz="2000" b="1">
              <a:latin typeface="Arial" panose="020B0604020202020204" pitchFamily="34" charset="0"/>
            </a:endParaRPr>
          </a:p>
          <a:p>
            <a:pPr>
              <a:spcBef>
                <a:spcPts val="600"/>
              </a:spcBef>
              <a:buFontTx/>
              <a:buNone/>
            </a:pPr>
            <a:r>
              <a:rPr lang="cs-CZ" altLang="cs-CZ" sz="2000" b="1">
                <a:latin typeface="Arial" panose="020B0604020202020204" pitchFamily="34" charset="0"/>
              </a:rPr>
              <a:t>Snaha o vzájemné propojení sociálních a individuálních problémů s biologickými poznatky. </a:t>
            </a:r>
          </a:p>
          <a:p>
            <a:pPr>
              <a:spcBef>
                <a:spcPts val="600"/>
              </a:spcBef>
              <a:buFontTx/>
              <a:buNone/>
            </a:pPr>
            <a:endParaRPr lang="cs-CZ" altLang="cs-CZ" sz="2000" b="1">
              <a:latin typeface="Arial" panose="020B0604020202020204" pitchFamily="34" charset="0"/>
            </a:endParaRPr>
          </a:p>
          <a:p>
            <a:pPr>
              <a:spcBef>
                <a:spcPts val="600"/>
              </a:spcBef>
              <a:buFontTx/>
              <a:buNone/>
            </a:pPr>
            <a:r>
              <a:rPr lang="cs-CZ" altLang="cs-CZ" sz="2000" b="1">
                <a:latin typeface="Arial" panose="020B0604020202020204" pitchFamily="34" charset="0"/>
              </a:rPr>
              <a:t>Učebnice biologie člověka</a:t>
            </a:r>
          </a:p>
          <a:p>
            <a:pPr>
              <a:spcBef>
                <a:spcPts val="600"/>
              </a:spcBef>
              <a:buFontTx/>
              <a:buNone/>
            </a:pPr>
            <a:endParaRPr lang="cs-CZ" altLang="cs-CZ" sz="2000" b="1">
              <a:latin typeface="Arial" panose="020B0604020202020204" pitchFamily="34" charset="0"/>
            </a:endParaRPr>
          </a:p>
          <a:p>
            <a:pPr>
              <a:spcBef>
                <a:spcPts val="600"/>
              </a:spcBef>
              <a:buFontTx/>
              <a:buNone/>
            </a:pPr>
            <a:r>
              <a:rPr lang="cs-CZ" altLang="cs-CZ" sz="2000" b="1">
                <a:latin typeface="Arial" panose="020B0604020202020204" pitchFamily="34" charset="0"/>
              </a:rPr>
              <a:t>Člověk jako organismus podléhá biologickým zákonitostem.</a:t>
            </a:r>
          </a:p>
          <a:p>
            <a:pPr>
              <a:spcBef>
                <a:spcPts val="600"/>
              </a:spcBef>
              <a:buFontTx/>
              <a:buNone/>
            </a:pPr>
            <a:r>
              <a:rPr lang="cs-CZ" altLang="cs-CZ" sz="2000" b="1">
                <a:latin typeface="Arial" panose="020B0604020202020204" pitchFamily="34" charset="0"/>
              </a:rPr>
              <a:t>Člověk je začleněn do komplexu společenských vztahů.</a:t>
            </a:r>
          </a:p>
          <a:p>
            <a:pPr>
              <a:spcBef>
                <a:spcPts val="600"/>
              </a:spcBef>
              <a:buFontTx/>
              <a:buNone/>
            </a:pPr>
            <a:r>
              <a:rPr lang="cs-CZ" altLang="cs-CZ" sz="2000" b="1">
                <a:latin typeface="Arial" panose="020B0604020202020204" pitchFamily="34" charset="0"/>
              </a:rPr>
              <a:t>Člověk a společnost jsou závislí na prostředí, do nějž jsou integrováni. </a:t>
            </a:r>
          </a:p>
          <a:p>
            <a:pPr>
              <a:spcBef>
                <a:spcPts val="600"/>
              </a:spcBef>
              <a:buFontTx/>
              <a:buNone/>
            </a:pPr>
            <a:endParaRPr lang="cs-CZ" altLang="cs-CZ" sz="2000" b="1">
              <a:latin typeface="Arial" panose="020B0604020202020204" pitchFamily="34" charset="0"/>
            </a:endParaRPr>
          </a:p>
          <a:p>
            <a:pPr>
              <a:spcBef>
                <a:spcPts val="600"/>
              </a:spcBef>
              <a:buFontTx/>
              <a:buNone/>
            </a:pPr>
            <a:endParaRPr lang="cs-CZ" altLang="cs-CZ" sz="2000" b="1">
              <a:latin typeface="Arial" panose="020B0604020202020204" pitchFamily="34" charset="0"/>
            </a:endParaRPr>
          </a:p>
          <a:p>
            <a:pPr>
              <a:spcBef>
                <a:spcPts val="600"/>
              </a:spcBef>
              <a:buFontTx/>
              <a:buNone/>
            </a:pPr>
            <a:endParaRPr lang="cs-CZ" altLang="cs-CZ" sz="2400" b="1">
              <a:latin typeface="Arial" panose="020B0604020202020204" pitchFamily="34" charset="0"/>
            </a:endParaRPr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14728" y="569972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5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5"/>
          <p:cNvSpPr txBox="1">
            <a:spLocks noChangeArrowheads="1"/>
          </p:cNvSpPr>
          <p:nvPr/>
        </p:nvSpPr>
        <p:spPr bwMode="auto">
          <a:xfrm>
            <a:off x="4859338" y="5322888"/>
            <a:ext cx="4033837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600"/>
              </a:spcBef>
              <a:buFontTx/>
              <a:buNone/>
            </a:pPr>
            <a:r>
              <a:rPr lang="cs-CZ" altLang="cs-CZ" sz="2000" b="1">
                <a:latin typeface="Arial" panose="020B0604020202020204" pitchFamily="34" charset="0"/>
              </a:rPr>
              <a:t>Cibis N. a kol.: Člověk. – Scientia, Praha, 1996.</a:t>
            </a:r>
            <a:endParaRPr lang="cs-CZ" altLang="cs-CZ" sz="2000">
              <a:latin typeface="Arial" panose="020B0604020202020204" pitchFamily="34" charset="0"/>
            </a:endParaRPr>
          </a:p>
        </p:txBody>
      </p:sp>
      <p:sp>
        <p:nvSpPr>
          <p:cNvPr id="14339" name="Text Box 6"/>
          <p:cNvSpPr txBox="1">
            <a:spLocks noChangeArrowheads="1"/>
          </p:cNvSpPr>
          <p:nvPr/>
        </p:nvSpPr>
        <p:spPr bwMode="auto">
          <a:xfrm>
            <a:off x="684213" y="260350"/>
            <a:ext cx="7777162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200" b="1">
                <a:latin typeface="Arial" panose="020B0604020202020204" pitchFamily="34" charset="0"/>
              </a:rPr>
              <a:t>Příklad současné učebnice biologie člověka pro střední školy strukturované na základě analýzy životních funkcí</a:t>
            </a:r>
          </a:p>
        </p:txBody>
      </p:sp>
      <p:pic>
        <p:nvPicPr>
          <p:cNvPr id="14340" name="Picture 7" descr="616_clovek-ucebnice-biologie-clov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5" y="1412875"/>
            <a:ext cx="4043363" cy="460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14728" y="425956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1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2"/>
          <p:cNvSpPr txBox="1">
            <a:spLocks noChangeArrowheads="1"/>
          </p:cNvSpPr>
          <p:nvPr/>
        </p:nvSpPr>
        <p:spPr bwMode="auto">
          <a:xfrm>
            <a:off x="684213" y="6165850"/>
            <a:ext cx="77771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600"/>
              </a:spcBef>
              <a:buFontTx/>
              <a:buNone/>
            </a:pPr>
            <a:r>
              <a:rPr lang="cs-CZ" altLang="cs-CZ" sz="2000" b="1">
                <a:latin typeface="Arial" panose="020B0604020202020204" pitchFamily="34" charset="0"/>
              </a:rPr>
              <a:t>Kočárek E.: Biologie člověka 1,2. – Scientia, Praha, 2010.</a:t>
            </a:r>
            <a:endParaRPr lang="cs-CZ" altLang="cs-CZ" sz="2000">
              <a:latin typeface="Arial" panose="020B0604020202020204" pitchFamily="34" charset="0"/>
            </a:endParaRPr>
          </a:p>
        </p:txBody>
      </p:sp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684213" y="260350"/>
            <a:ext cx="7777162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200" b="1">
                <a:latin typeface="Arial" panose="020B0604020202020204" pitchFamily="34" charset="0"/>
              </a:rPr>
              <a:t>Příklad současné učebnice biologie člověka pro střední školy strukturované na základě analýzy životních funkcí</a:t>
            </a:r>
          </a:p>
        </p:txBody>
      </p:sp>
      <p:pic>
        <p:nvPicPr>
          <p:cNvPr id="15364" name="Picture 6" descr="kocarek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1484313"/>
            <a:ext cx="4537075" cy="453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7" descr="kocarek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1231900"/>
            <a:ext cx="3186112" cy="504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770712" y="386104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7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4"/>
          <p:cNvSpPr txBox="1">
            <a:spLocks noChangeArrowheads="1"/>
          </p:cNvSpPr>
          <p:nvPr/>
        </p:nvSpPr>
        <p:spPr bwMode="auto">
          <a:xfrm>
            <a:off x="1042988" y="1125538"/>
            <a:ext cx="7777162" cy="5027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 b="1">
                <a:latin typeface="Arial" panose="020B0604020202020204" pitchFamily="34" charset="0"/>
              </a:rPr>
              <a:t>Literatura: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2000" b="1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 b="1">
                <a:latin typeface="Arial" panose="020B0604020202020204" pitchFamily="34" charset="0"/>
              </a:rPr>
              <a:t>Altmann A.: Úvod do didaktiky biologie. </a:t>
            </a:r>
            <a:r>
              <a:rPr lang="cs-CZ" altLang="cs-CZ" sz="2400" b="1"/>
              <a:t>–</a:t>
            </a:r>
            <a:r>
              <a:rPr lang="cs-CZ" altLang="cs-CZ" sz="2400"/>
              <a:t> </a:t>
            </a:r>
            <a:r>
              <a:rPr lang="cs-CZ" altLang="cs-CZ" sz="2000" b="1">
                <a:latin typeface="Arial" panose="020B0604020202020204" pitchFamily="34" charset="0"/>
              </a:rPr>
              <a:t>SPN, Praha, 1974.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000" b="1">
                <a:latin typeface="Arial" panose="020B0604020202020204" pitchFamily="34" charset="0"/>
              </a:rPr>
              <a:t>Čížková V.: Jak koncipovat učivo středoškolské biologie. </a:t>
            </a:r>
            <a:r>
              <a:rPr lang="cs-CZ" altLang="cs-CZ" sz="2400" b="1"/>
              <a:t>–</a:t>
            </a:r>
            <a:r>
              <a:rPr lang="cs-CZ" altLang="cs-CZ" sz="2400"/>
              <a:t> </a:t>
            </a:r>
            <a:r>
              <a:rPr lang="cs-CZ" altLang="cs-CZ" sz="2000" b="1">
                <a:latin typeface="Arial" panose="020B0604020202020204" pitchFamily="34" charset="0"/>
              </a:rPr>
              <a:t>In: 	Biologické dni. Zborník referátov z medzinárodnej 	vedeckej konferencie v Nitre, 5.-6. September 2002, str. 	9, 10. Univerzita Konštantína Filozofa v Nitre, Fakulta 	prírodných vied, 2002.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000" b="1">
                <a:latin typeface="Arial" panose="020B0604020202020204" pitchFamily="34" charset="0"/>
              </a:rPr>
              <a:t>Ducháč V.: Koncipování učiva jako profesní kompetence 	učitele biologie. – In: Sborník abstraktů z konference 	Oborová didaktika a její úloha v přípravě učitelů 	přírodopisu a biologie, 11. 2. 2004, str. 33. Univerzita 	Karlova, Praha, 2004.</a:t>
            </a:r>
          </a:p>
          <a:p>
            <a:pPr>
              <a:spcBef>
                <a:spcPct val="50000"/>
              </a:spcBef>
              <a:buFontTx/>
              <a:buNone/>
            </a:pPr>
            <a:endParaRPr lang="cs-CZ" altLang="cs-CZ" sz="2000" b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4"/>
          <p:cNvSpPr txBox="1">
            <a:spLocks noChangeArrowheads="1"/>
          </p:cNvSpPr>
          <p:nvPr/>
        </p:nvSpPr>
        <p:spPr bwMode="auto">
          <a:xfrm>
            <a:off x="971550" y="836613"/>
            <a:ext cx="7129463" cy="434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 b="1">
                <a:latin typeface="Arial" panose="020B0604020202020204" pitchFamily="34" charset="0"/>
              </a:rPr>
              <a:t>Výběr a uspořádání učiva podle </a:t>
            </a:r>
          </a:p>
          <a:p>
            <a:pPr>
              <a:spcBef>
                <a:spcPct val="50000"/>
              </a:spcBef>
              <a:buFontTx/>
              <a:buNone/>
            </a:pPr>
            <a:endParaRPr lang="cs-CZ" altLang="cs-CZ" sz="2400" b="1">
              <a:latin typeface="Arial" panose="020B0604020202020204" pitchFamily="34" charset="0"/>
            </a:endParaRPr>
          </a:p>
          <a:p>
            <a:pPr>
              <a:spcBef>
                <a:spcPct val="50000"/>
              </a:spcBef>
              <a:buFontTx/>
              <a:buChar char="-"/>
            </a:pPr>
            <a:r>
              <a:rPr lang="cs-CZ" altLang="cs-CZ" sz="2400" b="1">
                <a:latin typeface="Arial" panose="020B0604020202020204" pitchFamily="34" charset="0"/>
              </a:rPr>
              <a:t> ročních období a biotopů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cs-CZ" altLang="cs-CZ" sz="2400" b="1">
                <a:latin typeface="Arial" panose="020B0604020202020204" pitchFamily="34" charset="0"/>
              </a:rPr>
              <a:t> hledisek obecné biologie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cs-CZ" altLang="cs-CZ" sz="2400" b="1">
                <a:latin typeface="Arial" panose="020B0604020202020204" pitchFamily="34" charset="0"/>
              </a:rPr>
              <a:t> aplikace biologických poznatků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cs-CZ" altLang="cs-CZ" sz="2400" b="1">
                <a:latin typeface="Arial" panose="020B0604020202020204" pitchFamily="34" charset="0"/>
              </a:rPr>
              <a:t> systému organismů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cs-CZ" altLang="cs-CZ" sz="2400" b="1">
                <a:latin typeface="Arial" panose="020B0604020202020204" pitchFamily="34" charset="0"/>
              </a:rPr>
              <a:t> analýzy životních funkcí</a:t>
            </a:r>
          </a:p>
          <a:p>
            <a:pPr>
              <a:spcBef>
                <a:spcPct val="50000"/>
              </a:spcBef>
              <a:buFontTx/>
              <a:buNone/>
            </a:pPr>
            <a:endParaRPr lang="cs-CZ" altLang="cs-CZ" sz="2400" b="1">
              <a:latin typeface="Arial" panose="020B0604020202020204" pitchFamily="34" charset="0"/>
            </a:endParaRPr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14728" y="569972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3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4"/>
          <p:cNvSpPr txBox="1">
            <a:spLocks noChangeArrowheads="1"/>
          </p:cNvSpPr>
          <p:nvPr/>
        </p:nvSpPr>
        <p:spPr bwMode="auto">
          <a:xfrm>
            <a:off x="611188" y="692150"/>
            <a:ext cx="8135937" cy="4154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cs-CZ" altLang="cs-CZ" sz="2400" b="1">
                <a:latin typeface="Arial" panose="020B0604020202020204" pitchFamily="34" charset="0"/>
              </a:rPr>
              <a:t>Roční období a biotopy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000" b="1">
                <a:latin typeface="Arial" panose="020B0604020202020204" pitchFamily="34" charset="0"/>
              </a:rPr>
              <a:t>Základem výuky je popis životních procesů v biotopech a možnost seznamovat se s organismy ve skupinách, které v přírodě reálně existují. </a:t>
            </a:r>
          </a:p>
          <a:p>
            <a:pPr>
              <a:spcBef>
                <a:spcPct val="50000"/>
              </a:spcBef>
              <a:buFontTx/>
              <a:buNone/>
            </a:pPr>
            <a:endParaRPr lang="cs-CZ" altLang="cs-CZ" sz="2000" b="1">
              <a:latin typeface="Arial" panose="020B0604020202020204" pitchFamily="34" charset="0"/>
            </a:endParaRP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000" b="1">
                <a:latin typeface="Arial" panose="020B0604020202020204" pitchFamily="34" charset="0"/>
              </a:rPr>
              <a:t>výhody: </a:t>
            </a:r>
          </a:p>
          <a:p>
            <a:pPr>
              <a:spcBef>
                <a:spcPct val="50000"/>
              </a:spcBef>
            </a:pPr>
            <a:r>
              <a:rPr lang="cs-CZ" altLang="cs-CZ" sz="2000" b="1">
                <a:latin typeface="Arial" panose="020B0604020202020204" pitchFamily="34" charset="0"/>
              </a:rPr>
              <a:t> žáci se mohou s definovanými skupinami organismů reálně 	potkat v přírodě</a:t>
            </a:r>
          </a:p>
          <a:p>
            <a:pPr>
              <a:spcBef>
                <a:spcPct val="50000"/>
              </a:spcBef>
            </a:pPr>
            <a:r>
              <a:rPr lang="cs-CZ" altLang="cs-CZ" sz="2000" b="1">
                <a:latin typeface="Arial" panose="020B0604020202020204" pitchFamily="34" charset="0"/>
              </a:rPr>
              <a:t> učivo respektuje sezónní princip i regionální specifika</a:t>
            </a:r>
          </a:p>
          <a:p>
            <a:pPr>
              <a:spcBef>
                <a:spcPct val="50000"/>
              </a:spcBef>
            </a:pPr>
            <a:r>
              <a:rPr lang="cs-CZ" altLang="cs-CZ" sz="2000" b="1">
                <a:latin typeface="Arial" panose="020B0604020202020204" pitchFamily="34" charset="0"/>
              </a:rPr>
              <a:t> snazší uplatnění metod pozorování a pokus</a:t>
            </a:r>
          </a:p>
        </p:txBody>
      </p:sp>
      <p:sp>
        <p:nvSpPr>
          <p:cNvPr id="4099" name="Text Box 6"/>
          <p:cNvSpPr txBox="1">
            <a:spLocks noChangeArrowheads="1"/>
          </p:cNvSpPr>
          <p:nvPr/>
        </p:nvSpPr>
        <p:spPr bwMode="auto">
          <a:xfrm>
            <a:off x="395288" y="5432425"/>
            <a:ext cx="835342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spcBef>
                <a:spcPct val="50000"/>
              </a:spcBef>
              <a:buFontTx/>
              <a:buNone/>
            </a:pPr>
            <a:r>
              <a:rPr lang="cs-CZ" altLang="cs-CZ" sz="2000" b="1">
                <a:latin typeface="Arial" panose="020B0604020202020204" pitchFamily="34" charset="0"/>
              </a:rPr>
              <a:t>ČR: řada učebnic Ekologického přírodopisu pro ZŠ a nižší ročníky gymnázií, D. Kvasničková a kol.  (Fortuna)</a:t>
            </a:r>
            <a:r>
              <a:rPr lang="cs-CZ" altLang="cs-CZ" sz="2400"/>
              <a:t> </a:t>
            </a:r>
          </a:p>
        </p:txBody>
      </p:sp>
      <p:pic>
        <p:nvPicPr>
          <p:cNvPr id="3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14728" y="569972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9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 descr="kvasnickova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50" y="574675"/>
            <a:ext cx="4090988" cy="583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5" descr="Ekol_Kvasnickova_mens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574675"/>
            <a:ext cx="3908425" cy="583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Text Box 6"/>
          <p:cNvSpPr txBox="1">
            <a:spLocks noChangeArrowheads="1"/>
          </p:cNvSpPr>
          <p:nvPr/>
        </p:nvSpPr>
        <p:spPr bwMode="auto">
          <a:xfrm>
            <a:off x="755650" y="260350"/>
            <a:ext cx="7416800" cy="1004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endParaRPr lang="cs-CZ" altLang="cs-CZ" sz="2400" b="1">
              <a:solidFill>
                <a:srgbClr val="FFFF00"/>
              </a:solidFill>
              <a:latin typeface="Arial" panose="020B0604020202020204" pitchFamily="34" charset="0"/>
            </a:endParaRPr>
          </a:p>
          <a:p>
            <a:pPr>
              <a:spcBef>
                <a:spcPct val="50000"/>
              </a:spcBef>
              <a:buFontTx/>
              <a:buNone/>
            </a:pPr>
            <a:endParaRPr lang="cs-CZ" altLang="cs-CZ" sz="2400">
              <a:latin typeface="Arial" panose="020B0604020202020204" pitchFamily="34" charset="0"/>
            </a:endParaRPr>
          </a:p>
        </p:txBody>
      </p:sp>
      <p:pic>
        <p:nvPicPr>
          <p:cNvPr id="3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914728" y="569972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6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 descr="kvasnickova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981075"/>
            <a:ext cx="3570287" cy="5113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5" descr="kvasnickova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981075"/>
            <a:ext cx="3530600" cy="511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Text Box 6"/>
          <p:cNvSpPr txBox="1">
            <a:spLocks noChangeArrowheads="1"/>
          </p:cNvSpPr>
          <p:nvPr/>
        </p:nvSpPr>
        <p:spPr bwMode="auto">
          <a:xfrm>
            <a:off x="684213" y="6156325"/>
            <a:ext cx="7704137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000" b="1" dirty="0">
                <a:latin typeface="Arial" panose="020B0604020202020204" pitchFamily="34" charset="0"/>
              </a:rPr>
              <a:t>Kvasničková D. a kol.: Ekologický přírodopis pro 6. ročník základní školy. – Fortuna, Praha.</a:t>
            </a:r>
          </a:p>
        </p:txBody>
      </p:sp>
      <p:sp>
        <p:nvSpPr>
          <p:cNvPr id="6149" name="Text Box 7"/>
          <p:cNvSpPr txBox="1">
            <a:spLocks noChangeArrowheads="1"/>
          </p:cNvSpPr>
          <p:nvPr/>
        </p:nvSpPr>
        <p:spPr bwMode="auto">
          <a:xfrm>
            <a:off x="395288" y="0"/>
            <a:ext cx="8208962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cs-CZ" altLang="cs-CZ" sz="2200" b="1">
                <a:latin typeface="Arial" panose="020B0604020202020204" pitchFamily="34" charset="0"/>
              </a:rPr>
              <a:t>Ukázka z učebnice přírodopisu vycházející z osnov pro Ekologický přírodopis</a:t>
            </a:r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914728" y="569972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1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2"/>
          <p:cNvSpPr txBox="1">
            <a:spLocks noChangeArrowheads="1"/>
          </p:cNvSpPr>
          <p:nvPr/>
        </p:nvSpPr>
        <p:spPr bwMode="auto">
          <a:xfrm>
            <a:off x="685800" y="381000"/>
            <a:ext cx="2971800" cy="1004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600"/>
              </a:spcBef>
              <a:buFontTx/>
              <a:buNone/>
            </a:pPr>
            <a:endParaRPr lang="cs-CZ" altLang="cs-CZ" sz="2400">
              <a:solidFill>
                <a:srgbClr val="FFFF00"/>
              </a:solidFill>
            </a:endParaRPr>
          </a:p>
          <a:p>
            <a:pPr>
              <a:spcBef>
                <a:spcPct val="50000"/>
              </a:spcBef>
              <a:buFontTx/>
              <a:buNone/>
            </a:pPr>
            <a:endParaRPr lang="cs-CZ" altLang="cs-CZ" sz="2400">
              <a:solidFill>
                <a:srgbClr val="FFFF00"/>
              </a:solidFill>
            </a:endParaRPr>
          </a:p>
        </p:txBody>
      </p:sp>
      <p:pic>
        <p:nvPicPr>
          <p:cNvPr id="7171" name="Picture 3" descr="VN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130550"/>
            <a:ext cx="3886200" cy="348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 descr="slozkytel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04800"/>
            <a:ext cx="3810000" cy="267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468313" y="476250"/>
            <a:ext cx="3887787" cy="540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Arial" panose="020B0604020202020204" pitchFamily="34" charset="0"/>
              </a:rPr>
              <a:t>Obecná biologie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2400" b="1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>
                <a:latin typeface="Arial" panose="020B0604020202020204" pitchFamily="34" charset="0"/>
              </a:rPr>
              <a:t>Při výběru učiva je kladen důraz na obecné a charakteristické vlastnosti organismů a procesy v nich probíhající. 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 b="1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>
                <a:latin typeface="Arial" panose="020B0604020202020204" pitchFamily="34" charset="0"/>
              </a:rPr>
              <a:t>Učebnice biologie z 80. let minulého století : nesrozumitelný text i obrazové přílohy</a:t>
            </a:r>
          </a:p>
          <a:p>
            <a:pPr>
              <a:spcBef>
                <a:spcPct val="5000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  <a:p>
            <a:pPr>
              <a:spcBef>
                <a:spcPct val="5000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  <a:p>
            <a:pPr>
              <a:spcBef>
                <a:spcPct val="50000"/>
              </a:spcBef>
              <a:buFontTx/>
              <a:buNone/>
            </a:pPr>
            <a:endParaRPr lang="cs-CZ" altLang="cs-CZ" sz="800" b="1">
              <a:latin typeface="Arial" panose="020B0604020202020204" pitchFamily="34" charset="0"/>
            </a:endParaRP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1800" b="1">
                <a:latin typeface="Arial" panose="020B0604020202020204" pitchFamily="34" charset="0"/>
              </a:rPr>
              <a:t>Ukázka je z učebnice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1800" b="1">
                <a:latin typeface="Arial" panose="020B0604020202020204" pitchFamily="34" charset="0"/>
              </a:rPr>
              <a:t>Stloukal M. et al.: Biologie pro III. ročník gymnázií. – SPN, Praha, 1986.</a:t>
            </a:r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19672" y="569972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1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2"/>
          <p:cNvSpPr txBox="1">
            <a:spLocks noChangeArrowheads="1"/>
          </p:cNvSpPr>
          <p:nvPr/>
        </p:nvSpPr>
        <p:spPr bwMode="auto">
          <a:xfrm>
            <a:off x="304800" y="304800"/>
            <a:ext cx="4038600" cy="400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600"/>
              </a:spcBef>
              <a:buFontTx/>
              <a:buNone/>
            </a:pPr>
            <a:r>
              <a:rPr lang="cs-CZ" altLang="cs-CZ" sz="2400" b="1">
                <a:latin typeface="Arial" panose="020B0604020202020204" pitchFamily="34" charset="0"/>
              </a:rPr>
              <a:t>Aplikace biologických poznatků</a:t>
            </a:r>
          </a:p>
          <a:p>
            <a:pPr>
              <a:spcBef>
                <a:spcPts val="600"/>
              </a:spcBef>
              <a:buFontTx/>
              <a:buNone/>
            </a:pPr>
            <a:endParaRPr lang="cs-CZ" altLang="cs-CZ" sz="2400" b="1"/>
          </a:p>
          <a:p>
            <a:pPr>
              <a:spcBef>
                <a:spcPts val="600"/>
              </a:spcBef>
              <a:buFontTx/>
              <a:buNone/>
            </a:pPr>
            <a:r>
              <a:rPr lang="cs-CZ" altLang="cs-CZ" sz="2000" b="1">
                <a:latin typeface="Arial" panose="020B0604020202020204" pitchFamily="34" charset="0"/>
              </a:rPr>
              <a:t>– vychází ze snahy více respektovat životní potřeby, zájmy a problémy žáků</a:t>
            </a:r>
          </a:p>
          <a:p>
            <a:pPr>
              <a:spcBef>
                <a:spcPts val="600"/>
              </a:spcBef>
              <a:buFontTx/>
              <a:buNone/>
            </a:pPr>
            <a:r>
              <a:rPr lang="cs-CZ" altLang="cs-CZ" sz="2000" b="1">
                <a:latin typeface="Arial" panose="020B0604020202020204" pitchFamily="34" charset="0"/>
              </a:rPr>
              <a:t>– odborně biologické hledisko je poněkud potlačeno </a:t>
            </a:r>
          </a:p>
          <a:p>
            <a:pPr>
              <a:spcBef>
                <a:spcPts val="600"/>
              </a:spcBef>
              <a:buFontTx/>
              <a:buNone/>
            </a:pPr>
            <a:endParaRPr lang="cs-CZ" altLang="cs-CZ" sz="2000" b="1">
              <a:latin typeface="Arial" panose="020B0604020202020204" pitchFamily="34" charset="0"/>
            </a:endParaRPr>
          </a:p>
          <a:p>
            <a:pPr>
              <a:spcBef>
                <a:spcPts val="600"/>
              </a:spcBef>
              <a:buFontTx/>
              <a:buNone/>
            </a:pPr>
            <a:r>
              <a:rPr lang="cs-CZ" altLang="cs-CZ" sz="2000" b="1">
                <a:latin typeface="Arial" panose="020B0604020202020204" pitchFamily="34" charset="0"/>
              </a:rPr>
              <a:t>učebnice biologie ze 60. let minulého století</a:t>
            </a:r>
            <a:endParaRPr lang="cs-CZ" altLang="cs-CZ" sz="2400"/>
          </a:p>
        </p:txBody>
      </p:sp>
      <p:pic>
        <p:nvPicPr>
          <p:cNvPr id="8195" name="Picture 3" descr="sec_stroj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04800"/>
            <a:ext cx="4164013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381000" y="5486400"/>
            <a:ext cx="4114800" cy="1617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spcBef>
                <a:spcPct val="50000"/>
              </a:spcBef>
              <a:buFontTx/>
              <a:buNone/>
            </a:pPr>
            <a:r>
              <a:rPr lang="cs-CZ" altLang="cs-CZ" sz="1600" b="1">
                <a:latin typeface="Arial" panose="020B0604020202020204" pitchFamily="34" charset="0"/>
              </a:rPr>
              <a:t>Strumhaus O., Šula J. a Mrkos O.: Botanika. Část I. Učebnice pro 6. postupný ročník. Část II. Učebnice pro 7. postupný ročník. – Praha, 1954.</a:t>
            </a:r>
            <a:r>
              <a:rPr lang="cs-CZ" altLang="cs-CZ" sz="1600" b="1"/>
              <a:t> </a:t>
            </a:r>
          </a:p>
          <a:p>
            <a:pPr algn="ctr">
              <a:spcBef>
                <a:spcPct val="50000"/>
              </a:spcBef>
              <a:buFontTx/>
              <a:buNone/>
            </a:pPr>
            <a:endParaRPr lang="cs-CZ" altLang="cs-CZ" sz="2400"/>
          </a:p>
        </p:txBody>
      </p:sp>
      <p:pic>
        <p:nvPicPr>
          <p:cNvPr id="3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14728" y="569972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17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2"/>
          <p:cNvSpPr txBox="1">
            <a:spLocks noChangeArrowheads="1"/>
          </p:cNvSpPr>
          <p:nvPr/>
        </p:nvSpPr>
        <p:spPr bwMode="auto">
          <a:xfrm>
            <a:off x="762000" y="381000"/>
            <a:ext cx="7481888" cy="5332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ts val="600"/>
              </a:spcBef>
              <a:buFontTx/>
              <a:buNone/>
            </a:pPr>
            <a:r>
              <a:rPr lang="cs-CZ" altLang="cs-CZ" sz="2400" b="1">
                <a:latin typeface="Arial" panose="020B0604020202020204" pitchFamily="34" charset="0"/>
              </a:rPr>
              <a:t>Systém organismů</a:t>
            </a:r>
            <a:endParaRPr lang="cs-CZ" altLang="cs-CZ" sz="2400"/>
          </a:p>
          <a:p>
            <a:pPr algn="just">
              <a:spcBef>
                <a:spcPts val="600"/>
              </a:spcBef>
              <a:buFontTx/>
              <a:buNone/>
            </a:pPr>
            <a:endParaRPr lang="cs-CZ" altLang="cs-CZ" sz="2400"/>
          </a:p>
          <a:p>
            <a:pPr>
              <a:spcBef>
                <a:spcPts val="600"/>
              </a:spcBef>
              <a:buFontTx/>
              <a:buNone/>
            </a:pPr>
            <a:r>
              <a:rPr lang="cs-CZ" altLang="cs-CZ" sz="1900" b="1">
                <a:latin typeface="Arial" panose="020B0604020202020204" pitchFamily="34" charset="0"/>
              </a:rPr>
              <a:t>Základem výuky je upravený (didaktizovaný) vědecký systém, v němž jsou z jednotlivých taxonomických kategorií vybírány vhodné typy. </a:t>
            </a:r>
          </a:p>
          <a:p>
            <a:pPr>
              <a:spcBef>
                <a:spcPts val="600"/>
              </a:spcBef>
              <a:buFontTx/>
              <a:buNone/>
            </a:pPr>
            <a:r>
              <a:rPr lang="cs-CZ" altLang="cs-CZ" sz="1900" b="1">
                <a:latin typeface="Arial" panose="020B0604020202020204" pitchFamily="34" charset="0"/>
              </a:rPr>
              <a:t>aktuální učebnice biologie čtyřletých a vyšších ročníků víceletých gymnázií </a:t>
            </a:r>
          </a:p>
          <a:p>
            <a:pPr>
              <a:spcBef>
                <a:spcPts val="600"/>
              </a:spcBef>
              <a:buFontTx/>
              <a:buNone/>
            </a:pPr>
            <a:r>
              <a:rPr lang="cs-CZ" altLang="cs-CZ" sz="1900" b="1">
                <a:latin typeface="Arial" panose="020B0604020202020204" pitchFamily="34" charset="0"/>
              </a:rPr>
              <a:t> </a:t>
            </a:r>
          </a:p>
          <a:p>
            <a:pPr>
              <a:spcBef>
                <a:spcPts val="600"/>
              </a:spcBef>
            </a:pPr>
            <a:r>
              <a:rPr lang="cs-CZ" altLang="cs-CZ" sz="1900" b="1">
                <a:latin typeface="Arial" panose="020B0604020202020204" pitchFamily="34" charset="0"/>
              </a:rPr>
              <a:t> ZŠ - modelový druh, na něm vyvozena	charakteristika 	probírané skupiny</a:t>
            </a:r>
          </a:p>
          <a:p>
            <a:pPr>
              <a:spcBef>
                <a:spcPts val="600"/>
              </a:spcBef>
            </a:pPr>
            <a:r>
              <a:rPr lang="cs-CZ" altLang="cs-CZ" sz="1900" b="1">
                <a:latin typeface="Arial" panose="020B0604020202020204" pitchFamily="34" charset="0"/>
              </a:rPr>
              <a:t> SŠ - obecná charakteristika skupiny + 	nejdůležitější zástupci</a:t>
            </a:r>
          </a:p>
          <a:p>
            <a:pPr>
              <a:spcBef>
                <a:spcPts val="600"/>
              </a:spcBef>
              <a:buFontTx/>
              <a:buNone/>
            </a:pPr>
            <a:endParaRPr lang="cs-CZ" altLang="cs-CZ" sz="1900" b="1">
              <a:latin typeface="Arial" panose="020B0604020202020204" pitchFamily="34" charset="0"/>
            </a:endParaRPr>
          </a:p>
          <a:p>
            <a:pPr>
              <a:spcBef>
                <a:spcPts val="600"/>
              </a:spcBef>
              <a:buFontTx/>
              <a:buNone/>
            </a:pPr>
            <a:r>
              <a:rPr lang="cs-CZ" altLang="cs-CZ" sz="1900" b="1">
                <a:latin typeface="Arial" panose="020B0604020202020204" pitchFamily="34" charset="0"/>
              </a:rPr>
              <a:t>výhoda: ucelené poznatky o dané biologické disciplíně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1900" b="1">
                <a:latin typeface="Arial" panose="020B0604020202020204" pitchFamily="34" charset="0"/>
              </a:rPr>
              <a:t>nevýhoda: formální vědomosti (obohacení učiva o zajímavé poznatky z ekologie, etologie, biogeografie, fylogeneze atp.)</a:t>
            </a:r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14728" y="569972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7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kuba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143000"/>
            <a:ext cx="4276725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 descr="pokorn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143000"/>
            <a:ext cx="3224213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4495800" y="6048375"/>
            <a:ext cx="41148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1600" b="1">
                <a:latin typeface="Arial" panose="020B0604020202020204" pitchFamily="34" charset="0"/>
              </a:rPr>
              <a:t>Kubát a kol.: Botanika. – Scientia, Praha, 1998.</a:t>
            </a:r>
          </a:p>
        </p:txBody>
      </p:sp>
      <p:sp>
        <p:nvSpPr>
          <p:cNvPr id="10245" name="Text Box 6"/>
          <p:cNvSpPr txBox="1">
            <a:spLocks noChangeArrowheads="1"/>
          </p:cNvSpPr>
          <p:nvPr/>
        </p:nvSpPr>
        <p:spPr bwMode="auto">
          <a:xfrm>
            <a:off x="381000" y="228600"/>
            <a:ext cx="8382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cs-CZ" altLang="cs-CZ" sz="2200" b="1">
                <a:latin typeface="Arial" panose="020B0604020202020204" pitchFamily="34" charset="0"/>
              </a:rPr>
              <a:t>Ukázky ze středoškolských učebnic botaniky, vycházejících ze zjednodušeného systému rostlin</a:t>
            </a:r>
          </a:p>
        </p:txBody>
      </p:sp>
      <p:sp>
        <p:nvSpPr>
          <p:cNvPr id="10246" name="Text Box 8"/>
          <p:cNvSpPr txBox="1">
            <a:spLocks noChangeArrowheads="1"/>
          </p:cNvSpPr>
          <p:nvPr/>
        </p:nvSpPr>
        <p:spPr bwMode="auto">
          <a:xfrm>
            <a:off x="228600" y="6172200"/>
            <a:ext cx="4114800" cy="112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cs-CZ" altLang="cs-CZ" sz="1600" b="1">
                <a:latin typeface="Arial" panose="020B0604020202020204" pitchFamily="34" charset="0"/>
              </a:rPr>
              <a:t>Dra A. Pokorného Názorný přírodopis rostlinstva. – Praha, 1870</a:t>
            </a:r>
            <a:r>
              <a:rPr lang="cs-CZ" altLang="cs-CZ" sz="2400">
                <a:latin typeface="Arial" panose="020B0604020202020204" pitchFamily="34" charset="0"/>
              </a:rPr>
              <a:t>. </a:t>
            </a:r>
          </a:p>
          <a:p>
            <a:pPr>
              <a:spcBef>
                <a:spcPct val="50000"/>
              </a:spcBef>
              <a:buFontTx/>
              <a:buNone/>
            </a:pPr>
            <a:endParaRPr lang="cs-CZ" altLang="cs-CZ" sz="2400"/>
          </a:p>
        </p:txBody>
      </p:sp>
      <p:pic>
        <p:nvPicPr>
          <p:cNvPr id="3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2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Prázdná prezentace">
  <a:themeElements>
    <a:clrScheme name="Prázdná prezenta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rázdná prezentac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Prázdná prezenta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ázdná prezenta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ázdná prezenta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ázdná prezenta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ázdná prezenta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ázdná prezenta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ázdná prezenta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Office\Sablony\Prázdná prezentace.pot</Template>
  <TotalTime>926</TotalTime>
  <Words>696</Words>
  <Application>Microsoft Office PowerPoint</Application>
  <PresentationFormat>Předvádění na obrazovce (4:3)</PresentationFormat>
  <Paragraphs>87</Paragraphs>
  <Slides>15</Slides>
  <Notes>0</Notes>
  <HiddenSlides>0</HiddenSlides>
  <MMClips>14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15</vt:i4>
      </vt:variant>
    </vt:vector>
  </HeadingPairs>
  <TitlesOfParts>
    <vt:vector size="18" baseType="lpstr">
      <vt:lpstr>Arial</vt:lpstr>
      <vt:lpstr>Times New Roman</vt:lpstr>
      <vt:lpstr>Prázdná prezentace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prfmu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Bez nadpisu</dc:title>
  <dc:creator>ooorrrr</dc:creator>
  <cp:lastModifiedBy>Olga Rotreklová</cp:lastModifiedBy>
  <cp:revision>68</cp:revision>
  <dcterms:created xsi:type="dcterms:W3CDTF">2003-04-11T13:49:20Z</dcterms:created>
  <dcterms:modified xsi:type="dcterms:W3CDTF">2020-10-15T12:52:12Z</dcterms:modified>
</cp:coreProperties>
</file>