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301" r:id="rId2"/>
    <p:sldId id="302" r:id="rId3"/>
    <p:sldId id="303" r:id="rId4"/>
    <p:sldId id="305" r:id="rId5"/>
    <p:sldId id="307" r:id="rId6"/>
    <p:sldId id="306" r:id="rId7"/>
    <p:sldId id="308" r:id="rId8"/>
    <p:sldId id="309" r:id="rId9"/>
    <p:sldId id="310" r:id="rId10"/>
    <p:sldId id="311" r:id="rId11"/>
    <p:sldId id="313" r:id="rId12"/>
    <p:sldId id="312" r:id="rId13"/>
    <p:sldId id="314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CC"/>
    <a:srgbClr val="66CCFF"/>
    <a:srgbClr val="CC0000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6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opecký" userId="099a6e90-7a66-43ff-912a-49c1d8f90861" providerId="ADAL" clId="{8507B5D1-E065-4D17-B2BD-CAB765DEA7AC}"/>
    <pc:docChg chg="modSld">
      <pc:chgData name="Martin Kopecký" userId="099a6e90-7a66-43ff-912a-49c1d8f90861" providerId="ADAL" clId="{8507B5D1-E065-4D17-B2BD-CAB765DEA7AC}" dt="2021-07-29T11:41:44.559" v="33" actId="20577"/>
      <pc:docMkLst>
        <pc:docMk/>
      </pc:docMkLst>
      <pc:sldChg chg="addSp modSp mod">
        <pc:chgData name="Martin Kopecký" userId="099a6e90-7a66-43ff-912a-49c1d8f90861" providerId="ADAL" clId="{8507B5D1-E065-4D17-B2BD-CAB765DEA7AC}" dt="2021-07-29T11:41:44.559" v="33" actId="20577"/>
        <pc:sldMkLst>
          <pc:docMk/>
          <pc:sldMk cId="1516045742" sldId="301"/>
        </pc:sldMkLst>
        <pc:spChg chg="mod">
          <ac:chgData name="Martin Kopecký" userId="099a6e90-7a66-43ff-912a-49c1d8f90861" providerId="ADAL" clId="{8507B5D1-E065-4D17-B2BD-CAB765DEA7AC}" dt="2021-07-29T11:41:44.559" v="33" actId="20577"/>
          <ac:spMkLst>
            <pc:docMk/>
            <pc:sldMk cId="1516045742" sldId="301"/>
            <ac:spMk id="2" creationId="{8C326FCB-26FA-44F3-A10B-809B2471846F}"/>
          </ac:spMkLst>
        </pc:spChg>
        <pc:picChg chg="add mod">
          <ac:chgData name="Martin Kopecký" userId="099a6e90-7a66-43ff-912a-49c1d8f90861" providerId="ADAL" clId="{8507B5D1-E065-4D17-B2BD-CAB765DEA7AC}" dt="2021-07-29T11:41:04.015" v="15" actId="1076"/>
          <ac:picMkLst>
            <pc:docMk/>
            <pc:sldMk cId="1516045742" sldId="301"/>
            <ac:picMk id="4" creationId="{ACC9D99D-624E-49F7-B241-77F3C4920A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FC0DB-C21F-47E1-B35E-F944B6B2C5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4878DA-6071-4CF5-A2A8-1ED1799785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0C2D29-CF21-46E9-B3ED-CD32255B2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194A13-F38C-4C5E-86AB-2420D314D99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53224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6865AA-0BC2-46F3-A213-4A88D47C43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A105E4-EF8C-474F-96BD-6B7CD3324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2C1737-11BA-484F-8285-E8E6A22F51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314D3-3B35-409E-AAAE-3BF5D743BA5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8279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B5F39-6ADC-4D92-AC22-B91FDE3E31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35B82-3B64-4BF0-A95F-3944BCB44C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890E60-413C-4246-8489-DDC8D5DBF5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8AAED-E34F-44B9-B452-57CD6A8E060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55951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F3B99A-BA76-4DEC-BA58-023739DEE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911171-F4FB-4BBA-8AB9-59523B75B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8F801B-E2E3-46B7-9A04-DF3E0500A6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FE4E1-B412-4B57-9555-EB7C1A47773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627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A84EE9-F53C-44D8-8019-C93ED9B8E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714C0D-4CC8-4B49-BC85-F545A00AC9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8E5C1-D21B-4012-8C6B-2578063762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5B1C62-D49D-4CAD-B3A3-FFDAAC823C2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75820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05656B-F0F7-43F6-8D8B-D25C2692B7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A66A79-BEF5-428B-9348-DA542EDB3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603633-5D96-49AD-973F-796531109F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71281-E751-438A-9DDC-0E32180E8BF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6058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A47828E-83CC-4A44-8BAA-403A9A8F9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77D2A8-F83E-4759-B83D-064AB1438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29C66F-27C9-40E2-81B0-0ACDE6A39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C19C38-12FF-4F1E-A024-C6D84954FBD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37987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165136-A291-4C8C-A635-706047D753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DF1FD3-27D3-40B3-8CF9-74F155611C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E6230F-C545-4C98-9D8D-8D1F0CDF9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BE93B-BBBC-46A7-985F-594A91F94EB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845264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11EBB4-C491-4AF8-AADC-0187E2A285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9CD2BA-3BB1-4F54-B5BB-E7F12B339F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9C4AA6-A621-4893-A079-B8B5064DD7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7C133-21E7-4DF9-A563-06671F9C999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5373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0DA66-184F-4442-A86F-7E42C98E2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8859B-E08C-46E9-AC29-72E9C3E68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DE650-473F-46CD-A465-1D812C5608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0A8AB0-33B3-4B40-83EA-A546CFF38E8D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55890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65AB9-F861-455B-8426-D2572FD78D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250B67-1090-484B-83F6-F0C024D1F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53AB38-5F1F-4F7C-9735-409501328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06D93-1A20-4340-854E-20B3BEB0E71E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99960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CA2707-B7C7-44F2-8175-D279F72C55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 předlohy nadpisu.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A9A6F67-1C35-4FD6-A048-9A30E86CF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cs-CZ"/>
              <a:t>Klepnutím upravíte styly předlohy textu.</a:t>
            </a:r>
          </a:p>
          <a:p>
            <a:pPr lvl="1"/>
            <a:r>
              <a:rPr lang="en-CA" altLang="cs-CZ"/>
              <a:t>Druhá úroveň</a:t>
            </a:r>
          </a:p>
          <a:p>
            <a:pPr lvl="2"/>
            <a:r>
              <a:rPr lang="en-CA" altLang="cs-CZ"/>
              <a:t>Třetí úroveň</a:t>
            </a:r>
          </a:p>
          <a:p>
            <a:pPr lvl="3"/>
            <a:r>
              <a:rPr lang="en-CA" altLang="cs-CZ"/>
              <a:t>Čtvrtá úroveň</a:t>
            </a:r>
          </a:p>
          <a:p>
            <a:pPr lvl="4"/>
            <a:r>
              <a:rPr lang="en-CA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08B5B2C-1143-4FF0-9DED-3D5B79C819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3B8D409-FAC7-436E-A697-EBA12CFDF8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27E77C9-8BA5-4C7C-92BC-3FFDB75D9D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7B9F4A-451F-4902-A3A5-9E8A80426D81}" type="slidenum">
              <a:rPr lang="en-CA" altLang="cs-CZ"/>
              <a:pPr/>
              <a:t>‹#›</a:t>
            </a:fld>
            <a:endParaRPr lang="en-CA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C326FCB-26FA-44F3-A10B-809B2471846F}"/>
              </a:ext>
            </a:extLst>
          </p:cNvPr>
          <p:cNvSpPr txBox="1"/>
          <p:nvPr/>
        </p:nvSpPr>
        <p:spPr>
          <a:xfrm>
            <a:off x="395536" y="548680"/>
            <a:ext cx="842493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cs-CZ" b="1" u="sng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Jamboard</a:t>
            </a:r>
            <a:r>
              <a:rPr lang="cs-CZ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 výuce biologie na ZŠ a SŠ</a:t>
            </a:r>
            <a:endParaRPr lang="cs-CZ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– jednoduchá aplikace pro tvorbu interaktivní tabule</a:t>
            </a: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– zdarma</a:t>
            </a: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– registrace přes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 účet</a:t>
            </a: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jamboard</a:t>
            </a:r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. google.com</a:t>
            </a: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– vámi vytvořené tabule se ukládají do aplikace </a:t>
            </a:r>
            <a:r>
              <a:rPr lang="cs-CZ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endParaRPr lang="cs-CZ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– lze využít v on-line prostředí i pro samostatnou  práci žáků </a:t>
            </a: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045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414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 takto připravené tabuli je možno zvýrazňovat části obrázku pomocí ukazovátka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3150"/>
          <a:stretch/>
        </p:blipFill>
        <p:spPr>
          <a:xfrm>
            <a:off x="323528" y="1268760"/>
            <a:ext cx="8446159" cy="5112568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>
            <a:stCxn id="3" idx="2"/>
          </p:cNvCxnSpPr>
          <p:nvPr/>
        </p:nvCxnSpPr>
        <p:spPr bwMode="auto">
          <a:xfrm flipH="1">
            <a:off x="539552" y="671210"/>
            <a:ext cx="3929409" cy="419795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76565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41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do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jednoho souboru můžete vložit maximálně dvacet tabulí, kterými lze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listovat</a:t>
            </a: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informaci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o počtu tabulí a číslo aktuální tabule najdete nahoře uprostřed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3150"/>
          <a:stretch/>
        </p:blipFill>
        <p:spPr>
          <a:xfrm>
            <a:off x="323528" y="1268760"/>
            <a:ext cx="8446159" cy="5112568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/>
          <p:nvPr/>
        </p:nvCxnSpPr>
        <p:spPr bwMode="auto">
          <a:xfrm>
            <a:off x="2699792" y="917431"/>
            <a:ext cx="1790773" cy="495345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5980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84503"/>
            <a:ext cx="8280920" cy="5175575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6493" y="116632"/>
            <a:ext cx="8414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Připravenou tabuli je možno sdílet pomocí tlačítka vpravo nahoře s libovolnou skupinou žáků (maximální počet účastníků je 50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Žáci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mohou do tabule vkládat lístečky, kreslit, psát, dotvářet dle vašich pokynů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při on-line hodině i při samostatné práci doma.</a:t>
            </a:r>
          </a:p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možné připravit tabuli pro každého žáka, žák poté samostatně plní zadaný úkol. </a:t>
            </a:r>
          </a:p>
        </p:txBody>
      </p:sp>
    </p:spTree>
    <p:extLst>
      <p:ext uri="{BB962C8B-B14F-4D97-AF65-F5344CB8AC3E}">
        <p14:creationId xmlns:p14="http://schemas.microsoft.com/office/powerpoint/2010/main" val="3112904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4149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 využití aplikace při výuce botaniky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Využití obrázku stavby květu k motivaci na začátku hodiny: Dokážete pojmenovat zobrazené části květu?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Výklad: pojmenování jednotlivých částí květu, funkce těchto částí</a:t>
            </a:r>
          </a:p>
          <a:p>
            <a:pPr marL="342900" indent="-342900">
              <a:buAutoNum type="arabicPeriod"/>
            </a:pP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Fixace: Dokážete popsat zobrazené části květu a vysvětlit jejich funkci?</a:t>
            </a:r>
          </a:p>
          <a:p>
            <a:pPr lvl="2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Najděte na internetu obrázek rostlin se stejnou / odlišnou stavbou květu.</a:t>
            </a:r>
          </a:p>
          <a:p>
            <a:pPr lvl="2"/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V čem se nalezené fotografie podobají / Čím se liší a </a:t>
            </a:r>
            <a:r>
              <a:rPr lang="cs-CZ" sz="1600" b="1" smtClean="0">
                <a:latin typeface="Arial" panose="020B0604020202020204" pitchFamily="34" charset="0"/>
                <a:cs typeface="Arial" panose="020B0604020202020204" pitchFamily="34" charset="0"/>
              </a:rPr>
              <a:t>proč?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3150"/>
          <a:stretch/>
        </p:blipFill>
        <p:spPr>
          <a:xfrm>
            <a:off x="1337960" y="2348880"/>
            <a:ext cx="7071687" cy="428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6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520"/>
          <a:stretch/>
        </p:blipFill>
        <p:spPr>
          <a:xfrm>
            <a:off x="323528" y="404664"/>
            <a:ext cx="8710936" cy="530713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48316" y="6093296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novou tabuli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vytvoříte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kliknutím na +</a:t>
            </a:r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/>
          <p:nvPr/>
        </p:nvCxnSpPr>
        <p:spPr bwMode="auto">
          <a:xfrm flipV="1">
            <a:off x="4221796" y="5301208"/>
            <a:ext cx="4310644" cy="956995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1982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3180"/>
          <a:stretch/>
        </p:blipFill>
        <p:spPr>
          <a:xfrm>
            <a:off x="251520" y="332657"/>
            <a:ext cx="8567724" cy="51845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95536" y="594928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tabuli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pojmenujte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30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34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takto připravené tabule je možno kreslit pomocí vybraného nástroje a barvy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936"/>
          <a:stretch/>
        </p:blipFill>
        <p:spPr>
          <a:xfrm>
            <a:off x="292041" y="1052736"/>
            <a:ext cx="8679754" cy="5265585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/>
          <p:nvPr/>
        </p:nvCxnSpPr>
        <p:spPr bwMode="auto">
          <a:xfrm flipH="1">
            <a:off x="1619672" y="671210"/>
            <a:ext cx="6048672" cy="2541766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162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342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takto připravené tabule je možno kreslit pomocí vybraného nástroje a barvy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936"/>
          <a:stretch/>
        </p:blipFill>
        <p:spPr>
          <a:xfrm>
            <a:off x="292041" y="1052736"/>
            <a:ext cx="8679754" cy="5265585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/>
          <p:nvPr/>
        </p:nvCxnSpPr>
        <p:spPr bwMode="auto">
          <a:xfrm flipH="1">
            <a:off x="1619672" y="671210"/>
            <a:ext cx="6048672" cy="2541766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ovéPole 7"/>
          <p:cNvSpPr txBox="1"/>
          <p:nvPr/>
        </p:nvSpPr>
        <p:spPr>
          <a:xfrm>
            <a:off x="5796136" y="5013176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nakreslené je možno gumovat pomocí gumy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>
            <a:stCxn id="8" idx="1"/>
          </p:cNvCxnSpPr>
          <p:nvPr/>
        </p:nvCxnSpPr>
        <p:spPr bwMode="auto">
          <a:xfrm flipH="1" flipV="1">
            <a:off x="467544" y="3356992"/>
            <a:ext cx="5328592" cy="1948572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5762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41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takto připravené tabule je možno vkládat lístečky s krátkým textem, které je možné po tabuli libovolně posouvat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/>
          <a:srcRect t="2886"/>
          <a:stretch/>
        </p:blipFill>
        <p:spPr>
          <a:xfrm>
            <a:off x="261466" y="1124744"/>
            <a:ext cx="8556619" cy="51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5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41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takto připravené tabule je možno vkládat obrázky z počítače nebo obrázky vyhledané pomocí </a:t>
            </a:r>
            <a:r>
              <a:rPr lang="cs-CZ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google</a:t>
            </a:r>
            <a:endParaRPr lang="cs-CZ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3150"/>
          <a:stretch/>
        </p:blipFill>
        <p:spPr>
          <a:xfrm>
            <a:off x="323528" y="1268760"/>
            <a:ext cx="844615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76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41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takto připravené tabule je možno vkládat vybrané obrazce, měnit jejich velikost a barvu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3150"/>
          <a:stretch/>
        </p:blipFill>
        <p:spPr>
          <a:xfrm>
            <a:off x="261466" y="1412776"/>
            <a:ext cx="8446160" cy="5112568"/>
          </a:xfrm>
          <a:prstGeom prst="rect">
            <a:avLst/>
          </a:prstGeom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/>
          <p:nvPr/>
        </p:nvCxnSpPr>
        <p:spPr bwMode="auto">
          <a:xfrm flipH="1">
            <a:off x="539552" y="620688"/>
            <a:ext cx="5184576" cy="396044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27333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1466" y="332656"/>
            <a:ext cx="8414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do takto připravené tabule je možno vkládat textové pole s delším textem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t="3150"/>
          <a:stretch/>
        </p:blipFill>
        <p:spPr>
          <a:xfrm>
            <a:off x="323528" y="1268760"/>
            <a:ext cx="8446159" cy="5112568"/>
          </a:xfrm>
          <a:prstGeom prst="rect">
            <a:avLst/>
          </a:prstGeom>
        </p:spPr>
      </p:pic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C3F377CE-E393-4B5C-BC75-6EC5FE29FBCE}"/>
              </a:ext>
            </a:extLst>
          </p:cNvPr>
          <p:cNvCxnSpPr/>
          <p:nvPr/>
        </p:nvCxnSpPr>
        <p:spPr bwMode="auto">
          <a:xfrm flipH="1">
            <a:off x="539552" y="620688"/>
            <a:ext cx="5184576" cy="3960440"/>
          </a:xfrm>
          <a:prstGeom prst="straightConnector1">
            <a:avLst/>
          </a:prstGeom>
          <a:solidFill>
            <a:schemeClr val="accent1"/>
          </a:solidFill>
          <a:ln w="698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9793908"/>
      </p:ext>
    </p:extLst>
  </p:cSld>
  <p:clrMapOvr>
    <a:masterClrMapping/>
  </p:clrMapOvr>
</p:sld>
</file>

<file path=ppt/theme/theme1.xml><?xml version="1.0" encoding="utf-8"?>
<a:theme xmlns:a="http://schemas.openxmlformats.org/drawingml/2006/main" name="Prázdná prezentace">
  <a:themeElements>
    <a:clrScheme name="Prázdná 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ázdná prezenta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Prázdná 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ázdná prezenta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ázdná prezenta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Office\Sablony\Prázdná prezentace.pot</Template>
  <TotalTime>2021</TotalTime>
  <Words>313</Words>
  <Application>Microsoft Office PowerPoint</Application>
  <PresentationFormat>Předvádění na obrazovce (4:3)</PresentationFormat>
  <Paragraphs>33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Prázdná 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prfmu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 nadpisu</dc:title>
  <dc:creator>ooorrrr</dc:creator>
  <cp:lastModifiedBy>Uživatel systému Windows</cp:lastModifiedBy>
  <cp:revision>151</cp:revision>
  <dcterms:created xsi:type="dcterms:W3CDTF">2003-04-24T09:33:34Z</dcterms:created>
  <dcterms:modified xsi:type="dcterms:W3CDTF">2021-11-30T10:49:00Z</dcterms:modified>
</cp:coreProperties>
</file>