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60" r:id="rId5"/>
    <p:sldId id="259" r:id="rId6"/>
    <p:sldId id="261" r:id="rId7"/>
    <p:sldId id="284" r:id="rId8"/>
    <p:sldId id="285" r:id="rId9"/>
    <p:sldId id="305" r:id="rId10"/>
    <p:sldId id="266" r:id="rId11"/>
    <p:sldId id="304" r:id="rId12"/>
    <p:sldId id="306" r:id="rId13"/>
    <p:sldId id="307" r:id="rId14"/>
    <p:sldId id="319" r:id="rId15"/>
    <p:sldId id="311" r:id="rId16"/>
    <p:sldId id="308" r:id="rId17"/>
    <p:sldId id="312" r:id="rId18"/>
    <p:sldId id="309" r:id="rId19"/>
    <p:sldId id="310" r:id="rId20"/>
    <p:sldId id="313" r:id="rId21"/>
    <p:sldId id="314" r:id="rId22"/>
    <p:sldId id="315" r:id="rId23"/>
    <p:sldId id="316" r:id="rId24"/>
    <p:sldId id="317"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501" autoAdjust="0"/>
  </p:normalViewPr>
  <p:slideViewPr>
    <p:cSldViewPr snapToGrid="0">
      <p:cViewPr varScale="1">
        <p:scale>
          <a:sx n="49" d="100"/>
          <a:sy n="49" d="100"/>
        </p:scale>
        <p:origin x="1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26DAE-0B8B-46DB-B826-6D58A3D612BA}" type="datetimeFigureOut">
              <a:rPr lang="cs-CZ" smtClean="0"/>
              <a:t>19.11.2021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2ED1C-7555-473D-9842-192883D2FCDF}" type="slidenum">
              <a:rPr lang="cs-CZ" smtClean="0"/>
              <a:t>‹#›</a:t>
            </a:fld>
            <a:endParaRPr lang="cs-CZ"/>
          </a:p>
        </p:txBody>
      </p:sp>
    </p:spTree>
    <p:extLst>
      <p:ext uri="{BB962C8B-B14F-4D97-AF65-F5344CB8AC3E}">
        <p14:creationId xmlns:p14="http://schemas.microsoft.com/office/powerpoint/2010/main" val="199644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Praktické hledisko: </a:t>
            </a:r>
            <a:r>
              <a:rPr lang="cs-CZ" dirty="0" err="1"/>
              <a:t>determinantní</a:t>
            </a:r>
            <a:r>
              <a:rPr lang="cs-CZ" dirty="0"/>
              <a:t> a </a:t>
            </a:r>
            <a:r>
              <a:rPr lang="cs-CZ" dirty="0" err="1"/>
              <a:t>indeterminantní</a:t>
            </a:r>
            <a:r>
              <a:rPr lang="cs-CZ" dirty="0"/>
              <a:t> rajčata</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4</a:t>
            </a:fld>
            <a:endParaRPr lang="cs-CZ"/>
          </a:p>
        </p:txBody>
      </p:sp>
    </p:spTree>
    <p:extLst>
      <p:ext uri="{BB962C8B-B14F-4D97-AF65-F5344CB8AC3E}">
        <p14:creationId xmlns:p14="http://schemas.microsoft.com/office/powerpoint/2010/main" val="186801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FLC – </a:t>
            </a:r>
            <a:r>
              <a:rPr lang="cs-CZ" dirty="0" err="1"/>
              <a:t>flowering</a:t>
            </a:r>
            <a:r>
              <a:rPr lang="cs-CZ" dirty="0"/>
              <a:t> </a:t>
            </a:r>
            <a:r>
              <a:rPr lang="cs-CZ" dirty="0" err="1"/>
              <a:t>locus</a:t>
            </a:r>
            <a:r>
              <a:rPr lang="cs-CZ" dirty="0"/>
              <a:t> C</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21</a:t>
            </a:fld>
            <a:endParaRPr lang="cs-CZ"/>
          </a:p>
        </p:txBody>
      </p:sp>
    </p:spTree>
    <p:extLst>
      <p:ext uri="{BB962C8B-B14F-4D97-AF65-F5344CB8AC3E}">
        <p14:creationId xmlns:p14="http://schemas.microsoft.com/office/powerpoint/2010/main" val="46820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22</a:t>
            </a:fld>
            <a:endParaRPr lang="cs-CZ"/>
          </a:p>
        </p:txBody>
      </p:sp>
    </p:spTree>
    <p:extLst>
      <p:ext uri="{BB962C8B-B14F-4D97-AF65-F5344CB8AC3E}">
        <p14:creationId xmlns:p14="http://schemas.microsoft.com/office/powerpoint/2010/main" val="113210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Flor – květ, </a:t>
            </a:r>
            <a:r>
              <a:rPr lang="cs-CZ" dirty="0" err="1"/>
              <a:t>genno</a:t>
            </a:r>
            <a:r>
              <a:rPr lang="cs-CZ" dirty="0"/>
              <a:t> – zplodit, tj. florigen – zplodit květ</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23</a:t>
            </a:fld>
            <a:endParaRPr lang="cs-CZ"/>
          </a:p>
        </p:txBody>
      </p:sp>
    </p:spTree>
    <p:extLst>
      <p:ext uri="{BB962C8B-B14F-4D97-AF65-F5344CB8AC3E}">
        <p14:creationId xmlns:p14="http://schemas.microsoft.com/office/powerpoint/2010/main" val="424401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Katastrální geny fungují jako regulátory genů identity květních orgánů, protože definují hranice pro jejich expresi.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8</a:t>
            </a:fld>
            <a:endParaRPr lang="cs-CZ"/>
          </a:p>
        </p:txBody>
      </p:sp>
    </p:spTree>
    <p:extLst>
      <p:ext uri="{BB962C8B-B14F-4D97-AF65-F5344CB8AC3E}">
        <p14:creationId xmlns:p14="http://schemas.microsoft.com/office/powerpoint/2010/main" val="32356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5F9463E-1BD1-41FC-91CF-F448C4B71097}"/>
              </a:ext>
            </a:extLst>
          </p:cNvPr>
          <p:cNvSpPr>
            <a:spLocks noGrp="1" noChangeArrowheads="1"/>
          </p:cNvSpPr>
          <p:nvPr>
            <p:ph type="sldNum" sz="quarter" idx="5"/>
          </p:nvPr>
        </p:nvSpPr>
        <p:spPr>
          <a:noFill/>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1D38E33B-6C27-458C-8263-252C6B016221}" type="slidenum">
              <a:rPr lang="cs-CZ" altLang="cs-CZ" sz="1200"/>
              <a:pPr/>
              <a:t>10</a:t>
            </a:fld>
            <a:endParaRPr lang="cs-CZ" altLang="cs-CZ" sz="1200"/>
          </a:p>
        </p:txBody>
      </p:sp>
      <p:sp>
        <p:nvSpPr>
          <p:cNvPr id="31747" name="Rectangle 2">
            <a:extLst>
              <a:ext uri="{FF2B5EF4-FFF2-40B4-BE49-F238E27FC236}">
                <a16:creationId xmlns:a16="http://schemas.microsoft.com/office/drawing/2014/main" id="{73F8F32A-9653-4AC2-847C-7A8E5E5A3BF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09DEAAE-3D44-473A-AEDE-E51DC5D9FC5C}"/>
              </a:ext>
            </a:extLst>
          </p:cNvPr>
          <p:cNvSpPr>
            <a:spLocks noGrp="1" noChangeArrowheads="1"/>
          </p:cNvSpPr>
          <p:nvPr>
            <p:ph type="body" idx="1"/>
          </p:nvPr>
        </p:nvSpPr>
        <p:spPr>
          <a:noFill/>
        </p:spPr>
        <p:txBody>
          <a:bodyPr/>
          <a:lstStyle/>
          <a:p>
            <a:pPr eaLnBrk="1" hangingPunct="1"/>
            <a:r>
              <a:rPr lang="cs-CZ" altLang="cs-CZ"/>
              <a:t>In the 'ABC' model of floral organ development, organ identity is controlled by the expression of three classes of genes (A, B and C) in overlapping domains. In the first whorl, A-type genes are expressed alone and produce sepals. In the second whorl, the co-expression of A- and B-type genes results in the production of petals. In the third whorl, the co-expression of B- and C-type genes produces stamens, whereas the expression of C-type genes in the central whorl produces carpels. The SCFUFO has a key role in controlling the activation of the B-class genes, such as </a:t>
            </a:r>
            <a:r>
              <a:rPr lang="cs-CZ" altLang="cs-CZ" b="1" i="1"/>
              <a:t>AP3</a:t>
            </a:r>
            <a:r>
              <a:rPr lang="cs-CZ" altLang="cs-CZ"/>
              <a:t> (but not </a:t>
            </a:r>
            <a:r>
              <a:rPr lang="cs-CZ" altLang="cs-CZ" b="1" i="1"/>
              <a:t>PI</a:t>
            </a:r>
            <a:r>
              <a:rPr lang="cs-CZ" altLang="cs-CZ"/>
              <a:t>), in the second and third whorls. However, so far, neither the ubiquitylation activity nor any substrate has been identified, although a role for the downstream regulator LFY has been indicated. </a:t>
            </a:r>
            <a:r>
              <a:rPr lang="cs-CZ" altLang="cs-CZ" b="1" i="1"/>
              <a:t>AP3</a:t>
            </a:r>
            <a:r>
              <a:rPr lang="cs-CZ" altLang="cs-CZ"/>
              <a:t>, </a:t>
            </a:r>
            <a:r>
              <a:rPr lang="cs-CZ" altLang="cs-CZ" b="1" i="1"/>
              <a:t>APETALA3</a:t>
            </a:r>
            <a:r>
              <a:rPr lang="cs-CZ" altLang="cs-CZ"/>
              <a:t>; LFY, LEAFY; </a:t>
            </a:r>
            <a:r>
              <a:rPr lang="cs-CZ" altLang="cs-CZ" b="1" i="1"/>
              <a:t>PI</a:t>
            </a:r>
            <a:r>
              <a:rPr lang="cs-CZ" altLang="cs-CZ"/>
              <a:t>, </a:t>
            </a:r>
            <a:r>
              <a:rPr lang="cs-CZ" altLang="cs-CZ" b="1" i="1"/>
              <a:t>PISTILLATA</a:t>
            </a:r>
            <a:r>
              <a:rPr lang="cs-CZ" altLang="cs-CZ"/>
              <a:t>; UFO, UNUSUAL FLORAL ORGANS.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Přechod z juvenilní do dospělé (generativní) fáze je doprovázen morfologickými a fyziologickými změnami.</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12</a:t>
            </a:fld>
            <a:endParaRPr lang="cs-CZ"/>
          </a:p>
        </p:txBody>
      </p:sp>
    </p:spTree>
    <p:extLst>
      <p:ext uri="{BB962C8B-B14F-4D97-AF65-F5344CB8AC3E}">
        <p14:creationId xmlns:p14="http://schemas.microsoft.com/office/powerpoint/2010/main" val="57994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Kompetence – přechod do dospělé fáze schopné kvetení, např. velikost, stáří…, determinace – schopné se vyvíjet, </a:t>
            </a:r>
            <a:r>
              <a:rPr lang="cs-CZ" dirty="0" err="1"/>
              <a:t>ikdyž</a:t>
            </a:r>
            <a:r>
              <a:rPr lang="cs-CZ" dirty="0"/>
              <a:t> se vrchol odstraní ze své normální pozice a je vyživován roubováním nebo zakořeněním, exprese – </a:t>
            </a:r>
            <a:r>
              <a:rPr lang="cs-CZ" dirty="0" err="1"/>
              <a:t>apik</a:t>
            </a:r>
            <a:r>
              <a:rPr lang="cs-CZ" dirty="0"/>
              <a:t>. meristém projde fyziologickými procesy, které vedou k morfologii květů</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13</a:t>
            </a:fld>
            <a:endParaRPr lang="cs-CZ"/>
          </a:p>
        </p:txBody>
      </p:sp>
    </p:spTree>
    <p:extLst>
      <p:ext uri="{BB962C8B-B14F-4D97-AF65-F5344CB8AC3E}">
        <p14:creationId xmlns:p14="http://schemas.microsoft.com/office/powerpoint/2010/main" val="4504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12529"/>
                </a:solidFill>
                <a:effectLst/>
                <a:latin typeface="Roboto" panose="020B0604020202020204" pitchFamily="2" charset="0"/>
              </a:rPr>
              <a:t>V USA je dlouhá tradice pěstování tabáku, převzatá už od indiánů. Na jaře se tabák vyseje a na konci léta sklidí. Část rostlin se nechá vykvést, aby se mohly sklidit semena určená pro pěstování tabáku příští rok. Tabák je dlouhodenní – vykvete v létě, když jsou dlouhé dny. Farmáři v Marylandu si všimli zajímavé odrůdy tabáku – rostla až do výšky 5 m, tudíž měla i velké listy a pro farmáře by to byla opravdová výhoda oproti běžným odrůdám. Jenže tato odrůda nekvetla zároveň s ostatními tabáky. </a:t>
            </a:r>
            <a:r>
              <a:rPr lang="en-US" b="0" i="0" dirty="0">
                <a:solidFill>
                  <a:srgbClr val="212529"/>
                </a:solidFill>
                <a:effectLst/>
                <a:latin typeface="Roboto" panose="020B0604020202020204" pitchFamily="2" charset="0"/>
              </a:rPr>
              <a:t>Wightman Garner and Henry Allard, conducted </a:t>
            </a:r>
            <a:r>
              <a:rPr lang="cs-CZ" b="0" i="0" dirty="0" err="1">
                <a:solidFill>
                  <a:srgbClr val="212529"/>
                </a:solidFill>
                <a:effectLst/>
                <a:latin typeface="Roboto" panose="020B0604020202020204" pitchFamily="2" charset="0"/>
              </a:rPr>
              <a:t>experiments</a:t>
            </a:r>
            <a:r>
              <a:rPr lang="cs-CZ" b="0" i="0" dirty="0">
                <a:solidFill>
                  <a:srgbClr val="212529"/>
                </a:solidFill>
                <a:effectLst/>
                <a:latin typeface="Roboto" panose="020B0604020202020204" pitchFamily="2" charset="0"/>
              </a:rPr>
              <a:t> </a:t>
            </a:r>
            <a:r>
              <a:rPr lang="en-US" b="0" i="0" dirty="0">
                <a:solidFill>
                  <a:srgbClr val="212529"/>
                </a:solidFill>
                <a:effectLst/>
                <a:latin typeface="Roboto" panose="020B0604020202020204" pitchFamily="2" charset="0"/>
              </a:rPr>
              <a:t>in the 1920s at the U.S. Department of Agriculture laboratories in Beltsville, Maryland.</a:t>
            </a:r>
            <a:r>
              <a:rPr lang="cs-CZ" b="0" i="0" dirty="0">
                <a:solidFill>
                  <a:srgbClr val="212529"/>
                </a:solidFill>
                <a:effectLst/>
                <a:latin typeface="Roboto" panose="020B0604020202020204" pitchFamily="2" charset="0"/>
              </a:rPr>
              <a:t> Rostliny Maryland </a:t>
            </a:r>
            <a:r>
              <a:rPr lang="cs-CZ" b="0" i="0" dirty="0" err="1">
                <a:solidFill>
                  <a:srgbClr val="212529"/>
                </a:solidFill>
                <a:effectLst/>
                <a:latin typeface="Roboto" panose="020B0604020202020204" pitchFamily="2" charset="0"/>
              </a:rPr>
              <a:t>Mamoth</a:t>
            </a:r>
            <a:r>
              <a:rPr lang="cs-CZ" b="0" i="0" dirty="0">
                <a:solidFill>
                  <a:srgbClr val="212529"/>
                </a:solidFill>
                <a:effectLst/>
                <a:latin typeface="Roboto" panose="020B0604020202020204" pitchFamily="2" charset="0"/>
              </a:rPr>
              <a:t> dali do květináčů a ty na podzim přenášeli do tmy (prodlužovali jim noc), takže rostliny vykvetly – jsou totiž krátkodenní. Teď už farmáři vědí, že si mají na semena počkat, protože MM začne kvést až v zimě. Tento experiment dokázal, že existuje závislost mezi délkou dne a kvetením.</a:t>
            </a:r>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15</a:t>
            </a:fld>
            <a:endParaRPr lang="cs-CZ"/>
          </a:p>
        </p:txBody>
      </p:sp>
    </p:spTree>
    <p:extLst>
      <p:ext uri="{BB962C8B-B14F-4D97-AF65-F5344CB8AC3E}">
        <p14:creationId xmlns:p14="http://schemas.microsoft.com/office/powerpoint/2010/main" val="89112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Další vědci dělali experimenty s krátko a dlouhodenními rostlinami a zjistili, že když přeruší dobu noci i jen krátkým osvitem, tak rostliny nevykvetou, protože se jim naruší doba, kdy mají mít tmu. To se mimochodem využívá i při pěstování kytek určených pro jarní prodej květů, </a:t>
            </a:r>
            <a:r>
              <a:rPr lang="cs-CZ" dirty="0" err="1"/>
              <a:t>ikdyž</a:t>
            </a:r>
            <a:r>
              <a:rPr lang="cs-CZ" dirty="0"/>
              <a:t> se jedná o rostliny, které přirozeně kvetou na podzim (např. </a:t>
            </a:r>
            <a:r>
              <a:rPr lang="cs-CZ" dirty="0" err="1"/>
              <a:t>chryzantény</a:t>
            </a:r>
            <a:r>
              <a:rPr lang="cs-CZ" dirty="0"/>
              <a:t> které začnou kvést během podzimního zkracování dnů – aby je zahradníci donutili kvést až na jaře, tak jim během podzimu a zimy ve skleníku uprostřed noci na několik minut rozsvítí světlo. Dva týdny před dnem matek pěstitelé přestanou noc přerušovat a chryzantémy vykvetou.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16</a:t>
            </a:fld>
            <a:endParaRPr lang="cs-CZ"/>
          </a:p>
        </p:txBody>
      </p:sp>
    </p:spTree>
    <p:extLst>
      <p:ext uri="{BB962C8B-B14F-4D97-AF65-F5344CB8AC3E}">
        <p14:creationId xmlns:p14="http://schemas.microsoft.com/office/powerpoint/2010/main" val="90265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uprostřed noci krátce osvítíme rostlinu červeným světlem, dojde k indukci kvetení u dlouhodenní kytky, přestože je noc dlouhá (den krátký). Tento proces je ale reverzibilní, tj. pokud aplikujeme dlouhovlnné červené (far-</a:t>
            </a:r>
            <a:r>
              <a:rPr lang="cs-CZ" dirty="0" err="1"/>
              <a:t>red</a:t>
            </a:r>
            <a:r>
              <a:rPr lang="cs-CZ" dirty="0"/>
              <a:t>), tak k indukci kvetení nedojde.</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17</a:t>
            </a:fld>
            <a:endParaRPr lang="cs-CZ"/>
          </a:p>
        </p:txBody>
      </p:sp>
    </p:spTree>
    <p:extLst>
      <p:ext uri="{BB962C8B-B14F-4D97-AF65-F5344CB8AC3E}">
        <p14:creationId xmlns:p14="http://schemas.microsoft.com/office/powerpoint/2010/main" val="237114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Arabidopsis</a:t>
            </a:r>
            <a:r>
              <a:rPr lang="cs-CZ" dirty="0"/>
              <a:t> je dlouhodenní. Exprese CO je regulována vnitřními hodinami, akumulace CO proteinu je regulována proteolýzou, světlo reguluje stabilitu CO proteinu.</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20</a:t>
            </a:fld>
            <a:endParaRPr lang="cs-CZ"/>
          </a:p>
        </p:txBody>
      </p:sp>
    </p:spTree>
    <p:extLst>
      <p:ext uri="{BB962C8B-B14F-4D97-AF65-F5344CB8AC3E}">
        <p14:creationId xmlns:p14="http://schemas.microsoft.com/office/powerpoint/2010/main" val="132007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11/19/2021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AA1E7-7434-43A0-9D05-3C7D3ACC0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B93B03-CC9E-4325-BF90-2E7D21AFA395}"/>
              </a:ext>
            </a:extLst>
          </p:cNvPr>
          <p:cNvSpPr>
            <a:spLocks noGrp="1"/>
          </p:cNvSpPr>
          <p:nvPr>
            <p:ph type="ctrTitle"/>
          </p:nvPr>
        </p:nvSpPr>
        <p:spPr>
          <a:xfrm>
            <a:off x="445057" y="685799"/>
            <a:ext cx="7389812" cy="2971801"/>
          </a:xfrm>
        </p:spPr>
        <p:txBody>
          <a:bodyPr>
            <a:normAutofit/>
          </a:bodyPr>
          <a:lstStyle/>
          <a:p>
            <a:r>
              <a:rPr lang="cs-CZ" dirty="0"/>
              <a:t>Generativní meristém </a:t>
            </a:r>
            <a:br>
              <a:rPr lang="cs-CZ" dirty="0"/>
            </a:br>
            <a:r>
              <a:rPr lang="cs-CZ" dirty="0">
                <a:latin typeface="Algerian" panose="04020705040A02060702" pitchFamily="82" charset="0"/>
              </a:rPr>
              <a:t>aneb krása a sex</a:t>
            </a:r>
          </a:p>
        </p:txBody>
      </p:sp>
      <p:sp>
        <p:nvSpPr>
          <p:cNvPr id="3" name="Podnadpis 2">
            <a:extLst>
              <a:ext uri="{FF2B5EF4-FFF2-40B4-BE49-F238E27FC236}">
                <a16:creationId xmlns:a16="http://schemas.microsoft.com/office/drawing/2014/main" id="{73392FF1-25F5-45F1-A1BD-D768E32B606D}"/>
              </a:ext>
            </a:extLst>
          </p:cNvPr>
          <p:cNvSpPr>
            <a:spLocks noGrp="1"/>
          </p:cNvSpPr>
          <p:nvPr>
            <p:ph type="subTitle" idx="1"/>
          </p:nvPr>
        </p:nvSpPr>
        <p:spPr>
          <a:xfrm>
            <a:off x="684212" y="3843867"/>
            <a:ext cx="6400800" cy="1947333"/>
          </a:xfrm>
        </p:spPr>
        <p:txBody>
          <a:bodyPr>
            <a:normAutofit/>
          </a:bodyPr>
          <a:lstStyle/>
          <a:p>
            <a:endParaRPr lang="cs-CZ" dirty="0"/>
          </a:p>
          <a:p>
            <a:endParaRPr lang="cs-CZ" dirty="0"/>
          </a:p>
          <a:p>
            <a:r>
              <a:rPr lang="cs-CZ" dirty="0"/>
              <a:t>Embryologie rostlin 2021</a:t>
            </a:r>
          </a:p>
          <a:p>
            <a:r>
              <a:rPr lang="cs-CZ" dirty="0"/>
              <a:t>H. Cempírková</a:t>
            </a:r>
          </a:p>
        </p:txBody>
      </p:sp>
      <p:pic>
        <p:nvPicPr>
          <p:cNvPr id="1026" name="Picture 2" descr="It's a good concept to buy some flowers to experiment ahead of time to make  certain you'll enjoy with your outcomes… | Flower painting, Silk peonies,  Pretty flowers">
            <a:extLst>
              <a:ext uri="{FF2B5EF4-FFF2-40B4-BE49-F238E27FC236}">
                <a16:creationId xmlns:a16="http://schemas.microsoft.com/office/drawing/2014/main" id="{31CCCC76-BE01-4444-8B8A-445D164FD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 r="1" b="1"/>
          <a:stretch/>
        </p:blipFill>
        <p:spPr bwMode="auto">
          <a:xfrm>
            <a:off x="7552266" y="10"/>
            <a:ext cx="463973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66FBB0E-B024-4E3B-9BBD-FF15FC76B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8467"/>
            <a:ext cx="6080656" cy="6163733"/>
            <a:chOff x="6108170" y="8467"/>
            <a:chExt cx="6080656" cy="6163733"/>
          </a:xfrm>
        </p:grpSpPr>
        <p:cxnSp>
          <p:nvCxnSpPr>
            <p:cNvPr id="74" name="Straight Connector 73">
              <a:extLst>
                <a:ext uri="{FF2B5EF4-FFF2-40B4-BE49-F238E27FC236}">
                  <a16:creationId xmlns:a16="http://schemas.microsoft.com/office/drawing/2014/main" id="{55FA0039-AB97-4DC9-AF4A-AB64CB39F0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1E5249B-CC4D-4AE0-A6CD-03FE6A9E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CD40048-2612-4C61-8A89-7A71FE462B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BD33E3D-C961-4FE1-8880-F55180E2A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2266163-3A62-4B10-A0CF-FA0701FC8A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765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F9DEAE-D3AE-49D7-8548-FD3FE8257529}"/>
              </a:ext>
            </a:extLst>
          </p:cNvPr>
          <p:cNvSpPr>
            <a:spLocks noGrp="1" noChangeArrowheads="1"/>
          </p:cNvSpPr>
          <p:nvPr>
            <p:ph type="title"/>
          </p:nvPr>
        </p:nvSpPr>
        <p:spPr>
          <a:xfrm>
            <a:off x="2203450" y="209550"/>
            <a:ext cx="77724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2800" b="1">
                <a:solidFill>
                  <a:srgbClr val="0000FF"/>
                </a:solidFill>
              </a:rPr>
              <a:t>ABC model regulace</a:t>
            </a:r>
            <a:br>
              <a:rPr lang="cs-CZ" altLang="cs-CZ" sz="2800" b="1">
                <a:solidFill>
                  <a:srgbClr val="0000FF"/>
                </a:solidFill>
              </a:rPr>
            </a:br>
            <a:endParaRPr lang="cs-CZ" altLang="cs-CZ" sz="2800" b="1">
              <a:solidFill>
                <a:srgbClr val="0000FF"/>
              </a:solidFill>
            </a:endParaRPr>
          </a:p>
        </p:txBody>
      </p:sp>
      <p:pic>
        <p:nvPicPr>
          <p:cNvPr id="30724" name="Picture 7" descr="dibujo20100102_abc_model_with_examples_flowers_from_homeotic_mutant">
            <a:extLst>
              <a:ext uri="{FF2B5EF4-FFF2-40B4-BE49-F238E27FC236}">
                <a16:creationId xmlns:a16="http://schemas.microsoft.com/office/drawing/2014/main" id="{D58BC86E-CE9B-4609-A3EE-CBAF7A1CA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77" y="972550"/>
            <a:ext cx="7145092" cy="56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1">
            <a:extLst>
              <a:ext uri="{FF2B5EF4-FFF2-40B4-BE49-F238E27FC236}">
                <a16:creationId xmlns:a16="http://schemas.microsoft.com/office/drawing/2014/main" id="{6204CD8D-8608-4464-A065-591D8B2C9C4F}"/>
              </a:ext>
            </a:extLst>
          </p:cNvPr>
          <p:cNvSpPr txBox="1">
            <a:spLocks noChangeArrowheads="1"/>
          </p:cNvSpPr>
          <p:nvPr/>
        </p:nvSpPr>
        <p:spPr bwMode="auto">
          <a:xfrm>
            <a:off x="7535863" y="422116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cs-CZ" altLang="cs-CZ"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CA2FEAB7-023D-4E1E-9620-77CC643183C2}"/>
              </a:ext>
            </a:extLst>
          </p:cNvPr>
          <p:cNvSpPr>
            <a:spLocks noGrp="1" noChangeArrowheads="1"/>
          </p:cNvSpPr>
          <p:nvPr>
            <p:ph type="title"/>
          </p:nvPr>
        </p:nvSpPr>
        <p:spPr>
          <a:xfrm>
            <a:off x="1774824" y="404813"/>
            <a:ext cx="10417175" cy="1143000"/>
          </a:xfrm>
        </p:spPr>
        <p:txBody>
          <a:bodyPr>
            <a:normAutofit fontScale="90000"/>
          </a:bodyPr>
          <a:lstStyle/>
          <a:p>
            <a:pPr eaLnBrk="1" hangingPunct="1"/>
            <a:r>
              <a:rPr lang="cs-CZ" altLang="cs-CZ" sz="2800" b="1" dirty="0">
                <a:solidFill>
                  <a:srgbClr val="0000FF"/>
                </a:solidFill>
              </a:rPr>
              <a:t>ABC model </a:t>
            </a:r>
            <a:r>
              <a:rPr lang="cs-CZ" altLang="cs-CZ" sz="2800" b="1" i="1" dirty="0" err="1">
                <a:solidFill>
                  <a:srgbClr val="0000FF"/>
                </a:solidFill>
              </a:rPr>
              <a:t>Arabidopsis</a:t>
            </a:r>
            <a:br>
              <a:rPr lang="cs-CZ" altLang="cs-CZ" sz="2800" b="1" i="1" dirty="0">
                <a:solidFill>
                  <a:srgbClr val="0000FF"/>
                </a:solidFill>
              </a:rPr>
            </a:br>
            <a:r>
              <a:rPr lang="cs-CZ" altLang="cs-CZ" sz="2800" b="1" i="1" dirty="0">
                <a:solidFill>
                  <a:srgbClr val="0000FF"/>
                </a:solidFill>
              </a:rPr>
              <a:t> – </a:t>
            </a:r>
            <a:r>
              <a:rPr lang="cs-CZ" altLang="cs-CZ" sz="2700" i="1" dirty="0">
                <a:solidFill>
                  <a:srgbClr val="0000FF"/>
                </a:solidFill>
              </a:rPr>
              <a:t>geny květních orgánů jsou zodpovědné za tvorbu reproduktivních orgánů</a:t>
            </a:r>
            <a:endParaRPr lang="cs-CZ" altLang="cs-CZ" sz="2800" i="1" dirty="0">
              <a:solidFill>
                <a:srgbClr val="0000FF"/>
              </a:solidFill>
            </a:endParaRPr>
          </a:p>
        </p:txBody>
      </p:sp>
      <p:pic>
        <p:nvPicPr>
          <p:cNvPr id="32771" name="Picture 5" descr="abc_model">
            <a:extLst>
              <a:ext uri="{FF2B5EF4-FFF2-40B4-BE49-F238E27FC236}">
                <a16:creationId xmlns:a16="http://schemas.microsoft.com/office/drawing/2014/main" id="{6045324E-6A77-42C0-86BE-533E4E6BC2DD}"/>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b="47949"/>
          <a:stretch/>
        </p:blipFill>
        <p:spPr bwMode="auto">
          <a:xfrm>
            <a:off x="22221" y="1730986"/>
            <a:ext cx="6009298"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6">
            <a:extLst>
              <a:ext uri="{FF2B5EF4-FFF2-40B4-BE49-F238E27FC236}">
                <a16:creationId xmlns:a16="http://schemas.microsoft.com/office/drawing/2014/main" id="{4D3665C5-4342-460A-A91B-9982541E8928}"/>
              </a:ext>
            </a:extLst>
          </p:cNvPr>
          <p:cNvSpPr txBox="1">
            <a:spLocks noChangeArrowheads="1"/>
          </p:cNvSpPr>
          <p:nvPr/>
        </p:nvSpPr>
        <p:spPr bwMode="auto">
          <a:xfrm>
            <a:off x="250825" y="6453187"/>
            <a:ext cx="406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400" dirty="0"/>
              <a:t>https://www.msu.edu/course/plb/203/images/</a:t>
            </a:r>
          </a:p>
        </p:txBody>
      </p:sp>
      <p:pic>
        <p:nvPicPr>
          <p:cNvPr id="5" name="Picture 5" descr="abc_model">
            <a:extLst>
              <a:ext uri="{FF2B5EF4-FFF2-40B4-BE49-F238E27FC236}">
                <a16:creationId xmlns:a16="http://schemas.microsoft.com/office/drawing/2014/main" id="{A13D8482-8F8D-472A-9F5A-866E61661CFE}"/>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t="50000"/>
          <a:stretch/>
        </p:blipFill>
        <p:spPr bwMode="auto">
          <a:xfrm>
            <a:off x="6067904" y="1730986"/>
            <a:ext cx="6255834"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271BC-7471-40B8-9017-95A13A528A65}"/>
              </a:ext>
            </a:extLst>
          </p:cNvPr>
          <p:cNvSpPr>
            <a:spLocks noGrp="1"/>
          </p:cNvSpPr>
          <p:nvPr>
            <p:ph type="title"/>
          </p:nvPr>
        </p:nvSpPr>
        <p:spPr>
          <a:xfrm>
            <a:off x="649041" y="161516"/>
            <a:ext cx="12996619" cy="1507067"/>
          </a:xfrm>
        </p:spPr>
        <p:txBody>
          <a:bodyPr/>
          <a:lstStyle/>
          <a:p>
            <a:r>
              <a:rPr lang="cs-CZ" dirty="0"/>
              <a:t>Kvetení je regulováno </a:t>
            </a:r>
            <a:br>
              <a:rPr lang="cs-CZ" dirty="0"/>
            </a:br>
            <a:r>
              <a:rPr lang="cs-CZ" dirty="0"/>
              <a:t>				vnitřními a vnějšími stimuly</a:t>
            </a:r>
          </a:p>
        </p:txBody>
      </p:sp>
      <p:pic>
        <p:nvPicPr>
          <p:cNvPr id="8194" name="Picture 2" descr="Juvenility - Horticulture Guide - Grovida Gardening">
            <a:extLst>
              <a:ext uri="{FF2B5EF4-FFF2-40B4-BE49-F238E27FC236}">
                <a16:creationId xmlns:a16="http://schemas.microsoft.com/office/drawing/2014/main" id="{10C9E8E7-6164-4244-AC1F-1C595F571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78"/>
          <a:stretch/>
        </p:blipFill>
        <p:spPr bwMode="auto">
          <a:xfrm>
            <a:off x="846991" y="2180493"/>
            <a:ext cx="4736785" cy="351692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441A5B2-7D9D-45F4-8B94-A37B844A61ED}"/>
              </a:ext>
            </a:extLst>
          </p:cNvPr>
          <p:cNvSpPr txBox="1"/>
          <p:nvPr/>
        </p:nvSpPr>
        <p:spPr>
          <a:xfrm flipH="1">
            <a:off x="2366888" y="5839993"/>
            <a:ext cx="2282485" cy="369332"/>
          </a:xfrm>
          <a:prstGeom prst="rect">
            <a:avLst/>
          </a:prstGeom>
          <a:noFill/>
        </p:spPr>
        <p:txBody>
          <a:bodyPr wrap="square" rtlCol="0">
            <a:spAutoFit/>
          </a:bodyPr>
          <a:lstStyle/>
          <a:p>
            <a:r>
              <a:rPr lang="cs-CZ" i="1" dirty="0" err="1"/>
              <a:t>Hedera</a:t>
            </a:r>
            <a:r>
              <a:rPr lang="cs-CZ" i="1" dirty="0"/>
              <a:t> helix</a:t>
            </a:r>
            <a:r>
              <a:rPr lang="cs-CZ" dirty="0"/>
              <a:t> </a:t>
            </a:r>
          </a:p>
        </p:txBody>
      </p:sp>
      <p:pic>
        <p:nvPicPr>
          <p:cNvPr id="8196" name="Picture 4" descr="pp4e-table-25-01-0">
            <a:extLst>
              <a:ext uri="{FF2B5EF4-FFF2-40B4-BE49-F238E27FC236}">
                <a16:creationId xmlns:a16="http://schemas.microsoft.com/office/drawing/2014/main" id="{2E899234-4CC8-4556-BBF3-5AEADE9CA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1650"/>
            <a:ext cx="5122985" cy="48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6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997E0-9D63-4447-94FF-9D207D84881C}"/>
              </a:ext>
            </a:extLst>
          </p:cNvPr>
          <p:cNvSpPr>
            <a:spLocks noGrp="1"/>
          </p:cNvSpPr>
          <p:nvPr>
            <p:ph type="title"/>
          </p:nvPr>
        </p:nvSpPr>
        <p:spPr>
          <a:xfrm>
            <a:off x="342692" y="-134683"/>
            <a:ext cx="11384696" cy="1507067"/>
          </a:xfrm>
        </p:spPr>
        <p:txBody>
          <a:bodyPr/>
          <a:lstStyle/>
          <a:p>
            <a:r>
              <a:rPr lang="cs-CZ" dirty="0"/>
              <a:t>Přechod z juvenilní do dospělé fáze:</a:t>
            </a:r>
          </a:p>
        </p:txBody>
      </p:sp>
      <p:pic>
        <p:nvPicPr>
          <p:cNvPr id="13314" name="Picture 2" descr="pp4e-fig-25-12-0">
            <a:extLst>
              <a:ext uri="{FF2B5EF4-FFF2-40B4-BE49-F238E27FC236}">
                <a16:creationId xmlns:a16="http://schemas.microsoft.com/office/drawing/2014/main" id="{C82EC183-FC26-4792-ACE3-AC9FB792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10" y="1085073"/>
            <a:ext cx="10347950" cy="31588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is juvenile phase differ from reproductive phase​ - Brainly.in">
            <a:extLst>
              <a:ext uri="{FF2B5EF4-FFF2-40B4-BE49-F238E27FC236}">
                <a16:creationId xmlns:a16="http://schemas.microsoft.com/office/drawing/2014/main" id="{0F587BFA-9EC9-4463-AC09-031861441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44361"/>
            <a:ext cx="2996861" cy="3002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545779D-4C09-4717-81A5-A9334D8A862C}"/>
              </a:ext>
            </a:extLst>
          </p:cNvPr>
          <p:cNvSpPr txBox="1"/>
          <p:nvPr/>
        </p:nvSpPr>
        <p:spPr>
          <a:xfrm flipH="1">
            <a:off x="725140" y="3647611"/>
            <a:ext cx="2484121" cy="369332"/>
          </a:xfrm>
          <a:prstGeom prst="rect">
            <a:avLst/>
          </a:prstGeom>
          <a:solidFill>
            <a:schemeClr val="tx1"/>
          </a:solidFill>
        </p:spPr>
        <p:txBody>
          <a:bodyPr wrap="square" rtlCol="0">
            <a:spAutoFit/>
          </a:bodyPr>
          <a:lstStyle/>
          <a:p>
            <a:r>
              <a:rPr lang="cs-CZ" dirty="0">
                <a:solidFill>
                  <a:schemeClr val="bg1"/>
                </a:solidFill>
              </a:rPr>
              <a:t>Vegetativní fáze</a:t>
            </a:r>
          </a:p>
        </p:txBody>
      </p:sp>
      <p:sp>
        <p:nvSpPr>
          <p:cNvPr id="6" name="TextovéPole 5">
            <a:extLst>
              <a:ext uri="{FF2B5EF4-FFF2-40B4-BE49-F238E27FC236}">
                <a16:creationId xmlns:a16="http://schemas.microsoft.com/office/drawing/2014/main" id="{8F0F0C21-16A1-4420-8D0C-E58AB6BF0511}"/>
              </a:ext>
            </a:extLst>
          </p:cNvPr>
          <p:cNvSpPr txBox="1"/>
          <p:nvPr/>
        </p:nvSpPr>
        <p:spPr>
          <a:xfrm flipH="1">
            <a:off x="2682238" y="2719377"/>
            <a:ext cx="1493522" cy="338554"/>
          </a:xfrm>
          <a:prstGeom prst="rect">
            <a:avLst/>
          </a:prstGeom>
          <a:solidFill>
            <a:schemeClr val="tx1"/>
          </a:solidFill>
        </p:spPr>
        <p:txBody>
          <a:bodyPr wrap="square" rtlCol="0">
            <a:spAutoFit/>
          </a:bodyPr>
          <a:lstStyle/>
          <a:p>
            <a:r>
              <a:rPr lang="cs-CZ" sz="1600" b="1" dirty="0">
                <a:solidFill>
                  <a:schemeClr val="bg1"/>
                </a:solidFill>
              </a:rPr>
              <a:t>Kompetence</a:t>
            </a:r>
          </a:p>
        </p:txBody>
      </p:sp>
      <p:sp>
        <p:nvSpPr>
          <p:cNvPr id="7" name="TextovéPole 6">
            <a:extLst>
              <a:ext uri="{FF2B5EF4-FFF2-40B4-BE49-F238E27FC236}">
                <a16:creationId xmlns:a16="http://schemas.microsoft.com/office/drawing/2014/main" id="{4B258901-E915-4950-80C6-1B774EBD1F19}"/>
              </a:ext>
            </a:extLst>
          </p:cNvPr>
          <p:cNvSpPr txBox="1"/>
          <p:nvPr/>
        </p:nvSpPr>
        <p:spPr>
          <a:xfrm flipH="1">
            <a:off x="5120649" y="2713530"/>
            <a:ext cx="1493521" cy="338554"/>
          </a:xfrm>
          <a:prstGeom prst="rect">
            <a:avLst/>
          </a:prstGeom>
          <a:solidFill>
            <a:schemeClr val="tx1"/>
          </a:solidFill>
        </p:spPr>
        <p:txBody>
          <a:bodyPr wrap="square" rtlCol="0">
            <a:spAutoFit/>
          </a:bodyPr>
          <a:lstStyle/>
          <a:p>
            <a:r>
              <a:rPr lang="cs-CZ" sz="1600" b="1" dirty="0">
                <a:solidFill>
                  <a:schemeClr val="bg1"/>
                </a:solidFill>
              </a:rPr>
              <a:t>Determinace</a:t>
            </a:r>
          </a:p>
        </p:txBody>
      </p:sp>
      <p:sp>
        <p:nvSpPr>
          <p:cNvPr id="8" name="TextovéPole 7">
            <a:extLst>
              <a:ext uri="{FF2B5EF4-FFF2-40B4-BE49-F238E27FC236}">
                <a16:creationId xmlns:a16="http://schemas.microsoft.com/office/drawing/2014/main" id="{C1995CDF-59F7-4C9E-BBF7-4451C17D6567}"/>
              </a:ext>
            </a:extLst>
          </p:cNvPr>
          <p:cNvSpPr txBox="1"/>
          <p:nvPr/>
        </p:nvSpPr>
        <p:spPr>
          <a:xfrm flipH="1">
            <a:off x="7894322" y="2744308"/>
            <a:ext cx="1203958" cy="369332"/>
          </a:xfrm>
          <a:prstGeom prst="rect">
            <a:avLst/>
          </a:prstGeom>
          <a:solidFill>
            <a:schemeClr val="tx1"/>
          </a:solidFill>
        </p:spPr>
        <p:txBody>
          <a:bodyPr wrap="square" rtlCol="0">
            <a:spAutoFit/>
          </a:bodyPr>
          <a:lstStyle/>
          <a:p>
            <a:r>
              <a:rPr lang="cs-CZ" b="1" dirty="0">
                <a:solidFill>
                  <a:schemeClr val="bg1"/>
                </a:solidFill>
              </a:rPr>
              <a:t>Exprese</a:t>
            </a:r>
          </a:p>
        </p:txBody>
      </p:sp>
      <p:sp>
        <p:nvSpPr>
          <p:cNvPr id="9" name="TextovéPole 8">
            <a:extLst>
              <a:ext uri="{FF2B5EF4-FFF2-40B4-BE49-F238E27FC236}">
                <a16:creationId xmlns:a16="http://schemas.microsoft.com/office/drawing/2014/main" id="{3C8DA4DC-EF09-40FD-B73D-FBFE0FC4C003}"/>
              </a:ext>
            </a:extLst>
          </p:cNvPr>
          <p:cNvSpPr txBox="1"/>
          <p:nvPr/>
        </p:nvSpPr>
        <p:spPr>
          <a:xfrm flipH="1">
            <a:off x="9791698" y="3671054"/>
            <a:ext cx="1104901" cy="369332"/>
          </a:xfrm>
          <a:prstGeom prst="rect">
            <a:avLst/>
          </a:prstGeom>
          <a:solidFill>
            <a:schemeClr val="tx1"/>
          </a:solidFill>
        </p:spPr>
        <p:txBody>
          <a:bodyPr wrap="square" rtlCol="0">
            <a:spAutoFit/>
          </a:bodyPr>
          <a:lstStyle/>
          <a:p>
            <a:r>
              <a:rPr lang="cs-CZ" dirty="0">
                <a:solidFill>
                  <a:schemeClr val="bg1"/>
                </a:solidFill>
              </a:rPr>
              <a:t>Květy</a:t>
            </a:r>
          </a:p>
        </p:txBody>
      </p:sp>
      <p:sp>
        <p:nvSpPr>
          <p:cNvPr id="10" name="TextovéPole 9">
            <a:extLst>
              <a:ext uri="{FF2B5EF4-FFF2-40B4-BE49-F238E27FC236}">
                <a16:creationId xmlns:a16="http://schemas.microsoft.com/office/drawing/2014/main" id="{BDC28EF1-104E-4C29-98A3-FE0EF78F9C57}"/>
              </a:ext>
            </a:extLst>
          </p:cNvPr>
          <p:cNvSpPr txBox="1"/>
          <p:nvPr/>
        </p:nvSpPr>
        <p:spPr>
          <a:xfrm flipH="1">
            <a:off x="4244249" y="2991345"/>
            <a:ext cx="1102554" cy="584775"/>
          </a:xfrm>
          <a:prstGeom prst="rect">
            <a:avLst/>
          </a:prstGeom>
          <a:solidFill>
            <a:schemeClr val="tx1"/>
          </a:solidFill>
        </p:spPr>
        <p:txBody>
          <a:bodyPr wrap="square" rtlCol="0">
            <a:spAutoFit/>
          </a:bodyPr>
          <a:lstStyle/>
          <a:p>
            <a:r>
              <a:rPr lang="cs-CZ" sz="1600" dirty="0">
                <a:solidFill>
                  <a:schemeClr val="bg1"/>
                </a:solidFill>
              </a:rPr>
              <a:t>Foto-</a:t>
            </a:r>
          </a:p>
          <a:p>
            <a:r>
              <a:rPr lang="cs-CZ" sz="1600" dirty="0">
                <a:solidFill>
                  <a:schemeClr val="bg1"/>
                </a:solidFill>
              </a:rPr>
              <a:t>perioda</a:t>
            </a:r>
          </a:p>
        </p:txBody>
      </p:sp>
      <p:sp>
        <p:nvSpPr>
          <p:cNvPr id="11" name="TextovéPole 10">
            <a:extLst>
              <a:ext uri="{FF2B5EF4-FFF2-40B4-BE49-F238E27FC236}">
                <a16:creationId xmlns:a16="http://schemas.microsoft.com/office/drawing/2014/main" id="{64D8B43B-D66E-4496-ADD7-7F09E2A87FEB}"/>
              </a:ext>
            </a:extLst>
          </p:cNvPr>
          <p:cNvSpPr txBox="1"/>
          <p:nvPr/>
        </p:nvSpPr>
        <p:spPr>
          <a:xfrm flipH="1">
            <a:off x="6641979" y="2882807"/>
            <a:ext cx="1329071" cy="338554"/>
          </a:xfrm>
          <a:prstGeom prst="rect">
            <a:avLst/>
          </a:prstGeom>
          <a:solidFill>
            <a:schemeClr val="tx1"/>
          </a:solidFill>
        </p:spPr>
        <p:txBody>
          <a:bodyPr wrap="square" rtlCol="0">
            <a:spAutoFit/>
          </a:bodyPr>
          <a:lstStyle/>
          <a:p>
            <a:r>
              <a:rPr lang="cs-CZ" sz="1600" dirty="0">
                <a:solidFill>
                  <a:schemeClr val="bg1"/>
                </a:solidFill>
              </a:rPr>
              <a:t>Hormony?</a:t>
            </a:r>
          </a:p>
        </p:txBody>
      </p:sp>
      <p:sp>
        <p:nvSpPr>
          <p:cNvPr id="4" name="Ovál 3">
            <a:extLst>
              <a:ext uri="{FF2B5EF4-FFF2-40B4-BE49-F238E27FC236}">
                <a16:creationId xmlns:a16="http://schemas.microsoft.com/office/drawing/2014/main" id="{77AE588C-B371-4D69-BEA8-DCCD8E0824AC}"/>
              </a:ext>
            </a:extLst>
          </p:cNvPr>
          <p:cNvSpPr/>
          <p:nvPr/>
        </p:nvSpPr>
        <p:spPr>
          <a:xfrm>
            <a:off x="3977793" y="1345925"/>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Indukce</a:t>
            </a:r>
          </a:p>
        </p:txBody>
      </p:sp>
      <p:sp>
        <p:nvSpPr>
          <p:cNvPr id="13" name="Ovál 12">
            <a:extLst>
              <a:ext uri="{FF2B5EF4-FFF2-40B4-BE49-F238E27FC236}">
                <a16:creationId xmlns:a16="http://schemas.microsoft.com/office/drawing/2014/main" id="{F36938BE-4A00-4602-9D04-D5597C8B1A10}"/>
              </a:ext>
            </a:extLst>
          </p:cNvPr>
          <p:cNvSpPr/>
          <p:nvPr/>
        </p:nvSpPr>
        <p:spPr>
          <a:xfrm>
            <a:off x="6471503" y="1352662"/>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Signál</a:t>
            </a:r>
          </a:p>
        </p:txBody>
      </p:sp>
    </p:spTree>
    <p:extLst>
      <p:ext uri="{BB962C8B-B14F-4D97-AF65-F5344CB8AC3E}">
        <p14:creationId xmlns:p14="http://schemas.microsoft.com/office/powerpoint/2010/main" val="224271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31465-9B24-4D5E-921B-D2D08E7394FB}"/>
              </a:ext>
            </a:extLst>
          </p:cNvPr>
          <p:cNvSpPr>
            <a:spLocks noGrp="1"/>
          </p:cNvSpPr>
          <p:nvPr>
            <p:ph type="title"/>
          </p:nvPr>
        </p:nvSpPr>
        <p:spPr>
          <a:xfrm>
            <a:off x="1720532" y="3115732"/>
            <a:ext cx="8534400" cy="1507067"/>
          </a:xfrm>
        </p:spPr>
        <p:txBody>
          <a:bodyPr>
            <a:normAutofit fontScale="90000"/>
          </a:bodyPr>
          <a:lstStyle/>
          <a:p>
            <a:r>
              <a:rPr lang="cs-CZ" dirty="0"/>
              <a:t>https://www.youtube.com/watch?v=3jIW5wW2WC0&amp;ab_channel=TED-Ed</a:t>
            </a:r>
          </a:p>
        </p:txBody>
      </p:sp>
      <p:sp>
        <p:nvSpPr>
          <p:cNvPr id="3" name="Nadpis 1">
            <a:extLst>
              <a:ext uri="{FF2B5EF4-FFF2-40B4-BE49-F238E27FC236}">
                <a16:creationId xmlns:a16="http://schemas.microsoft.com/office/drawing/2014/main" id="{B7B2AA8A-6898-4820-85B6-FDF0A1C65807}"/>
              </a:ext>
            </a:extLst>
          </p:cNvPr>
          <p:cNvSpPr txBox="1">
            <a:spLocks/>
          </p:cNvSpPr>
          <p:nvPr/>
        </p:nvSpPr>
        <p:spPr>
          <a:xfrm>
            <a:off x="1828800" y="1210732"/>
            <a:ext cx="8534400" cy="1507067"/>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Rostliny a čas</a:t>
            </a:r>
          </a:p>
        </p:txBody>
      </p:sp>
    </p:spTree>
    <p:extLst>
      <p:ext uri="{BB962C8B-B14F-4D97-AF65-F5344CB8AC3E}">
        <p14:creationId xmlns:p14="http://schemas.microsoft.com/office/powerpoint/2010/main" val="163515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8DD4D-F61B-4894-B5CA-F0E4CEC740F8}"/>
              </a:ext>
            </a:extLst>
          </p:cNvPr>
          <p:cNvSpPr>
            <a:spLocks noGrp="1"/>
          </p:cNvSpPr>
          <p:nvPr>
            <p:ph type="title"/>
          </p:nvPr>
        </p:nvSpPr>
        <p:spPr>
          <a:xfrm>
            <a:off x="1828800" y="108373"/>
            <a:ext cx="8534400" cy="1507067"/>
          </a:xfrm>
        </p:spPr>
        <p:txBody>
          <a:bodyPr/>
          <a:lstStyle/>
          <a:p>
            <a:r>
              <a:rPr lang="cs-CZ" dirty="0"/>
              <a:t>Tabák, </a:t>
            </a:r>
            <a:r>
              <a:rPr lang="cs-CZ" cap="none" dirty="0"/>
              <a:t>var.</a:t>
            </a:r>
            <a:r>
              <a:rPr lang="cs-CZ" dirty="0"/>
              <a:t> Maryland </a:t>
            </a:r>
            <a:r>
              <a:rPr lang="cs-CZ" dirty="0" err="1"/>
              <a:t>Mammoth</a:t>
            </a:r>
            <a:endParaRPr lang="cs-CZ" dirty="0"/>
          </a:p>
        </p:txBody>
      </p:sp>
      <p:pic>
        <p:nvPicPr>
          <p:cNvPr id="17410" name="Picture 2" descr="Plants Can Be Classified by Their Photoperiodic Responses - Floral Stimulus">
            <a:extLst>
              <a:ext uri="{FF2B5EF4-FFF2-40B4-BE49-F238E27FC236}">
                <a16:creationId xmlns:a16="http://schemas.microsoft.com/office/drawing/2014/main" id="{6E8137CD-0906-4CF9-B3E8-AAB902F63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207" y="1615440"/>
            <a:ext cx="3338513" cy="507574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Tobacco, Pedro's Cuban">
            <a:extLst>
              <a:ext uri="{FF2B5EF4-FFF2-40B4-BE49-F238E27FC236}">
                <a16:creationId xmlns:a16="http://schemas.microsoft.com/office/drawing/2014/main" id="{D0E04336-F857-4C01-A6B5-55DB7AD2D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20" y="2449704"/>
            <a:ext cx="4243389" cy="237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2C98DE-87AF-4799-9BDD-82FD8E2B3E80}"/>
              </a:ext>
            </a:extLst>
          </p:cNvPr>
          <p:cNvSpPr>
            <a:spLocks noGrp="1"/>
          </p:cNvSpPr>
          <p:nvPr>
            <p:ph type="title"/>
          </p:nvPr>
        </p:nvSpPr>
        <p:spPr>
          <a:xfrm>
            <a:off x="973772" y="-115148"/>
            <a:ext cx="8534400" cy="1507067"/>
          </a:xfrm>
        </p:spPr>
        <p:txBody>
          <a:bodyPr/>
          <a:lstStyle/>
          <a:p>
            <a:r>
              <a:rPr lang="cs-CZ" dirty="0"/>
              <a:t>Fotoperiodismus</a:t>
            </a:r>
          </a:p>
        </p:txBody>
      </p:sp>
      <p:pic>
        <p:nvPicPr>
          <p:cNvPr id="4" name="Obrázek 3">
            <a:extLst>
              <a:ext uri="{FF2B5EF4-FFF2-40B4-BE49-F238E27FC236}">
                <a16:creationId xmlns:a16="http://schemas.microsoft.com/office/drawing/2014/main" id="{700207E8-68E9-4E06-9E14-F416A90DA55D}"/>
              </a:ext>
            </a:extLst>
          </p:cNvPr>
          <p:cNvPicPr>
            <a:picLocks noChangeAspect="1"/>
          </p:cNvPicPr>
          <p:nvPr/>
        </p:nvPicPr>
        <p:blipFill rotWithShape="1">
          <a:blip r:embed="rId3"/>
          <a:srcRect l="23751" t="34882" r="22013" b="12648"/>
          <a:stretch/>
        </p:blipFill>
        <p:spPr>
          <a:xfrm>
            <a:off x="1598612" y="1798320"/>
            <a:ext cx="7909560" cy="4302084"/>
          </a:xfrm>
          <a:prstGeom prst="rect">
            <a:avLst/>
          </a:prstGeom>
        </p:spPr>
      </p:pic>
      <p:sp>
        <p:nvSpPr>
          <p:cNvPr id="5" name="TextovéPole 4">
            <a:extLst>
              <a:ext uri="{FF2B5EF4-FFF2-40B4-BE49-F238E27FC236}">
                <a16:creationId xmlns:a16="http://schemas.microsoft.com/office/drawing/2014/main" id="{0CF9F96D-6E6D-4E29-A810-3752C5586154}"/>
              </a:ext>
            </a:extLst>
          </p:cNvPr>
          <p:cNvSpPr txBox="1"/>
          <p:nvPr/>
        </p:nvSpPr>
        <p:spPr>
          <a:xfrm>
            <a:off x="697523" y="1191864"/>
            <a:ext cx="10796954" cy="400110"/>
          </a:xfrm>
          <a:prstGeom prst="rect">
            <a:avLst/>
          </a:prstGeom>
          <a:noFill/>
        </p:spPr>
        <p:txBody>
          <a:bodyPr wrap="square" rtlCol="0">
            <a:spAutoFit/>
          </a:bodyPr>
          <a:lstStyle/>
          <a:p>
            <a:r>
              <a:rPr lang="cs-CZ" sz="2000" dirty="0"/>
              <a:t>Krátkodenní (SD), dlouhodenní (LD), neutrální </a:t>
            </a:r>
          </a:p>
        </p:txBody>
      </p:sp>
    </p:spTree>
    <p:extLst>
      <p:ext uri="{BB962C8B-B14F-4D97-AF65-F5344CB8AC3E}">
        <p14:creationId xmlns:p14="http://schemas.microsoft.com/office/powerpoint/2010/main" val="251596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045BC5-67E2-4A99-998D-62C3F23242EE}"/>
              </a:ext>
            </a:extLst>
          </p:cNvPr>
          <p:cNvSpPr>
            <a:spLocks noGrp="1"/>
          </p:cNvSpPr>
          <p:nvPr>
            <p:ph type="title"/>
          </p:nvPr>
        </p:nvSpPr>
        <p:spPr>
          <a:xfrm>
            <a:off x="211772" y="1933363"/>
            <a:ext cx="4405948" cy="1608668"/>
          </a:xfrm>
        </p:spPr>
        <p:txBody>
          <a:bodyPr>
            <a:normAutofit fontScale="90000"/>
          </a:bodyPr>
          <a:lstStyle/>
          <a:p>
            <a:r>
              <a:rPr lang="cs-CZ" dirty="0"/>
              <a:t>fytochrom je primárním fotoreceptorem ve Fotoperiodismu </a:t>
            </a:r>
          </a:p>
        </p:txBody>
      </p:sp>
      <p:pic>
        <p:nvPicPr>
          <p:cNvPr id="4" name="Obrázek 3">
            <a:extLst>
              <a:ext uri="{FF2B5EF4-FFF2-40B4-BE49-F238E27FC236}">
                <a16:creationId xmlns:a16="http://schemas.microsoft.com/office/drawing/2014/main" id="{6504E42A-07AF-420E-A06F-7F1E34969D54}"/>
              </a:ext>
            </a:extLst>
          </p:cNvPr>
          <p:cNvPicPr>
            <a:picLocks noChangeAspect="1"/>
          </p:cNvPicPr>
          <p:nvPr/>
        </p:nvPicPr>
        <p:blipFill rotWithShape="1">
          <a:blip r:embed="rId3"/>
          <a:srcRect l="40259" t="33103" r="30990" b="23855"/>
          <a:stretch/>
        </p:blipFill>
        <p:spPr>
          <a:xfrm>
            <a:off x="4617720" y="591821"/>
            <a:ext cx="7010400" cy="5900420"/>
          </a:xfrm>
          <a:prstGeom prst="rect">
            <a:avLst/>
          </a:prstGeom>
        </p:spPr>
      </p:pic>
    </p:spTree>
    <p:extLst>
      <p:ext uri="{BB962C8B-B14F-4D97-AF65-F5344CB8AC3E}">
        <p14:creationId xmlns:p14="http://schemas.microsoft.com/office/powerpoint/2010/main" val="301509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343F7F-614E-44C6-8416-B01572F2E20D}"/>
              </a:ext>
            </a:extLst>
          </p:cNvPr>
          <p:cNvSpPr>
            <a:spLocks noGrp="1"/>
          </p:cNvSpPr>
          <p:nvPr>
            <p:ph type="title"/>
          </p:nvPr>
        </p:nvSpPr>
        <p:spPr>
          <a:xfrm>
            <a:off x="486092" y="121920"/>
            <a:ext cx="11705908" cy="1507067"/>
          </a:xfrm>
        </p:spPr>
        <p:txBody>
          <a:bodyPr/>
          <a:lstStyle/>
          <a:p>
            <a:r>
              <a:rPr lang="cs-CZ" dirty="0"/>
              <a:t>Fotoperiodismus je externím stimulem kvetení</a:t>
            </a:r>
          </a:p>
        </p:txBody>
      </p:sp>
      <p:pic>
        <p:nvPicPr>
          <p:cNvPr id="14338" name="Picture 2" descr="pp4e-fig-25-18-0">
            <a:extLst>
              <a:ext uri="{FF2B5EF4-FFF2-40B4-BE49-F238E27FC236}">
                <a16:creationId xmlns:a16="http://schemas.microsoft.com/office/drawing/2014/main" id="{060E485D-2D42-4946-9A28-73D81D1C4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831" y="1906163"/>
            <a:ext cx="7917544" cy="356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44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642F4-1895-4979-9AFF-CE8AAB6DAD6E}"/>
              </a:ext>
            </a:extLst>
          </p:cNvPr>
          <p:cNvSpPr>
            <a:spLocks noGrp="1"/>
          </p:cNvSpPr>
          <p:nvPr>
            <p:ph type="title"/>
          </p:nvPr>
        </p:nvSpPr>
        <p:spPr>
          <a:xfrm>
            <a:off x="562292" y="110067"/>
            <a:ext cx="8534400" cy="1507067"/>
          </a:xfrm>
        </p:spPr>
        <p:txBody>
          <a:bodyPr/>
          <a:lstStyle/>
          <a:p>
            <a:r>
              <a:rPr lang="cs-CZ" dirty="0"/>
              <a:t>Fotoperiodismus závisí na ročním období i zeměpisné šířce</a:t>
            </a:r>
          </a:p>
        </p:txBody>
      </p:sp>
      <p:pic>
        <p:nvPicPr>
          <p:cNvPr id="16386" name="Picture 2" descr="Photoperiodism Monitoring Day Length - Floral Stimulus">
            <a:extLst>
              <a:ext uri="{FF2B5EF4-FFF2-40B4-BE49-F238E27FC236}">
                <a16:creationId xmlns:a16="http://schemas.microsoft.com/office/drawing/2014/main" id="{FACC514A-8450-4275-B2AD-5A78F5588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869" y="1617134"/>
            <a:ext cx="4108450" cy="48229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Worldwide soybean production and photoperiodic flowering phenotypes. A, Distribution and production of soybean by country. B, Images of photoperiodic flowering phenotypes in soybean cultivar Williams 82 which was grown for 5 weeks under long-day or short-day conditions. The red box indicates the flower bud under short day conditions or the leaf bud under long day conditions. Also, enlarged images of the flower buds and leaf buds are shown in C and D, respectively. ">
            <a:extLst>
              <a:ext uri="{FF2B5EF4-FFF2-40B4-BE49-F238E27FC236}">
                <a16:creationId xmlns:a16="http://schemas.microsoft.com/office/drawing/2014/main" id="{E9A0DC7E-E6E9-4BC2-86E8-3860B9F71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148" b="44444"/>
          <a:stretch/>
        </p:blipFill>
        <p:spPr bwMode="auto">
          <a:xfrm>
            <a:off x="5986780" y="2321735"/>
            <a:ext cx="599186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9D64061-7ABD-47AF-88E1-1F94E54B681B}"/>
              </a:ext>
            </a:extLst>
          </p:cNvPr>
          <p:cNvSpPr txBox="1"/>
          <p:nvPr/>
        </p:nvSpPr>
        <p:spPr>
          <a:xfrm>
            <a:off x="7051993" y="1952403"/>
            <a:ext cx="4389120" cy="369332"/>
          </a:xfrm>
          <a:prstGeom prst="rect">
            <a:avLst/>
          </a:prstGeom>
          <a:noFill/>
        </p:spPr>
        <p:txBody>
          <a:bodyPr wrap="square" rtlCol="0">
            <a:spAutoFit/>
          </a:bodyPr>
          <a:lstStyle/>
          <a:p>
            <a:r>
              <a:rPr lang="cs-CZ" dirty="0"/>
              <a:t>Pěstování sóji (SD)</a:t>
            </a:r>
          </a:p>
        </p:txBody>
      </p:sp>
    </p:spTree>
    <p:extLst>
      <p:ext uri="{BB962C8B-B14F-4D97-AF65-F5344CB8AC3E}">
        <p14:creationId xmlns:p14="http://schemas.microsoft.com/office/powerpoint/2010/main" val="17444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ůřez mladé rostliny a kořenů">
            <a:extLst>
              <a:ext uri="{FF2B5EF4-FFF2-40B4-BE49-F238E27FC236}">
                <a16:creationId xmlns:a16="http://schemas.microsoft.com/office/drawing/2014/main" id="{A669F424-FA8F-47D9-A334-7DFAFE5FF08A}"/>
              </a:ext>
            </a:extLst>
          </p:cNvPr>
          <p:cNvPicPr>
            <a:picLocks noChangeAspect="1"/>
          </p:cNvPicPr>
          <p:nvPr/>
        </p:nvPicPr>
        <p:blipFill rotWithShape="1">
          <a:blip r:embed="rId2"/>
          <a:srcRect l="53233" r="10256"/>
          <a:stretch/>
        </p:blipFill>
        <p:spPr>
          <a:xfrm>
            <a:off x="-13237" y="-154734"/>
            <a:ext cx="3502025" cy="6857990"/>
          </a:xfrm>
          <a:prstGeom prst="rect">
            <a:avLst/>
          </a:prstGeom>
          <a:effectLst>
            <a:innerShdw blurRad="57150" dist="38100" dir="14460000">
              <a:prstClr val="black">
                <a:alpha val="70000"/>
              </a:prstClr>
            </a:innerShdw>
          </a:effectLst>
        </p:spPr>
      </p:pic>
      <p:sp>
        <p:nvSpPr>
          <p:cNvPr id="5" name="Zástupný obsah 4">
            <a:extLst>
              <a:ext uri="{FF2B5EF4-FFF2-40B4-BE49-F238E27FC236}">
                <a16:creationId xmlns:a16="http://schemas.microsoft.com/office/drawing/2014/main" id="{B17284B5-19F2-47E4-A5A5-81F1E918D2AC}"/>
              </a:ext>
            </a:extLst>
          </p:cNvPr>
          <p:cNvSpPr>
            <a:spLocks noGrp="1"/>
          </p:cNvSpPr>
          <p:nvPr>
            <p:ph idx="1"/>
          </p:nvPr>
        </p:nvSpPr>
        <p:spPr>
          <a:xfrm>
            <a:off x="3876300" y="868680"/>
            <a:ext cx="7729546" cy="3615267"/>
          </a:xfrm>
        </p:spPr>
        <p:txBody>
          <a:bodyPr>
            <a:normAutofit/>
          </a:bodyPr>
          <a:lstStyle/>
          <a:p>
            <a:r>
              <a:rPr lang="cs-CZ" sz="2800" dirty="0"/>
              <a:t> Jak rostliny poznají, že mají kvést?</a:t>
            </a:r>
          </a:p>
          <a:p>
            <a:endParaRPr lang="cs-CZ" sz="2800" dirty="0"/>
          </a:p>
          <a:p>
            <a:r>
              <a:rPr lang="cs-CZ" sz="2800" dirty="0"/>
              <a:t>Které signály prostředí ovlivňují kvetení?</a:t>
            </a:r>
          </a:p>
          <a:p>
            <a:endParaRPr lang="cs-CZ" sz="2800" dirty="0"/>
          </a:p>
          <a:p>
            <a:r>
              <a:rPr lang="cs-CZ" sz="2800" dirty="0"/>
              <a:t>Jak signály z prostředí způsobují přechod ke kvetení?</a:t>
            </a:r>
          </a:p>
        </p:txBody>
      </p:sp>
      <p:grpSp>
        <p:nvGrpSpPr>
          <p:cNvPr id="13" name="Group 12">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6">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7">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4342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66875-D2CF-45A5-9340-98C4875CBC19}"/>
              </a:ext>
            </a:extLst>
          </p:cNvPr>
          <p:cNvSpPr>
            <a:spLocks noGrp="1"/>
          </p:cNvSpPr>
          <p:nvPr>
            <p:ph type="title"/>
          </p:nvPr>
        </p:nvSpPr>
        <p:spPr>
          <a:xfrm>
            <a:off x="608012" y="128692"/>
            <a:ext cx="10410508" cy="1507067"/>
          </a:xfrm>
        </p:spPr>
        <p:txBody>
          <a:bodyPr>
            <a:normAutofit fontScale="90000"/>
          </a:bodyPr>
          <a:lstStyle/>
          <a:p>
            <a:r>
              <a:rPr lang="cs-CZ" dirty="0"/>
              <a:t>Geny </a:t>
            </a:r>
            <a:br>
              <a:rPr lang="cs-CZ" dirty="0"/>
            </a:br>
            <a:r>
              <a:rPr lang="cs-CZ" b="1" dirty="0" err="1"/>
              <a:t>Constans</a:t>
            </a:r>
            <a:r>
              <a:rPr lang="cs-CZ" dirty="0"/>
              <a:t> (CO) a </a:t>
            </a:r>
            <a:r>
              <a:rPr lang="cs-CZ" b="1" dirty="0" err="1"/>
              <a:t>Flowering</a:t>
            </a:r>
            <a:r>
              <a:rPr lang="cs-CZ" b="1" dirty="0"/>
              <a:t> </a:t>
            </a:r>
            <a:r>
              <a:rPr lang="cs-CZ" b="1" dirty="0" err="1"/>
              <a:t>locus</a:t>
            </a:r>
            <a:r>
              <a:rPr lang="cs-CZ" b="1" dirty="0"/>
              <a:t> T</a:t>
            </a:r>
            <a:r>
              <a:rPr lang="cs-CZ" dirty="0"/>
              <a:t> (FT) </a:t>
            </a:r>
            <a:br>
              <a:rPr lang="cs-CZ" dirty="0"/>
            </a:br>
            <a:r>
              <a:rPr lang="cs-CZ" dirty="0"/>
              <a:t>jsou regulátory kvetení u </a:t>
            </a:r>
            <a:r>
              <a:rPr lang="cs-CZ" dirty="0" err="1"/>
              <a:t>arabidopsis</a:t>
            </a:r>
            <a:r>
              <a:rPr lang="cs-CZ" dirty="0"/>
              <a:t> </a:t>
            </a:r>
          </a:p>
        </p:txBody>
      </p:sp>
      <p:pic>
        <p:nvPicPr>
          <p:cNvPr id="18434" name="Picture 2" descr="Transcriptome profile analysis of flowering molecular processes of early  flowering trifoliate orange mutant and the wild-type [Poncirus trifoliata  (L.) Raf.] by massively parallel signature sequencing. - Abstract - Europe  PMC">
            <a:extLst>
              <a:ext uri="{FF2B5EF4-FFF2-40B4-BE49-F238E27FC236}">
                <a16:creationId xmlns:a16="http://schemas.microsoft.com/office/drawing/2014/main" id="{196E6754-A60C-41CE-BBD1-6DFC57AF6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1" y="1818218"/>
            <a:ext cx="57150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40397FBC-944D-4C70-AFCB-320BC9E65CE0}"/>
              </a:ext>
            </a:extLst>
          </p:cNvPr>
          <p:cNvPicPr>
            <a:picLocks noChangeAspect="1"/>
          </p:cNvPicPr>
          <p:nvPr/>
        </p:nvPicPr>
        <p:blipFill rotWithShape="1">
          <a:blip r:embed="rId4"/>
          <a:srcRect l="40625" t="30650" r="41375" b="30452"/>
          <a:stretch/>
        </p:blipFill>
        <p:spPr>
          <a:xfrm>
            <a:off x="7296870" y="1818218"/>
            <a:ext cx="3043470" cy="3698662"/>
          </a:xfrm>
          <a:prstGeom prst="rect">
            <a:avLst/>
          </a:prstGeom>
        </p:spPr>
      </p:pic>
    </p:spTree>
    <p:extLst>
      <p:ext uri="{BB962C8B-B14F-4D97-AF65-F5344CB8AC3E}">
        <p14:creationId xmlns:p14="http://schemas.microsoft.com/office/powerpoint/2010/main" val="376807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1236E-6414-4191-8C1B-64C105A35C97}"/>
              </a:ext>
            </a:extLst>
          </p:cNvPr>
          <p:cNvSpPr>
            <a:spLocks noGrp="1"/>
          </p:cNvSpPr>
          <p:nvPr>
            <p:ph type="title"/>
          </p:nvPr>
        </p:nvSpPr>
        <p:spPr>
          <a:xfrm>
            <a:off x="684212" y="487680"/>
            <a:ext cx="8534400" cy="1507067"/>
          </a:xfrm>
        </p:spPr>
        <p:txBody>
          <a:bodyPr>
            <a:normAutofit fontScale="90000"/>
          </a:bodyPr>
          <a:lstStyle/>
          <a:p>
            <a:r>
              <a:rPr lang="cs-CZ" dirty="0"/>
              <a:t>Vernalizace</a:t>
            </a:r>
            <a:br>
              <a:rPr lang="cs-CZ" dirty="0"/>
            </a:br>
            <a:r>
              <a:rPr lang="cs-CZ" sz="3200" cap="none" dirty="0"/>
              <a:t>je vyžadována některými rostlinami ještě před fotoperiodismem</a:t>
            </a:r>
            <a:endParaRPr lang="cs-CZ" cap="none" dirty="0"/>
          </a:p>
        </p:txBody>
      </p:sp>
      <p:pic>
        <p:nvPicPr>
          <p:cNvPr id="19458" name="Picture 2" descr="pp4e-fig-25-28-0">
            <a:extLst>
              <a:ext uri="{FF2B5EF4-FFF2-40B4-BE49-F238E27FC236}">
                <a16:creationId xmlns:a16="http://schemas.microsoft.com/office/drawing/2014/main" id="{48A000E7-B02D-47FB-BD37-61775A816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20" y="2630805"/>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FDD6E20-5FFB-4F49-BD95-F86BC0D5DDCC}"/>
              </a:ext>
            </a:extLst>
          </p:cNvPr>
          <p:cNvSpPr txBox="1"/>
          <p:nvPr/>
        </p:nvSpPr>
        <p:spPr>
          <a:xfrm>
            <a:off x="3498166" y="2230695"/>
            <a:ext cx="10796954" cy="400110"/>
          </a:xfrm>
          <a:prstGeom prst="rect">
            <a:avLst/>
          </a:prstGeom>
          <a:noFill/>
        </p:spPr>
        <p:txBody>
          <a:bodyPr wrap="square" rtlCol="0">
            <a:spAutoFit/>
          </a:bodyPr>
          <a:lstStyle/>
          <a:p>
            <a:r>
              <a:rPr lang="cs-CZ" sz="2000" dirty="0"/>
              <a:t>FLC negativně ovlivňuje kvetení </a:t>
            </a:r>
          </a:p>
        </p:txBody>
      </p:sp>
    </p:spTree>
    <p:extLst>
      <p:ext uri="{BB962C8B-B14F-4D97-AF65-F5344CB8AC3E}">
        <p14:creationId xmlns:p14="http://schemas.microsoft.com/office/powerpoint/2010/main" val="1034350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52E4A-6CA2-4791-A79C-30C67B52A930}"/>
              </a:ext>
            </a:extLst>
          </p:cNvPr>
          <p:cNvSpPr>
            <a:spLocks noGrp="1"/>
          </p:cNvSpPr>
          <p:nvPr>
            <p:ph type="title"/>
          </p:nvPr>
        </p:nvSpPr>
        <p:spPr>
          <a:xfrm>
            <a:off x="379412" y="0"/>
            <a:ext cx="10623868" cy="1507067"/>
          </a:xfrm>
        </p:spPr>
        <p:txBody>
          <a:bodyPr/>
          <a:lstStyle/>
          <a:p>
            <a:r>
              <a:rPr lang="cs-CZ" dirty="0"/>
              <a:t>Florigen </a:t>
            </a:r>
            <a:r>
              <a:rPr lang="cs-CZ" cap="none" dirty="0"/>
              <a:t>je biochemický signál pro kvetení</a:t>
            </a:r>
          </a:p>
        </p:txBody>
      </p:sp>
      <p:pic>
        <p:nvPicPr>
          <p:cNvPr id="20484" name="Picture 4" descr="PPT - 植物开花时间控制的分子机理 Molecular mechanism of plant flowering time control  PowerPoint Presentation - ID:6322684">
            <a:extLst>
              <a:ext uri="{FF2B5EF4-FFF2-40B4-BE49-F238E27FC236}">
                <a16:creationId xmlns:a16="http://schemas.microsoft.com/office/drawing/2014/main" id="{2D219581-707D-4086-8CDD-64D4F617F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240" y="1165860"/>
            <a:ext cx="7589520" cy="569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8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6462A-DEA5-47A7-8FFA-642119E9FDBE}"/>
              </a:ext>
            </a:extLst>
          </p:cNvPr>
          <p:cNvSpPr>
            <a:spLocks noGrp="1"/>
          </p:cNvSpPr>
          <p:nvPr>
            <p:ph type="title"/>
          </p:nvPr>
        </p:nvSpPr>
        <p:spPr>
          <a:xfrm>
            <a:off x="851852" y="692572"/>
            <a:ext cx="8534400" cy="1507067"/>
          </a:xfrm>
        </p:spPr>
        <p:txBody>
          <a:bodyPr/>
          <a:lstStyle/>
          <a:p>
            <a:r>
              <a:rPr lang="cs-CZ" dirty="0"/>
              <a:t>Florigen</a:t>
            </a:r>
          </a:p>
        </p:txBody>
      </p:sp>
      <p:pic>
        <p:nvPicPr>
          <p:cNvPr id="21506" name="Picture 2" descr="9.4 Reproduction in plants Contents 1 Lecture notes/Understandings 2 Slide  show 3 On-line resources 4 Reference sites Lecture notes/Understandings 1.  Skill: Drawing of half-views of animal-pollinated flowers. sepal petal  anther filament stigma style ovary ...">
            <a:extLst>
              <a:ext uri="{FF2B5EF4-FFF2-40B4-BE49-F238E27FC236}">
                <a16:creationId xmlns:a16="http://schemas.microsoft.com/office/drawing/2014/main" id="{35F2301C-3043-4DE7-9E9B-3D4A56B4A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045" y="2261868"/>
            <a:ext cx="8865128" cy="401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1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2D47C-FCF3-4994-B739-CD7BC9E0D561}"/>
              </a:ext>
            </a:extLst>
          </p:cNvPr>
          <p:cNvSpPr>
            <a:spLocks noGrp="1"/>
          </p:cNvSpPr>
          <p:nvPr>
            <p:ph type="title"/>
          </p:nvPr>
        </p:nvSpPr>
        <p:spPr>
          <a:xfrm>
            <a:off x="790892" y="82972"/>
            <a:ext cx="8534400" cy="1507067"/>
          </a:xfrm>
        </p:spPr>
        <p:txBody>
          <a:bodyPr/>
          <a:lstStyle/>
          <a:p>
            <a:r>
              <a:rPr lang="cs-CZ" dirty="0"/>
              <a:t>Další externí signály kvetení</a:t>
            </a:r>
          </a:p>
        </p:txBody>
      </p:sp>
      <p:pic>
        <p:nvPicPr>
          <p:cNvPr id="22530" name="Picture 2" descr="The link between flowering time and stress tolerance">
            <a:extLst>
              <a:ext uri="{FF2B5EF4-FFF2-40B4-BE49-F238E27FC236}">
                <a16:creationId xmlns:a16="http://schemas.microsoft.com/office/drawing/2014/main" id="{52AA2D50-71AA-4ADF-BFFA-2598F82A6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37" y="2001519"/>
            <a:ext cx="6314849" cy="3626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51ECC79-F1FA-4560-BA8E-36DF066D54F5}"/>
              </a:ext>
            </a:extLst>
          </p:cNvPr>
          <p:cNvSpPr txBox="1"/>
          <p:nvPr/>
        </p:nvSpPr>
        <p:spPr>
          <a:xfrm>
            <a:off x="1749971" y="1469361"/>
            <a:ext cx="9144001" cy="400110"/>
          </a:xfrm>
          <a:prstGeom prst="rect">
            <a:avLst/>
          </a:prstGeom>
          <a:noFill/>
        </p:spPr>
        <p:txBody>
          <a:bodyPr wrap="square" rtlCol="0">
            <a:spAutoFit/>
          </a:bodyPr>
          <a:lstStyle/>
          <a:p>
            <a:r>
              <a:rPr lang="cs-CZ" sz="2000" dirty="0"/>
              <a:t>„stress </a:t>
            </a:r>
            <a:r>
              <a:rPr lang="cs-CZ" sz="2000" dirty="0" err="1"/>
              <a:t>avoidance</a:t>
            </a:r>
            <a:r>
              <a:rPr lang="cs-CZ" sz="2000" dirty="0"/>
              <a:t>“ response, „</a:t>
            </a:r>
            <a:r>
              <a:rPr lang="cs-CZ" sz="2000" dirty="0" err="1"/>
              <a:t>shade</a:t>
            </a:r>
            <a:r>
              <a:rPr lang="cs-CZ" sz="2000" dirty="0"/>
              <a:t> </a:t>
            </a:r>
            <a:r>
              <a:rPr lang="cs-CZ" sz="2000" dirty="0" err="1"/>
              <a:t>avoidance</a:t>
            </a:r>
            <a:r>
              <a:rPr lang="cs-CZ" sz="2000" dirty="0"/>
              <a:t>“ response</a:t>
            </a:r>
          </a:p>
        </p:txBody>
      </p:sp>
      <p:pic>
        <p:nvPicPr>
          <p:cNvPr id="22532" name="Picture 4" descr="New insights into gibberellin signaling in regulating flowering in  Arabidopsis - Bao - 2020 - Journal of Integrative Plant Biology - Wiley  Online Library">
            <a:extLst>
              <a:ext uri="{FF2B5EF4-FFF2-40B4-BE49-F238E27FC236}">
                <a16:creationId xmlns:a16="http://schemas.microsoft.com/office/drawing/2014/main" id="{1FDD3965-3DF2-4BF3-AD2B-6BE1609E7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861" y="2163390"/>
            <a:ext cx="3313112" cy="33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5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CD8D3-9155-4C9A-A96A-B9A5E84B34E3}"/>
              </a:ext>
            </a:extLst>
          </p:cNvPr>
          <p:cNvSpPr>
            <a:spLocks noGrp="1"/>
          </p:cNvSpPr>
          <p:nvPr>
            <p:ph type="title"/>
          </p:nvPr>
        </p:nvSpPr>
        <p:spPr>
          <a:xfrm>
            <a:off x="897572" y="997372"/>
            <a:ext cx="3765868" cy="1507067"/>
          </a:xfrm>
        </p:spPr>
        <p:txBody>
          <a:bodyPr>
            <a:normAutofit fontScale="90000"/>
          </a:bodyPr>
          <a:lstStyle/>
          <a:p>
            <a:r>
              <a:rPr lang="cs-CZ" dirty="0"/>
              <a:t>Shrnutí –</a:t>
            </a:r>
            <a:br>
              <a:rPr lang="cs-CZ" dirty="0"/>
            </a:br>
            <a:br>
              <a:rPr lang="cs-CZ" dirty="0"/>
            </a:br>
            <a:r>
              <a:rPr lang="cs-CZ" b="1" dirty="0"/>
              <a:t>Integrace stimulů kvetení</a:t>
            </a:r>
          </a:p>
        </p:txBody>
      </p:sp>
      <p:pic>
        <p:nvPicPr>
          <p:cNvPr id="23554" name="Picture 2" descr="Characterization of Flowering Time Mutants | SpringerLink">
            <a:extLst>
              <a:ext uri="{FF2B5EF4-FFF2-40B4-BE49-F238E27FC236}">
                <a16:creationId xmlns:a16="http://schemas.microsoft.com/office/drawing/2014/main" id="{2156EF89-8A46-483D-99CE-A4DE44ABA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033" y="295532"/>
            <a:ext cx="6059487" cy="6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 Parts Vector Art, Icons, and Graphics for Free Download">
            <a:extLst>
              <a:ext uri="{FF2B5EF4-FFF2-40B4-BE49-F238E27FC236}">
                <a16:creationId xmlns:a16="http://schemas.microsoft.com/office/drawing/2014/main" id="{0721797F-E875-44DF-980D-A5FE89B38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364" y="700072"/>
            <a:ext cx="8079272" cy="497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5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ŽENA-IN - Slunečnice roční – rostlina pěstovaná pro krásu i užitek">
            <a:extLst>
              <a:ext uri="{FF2B5EF4-FFF2-40B4-BE49-F238E27FC236}">
                <a16:creationId xmlns:a16="http://schemas.microsoft.com/office/drawing/2014/main" id="{662A0514-63D8-42BD-9C27-F6603040F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27" y="1907896"/>
            <a:ext cx="3014663" cy="44486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3D37288-10C6-4C7E-9ECF-E1734A516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7896"/>
            <a:ext cx="3628414" cy="3909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0F072594-BA22-49C6-BC8E-564886C0FCB1}"/>
              </a:ext>
            </a:extLst>
          </p:cNvPr>
          <p:cNvSpPr txBox="1"/>
          <p:nvPr/>
        </p:nvSpPr>
        <p:spPr>
          <a:xfrm flipH="1">
            <a:off x="318052" y="621639"/>
            <a:ext cx="10762187" cy="1077218"/>
          </a:xfrm>
          <a:prstGeom prst="rect">
            <a:avLst/>
          </a:prstGeom>
          <a:noFill/>
        </p:spPr>
        <p:txBody>
          <a:bodyPr wrap="square" rtlCol="0">
            <a:spAutoFit/>
          </a:bodyPr>
          <a:lstStyle/>
          <a:p>
            <a:r>
              <a:rPr lang="cs-CZ" sz="3200" b="1" dirty="0" err="1"/>
              <a:t>Determinantní</a:t>
            </a:r>
            <a:r>
              <a:rPr lang="cs-CZ" sz="3200" b="1" dirty="0"/>
              <a:t> meristém vs. </a:t>
            </a:r>
            <a:r>
              <a:rPr lang="cs-CZ" sz="3200" b="1" dirty="0" err="1"/>
              <a:t>indeterminantní</a:t>
            </a:r>
            <a:r>
              <a:rPr lang="cs-CZ" sz="3200" b="1" dirty="0"/>
              <a:t> meristém květenství</a:t>
            </a:r>
          </a:p>
        </p:txBody>
      </p:sp>
    </p:spTree>
    <p:extLst>
      <p:ext uri="{BB962C8B-B14F-4D97-AF65-F5344CB8AC3E}">
        <p14:creationId xmlns:p14="http://schemas.microsoft.com/office/powerpoint/2010/main" val="289397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uty and Sex: Flowering. Flowers are derived from the process of  transition from vegetative to generative meristems. - ppt download">
            <a:extLst>
              <a:ext uri="{FF2B5EF4-FFF2-40B4-BE49-F238E27FC236}">
                <a16:creationId xmlns:a16="http://schemas.microsoft.com/office/drawing/2014/main" id="{5DF3D3FE-9A9E-48DD-9EF1-46C9652B5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2F4C288-61A6-4263-9CEC-899EEF303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00" y="1046938"/>
            <a:ext cx="9720775" cy="5197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8B2483E-3226-4960-8C56-DA5611EB94BD}"/>
              </a:ext>
            </a:extLst>
          </p:cNvPr>
          <p:cNvSpPr txBox="1"/>
          <p:nvPr/>
        </p:nvSpPr>
        <p:spPr>
          <a:xfrm flipH="1">
            <a:off x="2906508" y="213676"/>
            <a:ext cx="10762187" cy="584775"/>
          </a:xfrm>
          <a:prstGeom prst="rect">
            <a:avLst/>
          </a:prstGeom>
          <a:noFill/>
        </p:spPr>
        <p:txBody>
          <a:bodyPr wrap="square" rtlCol="0">
            <a:spAutoFit/>
          </a:bodyPr>
          <a:lstStyle/>
          <a:p>
            <a:r>
              <a:rPr lang="cs-CZ" sz="3200" b="1" dirty="0"/>
              <a:t>Stádia vývoje květu </a:t>
            </a:r>
            <a:r>
              <a:rPr lang="cs-CZ" sz="3200" b="1" dirty="0" err="1"/>
              <a:t>Arabidopsis</a:t>
            </a:r>
            <a:endParaRPr lang="cs-CZ" sz="3200" b="1" dirty="0"/>
          </a:p>
        </p:txBody>
      </p:sp>
      <p:sp>
        <p:nvSpPr>
          <p:cNvPr id="4" name="Text Box 13">
            <a:extLst>
              <a:ext uri="{FF2B5EF4-FFF2-40B4-BE49-F238E27FC236}">
                <a16:creationId xmlns:a16="http://schemas.microsoft.com/office/drawing/2014/main" id="{E733D8E4-E529-4D5D-9D04-B786D56C6887}"/>
              </a:ext>
            </a:extLst>
          </p:cNvPr>
          <p:cNvSpPr txBox="1">
            <a:spLocks noChangeArrowheads="1"/>
          </p:cNvSpPr>
          <p:nvPr/>
        </p:nvSpPr>
        <p:spPr bwMode="auto">
          <a:xfrm>
            <a:off x="1962773" y="6459380"/>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Tree>
    <p:extLst>
      <p:ext uri="{BB962C8B-B14F-4D97-AF65-F5344CB8AC3E}">
        <p14:creationId xmlns:p14="http://schemas.microsoft.com/office/powerpoint/2010/main" val="359349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2BAC9C25-2078-4141-BC07-5E68EF987CFB}"/>
              </a:ext>
            </a:extLst>
          </p:cNvPr>
          <p:cNvSpPr>
            <a:spLocks noGrp="1" noChangeArrowheads="1"/>
          </p:cNvSpPr>
          <p:nvPr>
            <p:ph type="title"/>
          </p:nvPr>
        </p:nvSpPr>
        <p:spPr>
          <a:xfrm>
            <a:off x="1524001" y="0"/>
            <a:ext cx="5940425" cy="1360488"/>
          </a:xfrm>
          <a:extLst>
            <a:ext uri="{91240B29-F687-4F45-9708-019B960494DF}">
              <a14:hiddenLine xmlns:a14="http://schemas.microsoft.com/office/drawing/2010/main" w="9525">
                <a:solidFill>
                  <a:srgbClr val="000000"/>
                </a:solidFill>
                <a:round/>
                <a:headEnd/>
                <a:tailEnd/>
              </a14:hiddenLine>
            </a:ext>
          </a:extLst>
        </p:spPr>
        <p:txBody>
          <a:bodyPr/>
          <a:lstStyle/>
          <a:p>
            <a:pPr defTabSz="449263">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2800" b="1">
                <a:solidFill>
                  <a:srgbClr val="0000FF"/>
                </a:solidFill>
              </a:rPr>
              <a:t>Vývoj kv</a:t>
            </a:r>
            <a:r>
              <a:rPr lang="cs-CZ" altLang="cs-CZ" sz="2800" b="1">
                <a:solidFill>
                  <a:srgbClr val="0000FF"/>
                </a:solidFill>
              </a:rPr>
              <a:t>ě</a:t>
            </a:r>
            <a:r>
              <a:rPr lang="en-GB" altLang="cs-CZ" sz="2800" b="1">
                <a:solidFill>
                  <a:srgbClr val="0000FF"/>
                </a:solidFill>
              </a:rPr>
              <a:t>tu u </a:t>
            </a:r>
            <a:r>
              <a:rPr lang="en-GB" altLang="cs-CZ" sz="2800" b="1" i="1">
                <a:solidFill>
                  <a:srgbClr val="0000FF"/>
                </a:solidFill>
              </a:rPr>
              <a:t>A</a:t>
            </a:r>
            <a:r>
              <a:rPr lang="cs-CZ" altLang="cs-CZ" sz="2800" b="1" i="1">
                <a:solidFill>
                  <a:srgbClr val="0000FF"/>
                </a:solidFill>
              </a:rPr>
              <a:t>rabidopsis</a:t>
            </a:r>
            <a:br>
              <a:rPr lang="cs-CZ" altLang="cs-CZ" sz="3200" b="1" i="1"/>
            </a:br>
            <a:r>
              <a:rPr lang="en-GB" altLang="cs-CZ" sz="1800" b="1"/>
              <a:t>Roeder </a:t>
            </a:r>
            <a:r>
              <a:rPr lang="en-GB" altLang="cs-CZ" sz="1800" b="1" i="1"/>
              <a:t>et</a:t>
            </a:r>
            <a:r>
              <a:rPr lang="en-GB" altLang="cs-CZ" sz="1800" b="1"/>
              <a:t> Yanofsky 200</a:t>
            </a:r>
            <a:r>
              <a:rPr lang="cs-CZ" altLang="cs-CZ" sz="1800" b="1"/>
              <a:t>6</a:t>
            </a:r>
            <a:r>
              <a:rPr lang="en-GB" altLang="cs-CZ" b="1"/>
              <a:t> </a:t>
            </a:r>
          </a:p>
        </p:txBody>
      </p:sp>
      <p:pic>
        <p:nvPicPr>
          <p:cNvPr id="40963" name="Picture 6">
            <a:extLst>
              <a:ext uri="{FF2B5EF4-FFF2-40B4-BE49-F238E27FC236}">
                <a16:creationId xmlns:a16="http://schemas.microsoft.com/office/drawing/2014/main" id="{B748DADC-5692-42EB-B441-75CF68E3D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4" b="5473"/>
          <a:stretch>
            <a:fillRect/>
          </a:stretch>
        </p:blipFill>
        <p:spPr bwMode="auto">
          <a:xfrm>
            <a:off x="1524001" y="1412876"/>
            <a:ext cx="5618163"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9">
            <a:extLst>
              <a:ext uri="{FF2B5EF4-FFF2-40B4-BE49-F238E27FC236}">
                <a16:creationId xmlns:a16="http://schemas.microsoft.com/office/drawing/2014/main" id="{E59E9CE1-07C3-4235-8BBC-597FC45E7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836614"/>
            <a:ext cx="3209925"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10">
            <a:extLst>
              <a:ext uri="{FF2B5EF4-FFF2-40B4-BE49-F238E27FC236}">
                <a16:creationId xmlns:a16="http://schemas.microsoft.com/office/drawing/2014/main" id="{377DDD34-0142-4AD0-B023-8D5250B5F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135"/>
          <a:stretch>
            <a:fillRect/>
          </a:stretch>
        </p:blipFill>
        <p:spPr bwMode="auto">
          <a:xfrm>
            <a:off x="7391401" y="3902076"/>
            <a:ext cx="2963863"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11">
            <a:extLst>
              <a:ext uri="{FF2B5EF4-FFF2-40B4-BE49-F238E27FC236}">
                <a16:creationId xmlns:a16="http://schemas.microsoft.com/office/drawing/2014/main" id="{9405BB25-FA77-418F-A800-CDF89E2765FF}"/>
              </a:ext>
            </a:extLst>
          </p:cNvPr>
          <p:cNvSpPr txBox="1">
            <a:spLocks noChangeArrowheads="1"/>
          </p:cNvSpPr>
          <p:nvPr/>
        </p:nvSpPr>
        <p:spPr bwMode="auto">
          <a:xfrm>
            <a:off x="9820275" y="6184901"/>
            <a:ext cx="363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800" b="1">
                <a:solidFill>
                  <a:schemeClr val="bg1"/>
                </a:solidFill>
                <a:latin typeface="MS PGothic" panose="020B0600070205080204" pitchFamily="34" charset="-128"/>
                <a:cs typeface="Arial" panose="020B0604020202020204" pitchFamily="34" charset="0"/>
              </a:rPr>
              <a:t>7</a:t>
            </a:r>
          </a:p>
        </p:txBody>
      </p:sp>
      <p:sp>
        <p:nvSpPr>
          <p:cNvPr id="40967" name="Text Box 13">
            <a:extLst>
              <a:ext uri="{FF2B5EF4-FFF2-40B4-BE49-F238E27FC236}">
                <a16:creationId xmlns:a16="http://schemas.microsoft.com/office/drawing/2014/main" id="{E7518D28-15AD-4045-864C-58A1CF250758}"/>
              </a:ext>
            </a:extLst>
          </p:cNvPr>
          <p:cNvSpPr txBox="1">
            <a:spLocks noChangeArrowheads="1"/>
          </p:cNvSpPr>
          <p:nvPr/>
        </p:nvSpPr>
        <p:spPr bwMode="auto">
          <a:xfrm>
            <a:off x="1909764" y="5815014"/>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
        <p:nvSpPr>
          <p:cNvPr id="40968" name="Text Box 14">
            <a:extLst>
              <a:ext uri="{FF2B5EF4-FFF2-40B4-BE49-F238E27FC236}">
                <a16:creationId xmlns:a16="http://schemas.microsoft.com/office/drawing/2014/main" id="{DCAA9F07-896D-4FD8-A373-7735FAF13A76}"/>
              </a:ext>
            </a:extLst>
          </p:cNvPr>
          <p:cNvSpPr txBox="1">
            <a:spLocks noChangeArrowheads="1"/>
          </p:cNvSpPr>
          <p:nvPr/>
        </p:nvSpPr>
        <p:spPr bwMode="auto">
          <a:xfrm>
            <a:off x="3287714" y="5238751"/>
            <a:ext cx="1379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stadia 1 - 5</a:t>
            </a:r>
          </a:p>
        </p:txBody>
      </p:sp>
      <p:sp>
        <p:nvSpPr>
          <p:cNvPr id="40969" name="Text Box 15">
            <a:extLst>
              <a:ext uri="{FF2B5EF4-FFF2-40B4-BE49-F238E27FC236}">
                <a16:creationId xmlns:a16="http://schemas.microsoft.com/office/drawing/2014/main" id="{80F75ED0-8B0B-442F-AB9D-B5F37D9B3644}"/>
              </a:ext>
            </a:extLst>
          </p:cNvPr>
          <p:cNvSpPr txBox="1">
            <a:spLocks noChangeArrowheads="1"/>
          </p:cNvSpPr>
          <p:nvPr/>
        </p:nvSpPr>
        <p:spPr bwMode="auto">
          <a:xfrm>
            <a:off x="7319963" y="404813"/>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6 - začátek tvorby gynecea</a:t>
            </a:r>
          </a:p>
        </p:txBody>
      </p:sp>
      <p:sp>
        <p:nvSpPr>
          <p:cNvPr id="40970" name="Text Box 16">
            <a:extLst>
              <a:ext uri="{FF2B5EF4-FFF2-40B4-BE49-F238E27FC236}">
                <a16:creationId xmlns:a16="http://schemas.microsoft.com/office/drawing/2014/main" id="{3C5D4F1C-BF14-436D-9715-1632317C8717}"/>
              </a:ext>
            </a:extLst>
          </p:cNvPr>
          <p:cNvSpPr txBox="1">
            <a:spLocks noChangeArrowheads="1"/>
          </p:cNvSpPr>
          <p:nvPr/>
        </p:nvSpPr>
        <p:spPr bwMode="auto">
          <a:xfrm>
            <a:off x="3935414" y="6237288"/>
            <a:ext cx="325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7 – gyneceum jako dutý válec</a:t>
            </a:r>
          </a:p>
        </p:txBody>
      </p:sp>
      <p:sp>
        <p:nvSpPr>
          <p:cNvPr id="40971" name="Rectangle 17">
            <a:extLst>
              <a:ext uri="{FF2B5EF4-FFF2-40B4-BE49-F238E27FC236}">
                <a16:creationId xmlns:a16="http://schemas.microsoft.com/office/drawing/2014/main" id="{EDAB5EE0-D91B-4843-A318-0620CD703117}"/>
              </a:ext>
            </a:extLst>
          </p:cNvPr>
          <p:cNvSpPr>
            <a:spLocks noChangeArrowheads="1"/>
          </p:cNvSpPr>
          <p:nvPr/>
        </p:nvSpPr>
        <p:spPr bwMode="auto">
          <a:xfrm>
            <a:off x="7248526" y="836613"/>
            <a:ext cx="360363"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6</a:t>
            </a:r>
          </a:p>
        </p:txBody>
      </p:sp>
      <p:sp>
        <p:nvSpPr>
          <p:cNvPr id="40972" name="Rectangle 18">
            <a:extLst>
              <a:ext uri="{FF2B5EF4-FFF2-40B4-BE49-F238E27FC236}">
                <a16:creationId xmlns:a16="http://schemas.microsoft.com/office/drawing/2014/main" id="{7BBDD6F9-CEFC-47D9-A20E-1F6D876154B1}"/>
              </a:ext>
            </a:extLst>
          </p:cNvPr>
          <p:cNvSpPr>
            <a:spLocks noChangeArrowheads="1"/>
          </p:cNvSpPr>
          <p:nvPr/>
        </p:nvSpPr>
        <p:spPr bwMode="auto">
          <a:xfrm>
            <a:off x="7391400" y="3933825"/>
            <a:ext cx="433388"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F7D291F-60BE-40B1-81A1-D656698DA9A3}"/>
              </a:ext>
            </a:extLst>
          </p:cNvPr>
          <p:cNvSpPr>
            <a:spLocks noGrp="1"/>
          </p:cNvSpPr>
          <p:nvPr>
            <p:ph type="title"/>
          </p:nvPr>
        </p:nvSpPr>
        <p:spPr>
          <a:xfrm>
            <a:off x="1528274" y="326292"/>
            <a:ext cx="9602788" cy="1507067"/>
          </a:xfrm>
        </p:spPr>
        <p:txBody>
          <a:bodyPr/>
          <a:lstStyle/>
          <a:p>
            <a:r>
              <a:rPr lang="cs-CZ" dirty="0"/>
              <a:t>Iniciace květních orgánů v kruzích</a:t>
            </a:r>
          </a:p>
        </p:txBody>
      </p:sp>
      <p:pic>
        <p:nvPicPr>
          <p:cNvPr id="6146" name="Picture 2" descr="pp4e-fig-25-03-0">
            <a:extLst>
              <a:ext uri="{FF2B5EF4-FFF2-40B4-BE49-F238E27FC236}">
                <a16:creationId xmlns:a16="http://schemas.microsoft.com/office/drawing/2014/main" id="{A0EB4965-4D34-4BB6-BB3B-D5855389A7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140" y="2816639"/>
            <a:ext cx="8787060" cy="3715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CA0BF66-1120-4308-B3A7-99FFD4BA7843}"/>
              </a:ext>
            </a:extLst>
          </p:cNvPr>
          <p:cNvSpPr txBox="1"/>
          <p:nvPr/>
        </p:nvSpPr>
        <p:spPr>
          <a:xfrm>
            <a:off x="580292" y="1586944"/>
            <a:ext cx="10796954" cy="400110"/>
          </a:xfrm>
          <a:prstGeom prst="rect">
            <a:avLst/>
          </a:prstGeom>
          <a:noFill/>
        </p:spPr>
        <p:txBody>
          <a:bodyPr wrap="square" rtlCol="0">
            <a:spAutoFit/>
          </a:bodyPr>
          <a:lstStyle/>
          <a:p>
            <a:r>
              <a:rPr lang="cs-CZ" sz="2000" dirty="0"/>
              <a:t>Geny meristémové identity        geny identity květních orgánů         katastrální geny </a:t>
            </a:r>
          </a:p>
        </p:txBody>
      </p:sp>
      <p:sp>
        <p:nvSpPr>
          <p:cNvPr id="6" name="Šipka: doprava 5">
            <a:extLst>
              <a:ext uri="{FF2B5EF4-FFF2-40B4-BE49-F238E27FC236}">
                <a16:creationId xmlns:a16="http://schemas.microsoft.com/office/drawing/2014/main" id="{1AD6E726-3E27-40DC-8530-47D4D05EA676}"/>
              </a:ext>
            </a:extLst>
          </p:cNvPr>
          <p:cNvSpPr/>
          <p:nvPr/>
        </p:nvSpPr>
        <p:spPr>
          <a:xfrm>
            <a:off x="4062047" y="163992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C7397F30-4E03-4E0F-94E5-FADD57394055}"/>
              </a:ext>
            </a:extLst>
          </p:cNvPr>
          <p:cNvSpPr/>
          <p:nvPr/>
        </p:nvSpPr>
        <p:spPr>
          <a:xfrm>
            <a:off x="8346825" y="165164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7833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05FD6EE1-1EFC-4EBD-8BBD-60E0FAFDEE6A}"/>
              </a:ext>
            </a:extLst>
          </p:cNvPr>
          <p:cNvSpPr>
            <a:spLocks noGrp="1" noChangeArrowheads="1"/>
          </p:cNvSpPr>
          <p:nvPr>
            <p:ph type="title"/>
          </p:nvPr>
        </p:nvSpPr>
        <p:spPr>
          <a:xfrm>
            <a:off x="1343025" y="692150"/>
            <a:ext cx="3024188" cy="2305050"/>
          </a:xfrm>
        </p:spPr>
        <p:txBody>
          <a:bodyPr/>
          <a:lstStyle/>
          <a:p>
            <a:pPr eaLnBrk="1" hangingPunct="1"/>
            <a:r>
              <a:rPr lang="cs-CZ" altLang="cs-CZ" sz="2400" b="1">
                <a:solidFill>
                  <a:srgbClr val="0000FF"/>
                </a:solidFill>
              </a:rPr>
              <a:t>Exprese genů </a:t>
            </a:r>
            <a:r>
              <a:rPr lang="en-US" altLang="cs-CZ" sz="2400" b="1">
                <a:solidFill>
                  <a:srgbClr val="0000FF"/>
                </a:solidFill>
              </a:rPr>
              <a:t>identity</a:t>
            </a:r>
            <a:r>
              <a:rPr lang="cs-CZ" altLang="cs-CZ" sz="2400" b="1">
                <a:solidFill>
                  <a:srgbClr val="0000FF"/>
                </a:solidFill>
              </a:rPr>
              <a:t> květního</a:t>
            </a:r>
            <a:r>
              <a:rPr lang="en-US" altLang="cs-CZ" sz="2400" b="1">
                <a:solidFill>
                  <a:srgbClr val="0000FF"/>
                </a:solidFill>
              </a:rPr>
              <a:t> merist</a:t>
            </a:r>
            <a:r>
              <a:rPr lang="cs-CZ" altLang="cs-CZ" sz="2400" b="1">
                <a:solidFill>
                  <a:srgbClr val="0000FF"/>
                </a:solidFill>
              </a:rPr>
              <a:t>é</a:t>
            </a:r>
            <a:r>
              <a:rPr lang="en-US" altLang="cs-CZ" sz="2400" b="1">
                <a:solidFill>
                  <a:srgbClr val="0000FF"/>
                </a:solidFill>
              </a:rPr>
              <a:t>m</a:t>
            </a:r>
            <a:r>
              <a:rPr lang="cs-CZ" altLang="cs-CZ" sz="2400" b="1">
                <a:solidFill>
                  <a:srgbClr val="0000FF"/>
                </a:solidFill>
              </a:rPr>
              <a:t>u</a:t>
            </a:r>
            <a:r>
              <a:rPr lang="en-US" altLang="cs-CZ" sz="2400" b="1">
                <a:solidFill>
                  <a:srgbClr val="0000FF"/>
                </a:solidFill>
              </a:rPr>
              <a:t> </a:t>
            </a:r>
            <a:br>
              <a:rPr lang="cs-CZ" altLang="cs-CZ" sz="2400" b="1">
                <a:solidFill>
                  <a:srgbClr val="0000FF"/>
                </a:solidFill>
              </a:rPr>
            </a:br>
            <a:r>
              <a:rPr lang="en-US" altLang="cs-CZ" sz="2400" b="1">
                <a:solidFill>
                  <a:srgbClr val="0000FF"/>
                </a:solidFill>
              </a:rPr>
              <a:t>a</a:t>
            </a:r>
            <a:r>
              <a:rPr lang="cs-CZ" altLang="cs-CZ" sz="2400" b="1">
                <a:solidFill>
                  <a:srgbClr val="0000FF"/>
                </a:solidFill>
              </a:rPr>
              <a:t> genů </a:t>
            </a:r>
            <a:br>
              <a:rPr lang="cs-CZ" altLang="cs-CZ" sz="2400" b="1">
                <a:solidFill>
                  <a:srgbClr val="0000FF"/>
                </a:solidFill>
              </a:rPr>
            </a:br>
            <a:r>
              <a:rPr lang="en-US" altLang="cs-CZ" sz="2400" b="1">
                <a:solidFill>
                  <a:srgbClr val="0000FF"/>
                </a:solidFill>
              </a:rPr>
              <a:t>identity</a:t>
            </a:r>
            <a:r>
              <a:rPr lang="cs-CZ" altLang="cs-CZ" sz="2400" b="1">
                <a:solidFill>
                  <a:srgbClr val="0000FF"/>
                </a:solidFill>
              </a:rPr>
              <a:t> květních </a:t>
            </a:r>
            <a:r>
              <a:rPr lang="en-US" altLang="cs-CZ" sz="2400" b="1">
                <a:solidFill>
                  <a:srgbClr val="0000FF"/>
                </a:solidFill>
              </a:rPr>
              <a:t>org</a:t>
            </a:r>
            <a:r>
              <a:rPr lang="cs-CZ" altLang="cs-CZ" sz="2400" b="1">
                <a:solidFill>
                  <a:srgbClr val="0000FF"/>
                </a:solidFill>
              </a:rPr>
              <a:t>ánů</a:t>
            </a:r>
          </a:p>
        </p:txBody>
      </p:sp>
      <p:pic>
        <p:nvPicPr>
          <p:cNvPr id="33795" name="Picture 5" descr="At_floral_merist02">
            <a:extLst>
              <a:ext uri="{FF2B5EF4-FFF2-40B4-BE49-F238E27FC236}">
                <a16:creationId xmlns:a16="http://schemas.microsoft.com/office/drawing/2014/main" id="{7F3B1B07-425B-46D7-B26D-30C6C78D9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0"/>
            <a:ext cx="186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6">
            <a:extLst>
              <a:ext uri="{FF2B5EF4-FFF2-40B4-BE49-F238E27FC236}">
                <a16:creationId xmlns:a16="http://schemas.microsoft.com/office/drawing/2014/main" id="{E0EAA066-BB73-46EF-B1D1-84B16641D295}"/>
              </a:ext>
            </a:extLst>
          </p:cNvPr>
          <p:cNvSpPr txBox="1">
            <a:spLocks noChangeArrowheads="1"/>
          </p:cNvSpPr>
          <p:nvPr/>
        </p:nvSpPr>
        <p:spPr bwMode="auto">
          <a:xfrm>
            <a:off x="6311900" y="141289"/>
            <a:ext cx="4356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a:t>LFY</a:t>
            </a:r>
            <a:r>
              <a:rPr lang="cs-CZ" altLang="cs-CZ" sz="1800"/>
              <a:t> (fialová) exprese v základech květního meristému (1, 2), meristému květů (3–7) a mladých květech (8–11). 8 = 3. stadium (4 základy sepalů) </a:t>
            </a:r>
          </a:p>
        </p:txBody>
      </p:sp>
      <p:sp>
        <p:nvSpPr>
          <p:cNvPr id="33797" name="Text Box 7">
            <a:extLst>
              <a:ext uri="{FF2B5EF4-FFF2-40B4-BE49-F238E27FC236}">
                <a16:creationId xmlns:a16="http://schemas.microsoft.com/office/drawing/2014/main" id="{E6008499-F05B-4263-A452-07DDEDF5A19B}"/>
              </a:ext>
            </a:extLst>
          </p:cNvPr>
          <p:cNvSpPr txBox="1">
            <a:spLocks noChangeArrowheads="1"/>
          </p:cNvSpPr>
          <p:nvPr/>
        </p:nvSpPr>
        <p:spPr bwMode="auto">
          <a:xfrm>
            <a:off x="6219826" y="1628776"/>
            <a:ext cx="4448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A třída </a:t>
            </a:r>
            <a:r>
              <a:rPr lang="cs-CZ" altLang="cs-CZ" sz="2000" b="1"/>
              <a:t>AP1</a:t>
            </a:r>
            <a:r>
              <a:rPr lang="cs-CZ" altLang="cs-CZ" sz="2000"/>
              <a:t> (červená) v květních meristémech, sepalech a petalech a květní stopce </a:t>
            </a:r>
          </a:p>
        </p:txBody>
      </p:sp>
      <p:sp>
        <p:nvSpPr>
          <p:cNvPr id="33798" name="Text Box 9">
            <a:extLst>
              <a:ext uri="{FF2B5EF4-FFF2-40B4-BE49-F238E27FC236}">
                <a16:creationId xmlns:a16="http://schemas.microsoft.com/office/drawing/2014/main" id="{06B862FF-AB23-4D15-906B-1A7A060762F8}"/>
              </a:ext>
            </a:extLst>
          </p:cNvPr>
          <p:cNvSpPr txBox="1">
            <a:spLocks noChangeArrowheads="1"/>
          </p:cNvSpPr>
          <p:nvPr/>
        </p:nvSpPr>
        <p:spPr bwMode="auto">
          <a:xfrm>
            <a:off x="6219826" y="2925764"/>
            <a:ext cx="412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B třída </a:t>
            </a:r>
            <a:r>
              <a:rPr lang="cs-CZ" altLang="cs-CZ" sz="2000" b="1"/>
              <a:t>AP3</a:t>
            </a:r>
            <a:r>
              <a:rPr lang="cs-CZ" altLang="cs-CZ" sz="2000"/>
              <a:t> and </a:t>
            </a:r>
            <a:r>
              <a:rPr lang="cs-CZ" altLang="cs-CZ" sz="2000" b="1"/>
              <a:t>PI </a:t>
            </a:r>
            <a:r>
              <a:rPr lang="cs-CZ" altLang="cs-CZ" sz="2000"/>
              <a:t>(žlutá) 2. a 3. květní kruh – petaly a tyčinky</a:t>
            </a:r>
          </a:p>
        </p:txBody>
      </p:sp>
      <p:sp>
        <p:nvSpPr>
          <p:cNvPr id="33799" name="Text Box 10">
            <a:extLst>
              <a:ext uri="{FF2B5EF4-FFF2-40B4-BE49-F238E27FC236}">
                <a16:creationId xmlns:a16="http://schemas.microsoft.com/office/drawing/2014/main" id="{92F1BA34-DA2D-4090-99B5-16742016B1B8}"/>
              </a:ext>
            </a:extLst>
          </p:cNvPr>
          <p:cNvSpPr txBox="1">
            <a:spLocks noChangeArrowheads="1"/>
          </p:cNvSpPr>
          <p:nvPr/>
        </p:nvSpPr>
        <p:spPr bwMode="auto">
          <a:xfrm>
            <a:off x="6219826" y="4221164"/>
            <a:ext cx="4448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C třída </a:t>
            </a:r>
            <a:r>
              <a:rPr lang="cs-CZ" altLang="cs-CZ" sz="2000" b="1"/>
              <a:t>AG</a:t>
            </a:r>
            <a:r>
              <a:rPr lang="cs-CZ" altLang="cs-CZ" sz="2000"/>
              <a:t> (modrá) 3. a 4. kruh – tyčinky a pestíky </a:t>
            </a:r>
          </a:p>
        </p:txBody>
      </p:sp>
      <p:sp>
        <p:nvSpPr>
          <p:cNvPr id="33800" name="Text Box 11">
            <a:extLst>
              <a:ext uri="{FF2B5EF4-FFF2-40B4-BE49-F238E27FC236}">
                <a16:creationId xmlns:a16="http://schemas.microsoft.com/office/drawing/2014/main" id="{B1F958A0-91AC-4F29-A43E-1B1E350920E3}"/>
              </a:ext>
            </a:extLst>
          </p:cNvPr>
          <p:cNvSpPr txBox="1">
            <a:spLocks noChangeArrowheads="1"/>
          </p:cNvSpPr>
          <p:nvPr/>
        </p:nvSpPr>
        <p:spPr bwMode="auto">
          <a:xfrm>
            <a:off x="6311901" y="5516564"/>
            <a:ext cx="390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složení exprese vede k diferenciaci různých orgánů</a:t>
            </a:r>
          </a:p>
        </p:txBody>
      </p:sp>
      <p:sp>
        <p:nvSpPr>
          <p:cNvPr id="33801" name="Text Box 13">
            <a:extLst>
              <a:ext uri="{FF2B5EF4-FFF2-40B4-BE49-F238E27FC236}">
                <a16:creationId xmlns:a16="http://schemas.microsoft.com/office/drawing/2014/main" id="{20D347A8-1194-444A-83E7-F3C52C21D8C0}"/>
              </a:ext>
            </a:extLst>
          </p:cNvPr>
          <p:cNvSpPr txBox="1">
            <a:spLocks noChangeArrowheads="1"/>
          </p:cNvSpPr>
          <p:nvPr/>
        </p:nvSpPr>
        <p:spPr bwMode="auto">
          <a:xfrm>
            <a:off x="1524000" y="5516563"/>
            <a:ext cx="2520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600"/>
              <a:t>http://www.els.net/WileyCDA/ElsArticle/refId-a0000734.html</a:t>
            </a:r>
          </a:p>
        </p:txBody>
      </p:sp>
    </p:spTree>
  </p:cSld>
  <p:clrMapOvr>
    <a:masterClrMapping/>
  </p:clrMapOvr>
</p:sld>
</file>

<file path=ppt/theme/theme1.xml><?xml version="1.0" encoding="utf-8"?>
<a:theme xmlns:a="http://schemas.openxmlformats.org/drawingml/2006/main" name="Řez">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419</TotalTime>
  <Words>1069</Words>
  <Application>Microsoft Office PowerPoint</Application>
  <PresentationFormat>Širokoúhlá obrazovka</PresentationFormat>
  <Paragraphs>86</Paragraphs>
  <Slides>25</Slides>
  <Notes>12</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25</vt:i4>
      </vt:variant>
    </vt:vector>
  </HeadingPairs>
  <TitlesOfParts>
    <vt:vector size="34" baseType="lpstr">
      <vt:lpstr>MS PGothic</vt:lpstr>
      <vt:lpstr>Algerian</vt:lpstr>
      <vt:lpstr>Arial</vt:lpstr>
      <vt:lpstr>Calibri</vt:lpstr>
      <vt:lpstr>Century Gothic</vt:lpstr>
      <vt:lpstr>Comic Sans MS</vt:lpstr>
      <vt:lpstr>Roboto</vt:lpstr>
      <vt:lpstr>Wingdings 3</vt:lpstr>
      <vt:lpstr>Řez</vt:lpstr>
      <vt:lpstr>Generativní meristém  aneb krása a sex</vt:lpstr>
      <vt:lpstr>Prezentace aplikace PowerPoint</vt:lpstr>
      <vt:lpstr>Prezentace aplikace PowerPoint</vt:lpstr>
      <vt:lpstr>Prezentace aplikace PowerPoint</vt:lpstr>
      <vt:lpstr>Prezentace aplikace PowerPoint</vt:lpstr>
      <vt:lpstr>Prezentace aplikace PowerPoint</vt:lpstr>
      <vt:lpstr>Vývoj květu u Arabidopsis Roeder et Yanofsky 2006 </vt:lpstr>
      <vt:lpstr>Iniciace květních orgánů v kruzích</vt:lpstr>
      <vt:lpstr>Exprese genů identity květního meristému  a genů  identity květních orgánů</vt:lpstr>
      <vt:lpstr>ABC model regulace </vt:lpstr>
      <vt:lpstr>ABC model Arabidopsis  – geny květních orgánů jsou zodpovědné za tvorbu reproduktivních orgánů</vt:lpstr>
      <vt:lpstr>Kvetení je regulováno      vnitřními a vnějšími stimuly</vt:lpstr>
      <vt:lpstr>Přechod z juvenilní do dospělé fáze:</vt:lpstr>
      <vt:lpstr>https://www.youtube.com/watch?v=3jIW5wW2WC0&amp;ab_channel=TED-Ed</vt:lpstr>
      <vt:lpstr>Tabák, var. Maryland Mammoth</vt:lpstr>
      <vt:lpstr>Fotoperiodismus</vt:lpstr>
      <vt:lpstr>fytochrom je primárním fotoreceptorem ve Fotoperiodismu </vt:lpstr>
      <vt:lpstr>Fotoperiodismus je externím stimulem kvetení</vt:lpstr>
      <vt:lpstr>Fotoperiodismus závisí na ročním období i zeměpisné šířce</vt:lpstr>
      <vt:lpstr>Geny  Constans (CO) a Flowering locus T (FT)  jsou regulátory kvetení u arabidopsis </vt:lpstr>
      <vt:lpstr>Vernalizace je vyžadována některými rostlinami ještě před fotoperiodismem</vt:lpstr>
      <vt:lpstr>Florigen je biochemický signál pro kvetení</vt:lpstr>
      <vt:lpstr>Florigen</vt:lpstr>
      <vt:lpstr>Další externí signály kvetení</vt:lpstr>
      <vt:lpstr>Shrnutí –  Integrace stimulů kvetení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Generativní meristém  aneb krása a sex</dc:title>
  <dc:creator>cempirkova</dc:creator>
  <cp:lastModifiedBy>cempirkova</cp:lastModifiedBy>
  <cp:revision>10</cp:revision>
  <dcterms:created xsi:type="dcterms:W3CDTF">2021-10-31T16:14:49Z</dcterms:created>
  <dcterms:modified xsi:type="dcterms:W3CDTF">2021-11-19T08:49:27Z</dcterms:modified>
</cp:coreProperties>
</file>