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303" r:id="rId14"/>
    <p:sldId id="291" r:id="rId15"/>
    <p:sldId id="292" r:id="rId16"/>
    <p:sldId id="304" r:id="rId17"/>
    <p:sldId id="298" r:id="rId18"/>
    <p:sldId id="285" r:id="rId19"/>
    <p:sldId id="289" r:id="rId20"/>
    <p:sldId id="26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69" autoAdjust="0"/>
  </p:normalViewPr>
  <p:slideViewPr>
    <p:cSldViewPr snapToGrid="0">
      <p:cViewPr varScale="1">
        <p:scale>
          <a:sx n="51" d="100"/>
          <a:sy n="51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9FDA-E9ED-4815-9923-EBE10F33BDEF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51067-FC6C-48FE-B589-899AC3F8D2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34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Pestík krytosemenných rostlin –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gyneceum</a:t>
            </a:r>
          </a:p>
          <a:p>
            <a:pPr>
              <a:buFontTx/>
              <a:buNone/>
            </a:pP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tvořen souborem plodolistů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zaujímá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vnitřní pozici</a:t>
            </a:r>
            <a:r>
              <a:rPr lang="cs-CZ" altLang="cs-CZ" sz="2400" dirty="0">
                <a:latin typeface="Comic Sans MS" panose="030F0702030302020204" pitchFamily="66" charset="0"/>
              </a:rPr>
              <a:t> ve spirálovém nebo kruhovém uspořádání květu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začátek vývoje plodolistů: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specifická primordia</a:t>
            </a:r>
            <a:r>
              <a:rPr lang="cs-CZ" altLang="cs-CZ" sz="2400" dirty="0">
                <a:latin typeface="Comic Sans MS" panose="030F0702030302020204" pitchFamily="66" charset="0"/>
              </a:rPr>
              <a:t> ve střední části květního meristému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29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Pojmy: stavba pestíku, srůst plodolistů, </a:t>
            </a:r>
            <a:r>
              <a:rPr lang="cs-CZ" dirty="0" err="1"/>
              <a:t>megasporogeneze</a:t>
            </a:r>
            <a:r>
              <a:rPr lang="cs-CZ" dirty="0"/>
              <a:t>, </a:t>
            </a:r>
            <a:r>
              <a:rPr lang="cs-CZ" dirty="0" err="1"/>
              <a:t>megagametogeneze</a:t>
            </a:r>
            <a:r>
              <a:rPr lang="cs-CZ" dirty="0"/>
              <a:t>, mladý zárodečný vak, zralý zárodečný vak, popis zárodečného vaku a vajíčka (integumenty, mikropyle, chaláza, poutko, nucellus)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49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I, II – </a:t>
            </a:r>
            <a:r>
              <a:rPr lang="cs-CZ" dirty="0" err="1"/>
              <a:t>apokarpní</a:t>
            </a:r>
            <a:r>
              <a:rPr lang="cs-CZ" dirty="0"/>
              <a:t> gyneceum, placentace povrchová boková nástěnná a povrchově středová</a:t>
            </a:r>
          </a:p>
          <a:p>
            <a:r>
              <a:rPr lang="cs-CZ" dirty="0"/>
              <a:t>III – </a:t>
            </a:r>
            <a:r>
              <a:rPr lang="cs-CZ" dirty="0" err="1"/>
              <a:t>synkarpní</a:t>
            </a:r>
            <a:r>
              <a:rPr lang="cs-CZ" dirty="0"/>
              <a:t> g., placentace komisurální úhlová - axilární</a:t>
            </a:r>
          </a:p>
          <a:p>
            <a:r>
              <a:rPr lang="cs-CZ" dirty="0"/>
              <a:t>IV – </a:t>
            </a:r>
            <a:r>
              <a:rPr lang="cs-CZ" dirty="0" err="1"/>
              <a:t>parakarpní</a:t>
            </a:r>
            <a:r>
              <a:rPr lang="cs-CZ" dirty="0"/>
              <a:t> g., nástěnná placentace</a:t>
            </a:r>
          </a:p>
          <a:p>
            <a:r>
              <a:rPr lang="cs-CZ" dirty="0"/>
              <a:t>V – </a:t>
            </a:r>
            <a:r>
              <a:rPr lang="cs-CZ" dirty="0" err="1"/>
              <a:t>lysikarpní</a:t>
            </a:r>
            <a:r>
              <a:rPr lang="cs-CZ" dirty="0"/>
              <a:t> g., středová placentace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0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Řez semeníkem lilie, 3 plodolisty, axilární placentace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29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Terminologie podle prof. </a:t>
            </a:r>
            <a:r>
              <a:rPr lang="cs-CZ" dirty="0" err="1"/>
              <a:t>Strassburger</a:t>
            </a:r>
            <a:r>
              <a:rPr lang="cs-CZ" dirty="0"/>
              <a:t> (Univerzita v Jeně), 1877 popis zárodečného vaku, jak ho známe i dnes.</a:t>
            </a:r>
          </a:p>
          <a:p>
            <a:r>
              <a:rPr lang="cs-CZ" dirty="0"/>
              <a:t>Popis: buňky v zárodečném vaku jsou v jedné linii od mikropyle po chalázu. 8 jader: vaječná buňka, 2 synergidy, 3 antipody a 2 jádra centrální buňky zárodečného vaku.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5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Samičí archespor – </a:t>
            </a:r>
            <a:r>
              <a:rPr lang="cs-CZ" dirty="0" err="1"/>
              <a:t>megasporocyt</a:t>
            </a:r>
            <a:r>
              <a:rPr lang="cs-CZ" dirty="0"/>
              <a:t> – meióza – tetráda haploidní </a:t>
            </a:r>
            <a:r>
              <a:rPr lang="cs-CZ" dirty="0" err="1"/>
              <a:t>megaspor</a:t>
            </a:r>
            <a:r>
              <a:rPr lang="cs-CZ" dirty="0"/>
              <a:t> – „funkční“ </a:t>
            </a:r>
            <a:r>
              <a:rPr lang="cs-CZ" dirty="0" err="1"/>
              <a:t>megaspora</a:t>
            </a:r>
            <a:r>
              <a:rPr lang="cs-CZ" dirty="0"/>
              <a:t> (ostatní zanikají) – 3 mitózy – 8 haploidních jader v mladém zárodečném vaku – diferenciace buněk – zralý zárodečný vak = samičí gametofyt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71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E1D0C591-827E-46F0-BA82-17C417FE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695325"/>
            <a:ext cx="48514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cs-CZ" altLang="cs-CZ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62A9A8B-98FA-4914-899F-E67FAF305A8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89DBDEF-2F2C-4587-83AA-09360AEA39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101890A-5B29-41A8-841D-5BF5DC002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b="1"/>
              <a:t>Fig. 4. The modular hypothesis for</a:t>
            </a:r>
            <a:r>
              <a:rPr lang="cs-CZ" altLang="cs-CZ" b="1"/>
              <a:t> </a:t>
            </a:r>
            <a:r>
              <a:rPr lang="en-US" altLang="cs-CZ" b="1"/>
              <a:t>embryo sac evolution can be combined</a:t>
            </a:r>
            <a:r>
              <a:rPr lang="cs-CZ" altLang="cs-CZ" b="1"/>
              <a:t> </a:t>
            </a:r>
            <a:r>
              <a:rPr lang="en-US" altLang="cs-CZ" b="1"/>
              <a:t>with the auxin gradient patterning</a:t>
            </a:r>
            <a:r>
              <a:rPr lang="cs-CZ" altLang="cs-CZ" b="1"/>
              <a:t> </a:t>
            </a:r>
            <a:r>
              <a:rPr lang="en-US" altLang="cs-CZ" b="1"/>
              <a:t>model. </a:t>
            </a:r>
            <a:r>
              <a:rPr lang="en-US" altLang="cs-CZ"/>
              <a:t>(</a:t>
            </a:r>
            <a:r>
              <a:rPr lang="en-US" altLang="cs-CZ" b="1"/>
              <a:t>A</a:t>
            </a:r>
            <a:r>
              <a:rPr lang="en-US" altLang="cs-CZ"/>
              <a:t>)After asymmetric meiosis in a</a:t>
            </a:r>
            <a:r>
              <a:rPr lang="cs-CZ" altLang="cs-CZ"/>
              <a:t> </a:t>
            </a:r>
            <a:r>
              <a:rPr lang="en-US" altLang="cs-CZ"/>
              <a:t>basal angiosperm (</a:t>
            </a:r>
            <a:r>
              <a:rPr lang="en-US" altLang="cs-CZ" i="1"/>
              <a:t>Nuphar polysepalum</a:t>
            </a:r>
            <a:r>
              <a:rPr lang="en-US" altLang="cs-CZ"/>
              <a:t>), a</a:t>
            </a:r>
            <a:r>
              <a:rPr lang="cs-CZ" altLang="cs-CZ"/>
              <a:t> </a:t>
            </a:r>
            <a:r>
              <a:rPr lang="en-US" altLang="cs-CZ"/>
              <a:t>functional megaspore undergoes two</a:t>
            </a:r>
            <a:r>
              <a:rPr lang="cs-CZ" altLang="cs-CZ"/>
              <a:t> </a:t>
            </a:r>
            <a:r>
              <a:rPr lang="en-US" altLang="cs-CZ"/>
              <a:t>sequential mitotic divisions that generate</a:t>
            </a:r>
            <a:r>
              <a:rPr lang="cs-CZ" altLang="cs-CZ"/>
              <a:t> </a:t>
            </a:r>
            <a:r>
              <a:rPr lang="en-US" altLang="cs-CZ"/>
              <a:t>the modular four-nucleate (red box)</a:t>
            </a:r>
            <a:r>
              <a:rPr lang="cs-CZ" altLang="cs-CZ"/>
              <a:t> </a:t>
            </a:r>
            <a:r>
              <a:rPr lang="en-US" altLang="cs-CZ"/>
              <a:t>female</a:t>
            </a:r>
            <a:r>
              <a:rPr lang="cs-CZ" altLang="cs-CZ"/>
              <a:t> </a:t>
            </a:r>
            <a:r>
              <a:rPr lang="en-US" altLang="cs-CZ"/>
              <a:t>gametophyte. The auxin source (SA) at the</a:t>
            </a:r>
            <a:r>
              <a:rPr lang="cs-CZ" altLang="cs-CZ"/>
              <a:t> </a:t>
            </a:r>
            <a:r>
              <a:rPr lang="en-US" altLang="cs-CZ"/>
              <a:t>micropylar end determines which nuclei</a:t>
            </a:r>
            <a:r>
              <a:rPr lang="cs-CZ" altLang="cs-CZ"/>
              <a:t> </a:t>
            </a:r>
            <a:r>
              <a:rPr lang="en-US" altLang="cs-CZ"/>
              <a:t>will become the synergid cells (SC), the egg</a:t>
            </a:r>
            <a:r>
              <a:rPr lang="cs-CZ" altLang="cs-CZ"/>
              <a:t> </a:t>
            </a:r>
            <a:r>
              <a:rPr lang="en-US" altLang="cs-CZ"/>
              <a:t>cell (EC) or the central cell</a:t>
            </a:r>
            <a:r>
              <a:rPr lang="cs-CZ" altLang="cs-CZ"/>
              <a:t> </a:t>
            </a:r>
            <a:r>
              <a:rPr lang="en-US" altLang="cs-CZ"/>
              <a:t>(CC). Both the</a:t>
            </a:r>
            <a:r>
              <a:rPr lang="cs-CZ" altLang="cs-CZ"/>
              <a:t> </a:t>
            </a:r>
            <a:r>
              <a:rPr lang="en-US" altLang="cs-CZ"/>
              <a:t>EC and the CC are haploid (n). (</a:t>
            </a:r>
            <a:r>
              <a:rPr lang="en-US" altLang="cs-CZ" b="1"/>
              <a:t>B</a:t>
            </a:r>
            <a:r>
              <a:rPr lang="en-US" altLang="cs-CZ"/>
              <a:t>)In the</a:t>
            </a:r>
            <a:r>
              <a:rPr lang="cs-CZ" altLang="cs-CZ"/>
              <a:t> </a:t>
            </a:r>
            <a:r>
              <a:rPr lang="en-US" altLang="cs-CZ" i="1"/>
              <a:t>Polygonum</a:t>
            </a:r>
            <a:r>
              <a:rPr lang="en-US" altLang="cs-CZ"/>
              <a:t>-type embryo sac (</a:t>
            </a:r>
            <a:r>
              <a:rPr lang="en-US" altLang="cs-CZ" i="1"/>
              <a:t>Arabidopsis</a:t>
            </a:r>
            <a:r>
              <a:rPr lang="en-US" altLang="cs-CZ"/>
              <a:t>,</a:t>
            </a:r>
            <a:r>
              <a:rPr lang="cs-CZ" altLang="cs-CZ"/>
              <a:t> </a:t>
            </a:r>
            <a:r>
              <a:rPr lang="en-US" altLang="cs-CZ"/>
              <a:t>maize), the functional megaspore</a:t>
            </a:r>
            <a:r>
              <a:rPr lang="cs-CZ" altLang="cs-CZ"/>
              <a:t> </a:t>
            </a:r>
            <a:r>
              <a:rPr lang="en-US" altLang="cs-CZ"/>
              <a:t>undergoes three sequential</a:t>
            </a:r>
            <a:r>
              <a:rPr lang="cs-CZ" altLang="cs-CZ"/>
              <a:t> </a:t>
            </a:r>
            <a:r>
              <a:rPr lang="en-US" altLang="cs-CZ"/>
              <a:t>mitotic</a:t>
            </a:r>
            <a:r>
              <a:rPr lang="cs-CZ" altLang="cs-CZ"/>
              <a:t> </a:t>
            </a:r>
            <a:r>
              <a:rPr lang="en-US" altLang="cs-CZ"/>
              <a:t>divisions that generate the seven-celled/</a:t>
            </a:r>
            <a:r>
              <a:rPr lang="cs-CZ" altLang="cs-CZ"/>
              <a:t> </a:t>
            </a:r>
            <a:r>
              <a:rPr lang="en-US" altLang="cs-CZ"/>
              <a:t>eight-nucleate female gametophyte. The</a:t>
            </a:r>
            <a:r>
              <a:rPr lang="cs-CZ" altLang="cs-CZ"/>
              <a:t> </a:t>
            </a:r>
            <a:r>
              <a:rPr lang="en-US" altLang="cs-CZ"/>
              <a:t>first mitotic division is hypothesized to</a:t>
            </a:r>
            <a:r>
              <a:rPr lang="cs-CZ" altLang="cs-CZ"/>
              <a:t> </a:t>
            </a:r>
            <a:r>
              <a:rPr lang="en-US" altLang="cs-CZ"/>
              <a:t>result in a duplication of the four-</a:t>
            </a:r>
            <a:r>
              <a:rPr lang="cs-CZ" altLang="cs-CZ"/>
              <a:t> </a:t>
            </a:r>
            <a:r>
              <a:rPr lang="en-US" altLang="cs-CZ"/>
              <a:t>nucleate</a:t>
            </a:r>
            <a:r>
              <a:rPr lang="cs-CZ" altLang="cs-CZ"/>
              <a:t> </a:t>
            </a:r>
            <a:r>
              <a:rPr lang="en-US" altLang="cs-CZ"/>
              <a:t>module observed in basal angiosperms (red</a:t>
            </a:r>
            <a:r>
              <a:rPr lang="cs-CZ" altLang="cs-CZ"/>
              <a:t> </a:t>
            </a:r>
            <a:r>
              <a:rPr lang="en-US" altLang="cs-CZ"/>
              <a:t>and gray boxes). The proximity to the</a:t>
            </a:r>
            <a:r>
              <a:rPr lang="cs-CZ" altLang="cs-CZ"/>
              <a:t> </a:t>
            </a:r>
            <a:r>
              <a:rPr lang="en-US" altLang="cs-CZ"/>
              <a:t>sporophytic auxin source induces a</a:t>
            </a:r>
            <a:r>
              <a:rPr lang="cs-CZ" altLang="cs-CZ"/>
              <a:t> </a:t>
            </a:r>
            <a:r>
              <a:rPr lang="en-US" altLang="cs-CZ"/>
              <a:t>functional module (red box) at the</a:t>
            </a:r>
            <a:r>
              <a:rPr lang="cs-CZ" altLang="cs-CZ"/>
              <a:t> </a:t>
            </a:r>
            <a:r>
              <a:rPr lang="en-US" altLang="cs-CZ"/>
              <a:t>micropylar end with cell fates similar to the</a:t>
            </a:r>
            <a:r>
              <a:rPr lang="cs-CZ" altLang="cs-CZ"/>
              <a:t> </a:t>
            </a:r>
            <a:r>
              <a:rPr lang="en-US" altLang="cs-CZ"/>
              <a:t>basal angiosperm module (i.e. SCs, EC and</a:t>
            </a:r>
            <a:r>
              <a:rPr lang="cs-CZ" altLang="cs-CZ"/>
              <a:t> </a:t>
            </a:r>
            <a:r>
              <a:rPr lang="en-US" altLang="cs-CZ"/>
              <a:t>CC), whereas the other module (gray box)</a:t>
            </a:r>
            <a:r>
              <a:rPr lang="cs-CZ" altLang="cs-CZ"/>
              <a:t> </a:t>
            </a:r>
            <a:r>
              <a:rPr lang="en-US" altLang="cs-CZ"/>
              <a:t>contributes a nucleus to the CC,</a:t>
            </a:r>
            <a:r>
              <a:rPr lang="cs-CZ" altLang="cs-CZ"/>
              <a:t> </a:t>
            </a:r>
            <a:r>
              <a:rPr lang="en-US" altLang="cs-CZ"/>
              <a:t>which</a:t>
            </a:r>
            <a:r>
              <a:rPr lang="cs-CZ" altLang="cs-CZ"/>
              <a:t> </a:t>
            </a:r>
            <a:r>
              <a:rPr lang="en-US" altLang="cs-CZ"/>
              <a:t>becomes diploid (2n), and the other three nuclei will specify antipodal cells (ACs). (</a:t>
            </a:r>
            <a:r>
              <a:rPr lang="en-US" altLang="cs-CZ" b="1"/>
              <a:t>C</a:t>
            </a:r>
            <a:r>
              <a:rPr lang="en-US" altLang="cs-CZ"/>
              <a:t>)In the </a:t>
            </a:r>
            <a:r>
              <a:rPr lang="en-US" altLang="cs-CZ" i="1"/>
              <a:t>Penaea</a:t>
            </a:r>
            <a:r>
              <a:rPr lang="en-US" altLang="cs-CZ"/>
              <a:t>-type embryo sac (</a:t>
            </a:r>
            <a:r>
              <a:rPr lang="en-US" altLang="cs-CZ" i="1"/>
              <a:t>Euphorbia procera</a:t>
            </a:r>
            <a:r>
              <a:rPr lang="en-US" altLang="cs-CZ"/>
              <a:t>), after</a:t>
            </a:r>
            <a:r>
              <a:rPr lang="cs-CZ" altLang="cs-CZ"/>
              <a:t> </a:t>
            </a:r>
            <a:r>
              <a:rPr lang="en-US" altLang="cs-CZ"/>
              <a:t>meiosis, all</a:t>
            </a:r>
            <a:r>
              <a:rPr lang="cs-CZ" altLang="cs-CZ"/>
              <a:t> </a:t>
            </a:r>
            <a:r>
              <a:rPr lang="en-US" altLang="cs-CZ"/>
              <a:t>four spores undergo two sequential mitotic divisions, which terminate with four modules (N1-N4; yellow, blue, red and green boxes)</a:t>
            </a:r>
            <a:r>
              <a:rPr lang="cs-CZ" altLang="cs-CZ"/>
              <a:t> </a:t>
            </a:r>
            <a:r>
              <a:rPr lang="en-US" altLang="cs-CZ"/>
              <a:t>within one embryo sac (nuclei</a:t>
            </a:r>
            <a:r>
              <a:rPr lang="cs-CZ" altLang="cs-CZ"/>
              <a:t> </a:t>
            </a:r>
            <a:r>
              <a:rPr lang="en-US" altLang="cs-CZ"/>
              <a:t>depicted in the same color are identical). The auxin source at the micropylar end determines which module will form</a:t>
            </a:r>
            <a:r>
              <a:rPr lang="cs-CZ" altLang="cs-CZ"/>
              <a:t> </a:t>
            </a:r>
            <a:r>
              <a:rPr lang="en-US" altLang="cs-CZ"/>
              <a:t>the egg cell (n) and the synergid cells. All</a:t>
            </a:r>
            <a:r>
              <a:rPr lang="cs-CZ" altLang="cs-CZ"/>
              <a:t> </a:t>
            </a:r>
            <a:r>
              <a:rPr lang="en-US" altLang="cs-CZ"/>
              <a:t>modules contribute one nucleus to the tetraploid CC. Ch, chalaza; Mi, micropyle.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AB4B03D-CB51-4D6F-B8FA-0184B27F3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719D590-95B1-462E-8BB9-2D34701B7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cs-CZ" b="1" dirty="0"/>
              <a:t>Fig. 3. Cell specification within the</a:t>
            </a:r>
            <a:r>
              <a:rPr lang="cs-CZ" altLang="cs-CZ" b="1" dirty="0"/>
              <a:t> </a:t>
            </a:r>
            <a:r>
              <a:rPr lang="en-US" altLang="cs-CZ" b="1" i="1" dirty="0"/>
              <a:t>Arabidopsis </a:t>
            </a:r>
            <a:r>
              <a:rPr lang="en-US" altLang="cs-CZ" b="1" dirty="0"/>
              <a:t>female gametophyte by auxin.</a:t>
            </a:r>
            <a:r>
              <a:rPr lang="cs-CZ" altLang="cs-CZ" b="1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A</a:t>
            </a:r>
            <a:r>
              <a:rPr lang="en-US" altLang="cs-CZ" dirty="0"/>
              <a:t>)Schematic of the different stages of female</a:t>
            </a:r>
            <a:r>
              <a:rPr lang="cs-CZ" altLang="cs-CZ" dirty="0"/>
              <a:t> </a:t>
            </a:r>
            <a:r>
              <a:rPr lang="en-US" altLang="cs-CZ" dirty="0"/>
              <a:t>gametophyte development</a:t>
            </a:r>
            <a:r>
              <a:rPr lang="cs-CZ" altLang="cs-CZ" dirty="0"/>
              <a:t> </a:t>
            </a:r>
            <a:r>
              <a:rPr lang="en-US" altLang="cs-CZ" dirty="0"/>
              <a:t>from the one</a:t>
            </a:r>
            <a:r>
              <a:rPr lang="cs-CZ" altLang="cs-CZ" dirty="0"/>
              <a:t>-</a:t>
            </a:r>
            <a:r>
              <a:rPr lang="en-US" altLang="cs-CZ" dirty="0"/>
              <a:t>nucleate</a:t>
            </a:r>
            <a:r>
              <a:rPr lang="cs-CZ" altLang="cs-CZ" dirty="0"/>
              <a:t> </a:t>
            </a:r>
            <a:r>
              <a:rPr lang="en-US" altLang="cs-CZ" dirty="0"/>
              <a:t>FG1 stage (left) to the eight-nucleate</a:t>
            </a:r>
            <a:r>
              <a:rPr lang="cs-CZ" altLang="cs-CZ" dirty="0"/>
              <a:t> </a:t>
            </a:r>
            <a:r>
              <a:rPr lang="en-US" altLang="cs-CZ" dirty="0"/>
              <a:t>FG5 stage (right), showing the position of nuclei</a:t>
            </a:r>
            <a:r>
              <a:rPr lang="cs-CZ" altLang="cs-CZ" dirty="0"/>
              <a:t> </a:t>
            </a:r>
            <a:r>
              <a:rPr lang="en-US" altLang="cs-CZ" dirty="0"/>
              <a:t>relative to the auxin gradient (red) during embryo</a:t>
            </a:r>
            <a:r>
              <a:rPr lang="cs-CZ" altLang="cs-CZ" dirty="0"/>
              <a:t> </a:t>
            </a:r>
            <a:r>
              <a:rPr lang="en-US" altLang="cs-CZ" dirty="0"/>
              <a:t>sac</a:t>
            </a:r>
            <a:r>
              <a:rPr lang="cs-CZ" altLang="cs-CZ" dirty="0"/>
              <a:t> </a:t>
            </a:r>
            <a:r>
              <a:rPr lang="en-US" altLang="cs-CZ" dirty="0"/>
              <a:t>development. The auxin source (IAA) is</a:t>
            </a:r>
            <a:r>
              <a:rPr lang="cs-CZ" altLang="cs-CZ" dirty="0"/>
              <a:t> </a:t>
            </a:r>
            <a:r>
              <a:rPr lang="en-US" altLang="cs-CZ" dirty="0"/>
              <a:t>located in the </a:t>
            </a:r>
            <a:r>
              <a:rPr lang="en-US" altLang="cs-CZ" dirty="0" err="1"/>
              <a:t>sporophytic</a:t>
            </a:r>
            <a:r>
              <a:rPr lang="en-US" altLang="cs-CZ" dirty="0"/>
              <a:t> tissue at FG1 and FG2.</a:t>
            </a:r>
            <a:r>
              <a:rPr lang="cs-CZ" altLang="cs-CZ" dirty="0"/>
              <a:t> </a:t>
            </a:r>
            <a:r>
              <a:rPr lang="en-US" altLang="cs-CZ" dirty="0"/>
              <a:t>The micropylar end of the female gametophyte</a:t>
            </a:r>
            <a:r>
              <a:rPr lang="cs-CZ" altLang="cs-CZ" dirty="0"/>
              <a:t> </a:t>
            </a:r>
            <a:r>
              <a:rPr lang="en-US" altLang="cs-CZ" dirty="0"/>
              <a:t>becomes the auxin</a:t>
            </a:r>
            <a:r>
              <a:rPr lang="cs-CZ" altLang="cs-CZ" dirty="0"/>
              <a:t> </a:t>
            </a:r>
            <a:r>
              <a:rPr lang="en-US" altLang="cs-CZ" dirty="0"/>
              <a:t>source from FG3 until FG5.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B</a:t>
            </a:r>
            <a:r>
              <a:rPr lang="en-US" altLang="cs-CZ" dirty="0"/>
              <a:t>)Model for cell-fate specification upon</a:t>
            </a:r>
            <a:r>
              <a:rPr lang="cs-CZ" altLang="cs-CZ" dirty="0"/>
              <a:t> </a:t>
            </a:r>
            <a:r>
              <a:rPr lang="en-US" altLang="cs-CZ" dirty="0"/>
              <a:t>cellularization by an auxin gradient (red line) in</a:t>
            </a:r>
            <a:r>
              <a:rPr lang="cs-CZ" altLang="cs-CZ" dirty="0"/>
              <a:t> </a:t>
            </a:r>
            <a:r>
              <a:rPr lang="en-US" altLang="cs-CZ" dirty="0"/>
              <a:t>the syncytial embryo sac. Synergid cells (SC)</a:t>
            </a:r>
            <a:r>
              <a:rPr lang="cs-CZ" altLang="cs-CZ" dirty="0"/>
              <a:t> </a:t>
            </a:r>
            <a:r>
              <a:rPr lang="en-US" altLang="cs-CZ" dirty="0"/>
              <a:t>are</a:t>
            </a:r>
            <a:r>
              <a:rPr lang="cs-CZ" altLang="cs-CZ" dirty="0"/>
              <a:t> </a:t>
            </a:r>
            <a:r>
              <a:rPr lang="en-US" altLang="cs-CZ" dirty="0"/>
              <a:t>formed from nuclei exposed to the highest auxin,</a:t>
            </a:r>
            <a:r>
              <a:rPr lang="cs-CZ" altLang="cs-CZ" dirty="0"/>
              <a:t> </a:t>
            </a:r>
            <a:r>
              <a:rPr lang="en-US" altLang="cs-CZ" dirty="0"/>
              <a:t>the egg cell (EC) from a nucleus in position of</a:t>
            </a:r>
            <a:r>
              <a:rPr lang="cs-CZ" altLang="cs-CZ" dirty="0"/>
              <a:t> </a:t>
            </a:r>
            <a:r>
              <a:rPr lang="en-US" altLang="cs-CZ" dirty="0"/>
              <a:t>high auxin, the central cell (CC) from a nucleus in</a:t>
            </a:r>
            <a:r>
              <a:rPr lang="cs-CZ" altLang="cs-CZ" dirty="0"/>
              <a:t> </a:t>
            </a:r>
            <a:r>
              <a:rPr lang="en-US" altLang="cs-CZ" dirty="0"/>
              <a:t>intermediate</a:t>
            </a:r>
            <a:r>
              <a:rPr lang="cs-CZ" altLang="cs-CZ" dirty="0"/>
              <a:t> </a:t>
            </a:r>
            <a:r>
              <a:rPr lang="en-US" altLang="cs-CZ" dirty="0"/>
              <a:t>to low auxin and antipodal cells</a:t>
            </a:r>
            <a:r>
              <a:rPr lang="cs-CZ" altLang="cs-CZ" dirty="0"/>
              <a:t> </a:t>
            </a:r>
            <a:r>
              <a:rPr lang="en-US" altLang="cs-CZ" dirty="0"/>
              <a:t>(AC) are derived from nuclei exposed to no or</a:t>
            </a:r>
            <a:r>
              <a:rPr lang="cs-CZ" altLang="cs-CZ" dirty="0"/>
              <a:t> </a:t>
            </a:r>
            <a:r>
              <a:rPr lang="en-US" altLang="cs-CZ" dirty="0"/>
              <a:t>very low auxin. (</a:t>
            </a:r>
            <a:r>
              <a:rPr lang="en-US" altLang="cs-CZ" b="1" dirty="0"/>
              <a:t>C</a:t>
            </a:r>
            <a:r>
              <a:rPr lang="en-US" altLang="cs-CZ" dirty="0"/>
              <a:t>)Sketch of the female</a:t>
            </a:r>
            <a:r>
              <a:rPr lang="cs-CZ" altLang="cs-CZ" dirty="0"/>
              <a:t> </a:t>
            </a:r>
            <a:r>
              <a:rPr lang="en-US" altLang="cs-CZ" dirty="0"/>
              <a:t>gametophyte after cellularization (FG6</a:t>
            </a:r>
            <a:r>
              <a:rPr lang="cs-CZ" altLang="cs-CZ" dirty="0"/>
              <a:t> </a:t>
            </a:r>
            <a:r>
              <a:rPr lang="en-US" altLang="cs-CZ" dirty="0"/>
              <a:t>stage)</a:t>
            </a:r>
            <a:r>
              <a:rPr lang="cs-CZ" altLang="cs-CZ" dirty="0"/>
              <a:t> </a:t>
            </a:r>
            <a:r>
              <a:rPr lang="en-US" altLang="cs-CZ" dirty="0"/>
              <a:t>showing the two synergid cells (purple), the egg</a:t>
            </a:r>
            <a:r>
              <a:rPr lang="cs-CZ" altLang="cs-CZ" dirty="0"/>
              <a:t> </a:t>
            </a:r>
            <a:r>
              <a:rPr lang="en-US" altLang="cs-CZ" dirty="0"/>
              <a:t>cell (blue), the central cell (green) and the</a:t>
            </a:r>
            <a:r>
              <a:rPr lang="cs-CZ" altLang="cs-CZ" dirty="0"/>
              <a:t> </a:t>
            </a:r>
            <a:r>
              <a:rPr lang="en-US" altLang="cs-CZ" dirty="0"/>
              <a:t>antipodal cells (pink). CV, central vacuole; PN, polar nuclei.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D</a:t>
            </a:r>
            <a:r>
              <a:rPr lang="en-US" altLang="cs-CZ" dirty="0"/>
              <a:t>)FG1 stage. Diagram showing the initial specification of the micropylar auxin source</a:t>
            </a:r>
            <a:r>
              <a:rPr lang="cs-CZ" altLang="cs-CZ" dirty="0"/>
              <a:t> </a:t>
            </a:r>
            <a:r>
              <a:rPr lang="en-US" altLang="cs-CZ" dirty="0"/>
              <a:t>through PIN-FORMED 1 (PIN1)-dependent auxin efflux in the </a:t>
            </a:r>
            <a:r>
              <a:rPr lang="en-US" altLang="cs-CZ" dirty="0" err="1"/>
              <a:t>sporophytic</a:t>
            </a:r>
            <a:r>
              <a:rPr lang="cs-CZ" altLang="cs-CZ" dirty="0"/>
              <a:t> </a:t>
            </a:r>
            <a:r>
              <a:rPr lang="en-US" altLang="cs-CZ" dirty="0"/>
              <a:t>nucellus. PIN1 (green) molecules transport auxin (red arrows) towards the</a:t>
            </a:r>
            <a:r>
              <a:rPr lang="cs-CZ" altLang="cs-CZ" dirty="0"/>
              <a:t> </a:t>
            </a:r>
            <a:r>
              <a:rPr lang="en-US" altLang="cs-CZ" dirty="0"/>
              <a:t>nucellus, leading to the formation of an auxin maximum (red circle) that is transported</a:t>
            </a:r>
            <a:r>
              <a:rPr lang="cs-CZ" altLang="cs-CZ" dirty="0"/>
              <a:t> </a:t>
            </a:r>
            <a:r>
              <a:rPr lang="en-US" altLang="cs-CZ" dirty="0"/>
              <a:t>inside the female gametophyte at FG2. FM, functional</a:t>
            </a:r>
            <a:r>
              <a:rPr lang="cs-CZ" altLang="cs-CZ" dirty="0"/>
              <a:t> </a:t>
            </a:r>
            <a:r>
              <a:rPr lang="en-US" altLang="cs-CZ" dirty="0"/>
              <a:t>megaspore; Fu, funiculus; </a:t>
            </a:r>
            <a:r>
              <a:rPr lang="en-US" altLang="cs-CZ" dirty="0" err="1"/>
              <a:t>IIn</a:t>
            </a:r>
            <a:r>
              <a:rPr lang="en-US" altLang="cs-CZ" dirty="0"/>
              <a:t>, inner integuments; Nu, nucellus; </a:t>
            </a:r>
            <a:r>
              <a:rPr lang="en-US" altLang="cs-CZ" dirty="0" err="1"/>
              <a:t>OIn</a:t>
            </a:r>
            <a:r>
              <a:rPr lang="en-US" altLang="cs-CZ" dirty="0"/>
              <a:t>, outer integuments.</a:t>
            </a:r>
            <a:endParaRPr lang="cs-CZ" alt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 důležité části vývoje vajíčka: diferenciace mateřské buňky a následná </a:t>
            </a:r>
            <a:r>
              <a:rPr lang="cs-CZ" dirty="0" err="1"/>
              <a:t>megasporo</a:t>
            </a:r>
            <a:r>
              <a:rPr lang="cs-CZ" dirty="0"/>
              <a:t>- a </a:t>
            </a:r>
            <a:r>
              <a:rPr lang="cs-CZ" dirty="0" err="1"/>
              <a:t>megagametogeneze</a:t>
            </a:r>
            <a:r>
              <a:rPr lang="cs-CZ" dirty="0"/>
              <a:t>, tvorba integumentů a tvorba poutka (funikulu). Vývoj integumentů je regulován různými geny, jak bylo zjištěno pomocí deficientních mutantů (např. ANT – </a:t>
            </a:r>
            <a:r>
              <a:rPr lang="cs-CZ" dirty="0" err="1"/>
              <a:t>aintegumenta</a:t>
            </a:r>
            <a:r>
              <a:rPr lang="cs-CZ" dirty="0"/>
              <a:t> – žádné integumenty, BEL1 – zastavení vývoje integumentů v počátečních fázích („zvoneček“)…)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59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47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3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7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894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26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3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007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965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0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7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07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1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47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3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09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63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03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09BD7D-DA47-4CD9-BA92-C2E337BE37BD}" type="datetimeFigureOut">
              <a:rPr lang="cs-CZ" smtClean="0"/>
              <a:t>28.11.2021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089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E0089-CAAF-46CE-AF52-7A928D3A2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64937A-AC5B-4C2E-BB53-0ACAEA490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Rostlinná embryologie, podzimní semestr 2021</a:t>
            </a:r>
          </a:p>
          <a:p>
            <a:r>
              <a:rPr lang="cs-CZ" dirty="0"/>
              <a:t>Mgr. Hana Cempírková, Ph.D.</a:t>
            </a:r>
          </a:p>
        </p:txBody>
      </p:sp>
    </p:spTree>
    <p:extLst>
      <p:ext uri="{BB962C8B-B14F-4D97-AF65-F5344CB8AC3E}">
        <p14:creationId xmlns:p14="http://schemas.microsoft.com/office/powerpoint/2010/main" val="372367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CCC70-45F0-4DFF-BEF5-165B0219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vajíčka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74B148-2854-424A-8390-4CECC0E4C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74" t="22561" r="12248" b="12931"/>
          <a:stretch/>
        </p:blipFill>
        <p:spPr>
          <a:xfrm>
            <a:off x="2301796" y="1426464"/>
            <a:ext cx="7588408" cy="5175504"/>
          </a:xfrm>
        </p:spPr>
      </p:pic>
    </p:spTree>
    <p:extLst>
      <p:ext uri="{BB962C8B-B14F-4D97-AF65-F5344CB8AC3E}">
        <p14:creationId xmlns:p14="http://schemas.microsoft.com/office/powerpoint/2010/main" val="243507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B7FBA47-D407-4722-BB23-6E8E98EB2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 b="1">
                <a:latin typeface="Comic Sans MS" panose="030F0702030302020204" pitchFamily="66" charset="0"/>
              </a:rPr>
              <a:t>Přehled typů </a:t>
            </a:r>
            <a:r>
              <a:rPr lang="cs-CZ" altLang="cs-CZ" sz="3200" b="1">
                <a:latin typeface="Comic Sans MS" panose="030F0702030302020204" pitchFamily="66" charset="0"/>
              </a:rPr>
              <a:t>zárodečných</a:t>
            </a:r>
            <a:r>
              <a:rPr lang="cs-CZ" altLang="cs-CZ" sz="3600" b="1">
                <a:latin typeface="Comic Sans MS" panose="030F0702030302020204" pitchFamily="66" charset="0"/>
              </a:rPr>
              <a:t> vaků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C43822A0-EA9A-44FD-8E2B-F53965E4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1219201"/>
            <a:ext cx="456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Comic Sans MS" panose="030F0702030302020204" pitchFamily="66" charset="0"/>
              </a:rPr>
              <a:t>Erdelská 1981(podle Maheshwari 1951)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094C0018-54A2-4542-AEFF-BC71DD07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1909763"/>
            <a:ext cx="209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monosporické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6E6AE5D-95E0-4216-896C-BEA6A01A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740914"/>
            <a:ext cx="164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bisporické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969061DC-A2CA-4119-B5F5-9DF25158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805363"/>
            <a:ext cx="213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tetrasporické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4FA72E4F-E3D8-4237-8E36-1AF328DC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681163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95CE96AC-5094-42E8-AA61-9B3F199B5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62163"/>
            <a:ext cx="17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Oenothera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16417535-6419-4C01-A7B2-1F35CE73A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90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Allium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0FD4EE06-AA10-466A-9B42-751F7311B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298856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Podostemon</a:t>
            </a:r>
            <a:endParaRPr lang="cs-CZ" altLang="cs-CZ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9390E4CB-F7D4-434D-8438-9F95146B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46463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Adoxa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A910B6A0-438A-4A64-8F83-EF332F6A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897313"/>
            <a:ext cx="1541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Fritillaria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3FB08DB8-B7DD-4C4C-8DF9-AA62CE95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48163"/>
            <a:ext cx="181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Plumbagella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D12D5024-19A0-40BA-B91B-8BFAC3796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797425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Drusa</a:t>
            </a:r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5EE259D8-0C36-4D64-A4AC-BE77F74D4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43563"/>
            <a:ext cx="99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Penea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118002B5-61C7-4F07-9E2E-F278F3EC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248275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Peperomia</a:t>
            </a:r>
          </a:p>
        </p:txBody>
      </p:sp>
      <p:sp>
        <p:nvSpPr>
          <p:cNvPr id="20497" name="Text Box 17">
            <a:extLst>
              <a:ext uri="{FF2B5EF4-FFF2-40B4-BE49-F238E27FC236}">
                <a16:creationId xmlns:a16="http://schemas.microsoft.com/office/drawing/2014/main" id="{F881F14C-9188-40EB-81C6-89E8C594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00763"/>
            <a:ext cx="148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10E9E-E4AB-45CD-B22C-F471F178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lants 08 00074 g006">
            <a:extLst>
              <a:ext uri="{FF2B5EF4-FFF2-40B4-BE49-F238E27FC236}">
                <a16:creationId xmlns:a16="http://schemas.microsoft.com/office/drawing/2014/main" id="{152502C9-D581-4875-BCBF-C1E21ED4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0"/>
            <a:ext cx="582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7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C33B4AB-52A8-4BEC-A381-077C177D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3680"/>
          <a:stretch>
            <a:fillRect/>
          </a:stretch>
        </p:blipFill>
        <p:spPr bwMode="auto">
          <a:xfrm>
            <a:off x="2146301" y="2022476"/>
            <a:ext cx="7878763" cy="3040063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69" r="36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5800841A-F31A-4960-94B8-592D4DA4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6221413"/>
            <a:ext cx="3594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390525" indent="-1968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58578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78263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977900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4351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8923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3495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8067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cs-CZ" sz="1500" b="1">
                <a:solidFill>
                  <a:srgbClr val="0000FF"/>
                </a:solidFill>
              </a:rPr>
              <a:t>Bioassays 28:1067–1071, 2006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82D5BAD-1B72-45A2-B05D-AEF4A57E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solidFill>
                  <a:schemeClr val="tx1"/>
                </a:solidFill>
                <a:latin typeface="Comic Sans MS" panose="030F0702030302020204" pitchFamily="66" charset="0"/>
              </a:rPr>
              <a:t>Zárodečný vak typu </a:t>
            </a:r>
            <a:r>
              <a:rPr lang="cs-CZ" altLang="cs-CZ" sz="3200" b="1" i="1">
                <a:solidFill>
                  <a:schemeClr val="tx1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3DF90EF9-0FBC-482E-86C7-412E7612F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3006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fungující megaspora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7D54D05F-C144-456C-A326-D0F266FCE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300663"/>
            <a:ext cx="2390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mladý zárodečný vak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8CAD9445-3A19-491B-AC7F-0ED00F68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5300663"/>
            <a:ext cx="2309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zralý zárodečný vak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2A63D3CF-D1F6-43C7-88DF-B26C069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125538"/>
            <a:ext cx="6624638" cy="51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ovéPole 4">
            <a:extLst>
              <a:ext uri="{FF2B5EF4-FFF2-40B4-BE49-F238E27FC236}">
                <a16:creationId xmlns:a16="http://schemas.microsoft.com/office/drawing/2014/main" id="{6D35BA4F-B1AA-4A8F-B010-5D59F7FE1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302375"/>
            <a:ext cx="208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cs-CZ" altLang="cs-CZ" sz="1800">
                <a:latin typeface="Comic Sans MS" panose="030F0702030302020204" pitchFamily="66" charset="0"/>
              </a:rPr>
              <a:t> – zdroj auxinu</a:t>
            </a:r>
          </a:p>
        </p:txBody>
      </p:sp>
      <p:sp>
        <p:nvSpPr>
          <p:cNvPr id="23556" name="TextovéPole 5">
            <a:extLst>
              <a:ext uri="{FF2B5EF4-FFF2-40B4-BE49-F238E27FC236}">
                <a16:creationId xmlns:a16="http://schemas.microsoft.com/office/drawing/2014/main" id="{D0B956B2-7E40-4EBD-A989-975A93AF6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700213"/>
            <a:ext cx="1852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monopolární z.v.</a:t>
            </a:r>
          </a:p>
        </p:txBody>
      </p:sp>
      <p:sp>
        <p:nvSpPr>
          <p:cNvPr id="23557" name="TextovéPole 6">
            <a:extLst>
              <a:ext uri="{FF2B5EF4-FFF2-40B4-BE49-F238E27FC236}">
                <a16:creationId xmlns:a16="http://schemas.microsoft.com/office/drawing/2014/main" id="{640C7E32-3747-460E-86F1-32F755A6C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3090863"/>
            <a:ext cx="160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bipolární z.v.</a:t>
            </a:r>
          </a:p>
        </p:txBody>
      </p:sp>
      <p:sp>
        <p:nvSpPr>
          <p:cNvPr id="23558" name="TextovéPole 7">
            <a:extLst>
              <a:ext uri="{FF2B5EF4-FFF2-40B4-BE49-F238E27FC236}">
                <a16:creationId xmlns:a16="http://schemas.microsoft.com/office/drawing/2014/main" id="{E7DBAE08-7616-42F7-97C1-E2F7E3DC4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5084763"/>
            <a:ext cx="188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tetrapolární z.v.</a:t>
            </a:r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AEBDD6F2-108C-447D-823F-7F5DB70D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  <p:sp>
        <p:nvSpPr>
          <p:cNvPr id="23560" name="Rectangle 9">
            <a:extLst>
              <a:ext uri="{FF2B5EF4-FFF2-40B4-BE49-F238E27FC236}">
                <a16:creationId xmlns:a16="http://schemas.microsoft.com/office/drawing/2014/main" id="{3FAE7A35-4266-415B-835B-4768621C89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935038"/>
          </a:xfrm>
        </p:spPr>
        <p:txBody>
          <a:bodyPr/>
          <a:lstStyle/>
          <a:p>
            <a:r>
              <a:rPr lang="cs-CZ" altLang="cs-CZ" sz="2800" b="1">
                <a:latin typeface="Comic Sans MS" panose="030F0702030302020204" pitchFamily="66" charset="0"/>
              </a:rPr>
              <a:t>M</a:t>
            </a:r>
            <a:r>
              <a:rPr lang="en-US" altLang="cs-CZ" sz="2800" b="1">
                <a:latin typeface="Comic Sans MS" panose="030F0702030302020204" pitchFamily="66" charset="0"/>
              </a:rPr>
              <a:t>odul</a:t>
            </a:r>
            <a:r>
              <a:rPr lang="cs-CZ" altLang="cs-CZ" sz="2800" b="1">
                <a:latin typeface="Comic Sans MS" panose="030F0702030302020204" pitchFamily="66" charset="0"/>
              </a:rPr>
              <a:t>ární</a:t>
            </a:r>
            <a:r>
              <a:rPr lang="en-US" altLang="cs-CZ" sz="2800" b="1">
                <a:latin typeface="Comic Sans MS" panose="030F0702030302020204" pitchFamily="66" charset="0"/>
              </a:rPr>
              <a:t> hypot</a:t>
            </a:r>
            <a:r>
              <a:rPr lang="cs-CZ" altLang="cs-CZ" sz="2800" b="1">
                <a:latin typeface="Comic Sans MS" panose="030F0702030302020204" pitchFamily="66" charset="0"/>
              </a:rPr>
              <a:t>éza</a:t>
            </a:r>
            <a:r>
              <a:rPr lang="en-US" altLang="cs-CZ" sz="2800" b="1">
                <a:latin typeface="Comic Sans MS" panose="030F0702030302020204" pitchFamily="66" charset="0"/>
              </a:rPr>
              <a:t> </a:t>
            </a:r>
            <a:r>
              <a:rPr lang="cs-CZ" altLang="cs-CZ" sz="2800" b="1">
                <a:latin typeface="Comic Sans MS" panose="030F0702030302020204" pitchFamily="66" charset="0"/>
              </a:rPr>
              <a:t>vývoje zárodečného vaku kombinovaná s modelem gradientu auxinu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F922484-CADD-4010-AB81-8387735D0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>
                <a:latin typeface="Comic Sans MS" panose="030F0702030302020204" pitchFamily="66" charset="0"/>
              </a:rPr>
            </a:br>
            <a:r>
              <a:rPr lang="cs-CZ" altLang="cs-CZ" sz="3200" b="1">
                <a:latin typeface="Comic Sans MS" panose="030F0702030302020204" pitchFamily="66" charset="0"/>
              </a:rPr>
              <a:t>u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  <a:endParaRPr lang="en-US" altLang="cs-CZ" sz="3200" b="1" i="1">
              <a:latin typeface="Comic Sans MS" panose="030F0702030302020204" pitchFamily="66" charset="0"/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41DA62CD-9C1B-40D0-89D6-622374E1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341438"/>
            <a:ext cx="5616575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EC2E0A64-C31B-4434-9598-607291204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838" y="1916113"/>
            <a:ext cx="1492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Grossnilaus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Schneitz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1998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FEB434E3-0946-4E54-A9CE-57128051D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3573463"/>
            <a:ext cx="1562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Hejátko </a:t>
            </a:r>
            <a:r>
              <a:rPr lang="cs-CZ" altLang="cs-CZ" sz="1600" i="1">
                <a:latin typeface="Comic Sans MS" panose="030F0702030302020204" pitchFamily="66" charset="0"/>
              </a:rPr>
              <a:t>et al.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2003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4FAD82DC-E7AE-492B-8585-25D6D9D3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576" y="5373688"/>
            <a:ext cx="1808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vývojová stádia</a:t>
            </a:r>
            <a:endParaRPr lang="en-US" altLang="cs-CZ" sz="18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607" name="Obrázek 1">
            <a:extLst>
              <a:ext uri="{FF2B5EF4-FFF2-40B4-BE49-F238E27FC236}">
                <a16:creationId xmlns:a16="http://schemas.microsoft.com/office/drawing/2014/main" id="{3E592A75-128E-4998-AEEF-5C4CB087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13326"/>
            <a:ext cx="55435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ovéPole 9">
            <a:extLst>
              <a:ext uri="{FF2B5EF4-FFF2-40B4-BE49-F238E27FC236}">
                <a16:creationId xmlns:a16="http://schemas.microsoft.com/office/drawing/2014/main" id="{FD16B319-A4B2-471C-9F31-9F56BA29E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237288"/>
            <a:ext cx="615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  <a:latin typeface="Comic Sans MS" panose="030F0702030302020204" pitchFamily="66" charset="0"/>
              </a:rPr>
              <a:t>https://www.biochem.wisc.edu/faculty/bednarek/lab/ovsections.aspx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5AE5B73-ADA7-4EEF-80D1-3E774FCA3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2916238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b="1">
                <a:latin typeface="Comic Sans MS" panose="030F0702030302020204" pitchFamily="66" charset="0"/>
              </a:rPr>
              <a:t>Vývoj vajíčka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F3DC6308-2E00-4414-9931-039DB7AE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33376"/>
            <a:ext cx="622935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803095B7-4220-4334-81DF-506B4B91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829300"/>
            <a:ext cx="173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Schneitz </a:t>
            </a:r>
            <a:r>
              <a:rPr lang="cs-CZ" altLang="cs-CZ" sz="1800" i="1">
                <a:solidFill>
                  <a:srgbClr val="0000FF"/>
                </a:solidFill>
                <a:latin typeface="Comic Sans MS" panose="030F0702030302020204" pitchFamily="66" charset="0"/>
              </a:rPr>
              <a:t>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TIPS 1998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6EEA5A45-D5B2-4A45-920A-065B9BD04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276475"/>
            <a:ext cx="259238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a, d</a:t>
            </a:r>
            <a:r>
              <a:rPr lang="cs-CZ" altLang="cs-CZ" sz="1600">
                <a:latin typeface="Comic Sans MS" panose="030F0702030302020204" pitchFamily="66" charset="0"/>
              </a:rPr>
              <a:t> = primordia vajíček před diferenciací megasporocytu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b, e</a:t>
            </a:r>
            <a:r>
              <a:rPr lang="cs-CZ" altLang="cs-CZ" sz="1600">
                <a:latin typeface="Comic Sans MS" panose="030F0702030302020204" pitchFamily="66" charset="0"/>
              </a:rPr>
              <a:t> = stadium tetrády         a základů integumentů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c</a:t>
            </a:r>
            <a:r>
              <a:rPr lang="cs-CZ" altLang="cs-CZ" sz="1600">
                <a:latin typeface="Comic Sans MS" panose="030F0702030302020204" pitchFamily="66" charset="0"/>
              </a:rPr>
              <a:t> – vajíčko s pylovou láčkou na funikulu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BFC027CF-F330-4164-A10F-CCE3438A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u </a:t>
            </a:r>
            <a:r>
              <a:rPr lang="cs-CZ" altLang="cs-CZ" sz="32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gradient auxinu</a:t>
            </a: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CDF88BED-F77A-4753-B30B-0798D815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06" y="1378744"/>
            <a:ext cx="736917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5">
            <a:extLst>
              <a:ext uri="{FF2B5EF4-FFF2-40B4-BE49-F238E27FC236}">
                <a16:creationId xmlns:a16="http://schemas.microsoft.com/office/drawing/2014/main" id="{501AF3B6-3C32-4E6C-8442-A0CCB9C0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6694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29701" name="Text Box 6">
            <a:extLst>
              <a:ext uri="{FF2B5EF4-FFF2-40B4-BE49-F238E27FC236}">
                <a16:creationId xmlns:a16="http://schemas.microsoft.com/office/drawing/2014/main" id="{D6705E60-CD9E-4FAC-8E35-62216CF1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C0256D6-A9C9-416A-848E-F7DE3538D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715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Regulace vývoje vajíčka </a:t>
            </a:r>
            <a:r>
              <a:rPr lang="cs-CZ" altLang="cs-CZ" sz="2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endParaRPr lang="cs-CZ" altLang="cs-CZ" sz="28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843" name="Picture 3" descr="C:\Dokumenty\Obrázky\web_17.6\model.gif">
            <a:extLst>
              <a:ext uri="{FF2B5EF4-FFF2-40B4-BE49-F238E27FC236}">
                <a16:creationId xmlns:a16="http://schemas.microsoft.com/office/drawing/2014/main" id="{B87BCB83-1FDA-4022-AE34-E42E423D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/>
          <a:stretch>
            <a:fillRect/>
          </a:stretch>
        </p:blipFill>
        <p:spPr bwMode="auto">
          <a:xfrm>
            <a:off x="1752600" y="1143000"/>
            <a:ext cx="86868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ovéPole 1">
            <a:extLst>
              <a:ext uri="{FF2B5EF4-FFF2-40B4-BE49-F238E27FC236}">
                <a16:creationId xmlns:a16="http://schemas.microsoft.com/office/drawing/2014/main" id="{EB01F60A-7243-4265-97DC-53CFEA808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242050"/>
            <a:ext cx="7212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sz="1600"/>
              <a:t>Info: Baker et al. 1997, Skinner et al. 2004, novější: Cucinotta et al. 2014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0CD0930-F8AE-45CA-A80E-3EB53DE5E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"/>
            <a:ext cx="5905500" cy="765175"/>
          </a:xfrm>
        </p:spPr>
        <p:txBody>
          <a:bodyPr/>
          <a:lstStyle/>
          <a:p>
            <a:pPr eaLnBrk="1" hangingPunct="1"/>
            <a:r>
              <a:rPr lang="cs-CZ" altLang="cs-CZ" sz="3200">
                <a:latin typeface="Comic Sans MS" panose="030F0702030302020204" pitchFamily="66" charset="0"/>
              </a:rPr>
              <a:t>Variabilita utváření antipod</a:t>
            </a:r>
            <a:endParaRPr lang="en-US" altLang="cs-CZ" sz="3200">
              <a:latin typeface="Comic Sans MS" panose="030F0702030302020204" pitchFamily="66" charset="0"/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E3E69443-F74F-490F-B306-7C094861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36613"/>
            <a:ext cx="5427663" cy="5867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4A5C66FF-1602-40F5-97F4-DF27D4C7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855664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53DE87B1-0969-4DDA-9648-5257A87C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9928A61A-48D8-4F1F-860B-C8CEC0D4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990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DE2B1EDD-7A2F-466C-A7BD-9C646328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22140C95-741F-4DC8-9CF2-199B73E3A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4A44E385-4AA6-422C-8511-E616E8B2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3032126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0B0AF509-4798-47D3-B7A2-FBD6B9EB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57338"/>
            <a:ext cx="274320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 </a:t>
            </a:r>
            <a:r>
              <a:rPr lang="cs-CZ" altLang="cs-CZ" sz="2000" i="1">
                <a:latin typeface="Comic Sans MS" panose="030F0702030302020204" pitchFamily="66" charset="0"/>
              </a:rPr>
              <a:t>Delphinium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2 </a:t>
            </a:r>
            <a:r>
              <a:rPr lang="cs-CZ" altLang="cs-CZ" sz="2000" i="1">
                <a:latin typeface="Comic Sans MS" panose="030F0702030302020204" pitchFamily="66" charset="0"/>
              </a:rPr>
              <a:t>Sedum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3 </a:t>
            </a:r>
            <a:r>
              <a:rPr lang="cs-CZ" altLang="cs-CZ" sz="2000" i="1">
                <a:latin typeface="Comic Sans MS" panose="030F0702030302020204" pitchFamily="66" charset="0"/>
              </a:rPr>
              <a:t>Butomopsis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4 </a:t>
            </a:r>
            <a:r>
              <a:rPr lang="cs-CZ" altLang="cs-CZ" sz="2000" i="1">
                <a:latin typeface="Comic Sans MS" panose="030F0702030302020204" pitchFamily="66" charset="0"/>
              </a:rPr>
              <a:t>Gentiana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5 </a:t>
            </a:r>
            <a:r>
              <a:rPr lang="cs-CZ" altLang="cs-CZ" sz="2000" i="1">
                <a:latin typeface="Comic Sans MS" panose="030F0702030302020204" pitchFamily="66" charset="0"/>
              </a:rPr>
              <a:t>Ligularia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6 </a:t>
            </a:r>
            <a:r>
              <a:rPr lang="cs-CZ" altLang="cs-CZ" sz="2000" i="1">
                <a:latin typeface="Comic Sans MS" panose="030F0702030302020204" pitchFamily="66" charset="0"/>
              </a:rPr>
              <a:t>Spargania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7 </a:t>
            </a:r>
            <a:r>
              <a:rPr lang="cs-CZ" altLang="cs-CZ" sz="2000" i="1">
                <a:latin typeface="Comic Sans MS" panose="030F0702030302020204" pitchFamily="66" charset="0"/>
              </a:rPr>
              <a:t>Trautweteria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8 </a:t>
            </a:r>
            <a:r>
              <a:rPr lang="cs-CZ" altLang="cs-CZ" sz="2000" i="1">
                <a:latin typeface="Comic Sans MS" panose="030F0702030302020204" pitchFamily="66" charset="0"/>
              </a:rPr>
              <a:t>Chrysocoma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9 </a:t>
            </a:r>
            <a:r>
              <a:rPr lang="cs-CZ" altLang="cs-CZ" sz="2000" i="1">
                <a:latin typeface="Comic Sans MS" panose="030F0702030302020204" pitchFamily="66" charset="0"/>
              </a:rPr>
              <a:t>Anthemis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10 </a:t>
            </a:r>
            <a:r>
              <a:rPr lang="cs-CZ" altLang="cs-CZ" sz="2000" i="1">
                <a:latin typeface="Comic Sans MS" panose="030F0702030302020204" pitchFamily="66" charset="0"/>
              </a:rPr>
              <a:t>Bidens</a:t>
            </a:r>
            <a:endParaRPr lang="en-US" altLang="cs-CZ" sz="2000" i="1">
              <a:latin typeface="Comic Sans MS" panose="030F0702030302020204" pitchFamily="66" charset="0"/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24B9FDC4-AA3D-45E4-8F1F-331AD5174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6" name="Text Box 13">
            <a:extLst>
              <a:ext uri="{FF2B5EF4-FFF2-40B4-BE49-F238E27FC236}">
                <a16:creationId xmlns:a16="http://schemas.microsoft.com/office/drawing/2014/main" id="{2E6DF9B9-45B2-4D5E-B5F1-B8AE09C1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61722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7" name="Text Box 14">
            <a:extLst>
              <a:ext uri="{FF2B5EF4-FFF2-40B4-BE49-F238E27FC236}">
                <a16:creationId xmlns:a16="http://schemas.microsoft.com/office/drawing/2014/main" id="{19231E9B-CA66-40DF-AD45-4B7B8F18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6248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8" name="Text Box 15">
            <a:extLst>
              <a:ext uri="{FF2B5EF4-FFF2-40B4-BE49-F238E27FC236}">
                <a16:creationId xmlns:a16="http://schemas.microsoft.com/office/drawing/2014/main" id="{50C48631-1BAF-4246-BA86-2D459E38E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9" y="4267201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16F07-9C63-4309-B1E0-4A5669EB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839BF-F93C-4AE9-9821-C5068D9A8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8" y="2033868"/>
            <a:ext cx="8946541" cy="4195481"/>
          </a:xfrm>
        </p:spPr>
        <p:txBody>
          <a:bodyPr>
            <a:normAutofit/>
          </a:bodyPr>
          <a:lstStyle/>
          <a:p>
            <a:r>
              <a:rPr lang="cs-CZ" sz="2800" dirty="0"/>
              <a:t> Jak to vypadá uvnitř pestíku?</a:t>
            </a:r>
          </a:p>
          <a:p>
            <a:r>
              <a:rPr lang="cs-CZ" sz="2800" dirty="0"/>
              <a:t> Co je samičí gameta a jak vzniká?</a:t>
            </a:r>
          </a:p>
          <a:p>
            <a:r>
              <a:rPr lang="cs-CZ" sz="2800" dirty="0"/>
              <a:t> Jak to vypadá uvnitř zralého vajíčka? </a:t>
            </a:r>
          </a:p>
        </p:txBody>
      </p:sp>
      <p:pic>
        <p:nvPicPr>
          <p:cNvPr id="2050" name="Picture 2" descr="Více než 10 ilustrací Pestík a Květ zdarma - Pixabay">
            <a:extLst>
              <a:ext uri="{FF2B5EF4-FFF2-40B4-BE49-F238E27FC236}">
                <a16:creationId xmlns:a16="http://schemas.microsoft.com/office/drawing/2014/main" id="{150804DC-E393-4449-9399-DEF40383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4" y="1152983"/>
            <a:ext cx="4314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4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E4E4E-C92D-4A18-87CF-F6065613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5D52B3EB-2EAC-4F7A-B5BB-497C6E335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1152983"/>
            <a:ext cx="3080971" cy="24644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kumenty\Obrázky\lilium_makro_IASPR\ovules.jpg">
            <a:extLst>
              <a:ext uri="{FF2B5EF4-FFF2-40B4-BE49-F238E27FC236}">
                <a16:creationId xmlns:a16="http://schemas.microsoft.com/office/drawing/2014/main" id="{4BF65EA5-7C09-4DFD-BDF5-3E00E540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20" y="1020612"/>
            <a:ext cx="2889504" cy="2167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kumenty\Obrázky\lilium_makro_IASPR\lil-f5a.jpg">
            <a:extLst>
              <a:ext uri="{FF2B5EF4-FFF2-40B4-BE49-F238E27FC236}">
                <a16:creationId xmlns:a16="http://schemas.microsoft.com/office/drawing/2014/main" id="{0AB07C43-D3DD-4F66-8CC3-7FE9BE87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30" y="1020612"/>
            <a:ext cx="2889505" cy="2167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kumenty\Obrázky\lilium_makro_IASPR\lil-f6a.jpg">
            <a:extLst>
              <a:ext uri="{FF2B5EF4-FFF2-40B4-BE49-F238E27FC236}">
                <a16:creationId xmlns:a16="http://schemas.microsoft.com/office/drawing/2014/main" id="{8AEE2C03-6D1B-4D45-99E7-CF580BA3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0" y="4072337"/>
            <a:ext cx="3304032" cy="2478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kumenty\Obrázky\lilium_makro_IASPR\lil-f10a.jpg">
            <a:extLst>
              <a:ext uri="{FF2B5EF4-FFF2-40B4-BE49-F238E27FC236}">
                <a16:creationId xmlns:a16="http://schemas.microsoft.com/office/drawing/2014/main" id="{0611424E-C3BD-4374-8375-DC8FC53A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30" y="342900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375EDD8-CC34-4C40-995C-245E3E59DF61}"/>
              </a:ext>
            </a:extLst>
          </p:cNvPr>
          <p:cNvSpPr txBox="1"/>
          <p:nvPr/>
        </p:nvSpPr>
        <p:spPr>
          <a:xfrm>
            <a:off x="3954834" y="3020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https://www.iasprr.org/old/iasprr-pix/lily/</a:t>
            </a:r>
          </a:p>
        </p:txBody>
      </p:sp>
    </p:spTree>
    <p:extLst>
      <p:ext uri="{BB962C8B-B14F-4D97-AF65-F5344CB8AC3E}">
        <p14:creationId xmlns:p14="http://schemas.microsoft.com/office/powerpoint/2010/main" val="419705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BE8C8-CAFE-4FCA-90D2-68FC7F42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Pestík  – samičí pohlavní ústrojí</a:t>
            </a:r>
            <a:br>
              <a:rPr lang="cs-CZ" dirty="0"/>
            </a:br>
            <a:r>
              <a:rPr lang="cs-CZ" dirty="0"/>
              <a:t>Gyneceum</a:t>
            </a:r>
          </a:p>
        </p:txBody>
      </p:sp>
      <p:pic>
        <p:nvPicPr>
          <p:cNvPr id="1026" name="Picture 2" descr="Pestík, vajíčko a oplození">
            <a:extLst>
              <a:ext uri="{FF2B5EF4-FFF2-40B4-BE49-F238E27FC236}">
                <a16:creationId xmlns:a16="http://schemas.microsoft.com/office/drawing/2014/main" id="{86DBE22E-A265-4E5C-B183-657EA4E9F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84" y="2141537"/>
            <a:ext cx="44731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ět, jeho stavba, květenství, význam 1/41 - PDF Stažení zdarma">
            <a:extLst>
              <a:ext uri="{FF2B5EF4-FFF2-40B4-BE49-F238E27FC236}">
                <a16:creationId xmlns:a16="http://schemas.microsoft.com/office/drawing/2014/main" id="{AEAC9D83-15CF-4D70-AEAA-89E2F859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8785" r="1082" b="23619"/>
          <a:stretch/>
        </p:blipFill>
        <p:spPr bwMode="auto">
          <a:xfrm>
            <a:off x="5387926" y="1294227"/>
            <a:ext cx="5181184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4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53A00-8216-4BD8-ACD0-C9D30356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pestíku</a:t>
            </a:r>
          </a:p>
        </p:txBody>
      </p:sp>
      <p:pic>
        <p:nvPicPr>
          <p:cNvPr id="3074" name="Picture 2" descr="Arabidopsis thaliana gynoecium development. Cartoons displaying wild-type gynoecia (A), in longitudinal sections (B), and transversal sections (C) from stage 8 to 11. The different stages and processes of gynoecium and ovule development are indicated at the bottom of the figure. Abbreviations: b, boundary; CMM, carpel margin meristem; f, funiculus; ii, inner integument; n, nucellus; o, ovule; oi, outer integument; op, ovule primordium; p, placenta; s, septum; v, valve. The region of the CMM where placenta is formed is indicated with orange lines.">
            <a:extLst>
              <a:ext uri="{FF2B5EF4-FFF2-40B4-BE49-F238E27FC236}">
                <a16:creationId xmlns:a16="http://schemas.microsoft.com/office/drawing/2014/main" id="{EA324425-12C7-402A-9295-C1F4D9274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7" y="296989"/>
            <a:ext cx="4426865" cy="65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0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0763D-0588-4FDE-8545-23B76D3F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semeníků a placentace</a:t>
            </a:r>
          </a:p>
        </p:txBody>
      </p:sp>
      <p:pic>
        <p:nvPicPr>
          <p:cNvPr id="4098" name="Picture 2" descr="Flowering Plant Reproduction">
            <a:extLst>
              <a:ext uri="{FF2B5EF4-FFF2-40B4-BE49-F238E27FC236}">
                <a16:creationId xmlns:a16="http://schemas.microsoft.com/office/drawing/2014/main" id="{29A82E36-7DA8-4A07-B1ED-7791A1B47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2" y="2441041"/>
            <a:ext cx="5160645" cy="31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okumenty\Obrázky\Embrya\Embrya\Gynecea2.jpg">
            <a:extLst>
              <a:ext uri="{FF2B5EF4-FFF2-40B4-BE49-F238E27FC236}">
                <a16:creationId xmlns:a16="http://schemas.microsoft.com/office/drawing/2014/main" id="{84E90D1E-CF20-47AF-AF91-641428DF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84" y="1298448"/>
            <a:ext cx="3638550" cy="525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D1640987-EC75-49AF-AED0-32F858DD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282" y="2441041"/>
            <a:ext cx="366712" cy="276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301599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915FB-D279-49E5-B60E-E2B231A9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60E7F-D898-4119-8FC7-31E418063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4" name="Group 1034">
            <a:extLst>
              <a:ext uri="{FF2B5EF4-FFF2-40B4-BE49-F238E27FC236}">
                <a16:creationId xmlns:a16="http://schemas.microsoft.com/office/drawing/2014/main" id="{8730CC09-DEA6-4271-BBB1-73B3DA6D97AB}"/>
              </a:ext>
            </a:extLst>
          </p:cNvPr>
          <p:cNvGrpSpPr>
            <a:grpSpLocks/>
          </p:cNvGrpSpPr>
          <p:nvPr/>
        </p:nvGrpSpPr>
        <p:grpSpPr bwMode="auto">
          <a:xfrm>
            <a:off x="2609088" y="754062"/>
            <a:ext cx="6324600" cy="5349875"/>
            <a:chOff x="864" y="950"/>
            <a:chExt cx="3984" cy="3370"/>
          </a:xfrm>
        </p:grpSpPr>
        <p:pic>
          <p:nvPicPr>
            <p:cNvPr id="5" name="Picture 1027" descr="C:\Dokumenty\Obrázky\Ovary_nuc.jpg">
              <a:extLst>
                <a:ext uri="{FF2B5EF4-FFF2-40B4-BE49-F238E27FC236}">
                  <a16:creationId xmlns:a16="http://schemas.microsoft.com/office/drawing/2014/main" id="{612F6820-2DD9-4FF5-A47F-3BC67F71B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50"/>
              <a:ext cx="3984" cy="33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1030">
              <a:extLst>
                <a:ext uri="{FF2B5EF4-FFF2-40B4-BE49-F238E27FC236}">
                  <a16:creationId xmlns:a16="http://schemas.microsoft.com/office/drawing/2014/main" id="{B02B50DA-BC20-4FAD-8E0D-A45FC16E9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488"/>
              <a:ext cx="1632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1031">
              <a:extLst>
                <a:ext uri="{FF2B5EF4-FFF2-40B4-BE49-F238E27FC236}">
                  <a16:creationId xmlns:a16="http://schemas.microsoft.com/office/drawing/2014/main" id="{1D6F23F1-89B6-4B5C-9529-ACAA623DC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1536"/>
              <a:ext cx="1728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Line 1032">
              <a:extLst>
                <a:ext uri="{FF2B5EF4-FFF2-40B4-BE49-F238E27FC236}">
                  <a16:creationId xmlns:a16="http://schemas.microsoft.com/office/drawing/2014/main" id="{4570F933-A840-439D-B089-7294AA3483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2" y="2496"/>
              <a:ext cx="48" cy="18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3925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12272D-FF08-4E20-A51F-FEAAAADB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Anatropní vajíčko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F:\vyuka_obr\anatomie\ovule.gif">
            <a:extLst>
              <a:ext uri="{FF2B5EF4-FFF2-40B4-BE49-F238E27FC236}">
                <a16:creationId xmlns:a16="http://schemas.microsoft.com/office/drawing/2014/main" id="{641B09CB-A2A4-46F5-B714-1B1351DB4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264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039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5CF22-9CB1-487E-9299-26A12532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vajíček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70A35-BFAF-466D-B87A-D73E75DA6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AFF86E1-8377-4DA7-AD1F-6DFF19D2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258464"/>
            <a:ext cx="76226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 přímé	       obrácené	                    příčné</a:t>
            </a:r>
            <a:endParaRPr lang="en-US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Skupina 13">
            <a:extLst>
              <a:ext uri="{FF2B5EF4-FFF2-40B4-BE49-F238E27FC236}">
                <a16:creationId xmlns:a16="http://schemas.microsoft.com/office/drawing/2014/main" id="{11503563-7883-4AE0-84F9-79D2410F4899}"/>
              </a:ext>
            </a:extLst>
          </p:cNvPr>
          <p:cNvGrpSpPr>
            <a:grpSpLocks/>
          </p:cNvGrpSpPr>
          <p:nvPr/>
        </p:nvGrpSpPr>
        <p:grpSpPr bwMode="auto">
          <a:xfrm>
            <a:off x="646110" y="1791864"/>
            <a:ext cx="10308401" cy="3212889"/>
            <a:chOff x="0" y="2803525"/>
            <a:chExt cx="10080625" cy="307657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C7B38E9-8964-42BE-BBCA-43BBA3A1A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3525"/>
              <a:ext cx="10080625" cy="307657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20">
              <a:extLst>
                <a:ext uri="{FF2B5EF4-FFF2-40B4-BE49-F238E27FC236}">
                  <a16:creationId xmlns:a16="http://schemas.microsoft.com/office/drawing/2014/main" id="{0C90FC21-7FE5-46D7-B427-269B37E11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13" y="2909888"/>
              <a:ext cx="8778875" cy="2195512"/>
              <a:chOff x="159" y="1833"/>
              <a:chExt cx="5530" cy="1383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9D512308-0429-4144-8540-750E2CB65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" y="1833"/>
                <a:ext cx="264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A1FF28C4-79E1-45E8-8B39-83FA3A7A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304"/>
                <a:ext cx="240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Oval 12">
                <a:extLst>
                  <a:ext uri="{FF2B5EF4-FFF2-40B4-BE49-F238E27FC236}">
                    <a16:creationId xmlns:a16="http://schemas.microsoft.com/office/drawing/2014/main" id="{3C2E17B4-495F-45B5-B6DE-9A674597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592"/>
                <a:ext cx="192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Oval 13">
                <a:extLst>
                  <a:ext uri="{FF2B5EF4-FFF2-40B4-BE49-F238E27FC236}">
                    <a16:creationId xmlns:a16="http://schemas.microsoft.com/office/drawing/2014/main" id="{82CD25D1-1A44-4EAA-826D-60BA833B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21231">
                <a:off x="2621" y="2657"/>
                <a:ext cx="132" cy="38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Oval 14">
                <a:extLst>
                  <a:ext uri="{FF2B5EF4-FFF2-40B4-BE49-F238E27FC236}">
                    <a16:creationId xmlns:a16="http://schemas.microsoft.com/office/drawing/2014/main" id="{4C39282B-9D56-41CF-A81C-5010DD132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5" y="2880"/>
                <a:ext cx="144" cy="33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8209C62A-CDD0-4AF7-BE06-E4F830862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232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Oval 16">
                <a:extLst>
                  <a:ext uri="{FF2B5EF4-FFF2-40B4-BE49-F238E27FC236}">
                    <a16:creationId xmlns:a16="http://schemas.microsoft.com/office/drawing/2014/main" id="{BCEE5A36-F27E-44B6-810F-1D1BD160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288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4F39BB50-086F-4A8F-A127-B785E1B32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87187">
                <a:off x="2544" y="280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DCD1360F-20FA-46D6-B980-4B48346B0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0" y="312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" name="Oval 19">
                <a:extLst>
                  <a:ext uri="{FF2B5EF4-FFF2-40B4-BE49-F238E27FC236}">
                    <a16:creationId xmlns:a16="http://schemas.microsoft.com/office/drawing/2014/main" id="{2F12E497-424C-4422-961B-029EC9394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6680">
                <a:off x="3885" y="2928"/>
                <a:ext cx="49" cy="71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203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2EF0D-B1A8-4B83-85BD-2F8D2566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88ABB-4DE1-441B-A47D-78108B3DD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EC385B-F133-4B4D-91DF-68898D37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9113"/>
            <a:ext cx="7324725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65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975</TotalTime>
  <Words>1239</Words>
  <Application>Microsoft Office PowerPoint</Application>
  <PresentationFormat>Širokoúhlá obrazovka</PresentationFormat>
  <Paragraphs>112</Paragraphs>
  <Slides>20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Comic Sans MS</vt:lpstr>
      <vt:lpstr>StarSymbol</vt:lpstr>
      <vt:lpstr>Wingdings 3</vt:lpstr>
      <vt:lpstr>Ion</vt:lpstr>
      <vt:lpstr>Samičí gametofyt a gameta</vt:lpstr>
      <vt:lpstr>Samičí gametofyt a gameta</vt:lpstr>
      <vt:lpstr>Pestík  – samičí pohlavní ústrojí Gyneceum</vt:lpstr>
      <vt:lpstr>Vývoj pestíku</vt:lpstr>
      <vt:lpstr>Typy semeníků a placentace</vt:lpstr>
      <vt:lpstr>Prezentace aplikace PowerPoint</vt:lpstr>
      <vt:lpstr>Anatropní vajíčko</vt:lpstr>
      <vt:lpstr>Základní typy vajíček</vt:lpstr>
      <vt:lpstr>Prezentace aplikace PowerPoint</vt:lpstr>
      <vt:lpstr>Vývoj vajíčka</vt:lpstr>
      <vt:lpstr>Přehled typů zárodečných vaků</vt:lpstr>
      <vt:lpstr>Prezentace aplikace PowerPoint</vt:lpstr>
      <vt:lpstr>Zárodečný vak typu Polygonum</vt:lpstr>
      <vt:lpstr>Modulární hypotéza vývoje zárodečného vaku kombinovaná s modelem gradientu auxinu</vt:lpstr>
      <vt:lpstr>Vývoj vajíčka a zárodečného vaku  u Arabidopsis</vt:lpstr>
      <vt:lpstr>Vývoj vajíčka Arabidopsis</vt:lpstr>
      <vt:lpstr>Vývoj vajíčka a zárodečného vaku  u Arabidopsis a gradient auxinu</vt:lpstr>
      <vt:lpstr>Regulace vývoje vajíčka Arabidopsis</vt:lpstr>
      <vt:lpstr>Variabilita utváření antipod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Samičí gametofyt</dc:title>
  <dc:creator>cempirkova</dc:creator>
  <cp:lastModifiedBy>cempirkova</cp:lastModifiedBy>
  <cp:revision>7</cp:revision>
  <dcterms:created xsi:type="dcterms:W3CDTF">2021-11-17T19:05:20Z</dcterms:created>
  <dcterms:modified xsi:type="dcterms:W3CDTF">2021-11-28T15:26:43Z</dcterms:modified>
</cp:coreProperties>
</file>