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256" r:id="rId2"/>
    <p:sldId id="257" r:id="rId3"/>
    <p:sldId id="267" r:id="rId4"/>
    <p:sldId id="258" r:id="rId5"/>
    <p:sldId id="268" r:id="rId6"/>
    <p:sldId id="269" r:id="rId7"/>
    <p:sldId id="270" r:id="rId8"/>
    <p:sldId id="271" r:id="rId9"/>
    <p:sldId id="272" r:id="rId10"/>
    <p:sldId id="273" r:id="rId11"/>
    <p:sldId id="274" r:id="rId12"/>
    <p:sldId id="275" r:id="rId13"/>
    <p:sldId id="285" r:id="rId14"/>
    <p:sldId id="276" r:id="rId15"/>
    <p:sldId id="287" r:id="rId16"/>
    <p:sldId id="286" r:id="rId17"/>
    <p:sldId id="289" r:id="rId18"/>
    <p:sldId id="315" r:id="rId19"/>
    <p:sldId id="330" r:id="rId20"/>
    <p:sldId id="332" r:id="rId21"/>
    <p:sldId id="317" r:id="rId22"/>
    <p:sldId id="288" r:id="rId23"/>
    <p:sldId id="333" r:id="rId24"/>
    <p:sldId id="278" r:id="rId25"/>
    <p:sldId id="281" r:id="rId26"/>
    <p:sldId id="33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7011" autoAdjust="0"/>
  </p:normalViewPr>
  <p:slideViewPr>
    <p:cSldViewPr snapToGrid="0">
      <p:cViewPr varScale="1">
        <p:scale>
          <a:sx n="54" d="100"/>
          <a:sy n="54" d="100"/>
        </p:scale>
        <p:origin x="13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6FD3ED-2B75-4588-8163-6411BF69FB18}" type="datetimeFigureOut">
              <a:rPr lang="cs-CZ" smtClean="0"/>
              <a:t>01.12.2021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A30F50-1B6B-43D5-91FE-45A8EC97691E}" type="slidenum">
              <a:rPr lang="cs-CZ" smtClean="0"/>
              <a:t>‹#›</a:t>
            </a:fld>
            <a:endParaRPr lang="cs-CZ"/>
          </a:p>
        </p:txBody>
      </p:sp>
    </p:spTree>
    <p:extLst>
      <p:ext uri="{BB962C8B-B14F-4D97-AF65-F5344CB8AC3E}">
        <p14:creationId xmlns:p14="http://schemas.microsoft.com/office/powerpoint/2010/main" val="78089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Brouci jedí pyl – přizpůsobení květů je velké množství pylu, široký vstup do květu (brouci špatně míří), někdy část pylu sterilní (pro brouky) a část fertilní, brouci vidí barvu a cítí vůně (tedy spíš smrad)</a:t>
            </a:r>
          </a:p>
          <a:p>
            <a:r>
              <a:rPr lang="cs-CZ" dirty="0"/>
              <a:t>Mouchy nebo třeba i komáři – živí se nektarem. Přizpůsobené květy mají třeba speciální „opylovací pasti“, tj. nalákají mouchy do květu, který pak uzavřou (mouchy poletováním v květu během hledání sladké šťávy na sebe nalepí pyl) a později zase otevřou (třeba odumřením pletiv).</a:t>
            </a:r>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4</a:t>
            </a:fld>
            <a:endParaRPr lang="cs-CZ"/>
          </a:p>
        </p:txBody>
      </p:sp>
    </p:spTree>
    <p:extLst>
      <p:ext uri="{BB962C8B-B14F-4D97-AF65-F5344CB8AC3E}">
        <p14:creationId xmlns:p14="http://schemas.microsoft.com/office/powerpoint/2010/main" val="2678122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16</a:t>
            </a:fld>
            <a:endParaRPr lang="cs-CZ"/>
          </a:p>
        </p:txBody>
      </p:sp>
    </p:spTree>
    <p:extLst>
      <p:ext uri="{BB962C8B-B14F-4D97-AF65-F5344CB8AC3E}">
        <p14:creationId xmlns:p14="http://schemas.microsoft.com/office/powerpoint/2010/main" val="3667995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1" eaLnBrk="1" hangingPunct="1">
              <a:buFontTx/>
              <a:buChar char="•"/>
            </a:pPr>
            <a:r>
              <a:rPr lang="cs-CZ" altLang="cs-CZ" dirty="0" err="1">
                <a:solidFill>
                  <a:srgbClr val="0000FF"/>
                </a:solidFill>
              </a:rPr>
              <a:t>monosyfonické</a:t>
            </a:r>
            <a:r>
              <a:rPr lang="cs-CZ" altLang="cs-CZ" dirty="0"/>
              <a:t> – nejčastější </a:t>
            </a:r>
            <a:r>
              <a:rPr lang="cs-CZ" altLang="cs-CZ" b="0" dirty="0"/>
              <a:t>(u růží – větvení pylové láčky)</a:t>
            </a:r>
          </a:p>
          <a:p>
            <a:pPr lvl="1" eaLnBrk="1" hangingPunct="1">
              <a:buFontTx/>
              <a:buChar char="•"/>
            </a:pPr>
            <a:r>
              <a:rPr lang="cs-CZ" altLang="cs-CZ" dirty="0" err="1">
                <a:solidFill>
                  <a:srgbClr val="0000FF"/>
                </a:solidFill>
              </a:rPr>
              <a:t>polysyfonické</a:t>
            </a:r>
            <a:r>
              <a:rPr lang="cs-CZ" altLang="cs-CZ" dirty="0"/>
              <a:t> </a:t>
            </a:r>
            <a:r>
              <a:rPr lang="cs-CZ" altLang="cs-CZ" b="0" dirty="0"/>
              <a:t>(</a:t>
            </a:r>
            <a:r>
              <a:rPr lang="cs-CZ" altLang="cs-CZ" b="0" i="1" dirty="0" err="1"/>
              <a:t>Daphne</a:t>
            </a:r>
            <a:r>
              <a:rPr lang="cs-CZ" altLang="cs-CZ" b="0" i="1" dirty="0"/>
              <a:t> </a:t>
            </a:r>
            <a:r>
              <a:rPr lang="cs-CZ" altLang="cs-CZ" b="0" i="1" dirty="0" err="1"/>
              <a:t>mezereum</a:t>
            </a:r>
            <a:r>
              <a:rPr lang="cs-CZ" altLang="cs-CZ" b="0" dirty="0"/>
              <a:t> – lýkovec jedovatý, </a:t>
            </a:r>
            <a:r>
              <a:rPr lang="cs-CZ" altLang="cs-CZ" b="0" i="1" dirty="0" err="1"/>
              <a:t>Althaea</a:t>
            </a:r>
            <a:r>
              <a:rPr lang="cs-CZ" altLang="cs-CZ" b="0" dirty="0"/>
              <a:t> - proskurník topolovka, </a:t>
            </a:r>
            <a:r>
              <a:rPr lang="cs-CZ" altLang="cs-CZ" b="0" i="1" dirty="0" err="1"/>
              <a:t>Scabiosa</a:t>
            </a:r>
            <a:r>
              <a:rPr lang="cs-CZ" altLang="cs-CZ" b="0" dirty="0"/>
              <a:t> – hlaváč)</a:t>
            </a:r>
          </a:p>
          <a:p>
            <a:endParaRPr lang="cs-CZ" dirty="0"/>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17</a:t>
            </a:fld>
            <a:endParaRPr lang="cs-CZ"/>
          </a:p>
        </p:txBody>
      </p:sp>
    </p:spTree>
    <p:extLst>
      <p:ext uri="{BB962C8B-B14F-4D97-AF65-F5344CB8AC3E}">
        <p14:creationId xmlns:p14="http://schemas.microsoft.com/office/powerpoint/2010/main" val="423588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3738C75B-6376-4572-B42B-E1D85727A25D}"/>
              </a:ext>
            </a:extLst>
          </p:cNvPr>
          <p:cNvSpPr>
            <a:spLocks noGrp="1" noChangeArrowheads="1"/>
          </p:cNvSpPr>
          <p:nvPr>
            <p:ph type="sldNum" sz="quarter" idx="5"/>
          </p:nvPr>
        </p:nvSpPr>
        <p:spPr>
          <a:noFill/>
        </p:spPr>
        <p:txBody>
          <a:bodyPr/>
          <a:lstStyle>
            <a:lvl1pPr defTabSz="990600">
              <a:defRPr b="1">
                <a:solidFill>
                  <a:schemeClr val="tx1"/>
                </a:solidFill>
                <a:latin typeface="Arial" panose="020B0604020202020204" pitchFamily="34" charset="0"/>
                <a:cs typeface="Arial" panose="020B0604020202020204" pitchFamily="34" charset="0"/>
              </a:defRPr>
            </a:lvl1pPr>
            <a:lvl2pPr marL="742950" indent="-285750" defTabSz="990600">
              <a:defRPr b="1">
                <a:solidFill>
                  <a:schemeClr val="tx1"/>
                </a:solidFill>
                <a:latin typeface="Arial" panose="020B0604020202020204" pitchFamily="34" charset="0"/>
                <a:cs typeface="Arial" panose="020B0604020202020204" pitchFamily="34" charset="0"/>
              </a:defRPr>
            </a:lvl2pPr>
            <a:lvl3pPr marL="1143000" indent="-228600" defTabSz="990600">
              <a:defRPr b="1">
                <a:solidFill>
                  <a:schemeClr val="tx1"/>
                </a:solidFill>
                <a:latin typeface="Arial" panose="020B0604020202020204" pitchFamily="34" charset="0"/>
                <a:cs typeface="Arial" panose="020B0604020202020204" pitchFamily="34" charset="0"/>
              </a:defRPr>
            </a:lvl3pPr>
            <a:lvl4pPr marL="1600200" indent="-228600" defTabSz="990600">
              <a:defRPr b="1">
                <a:solidFill>
                  <a:schemeClr val="tx1"/>
                </a:solidFill>
                <a:latin typeface="Arial" panose="020B0604020202020204" pitchFamily="34" charset="0"/>
                <a:cs typeface="Arial" panose="020B0604020202020204" pitchFamily="34" charset="0"/>
              </a:defRPr>
            </a:lvl4pPr>
            <a:lvl5pPr marL="2057400" indent="-228600" defTabSz="990600">
              <a:defRPr b="1">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C42F2427-AD5F-4E18-92BC-5B05B8D2B4C1}" type="slidenum">
              <a:rPr lang="en-GB" altLang="cs-CZ" b="0"/>
              <a:pPr/>
              <a:t>18</a:t>
            </a:fld>
            <a:endParaRPr lang="en-GB" altLang="cs-CZ" b="0"/>
          </a:p>
        </p:txBody>
      </p:sp>
      <p:sp>
        <p:nvSpPr>
          <p:cNvPr id="62467" name="Rectangle 2">
            <a:extLst>
              <a:ext uri="{FF2B5EF4-FFF2-40B4-BE49-F238E27FC236}">
                <a16:creationId xmlns:a16="http://schemas.microsoft.com/office/drawing/2014/main" id="{801EF538-7648-4ADF-B3F8-76B405557D26}"/>
              </a:ext>
            </a:extLst>
          </p:cNvPr>
          <p:cNvSpPr>
            <a:spLocks noChangeArrowheads="1" noTextEdit="1"/>
          </p:cNvSpPr>
          <p:nvPr>
            <p:ph type="sldImg"/>
          </p:nvPr>
        </p:nvSpPr>
        <p:spPr>
          <a:xfrm>
            <a:off x="1143000" y="685800"/>
            <a:ext cx="4572000" cy="3429000"/>
          </a:xfrm>
          <a:solidFill>
            <a:srgbClr val="FFFFFF"/>
          </a:solidFill>
          <a:ln/>
        </p:spPr>
      </p:sp>
      <p:sp>
        <p:nvSpPr>
          <p:cNvPr id="62468" name="Rectangle 3">
            <a:extLst>
              <a:ext uri="{FF2B5EF4-FFF2-40B4-BE49-F238E27FC236}">
                <a16:creationId xmlns:a16="http://schemas.microsoft.com/office/drawing/2014/main" id="{FDAECCB1-2D25-4028-9371-A9B76E251DF0}"/>
              </a:ext>
            </a:extLst>
          </p:cNvPr>
          <p:cNvSpPr>
            <a:spLocks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692A44B8-C619-44F9-9ACF-9AD118969973}"/>
              </a:ext>
            </a:extLst>
          </p:cNvPr>
          <p:cNvSpPr>
            <a:spLocks noGrp="1" noChangeArrowheads="1"/>
          </p:cNvSpPr>
          <p:nvPr>
            <p:ph type="sldNum" sz="quarter" idx="5"/>
          </p:nvPr>
        </p:nvSpPr>
        <p:spPr>
          <a:noFill/>
        </p:spPr>
        <p:txBody>
          <a:bodyPr/>
          <a:lstStyle>
            <a:lvl1pPr defTabSz="990600">
              <a:defRPr b="1">
                <a:solidFill>
                  <a:schemeClr val="tx1"/>
                </a:solidFill>
                <a:latin typeface="Arial" panose="020B0604020202020204" pitchFamily="34" charset="0"/>
                <a:cs typeface="Arial" panose="020B0604020202020204" pitchFamily="34" charset="0"/>
              </a:defRPr>
            </a:lvl1pPr>
            <a:lvl2pPr marL="742950" indent="-285750" defTabSz="990600">
              <a:defRPr b="1">
                <a:solidFill>
                  <a:schemeClr val="tx1"/>
                </a:solidFill>
                <a:latin typeface="Arial" panose="020B0604020202020204" pitchFamily="34" charset="0"/>
                <a:cs typeface="Arial" panose="020B0604020202020204" pitchFamily="34" charset="0"/>
              </a:defRPr>
            </a:lvl2pPr>
            <a:lvl3pPr marL="1143000" indent="-228600" defTabSz="990600">
              <a:defRPr b="1">
                <a:solidFill>
                  <a:schemeClr val="tx1"/>
                </a:solidFill>
                <a:latin typeface="Arial" panose="020B0604020202020204" pitchFamily="34" charset="0"/>
                <a:cs typeface="Arial" panose="020B0604020202020204" pitchFamily="34" charset="0"/>
              </a:defRPr>
            </a:lvl3pPr>
            <a:lvl4pPr marL="1600200" indent="-228600" defTabSz="990600">
              <a:defRPr b="1">
                <a:solidFill>
                  <a:schemeClr val="tx1"/>
                </a:solidFill>
                <a:latin typeface="Arial" panose="020B0604020202020204" pitchFamily="34" charset="0"/>
                <a:cs typeface="Arial" panose="020B0604020202020204" pitchFamily="34" charset="0"/>
              </a:defRPr>
            </a:lvl4pPr>
            <a:lvl5pPr marL="2057400" indent="-228600" defTabSz="990600">
              <a:defRPr b="1">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89FAEA6-306F-470A-B26F-49168C540FDD}" type="slidenum">
              <a:rPr lang="en-GB" altLang="cs-CZ" b="0"/>
              <a:pPr/>
              <a:t>21</a:t>
            </a:fld>
            <a:endParaRPr lang="en-GB" altLang="cs-CZ" b="0"/>
          </a:p>
        </p:txBody>
      </p:sp>
      <p:sp>
        <p:nvSpPr>
          <p:cNvPr id="71683" name="Text Box 2">
            <a:extLst>
              <a:ext uri="{FF2B5EF4-FFF2-40B4-BE49-F238E27FC236}">
                <a16:creationId xmlns:a16="http://schemas.microsoft.com/office/drawing/2014/main" id="{D9549D8F-4838-4196-82AE-C0B14E845EC4}"/>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cs-CZ" altLang="cs-CZ"/>
          </a:p>
        </p:txBody>
      </p:sp>
      <p:sp>
        <p:nvSpPr>
          <p:cNvPr id="71684" name="Text Box 3">
            <a:extLst>
              <a:ext uri="{FF2B5EF4-FFF2-40B4-BE49-F238E27FC236}">
                <a16:creationId xmlns:a16="http://schemas.microsoft.com/office/drawing/2014/main" id="{BB9E8EBF-E49F-40F1-80E3-5175A56F5599}"/>
              </a:ext>
            </a:extLst>
          </p:cNvPr>
          <p:cNvSpPr>
            <a:spLocks noChangeArrowheads="1"/>
          </p:cNvSpPr>
          <p:nvPr>
            <p:ph type="body"/>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a:t>Pollen tubes are among the most rapidly extending cells,</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a:t>growing up to 50 mm min±1. These growth rates are</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a:t>possible due to a highly polarized apical fusion of vesicles,</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a:t>which transport cell wall components to the growing tip</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a:t>(Steer and Steer, 1989). A tip-focused [Ca2+]c gradient is known to play a central</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a:t>role in the regulation of pollen tube growth and modulation</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a:t>of the [Ca2+]c concentration results in changes in the rate</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a:t>and direction of growth. (Pierson et al., 1994; Malho¬ and</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a:t>Trewavas, 1996). One of the targets of this Ca2+ signalling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Včely vnímají barvy (především žlutou, zelenou, modrou, fialovou a UV) a rozeznávají vůně. Živí se nektarem a své larvy krmí pylem a mateří kašičkou (vyrábějí včely z pylu a nektaru).  </a:t>
            </a:r>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5</a:t>
            </a:fld>
            <a:endParaRPr lang="cs-CZ"/>
          </a:p>
        </p:txBody>
      </p:sp>
    </p:spTree>
    <p:extLst>
      <p:ext uri="{BB962C8B-B14F-4D97-AF65-F5344CB8AC3E}">
        <p14:creationId xmlns:p14="http://schemas.microsoft.com/office/powerpoint/2010/main" val="16760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Úzká vazba vývoje motýlů a můr na vývoj květů – motýli mají dlouhý sosák, kterým sají nektar z květů. Barevné vnímání je podobné včelám, </a:t>
            </a:r>
            <a:r>
              <a:rPr lang="cs-CZ" dirty="0" err="1"/>
              <a:t>vyjímky</a:t>
            </a:r>
            <a:r>
              <a:rPr lang="cs-CZ" dirty="0"/>
              <a:t> můžou vnímat i červenou barvu. Někteří se specializují na vnímání vůní.</a:t>
            </a:r>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6</a:t>
            </a:fld>
            <a:endParaRPr lang="cs-CZ"/>
          </a:p>
        </p:txBody>
      </p:sp>
    </p:spTree>
    <p:extLst>
      <p:ext uri="{BB962C8B-B14F-4D97-AF65-F5344CB8AC3E}">
        <p14:creationId xmlns:p14="http://schemas.microsoft.com/office/powerpoint/2010/main" val="1260512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Hlavně u primitivnějších a nahosemenných – u kvetoucích rostlin se vyvinulo opylování větrem asi až druhotně. Přizpůsobení: velké množství lehkého (malého, hladkého a nelepivého) pylu, aby se zvýšila šance na </a:t>
            </a:r>
            <a:r>
              <a:rPr lang="cs-CZ" dirty="0" err="1"/>
              <a:t>dopadnutí</a:t>
            </a:r>
            <a:r>
              <a:rPr lang="cs-CZ" dirty="0"/>
              <a:t> na správnou bliznu. V semeníku je nízký počet vajíček, protože malá šance, že dopadne víc pylu (u opylování hmyzem velký přenos pylu a proto větší počet vajíček v semeníku). Časté kvetení na jaře před růstem listů nebo květy vystrčené do prostoru mimo listy. Někdy prudké otevření prašníků najednou (třeba vlivem slunce) a tím rozprášení do okolí. Přizpůsobení blizny – dlouhá, vystrčená, trichomy – </a:t>
            </a:r>
            <a:r>
              <a:rPr lang="cs-CZ" dirty="0" err="1"/>
              <a:t>peříčkovitý</a:t>
            </a:r>
            <a:r>
              <a:rPr lang="cs-CZ" dirty="0"/>
              <a:t> vzhled. Často dvoudomé rostliny kvůli zabránění samoopylení.</a:t>
            </a:r>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7</a:t>
            </a:fld>
            <a:endParaRPr lang="cs-CZ"/>
          </a:p>
        </p:txBody>
      </p:sp>
    </p:spTree>
    <p:extLst>
      <p:ext uri="{BB962C8B-B14F-4D97-AF65-F5344CB8AC3E}">
        <p14:creationId xmlns:p14="http://schemas.microsoft.com/office/powerpoint/2010/main" val="3576957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Ptáci jsou významní opylovači v tropech a subtropech, minimálně tak jako hmyz. Vnímají hlavně červenou barvu a nemají čich (takže květy nevoní). Květy obvykle velké, pevnější (ochrana před zobákem) a semeník s vajíčky bývá schován co nejhlouběji. Ptáci potřebují hodně energie – proto květy mají hodně nektaru</a:t>
            </a:r>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8</a:t>
            </a:fld>
            <a:endParaRPr lang="cs-CZ"/>
          </a:p>
        </p:txBody>
      </p:sp>
    </p:spTree>
    <p:extLst>
      <p:ext uri="{BB962C8B-B14F-4D97-AF65-F5344CB8AC3E}">
        <p14:creationId xmlns:p14="http://schemas.microsoft.com/office/powerpoint/2010/main" val="5939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Netopýři - mají dobrý zrak, ale ve tmě se řídí především čichem. Květy velké, pevné, páchnoucí, širší ústí, často na hlavním stonku nebo jinak „pevnějším“ místě. Květy mají velké množství nektaru, velké množství pylu (např. jeden květ baobabu až 2000 tyčinek). Otvírají se v noci.</a:t>
            </a:r>
          </a:p>
          <a:p>
            <a:r>
              <a:rPr lang="cs-CZ" dirty="0"/>
              <a:t>Poloopice nebo vačnatec – sají nektar, který je jejich hlavní složkou potravy.</a:t>
            </a:r>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9</a:t>
            </a:fld>
            <a:endParaRPr lang="cs-CZ"/>
          </a:p>
        </p:txBody>
      </p:sp>
    </p:spTree>
    <p:extLst>
      <p:ext uri="{BB962C8B-B14F-4D97-AF65-F5344CB8AC3E}">
        <p14:creationId xmlns:p14="http://schemas.microsoft.com/office/powerpoint/2010/main" val="1132205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Pyl nesmí hydratovat, aby se nepoškodil – proto často přenášeny celé prašníky nebo hydrofobní pyl v provazcích.</a:t>
            </a:r>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10</a:t>
            </a:fld>
            <a:endParaRPr lang="cs-CZ"/>
          </a:p>
        </p:txBody>
      </p:sp>
    </p:spTree>
    <p:extLst>
      <p:ext uri="{BB962C8B-B14F-4D97-AF65-F5344CB8AC3E}">
        <p14:creationId xmlns:p14="http://schemas.microsoft.com/office/powerpoint/2010/main" val="270622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Autogamie třeba na konci sezóny nebo když nedostatek opylovačů.</a:t>
            </a:r>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12</a:t>
            </a:fld>
            <a:endParaRPr lang="cs-CZ"/>
          </a:p>
        </p:txBody>
      </p:sp>
    </p:spTree>
    <p:extLst>
      <p:ext uri="{BB962C8B-B14F-4D97-AF65-F5344CB8AC3E}">
        <p14:creationId xmlns:p14="http://schemas.microsoft.com/office/powerpoint/2010/main" val="2720959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Genetická neslučitelnost – aby se zabránilo samoopylení</a:t>
            </a:r>
          </a:p>
          <a:p>
            <a:endParaRPr lang="cs-CZ" dirty="0"/>
          </a:p>
          <a:p>
            <a:r>
              <a:rPr lang="cs-CZ" dirty="0" err="1"/>
              <a:t>Gametofytická</a:t>
            </a:r>
            <a:r>
              <a:rPr lang="cs-CZ" dirty="0"/>
              <a:t> – je dána gametofytem – po vyklíčení pylové láčky se růst zastaví, pokud je genotyp pylu (látky vytvořené v pylové láčce a umístěné do stěny pylové láčky) shodný s genotypem pestíku </a:t>
            </a:r>
          </a:p>
          <a:p>
            <a:r>
              <a:rPr lang="cs-CZ" dirty="0" err="1"/>
              <a:t>Sporofytická</a:t>
            </a:r>
            <a:r>
              <a:rPr lang="cs-CZ" dirty="0"/>
              <a:t> – je dána sporofytem – na pylu jsou uloženy látky určující genotyp rostliny, ze které pochází pyl. Po dosednutí pyl nevyklíčí, pokud je genotyp shodný s genotypem blizny.</a:t>
            </a:r>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14</a:t>
            </a:fld>
            <a:endParaRPr lang="cs-CZ"/>
          </a:p>
        </p:txBody>
      </p:sp>
    </p:spTree>
    <p:extLst>
      <p:ext uri="{BB962C8B-B14F-4D97-AF65-F5344CB8AC3E}">
        <p14:creationId xmlns:p14="http://schemas.microsoft.com/office/powerpoint/2010/main" val="1879561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cs-CZ"/>
              <a:t>Kliknutím lze upravit styl.</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65683A76-68B5-42F6-BA06-B767539E5A9D}" type="datetimeFigureOut">
              <a:rPr lang="cs-CZ" smtClean="0"/>
              <a:t>01.12.2021</a:t>
            </a:fld>
            <a:endParaRPr lang="cs-CZ"/>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cs-CZ"/>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44FB0B6-D290-42D0-B5D8-936B57B74D1F}" type="slidenum">
              <a:rPr lang="cs-CZ" smtClean="0"/>
              <a:t>‹#›</a:t>
            </a:fld>
            <a:endParaRPr lang="cs-CZ"/>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790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5683A76-68B5-42F6-BA06-B767539E5A9D}" type="datetimeFigureOut">
              <a:rPr lang="cs-CZ" smtClean="0"/>
              <a:t>01.12.2021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44FB0B6-D290-42D0-B5D8-936B57B74D1F}" type="slidenum">
              <a:rPr lang="cs-CZ" smtClean="0"/>
              <a:t>‹#›</a:t>
            </a:fld>
            <a:endParaRPr lang="cs-CZ"/>
          </a:p>
        </p:txBody>
      </p:sp>
    </p:spTree>
    <p:extLst>
      <p:ext uri="{BB962C8B-B14F-4D97-AF65-F5344CB8AC3E}">
        <p14:creationId xmlns:p14="http://schemas.microsoft.com/office/powerpoint/2010/main" val="984508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5683A76-68B5-42F6-BA06-B767539E5A9D}" type="datetimeFigureOut">
              <a:rPr lang="cs-CZ" smtClean="0"/>
              <a:t>01.12.2021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44FB0B6-D290-42D0-B5D8-936B57B74D1F}" type="slidenum">
              <a:rPr lang="cs-CZ" smtClean="0"/>
              <a:t>‹#›</a:t>
            </a:fld>
            <a:endParaRPr lang="cs-CZ"/>
          </a:p>
        </p:txBody>
      </p:sp>
    </p:spTree>
    <p:extLst>
      <p:ext uri="{BB962C8B-B14F-4D97-AF65-F5344CB8AC3E}">
        <p14:creationId xmlns:p14="http://schemas.microsoft.com/office/powerpoint/2010/main" val="395401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5683A76-68B5-42F6-BA06-B767539E5A9D}" type="datetimeFigureOut">
              <a:rPr lang="cs-CZ" smtClean="0"/>
              <a:t>01.12.2021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44FB0B6-D290-42D0-B5D8-936B57B74D1F}" type="slidenum">
              <a:rPr lang="cs-CZ" smtClean="0"/>
              <a:t>‹#›</a:t>
            </a:fld>
            <a:endParaRPr lang="cs-CZ"/>
          </a:p>
        </p:txBody>
      </p:sp>
    </p:spTree>
    <p:extLst>
      <p:ext uri="{BB962C8B-B14F-4D97-AF65-F5344CB8AC3E}">
        <p14:creationId xmlns:p14="http://schemas.microsoft.com/office/powerpoint/2010/main" val="23252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cs-CZ"/>
              <a:t>Kliknutím lze upravit styl.</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65683A76-68B5-42F6-BA06-B767539E5A9D}" type="datetimeFigureOut">
              <a:rPr lang="cs-CZ" smtClean="0"/>
              <a:t>01.12.2021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44FB0B6-D290-42D0-B5D8-936B57B74D1F}" type="slidenum">
              <a:rPr lang="cs-CZ" smtClean="0"/>
              <a:t>‹#›</a:t>
            </a:fld>
            <a:endParaRPr lang="cs-CZ"/>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163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65683A76-68B5-42F6-BA06-B767539E5A9D}" type="datetimeFigureOut">
              <a:rPr lang="cs-CZ" smtClean="0"/>
              <a:t>01.12.2021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44FB0B6-D290-42D0-B5D8-936B57B74D1F}" type="slidenum">
              <a:rPr lang="cs-CZ" smtClean="0"/>
              <a:t>‹#›</a:t>
            </a:fld>
            <a:endParaRPr lang="cs-CZ"/>
          </a:p>
        </p:txBody>
      </p:sp>
    </p:spTree>
    <p:extLst>
      <p:ext uri="{BB962C8B-B14F-4D97-AF65-F5344CB8AC3E}">
        <p14:creationId xmlns:p14="http://schemas.microsoft.com/office/powerpoint/2010/main" val="1186499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65683A76-68B5-42F6-BA06-B767539E5A9D}" type="datetimeFigureOut">
              <a:rPr lang="cs-CZ" smtClean="0"/>
              <a:t>01.12.2021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B44FB0B6-D290-42D0-B5D8-936B57B74D1F}" type="slidenum">
              <a:rPr lang="cs-CZ" smtClean="0"/>
              <a:t>‹#›</a:t>
            </a:fld>
            <a:endParaRPr lang="cs-CZ"/>
          </a:p>
        </p:txBody>
      </p:sp>
    </p:spTree>
    <p:extLst>
      <p:ext uri="{BB962C8B-B14F-4D97-AF65-F5344CB8AC3E}">
        <p14:creationId xmlns:p14="http://schemas.microsoft.com/office/powerpoint/2010/main" val="4201319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65683A76-68B5-42F6-BA06-B767539E5A9D}" type="datetimeFigureOut">
              <a:rPr lang="cs-CZ" smtClean="0"/>
              <a:t>01.12.2021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B44FB0B6-D290-42D0-B5D8-936B57B74D1F}" type="slidenum">
              <a:rPr lang="cs-CZ" smtClean="0"/>
              <a:t>‹#›</a:t>
            </a:fld>
            <a:endParaRPr lang="cs-CZ"/>
          </a:p>
        </p:txBody>
      </p:sp>
    </p:spTree>
    <p:extLst>
      <p:ext uri="{BB962C8B-B14F-4D97-AF65-F5344CB8AC3E}">
        <p14:creationId xmlns:p14="http://schemas.microsoft.com/office/powerpoint/2010/main" val="922168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83A76-68B5-42F6-BA06-B767539E5A9D}" type="datetimeFigureOut">
              <a:rPr lang="cs-CZ" smtClean="0"/>
              <a:t>01.12.2021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B44FB0B6-D290-42D0-B5D8-936B57B74D1F}" type="slidenum">
              <a:rPr lang="cs-CZ" smtClean="0"/>
              <a:t>‹#›</a:t>
            </a:fld>
            <a:endParaRPr lang="cs-CZ"/>
          </a:p>
        </p:txBody>
      </p:sp>
    </p:spTree>
    <p:extLst>
      <p:ext uri="{BB962C8B-B14F-4D97-AF65-F5344CB8AC3E}">
        <p14:creationId xmlns:p14="http://schemas.microsoft.com/office/powerpoint/2010/main" val="197736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cs-CZ"/>
              <a:t>Kliknutím lze upravit styl.</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65683A76-68B5-42F6-BA06-B767539E5A9D}" type="datetimeFigureOut">
              <a:rPr lang="cs-CZ" smtClean="0"/>
              <a:t>01.12.2021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44FB0B6-D290-42D0-B5D8-936B57B74D1F}" type="slidenum">
              <a:rPr lang="cs-CZ" smtClean="0"/>
              <a:t>‹#›</a:t>
            </a:fld>
            <a:endParaRPr lang="cs-CZ"/>
          </a:p>
        </p:txBody>
      </p:sp>
    </p:spTree>
    <p:extLst>
      <p:ext uri="{BB962C8B-B14F-4D97-AF65-F5344CB8AC3E}">
        <p14:creationId xmlns:p14="http://schemas.microsoft.com/office/powerpoint/2010/main" val="2071616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cs-CZ"/>
              <a:t>Kliknutím lze upravit styl.</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65683A76-68B5-42F6-BA06-B767539E5A9D}" type="datetimeFigureOut">
              <a:rPr lang="cs-CZ" smtClean="0"/>
              <a:t>01.12.2021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44FB0B6-D290-42D0-B5D8-936B57B74D1F}" type="slidenum">
              <a:rPr lang="cs-CZ" smtClean="0"/>
              <a:t>‹#›</a:t>
            </a:fld>
            <a:endParaRPr lang="cs-CZ"/>
          </a:p>
        </p:txBody>
      </p:sp>
    </p:spTree>
    <p:extLst>
      <p:ext uri="{BB962C8B-B14F-4D97-AF65-F5344CB8AC3E}">
        <p14:creationId xmlns:p14="http://schemas.microsoft.com/office/powerpoint/2010/main" val="4200800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65683A76-68B5-42F6-BA06-B767539E5A9D}" type="datetimeFigureOut">
              <a:rPr lang="cs-CZ" smtClean="0"/>
              <a:t>01.12.2021</a:t>
            </a:fld>
            <a:endParaRPr lang="cs-CZ"/>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cs-CZ"/>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44FB0B6-D290-42D0-B5D8-936B57B74D1F}" type="slidenum">
              <a:rPr lang="cs-CZ" smtClean="0"/>
              <a:t>‹#›</a:t>
            </a:fld>
            <a:endParaRPr lang="cs-CZ"/>
          </a:p>
        </p:txBody>
      </p:sp>
    </p:spTree>
    <p:extLst>
      <p:ext uri="{BB962C8B-B14F-4D97-AF65-F5344CB8AC3E}">
        <p14:creationId xmlns:p14="http://schemas.microsoft.com/office/powerpoint/2010/main" val="4904922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CDEFE0-FC11-4E9D-8A85-F85163E6D256}"/>
              </a:ext>
            </a:extLst>
          </p:cNvPr>
          <p:cNvSpPr>
            <a:spLocks noGrp="1"/>
          </p:cNvSpPr>
          <p:nvPr>
            <p:ph type="ctrTitle"/>
          </p:nvPr>
        </p:nvSpPr>
        <p:spPr/>
        <p:txBody>
          <a:bodyPr/>
          <a:lstStyle/>
          <a:p>
            <a:r>
              <a:rPr lang="cs-CZ" dirty="0"/>
              <a:t>Opylení a oplození</a:t>
            </a:r>
          </a:p>
        </p:txBody>
      </p:sp>
      <p:sp>
        <p:nvSpPr>
          <p:cNvPr id="3" name="Podnadpis 2">
            <a:extLst>
              <a:ext uri="{FF2B5EF4-FFF2-40B4-BE49-F238E27FC236}">
                <a16:creationId xmlns:a16="http://schemas.microsoft.com/office/drawing/2014/main" id="{ADFCCA66-05D6-4AAF-9FF5-C250ACC7B1FA}"/>
              </a:ext>
            </a:extLst>
          </p:cNvPr>
          <p:cNvSpPr>
            <a:spLocks noGrp="1"/>
          </p:cNvSpPr>
          <p:nvPr>
            <p:ph type="subTitle" idx="1"/>
          </p:nvPr>
        </p:nvSpPr>
        <p:spPr>
          <a:xfrm>
            <a:off x="1709530" y="3982176"/>
            <a:ext cx="8767860" cy="1388165"/>
          </a:xfrm>
        </p:spPr>
        <p:txBody>
          <a:bodyPr/>
          <a:lstStyle/>
          <a:p>
            <a:r>
              <a:rPr lang="cs-CZ" dirty="0"/>
              <a:t>Rostlinná embryologie 2021</a:t>
            </a:r>
          </a:p>
          <a:p>
            <a:r>
              <a:rPr lang="cs-CZ" dirty="0"/>
              <a:t>Mgr. Hana Cempírková Ph.D.</a:t>
            </a:r>
          </a:p>
        </p:txBody>
      </p:sp>
      <p:pic>
        <p:nvPicPr>
          <p:cNvPr id="1026" name="Picture 2" descr="Nafta včelám nevoní, kvůli jejímu spalování nedokážou najít květy -  Ekolist.cz">
            <a:extLst>
              <a:ext uri="{FF2B5EF4-FFF2-40B4-BE49-F238E27FC236}">
                <a16:creationId xmlns:a16="http://schemas.microsoft.com/office/drawing/2014/main" id="{11A37A59-3EBC-48B6-B28A-A0B92903A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1230" y="4906768"/>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2 Best Flowers to Attract Hummingbirds to Your Garden 2021">
            <a:extLst>
              <a:ext uri="{FF2B5EF4-FFF2-40B4-BE49-F238E27FC236}">
                <a16:creationId xmlns:a16="http://schemas.microsoft.com/office/drawing/2014/main" id="{23F17AB7-DF8F-42C2-BD8F-D3690C5D3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789" y="260539"/>
            <a:ext cx="2143125"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eetle Pollination">
            <a:extLst>
              <a:ext uri="{FF2B5EF4-FFF2-40B4-BE49-F238E27FC236}">
                <a16:creationId xmlns:a16="http://schemas.microsoft.com/office/drawing/2014/main" id="{97A1D376-5E15-4492-9365-A0DFF0B2D0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0410" y="403414"/>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11 pollinators from around the world – Dickinson County Conservation Board">
            <a:extLst>
              <a:ext uri="{FF2B5EF4-FFF2-40B4-BE49-F238E27FC236}">
                <a16:creationId xmlns:a16="http://schemas.microsoft.com/office/drawing/2014/main" id="{89C5B2FE-3DC1-4714-BD10-79B4DEEECD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1165" y="4557132"/>
            <a:ext cx="24765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Why bats matter when it comes to pollination – The Applied Ecologist">
            <a:extLst>
              <a:ext uri="{FF2B5EF4-FFF2-40B4-BE49-F238E27FC236}">
                <a16:creationId xmlns:a16="http://schemas.microsoft.com/office/drawing/2014/main" id="{BBC394B0-B401-4FB3-9A22-C0B71F0484F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5102"/>
          <a:stretch/>
        </p:blipFill>
        <p:spPr bwMode="auto">
          <a:xfrm>
            <a:off x="8076687" y="4575957"/>
            <a:ext cx="3424751" cy="18290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se-up of Butterfly Pollinating Flower · Free Stock Photo">
            <a:extLst>
              <a:ext uri="{FF2B5EF4-FFF2-40B4-BE49-F238E27FC236}">
                <a16:creationId xmlns:a16="http://schemas.microsoft.com/office/drawing/2014/main" id="{29EAC016-014C-490F-A7CC-B0886D5A86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1625" y="602341"/>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925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A4D3FD-A8A5-4C15-9D3D-97C6A9FF1F08}"/>
              </a:ext>
            </a:extLst>
          </p:cNvPr>
          <p:cNvSpPr>
            <a:spLocks noGrp="1"/>
          </p:cNvSpPr>
          <p:nvPr>
            <p:ph type="title"/>
          </p:nvPr>
        </p:nvSpPr>
        <p:spPr/>
        <p:txBody>
          <a:bodyPr/>
          <a:lstStyle/>
          <a:p>
            <a:r>
              <a:rPr lang="cs-CZ" dirty="0"/>
              <a:t>Voda</a:t>
            </a:r>
          </a:p>
        </p:txBody>
      </p:sp>
      <p:pic>
        <p:nvPicPr>
          <p:cNvPr id="9218" name="Picture 2" descr="Learn Types and Agents of Pollination in 3 minutes.">
            <a:extLst>
              <a:ext uri="{FF2B5EF4-FFF2-40B4-BE49-F238E27FC236}">
                <a16:creationId xmlns:a16="http://schemas.microsoft.com/office/drawing/2014/main" id="{3F79037A-BC6E-4036-BC3E-BE06426FB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0564" y="2219073"/>
            <a:ext cx="4231341" cy="325614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OViZg)Hdaa^cViZY HaVcih">
            <a:extLst>
              <a:ext uri="{FF2B5EF4-FFF2-40B4-BE49-F238E27FC236}">
                <a16:creationId xmlns:a16="http://schemas.microsoft.com/office/drawing/2014/main" id="{3221D093-630E-406A-9C7C-7EAFF64FA6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219073"/>
            <a:ext cx="4827798" cy="2870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108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9B09BC-14E3-4A05-A4F5-A368CC902FA2}"/>
              </a:ext>
            </a:extLst>
          </p:cNvPr>
          <p:cNvSpPr>
            <a:spLocks noGrp="1"/>
          </p:cNvSpPr>
          <p:nvPr>
            <p:ph type="title"/>
          </p:nvPr>
        </p:nvSpPr>
        <p:spPr/>
        <p:txBody>
          <a:bodyPr/>
          <a:lstStyle/>
          <a:p>
            <a:r>
              <a:rPr lang="cs-CZ" dirty="0"/>
              <a:t>Samosprašnost a cizosprašnost</a:t>
            </a:r>
          </a:p>
        </p:txBody>
      </p:sp>
      <p:pic>
        <p:nvPicPr>
          <p:cNvPr id="10242" name="Picture 2" descr="Untitled">
            <a:extLst>
              <a:ext uri="{FF2B5EF4-FFF2-40B4-BE49-F238E27FC236}">
                <a16:creationId xmlns:a16="http://schemas.microsoft.com/office/drawing/2014/main" id="{D9174DAA-A7F7-41C7-ABB5-062C534DB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275" y="2511241"/>
            <a:ext cx="6885454" cy="276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751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ulka 5">
            <a:extLst>
              <a:ext uri="{FF2B5EF4-FFF2-40B4-BE49-F238E27FC236}">
                <a16:creationId xmlns:a16="http://schemas.microsoft.com/office/drawing/2014/main" id="{25ABA181-B689-4EF4-BF28-0F9B7BEE4C8E}"/>
              </a:ext>
            </a:extLst>
          </p:cNvPr>
          <p:cNvGraphicFramePr>
            <a:graphicFrameLocks noGrp="1"/>
          </p:cNvGraphicFramePr>
          <p:nvPr>
            <p:ph idx="1"/>
            <p:extLst>
              <p:ext uri="{D42A27DB-BD31-4B8C-83A1-F6EECF244321}">
                <p14:modId xmlns:p14="http://schemas.microsoft.com/office/powerpoint/2010/main" val="529303624"/>
              </p:ext>
            </p:extLst>
          </p:nvPr>
        </p:nvGraphicFramePr>
        <p:xfrm>
          <a:off x="1176339" y="1775572"/>
          <a:ext cx="9872661" cy="4394200"/>
        </p:xfrm>
        <a:graphic>
          <a:graphicData uri="http://schemas.openxmlformats.org/drawingml/2006/table">
            <a:tbl>
              <a:tblPr firstRow="1" bandRow="1">
                <a:tableStyleId>{5C22544A-7EE6-4342-B048-85BDC9FD1C3A}</a:tableStyleId>
              </a:tblPr>
              <a:tblGrid>
                <a:gridCol w="3290887">
                  <a:extLst>
                    <a:ext uri="{9D8B030D-6E8A-4147-A177-3AD203B41FA5}">
                      <a16:colId xmlns:a16="http://schemas.microsoft.com/office/drawing/2014/main" val="1645441443"/>
                    </a:ext>
                  </a:extLst>
                </a:gridCol>
                <a:gridCol w="3290887">
                  <a:extLst>
                    <a:ext uri="{9D8B030D-6E8A-4147-A177-3AD203B41FA5}">
                      <a16:colId xmlns:a16="http://schemas.microsoft.com/office/drawing/2014/main" val="2541840438"/>
                    </a:ext>
                  </a:extLst>
                </a:gridCol>
                <a:gridCol w="3290887">
                  <a:extLst>
                    <a:ext uri="{9D8B030D-6E8A-4147-A177-3AD203B41FA5}">
                      <a16:colId xmlns:a16="http://schemas.microsoft.com/office/drawing/2014/main" val="377415130"/>
                    </a:ext>
                  </a:extLst>
                </a:gridCol>
              </a:tblGrid>
              <a:tr h="370840">
                <a:tc>
                  <a:txBody>
                    <a:bodyPr/>
                    <a:lstStyle/>
                    <a:p>
                      <a:r>
                        <a:rPr lang="cs-CZ" dirty="0"/>
                        <a:t>Autogamie (jeden květ)</a:t>
                      </a:r>
                    </a:p>
                  </a:txBody>
                  <a:tcPr/>
                </a:tc>
                <a:tc>
                  <a:txBody>
                    <a:bodyPr/>
                    <a:lstStyle/>
                    <a:p>
                      <a:r>
                        <a:rPr lang="cs-CZ" dirty="0" err="1"/>
                        <a:t>Geitonogamie</a:t>
                      </a:r>
                      <a:r>
                        <a:rPr lang="cs-CZ" dirty="0"/>
                        <a:t>  (různé květy na stejné rostlině)</a:t>
                      </a:r>
                    </a:p>
                  </a:txBody>
                  <a:tcPr/>
                </a:tc>
                <a:tc>
                  <a:txBody>
                    <a:bodyPr/>
                    <a:lstStyle/>
                    <a:p>
                      <a:r>
                        <a:rPr lang="cs-CZ" dirty="0"/>
                        <a:t>Xenogamie (květy na různých rostlinách)</a:t>
                      </a:r>
                    </a:p>
                  </a:txBody>
                  <a:tcPr/>
                </a:tc>
                <a:extLst>
                  <a:ext uri="{0D108BD9-81ED-4DB2-BD59-A6C34878D82A}">
                    <a16:rowId xmlns:a16="http://schemas.microsoft.com/office/drawing/2014/main" val="884584194"/>
                  </a:ext>
                </a:extLst>
              </a:tr>
              <a:tr h="370840">
                <a:tc>
                  <a:txBody>
                    <a:bodyPr/>
                    <a:lstStyle/>
                    <a:p>
                      <a:r>
                        <a:rPr lang="cs-CZ" dirty="0"/>
                        <a:t>Geneticky identické potomstvo</a:t>
                      </a:r>
                    </a:p>
                  </a:txBody>
                  <a:tcPr/>
                </a:tc>
                <a:tc>
                  <a:txBody>
                    <a:bodyPr/>
                    <a:lstStyle/>
                    <a:p>
                      <a:r>
                        <a:rPr lang="cs-CZ" dirty="0"/>
                        <a:t>Geneticky identické potomstvo</a:t>
                      </a:r>
                    </a:p>
                  </a:txBody>
                  <a:tcPr/>
                </a:tc>
                <a:tc>
                  <a:txBody>
                    <a:bodyPr/>
                    <a:lstStyle/>
                    <a:p>
                      <a:r>
                        <a:rPr lang="cs-CZ" dirty="0"/>
                        <a:t>Potomstvo s genetickou variabilitou</a:t>
                      </a:r>
                    </a:p>
                  </a:txBody>
                  <a:tcPr/>
                </a:tc>
                <a:extLst>
                  <a:ext uri="{0D108BD9-81ED-4DB2-BD59-A6C34878D82A}">
                    <a16:rowId xmlns:a16="http://schemas.microsoft.com/office/drawing/2014/main" val="2083936715"/>
                  </a:ext>
                </a:extLst>
              </a:tr>
              <a:tr h="370840">
                <a:tc>
                  <a:txBody>
                    <a:bodyPr/>
                    <a:lstStyle/>
                    <a:p>
                      <a:r>
                        <a:rPr lang="cs-CZ" dirty="0"/>
                        <a:t>Může se opylit před otevřením (kleistogamie)</a:t>
                      </a:r>
                    </a:p>
                  </a:txBody>
                  <a:tcPr/>
                </a:tc>
                <a:tc>
                  <a:txBody>
                    <a:bodyPr/>
                    <a:lstStyle/>
                    <a:p>
                      <a:r>
                        <a:rPr lang="cs-CZ" dirty="0"/>
                        <a:t>Několik květů na jednom stvolu</a:t>
                      </a:r>
                    </a:p>
                  </a:txBody>
                  <a:tcPr/>
                </a:tc>
                <a:tc>
                  <a:txBody>
                    <a:bodyPr/>
                    <a:lstStyle/>
                    <a:p>
                      <a:r>
                        <a:rPr lang="cs-CZ" dirty="0"/>
                        <a:t>Dvoudomé rostliny, inkompatibilita pylu, časové oddělení dozrávání pylu a blizny, různá délka tyčinek a blizny</a:t>
                      </a:r>
                    </a:p>
                  </a:txBody>
                  <a:tcPr/>
                </a:tc>
                <a:extLst>
                  <a:ext uri="{0D108BD9-81ED-4DB2-BD59-A6C34878D82A}">
                    <a16:rowId xmlns:a16="http://schemas.microsoft.com/office/drawing/2014/main" val="3089590597"/>
                  </a:ext>
                </a:extLst>
              </a:tr>
              <a:tr h="370840">
                <a:tc>
                  <a:txBody>
                    <a:bodyPr/>
                    <a:lstStyle/>
                    <a:p>
                      <a:r>
                        <a:rPr lang="cs-CZ" dirty="0"/>
                        <a:t>Není závislé na opylovači (není třeba vynakládat energii na lákání)</a:t>
                      </a:r>
                    </a:p>
                  </a:txBody>
                  <a:tcPr/>
                </a:tc>
                <a:tc>
                  <a:txBody>
                    <a:bodyPr/>
                    <a:lstStyle/>
                    <a:p>
                      <a:r>
                        <a:rPr lang="cs-CZ" dirty="0"/>
                        <a:t>Je závislé na opylovači</a:t>
                      </a:r>
                    </a:p>
                  </a:txBody>
                  <a:tcPr/>
                </a:tc>
                <a:tc>
                  <a:txBody>
                    <a:bodyPr/>
                    <a:lstStyle/>
                    <a:p>
                      <a:r>
                        <a:rPr lang="cs-CZ" dirty="0"/>
                        <a:t>Je výrazně závislé na opylovači</a:t>
                      </a:r>
                    </a:p>
                  </a:txBody>
                  <a:tcPr/>
                </a:tc>
                <a:extLst>
                  <a:ext uri="{0D108BD9-81ED-4DB2-BD59-A6C34878D82A}">
                    <a16:rowId xmlns:a16="http://schemas.microsoft.com/office/drawing/2014/main" val="37569639"/>
                  </a:ext>
                </a:extLst>
              </a:tr>
              <a:tr h="370840">
                <a:tc>
                  <a:txBody>
                    <a:bodyPr/>
                    <a:lstStyle/>
                    <a:p>
                      <a:r>
                        <a:rPr lang="cs-CZ" dirty="0"/>
                        <a:t>Záruka vytvoření potomstva</a:t>
                      </a:r>
                    </a:p>
                  </a:txBody>
                  <a:tcPr/>
                </a:tc>
                <a:tc>
                  <a:txBody>
                    <a:bodyPr/>
                    <a:lstStyle/>
                    <a:p>
                      <a:endParaRPr lang="cs-CZ" dirty="0"/>
                    </a:p>
                  </a:txBody>
                  <a:tcPr/>
                </a:tc>
                <a:tc>
                  <a:txBody>
                    <a:bodyPr/>
                    <a:lstStyle/>
                    <a:p>
                      <a:r>
                        <a:rPr lang="cs-CZ" dirty="0"/>
                        <a:t>Závisí na opylovači</a:t>
                      </a:r>
                    </a:p>
                  </a:txBody>
                  <a:tcPr/>
                </a:tc>
                <a:extLst>
                  <a:ext uri="{0D108BD9-81ED-4DB2-BD59-A6C34878D82A}">
                    <a16:rowId xmlns:a16="http://schemas.microsoft.com/office/drawing/2014/main" val="2149356042"/>
                  </a:ext>
                </a:extLst>
              </a:tr>
              <a:tr h="370840">
                <a:tc>
                  <a:txBody>
                    <a:bodyPr/>
                    <a:lstStyle/>
                    <a:p>
                      <a:r>
                        <a:rPr lang="cs-CZ" dirty="0"/>
                        <a:t>Stabilní prostředí – výhodný genotyp</a:t>
                      </a:r>
                    </a:p>
                  </a:txBody>
                  <a:tcPr/>
                </a:tc>
                <a:tc>
                  <a:txBody>
                    <a:bodyPr/>
                    <a:lstStyle/>
                    <a:p>
                      <a:endParaRPr lang="cs-CZ" dirty="0"/>
                    </a:p>
                  </a:txBody>
                  <a:tcPr/>
                </a:tc>
                <a:tc>
                  <a:txBody>
                    <a:bodyPr/>
                    <a:lstStyle/>
                    <a:p>
                      <a:r>
                        <a:rPr lang="cs-CZ" dirty="0"/>
                        <a:t>Přežití potomků i v měnícím se prostředí</a:t>
                      </a:r>
                    </a:p>
                  </a:txBody>
                  <a:tcPr/>
                </a:tc>
                <a:extLst>
                  <a:ext uri="{0D108BD9-81ED-4DB2-BD59-A6C34878D82A}">
                    <a16:rowId xmlns:a16="http://schemas.microsoft.com/office/drawing/2014/main" val="3473162893"/>
                  </a:ext>
                </a:extLst>
              </a:tr>
            </a:tbl>
          </a:graphicData>
        </a:graphic>
      </p:graphicFrame>
      <p:sp>
        <p:nvSpPr>
          <p:cNvPr id="4" name="Nadpis 1">
            <a:extLst>
              <a:ext uri="{FF2B5EF4-FFF2-40B4-BE49-F238E27FC236}">
                <a16:creationId xmlns:a16="http://schemas.microsoft.com/office/drawing/2014/main" id="{26EDAAA6-6B77-4F2F-A41B-E8308C748C7D}"/>
              </a:ext>
            </a:extLst>
          </p:cNvPr>
          <p:cNvSpPr>
            <a:spLocks noGrp="1"/>
          </p:cNvSpPr>
          <p:nvPr>
            <p:ph type="title"/>
          </p:nvPr>
        </p:nvSpPr>
        <p:spPr>
          <a:xfrm>
            <a:off x="1143000" y="609600"/>
            <a:ext cx="9875838" cy="1355725"/>
          </a:xfrm>
        </p:spPr>
        <p:txBody>
          <a:bodyPr/>
          <a:lstStyle/>
          <a:p>
            <a:r>
              <a:rPr lang="cs-CZ" dirty="0"/>
              <a:t>Samosprašnost a cizosprašnost</a:t>
            </a:r>
          </a:p>
        </p:txBody>
      </p:sp>
      <p:sp>
        <p:nvSpPr>
          <p:cNvPr id="6" name="TextovéPole 5">
            <a:extLst>
              <a:ext uri="{FF2B5EF4-FFF2-40B4-BE49-F238E27FC236}">
                <a16:creationId xmlns:a16="http://schemas.microsoft.com/office/drawing/2014/main" id="{E315E2FE-235B-4FDA-A32C-6A7AC1E6AADE}"/>
              </a:ext>
            </a:extLst>
          </p:cNvPr>
          <p:cNvSpPr txBox="1"/>
          <p:nvPr/>
        </p:nvSpPr>
        <p:spPr>
          <a:xfrm flipH="1">
            <a:off x="6374800" y="332730"/>
            <a:ext cx="6050282" cy="461665"/>
          </a:xfrm>
          <a:prstGeom prst="rect">
            <a:avLst/>
          </a:prstGeom>
          <a:noFill/>
        </p:spPr>
        <p:txBody>
          <a:bodyPr wrap="square" rtlCol="0">
            <a:spAutoFit/>
          </a:bodyPr>
          <a:lstStyle/>
          <a:p>
            <a:r>
              <a:rPr lang="cs-CZ" sz="2400" dirty="0" err="1"/>
              <a:t>Allogamie</a:t>
            </a:r>
            <a:r>
              <a:rPr lang="cs-CZ" sz="2400" dirty="0"/>
              <a:t> = </a:t>
            </a:r>
            <a:r>
              <a:rPr lang="cs-CZ" sz="2400" dirty="0" err="1"/>
              <a:t>geitonogamie</a:t>
            </a:r>
            <a:r>
              <a:rPr lang="cs-CZ" sz="2400" dirty="0"/>
              <a:t> a xenogamie</a:t>
            </a:r>
          </a:p>
        </p:txBody>
      </p:sp>
    </p:spTree>
    <p:extLst>
      <p:ext uri="{BB962C8B-B14F-4D97-AF65-F5344CB8AC3E}">
        <p14:creationId xmlns:p14="http://schemas.microsoft.com/office/powerpoint/2010/main" val="675516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09DFA78-1AD3-4122-998D-2BE6B6BF221F}"/>
              </a:ext>
            </a:extLst>
          </p:cNvPr>
          <p:cNvSpPr>
            <a:spLocks noGrp="1" noChangeArrowheads="1"/>
          </p:cNvSpPr>
          <p:nvPr>
            <p:ph type="title"/>
          </p:nvPr>
        </p:nvSpPr>
        <p:spPr>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cs-CZ" altLang="cs-CZ" sz="3200" b="1" dirty="0">
                <a:solidFill>
                  <a:srgbClr val="0000FF"/>
                </a:solidFill>
              </a:rPr>
              <a:t>Samosprašnost a cizosprašnost   v ovocnářství</a:t>
            </a:r>
          </a:p>
        </p:txBody>
      </p:sp>
      <p:sp>
        <p:nvSpPr>
          <p:cNvPr id="46083" name="Rectangle 3">
            <a:extLst>
              <a:ext uri="{FF2B5EF4-FFF2-40B4-BE49-F238E27FC236}">
                <a16:creationId xmlns:a16="http://schemas.microsoft.com/office/drawing/2014/main" id="{6066FCEB-4B25-4E16-9738-B2194A12E5C8}"/>
              </a:ext>
            </a:extLst>
          </p:cNvPr>
          <p:cNvSpPr>
            <a:spLocks noGrp="1" noChangeArrowheads="1"/>
          </p:cNvSpPr>
          <p:nvPr>
            <p:ph type="body" idx="1"/>
          </p:nvPr>
        </p:nvSpPr>
        <p:spPr>
          <a:xfrm>
            <a:off x="1272988" y="1989138"/>
            <a:ext cx="8866375" cy="4525962"/>
          </a:xfrm>
        </p:spPr>
        <p:txBody>
          <a:bodyPr>
            <a:normAutofit/>
          </a:bodyPr>
          <a:lstStyle/>
          <a:p>
            <a:pPr eaLnBrk="1" hangingPunct="1">
              <a:lnSpc>
                <a:spcPct val="90000"/>
              </a:lnSpc>
            </a:pPr>
            <a:r>
              <a:rPr lang="cs-CZ" altLang="cs-CZ" sz="2800" b="1" dirty="0"/>
              <a:t>samosprašný </a:t>
            </a:r>
            <a:r>
              <a:rPr lang="cs-CZ" altLang="cs-CZ" sz="2800" dirty="0"/>
              <a:t>je strom nebo kultivar, pokud stačí     k oplození pyl z libovolně umístěného květu </a:t>
            </a:r>
            <a:r>
              <a:rPr lang="cs-CZ" altLang="cs-CZ" sz="2800" b="1" dirty="0"/>
              <a:t>stejného kultivaru</a:t>
            </a:r>
            <a:r>
              <a:rPr lang="cs-CZ" altLang="cs-CZ" sz="2800" dirty="0"/>
              <a:t> (např. některé </a:t>
            </a:r>
            <a:r>
              <a:rPr lang="cs-CZ" altLang="cs-CZ" sz="2800" b="1" dirty="0">
                <a:solidFill>
                  <a:srgbClr val="0000FF"/>
                </a:solidFill>
              </a:rPr>
              <a:t>broskvoně, meruňky, višně</a:t>
            </a:r>
            <a:r>
              <a:rPr lang="cs-CZ" altLang="cs-CZ" sz="2800" dirty="0"/>
              <a:t>)</a:t>
            </a:r>
          </a:p>
          <a:p>
            <a:pPr eaLnBrk="1" hangingPunct="1">
              <a:lnSpc>
                <a:spcPct val="90000"/>
              </a:lnSpc>
            </a:pPr>
            <a:endParaRPr lang="cs-CZ" altLang="cs-CZ" sz="2800" dirty="0"/>
          </a:p>
          <a:p>
            <a:pPr eaLnBrk="1" hangingPunct="1">
              <a:spcBef>
                <a:spcPct val="25000"/>
              </a:spcBef>
              <a:spcAft>
                <a:spcPct val="25000"/>
              </a:spcAft>
            </a:pPr>
            <a:r>
              <a:rPr lang="cs-CZ" altLang="cs-CZ" sz="2800" b="1" dirty="0"/>
              <a:t>cizosprašný</a:t>
            </a:r>
            <a:r>
              <a:rPr lang="cs-CZ" altLang="cs-CZ" sz="2800" dirty="0"/>
              <a:t> je strom nebo kultivar, pokud k opylení potřebuje </a:t>
            </a:r>
            <a:r>
              <a:rPr lang="cs-CZ" altLang="cs-CZ" sz="2800" b="1" dirty="0"/>
              <a:t>jiný kultivar</a:t>
            </a:r>
            <a:r>
              <a:rPr lang="cs-CZ" altLang="cs-CZ" sz="2800" dirty="0"/>
              <a:t> (na druhém stromu nebo i na větvi přiroubované na strom, o jehož opylení se jedná (např. </a:t>
            </a:r>
            <a:r>
              <a:rPr lang="cs-CZ" altLang="cs-CZ" sz="2800" b="1" dirty="0">
                <a:solidFill>
                  <a:srgbClr val="0000FF"/>
                </a:solidFill>
              </a:rPr>
              <a:t>hrušně, jabloně, třešně, rybíz</a:t>
            </a:r>
            <a:r>
              <a:rPr lang="cs-CZ" altLang="cs-CZ" sz="2800"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68A5362-EC3B-4BE3-804B-E6B289AF8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1D37744E-F5F6-4ED5-9F5F-21183A8FE7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DD9D7C55-D0C1-4B48-ADC5-A9E322B196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AF76D8A0-F840-44FD-94A8-A20CBDF8DE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79" name="Rectangle 78">
            <a:extLst>
              <a:ext uri="{FF2B5EF4-FFF2-40B4-BE49-F238E27FC236}">
                <a16:creationId xmlns:a16="http://schemas.microsoft.com/office/drawing/2014/main" id="{CC844B5A-A65D-41B5-8242-5470C11D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378" y="246887"/>
            <a:ext cx="5861321"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81" name="Straight Connector 80">
            <a:extLst>
              <a:ext uri="{FF2B5EF4-FFF2-40B4-BE49-F238E27FC236}">
                <a16:creationId xmlns:a16="http://schemas.microsoft.com/office/drawing/2014/main" id="{76795CB0-CC14-43E3-9440-AD43DE65E1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6924" y="4220801"/>
            <a:ext cx="421593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14AE8570-D9D3-44BE-A679-3A4B0F1C27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E7A8A90C-495A-49C9-8E12-6DA7905E6215}"/>
              </a:ext>
            </a:extLst>
          </p:cNvPr>
          <p:cNvSpPr>
            <a:spLocks noGrp="1"/>
          </p:cNvSpPr>
          <p:nvPr>
            <p:ph type="title"/>
          </p:nvPr>
        </p:nvSpPr>
        <p:spPr>
          <a:xfrm>
            <a:off x="6736924" y="857675"/>
            <a:ext cx="4566230" cy="3437782"/>
          </a:xfrm>
        </p:spPr>
        <p:txBody>
          <a:bodyPr vert="horz" lIns="91440" tIns="45720" rIns="91440" bIns="45720" rtlCol="0" anchor="b">
            <a:normAutofit/>
          </a:bodyPr>
          <a:lstStyle/>
          <a:p>
            <a:pPr algn="ctr">
              <a:lnSpc>
                <a:spcPct val="85000"/>
              </a:lnSpc>
            </a:pPr>
            <a:r>
              <a:rPr lang="en-US" sz="4000" b="1" cap="all">
                <a:solidFill>
                  <a:srgbClr val="FFFFFF"/>
                </a:solidFill>
              </a:rPr>
              <a:t>Inkompatibilita</a:t>
            </a:r>
          </a:p>
        </p:txBody>
      </p:sp>
      <p:pic>
        <p:nvPicPr>
          <p:cNvPr id="11266" name="Picture 2" descr="Genetic control of self-incompatibility. (A) Gametophytic self-incompatibility. The phenotype of the pollen is determine by its own haploid genotype. Pollen rejection occurs when the S allele of the pollen matches either allele present in the pistil and inhibition of pollen tube growth generally occurs in the upper part of the style for the Solanaceae self-incompatibility system. In the example shown, S 1 pollen grains from an S 1 S 2 plant will not germinate on an S 1 S 3 ">
            <a:extLst>
              <a:ext uri="{FF2B5EF4-FFF2-40B4-BE49-F238E27FC236}">
                <a16:creationId xmlns:a16="http://schemas.microsoft.com/office/drawing/2014/main" id="{719DA45B-E742-4A0A-ACF4-78664550AD9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97014" y="857675"/>
            <a:ext cx="3343814" cy="514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464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08B08549-A14A-4DAF-8251-6E2143E3AC75}"/>
              </a:ext>
            </a:extLst>
          </p:cNvPr>
          <p:cNvSpPr>
            <a:spLocks noGrp="1" noChangeArrowheads="1"/>
          </p:cNvSpPr>
          <p:nvPr>
            <p:ph type="title"/>
          </p:nvPr>
        </p:nvSpPr>
        <p:spPr>
          <a:xfrm>
            <a:off x="1140351" y="323215"/>
            <a:ext cx="9875520" cy="135636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cs-CZ" altLang="cs-CZ" sz="3200" b="1" dirty="0">
                <a:solidFill>
                  <a:srgbClr val="0000FF"/>
                </a:solidFill>
              </a:rPr>
              <a:t>Adheze pylu na blizny – první kontakt</a:t>
            </a:r>
          </a:p>
        </p:txBody>
      </p:sp>
      <p:sp>
        <p:nvSpPr>
          <p:cNvPr id="47107" name="Rectangle 3">
            <a:extLst>
              <a:ext uri="{FF2B5EF4-FFF2-40B4-BE49-F238E27FC236}">
                <a16:creationId xmlns:a16="http://schemas.microsoft.com/office/drawing/2014/main" id="{83B09421-C559-43EC-A7E2-E6AC4F84FEE5}"/>
              </a:ext>
            </a:extLst>
          </p:cNvPr>
          <p:cNvSpPr>
            <a:spLocks noGrp="1" noChangeArrowheads="1"/>
          </p:cNvSpPr>
          <p:nvPr>
            <p:ph type="body" idx="1"/>
          </p:nvPr>
        </p:nvSpPr>
        <p:spPr>
          <a:xfrm>
            <a:off x="1178778" y="1409700"/>
            <a:ext cx="9872871" cy="4038600"/>
          </a:xfrm>
        </p:spPr>
        <p:txBody>
          <a:bodyPr/>
          <a:lstStyle/>
          <a:p>
            <a:pPr eaLnBrk="1" hangingPunct="1">
              <a:buFontTx/>
              <a:buNone/>
            </a:pPr>
            <a:r>
              <a:rPr lang="cs-CZ" altLang="cs-CZ" sz="2000" dirty="0"/>
              <a:t>je podmíněná:</a:t>
            </a:r>
          </a:p>
          <a:p>
            <a:pPr eaLnBrk="1" hangingPunct="1">
              <a:buFontTx/>
              <a:buNone/>
            </a:pPr>
            <a:r>
              <a:rPr lang="cs-CZ" altLang="cs-CZ" sz="2000" dirty="0"/>
              <a:t>		– </a:t>
            </a:r>
            <a:r>
              <a:rPr lang="cs-CZ" altLang="cs-CZ" sz="2000" dirty="0">
                <a:solidFill>
                  <a:srgbClr val="0000FF"/>
                </a:solidFill>
              </a:rPr>
              <a:t>morfologií </a:t>
            </a:r>
            <a:r>
              <a:rPr lang="cs-CZ" altLang="cs-CZ" sz="2000" dirty="0" err="1">
                <a:solidFill>
                  <a:srgbClr val="0000FF"/>
                </a:solidFill>
              </a:rPr>
              <a:t>exiny</a:t>
            </a:r>
            <a:r>
              <a:rPr lang="cs-CZ" altLang="cs-CZ" sz="2000" dirty="0"/>
              <a:t> pylového zrna</a:t>
            </a:r>
          </a:p>
          <a:p>
            <a:pPr eaLnBrk="1" hangingPunct="1">
              <a:buFontTx/>
              <a:buNone/>
            </a:pPr>
            <a:r>
              <a:rPr lang="cs-CZ" altLang="cs-CZ" sz="2000" dirty="0"/>
              <a:t>		– </a:t>
            </a:r>
            <a:r>
              <a:rPr lang="cs-CZ" altLang="cs-CZ" sz="2000" dirty="0">
                <a:solidFill>
                  <a:srgbClr val="0000FF"/>
                </a:solidFill>
              </a:rPr>
              <a:t>pylovým tmelem</a:t>
            </a:r>
            <a:r>
              <a:rPr lang="cs-CZ" altLang="cs-CZ" sz="2000" dirty="0"/>
              <a:t> (lipidy a proteiny, glykoproteiny)</a:t>
            </a:r>
          </a:p>
          <a:p>
            <a:pPr eaLnBrk="1" hangingPunct="1">
              <a:buFontTx/>
              <a:buNone/>
            </a:pPr>
            <a:r>
              <a:rPr lang="cs-CZ" altLang="cs-CZ" sz="2000" dirty="0"/>
              <a:t>		– </a:t>
            </a:r>
            <a:r>
              <a:rPr lang="cs-CZ" altLang="cs-CZ" sz="2000" dirty="0">
                <a:solidFill>
                  <a:srgbClr val="0000FF"/>
                </a:solidFill>
              </a:rPr>
              <a:t>typem blizny</a:t>
            </a:r>
            <a:r>
              <a:rPr lang="cs-CZ" altLang="cs-CZ" sz="2000" dirty="0"/>
              <a:t> (vlhká nebo suchá blizna)</a:t>
            </a:r>
          </a:p>
        </p:txBody>
      </p:sp>
      <p:sp>
        <p:nvSpPr>
          <p:cNvPr id="47108" name="Text Box 4">
            <a:extLst>
              <a:ext uri="{FF2B5EF4-FFF2-40B4-BE49-F238E27FC236}">
                <a16:creationId xmlns:a16="http://schemas.microsoft.com/office/drawing/2014/main" id="{54688DF3-F12C-4DC1-9B67-E61E42BE15CC}"/>
              </a:ext>
            </a:extLst>
          </p:cNvPr>
          <p:cNvSpPr txBox="1">
            <a:spLocks noChangeArrowheads="1"/>
          </p:cNvSpPr>
          <p:nvPr/>
        </p:nvSpPr>
        <p:spPr bwMode="auto">
          <a:xfrm>
            <a:off x="1992313" y="3213101"/>
            <a:ext cx="36004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cs-CZ" sz="1800"/>
              <a:t>vlhké blizny – v době zralosti</a:t>
            </a:r>
          </a:p>
          <a:p>
            <a:pPr eaLnBrk="1" hangingPunct="1">
              <a:spcBef>
                <a:spcPct val="0"/>
              </a:spcBef>
              <a:buFontTx/>
              <a:buNone/>
            </a:pPr>
            <a:r>
              <a:rPr lang="cs-CZ" altLang="cs-CZ" sz="1800"/>
              <a:t>pokryté tekutým exudátem =</a:t>
            </a:r>
          </a:p>
          <a:p>
            <a:pPr eaLnBrk="1" hangingPunct="1">
              <a:spcBef>
                <a:spcPct val="0"/>
              </a:spcBef>
              <a:buFontTx/>
              <a:buNone/>
            </a:pPr>
            <a:r>
              <a:rPr lang="cs-CZ" altLang="cs-CZ" sz="1800"/>
              <a:t>voda, glycidy, lipidy</a:t>
            </a:r>
          </a:p>
          <a:p>
            <a:pPr eaLnBrk="1" hangingPunct="1">
              <a:spcBef>
                <a:spcPct val="0"/>
              </a:spcBef>
              <a:buFontTx/>
              <a:buNone/>
            </a:pPr>
            <a:r>
              <a:rPr lang="cs-CZ" altLang="cs-CZ" sz="1800"/>
              <a:t>(</a:t>
            </a:r>
            <a:r>
              <a:rPr lang="cs-CZ" altLang="cs-CZ" sz="1800" i="1"/>
              <a:t>Solanaceae, Liliaceae, Poaceae</a:t>
            </a:r>
            <a:r>
              <a:rPr lang="cs-CZ" altLang="cs-CZ" sz="1800"/>
              <a:t>)</a:t>
            </a:r>
          </a:p>
        </p:txBody>
      </p:sp>
      <p:pic>
        <p:nvPicPr>
          <p:cNvPr id="47109" name="Picture 5">
            <a:extLst>
              <a:ext uri="{FF2B5EF4-FFF2-40B4-BE49-F238E27FC236}">
                <a16:creationId xmlns:a16="http://schemas.microsoft.com/office/drawing/2014/main" id="{39585125-379A-4796-8526-DADCABFDA2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9" y="4648200"/>
            <a:ext cx="327183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0" name="Text Box 6">
            <a:extLst>
              <a:ext uri="{FF2B5EF4-FFF2-40B4-BE49-F238E27FC236}">
                <a16:creationId xmlns:a16="http://schemas.microsoft.com/office/drawing/2014/main" id="{309138F8-8C5A-48A9-8454-A0EB9548DC99}"/>
              </a:ext>
            </a:extLst>
          </p:cNvPr>
          <p:cNvSpPr txBox="1">
            <a:spLocks noChangeArrowheads="1"/>
          </p:cNvSpPr>
          <p:nvPr/>
        </p:nvSpPr>
        <p:spPr bwMode="auto">
          <a:xfrm>
            <a:off x="2547938" y="4673601"/>
            <a:ext cx="113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cs-CZ" sz="1800" i="1"/>
              <a:t>Nicotiana</a:t>
            </a:r>
          </a:p>
        </p:txBody>
      </p:sp>
      <p:grpSp>
        <p:nvGrpSpPr>
          <p:cNvPr id="47111" name="Group 11">
            <a:extLst>
              <a:ext uri="{FF2B5EF4-FFF2-40B4-BE49-F238E27FC236}">
                <a16:creationId xmlns:a16="http://schemas.microsoft.com/office/drawing/2014/main" id="{A48E82E0-6281-4392-9182-19B1A054E498}"/>
              </a:ext>
            </a:extLst>
          </p:cNvPr>
          <p:cNvGrpSpPr>
            <a:grpSpLocks/>
          </p:cNvGrpSpPr>
          <p:nvPr/>
        </p:nvGrpSpPr>
        <p:grpSpPr bwMode="auto">
          <a:xfrm>
            <a:off x="7319964" y="4437064"/>
            <a:ext cx="2416175" cy="2420937"/>
            <a:chOff x="3651" y="2795"/>
            <a:chExt cx="1522" cy="1525"/>
          </a:xfrm>
        </p:grpSpPr>
        <p:pic>
          <p:nvPicPr>
            <p:cNvPr id="47114" name="Picture 7">
              <a:extLst>
                <a:ext uri="{FF2B5EF4-FFF2-40B4-BE49-F238E27FC236}">
                  <a16:creationId xmlns:a16="http://schemas.microsoft.com/office/drawing/2014/main" id="{30A5A147-9B04-4B81-8AA8-809EFFB3B8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 y="2795"/>
              <a:ext cx="1522" cy="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5" name="Rectangle 8">
              <a:extLst>
                <a:ext uri="{FF2B5EF4-FFF2-40B4-BE49-F238E27FC236}">
                  <a16:creationId xmlns:a16="http://schemas.microsoft.com/office/drawing/2014/main" id="{6F3AB81D-AEA8-46DE-8A20-17CE148DE8B9}"/>
                </a:ext>
              </a:extLst>
            </p:cNvPr>
            <p:cNvSpPr>
              <a:spLocks noChangeArrowheads="1"/>
            </p:cNvSpPr>
            <p:nvPr/>
          </p:nvSpPr>
          <p:spPr bwMode="auto">
            <a:xfrm>
              <a:off x="3696" y="2840"/>
              <a:ext cx="136" cy="2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800"/>
            </a:p>
          </p:txBody>
        </p:sp>
      </p:grpSp>
      <p:sp>
        <p:nvSpPr>
          <p:cNvPr id="25609" name="Text Box 9">
            <a:extLst>
              <a:ext uri="{FF2B5EF4-FFF2-40B4-BE49-F238E27FC236}">
                <a16:creationId xmlns:a16="http://schemas.microsoft.com/office/drawing/2014/main" id="{7B7A3B64-77D8-4677-8C0B-351363556FB0}"/>
              </a:ext>
            </a:extLst>
          </p:cNvPr>
          <p:cNvSpPr txBox="1">
            <a:spLocks noChangeArrowheads="1"/>
          </p:cNvSpPr>
          <p:nvPr/>
        </p:nvSpPr>
        <p:spPr bwMode="auto">
          <a:xfrm>
            <a:off x="7804150" y="6473825"/>
            <a:ext cx="12586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cs-CZ" altLang="cs-CZ" i="1">
                <a:effectLst>
                  <a:outerShdw blurRad="38100" dist="38100" dir="2700000" algn="tl">
                    <a:srgbClr val="C0C0C0"/>
                  </a:outerShdw>
                </a:effectLst>
              </a:rPr>
              <a:t>Arabidopsis</a:t>
            </a:r>
          </a:p>
        </p:txBody>
      </p:sp>
      <p:sp>
        <p:nvSpPr>
          <p:cNvPr id="47113" name="Text Box 10">
            <a:extLst>
              <a:ext uri="{FF2B5EF4-FFF2-40B4-BE49-F238E27FC236}">
                <a16:creationId xmlns:a16="http://schemas.microsoft.com/office/drawing/2014/main" id="{C2ACD07D-504C-473D-8B2B-D4DDADCFCEC8}"/>
              </a:ext>
            </a:extLst>
          </p:cNvPr>
          <p:cNvSpPr txBox="1">
            <a:spLocks noChangeArrowheads="1"/>
          </p:cNvSpPr>
          <p:nvPr/>
        </p:nvSpPr>
        <p:spPr bwMode="auto">
          <a:xfrm>
            <a:off x="6743700" y="3357564"/>
            <a:ext cx="35369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cs-CZ" sz="1800"/>
              <a:t>suché blizny – kryté proteiny,</a:t>
            </a:r>
          </a:p>
          <a:p>
            <a:pPr eaLnBrk="1" hangingPunct="1">
              <a:spcBef>
                <a:spcPct val="0"/>
              </a:spcBef>
              <a:buFontTx/>
              <a:buNone/>
            </a:pPr>
            <a:r>
              <a:rPr lang="cs-CZ" altLang="cs-CZ" sz="1800"/>
              <a:t>kutikulou nebo voskem</a:t>
            </a:r>
          </a:p>
          <a:p>
            <a:pPr eaLnBrk="1" hangingPunct="1">
              <a:spcBef>
                <a:spcPct val="0"/>
              </a:spcBef>
              <a:buFontTx/>
              <a:buNone/>
            </a:pPr>
            <a:r>
              <a:rPr lang="cs-CZ" altLang="cs-CZ" sz="1800"/>
              <a:t>(</a:t>
            </a:r>
            <a:r>
              <a:rPr lang="cs-CZ" altLang="cs-CZ" sz="1800" i="1"/>
              <a:t>Brassicaceae, Caryophyllaceae</a:t>
            </a:r>
            <a:r>
              <a:rPr lang="cs-CZ" altLang="cs-CZ" sz="180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C4E1-0FD4-49A3-BFC9-2B9EF05248D7}"/>
              </a:ext>
            </a:extLst>
          </p:cNvPr>
          <p:cNvSpPr>
            <a:spLocks noGrp="1"/>
          </p:cNvSpPr>
          <p:nvPr>
            <p:ph type="title"/>
          </p:nvPr>
        </p:nvSpPr>
        <p:spPr/>
        <p:txBody>
          <a:bodyPr/>
          <a:lstStyle/>
          <a:p>
            <a:r>
              <a:rPr lang="cs-CZ" dirty="0"/>
              <a:t>Interakce pylu a pestíku</a:t>
            </a:r>
          </a:p>
        </p:txBody>
      </p:sp>
      <p:pic>
        <p:nvPicPr>
          <p:cNvPr id="14338" name="Picture 2" descr="Ijms 22 12230 g001 550">
            <a:extLst>
              <a:ext uri="{FF2B5EF4-FFF2-40B4-BE49-F238E27FC236}">
                <a16:creationId xmlns:a16="http://schemas.microsoft.com/office/drawing/2014/main" id="{05504E0D-1A4F-4630-BDB5-FB7947997E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366" y="1965960"/>
            <a:ext cx="5238750" cy="3771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D3C7BD71-A861-4815-9708-F59629038010}"/>
              </a:ext>
            </a:extLst>
          </p:cNvPr>
          <p:cNvPicPr>
            <a:picLocks noChangeAspect="1" noChangeArrowheads="1"/>
          </p:cNvPicPr>
          <p:nvPr/>
        </p:nvPicPr>
        <p:blipFill>
          <a:blip r:embed="rId4">
            <a:lum bright="44000" contrast="56000"/>
            <a:extLst>
              <a:ext uri="{28A0092B-C50C-407E-A947-70E740481C1C}">
                <a14:useLocalDpi xmlns:a14="http://schemas.microsoft.com/office/drawing/2010/main" val="0"/>
              </a:ext>
            </a:extLst>
          </a:blip>
          <a:srcRect l="59419" t="10075" r="7556" b="14468"/>
          <a:stretch>
            <a:fillRect/>
          </a:stretch>
        </p:blipFill>
        <p:spPr bwMode="auto">
          <a:xfrm>
            <a:off x="7836647" y="909637"/>
            <a:ext cx="2940050" cy="5038725"/>
          </a:xfrm>
          <a:prstGeom prst="rect">
            <a:avLst/>
          </a:prstGeom>
          <a:noFill/>
          <a:ln>
            <a:noFill/>
          </a:ln>
          <a:effectLst/>
          <a:extLst>
            <a:ext uri="{909E8E84-426E-40DD-AFC4-6F175D3DCCD1}">
              <a14:hiddenFill xmlns:a14="http://schemas.microsoft.com/office/drawing/2010/main">
                <a:blipFill dpi="0" rotWithShape="0">
                  <a:blip>
                    <a:lum bright="44000" contrast="56000"/>
                  </a:blip>
                  <a:srcRect l="59419" t="10075" r="7556" b="1446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49435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046194CE-39AF-43E7-91E5-C99B069935A6}"/>
              </a:ext>
            </a:extLst>
          </p:cNvPr>
          <p:cNvSpPr>
            <a:spLocks noGrp="1" noChangeArrowheads="1"/>
          </p:cNvSpPr>
          <p:nvPr>
            <p:ph type="title"/>
          </p:nvPr>
        </p:nvSpPr>
        <p:spPr>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cs-CZ" altLang="cs-CZ" sz="3200" b="1">
                <a:solidFill>
                  <a:srgbClr val="0000FF"/>
                </a:solidFill>
              </a:rPr>
              <a:t>Stadia klíčení pylu</a:t>
            </a:r>
          </a:p>
        </p:txBody>
      </p:sp>
      <p:sp>
        <p:nvSpPr>
          <p:cNvPr id="57347" name="Text Box 5">
            <a:extLst>
              <a:ext uri="{FF2B5EF4-FFF2-40B4-BE49-F238E27FC236}">
                <a16:creationId xmlns:a16="http://schemas.microsoft.com/office/drawing/2014/main" id="{53FF1397-B6AF-4B89-86B4-275F3161037E}"/>
              </a:ext>
            </a:extLst>
          </p:cNvPr>
          <p:cNvSpPr txBox="1">
            <a:spLocks noChangeArrowheads="1"/>
          </p:cNvSpPr>
          <p:nvPr/>
        </p:nvSpPr>
        <p:spPr bwMode="auto">
          <a:xfrm>
            <a:off x="5591176" y="6381750"/>
            <a:ext cx="1820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cs-CZ" sz="1600">
                <a:solidFill>
                  <a:srgbClr val="0000FF"/>
                </a:solidFill>
              </a:rPr>
              <a:t>Edlund </a:t>
            </a:r>
            <a:r>
              <a:rPr lang="cs-CZ" altLang="cs-CZ" sz="1600" i="1">
                <a:solidFill>
                  <a:srgbClr val="0000FF"/>
                </a:solidFill>
              </a:rPr>
              <a:t>et al.</a:t>
            </a:r>
            <a:r>
              <a:rPr lang="cs-CZ" altLang="cs-CZ" sz="1600">
                <a:solidFill>
                  <a:srgbClr val="0000FF"/>
                </a:solidFill>
              </a:rPr>
              <a:t> 2004</a:t>
            </a:r>
          </a:p>
        </p:txBody>
      </p:sp>
      <p:sp>
        <p:nvSpPr>
          <p:cNvPr id="57348" name="Rectangle 6">
            <a:extLst>
              <a:ext uri="{FF2B5EF4-FFF2-40B4-BE49-F238E27FC236}">
                <a16:creationId xmlns:a16="http://schemas.microsoft.com/office/drawing/2014/main" id="{DC26442A-D6F7-4647-94AC-D9F1DAD84583}"/>
              </a:ext>
            </a:extLst>
          </p:cNvPr>
          <p:cNvSpPr>
            <a:spLocks noChangeArrowheads="1"/>
          </p:cNvSpPr>
          <p:nvPr/>
        </p:nvSpPr>
        <p:spPr bwMode="auto">
          <a:xfrm>
            <a:off x="2424114" y="1628776"/>
            <a:ext cx="4535487"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25000"/>
              </a:spcBef>
              <a:spcAft>
                <a:spcPct val="25000"/>
              </a:spcAft>
              <a:buFontTx/>
              <a:buNone/>
            </a:pPr>
            <a:r>
              <a:rPr lang="cs-CZ" altLang="cs-CZ" sz="2000"/>
              <a:t>1. adheze pylového zrna na blizně</a:t>
            </a:r>
          </a:p>
          <a:p>
            <a:pPr eaLnBrk="1" hangingPunct="1">
              <a:spcBef>
                <a:spcPct val="25000"/>
              </a:spcBef>
              <a:spcAft>
                <a:spcPct val="25000"/>
              </a:spcAft>
              <a:buFontTx/>
              <a:buNone/>
            </a:pPr>
            <a:r>
              <a:rPr lang="cs-CZ" altLang="cs-CZ" sz="2000"/>
              <a:t>2. rehydratace pylového zrna</a:t>
            </a:r>
          </a:p>
          <a:p>
            <a:pPr eaLnBrk="1" hangingPunct="1">
              <a:spcBef>
                <a:spcPct val="25000"/>
              </a:spcBef>
              <a:spcAft>
                <a:spcPct val="25000"/>
              </a:spcAft>
              <a:buFontTx/>
              <a:buNone/>
            </a:pPr>
            <a:r>
              <a:rPr lang="cs-CZ" altLang="cs-CZ" sz="2000"/>
              <a:t>3. klíčení pylového zrna</a:t>
            </a:r>
          </a:p>
          <a:p>
            <a:pPr eaLnBrk="1" hangingPunct="1">
              <a:spcBef>
                <a:spcPct val="25000"/>
              </a:spcBef>
              <a:spcAft>
                <a:spcPct val="25000"/>
              </a:spcAft>
              <a:buFontTx/>
              <a:buNone/>
            </a:pPr>
            <a:r>
              <a:rPr lang="cs-CZ" altLang="cs-CZ" sz="2000"/>
              <a:t>4. růst pylové láčky</a:t>
            </a:r>
          </a:p>
        </p:txBody>
      </p:sp>
      <p:grpSp>
        <p:nvGrpSpPr>
          <p:cNvPr id="57349" name="Group 11">
            <a:extLst>
              <a:ext uri="{FF2B5EF4-FFF2-40B4-BE49-F238E27FC236}">
                <a16:creationId xmlns:a16="http://schemas.microsoft.com/office/drawing/2014/main" id="{7D8A3A60-B218-4483-8B89-3B38FDE3F6CD}"/>
              </a:ext>
            </a:extLst>
          </p:cNvPr>
          <p:cNvGrpSpPr>
            <a:grpSpLocks/>
          </p:cNvGrpSpPr>
          <p:nvPr/>
        </p:nvGrpSpPr>
        <p:grpSpPr bwMode="auto">
          <a:xfrm>
            <a:off x="1524001" y="3789363"/>
            <a:ext cx="5580063" cy="2273300"/>
            <a:chOff x="0" y="2387"/>
            <a:chExt cx="3515" cy="1432"/>
          </a:xfrm>
        </p:grpSpPr>
        <p:pic>
          <p:nvPicPr>
            <p:cNvPr id="57357" name="Picture 7">
              <a:extLst>
                <a:ext uri="{FF2B5EF4-FFF2-40B4-BE49-F238E27FC236}">
                  <a16:creationId xmlns:a16="http://schemas.microsoft.com/office/drawing/2014/main" id="{257A486F-65E6-40EA-9222-4D678D188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7"/>
              <a:ext cx="3515" cy="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8" name="Rectangle 10">
              <a:extLst>
                <a:ext uri="{FF2B5EF4-FFF2-40B4-BE49-F238E27FC236}">
                  <a16:creationId xmlns:a16="http://schemas.microsoft.com/office/drawing/2014/main" id="{7B1A43FF-1414-4CD5-9737-53EE9370C5DF}"/>
                </a:ext>
              </a:extLst>
            </p:cNvPr>
            <p:cNvSpPr>
              <a:spLocks noChangeArrowheads="1"/>
            </p:cNvSpPr>
            <p:nvPr/>
          </p:nvSpPr>
          <p:spPr bwMode="auto">
            <a:xfrm>
              <a:off x="0" y="2432"/>
              <a:ext cx="158"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800"/>
            </a:p>
          </p:txBody>
        </p:sp>
      </p:grpSp>
      <p:sp>
        <p:nvSpPr>
          <p:cNvPr id="57350" name="Text Box 12">
            <a:extLst>
              <a:ext uri="{FF2B5EF4-FFF2-40B4-BE49-F238E27FC236}">
                <a16:creationId xmlns:a16="http://schemas.microsoft.com/office/drawing/2014/main" id="{354B821A-E8A4-4387-B214-A22D2DFD3647}"/>
              </a:ext>
            </a:extLst>
          </p:cNvPr>
          <p:cNvSpPr txBox="1">
            <a:spLocks noChangeArrowheads="1"/>
          </p:cNvSpPr>
          <p:nvPr/>
        </p:nvSpPr>
        <p:spPr bwMode="auto">
          <a:xfrm>
            <a:off x="3719513" y="4365626"/>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cs-CZ" sz="1800"/>
              <a:t>2</a:t>
            </a:r>
          </a:p>
        </p:txBody>
      </p:sp>
      <p:sp>
        <p:nvSpPr>
          <p:cNvPr id="57351" name="Text Box 13">
            <a:extLst>
              <a:ext uri="{FF2B5EF4-FFF2-40B4-BE49-F238E27FC236}">
                <a16:creationId xmlns:a16="http://schemas.microsoft.com/office/drawing/2014/main" id="{828443AB-801B-4920-9A85-41DF4FAF1F1B}"/>
              </a:ext>
            </a:extLst>
          </p:cNvPr>
          <p:cNvSpPr txBox="1">
            <a:spLocks noChangeArrowheads="1"/>
          </p:cNvSpPr>
          <p:nvPr/>
        </p:nvSpPr>
        <p:spPr bwMode="auto">
          <a:xfrm>
            <a:off x="5951538" y="4149726"/>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cs-CZ" sz="1800"/>
              <a:t>3</a:t>
            </a:r>
          </a:p>
        </p:txBody>
      </p:sp>
      <p:grpSp>
        <p:nvGrpSpPr>
          <p:cNvPr id="57352" name="Group 15">
            <a:extLst>
              <a:ext uri="{FF2B5EF4-FFF2-40B4-BE49-F238E27FC236}">
                <a16:creationId xmlns:a16="http://schemas.microsoft.com/office/drawing/2014/main" id="{A9FB8FAC-453D-42A9-BD74-2E8C682A3942}"/>
              </a:ext>
            </a:extLst>
          </p:cNvPr>
          <p:cNvGrpSpPr>
            <a:grpSpLocks/>
          </p:cNvGrpSpPr>
          <p:nvPr/>
        </p:nvGrpSpPr>
        <p:grpSpPr bwMode="auto">
          <a:xfrm>
            <a:off x="7434264" y="1196976"/>
            <a:ext cx="3233737" cy="5661025"/>
            <a:chOff x="3641" y="754"/>
            <a:chExt cx="2037" cy="3566"/>
          </a:xfrm>
        </p:grpSpPr>
        <p:grpSp>
          <p:nvGrpSpPr>
            <p:cNvPr id="57353" name="Group 9">
              <a:extLst>
                <a:ext uri="{FF2B5EF4-FFF2-40B4-BE49-F238E27FC236}">
                  <a16:creationId xmlns:a16="http://schemas.microsoft.com/office/drawing/2014/main" id="{57A4CADE-A7C7-4D67-A2AE-8912B6610932}"/>
                </a:ext>
              </a:extLst>
            </p:cNvPr>
            <p:cNvGrpSpPr>
              <a:grpSpLocks/>
            </p:cNvGrpSpPr>
            <p:nvPr/>
          </p:nvGrpSpPr>
          <p:grpSpPr bwMode="auto">
            <a:xfrm>
              <a:off x="3641" y="754"/>
              <a:ext cx="2037" cy="3566"/>
              <a:chOff x="3641" y="754"/>
              <a:chExt cx="2037" cy="3566"/>
            </a:xfrm>
          </p:grpSpPr>
          <p:pic>
            <p:nvPicPr>
              <p:cNvPr id="57355" name="Picture 4">
                <a:extLst>
                  <a:ext uri="{FF2B5EF4-FFF2-40B4-BE49-F238E27FC236}">
                    <a16:creationId xmlns:a16="http://schemas.microsoft.com/office/drawing/2014/main" id="{CC422E81-F7F1-47D5-A6AE-AE6887B858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1" y="754"/>
                <a:ext cx="2037" cy="3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6" name="Rectangle 8">
                <a:extLst>
                  <a:ext uri="{FF2B5EF4-FFF2-40B4-BE49-F238E27FC236}">
                    <a16:creationId xmlns:a16="http://schemas.microsoft.com/office/drawing/2014/main" id="{D45EBA5B-7844-469D-9C2A-AF72A556DFF8}"/>
                  </a:ext>
                </a:extLst>
              </p:cNvPr>
              <p:cNvSpPr>
                <a:spLocks noChangeArrowheads="1"/>
              </p:cNvSpPr>
              <p:nvPr/>
            </p:nvSpPr>
            <p:spPr bwMode="auto">
              <a:xfrm>
                <a:off x="3651" y="754"/>
                <a:ext cx="227"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800"/>
              </a:p>
            </p:txBody>
          </p:sp>
        </p:grpSp>
        <p:sp>
          <p:nvSpPr>
            <p:cNvPr id="57354" name="Rectangle 14">
              <a:extLst>
                <a:ext uri="{FF2B5EF4-FFF2-40B4-BE49-F238E27FC236}">
                  <a16:creationId xmlns:a16="http://schemas.microsoft.com/office/drawing/2014/main" id="{7A3A7F31-7BCB-4A47-B353-49B069A12CA1}"/>
                </a:ext>
              </a:extLst>
            </p:cNvPr>
            <p:cNvSpPr>
              <a:spLocks noChangeArrowheads="1"/>
            </p:cNvSpPr>
            <p:nvPr/>
          </p:nvSpPr>
          <p:spPr bwMode="auto">
            <a:xfrm>
              <a:off x="3696" y="3113"/>
              <a:ext cx="227" cy="2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80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7A63C66A-445A-454E-8044-004D69198EA4}"/>
              </a:ext>
            </a:extLst>
          </p:cNvPr>
          <p:cNvSpPr>
            <a:spLocks noGrp="1" noChangeArrowheads="1"/>
          </p:cNvSpPr>
          <p:nvPr>
            <p:ph type="title"/>
          </p:nvPr>
        </p:nvSpPr>
        <p:spPr>
          <a:xfrm>
            <a:off x="2767014" y="228600"/>
            <a:ext cx="6656387"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sz="3200" b="1">
                <a:solidFill>
                  <a:srgbClr val="0000FF"/>
                </a:solidFill>
              </a:rPr>
              <a:t>Plné a duté </a:t>
            </a:r>
            <a:r>
              <a:rPr lang="cs-CZ" altLang="cs-CZ" sz="3200" b="1">
                <a:solidFill>
                  <a:srgbClr val="0000FF"/>
                </a:solidFill>
              </a:rPr>
              <a:t>č</a:t>
            </a:r>
            <a:r>
              <a:rPr lang="en-GB" altLang="cs-CZ" sz="3200" b="1">
                <a:solidFill>
                  <a:srgbClr val="0000FF"/>
                </a:solidFill>
              </a:rPr>
              <a:t>n</a:t>
            </a:r>
            <a:r>
              <a:rPr lang="cs-CZ" altLang="cs-CZ" sz="3200" b="1">
                <a:solidFill>
                  <a:srgbClr val="0000FF"/>
                </a:solidFill>
              </a:rPr>
              <a:t>ě</a:t>
            </a:r>
            <a:r>
              <a:rPr lang="en-GB" altLang="cs-CZ" sz="3200" b="1">
                <a:solidFill>
                  <a:srgbClr val="0000FF"/>
                </a:solidFill>
              </a:rPr>
              <a:t>lky</a:t>
            </a:r>
          </a:p>
        </p:txBody>
      </p:sp>
      <p:sp>
        <p:nvSpPr>
          <p:cNvPr id="61443" name="Text Box 3">
            <a:extLst>
              <a:ext uri="{FF2B5EF4-FFF2-40B4-BE49-F238E27FC236}">
                <a16:creationId xmlns:a16="http://schemas.microsoft.com/office/drawing/2014/main" id="{3B9ABD5F-3ACB-4F18-90C4-682955816F10}"/>
              </a:ext>
            </a:extLst>
          </p:cNvPr>
          <p:cNvSpPr txBox="1">
            <a:spLocks noChangeArrowheads="1"/>
          </p:cNvSpPr>
          <p:nvPr/>
        </p:nvSpPr>
        <p:spPr bwMode="auto">
          <a:xfrm>
            <a:off x="6097588" y="5157789"/>
            <a:ext cx="152347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a:spcBef>
                <a:spcPct val="0"/>
              </a:spcBef>
              <a:buFont typeface="Comic Sans MS" panose="030F0702030302020204" pitchFamily="66" charset="0"/>
              <a:buNone/>
            </a:pPr>
            <a:r>
              <a:rPr lang="en-GB" altLang="cs-CZ" sz="2000" i="1">
                <a:solidFill>
                  <a:srgbClr val="000000"/>
                </a:solidFill>
              </a:rPr>
              <a:t>Arabidopsis</a:t>
            </a:r>
          </a:p>
        </p:txBody>
      </p:sp>
      <p:sp>
        <p:nvSpPr>
          <p:cNvPr id="61444" name="Text Box 4">
            <a:extLst>
              <a:ext uri="{FF2B5EF4-FFF2-40B4-BE49-F238E27FC236}">
                <a16:creationId xmlns:a16="http://schemas.microsoft.com/office/drawing/2014/main" id="{45216878-05C6-4805-907F-1A9D85F041B3}"/>
              </a:ext>
            </a:extLst>
          </p:cNvPr>
          <p:cNvSpPr txBox="1">
            <a:spLocks noChangeArrowheads="1"/>
          </p:cNvSpPr>
          <p:nvPr/>
        </p:nvSpPr>
        <p:spPr bwMode="auto">
          <a:xfrm>
            <a:off x="8904289" y="5373689"/>
            <a:ext cx="853417"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a:spcBef>
                <a:spcPct val="0"/>
              </a:spcBef>
              <a:buFont typeface="Comic Sans MS" panose="030F0702030302020204" pitchFamily="66" charset="0"/>
              <a:buNone/>
            </a:pPr>
            <a:r>
              <a:rPr lang="en-GB" altLang="cs-CZ" sz="2000" i="1">
                <a:solidFill>
                  <a:srgbClr val="000000"/>
                </a:solidFill>
              </a:rPr>
              <a:t>Lilium</a:t>
            </a:r>
          </a:p>
        </p:txBody>
      </p:sp>
      <p:sp>
        <p:nvSpPr>
          <p:cNvPr id="61445" name="Text Box 5">
            <a:extLst>
              <a:ext uri="{FF2B5EF4-FFF2-40B4-BE49-F238E27FC236}">
                <a16:creationId xmlns:a16="http://schemas.microsoft.com/office/drawing/2014/main" id="{DCDA4073-4D3E-46C4-829C-79748F3980B5}"/>
              </a:ext>
            </a:extLst>
          </p:cNvPr>
          <p:cNvSpPr txBox="1">
            <a:spLocks noChangeArrowheads="1"/>
          </p:cNvSpPr>
          <p:nvPr/>
        </p:nvSpPr>
        <p:spPr bwMode="auto">
          <a:xfrm>
            <a:off x="8742363" y="5949951"/>
            <a:ext cx="1382712"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a:spcBef>
                <a:spcPct val="0"/>
              </a:spcBef>
              <a:buFont typeface="Comic Sans MS" panose="030F0702030302020204" pitchFamily="66" charset="0"/>
              <a:buNone/>
            </a:pPr>
            <a:r>
              <a:rPr lang="en-GB" altLang="cs-CZ" sz="2000">
                <a:solidFill>
                  <a:srgbClr val="000000"/>
                </a:solidFill>
                <a:latin typeface="Comic Sans MS" panose="030F0702030302020204" pitchFamily="66" charset="0"/>
              </a:rPr>
              <a:t>Lord 2001</a:t>
            </a:r>
          </a:p>
        </p:txBody>
      </p:sp>
      <p:pic>
        <p:nvPicPr>
          <p:cNvPr id="61446" name="Picture 6">
            <a:extLst>
              <a:ext uri="{FF2B5EF4-FFF2-40B4-BE49-F238E27FC236}">
                <a16:creationId xmlns:a16="http://schemas.microsoft.com/office/drawing/2014/main" id="{2C6886A4-FAFE-4D86-961D-8F1567AF3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1" y="1557339"/>
            <a:ext cx="3648075" cy="5057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47" name="Picture 7">
            <a:extLst>
              <a:ext uri="{FF2B5EF4-FFF2-40B4-BE49-F238E27FC236}">
                <a16:creationId xmlns:a16="http://schemas.microsoft.com/office/drawing/2014/main" id="{B8EAB661-60B4-460C-807F-91E93C1935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9300" y="1971675"/>
            <a:ext cx="4838700" cy="2914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8" name="TextovéPole 1">
            <a:extLst>
              <a:ext uri="{FF2B5EF4-FFF2-40B4-BE49-F238E27FC236}">
                <a16:creationId xmlns:a16="http://schemas.microsoft.com/office/drawing/2014/main" id="{B3BD6A25-D83E-4330-BA21-509E13914004}"/>
              </a:ext>
            </a:extLst>
          </p:cNvPr>
          <p:cNvSpPr txBox="1">
            <a:spLocks noChangeArrowheads="1"/>
          </p:cNvSpPr>
          <p:nvPr/>
        </p:nvSpPr>
        <p:spPr bwMode="auto">
          <a:xfrm>
            <a:off x="5880101" y="1773239"/>
            <a:ext cx="13684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cs-CZ" altLang="cs-CZ" sz="900"/>
              <a:t>Převodové pletivo</a:t>
            </a:r>
          </a:p>
        </p:txBody>
      </p:sp>
      <p:sp>
        <p:nvSpPr>
          <p:cNvPr id="61449" name="TextovéPole 8">
            <a:extLst>
              <a:ext uri="{FF2B5EF4-FFF2-40B4-BE49-F238E27FC236}">
                <a16:creationId xmlns:a16="http://schemas.microsoft.com/office/drawing/2014/main" id="{58321064-68BB-4618-A37D-DC002F3327E9}"/>
              </a:ext>
            </a:extLst>
          </p:cNvPr>
          <p:cNvSpPr txBox="1">
            <a:spLocks noChangeArrowheads="1"/>
          </p:cNvSpPr>
          <p:nvPr/>
        </p:nvSpPr>
        <p:spPr bwMode="auto">
          <a:xfrm>
            <a:off x="8258176" y="1765300"/>
            <a:ext cx="25241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cs-CZ" altLang="cs-CZ" sz="900"/>
              <a:t>Kanálek ohraničený žláznatou pokožkou</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Nadpis 1">
            <a:extLst>
              <a:ext uri="{FF2B5EF4-FFF2-40B4-BE49-F238E27FC236}">
                <a16:creationId xmlns:a16="http://schemas.microsoft.com/office/drawing/2014/main" id="{7B2DF963-0738-4DCE-9D31-16E3EF666FD1}"/>
              </a:ext>
            </a:extLst>
          </p:cNvPr>
          <p:cNvSpPr>
            <a:spLocks noGrp="1"/>
          </p:cNvSpPr>
          <p:nvPr>
            <p:ph type="title"/>
          </p:nvPr>
        </p:nvSpPr>
        <p:spPr>
          <a:xfrm>
            <a:off x="1981200" y="255588"/>
            <a:ext cx="8229600" cy="1143000"/>
          </a:xfrm>
        </p:spPr>
        <p:txBody>
          <a:bodyPr/>
          <a:lstStyle/>
          <a:p>
            <a:r>
              <a:rPr lang="cs-CZ" altLang="cs-CZ"/>
              <a:t>Pylová láčka</a:t>
            </a:r>
          </a:p>
        </p:txBody>
      </p:sp>
      <p:sp>
        <p:nvSpPr>
          <p:cNvPr id="65539" name="Zástupný symbol pro obsah 2">
            <a:extLst>
              <a:ext uri="{FF2B5EF4-FFF2-40B4-BE49-F238E27FC236}">
                <a16:creationId xmlns:a16="http://schemas.microsoft.com/office/drawing/2014/main" id="{7FDFE621-5F4B-46F5-89B1-FF6C33258E97}"/>
              </a:ext>
            </a:extLst>
          </p:cNvPr>
          <p:cNvSpPr>
            <a:spLocks noGrp="1"/>
          </p:cNvSpPr>
          <p:nvPr>
            <p:ph idx="1"/>
          </p:nvPr>
        </p:nvSpPr>
        <p:spPr/>
        <p:txBody>
          <a:bodyPr/>
          <a:lstStyle/>
          <a:p>
            <a:r>
              <a:rPr lang="cs-CZ" altLang="cs-CZ" sz="2800"/>
              <a:t>Prasknutí intiny a růst pylové láčky</a:t>
            </a:r>
          </a:p>
          <a:p>
            <a:r>
              <a:rPr lang="cs-CZ" altLang="cs-CZ" sz="2800"/>
              <a:t>Do rostoucí pylové láčky se přesouvá celý obsah pylového zrna, v pylovém zrnu tvorba vakuoly</a:t>
            </a:r>
          </a:p>
          <a:p>
            <a:r>
              <a:rPr lang="cs-CZ" altLang="cs-CZ" sz="2800"/>
              <a:t>Intenzivní proudění cytoplazmy v rostoucí láčce</a:t>
            </a:r>
          </a:p>
          <a:p>
            <a:r>
              <a:rPr lang="cs-CZ" altLang="cs-CZ" sz="2800"/>
              <a:t>BS se skládá s pektinů, kalózy, celulózy (6-7 %) a hemicelulóz (nejvíc pektinů ve vrch. části, postupně přibývá kalóza)</a:t>
            </a:r>
          </a:p>
          <a:p>
            <a:r>
              <a:rPr lang="cs-CZ" altLang="cs-CZ" sz="2800"/>
              <a:t>Tvorba kalózových zátek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FBDBD982-A820-4630-851F-7D67DF41CFC0}"/>
              </a:ext>
            </a:extLst>
          </p:cNvPr>
          <p:cNvSpPr>
            <a:spLocks noGrp="1"/>
          </p:cNvSpPr>
          <p:nvPr>
            <p:ph idx="1"/>
          </p:nvPr>
        </p:nvSpPr>
        <p:spPr/>
        <p:txBody>
          <a:bodyPr>
            <a:normAutofit/>
          </a:bodyPr>
          <a:lstStyle/>
          <a:p>
            <a:r>
              <a:rPr lang="cs-CZ" sz="3600" dirty="0"/>
              <a:t> Jak rostliny zabrání samoopylení?</a:t>
            </a:r>
          </a:p>
          <a:p>
            <a:r>
              <a:rPr lang="cs-CZ" sz="3600" dirty="0"/>
              <a:t>Jak se rostliny přizpůsobují svým opylovačům?</a:t>
            </a:r>
          </a:p>
          <a:p>
            <a:r>
              <a:rPr lang="cs-CZ" sz="3600" dirty="0"/>
              <a:t> Co se děje po dopadu pylového zrna na bliznu?</a:t>
            </a:r>
          </a:p>
          <a:p>
            <a:r>
              <a:rPr lang="cs-CZ" sz="3600" dirty="0"/>
              <a:t> Jak probíhá oplození u rostlin?</a:t>
            </a:r>
          </a:p>
        </p:txBody>
      </p:sp>
    </p:spTree>
    <p:extLst>
      <p:ext uri="{BB962C8B-B14F-4D97-AF65-F5344CB8AC3E}">
        <p14:creationId xmlns:p14="http://schemas.microsoft.com/office/powerpoint/2010/main" val="4125675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E5778DBE-753E-4B80-A0ED-EB63F064CDDD}"/>
              </a:ext>
            </a:extLst>
          </p:cNvPr>
          <p:cNvSpPr>
            <a:spLocks noGrp="1" noChangeArrowheads="1"/>
          </p:cNvSpPr>
          <p:nvPr>
            <p:ph type="title"/>
          </p:nvPr>
        </p:nvSpPr>
        <p:spPr>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cs-CZ" altLang="cs-CZ" sz="3200" b="1" dirty="0">
                <a:solidFill>
                  <a:srgbClr val="0000FF"/>
                </a:solidFill>
              </a:rPr>
              <a:t>Struktura a růst pylové láčky</a:t>
            </a:r>
          </a:p>
        </p:txBody>
      </p:sp>
      <p:sp>
        <p:nvSpPr>
          <p:cNvPr id="67589" name="Text Box 6">
            <a:extLst>
              <a:ext uri="{FF2B5EF4-FFF2-40B4-BE49-F238E27FC236}">
                <a16:creationId xmlns:a16="http://schemas.microsoft.com/office/drawing/2014/main" id="{F3316748-0469-4E52-BBEF-A3A12706F217}"/>
              </a:ext>
            </a:extLst>
          </p:cNvPr>
          <p:cNvSpPr txBox="1">
            <a:spLocks noChangeArrowheads="1"/>
          </p:cNvSpPr>
          <p:nvPr/>
        </p:nvSpPr>
        <p:spPr bwMode="auto">
          <a:xfrm>
            <a:off x="430306" y="1810870"/>
            <a:ext cx="447824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tx1"/>
                </a:solidFill>
                <a:latin typeface="Arial" panose="020B0604020202020204" pitchFamily="34" charset="0"/>
                <a:cs typeface="Arial" panose="020B0604020202020204" pitchFamily="34" charset="0"/>
              </a:defRPr>
            </a:lvl1pPr>
            <a:lvl2pPr marL="800100" indent="-342900">
              <a:defRPr b="1">
                <a:solidFill>
                  <a:schemeClr val="tx1"/>
                </a:solidFill>
                <a:latin typeface="Arial" panose="020B0604020202020204" pitchFamily="34" charset="0"/>
                <a:cs typeface="Arial" panose="020B0604020202020204" pitchFamily="34" charset="0"/>
              </a:defRPr>
            </a:lvl2pPr>
            <a:lvl3pPr marL="1257300" indent="-342900">
              <a:defRPr b="1">
                <a:solidFill>
                  <a:schemeClr val="tx1"/>
                </a:solidFill>
                <a:latin typeface="Arial" panose="020B0604020202020204" pitchFamily="34" charset="0"/>
                <a:cs typeface="Arial" panose="020B0604020202020204" pitchFamily="34" charset="0"/>
              </a:defRPr>
            </a:lvl3pPr>
            <a:lvl4pPr marL="1714500" indent="-342900">
              <a:defRPr b="1">
                <a:solidFill>
                  <a:schemeClr val="tx1"/>
                </a:solidFill>
                <a:latin typeface="Arial" panose="020B0604020202020204" pitchFamily="34" charset="0"/>
                <a:cs typeface="Arial" panose="020B0604020202020204" pitchFamily="34" charset="0"/>
              </a:defRPr>
            </a:lvl4pPr>
            <a:lvl5pPr marL="2171700" indent="-342900">
              <a:defRPr b="1">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buFontTx/>
              <a:buChar char="•"/>
            </a:pPr>
            <a:r>
              <a:rPr lang="cs-CZ" altLang="cs-CZ" dirty="0"/>
              <a:t>čepička</a:t>
            </a:r>
          </a:p>
          <a:p>
            <a:pPr eaLnBrk="1" hangingPunct="1">
              <a:buFontTx/>
              <a:buChar char="•"/>
            </a:pPr>
            <a:r>
              <a:rPr lang="cs-CZ" altLang="cs-CZ" dirty="0"/>
              <a:t>pod čepičkou = zóna vysokého obsahu proteinů</a:t>
            </a:r>
          </a:p>
          <a:p>
            <a:pPr eaLnBrk="1" hangingPunct="1">
              <a:buFontTx/>
              <a:buChar char="•"/>
            </a:pPr>
            <a:r>
              <a:rPr lang="cs-CZ" altLang="cs-CZ" dirty="0"/>
              <a:t>zóna komplexního </a:t>
            </a:r>
            <a:r>
              <a:rPr lang="cs-CZ" altLang="cs-CZ" dirty="0" err="1"/>
              <a:t>endomembránového</a:t>
            </a:r>
            <a:r>
              <a:rPr lang="cs-CZ" altLang="cs-CZ" dirty="0"/>
              <a:t> systému</a:t>
            </a:r>
          </a:p>
          <a:p>
            <a:pPr eaLnBrk="1" hangingPunct="1">
              <a:buFontTx/>
              <a:buChar char="•"/>
            </a:pPr>
            <a:r>
              <a:rPr lang="cs-CZ" altLang="cs-CZ" dirty="0" err="1"/>
              <a:t>vakuolizovaná</a:t>
            </a:r>
            <a:r>
              <a:rPr lang="cs-CZ" altLang="cs-CZ" dirty="0"/>
              <a:t> část (</a:t>
            </a:r>
            <a:r>
              <a:rPr lang="cs-CZ" altLang="cs-CZ" dirty="0" err="1"/>
              <a:t>kalózové</a:t>
            </a:r>
            <a:r>
              <a:rPr lang="cs-CZ" altLang="cs-CZ" dirty="0"/>
              <a:t> zátky)</a:t>
            </a:r>
          </a:p>
        </p:txBody>
      </p:sp>
      <p:pic>
        <p:nvPicPr>
          <p:cNvPr id="8" name="Picture 3">
            <a:extLst>
              <a:ext uri="{FF2B5EF4-FFF2-40B4-BE49-F238E27FC236}">
                <a16:creationId xmlns:a16="http://schemas.microsoft.com/office/drawing/2014/main" id="{D1E5EFA0-1A37-4C89-9B48-E7D951CC4B5E}"/>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4826775" y="1810870"/>
            <a:ext cx="7365225" cy="4870230"/>
          </a:xfrm>
          <a:prstGeom prst="rect">
            <a:avLst/>
          </a:prstGeom>
          <a:noFill/>
          <a:ln>
            <a:noFill/>
          </a:ln>
          <a:effectLst/>
          <a:extLst>
            <a:ext uri="{909E8E84-426E-40DD-AFC4-6F175D3DCCD1}">
              <a14:hiddenFill xmlns:a14="http://schemas.microsoft.com/office/drawing/2010/main">
                <a:blipFill dpi="0" rotWithShape="0">
                  <a:blip>
                    <a:lum contrast="6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 Box 4">
            <a:extLst>
              <a:ext uri="{FF2B5EF4-FFF2-40B4-BE49-F238E27FC236}">
                <a16:creationId xmlns:a16="http://schemas.microsoft.com/office/drawing/2014/main" id="{466EBEE9-9EBB-414D-A67D-42AB507E2C4A}"/>
              </a:ext>
            </a:extLst>
          </p:cNvPr>
          <p:cNvSpPr txBox="1">
            <a:spLocks noChangeArrowheads="1"/>
          </p:cNvSpPr>
          <p:nvPr/>
        </p:nvSpPr>
        <p:spPr bwMode="auto">
          <a:xfrm>
            <a:off x="10381040" y="1263280"/>
            <a:ext cx="1335920"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a:spcBef>
                <a:spcPct val="0"/>
              </a:spcBef>
              <a:buFont typeface="Comic Sans MS" panose="030F0702030302020204" pitchFamily="66" charset="0"/>
              <a:buNone/>
            </a:pPr>
            <a:r>
              <a:rPr lang="en-GB" altLang="cs-CZ" sz="2000" dirty="0">
                <a:solidFill>
                  <a:srgbClr val="000000"/>
                </a:solidFill>
              </a:rPr>
              <a:t>Lord 2000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D94BF55C-72CC-456E-8701-D4ADDD0293C1}"/>
              </a:ext>
            </a:extLst>
          </p:cNvPr>
          <p:cNvSpPr>
            <a:spLocks noGrp="1" noChangeArrowheads="1"/>
          </p:cNvSpPr>
          <p:nvPr>
            <p:ph type="title"/>
          </p:nvPr>
        </p:nvSpPr>
        <p:spPr>
          <a:xfrm>
            <a:off x="2209800" y="260350"/>
            <a:ext cx="77724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sz="3600" b="1"/>
              <a:t>Růst pylových lá</a:t>
            </a:r>
            <a:r>
              <a:rPr lang="cs-CZ" altLang="cs-CZ" sz="3600" b="1"/>
              <a:t>č</a:t>
            </a:r>
            <a:r>
              <a:rPr lang="en-GB" altLang="cs-CZ" sz="3600" b="1"/>
              <a:t>ek</a:t>
            </a:r>
          </a:p>
        </p:txBody>
      </p:sp>
      <p:pic>
        <p:nvPicPr>
          <p:cNvPr id="70659" name="Picture 3">
            <a:extLst>
              <a:ext uri="{FF2B5EF4-FFF2-40B4-BE49-F238E27FC236}">
                <a16:creationId xmlns:a16="http://schemas.microsoft.com/office/drawing/2014/main" id="{302212DA-AA66-415C-97F4-67555FE127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4" y="1462089"/>
            <a:ext cx="3862387" cy="4948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0660" name="Text Box 4">
            <a:extLst>
              <a:ext uri="{FF2B5EF4-FFF2-40B4-BE49-F238E27FC236}">
                <a16:creationId xmlns:a16="http://schemas.microsoft.com/office/drawing/2014/main" id="{5BDFDF9C-0D4A-4D99-8FA5-17B14FCE0C0D}"/>
              </a:ext>
            </a:extLst>
          </p:cNvPr>
          <p:cNvSpPr txBox="1">
            <a:spLocks noChangeArrowheads="1"/>
          </p:cNvSpPr>
          <p:nvPr/>
        </p:nvSpPr>
        <p:spPr bwMode="auto">
          <a:xfrm>
            <a:off x="7239001" y="6019801"/>
            <a:ext cx="2974189"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a:spcBef>
                <a:spcPct val="0"/>
              </a:spcBef>
              <a:buFont typeface="Comic Sans MS" panose="030F0702030302020204" pitchFamily="66" charset="0"/>
              <a:buNone/>
            </a:pPr>
            <a:r>
              <a:rPr lang="en-GB" altLang="cs-CZ" sz="2000">
                <a:solidFill>
                  <a:srgbClr val="0000FF"/>
                </a:solidFill>
              </a:rPr>
              <a:t>Camacho </a:t>
            </a:r>
            <a:r>
              <a:rPr lang="en-GB" altLang="cs-CZ" sz="2000" i="1">
                <a:solidFill>
                  <a:srgbClr val="0000FF"/>
                </a:solidFill>
              </a:rPr>
              <a:t>et</a:t>
            </a:r>
            <a:r>
              <a:rPr lang="en-GB" altLang="cs-CZ" sz="2000">
                <a:solidFill>
                  <a:srgbClr val="0000FF"/>
                </a:solidFill>
              </a:rPr>
              <a:t> Malhó 2003</a:t>
            </a:r>
          </a:p>
        </p:txBody>
      </p:sp>
      <p:sp>
        <p:nvSpPr>
          <p:cNvPr id="70661" name="Text Box 5">
            <a:extLst>
              <a:ext uri="{FF2B5EF4-FFF2-40B4-BE49-F238E27FC236}">
                <a16:creationId xmlns:a16="http://schemas.microsoft.com/office/drawing/2014/main" id="{77C1DAA5-139C-45E6-870D-4658598C0CE4}"/>
              </a:ext>
            </a:extLst>
          </p:cNvPr>
          <p:cNvSpPr txBox="1">
            <a:spLocks noChangeArrowheads="1"/>
          </p:cNvSpPr>
          <p:nvPr/>
        </p:nvSpPr>
        <p:spPr bwMode="auto">
          <a:xfrm>
            <a:off x="6081714" y="3211513"/>
            <a:ext cx="4103687" cy="925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a:spcBef>
                <a:spcPct val="0"/>
              </a:spcBef>
              <a:buFont typeface="Comic Sans MS" panose="030F0702030302020204" pitchFamily="66" charset="0"/>
              <a:buNone/>
            </a:pPr>
            <a:r>
              <a:rPr lang="en-GB" altLang="cs-CZ" sz="1800">
                <a:solidFill>
                  <a:srgbClr val="000000"/>
                </a:solidFill>
              </a:rPr>
              <a:t>vysoce polarizovan</a:t>
            </a:r>
            <a:r>
              <a:rPr lang="cs-CZ" altLang="cs-CZ" sz="1800">
                <a:solidFill>
                  <a:srgbClr val="000000"/>
                </a:solidFill>
              </a:rPr>
              <a:t>á</a:t>
            </a:r>
            <a:r>
              <a:rPr lang="en-GB" altLang="cs-CZ" sz="1800">
                <a:solidFill>
                  <a:srgbClr val="000000"/>
                </a:solidFill>
              </a:rPr>
              <a:t> f</a:t>
            </a:r>
            <a:r>
              <a:rPr lang="cs-CZ" altLang="cs-CZ" sz="1800">
                <a:solidFill>
                  <a:srgbClr val="000000"/>
                </a:solidFill>
              </a:rPr>
              <a:t>ů</a:t>
            </a:r>
            <a:r>
              <a:rPr lang="en-GB" altLang="cs-CZ" sz="1800">
                <a:solidFill>
                  <a:srgbClr val="000000"/>
                </a:solidFill>
              </a:rPr>
              <a:t>z</a:t>
            </a:r>
            <a:r>
              <a:rPr lang="cs-CZ" altLang="cs-CZ" sz="1800">
                <a:solidFill>
                  <a:srgbClr val="000000"/>
                </a:solidFill>
              </a:rPr>
              <a:t>e</a:t>
            </a:r>
            <a:r>
              <a:rPr lang="en-GB" altLang="cs-CZ" sz="1800">
                <a:solidFill>
                  <a:srgbClr val="000000"/>
                </a:solidFill>
              </a:rPr>
              <a:t> vá</a:t>
            </a:r>
            <a:r>
              <a:rPr lang="cs-CZ" altLang="cs-CZ" sz="1800">
                <a:solidFill>
                  <a:srgbClr val="000000"/>
                </a:solidFill>
              </a:rPr>
              <a:t>č</a:t>
            </a:r>
            <a:r>
              <a:rPr lang="en-GB" altLang="cs-CZ" sz="1800">
                <a:solidFill>
                  <a:srgbClr val="000000"/>
                </a:solidFill>
              </a:rPr>
              <a:t>k</a:t>
            </a:r>
            <a:r>
              <a:rPr lang="cs-CZ" altLang="cs-CZ" sz="1800">
                <a:solidFill>
                  <a:srgbClr val="000000"/>
                </a:solidFill>
              </a:rPr>
              <a:t>ů</a:t>
            </a:r>
            <a:r>
              <a:rPr lang="en-GB" altLang="cs-CZ" sz="1800">
                <a:solidFill>
                  <a:srgbClr val="000000"/>
                </a:solidFill>
              </a:rPr>
              <a:t>, které transportují slo</a:t>
            </a:r>
            <a:r>
              <a:rPr lang="cs-CZ" altLang="cs-CZ" sz="1800">
                <a:solidFill>
                  <a:srgbClr val="000000"/>
                </a:solidFill>
              </a:rPr>
              <a:t>ž</a:t>
            </a:r>
            <a:r>
              <a:rPr lang="en-GB" altLang="cs-CZ" sz="1800">
                <a:solidFill>
                  <a:srgbClr val="000000"/>
                </a:solidFill>
              </a:rPr>
              <a:t>ky bun</a:t>
            </a:r>
            <a:r>
              <a:rPr lang="cs-CZ" altLang="cs-CZ" sz="1800">
                <a:solidFill>
                  <a:srgbClr val="000000"/>
                </a:solidFill>
              </a:rPr>
              <a:t>ěč</a:t>
            </a:r>
            <a:r>
              <a:rPr lang="en-GB" altLang="cs-CZ" sz="1800">
                <a:solidFill>
                  <a:srgbClr val="000000"/>
                </a:solidFill>
              </a:rPr>
              <a:t>né st</a:t>
            </a:r>
            <a:r>
              <a:rPr lang="cs-CZ" altLang="cs-CZ" sz="1800">
                <a:solidFill>
                  <a:srgbClr val="000000"/>
                </a:solidFill>
              </a:rPr>
              <a:t>ě</a:t>
            </a:r>
            <a:r>
              <a:rPr lang="en-GB" altLang="cs-CZ" sz="1800">
                <a:solidFill>
                  <a:srgbClr val="000000"/>
                </a:solidFill>
              </a:rPr>
              <a:t>ny k vrcholu</a:t>
            </a:r>
          </a:p>
        </p:txBody>
      </p:sp>
      <p:sp>
        <p:nvSpPr>
          <p:cNvPr id="70662" name="Text Box 6">
            <a:extLst>
              <a:ext uri="{FF2B5EF4-FFF2-40B4-BE49-F238E27FC236}">
                <a16:creationId xmlns:a16="http://schemas.microsoft.com/office/drawing/2014/main" id="{03611E9C-49D6-47FA-BA63-E8F34551975B}"/>
              </a:ext>
            </a:extLst>
          </p:cNvPr>
          <p:cNvSpPr txBox="1">
            <a:spLocks noChangeArrowheads="1"/>
          </p:cNvSpPr>
          <p:nvPr/>
        </p:nvSpPr>
        <p:spPr bwMode="auto">
          <a:xfrm>
            <a:off x="6081713" y="5084764"/>
            <a:ext cx="2971800" cy="64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a:spcBef>
                <a:spcPct val="0"/>
              </a:spcBef>
              <a:buFont typeface="Comic Sans MS" panose="030F0702030302020204" pitchFamily="66" charset="0"/>
              <a:buNone/>
            </a:pPr>
            <a:r>
              <a:rPr lang="en-GB" altLang="cs-CZ" sz="1800">
                <a:solidFill>
                  <a:srgbClr val="000000"/>
                </a:solidFill>
              </a:rPr>
              <a:t>hlavní roli v regulaci hraje gradient [Ca </a:t>
            </a:r>
            <a:r>
              <a:rPr lang="en-GB" altLang="cs-CZ" sz="1800" baseline="30000">
                <a:solidFill>
                  <a:srgbClr val="000000"/>
                </a:solidFill>
              </a:rPr>
              <a:t>2+</a:t>
            </a:r>
            <a:r>
              <a:rPr lang="en-GB" altLang="cs-CZ" sz="1800">
                <a:solidFill>
                  <a:srgbClr val="000000"/>
                </a:solidFill>
              </a:rPr>
              <a:t>]</a:t>
            </a:r>
          </a:p>
        </p:txBody>
      </p:sp>
      <p:sp>
        <p:nvSpPr>
          <p:cNvPr id="70663" name="Obdélník 1">
            <a:extLst>
              <a:ext uri="{FF2B5EF4-FFF2-40B4-BE49-F238E27FC236}">
                <a16:creationId xmlns:a16="http://schemas.microsoft.com/office/drawing/2014/main" id="{0EF6C110-E195-4408-9B46-A4C510E04A49}"/>
              </a:ext>
            </a:extLst>
          </p:cNvPr>
          <p:cNvSpPr>
            <a:spLocks noChangeArrowheads="1"/>
          </p:cNvSpPr>
          <p:nvPr/>
        </p:nvSpPr>
        <p:spPr bwMode="auto">
          <a:xfrm>
            <a:off x="6081714" y="1462088"/>
            <a:ext cx="458628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cs typeface="Arial" panose="020B0604020202020204" pitchFamily="34" charset="0"/>
              </a:defRPr>
            </a:lvl9pPr>
          </a:lstStyle>
          <a:p>
            <a:pPr>
              <a:lnSpc>
                <a:spcPct val="140000"/>
              </a:lnSpc>
              <a:spcBef>
                <a:spcPts val="600"/>
              </a:spcBef>
              <a:buNone/>
            </a:pPr>
            <a:r>
              <a:rPr lang="en-GB" altLang="cs-CZ" sz="1800"/>
              <a:t>vrcholový</a:t>
            </a:r>
            <a:endParaRPr lang="cs-CZ" altLang="cs-CZ" sz="1800"/>
          </a:p>
          <a:p>
            <a:pPr>
              <a:lnSpc>
                <a:spcPct val="140000"/>
              </a:lnSpc>
              <a:spcBef>
                <a:spcPts val="600"/>
              </a:spcBef>
              <a:buNone/>
            </a:pPr>
            <a:r>
              <a:rPr lang="cs-CZ" altLang="cs-CZ" sz="1800"/>
              <a:t>nejrychlejší po vyklíčení                           	(0,5 – 3 mm/hod.)</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D897A2-DC15-42CC-B85C-5205F1F1A5F2}"/>
              </a:ext>
            </a:extLst>
          </p:cNvPr>
          <p:cNvSpPr>
            <a:spLocks noGrp="1"/>
          </p:cNvSpPr>
          <p:nvPr>
            <p:ph type="title"/>
          </p:nvPr>
        </p:nvSpPr>
        <p:spPr/>
        <p:txBody>
          <a:bodyPr/>
          <a:lstStyle/>
          <a:p>
            <a:r>
              <a:rPr lang="cs-CZ" dirty="0"/>
              <a:t>Oplození</a:t>
            </a:r>
          </a:p>
        </p:txBody>
      </p:sp>
      <p:sp>
        <p:nvSpPr>
          <p:cNvPr id="4" name="Rectangle 3">
            <a:extLst>
              <a:ext uri="{FF2B5EF4-FFF2-40B4-BE49-F238E27FC236}">
                <a16:creationId xmlns:a16="http://schemas.microsoft.com/office/drawing/2014/main" id="{7BE39BDA-C324-4B5C-960C-AEC2F0A9C9A7}"/>
              </a:ext>
            </a:extLst>
          </p:cNvPr>
          <p:cNvSpPr txBox="1">
            <a:spLocks noChangeArrowheads="1"/>
          </p:cNvSpPr>
          <p:nvPr/>
        </p:nvSpPr>
        <p:spPr>
          <a:xfrm>
            <a:off x="1043608" y="1556792"/>
            <a:ext cx="8781710" cy="4525962"/>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spcBef>
                <a:spcPct val="25000"/>
              </a:spcBef>
              <a:spcAft>
                <a:spcPct val="25000"/>
              </a:spcAft>
              <a:buFontTx/>
              <a:buNone/>
            </a:pPr>
            <a:endParaRPr lang="cs-CZ" altLang="cs-CZ" sz="2800" b="1"/>
          </a:p>
          <a:p>
            <a:pPr>
              <a:spcBef>
                <a:spcPct val="25000"/>
              </a:spcBef>
              <a:spcAft>
                <a:spcPct val="25000"/>
              </a:spcAft>
              <a:buFontTx/>
              <a:buNone/>
            </a:pPr>
            <a:r>
              <a:rPr lang="cs-CZ" altLang="cs-CZ" sz="2800"/>
              <a:t>	</a:t>
            </a:r>
            <a:r>
              <a:rPr lang="cs-CZ" altLang="cs-CZ" sz="2800">
                <a:solidFill>
                  <a:srgbClr val="0000FF"/>
                </a:solidFill>
              </a:rPr>
              <a:t>jednoduché</a:t>
            </a:r>
            <a:r>
              <a:rPr lang="cs-CZ" altLang="cs-CZ" sz="2800"/>
              <a:t> (syngamie)</a:t>
            </a:r>
          </a:p>
          <a:p>
            <a:pPr>
              <a:spcBef>
                <a:spcPct val="25000"/>
              </a:spcBef>
              <a:spcAft>
                <a:spcPct val="25000"/>
              </a:spcAft>
              <a:buFontTx/>
              <a:buNone/>
            </a:pPr>
            <a:r>
              <a:rPr lang="cs-CZ" altLang="cs-CZ" sz="2800"/>
              <a:t>		rostliny cévnaté výtrusné </a:t>
            </a:r>
          </a:p>
          <a:p>
            <a:pPr>
              <a:spcBef>
                <a:spcPct val="25000"/>
              </a:spcBef>
              <a:spcAft>
                <a:spcPct val="25000"/>
              </a:spcAft>
              <a:buFontTx/>
              <a:buNone/>
            </a:pPr>
            <a:r>
              <a:rPr lang="cs-CZ" altLang="cs-CZ" sz="2800"/>
              <a:t>		rostliny nahosemenné</a:t>
            </a:r>
          </a:p>
          <a:p>
            <a:pPr>
              <a:spcBef>
                <a:spcPct val="25000"/>
              </a:spcBef>
              <a:spcAft>
                <a:spcPct val="25000"/>
              </a:spcAft>
              <a:buFontTx/>
              <a:buNone/>
            </a:pPr>
            <a:endParaRPr lang="cs-CZ" altLang="cs-CZ" sz="2800"/>
          </a:p>
          <a:p>
            <a:pPr>
              <a:spcBef>
                <a:spcPct val="25000"/>
              </a:spcBef>
              <a:spcAft>
                <a:spcPct val="25000"/>
              </a:spcAft>
              <a:buFontTx/>
              <a:buNone/>
            </a:pPr>
            <a:r>
              <a:rPr lang="cs-CZ" altLang="cs-CZ" sz="2800"/>
              <a:t>	</a:t>
            </a:r>
            <a:r>
              <a:rPr lang="cs-CZ" altLang="cs-CZ" sz="2800">
                <a:solidFill>
                  <a:srgbClr val="0000FF"/>
                </a:solidFill>
              </a:rPr>
              <a:t>dvojí</a:t>
            </a:r>
            <a:r>
              <a:rPr lang="cs-CZ" altLang="cs-CZ" sz="2800"/>
              <a:t> (syngamie a konfluace)</a:t>
            </a:r>
          </a:p>
          <a:p>
            <a:pPr>
              <a:spcBef>
                <a:spcPct val="25000"/>
              </a:spcBef>
              <a:spcAft>
                <a:spcPct val="25000"/>
              </a:spcAft>
              <a:buFontTx/>
              <a:buNone/>
            </a:pPr>
            <a:r>
              <a:rPr lang="cs-CZ" altLang="cs-CZ" sz="2800"/>
              <a:t>	 rostliny krytosemenné (dvouděložné a jednoděložné)</a:t>
            </a:r>
          </a:p>
          <a:p>
            <a:pPr>
              <a:spcBef>
                <a:spcPct val="25000"/>
              </a:spcBef>
              <a:spcAft>
                <a:spcPct val="25000"/>
              </a:spcAft>
              <a:buFontTx/>
              <a:buNone/>
            </a:pPr>
            <a:endParaRPr lang="cs-CZ" altLang="cs-CZ" sz="2800" dirty="0"/>
          </a:p>
        </p:txBody>
      </p:sp>
      <p:pic>
        <p:nvPicPr>
          <p:cNvPr id="18434" name="Picture 2" descr="Double Fertilization: Definition and Advantages - QS Study">
            <a:extLst>
              <a:ext uri="{FF2B5EF4-FFF2-40B4-BE49-F238E27FC236}">
                <a16:creationId xmlns:a16="http://schemas.microsoft.com/office/drawing/2014/main" id="{1B614AD9-EE27-4224-B70A-EFF5B5971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5891" y="2545976"/>
            <a:ext cx="5565743" cy="2226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693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illis2e_ch21">
            <a:extLst>
              <a:ext uri="{FF2B5EF4-FFF2-40B4-BE49-F238E27FC236}">
                <a16:creationId xmlns:a16="http://schemas.microsoft.com/office/drawing/2014/main" id="{5CC196EA-5600-48B6-B884-C5FE7DDCC0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1872"/>
            <a:ext cx="12192000" cy="5843587"/>
          </a:xfrm>
          <a:prstGeom prst="rect">
            <a:avLst/>
          </a:prstGeom>
          <a:noFill/>
          <a:extLst>
            <a:ext uri="{909E8E84-426E-40DD-AFC4-6F175D3DCCD1}">
              <a14:hiddenFill xmlns:a14="http://schemas.microsoft.com/office/drawing/2010/main">
                <a:solidFill>
                  <a:srgbClr val="FFFFFF"/>
                </a:solidFill>
              </a14:hiddenFill>
            </a:ext>
          </a:extLst>
        </p:spPr>
      </p:pic>
      <p:sp>
        <p:nvSpPr>
          <p:cNvPr id="5" name="Nadpis 4">
            <a:extLst>
              <a:ext uri="{FF2B5EF4-FFF2-40B4-BE49-F238E27FC236}">
                <a16:creationId xmlns:a16="http://schemas.microsoft.com/office/drawing/2014/main" id="{1D255F21-1884-4680-9F42-327A8A8FB5FD}"/>
              </a:ext>
            </a:extLst>
          </p:cNvPr>
          <p:cNvSpPr>
            <a:spLocks noGrp="1"/>
          </p:cNvSpPr>
          <p:nvPr>
            <p:ph type="title"/>
          </p:nvPr>
        </p:nvSpPr>
        <p:spPr>
          <a:xfrm>
            <a:off x="1913965" y="143435"/>
            <a:ext cx="9875520" cy="1356360"/>
          </a:xfrm>
        </p:spPr>
        <p:txBody>
          <a:bodyPr/>
          <a:lstStyle/>
          <a:p>
            <a:r>
              <a:rPr lang="cs-CZ" dirty="0"/>
              <a:t>Nahosemenné – jednoduché oplození</a:t>
            </a:r>
          </a:p>
        </p:txBody>
      </p:sp>
    </p:spTree>
    <p:extLst>
      <p:ext uri="{BB962C8B-B14F-4D97-AF65-F5344CB8AC3E}">
        <p14:creationId xmlns:p14="http://schemas.microsoft.com/office/powerpoint/2010/main" val="1233625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2E548DA2-C1A0-422C-98CE-43F921CEBB1B}"/>
              </a:ext>
            </a:extLst>
          </p:cNvPr>
          <p:cNvSpPr>
            <a:spLocks noGrp="1" noChangeArrowheads="1"/>
          </p:cNvSpPr>
          <p:nvPr>
            <p:ph type="title"/>
          </p:nvPr>
        </p:nvSpPr>
        <p:spPr>
          <a:xfrm>
            <a:off x="724853" y="297499"/>
            <a:ext cx="9875520" cy="135636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cs-CZ" altLang="cs-CZ" sz="3200" b="1" dirty="0">
                <a:solidFill>
                  <a:srgbClr val="0000FF"/>
                </a:solidFill>
              </a:rPr>
              <a:t>Typy růstu pylové láčky</a:t>
            </a:r>
            <a:br>
              <a:rPr lang="cs-CZ" altLang="cs-CZ" sz="3200" b="1" dirty="0">
                <a:solidFill>
                  <a:srgbClr val="0000FF"/>
                </a:solidFill>
              </a:rPr>
            </a:br>
            <a:r>
              <a:rPr lang="cs-CZ" altLang="cs-CZ" sz="3200" b="1" dirty="0">
                <a:solidFill>
                  <a:srgbClr val="0000FF"/>
                </a:solidFill>
              </a:rPr>
              <a:t>do zárodečného vaku</a:t>
            </a:r>
          </a:p>
        </p:txBody>
      </p:sp>
      <p:sp>
        <p:nvSpPr>
          <p:cNvPr id="88067" name="Rectangle 6">
            <a:extLst>
              <a:ext uri="{FF2B5EF4-FFF2-40B4-BE49-F238E27FC236}">
                <a16:creationId xmlns:a16="http://schemas.microsoft.com/office/drawing/2014/main" id="{021207E9-07B2-4078-BC93-A123555D8634}"/>
              </a:ext>
            </a:extLst>
          </p:cNvPr>
          <p:cNvSpPr>
            <a:spLocks noGrp="1" noChangeArrowheads="1"/>
          </p:cNvSpPr>
          <p:nvPr>
            <p:ph type="body" idx="1"/>
          </p:nvPr>
        </p:nvSpPr>
        <p:spPr>
          <a:xfrm>
            <a:off x="1981201" y="1600201"/>
            <a:ext cx="7427913" cy="4525963"/>
          </a:xfrm>
        </p:spPr>
        <p:txBody>
          <a:bodyPr/>
          <a:lstStyle/>
          <a:p>
            <a:pPr eaLnBrk="1" hangingPunct="1">
              <a:lnSpc>
                <a:spcPct val="80000"/>
              </a:lnSpc>
            </a:pPr>
            <a:r>
              <a:rPr lang="cs-CZ" altLang="cs-CZ" sz="2000"/>
              <a:t>přes mikropyle (</a:t>
            </a:r>
            <a:r>
              <a:rPr lang="cs-CZ" altLang="cs-CZ" sz="2000">
                <a:solidFill>
                  <a:srgbClr val="0000FF"/>
                </a:solidFill>
              </a:rPr>
              <a:t>porogamie</a:t>
            </a:r>
            <a:r>
              <a:rPr lang="cs-CZ" altLang="cs-CZ" sz="2000"/>
              <a:t>) - nejčastěji</a:t>
            </a:r>
          </a:p>
          <a:p>
            <a:pPr eaLnBrk="1" hangingPunct="1">
              <a:lnSpc>
                <a:spcPct val="80000"/>
              </a:lnSpc>
            </a:pPr>
            <a:r>
              <a:rPr lang="cs-CZ" altLang="cs-CZ" sz="2000"/>
              <a:t>chalázou (</a:t>
            </a:r>
            <a:r>
              <a:rPr lang="cs-CZ" altLang="cs-CZ" sz="2000">
                <a:solidFill>
                  <a:srgbClr val="0000FF"/>
                </a:solidFill>
              </a:rPr>
              <a:t>chalázogamie</a:t>
            </a:r>
            <a:r>
              <a:rPr lang="cs-CZ" altLang="cs-CZ" sz="2000"/>
              <a:t>)</a:t>
            </a:r>
          </a:p>
          <a:p>
            <a:pPr eaLnBrk="1" hangingPunct="1">
              <a:lnSpc>
                <a:spcPct val="80000"/>
              </a:lnSpc>
            </a:pPr>
            <a:r>
              <a:rPr lang="cs-CZ" altLang="cs-CZ" sz="2000"/>
              <a:t>přes integumenty (</a:t>
            </a:r>
            <a:r>
              <a:rPr lang="cs-CZ" altLang="cs-CZ" sz="2000">
                <a:solidFill>
                  <a:srgbClr val="0000FF"/>
                </a:solidFill>
              </a:rPr>
              <a:t>mezogamie</a:t>
            </a:r>
            <a:r>
              <a:rPr lang="cs-CZ" altLang="cs-CZ" sz="2000"/>
              <a:t>)</a:t>
            </a:r>
          </a:p>
          <a:p>
            <a:pPr eaLnBrk="1" hangingPunct="1">
              <a:lnSpc>
                <a:spcPct val="80000"/>
              </a:lnSpc>
              <a:buFontTx/>
              <a:buNone/>
            </a:pPr>
            <a:endParaRPr lang="cs-CZ" altLang="cs-CZ" sz="2000"/>
          </a:p>
        </p:txBody>
      </p:sp>
      <p:pic>
        <p:nvPicPr>
          <p:cNvPr id="88068" name="Picture 7">
            <a:extLst>
              <a:ext uri="{FF2B5EF4-FFF2-40B4-BE49-F238E27FC236}">
                <a16:creationId xmlns:a16="http://schemas.microsoft.com/office/drawing/2014/main" id="{0889E427-E5D7-43BF-99FE-1642616704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3043" y="2454217"/>
            <a:ext cx="5003800" cy="423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69" name="Text Box 8">
            <a:extLst>
              <a:ext uri="{FF2B5EF4-FFF2-40B4-BE49-F238E27FC236}">
                <a16:creationId xmlns:a16="http://schemas.microsoft.com/office/drawing/2014/main" id="{43C27EF5-D829-4EA1-9C6A-1DD20A65D4C1}"/>
              </a:ext>
            </a:extLst>
          </p:cNvPr>
          <p:cNvSpPr txBox="1">
            <a:spLocks noChangeArrowheads="1"/>
          </p:cNvSpPr>
          <p:nvPr/>
        </p:nvSpPr>
        <p:spPr bwMode="auto">
          <a:xfrm>
            <a:off x="1774825" y="3213101"/>
            <a:ext cx="3887788" cy="324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cs-CZ" sz="2000"/>
              <a:t>pylová láčka vstupuje do</a:t>
            </a:r>
          </a:p>
          <a:p>
            <a:pPr eaLnBrk="1" hangingPunct="1">
              <a:spcBef>
                <a:spcPct val="0"/>
              </a:spcBef>
              <a:buFontTx/>
              <a:buNone/>
            </a:pPr>
            <a:r>
              <a:rPr lang="cs-CZ" altLang="cs-CZ" sz="2000"/>
              <a:t>zárodečného vaku</a:t>
            </a:r>
          </a:p>
          <a:p>
            <a:pPr eaLnBrk="1" hangingPunct="1">
              <a:spcBef>
                <a:spcPct val="0"/>
              </a:spcBef>
              <a:buFontTx/>
              <a:buNone/>
            </a:pPr>
            <a:r>
              <a:rPr lang="cs-CZ" altLang="cs-CZ" sz="2000"/>
              <a:t>přes receptivní synergidu</a:t>
            </a:r>
          </a:p>
          <a:p>
            <a:pPr eaLnBrk="1" hangingPunct="1">
              <a:spcBef>
                <a:spcPct val="0"/>
              </a:spcBef>
              <a:buFontTx/>
              <a:buNone/>
            </a:pPr>
            <a:endParaRPr lang="cs-CZ" altLang="cs-CZ" sz="2000"/>
          </a:p>
          <a:p>
            <a:pPr eaLnBrk="1" hangingPunct="1">
              <a:spcBef>
                <a:spcPct val="15000"/>
              </a:spcBef>
              <a:spcAft>
                <a:spcPct val="15000"/>
              </a:spcAft>
              <a:buFontTx/>
              <a:buNone/>
            </a:pPr>
            <a:r>
              <a:rPr lang="cs-CZ" altLang="cs-CZ" sz="2000"/>
              <a:t>známky receptivity synergidy:</a:t>
            </a:r>
          </a:p>
          <a:p>
            <a:pPr eaLnBrk="1" hangingPunct="1">
              <a:spcBef>
                <a:spcPct val="15000"/>
              </a:spcBef>
              <a:spcAft>
                <a:spcPct val="15000"/>
              </a:spcAft>
              <a:buFontTx/>
              <a:buNone/>
            </a:pPr>
            <a:r>
              <a:rPr lang="cs-CZ" altLang="cs-CZ" sz="2000"/>
              <a:t>• reorganizace cytoskeletu</a:t>
            </a:r>
          </a:p>
          <a:p>
            <a:pPr eaLnBrk="1" hangingPunct="1">
              <a:spcBef>
                <a:spcPct val="15000"/>
              </a:spcBef>
              <a:spcAft>
                <a:spcPct val="15000"/>
              </a:spcAft>
              <a:buFontTx/>
              <a:buNone/>
            </a:pPr>
            <a:r>
              <a:rPr lang="cs-CZ" altLang="cs-CZ" sz="2000"/>
              <a:t>• Ca</a:t>
            </a:r>
            <a:r>
              <a:rPr lang="cs-CZ" altLang="cs-CZ" sz="2000" baseline="30000"/>
              <a:t>2+ </a:t>
            </a:r>
            <a:r>
              <a:rPr lang="cs-CZ" altLang="cs-CZ" sz="2000"/>
              <a:t>akumulace</a:t>
            </a:r>
          </a:p>
          <a:p>
            <a:pPr eaLnBrk="1" hangingPunct="1">
              <a:spcBef>
                <a:spcPct val="15000"/>
              </a:spcBef>
              <a:spcAft>
                <a:spcPct val="15000"/>
              </a:spcAft>
              <a:buFontTx/>
              <a:buNone/>
            </a:pPr>
            <a:r>
              <a:rPr lang="cs-CZ" altLang="cs-CZ" sz="2000"/>
              <a:t>• degenerace organel a</a:t>
            </a:r>
          </a:p>
          <a:p>
            <a:pPr eaLnBrk="1" hangingPunct="1">
              <a:spcBef>
                <a:spcPct val="15000"/>
              </a:spcBef>
              <a:spcAft>
                <a:spcPct val="15000"/>
              </a:spcAft>
              <a:buFontTx/>
              <a:buNone/>
            </a:pPr>
            <a:r>
              <a:rPr lang="cs-CZ" altLang="cs-CZ" sz="2000"/>
              <a:t>   plazmatické membrány</a:t>
            </a:r>
          </a:p>
        </p:txBody>
      </p:sp>
      <p:pic>
        <p:nvPicPr>
          <p:cNvPr id="17410" name="Picture 2" descr="Fertilization - Sexual Reproduction in Plants">
            <a:extLst>
              <a:ext uri="{FF2B5EF4-FFF2-40B4-BE49-F238E27FC236}">
                <a16:creationId xmlns:a16="http://schemas.microsoft.com/office/drawing/2014/main" id="{C288EC72-62E9-48E1-BD67-B55548FC7F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445"/>
          <a:stretch/>
        </p:blipFill>
        <p:spPr bwMode="auto">
          <a:xfrm>
            <a:off x="8306595" y="0"/>
            <a:ext cx="3895725" cy="24542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F36C7964-B837-4F1E-9E9F-BB2AA952FFC9}"/>
              </a:ext>
            </a:extLst>
          </p:cNvPr>
          <p:cNvSpPr>
            <a:spLocks noGrp="1" noChangeArrowheads="1"/>
          </p:cNvSpPr>
          <p:nvPr>
            <p:ph type="title"/>
          </p:nvPr>
        </p:nvSpPr>
        <p:spPr>
          <a:xfrm>
            <a:off x="1992313" y="115888"/>
            <a:ext cx="8229600" cy="11430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cs-CZ" altLang="cs-CZ" sz="3200" b="1">
                <a:solidFill>
                  <a:srgbClr val="0000FF"/>
                </a:solidFill>
              </a:rPr>
              <a:t>Karyogamie a plasmagamie</a:t>
            </a:r>
          </a:p>
        </p:txBody>
      </p:sp>
      <p:sp>
        <p:nvSpPr>
          <p:cNvPr id="91139" name="Rectangle 7">
            <a:extLst>
              <a:ext uri="{FF2B5EF4-FFF2-40B4-BE49-F238E27FC236}">
                <a16:creationId xmlns:a16="http://schemas.microsoft.com/office/drawing/2014/main" id="{C16E920A-5680-4B7D-8EE9-0FE95EC8EBE2}"/>
              </a:ext>
            </a:extLst>
          </p:cNvPr>
          <p:cNvSpPr>
            <a:spLocks noChangeArrowheads="1"/>
          </p:cNvSpPr>
          <p:nvPr/>
        </p:nvSpPr>
        <p:spPr bwMode="auto">
          <a:xfrm>
            <a:off x="1992314" y="1989139"/>
            <a:ext cx="4465637"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25000"/>
              </a:spcBef>
              <a:spcAft>
                <a:spcPct val="25000"/>
              </a:spcAft>
              <a:buFontTx/>
              <a:buNone/>
            </a:pPr>
            <a:r>
              <a:rPr lang="cs-CZ" altLang="cs-CZ" sz="2000">
                <a:solidFill>
                  <a:srgbClr val="0000FF"/>
                </a:solidFill>
              </a:rPr>
              <a:t>karyogamie = splývání jader</a:t>
            </a:r>
          </a:p>
          <a:p>
            <a:pPr eaLnBrk="1" hangingPunct="1">
              <a:spcBef>
                <a:spcPct val="25000"/>
              </a:spcBef>
              <a:spcAft>
                <a:spcPct val="25000"/>
              </a:spcAft>
              <a:buFontTx/>
              <a:buNone/>
            </a:pPr>
            <a:r>
              <a:rPr lang="cs-CZ" altLang="cs-CZ" sz="2000"/>
              <a:t>syngamie – splývání jader vaječné a spermatické buňky - </a:t>
            </a:r>
            <a:r>
              <a:rPr lang="cs-CZ" altLang="cs-CZ" sz="2000">
                <a:solidFill>
                  <a:srgbClr val="0000FF"/>
                </a:solidFill>
              </a:rPr>
              <a:t>zygota</a:t>
            </a:r>
          </a:p>
          <a:p>
            <a:pPr eaLnBrk="1" hangingPunct="1">
              <a:spcBef>
                <a:spcPct val="25000"/>
              </a:spcBef>
              <a:spcAft>
                <a:spcPct val="25000"/>
              </a:spcAft>
              <a:buFontTx/>
              <a:buNone/>
            </a:pPr>
            <a:r>
              <a:rPr lang="cs-CZ" altLang="cs-CZ" sz="2000"/>
              <a:t>konfluace – splývání polárních jader centrální buňky zárodečného vaku a spermatické buňky – </a:t>
            </a:r>
            <a:r>
              <a:rPr lang="cs-CZ" altLang="cs-CZ" sz="2000">
                <a:solidFill>
                  <a:srgbClr val="0000FF"/>
                </a:solidFill>
              </a:rPr>
              <a:t>primární jádro endospermu</a:t>
            </a:r>
          </a:p>
          <a:p>
            <a:pPr eaLnBrk="1" hangingPunct="1">
              <a:spcBef>
                <a:spcPct val="25000"/>
              </a:spcBef>
              <a:spcAft>
                <a:spcPct val="25000"/>
              </a:spcAft>
              <a:buFontTx/>
              <a:buNone/>
            </a:pPr>
            <a:endParaRPr lang="cs-CZ" altLang="cs-CZ" sz="2000">
              <a:solidFill>
                <a:srgbClr val="0000FF"/>
              </a:solidFill>
            </a:endParaRPr>
          </a:p>
          <a:p>
            <a:pPr eaLnBrk="1" hangingPunct="1">
              <a:spcBef>
                <a:spcPct val="25000"/>
              </a:spcBef>
              <a:spcAft>
                <a:spcPct val="25000"/>
              </a:spcAft>
              <a:buFontTx/>
              <a:buNone/>
            </a:pPr>
            <a:endParaRPr lang="cs-CZ" altLang="cs-CZ" sz="2000">
              <a:solidFill>
                <a:srgbClr val="0000FF"/>
              </a:solidFill>
            </a:endParaRPr>
          </a:p>
          <a:p>
            <a:pPr eaLnBrk="1" hangingPunct="1">
              <a:spcBef>
                <a:spcPct val="25000"/>
              </a:spcBef>
              <a:spcAft>
                <a:spcPct val="25000"/>
              </a:spcAft>
              <a:buFontTx/>
              <a:buNone/>
            </a:pPr>
            <a:r>
              <a:rPr lang="cs-CZ" altLang="cs-CZ" sz="2000">
                <a:solidFill>
                  <a:srgbClr val="0000FF"/>
                </a:solidFill>
              </a:rPr>
              <a:t>plasmagamie </a:t>
            </a:r>
            <a:r>
              <a:rPr lang="cs-CZ" altLang="cs-CZ" sz="2000"/>
              <a:t>= splývání cytoplasmy buněk</a:t>
            </a:r>
          </a:p>
        </p:txBody>
      </p:sp>
      <p:grpSp>
        <p:nvGrpSpPr>
          <p:cNvPr id="91140" name="Group 13">
            <a:extLst>
              <a:ext uri="{FF2B5EF4-FFF2-40B4-BE49-F238E27FC236}">
                <a16:creationId xmlns:a16="http://schemas.microsoft.com/office/drawing/2014/main" id="{03BDE8E8-5FE1-4A8B-B0DC-19B806284B80}"/>
              </a:ext>
            </a:extLst>
          </p:cNvPr>
          <p:cNvGrpSpPr>
            <a:grpSpLocks/>
          </p:cNvGrpSpPr>
          <p:nvPr/>
        </p:nvGrpSpPr>
        <p:grpSpPr bwMode="auto">
          <a:xfrm>
            <a:off x="6924676" y="1125538"/>
            <a:ext cx="3743325" cy="5522912"/>
            <a:chOff x="3402" y="618"/>
            <a:chExt cx="2358" cy="3479"/>
          </a:xfrm>
        </p:grpSpPr>
        <p:grpSp>
          <p:nvGrpSpPr>
            <p:cNvPr id="91141" name="Group 6">
              <a:extLst>
                <a:ext uri="{FF2B5EF4-FFF2-40B4-BE49-F238E27FC236}">
                  <a16:creationId xmlns:a16="http://schemas.microsoft.com/office/drawing/2014/main" id="{373CF01D-B135-4050-B15F-FF31615BD973}"/>
                </a:ext>
              </a:extLst>
            </p:cNvPr>
            <p:cNvGrpSpPr>
              <a:grpSpLocks/>
            </p:cNvGrpSpPr>
            <p:nvPr/>
          </p:nvGrpSpPr>
          <p:grpSpPr bwMode="auto">
            <a:xfrm>
              <a:off x="3402" y="709"/>
              <a:ext cx="2358" cy="3388"/>
              <a:chOff x="3402" y="709"/>
              <a:chExt cx="2358" cy="3388"/>
            </a:xfrm>
          </p:grpSpPr>
          <p:pic>
            <p:nvPicPr>
              <p:cNvPr id="91147" name="Picture 4">
                <a:extLst>
                  <a:ext uri="{FF2B5EF4-FFF2-40B4-BE49-F238E27FC236}">
                    <a16:creationId xmlns:a16="http://schemas.microsoft.com/office/drawing/2014/main" id="{685FEF5B-28D0-4CAE-92EF-74C25E81AF9F}"/>
                  </a:ext>
                </a:extLst>
              </p:cNvPr>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3411" y="709"/>
                <a:ext cx="2349" cy="1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8" name="Picture 5">
                <a:extLst>
                  <a:ext uri="{FF2B5EF4-FFF2-40B4-BE49-F238E27FC236}">
                    <a16:creationId xmlns:a16="http://schemas.microsoft.com/office/drawing/2014/main" id="{908A228D-DF53-4A30-A972-B377216953B3}"/>
                  </a:ext>
                </a:extLst>
              </p:cNvPr>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3402" y="2681"/>
                <a:ext cx="2358" cy="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1142" name="Text Box 8">
              <a:extLst>
                <a:ext uri="{FF2B5EF4-FFF2-40B4-BE49-F238E27FC236}">
                  <a16:creationId xmlns:a16="http://schemas.microsoft.com/office/drawing/2014/main" id="{A95E3269-C784-4D20-B80B-2A43FCAC041F}"/>
                </a:ext>
              </a:extLst>
            </p:cNvPr>
            <p:cNvSpPr txBox="1">
              <a:spLocks noChangeArrowheads="1"/>
            </p:cNvSpPr>
            <p:nvPr/>
          </p:nvSpPr>
          <p:spPr bwMode="auto">
            <a:xfrm>
              <a:off x="4671" y="618"/>
              <a:ext cx="1089"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cs-CZ" altLang="cs-CZ" sz="1600"/>
                <a:t>polární </a:t>
              </a:r>
              <a:r>
                <a:rPr lang="cs-CZ" altLang="cs-CZ" sz="1400"/>
                <a:t>jádra</a:t>
              </a:r>
            </a:p>
          </p:txBody>
        </p:sp>
        <p:sp>
          <p:nvSpPr>
            <p:cNvPr id="91143" name="Text Box 9">
              <a:extLst>
                <a:ext uri="{FF2B5EF4-FFF2-40B4-BE49-F238E27FC236}">
                  <a16:creationId xmlns:a16="http://schemas.microsoft.com/office/drawing/2014/main" id="{9FB171AD-478A-43AF-AE45-E3B6F91CFB0E}"/>
                </a:ext>
              </a:extLst>
            </p:cNvPr>
            <p:cNvSpPr txBox="1">
              <a:spLocks noChangeArrowheads="1"/>
            </p:cNvSpPr>
            <p:nvPr/>
          </p:nvSpPr>
          <p:spPr bwMode="auto">
            <a:xfrm>
              <a:off x="5103" y="2704"/>
              <a:ext cx="657" cy="46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cs-CZ" altLang="cs-CZ" sz="1400"/>
                <a:t>degenero-vaná synergida</a:t>
              </a:r>
            </a:p>
          </p:txBody>
        </p:sp>
        <p:sp>
          <p:nvSpPr>
            <p:cNvPr id="91144" name="Text Box 10">
              <a:extLst>
                <a:ext uri="{FF2B5EF4-FFF2-40B4-BE49-F238E27FC236}">
                  <a16:creationId xmlns:a16="http://schemas.microsoft.com/office/drawing/2014/main" id="{6BE45FC1-4AD6-4EB6-9F56-EA2E8592C74A}"/>
                </a:ext>
              </a:extLst>
            </p:cNvPr>
            <p:cNvSpPr txBox="1">
              <a:spLocks noChangeArrowheads="1"/>
            </p:cNvSpPr>
            <p:nvPr/>
          </p:nvSpPr>
          <p:spPr bwMode="auto">
            <a:xfrm>
              <a:off x="5103" y="1253"/>
              <a:ext cx="657" cy="33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cs-CZ" altLang="cs-CZ" sz="1400"/>
                <a:t>centrální buňka z.v.</a:t>
              </a:r>
            </a:p>
          </p:txBody>
        </p:sp>
        <p:sp>
          <p:nvSpPr>
            <p:cNvPr id="91145" name="Text Box 11">
              <a:extLst>
                <a:ext uri="{FF2B5EF4-FFF2-40B4-BE49-F238E27FC236}">
                  <a16:creationId xmlns:a16="http://schemas.microsoft.com/office/drawing/2014/main" id="{4FF4E844-40E3-4ABF-87B2-1BA476D30DB5}"/>
                </a:ext>
              </a:extLst>
            </p:cNvPr>
            <p:cNvSpPr txBox="1">
              <a:spLocks noChangeArrowheads="1"/>
            </p:cNvSpPr>
            <p:nvPr/>
          </p:nvSpPr>
          <p:spPr bwMode="auto">
            <a:xfrm>
              <a:off x="4059" y="3566"/>
              <a:ext cx="408" cy="317"/>
            </a:xfrm>
            <a:prstGeom prst="rect">
              <a:avLst/>
            </a:prstGeom>
            <a:solidFill>
              <a:srgbClr val="C7E0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36000" rIns="18000" bIns="36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cs-CZ" altLang="cs-CZ" sz="1400"/>
                <a:t>pylová láčka</a:t>
              </a:r>
            </a:p>
          </p:txBody>
        </p:sp>
        <p:sp>
          <p:nvSpPr>
            <p:cNvPr id="91146" name="Text Box 12">
              <a:extLst>
                <a:ext uri="{FF2B5EF4-FFF2-40B4-BE49-F238E27FC236}">
                  <a16:creationId xmlns:a16="http://schemas.microsoft.com/office/drawing/2014/main" id="{28903A17-00F0-4620-B093-5CC01B66509B}"/>
                </a:ext>
              </a:extLst>
            </p:cNvPr>
            <p:cNvSpPr txBox="1">
              <a:spLocks noChangeArrowheads="1"/>
            </p:cNvSpPr>
            <p:nvPr/>
          </p:nvSpPr>
          <p:spPr bwMode="auto">
            <a:xfrm>
              <a:off x="4740" y="3475"/>
              <a:ext cx="648" cy="317"/>
            </a:xfrm>
            <a:prstGeom prst="rect">
              <a:avLst/>
            </a:prstGeom>
            <a:solidFill>
              <a:srgbClr val="C7E0B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36000" rIns="18000" bIns="36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cs-CZ" altLang="cs-CZ" sz="1400"/>
                <a:t>vnitřní integument</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EE975-3E59-46DA-80B7-D87D634591A6}"/>
              </a:ext>
            </a:extLst>
          </p:cNvPr>
          <p:cNvSpPr>
            <a:spLocks noGrp="1"/>
          </p:cNvSpPr>
          <p:nvPr>
            <p:ph type="title"/>
          </p:nvPr>
        </p:nvSpPr>
        <p:spPr/>
        <p:txBody>
          <a:bodyPr/>
          <a:lstStyle/>
          <a:p>
            <a:r>
              <a:rPr lang="cs-CZ" dirty="0"/>
              <a:t>Souhrn</a:t>
            </a:r>
          </a:p>
        </p:txBody>
      </p:sp>
      <p:graphicFrame>
        <p:nvGraphicFramePr>
          <p:cNvPr id="4" name="Tabulka 4">
            <a:extLst>
              <a:ext uri="{FF2B5EF4-FFF2-40B4-BE49-F238E27FC236}">
                <a16:creationId xmlns:a16="http://schemas.microsoft.com/office/drawing/2014/main" id="{2FC893A8-047B-4459-B2C1-3164BAD2059A}"/>
              </a:ext>
            </a:extLst>
          </p:cNvPr>
          <p:cNvGraphicFramePr>
            <a:graphicFrameLocks noGrp="1"/>
          </p:cNvGraphicFramePr>
          <p:nvPr>
            <p:extLst>
              <p:ext uri="{D42A27DB-BD31-4B8C-83A1-F6EECF244321}">
                <p14:modId xmlns:p14="http://schemas.microsoft.com/office/powerpoint/2010/main" val="3594763657"/>
              </p:ext>
            </p:extLst>
          </p:nvPr>
        </p:nvGraphicFramePr>
        <p:xfrm>
          <a:off x="1816848" y="1813360"/>
          <a:ext cx="8671858" cy="3130276"/>
        </p:xfrm>
        <a:graphic>
          <a:graphicData uri="http://schemas.openxmlformats.org/drawingml/2006/table">
            <a:tbl>
              <a:tblPr firstRow="1" bandRow="1">
                <a:tableStyleId>{5C22544A-7EE6-4342-B048-85BDC9FD1C3A}</a:tableStyleId>
              </a:tblPr>
              <a:tblGrid>
                <a:gridCol w="4335929">
                  <a:extLst>
                    <a:ext uri="{9D8B030D-6E8A-4147-A177-3AD203B41FA5}">
                      <a16:colId xmlns:a16="http://schemas.microsoft.com/office/drawing/2014/main" val="2771097342"/>
                    </a:ext>
                  </a:extLst>
                </a:gridCol>
                <a:gridCol w="4335929">
                  <a:extLst>
                    <a:ext uri="{9D8B030D-6E8A-4147-A177-3AD203B41FA5}">
                      <a16:colId xmlns:a16="http://schemas.microsoft.com/office/drawing/2014/main" val="2619050889"/>
                    </a:ext>
                  </a:extLst>
                </a:gridCol>
              </a:tblGrid>
              <a:tr h="576829">
                <a:tc>
                  <a:txBody>
                    <a:bodyPr/>
                    <a:lstStyle/>
                    <a:p>
                      <a:r>
                        <a:rPr lang="cs-CZ" sz="2400" dirty="0"/>
                        <a:t>Opylení</a:t>
                      </a:r>
                    </a:p>
                  </a:txBody>
                  <a:tcPr/>
                </a:tc>
                <a:tc>
                  <a:txBody>
                    <a:bodyPr/>
                    <a:lstStyle/>
                    <a:p>
                      <a:r>
                        <a:rPr lang="cs-CZ" sz="2400" dirty="0"/>
                        <a:t>Oplození</a:t>
                      </a:r>
                    </a:p>
                  </a:txBody>
                  <a:tcPr/>
                </a:tc>
                <a:extLst>
                  <a:ext uri="{0D108BD9-81ED-4DB2-BD59-A6C34878D82A}">
                    <a16:rowId xmlns:a16="http://schemas.microsoft.com/office/drawing/2014/main" val="867418572"/>
                  </a:ext>
                </a:extLst>
              </a:tr>
              <a:tr h="576829">
                <a:tc>
                  <a:txBody>
                    <a:bodyPr/>
                    <a:lstStyle/>
                    <a:p>
                      <a:r>
                        <a:rPr lang="cs-CZ" sz="2400" dirty="0"/>
                        <a:t>Přenos pylu z tyčinek na bliznu</a:t>
                      </a:r>
                    </a:p>
                  </a:txBody>
                  <a:tcPr/>
                </a:tc>
                <a:tc>
                  <a:txBody>
                    <a:bodyPr/>
                    <a:lstStyle/>
                    <a:p>
                      <a:r>
                        <a:rPr lang="cs-CZ" sz="2400" dirty="0"/>
                        <a:t>Fúze samčí a samičí gamety</a:t>
                      </a:r>
                    </a:p>
                  </a:txBody>
                  <a:tcPr/>
                </a:tc>
                <a:extLst>
                  <a:ext uri="{0D108BD9-81ED-4DB2-BD59-A6C34878D82A}">
                    <a16:rowId xmlns:a16="http://schemas.microsoft.com/office/drawing/2014/main" val="1042687633"/>
                  </a:ext>
                </a:extLst>
              </a:tr>
              <a:tr h="576829">
                <a:tc>
                  <a:txBody>
                    <a:bodyPr/>
                    <a:lstStyle/>
                    <a:p>
                      <a:r>
                        <a:rPr lang="cs-CZ" sz="2400" dirty="0"/>
                        <a:t>Následným procesem je oplození</a:t>
                      </a:r>
                    </a:p>
                  </a:txBody>
                  <a:tcPr/>
                </a:tc>
                <a:tc>
                  <a:txBody>
                    <a:bodyPr/>
                    <a:lstStyle/>
                    <a:p>
                      <a:r>
                        <a:rPr lang="cs-CZ" sz="2400" dirty="0"/>
                        <a:t>Následným procesem je tvorba semene</a:t>
                      </a:r>
                    </a:p>
                  </a:txBody>
                  <a:tcPr/>
                </a:tc>
                <a:extLst>
                  <a:ext uri="{0D108BD9-81ED-4DB2-BD59-A6C34878D82A}">
                    <a16:rowId xmlns:a16="http://schemas.microsoft.com/office/drawing/2014/main" val="2183597944"/>
                  </a:ext>
                </a:extLst>
              </a:tr>
              <a:tr h="576829">
                <a:tc>
                  <a:txBody>
                    <a:bodyPr/>
                    <a:lstStyle/>
                    <a:p>
                      <a:r>
                        <a:rPr lang="cs-CZ" sz="2400" dirty="0"/>
                        <a:t>Vnější proces</a:t>
                      </a:r>
                    </a:p>
                  </a:txBody>
                  <a:tcPr/>
                </a:tc>
                <a:tc>
                  <a:txBody>
                    <a:bodyPr/>
                    <a:lstStyle/>
                    <a:p>
                      <a:r>
                        <a:rPr lang="cs-CZ" sz="2400" dirty="0"/>
                        <a:t>Vnitřní proces</a:t>
                      </a:r>
                    </a:p>
                  </a:txBody>
                  <a:tcPr/>
                </a:tc>
                <a:extLst>
                  <a:ext uri="{0D108BD9-81ED-4DB2-BD59-A6C34878D82A}">
                    <a16:rowId xmlns:a16="http://schemas.microsoft.com/office/drawing/2014/main" val="3202577977"/>
                  </a:ext>
                </a:extLst>
              </a:tr>
              <a:tr h="576829">
                <a:tc>
                  <a:txBody>
                    <a:bodyPr/>
                    <a:lstStyle/>
                    <a:p>
                      <a:r>
                        <a:rPr lang="cs-CZ" sz="2400" dirty="0"/>
                        <a:t>Vyžaduje obvykle opylovače</a:t>
                      </a:r>
                    </a:p>
                  </a:txBody>
                  <a:tcPr/>
                </a:tc>
                <a:tc>
                  <a:txBody>
                    <a:bodyPr/>
                    <a:lstStyle/>
                    <a:p>
                      <a:r>
                        <a:rPr lang="cs-CZ" sz="2400" dirty="0"/>
                        <a:t>Nevyžaduje opylovače</a:t>
                      </a:r>
                    </a:p>
                  </a:txBody>
                  <a:tcPr/>
                </a:tc>
                <a:extLst>
                  <a:ext uri="{0D108BD9-81ED-4DB2-BD59-A6C34878D82A}">
                    <a16:rowId xmlns:a16="http://schemas.microsoft.com/office/drawing/2014/main" val="983049005"/>
                  </a:ext>
                </a:extLst>
              </a:tr>
            </a:tbl>
          </a:graphicData>
        </a:graphic>
      </p:graphicFrame>
    </p:spTree>
    <p:extLst>
      <p:ext uri="{BB962C8B-B14F-4D97-AF65-F5344CB8AC3E}">
        <p14:creationId xmlns:p14="http://schemas.microsoft.com/office/powerpoint/2010/main" val="4293554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D95C7777-19C0-4E74-A48D-4C634BC56E01}"/>
              </a:ext>
            </a:extLst>
          </p:cNvPr>
          <p:cNvSpPr>
            <a:spLocks noGrp="1" noChangeArrowheads="1"/>
          </p:cNvSpPr>
          <p:nvPr>
            <p:ph type="title"/>
          </p:nvPr>
        </p:nvSpPr>
        <p:spPr>
          <a:xfrm>
            <a:off x="1774825" y="188913"/>
            <a:ext cx="8229600" cy="11430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cs-CZ" altLang="cs-CZ" sz="3200" b="1">
                <a:solidFill>
                  <a:srgbClr val="0000FF"/>
                </a:solidFill>
              </a:rPr>
              <a:t>Abiotický a biotický přenos pylu</a:t>
            </a:r>
          </a:p>
        </p:txBody>
      </p:sp>
      <p:sp>
        <p:nvSpPr>
          <p:cNvPr id="32771" name="Rectangle 3">
            <a:extLst>
              <a:ext uri="{FF2B5EF4-FFF2-40B4-BE49-F238E27FC236}">
                <a16:creationId xmlns:a16="http://schemas.microsoft.com/office/drawing/2014/main" id="{30E48689-BBD0-4064-AC88-6BA7065EDDC9}"/>
              </a:ext>
            </a:extLst>
          </p:cNvPr>
          <p:cNvSpPr>
            <a:spLocks noGrp="1" noChangeArrowheads="1"/>
          </p:cNvSpPr>
          <p:nvPr>
            <p:ph type="body" idx="1"/>
          </p:nvPr>
        </p:nvSpPr>
        <p:spPr>
          <a:xfrm>
            <a:off x="1556321" y="936128"/>
            <a:ext cx="6346825" cy="4525963"/>
          </a:xfrm>
        </p:spPr>
        <p:txBody>
          <a:bodyPr>
            <a:noAutofit/>
          </a:bodyPr>
          <a:lstStyle/>
          <a:p>
            <a:pPr eaLnBrk="1" hangingPunct="1">
              <a:lnSpc>
                <a:spcPct val="90000"/>
              </a:lnSpc>
            </a:pPr>
            <a:endParaRPr lang="cs-CZ" altLang="cs-CZ" sz="2000" dirty="0">
              <a:latin typeface="Arial" panose="020B0604020202020204" pitchFamily="34" charset="0"/>
              <a:cs typeface="Arial" panose="020B0604020202020204" pitchFamily="34" charset="0"/>
            </a:endParaRPr>
          </a:p>
          <a:p>
            <a:pPr eaLnBrk="1" hangingPunct="1">
              <a:lnSpc>
                <a:spcPct val="90000"/>
              </a:lnSpc>
            </a:pPr>
            <a:r>
              <a:rPr lang="cs-CZ" altLang="cs-CZ" sz="2000" dirty="0">
                <a:solidFill>
                  <a:srgbClr val="0000FF"/>
                </a:solidFill>
                <a:latin typeface="Arial" panose="020B0604020202020204" pitchFamily="34" charset="0"/>
                <a:cs typeface="Arial" panose="020B0604020202020204" pitchFamily="34" charset="0"/>
              </a:rPr>
              <a:t>opylovači</a:t>
            </a:r>
          </a:p>
          <a:p>
            <a:pPr eaLnBrk="1" hangingPunct="1">
              <a:lnSpc>
                <a:spcPct val="90000"/>
              </a:lnSpc>
              <a:buFontTx/>
              <a:buNone/>
            </a:pPr>
            <a:r>
              <a:rPr lang="cs-CZ" altLang="cs-CZ" sz="2000" dirty="0">
                <a:latin typeface="Arial" panose="020B0604020202020204" pitchFamily="34" charset="0"/>
                <a:cs typeface="Arial" panose="020B0604020202020204" pitchFamily="34" charset="0"/>
              </a:rPr>
              <a:t>	– </a:t>
            </a:r>
            <a:r>
              <a:rPr lang="cs-CZ" altLang="cs-CZ" sz="2000" b="1" dirty="0">
                <a:latin typeface="Arial" panose="020B0604020202020204" pitchFamily="34" charset="0"/>
                <a:cs typeface="Arial" panose="020B0604020202020204" pitchFamily="34" charset="0"/>
              </a:rPr>
              <a:t>hmyz</a:t>
            </a:r>
            <a:r>
              <a:rPr lang="cs-CZ" altLang="cs-CZ" sz="2000" dirty="0">
                <a:latin typeface="Arial" panose="020B0604020202020204" pitchFamily="34" charset="0"/>
                <a:cs typeface="Arial" panose="020B0604020202020204" pitchFamily="34" charset="0"/>
              </a:rPr>
              <a:t> (hmyzosnubnost - </a:t>
            </a:r>
            <a:r>
              <a:rPr lang="cs-CZ" altLang="cs-CZ" sz="2000" i="1" dirty="0">
                <a:latin typeface="Arial" panose="020B0604020202020204" pitchFamily="34" charset="0"/>
                <a:cs typeface="Arial" panose="020B0604020202020204" pitchFamily="34" charset="0"/>
              </a:rPr>
              <a:t>entomogamie</a:t>
            </a:r>
            <a:r>
              <a:rPr lang="cs-CZ" altLang="cs-CZ" sz="2000" dirty="0">
                <a:latin typeface="Arial" panose="020B0604020202020204" pitchFamily="34" charset="0"/>
                <a:cs typeface="Arial" panose="020B0604020202020204" pitchFamily="34" charset="0"/>
              </a:rPr>
              <a:t>)</a:t>
            </a:r>
          </a:p>
          <a:p>
            <a:pPr eaLnBrk="1" hangingPunct="1">
              <a:lnSpc>
                <a:spcPct val="90000"/>
              </a:lnSpc>
              <a:buFontTx/>
              <a:buNone/>
            </a:pPr>
            <a:r>
              <a:rPr lang="cs-CZ" altLang="cs-CZ" sz="2000" dirty="0">
                <a:latin typeface="Arial" panose="020B0604020202020204" pitchFamily="34" charset="0"/>
                <a:cs typeface="Arial" panose="020B0604020202020204" pitchFamily="34" charset="0"/>
              </a:rPr>
              <a:t>	– </a:t>
            </a:r>
            <a:r>
              <a:rPr lang="cs-CZ" altLang="cs-CZ" sz="2000" b="1" dirty="0">
                <a:latin typeface="Arial" panose="020B0604020202020204" pitchFamily="34" charset="0"/>
                <a:cs typeface="Arial" panose="020B0604020202020204" pitchFamily="34" charset="0"/>
              </a:rPr>
              <a:t>jiný živočich</a:t>
            </a:r>
          </a:p>
          <a:p>
            <a:pPr eaLnBrk="1" hangingPunct="1">
              <a:lnSpc>
                <a:spcPct val="90000"/>
              </a:lnSpc>
              <a:buFontTx/>
              <a:buNone/>
            </a:pPr>
            <a:r>
              <a:rPr lang="cs-CZ" altLang="cs-CZ" sz="2000" dirty="0">
                <a:latin typeface="Arial" panose="020B0604020202020204" pitchFamily="34" charset="0"/>
                <a:cs typeface="Arial" panose="020B0604020202020204" pitchFamily="34" charset="0"/>
              </a:rPr>
              <a:t>		• ptáci (</a:t>
            </a:r>
            <a:r>
              <a:rPr lang="cs-CZ" altLang="cs-CZ" sz="2000" i="1" dirty="0" err="1">
                <a:latin typeface="Arial" panose="020B0604020202020204" pitchFamily="34" charset="0"/>
                <a:cs typeface="Arial" panose="020B0604020202020204" pitchFamily="34" charset="0"/>
              </a:rPr>
              <a:t>ornitogamie</a:t>
            </a:r>
            <a:r>
              <a:rPr lang="cs-CZ" altLang="cs-CZ" sz="2000" dirty="0">
                <a:latin typeface="Arial" panose="020B0604020202020204" pitchFamily="34" charset="0"/>
                <a:cs typeface="Arial" panose="020B0604020202020204" pitchFamily="34" charset="0"/>
              </a:rPr>
              <a:t>)</a:t>
            </a:r>
          </a:p>
          <a:p>
            <a:pPr eaLnBrk="1" hangingPunct="1">
              <a:lnSpc>
                <a:spcPct val="90000"/>
              </a:lnSpc>
              <a:buFontTx/>
              <a:buNone/>
            </a:pPr>
            <a:r>
              <a:rPr lang="cs-CZ" altLang="cs-CZ" sz="2000" dirty="0">
                <a:latin typeface="Arial" panose="020B0604020202020204" pitchFamily="34" charset="0"/>
                <a:cs typeface="Arial" panose="020B0604020202020204" pitchFamily="34" charset="0"/>
              </a:rPr>
              <a:t>		• letouni (</a:t>
            </a:r>
            <a:r>
              <a:rPr lang="cs-CZ" altLang="cs-CZ" sz="2000" i="1" dirty="0" err="1">
                <a:latin typeface="Arial" panose="020B0604020202020204" pitchFamily="34" charset="0"/>
                <a:cs typeface="Arial" panose="020B0604020202020204" pitchFamily="34" charset="0"/>
              </a:rPr>
              <a:t>chiropterogamie</a:t>
            </a:r>
            <a:r>
              <a:rPr lang="cs-CZ" altLang="cs-CZ" sz="2000" dirty="0">
                <a:latin typeface="Arial" panose="020B0604020202020204" pitchFamily="34" charset="0"/>
                <a:cs typeface="Arial" panose="020B0604020202020204" pitchFamily="34" charset="0"/>
              </a:rPr>
              <a:t>)</a:t>
            </a:r>
          </a:p>
          <a:p>
            <a:pPr eaLnBrk="1" hangingPunct="1">
              <a:lnSpc>
                <a:spcPct val="90000"/>
              </a:lnSpc>
              <a:buFontTx/>
              <a:buNone/>
            </a:pPr>
            <a:r>
              <a:rPr lang="cs-CZ" altLang="cs-CZ" sz="2000" dirty="0">
                <a:latin typeface="Arial" panose="020B0604020202020204" pitchFamily="34" charset="0"/>
                <a:cs typeface="Arial" panose="020B0604020202020204" pitchFamily="34" charset="0"/>
              </a:rPr>
              <a:t>		• vačnatci, savci</a:t>
            </a:r>
          </a:p>
          <a:p>
            <a:pPr marL="45720" indent="0">
              <a:buNone/>
            </a:pPr>
            <a:r>
              <a:rPr lang="cs-CZ" altLang="cs-CZ" sz="2000" dirty="0">
                <a:latin typeface="Arial" panose="020B0604020202020204" pitchFamily="34" charset="0"/>
                <a:cs typeface="Arial" panose="020B0604020202020204" pitchFamily="34" charset="0"/>
              </a:rPr>
              <a:t>	• měkkýši (</a:t>
            </a:r>
            <a:r>
              <a:rPr lang="cs-CZ" altLang="cs-CZ" sz="2000" i="1" dirty="0" err="1">
                <a:latin typeface="Arial" panose="020B0604020202020204" pitchFamily="34" charset="0"/>
                <a:cs typeface="Arial" panose="020B0604020202020204" pitchFamily="34" charset="0"/>
              </a:rPr>
              <a:t>malakogamie</a:t>
            </a:r>
            <a:r>
              <a:rPr lang="cs-CZ" altLang="cs-CZ" sz="2000" dirty="0">
                <a:latin typeface="Arial" panose="020B0604020202020204" pitchFamily="34" charset="0"/>
                <a:cs typeface="Arial" panose="020B0604020202020204" pitchFamily="34" charset="0"/>
              </a:rPr>
              <a:t>)</a:t>
            </a:r>
          </a:p>
          <a:p>
            <a:r>
              <a:rPr lang="cs-CZ" altLang="cs-CZ" sz="2000" dirty="0">
                <a:solidFill>
                  <a:srgbClr val="0000FF"/>
                </a:solidFill>
                <a:latin typeface="Arial" panose="020B0604020202020204" pitchFamily="34" charset="0"/>
                <a:cs typeface="Arial" panose="020B0604020202020204" pitchFamily="34" charset="0"/>
              </a:rPr>
              <a:t> vítr</a:t>
            </a:r>
            <a:r>
              <a:rPr lang="cs-CZ" altLang="cs-CZ" sz="2000" dirty="0">
                <a:latin typeface="Arial" panose="020B0604020202020204" pitchFamily="34" charset="0"/>
                <a:cs typeface="Arial" panose="020B0604020202020204" pitchFamily="34" charset="0"/>
              </a:rPr>
              <a:t> (větrosnubnost - </a:t>
            </a:r>
            <a:r>
              <a:rPr lang="cs-CZ" altLang="cs-CZ" sz="2000" i="1" dirty="0" err="1">
                <a:latin typeface="Arial" panose="020B0604020202020204" pitchFamily="34" charset="0"/>
                <a:cs typeface="Arial" panose="020B0604020202020204" pitchFamily="34" charset="0"/>
              </a:rPr>
              <a:t>anemogamie</a:t>
            </a:r>
            <a:r>
              <a:rPr lang="cs-CZ" altLang="cs-CZ" sz="2000" dirty="0">
                <a:latin typeface="Arial" panose="020B0604020202020204" pitchFamily="34" charset="0"/>
                <a:cs typeface="Arial" panose="020B0604020202020204" pitchFamily="34" charset="0"/>
              </a:rPr>
              <a:t>)</a:t>
            </a:r>
          </a:p>
          <a:p>
            <a:endParaRPr lang="cs-CZ" altLang="cs-CZ" sz="2000" dirty="0">
              <a:latin typeface="Arial" panose="020B0604020202020204" pitchFamily="34" charset="0"/>
              <a:cs typeface="Arial" panose="020B0604020202020204" pitchFamily="34" charset="0"/>
            </a:endParaRPr>
          </a:p>
          <a:p>
            <a:r>
              <a:rPr lang="cs-CZ" altLang="cs-CZ" sz="2000" dirty="0">
                <a:solidFill>
                  <a:srgbClr val="0000FF"/>
                </a:solidFill>
                <a:latin typeface="Arial" panose="020B0604020202020204" pitchFamily="34" charset="0"/>
                <a:cs typeface="Arial" panose="020B0604020202020204" pitchFamily="34" charset="0"/>
              </a:rPr>
              <a:t>voda</a:t>
            </a:r>
            <a:r>
              <a:rPr lang="cs-CZ" altLang="cs-CZ" sz="2000" dirty="0">
                <a:latin typeface="Arial" panose="020B0604020202020204" pitchFamily="34" charset="0"/>
                <a:cs typeface="Arial" panose="020B0604020202020204" pitchFamily="34" charset="0"/>
              </a:rPr>
              <a:t> (</a:t>
            </a:r>
            <a:r>
              <a:rPr lang="cs-CZ" altLang="cs-CZ" sz="2000" i="1" dirty="0">
                <a:latin typeface="Arial" panose="020B0604020202020204" pitchFamily="34" charset="0"/>
                <a:cs typeface="Arial" panose="020B0604020202020204" pitchFamily="34" charset="0"/>
              </a:rPr>
              <a:t>hydrogamie</a:t>
            </a:r>
            <a:r>
              <a:rPr lang="cs-CZ" altLang="cs-CZ" sz="2000" dirty="0">
                <a:latin typeface="Arial" panose="020B0604020202020204" pitchFamily="34" charset="0"/>
                <a:cs typeface="Arial" panose="020B0604020202020204" pitchFamily="34" charset="0"/>
              </a:rPr>
              <a:t>)</a:t>
            </a:r>
          </a:p>
          <a:p>
            <a:pPr eaLnBrk="1" hangingPunct="1">
              <a:lnSpc>
                <a:spcPct val="90000"/>
              </a:lnSpc>
              <a:buFontTx/>
              <a:buNone/>
            </a:pPr>
            <a:endParaRPr lang="cs-CZ" altLang="cs-CZ" sz="2000" dirty="0">
              <a:latin typeface="Arial" panose="020B0604020202020204" pitchFamily="34" charset="0"/>
              <a:cs typeface="Arial" panose="020B0604020202020204" pitchFamily="34" charset="0"/>
            </a:endParaRPr>
          </a:p>
        </p:txBody>
      </p:sp>
      <p:pic>
        <p:nvPicPr>
          <p:cNvPr id="32772" name="Picture 4">
            <a:extLst>
              <a:ext uri="{FF2B5EF4-FFF2-40B4-BE49-F238E27FC236}">
                <a16:creationId xmlns:a16="http://schemas.microsoft.com/office/drawing/2014/main" id="{A14F37E9-EE95-48A9-8601-5784B54FB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2246" y="459995"/>
            <a:ext cx="226695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3" name="Picture 5">
            <a:extLst>
              <a:ext uri="{FF2B5EF4-FFF2-40B4-BE49-F238E27FC236}">
                <a16:creationId xmlns:a16="http://schemas.microsoft.com/office/drawing/2014/main" id="{1FD4F0B5-F64A-48E2-9B9B-45ECDF56C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246" y="2115759"/>
            <a:ext cx="226695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4" name="Picture 6" descr="Tarsipes_rostratus_posum">
            <a:extLst>
              <a:ext uri="{FF2B5EF4-FFF2-40B4-BE49-F238E27FC236}">
                <a16:creationId xmlns:a16="http://schemas.microsoft.com/office/drawing/2014/main" id="{010B3A0D-FB80-410F-8497-99272DD4EAFD}"/>
              </a:ext>
            </a:extLst>
          </p:cNvPr>
          <p:cNvPicPr>
            <a:picLocks noChangeAspect="1" noChangeArrowheads="1"/>
          </p:cNvPicPr>
          <p:nvPr/>
        </p:nvPicPr>
        <p:blipFill>
          <a:blip r:embed="rId4">
            <a:lum contrast="6000"/>
            <a:extLst>
              <a:ext uri="{28A0092B-C50C-407E-A947-70E740481C1C}">
                <a14:useLocalDpi xmlns:a14="http://schemas.microsoft.com/office/drawing/2010/main" val="0"/>
              </a:ext>
            </a:extLst>
          </a:blip>
          <a:srcRect l="16649" t="7356" r="10689"/>
          <a:stretch>
            <a:fillRect/>
          </a:stretch>
        </p:blipFill>
        <p:spPr bwMode="auto">
          <a:xfrm>
            <a:off x="8748596" y="3484183"/>
            <a:ext cx="22606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ED8569-E2C9-4147-9DB5-4B13F42D1181}"/>
              </a:ext>
            </a:extLst>
          </p:cNvPr>
          <p:cNvSpPr>
            <a:spLocks noGrp="1"/>
          </p:cNvSpPr>
          <p:nvPr>
            <p:ph type="title"/>
          </p:nvPr>
        </p:nvSpPr>
        <p:spPr/>
        <p:txBody>
          <a:bodyPr/>
          <a:lstStyle/>
          <a:p>
            <a:r>
              <a:rPr lang="cs-CZ" dirty="0"/>
              <a:t>Brouci a mouchy</a:t>
            </a:r>
          </a:p>
        </p:txBody>
      </p:sp>
      <p:sp>
        <p:nvSpPr>
          <p:cNvPr id="3" name="Zástupný obsah 2">
            <a:extLst>
              <a:ext uri="{FF2B5EF4-FFF2-40B4-BE49-F238E27FC236}">
                <a16:creationId xmlns:a16="http://schemas.microsoft.com/office/drawing/2014/main" id="{FA3AB275-BE2A-4476-9186-C8CD439D180D}"/>
              </a:ext>
            </a:extLst>
          </p:cNvPr>
          <p:cNvSpPr>
            <a:spLocks noGrp="1"/>
          </p:cNvSpPr>
          <p:nvPr>
            <p:ph idx="1"/>
          </p:nvPr>
        </p:nvSpPr>
        <p:spPr/>
        <p:txBody>
          <a:bodyPr/>
          <a:lstStyle/>
          <a:p>
            <a:endParaRPr lang="cs-CZ"/>
          </a:p>
        </p:txBody>
      </p:sp>
      <p:pic>
        <p:nvPicPr>
          <p:cNvPr id="2050" name="Picture 2" descr="Pollination mechanism of Arum apulum - Stock Image - C026/0286 - Science  Photo Library">
            <a:extLst>
              <a:ext uri="{FF2B5EF4-FFF2-40B4-BE49-F238E27FC236}">
                <a16:creationId xmlns:a16="http://schemas.microsoft.com/office/drawing/2014/main" id="{A4A550B9-52B8-4DED-B5B5-41E9312D5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0450" y="1735109"/>
            <a:ext cx="2901975" cy="43608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hoto Credit: Kathy Keatley Garvey">
            <a:extLst>
              <a:ext uri="{FF2B5EF4-FFF2-40B4-BE49-F238E27FC236}">
                <a16:creationId xmlns:a16="http://schemas.microsoft.com/office/drawing/2014/main" id="{3DF384C8-D9EC-4E49-B936-416E919D8D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480" y="1800225"/>
            <a:ext cx="6276975"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377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271696-96D0-41AE-B09E-948F0817AE4E}"/>
              </a:ext>
            </a:extLst>
          </p:cNvPr>
          <p:cNvSpPr>
            <a:spLocks noGrp="1"/>
          </p:cNvSpPr>
          <p:nvPr>
            <p:ph type="title"/>
          </p:nvPr>
        </p:nvSpPr>
        <p:spPr/>
        <p:txBody>
          <a:bodyPr/>
          <a:lstStyle/>
          <a:p>
            <a:r>
              <a:rPr lang="cs-CZ" dirty="0"/>
              <a:t>Včely</a:t>
            </a:r>
          </a:p>
        </p:txBody>
      </p:sp>
      <p:sp>
        <p:nvSpPr>
          <p:cNvPr id="3" name="Zástupný obsah 2">
            <a:extLst>
              <a:ext uri="{FF2B5EF4-FFF2-40B4-BE49-F238E27FC236}">
                <a16:creationId xmlns:a16="http://schemas.microsoft.com/office/drawing/2014/main" id="{E4DA6AEE-588E-4B4D-85F1-522ACA3B314C}"/>
              </a:ext>
            </a:extLst>
          </p:cNvPr>
          <p:cNvSpPr>
            <a:spLocks noGrp="1"/>
          </p:cNvSpPr>
          <p:nvPr>
            <p:ph idx="1"/>
          </p:nvPr>
        </p:nvSpPr>
        <p:spPr/>
        <p:txBody>
          <a:bodyPr/>
          <a:lstStyle/>
          <a:p>
            <a:endParaRPr lang="cs-CZ"/>
          </a:p>
        </p:txBody>
      </p:sp>
      <p:pic>
        <p:nvPicPr>
          <p:cNvPr id="4098" name="Picture 2" descr="Bees Are Dying in Large Numbers Around the World – Plant Compound May  Protect Them From Deadly Virus">
            <a:extLst>
              <a:ext uri="{FF2B5EF4-FFF2-40B4-BE49-F238E27FC236}">
                <a16:creationId xmlns:a16="http://schemas.microsoft.com/office/drawing/2014/main" id="{9067EE96-0484-4A3A-A949-6BBF86DBD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1678" y="1313794"/>
            <a:ext cx="7404193" cy="4934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733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022DA2-9BDB-4741-9EB6-43BE69F54B72}"/>
              </a:ext>
            </a:extLst>
          </p:cNvPr>
          <p:cNvSpPr>
            <a:spLocks noGrp="1"/>
          </p:cNvSpPr>
          <p:nvPr>
            <p:ph type="title"/>
          </p:nvPr>
        </p:nvSpPr>
        <p:spPr/>
        <p:txBody>
          <a:bodyPr/>
          <a:lstStyle/>
          <a:p>
            <a:r>
              <a:rPr lang="cs-CZ" dirty="0"/>
              <a:t>Motýli a můry</a:t>
            </a:r>
          </a:p>
        </p:txBody>
      </p:sp>
      <p:pic>
        <p:nvPicPr>
          <p:cNvPr id="5122" name="Picture 2" descr="biotic interaction">
            <a:extLst>
              <a:ext uri="{FF2B5EF4-FFF2-40B4-BE49-F238E27FC236}">
                <a16:creationId xmlns:a16="http://schemas.microsoft.com/office/drawing/2014/main" id="{09025862-2DE9-459F-8946-B3BBC43D8D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386" y="2476192"/>
            <a:ext cx="5697859" cy="3235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712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0E773B-72E9-4E3F-B96B-F41E71193F95}"/>
              </a:ext>
            </a:extLst>
          </p:cNvPr>
          <p:cNvSpPr>
            <a:spLocks noGrp="1"/>
          </p:cNvSpPr>
          <p:nvPr>
            <p:ph type="title"/>
          </p:nvPr>
        </p:nvSpPr>
        <p:spPr/>
        <p:txBody>
          <a:bodyPr/>
          <a:lstStyle/>
          <a:p>
            <a:r>
              <a:rPr lang="cs-CZ" dirty="0"/>
              <a:t>Vítr</a:t>
            </a:r>
          </a:p>
        </p:txBody>
      </p:sp>
      <p:pic>
        <p:nvPicPr>
          <p:cNvPr id="6146" name="Picture 2">
            <a:extLst>
              <a:ext uri="{FF2B5EF4-FFF2-40B4-BE49-F238E27FC236}">
                <a16:creationId xmlns:a16="http://schemas.microsoft.com/office/drawing/2014/main" id="{C7F63EE2-8FBB-428E-B72B-CE43F7E16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760" y="2308187"/>
            <a:ext cx="2861326" cy="414684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o kdy kvete a uvolňuje pyly II: květen až červenec | Pro Alergiky">
            <a:extLst>
              <a:ext uri="{FF2B5EF4-FFF2-40B4-BE49-F238E27FC236}">
                <a16:creationId xmlns:a16="http://schemas.microsoft.com/office/drawing/2014/main" id="{40C893F1-E105-4CB7-B953-2DBBEEC3DE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7511" y="612065"/>
            <a:ext cx="2828925" cy="161925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Alnus rubra | Landscape Plants | Oregon State University">
            <a:extLst>
              <a:ext uri="{FF2B5EF4-FFF2-40B4-BE49-F238E27FC236}">
                <a16:creationId xmlns:a16="http://schemas.microsoft.com/office/drawing/2014/main" id="{DBFD4FA6-41E8-417F-B611-0055056FE8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5737" y="2302809"/>
            <a:ext cx="37719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Why do wind-pollinated flowers have long feathery stigma? - Quora">
            <a:extLst>
              <a:ext uri="{FF2B5EF4-FFF2-40B4-BE49-F238E27FC236}">
                <a16:creationId xmlns:a16="http://schemas.microsoft.com/office/drawing/2014/main" id="{A8236306-A36B-4359-9919-05233F5D54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0199" y="609600"/>
            <a:ext cx="2432127" cy="3081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960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961C02-BC1B-4896-8E48-4924E522D159}"/>
              </a:ext>
            </a:extLst>
          </p:cNvPr>
          <p:cNvSpPr>
            <a:spLocks noGrp="1"/>
          </p:cNvSpPr>
          <p:nvPr>
            <p:ph type="title"/>
          </p:nvPr>
        </p:nvSpPr>
        <p:spPr/>
        <p:txBody>
          <a:bodyPr/>
          <a:lstStyle/>
          <a:p>
            <a:r>
              <a:rPr lang="cs-CZ" dirty="0"/>
              <a:t>Ptáci</a:t>
            </a:r>
          </a:p>
        </p:txBody>
      </p:sp>
      <p:pic>
        <p:nvPicPr>
          <p:cNvPr id="7170" name="Picture 2" descr="calliope hummingbird">
            <a:extLst>
              <a:ext uri="{FF2B5EF4-FFF2-40B4-BE49-F238E27FC236}">
                <a16:creationId xmlns:a16="http://schemas.microsoft.com/office/drawing/2014/main" id="{B3A71140-1700-48E6-9429-C8F35FF53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922" y="2233652"/>
            <a:ext cx="5061137" cy="284597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ow common is bird-pollination in Europe? | Oikos Journal">
            <a:extLst>
              <a:ext uri="{FF2B5EF4-FFF2-40B4-BE49-F238E27FC236}">
                <a16:creationId xmlns:a16="http://schemas.microsoft.com/office/drawing/2014/main" id="{BD74D523-B040-4291-9B62-A59BF4DA01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760" y="1189663"/>
            <a:ext cx="184785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Flowers pick birds over insects | Birds, Pollination, Australian birds">
            <a:extLst>
              <a:ext uri="{FF2B5EF4-FFF2-40B4-BE49-F238E27FC236}">
                <a16:creationId xmlns:a16="http://schemas.microsoft.com/office/drawing/2014/main" id="{897E804E-56E1-4FD8-A5BE-E5744AFE9C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8489" y="3759662"/>
            <a:ext cx="4399876" cy="263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09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5575E8-64EA-49C4-98A1-1C7E4B6E6E86}"/>
              </a:ext>
            </a:extLst>
          </p:cNvPr>
          <p:cNvSpPr>
            <a:spLocks noGrp="1"/>
          </p:cNvSpPr>
          <p:nvPr>
            <p:ph type="title"/>
          </p:nvPr>
        </p:nvSpPr>
        <p:spPr/>
        <p:txBody>
          <a:bodyPr/>
          <a:lstStyle/>
          <a:p>
            <a:r>
              <a:rPr lang="cs-CZ" dirty="0"/>
              <a:t>Savci</a:t>
            </a:r>
          </a:p>
        </p:txBody>
      </p:sp>
      <p:pic>
        <p:nvPicPr>
          <p:cNvPr id="8194" name="Picture 2" descr="Mexican long-tongued bat">
            <a:extLst>
              <a:ext uri="{FF2B5EF4-FFF2-40B4-BE49-F238E27FC236}">
                <a16:creationId xmlns:a16="http://schemas.microsoft.com/office/drawing/2014/main" id="{C1C2131A-5AA7-4996-810C-BB15962E4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170" y="2304990"/>
            <a:ext cx="6572250" cy="36957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04-21 Lemurs: Gardeners of the Forest - Duke Lemur Center">
            <a:extLst>
              <a:ext uri="{FF2B5EF4-FFF2-40B4-BE49-F238E27FC236}">
                <a16:creationId xmlns:a16="http://schemas.microsoft.com/office/drawing/2014/main" id="{920CA1D7-D2B3-4AC0-B4C8-0D914146AF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9053" y="405347"/>
            <a:ext cx="4448735" cy="354324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honey possum feeding on coral gum flower">
            <a:extLst>
              <a:ext uri="{FF2B5EF4-FFF2-40B4-BE49-F238E27FC236}">
                <a16:creationId xmlns:a16="http://schemas.microsoft.com/office/drawing/2014/main" id="{08A1FA0D-CAB8-4B8E-80D7-9E77F6A867E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8" descr="honey possum feeding on coral gum flower">
            <a:extLst>
              <a:ext uri="{FF2B5EF4-FFF2-40B4-BE49-F238E27FC236}">
                <a16:creationId xmlns:a16="http://schemas.microsoft.com/office/drawing/2014/main" id="{AA960633-3352-4EA7-8C48-337C4558427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10" descr="honey possum feeding on coral gum flower">
            <a:extLst>
              <a:ext uri="{FF2B5EF4-FFF2-40B4-BE49-F238E27FC236}">
                <a16:creationId xmlns:a16="http://schemas.microsoft.com/office/drawing/2014/main" id="{D6C06040-7A0C-4D5E-9B74-AF22ECCCAA92}"/>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1" name="Picture 10" descr="11 pollinators from around the world – Dickinson County Conservation Board">
            <a:extLst>
              <a:ext uri="{FF2B5EF4-FFF2-40B4-BE49-F238E27FC236}">
                <a16:creationId xmlns:a16="http://schemas.microsoft.com/office/drawing/2014/main" id="{CBF9007C-5532-42DA-99A0-47118D2727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0643" y="3948587"/>
            <a:ext cx="3446595" cy="257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35660"/>
      </p:ext>
    </p:extLst>
  </p:cSld>
  <p:clrMapOvr>
    <a:masterClrMapping/>
  </p:clrMapOvr>
</p:sld>
</file>

<file path=ppt/theme/theme1.xml><?xml version="1.0" encoding="utf-8"?>
<a:theme xmlns:a="http://schemas.openxmlformats.org/drawingml/2006/main" name="Základ">
  <a:themeElements>
    <a:clrScheme name="Základ">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Zákla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Základ">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TM03457444[[fn=Základ]]</Template>
  <TotalTime>196</TotalTime>
  <Words>1419</Words>
  <Application>Microsoft Office PowerPoint</Application>
  <PresentationFormat>Širokoúhlá obrazovka</PresentationFormat>
  <Paragraphs>180</Paragraphs>
  <Slides>26</Slides>
  <Notes>13</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26</vt:i4>
      </vt:variant>
    </vt:vector>
  </HeadingPairs>
  <TitlesOfParts>
    <vt:vector size="31" baseType="lpstr">
      <vt:lpstr>Arial</vt:lpstr>
      <vt:lpstr>Calibri</vt:lpstr>
      <vt:lpstr>Comic Sans MS</vt:lpstr>
      <vt:lpstr>Corbel</vt:lpstr>
      <vt:lpstr>Základ</vt:lpstr>
      <vt:lpstr>Opylení a oplození</vt:lpstr>
      <vt:lpstr>Prezentace aplikace PowerPoint</vt:lpstr>
      <vt:lpstr>Abiotický a biotický přenos pylu</vt:lpstr>
      <vt:lpstr>Brouci a mouchy</vt:lpstr>
      <vt:lpstr>Včely</vt:lpstr>
      <vt:lpstr>Motýli a můry</vt:lpstr>
      <vt:lpstr>Vítr</vt:lpstr>
      <vt:lpstr>Ptáci</vt:lpstr>
      <vt:lpstr>Savci</vt:lpstr>
      <vt:lpstr>Voda</vt:lpstr>
      <vt:lpstr>Samosprašnost a cizosprašnost</vt:lpstr>
      <vt:lpstr>Samosprašnost a cizosprašnost</vt:lpstr>
      <vt:lpstr>Samosprašnost a cizosprašnost   v ovocnářství</vt:lpstr>
      <vt:lpstr>Inkompatibilita</vt:lpstr>
      <vt:lpstr>Adheze pylu na blizny – první kontakt</vt:lpstr>
      <vt:lpstr>Interakce pylu a pestíku</vt:lpstr>
      <vt:lpstr>Stadia klíčení pylu</vt:lpstr>
      <vt:lpstr>Plné a duté čnělky</vt:lpstr>
      <vt:lpstr>Pylová láčka</vt:lpstr>
      <vt:lpstr>Struktura a růst pylové láčky</vt:lpstr>
      <vt:lpstr>Růst pylových láček</vt:lpstr>
      <vt:lpstr>Oplození</vt:lpstr>
      <vt:lpstr>Nahosemenné – jednoduché oplození</vt:lpstr>
      <vt:lpstr>Typy růstu pylové láčky do zárodečného vaku</vt:lpstr>
      <vt:lpstr>Karyogamie a plasmagamie</vt:lpstr>
      <vt:lpstr>Souhrn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Opylení a oplození</dc:title>
  <dc:creator>cempirkova</dc:creator>
  <cp:lastModifiedBy>cempirkova</cp:lastModifiedBy>
  <cp:revision>5</cp:revision>
  <dcterms:created xsi:type="dcterms:W3CDTF">2021-12-01T19:46:13Z</dcterms:created>
  <dcterms:modified xsi:type="dcterms:W3CDTF">2021-12-01T23:02:23Z</dcterms:modified>
</cp:coreProperties>
</file>