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32"/>
  </p:notesMasterIdLst>
  <p:sldIdLst>
    <p:sldId id="256" r:id="rId2"/>
    <p:sldId id="257" r:id="rId3"/>
    <p:sldId id="258" r:id="rId4"/>
    <p:sldId id="324" r:id="rId5"/>
    <p:sldId id="326" r:id="rId6"/>
    <p:sldId id="329" r:id="rId7"/>
    <p:sldId id="331" r:id="rId8"/>
    <p:sldId id="259" r:id="rId9"/>
    <p:sldId id="273" r:id="rId10"/>
    <p:sldId id="277" r:id="rId11"/>
    <p:sldId id="282" r:id="rId12"/>
    <p:sldId id="283" r:id="rId13"/>
    <p:sldId id="286" r:id="rId14"/>
    <p:sldId id="346" r:id="rId15"/>
    <p:sldId id="333" r:id="rId16"/>
    <p:sldId id="332" r:id="rId17"/>
    <p:sldId id="347" r:id="rId18"/>
    <p:sldId id="314" r:id="rId19"/>
    <p:sldId id="350" r:id="rId20"/>
    <p:sldId id="319" r:id="rId21"/>
    <p:sldId id="317" r:id="rId22"/>
    <p:sldId id="287" r:id="rId23"/>
    <p:sldId id="288" r:id="rId24"/>
    <p:sldId id="289" r:id="rId25"/>
    <p:sldId id="320" r:id="rId26"/>
    <p:sldId id="321" r:id="rId27"/>
    <p:sldId id="318" r:id="rId28"/>
    <p:sldId id="316" r:id="rId29"/>
    <p:sldId id="348" r:id="rId30"/>
    <p:sldId id="34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824" autoAdjust="0"/>
  </p:normalViewPr>
  <p:slideViewPr>
    <p:cSldViewPr snapToGrid="0">
      <p:cViewPr varScale="1">
        <p:scale>
          <a:sx n="60" d="100"/>
          <a:sy n="60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921F-6B32-4DA1-9CB2-47064B5431F9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721F0-DE32-4C2F-BC95-06B66A874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66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Neexistuje žádný „typický“ vývoj embrya jednoděložných nebo dvouděložných rostlin. </a:t>
            </a:r>
            <a:r>
              <a:rPr lang="cs-CZ" dirty="0" err="1"/>
              <a:t>Onagrad</a:t>
            </a:r>
            <a:r>
              <a:rPr lang="cs-CZ" dirty="0"/>
              <a:t> je typ, který má </a:t>
            </a:r>
            <a:r>
              <a:rPr lang="cs-CZ" dirty="0" err="1"/>
              <a:t>arabidopsis</a:t>
            </a:r>
            <a:r>
              <a:rPr lang="cs-CZ" dirty="0"/>
              <a:t>, kokoška i lilie, ale jiné rostliny mohou mít různý typ vývoje embrya. Rozdíl je v podstatě v dělení apikální buňky (zelená). První, asymetrické dělení, je u většiny (kromě </a:t>
            </a:r>
            <a:r>
              <a:rPr lang="cs-CZ" dirty="0" err="1"/>
              <a:t>Piperad</a:t>
            </a:r>
            <a:r>
              <a:rPr lang="cs-CZ" dirty="0"/>
              <a:t>) příčné a pak následující dělení apikální buňky může být různé (podélné u </a:t>
            </a:r>
            <a:r>
              <a:rPr lang="cs-CZ" dirty="0" err="1"/>
              <a:t>Onagrad</a:t>
            </a:r>
            <a:r>
              <a:rPr lang="cs-CZ" dirty="0"/>
              <a:t> a </a:t>
            </a:r>
            <a:r>
              <a:rPr lang="cs-CZ" dirty="0" err="1"/>
              <a:t>Asterad</a:t>
            </a:r>
            <a:r>
              <a:rPr lang="cs-CZ" dirty="0"/>
              <a:t>, příčné u </a:t>
            </a:r>
            <a:r>
              <a:rPr lang="cs-CZ" dirty="0" err="1"/>
              <a:t>Solanad</a:t>
            </a:r>
            <a:r>
              <a:rPr lang="cs-CZ" dirty="0"/>
              <a:t>, </a:t>
            </a:r>
            <a:r>
              <a:rPr lang="cs-CZ" dirty="0" err="1"/>
              <a:t>Chemopodiad</a:t>
            </a:r>
            <a:r>
              <a:rPr lang="cs-CZ" dirty="0"/>
              <a:t> a </a:t>
            </a:r>
            <a:r>
              <a:rPr lang="cs-CZ" dirty="0" err="1"/>
              <a:t>Caryophillad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39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8BF69822-1C43-41A3-983F-65468AAC7E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BEE5BA-0532-4775-8C36-E4ECFFA915BB}" type="slidenum">
              <a:rPr lang="en-GB" altLang="cs-CZ"/>
              <a:pPr>
                <a:spcBef>
                  <a:spcPct val="0"/>
                </a:spcBef>
              </a:pPr>
              <a:t>23</a:t>
            </a:fld>
            <a:endParaRPr lang="en-GB" altLang="cs-CZ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99FAF5C7-324A-4E86-8BA8-6648A8163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6BFC3F47-3E73-482A-A661-5AFD9FBC83FF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>
            <a:extLst>
              <a:ext uri="{FF2B5EF4-FFF2-40B4-BE49-F238E27FC236}">
                <a16:creationId xmlns:a16="http://schemas.microsoft.com/office/drawing/2014/main" id="{D0AC44AF-E93E-4461-8B93-A5BD67463A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76B04E-D7E5-436F-8B3A-88324A8D15EF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EB14BF50-78EC-4D3F-ACE3-E017F69B8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35E929DE-50A6-4060-A830-2A6512E7AB1F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mutanty s narušeným transportem auxinu nebo citlivostí buněk k němu.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01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>
            <a:extLst>
              <a:ext uri="{FF2B5EF4-FFF2-40B4-BE49-F238E27FC236}">
                <a16:creationId xmlns:a16="http://schemas.microsoft.com/office/drawing/2014/main" id="{126661F0-840D-4794-A8F3-A38B8CE468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A757E8-68D1-40D2-A8E5-8AA6D25EF680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57D450E4-0149-48D3-B8C4-2E777BDF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81C40CB1-BDBD-4562-AF47-921159B29DAF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>
            <a:extLst>
              <a:ext uri="{FF2B5EF4-FFF2-40B4-BE49-F238E27FC236}">
                <a16:creationId xmlns:a16="http://schemas.microsoft.com/office/drawing/2014/main" id="{99E30D83-FD08-45AB-B954-4178EA6C22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3B41EA-A9FF-4E86-A43A-BE831627C621}" type="slidenum">
              <a:rPr lang="en-GB" altLang="cs-CZ"/>
              <a:pPr>
                <a:spcBef>
                  <a:spcPct val="0"/>
                </a:spcBef>
              </a:pPr>
              <a:t>10</a:t>
            </a:fld>
            <a:endParaRPr lang="en-GB" altLang="cs-CZ"/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15B11661-7CCC-48EC-912F-52B39225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CCE4800F-360B-43EE-A6F5-EB0D1841A91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>
            <a:extLst>
              <a:ext uri="{FF2B5EF4-FFF2-40B4-BE49-F238E27FC236}">
                <a16:creationId xmlns:a16="http://schemas.microsoft.com/office/drawing/2014/main" id="{FF6BBF2B-D36C-46EB-A7B5-D058DC72B2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4D7FA1-795F-4E6A-BED2-F7A34DBF335B}" type="slidenum">
              <a:rPr lang="en-GB" altLang="cs-CZ"/>
              <a:pPr>
                <a:spcBef>
                  <a:spcPct val="0"/>
                </a:spcBef>
              </a:pPr>
              <a:t>11</a:t>
            </a:fld>
            <a:endParaRPr lang="en-GB" altLang="cs-CZ"/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12D030F6-C75F-43FD-B201-D38463F3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41558998-6EB5-4103-B18E-84119E1E827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>
            <a:extLst>
              <a:ext uri="{FF2B5EF4-FFF2-40B4-BE49-F238E27FC236}">
                <a16:creationId xmlns:a16="http://schemas.microsoft.com/office/drawing/2014/main" id="{47E1A219-0B78-4C7D-BD0D-EDCD6436F9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BF6202-70FE-425F-916A-931E7C42EE14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FD72B806-1254-49E1-956F-9D122EC6A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248ECF59-07DB-4B09-896E-B02C109CB470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>
            <a:extLst>
              <a:ext uri="{FF2B5EF4-FFF2-40B4-BE49-F238E27FC236}">
                <a16:creationId xmlns:a16="http://schemas.microsoft.com/office/drawing/2014/main" id="{6BD8D595-AB5C-4EE3-AA58-B912375382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BABB91-22DA-4C35-8C1D-1B373F4FD691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713AFA72-9D05-4286-9EBB-FEE26A7B1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83DB6792-234A-45EF-B3EA-63859B242A5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Zygota, lineární embryo, mnohobuněčné  embryo (</a:t>
            </a:r>
            <a:r>
              <a:rPr lang="cs-CZ" altLang="cs-CZ" sz="12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proembryo</a:t>
            </a:r>
            <a:r>
              <a:rPr lang="cs-CZ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), „válcovitý útvar“, zralé embryo (laterálně založený SAM a rudiment 2. dělohy)</a:t>
            </a:r>
            <a:r>
              <a:rPr lang="ar-SA" altLang="cs-CZ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cs-CZ" altLang="cs-CZ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583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Přestávka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721F0-DE32-4C2F-BC95-06B66A87499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047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>
            <a:extLst>
              <a:ext uri="{FF2B5EF4-FFF2-40B4-BE49-F238E27FC236}">
                <a16:creationId xmlns:a16="http://schemas.microsoft.com/office/drawing/2014/main" id="{B7DFD01C-7BB8-47F7-804F-74DD4BDC15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E67E22-5098-4A1A-BDBA-9F17A6F4B621}" type="slidenum">
              <a:rPr lang="en-GB" altLang="cs-CZ"/>
              <a:pPr>
                <a:spcBef>
                  <a:spcPct val="0"/>
                </a:spcBef>
              </a:pPr>
              <a:t>22</a:t>
            </a:fld>
            <a:endParaRPr lang="en-GB" altLang="cs-CZ"/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15D9A6DF-B4CC-4017-A69B-724B456C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E346925D-4DCA-4E27-8994-58133523C110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5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6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873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6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8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4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51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3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0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4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8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8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9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8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8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48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1E765-96F3-4C48-8063-28CB6703C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Embryogeneze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819CBB-1DA9-45B1-A119-B014D7416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Rostlinná embryologie, podzimní semestr 2021</a:t>
            </a:r>
          </a:p>
          <a:p>
            <a:r>
              <a:rPr lang="cs-CZ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Mgr. 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171227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E4F3B1B9-3C88-49A0-B815-10473631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1428" r="1665" b="1488"/>
          <a:stretch>
            <a:fillRect/>
          </a:stretch>
        </p:blipFill>
        <p:spPr bwMode="auto">
          <a:xfrm>
            <a:off x="1676400" y="838200"/>
            <a:ext cx="8839200" cy="51816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 contrast="66000"/>
                  </a:blip>
                  <a:srcRect l="841" t="1428" r="1665" b="148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2">
            <a:extLst>
              <a:ext uri="{FF2B5EF4-FFF2-40B4-BE49-F238E27FC236}">
                <a16:creationId xmlns:a16="http://schemas.microsoft.com/office/drawing/2014/main" id="{D08B2C57-17E7-4C1B-AD83-2AC6FC45E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216651"/>
            <a:ext cx="83820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1400">
                <a:latin typeface="Comic Sans MS" panose="030F0702030302020204" pitchFamily="66" charset="0"/>
              </a:rPr>
              <a:t>Image adapted from Wolpert, Lewis.</a:t>
            </a:r>
            <a:br>
              <a:rPr lang="en-GB" altLang="cs-CZ" sz="1400">
                <a:latin typeface="Comic Sans MS" panose="030F0702030302020204" pitchFamily="66" charset="0"/>
              </a:rPr>
            </a:br>
            <a:r>
              <a:rPr lang="en-GB" altLang="cs-CZ" sz="1400">
                <a:latin typeface="Comic Sans MS" panose="030F0702030302020204" pitchFamily="66" charset="0"/>
              </a:rPr>
              <a:t>(1998) </a:t>
            </a:r>
            <a:r>
              <a:rPr lang="en-GB" altLang="cs-CZ" sz="1400" u="sng">
                <a:latin typeface="Comic Sans MS" panose="030F0702030302020204" pitchFamily="66" charset="0"/>
              </a:rPr>
              <a:t>Principles of Development</a:t>
            </a:r>
            <a:r>
              <a:rPr lang="en-GB" altLang="cs-CZ" sz="1400">
                <a:latin typeface="Comic Sans MS" panose="030F0702030302020204" pitchFamily="66" charset="0"/>
              </a:rPr>
              <a:t>. Oxford University Press, NY </a:t>
            </a:r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693B1EDB-850A-4891-AD13-3016C3D3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228601"/>
            <a:ext cx="861355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Comic Sans MS" panose="030F0702030302020204" pitchFamily="66" charset="0"/>
              <a:buNone/>
            </a:pPr>
            <a:r>
              <a:rPr lang="en-GB" altLang="cs-CZ" b="1">
                <a:solidFill>
                  <a:schemeClr val="tx1"/>
                </a:solidFill>
                <a:latin typeface="Comic Sans MS" panose="030F0702030302020204" pitchFamily="66" charset="0"/>
              </a:rPr>
              <a:t>Stadia embryogeneze </a:t>
            </a:r>
            <a:r>
              <a:rPr lang="en-GB" altLang="cs-CZ" b="1" i="1">
                <a:solidFill>
                  <a:schemeClr val="tx1"/>
                </a:solidFill>
                <a:latin typeface="Comic Sans MS" panose="030F0702030302020204" pitchFamily="66" charset="0"/>
              </a:rPr>
              <a:t>Arabidopsis thaliana</a:t>
            </a:r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9EF1748A-EC28-403B-93DB-57B4C92A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90801"/>
            <a:ext cx="8181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1600">
                <a:latin typeface="Comic Sans MS" panose="030F0702030302020204" pitchFamily="66" charset="0"/>
              </a:rPr>
              <a:t>zygota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7A8CF0E0-CB06-42E6-BB61-0A89649BB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49251"/>
            <a:ext cx="7772400" cy="1008063"/>
          </a:xfrm>
        </p:spPr>
        <p:txBody>
          <a:bodyPr/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Embryogeneze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Arabidopsis </a:t>
            </a:r>
            <a:br>
              <a:rPr lang="en-GB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GB" altLang="cs-CZ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typ</a:t>
            </a:r>
            <a:r>
              <a:rPr lang="en-GB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Onagrad</a:t>
            </a:r>
            <a:r>
              <a:rPr lang="en-GB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)‏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CBCB559-B172-485E-AC7C-14491D119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057400"/>
            <a:ext cx="3581400" cy="368300"/>
          </a:xfrm>
        </p:spPr>
        <p:txBody>
          <a:bodyPr/>
          <a:lstStyle/>
          <a:p>
            <a:pPr>
              <a:spcBef>
                <a:spcPts val="45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1800" b="1" dirty="0" err="1">
                <a:latin typeface="Comic Sans MS" panose="030F0702030302020204" pitchFamily="66" charset="0"/>
              </a:rPr>
              <a:t>první</a:t>
            </a:r>
            <a:r>
              <a:rPr lang="en-GB" altLang="cs-CZ" sz="1800" b="1" dirty="0">
                <a:latin typeface="Comic Sans MS" panose="030F0702030302020204" pitchFamily="66" charset="0"/>
              </a:rPr>
              <a:t> d</a:t>
            </a:r>
            <a:r>
              <a:rPr lang="cs-CZ" altLang="cs-CZ" sz="1800" b="1" dirty="0">
                <a:latin typeface="Comic Sans MS" panose="030F0702030302020204" pitchFamily="66" charset="0"/>
              </a:rPr>
              <a:t>ě</a:t>
            </a:r>
            <a:r>
              <a:rPr lang="en-GB" altLang="cs-CZ" sz="1800" b="1" dirty="0" err="1">
                <a:latin typeface="Comic Sans MS" panose="030F0702030302020204" pitchFamily="66" charset="0"/>
              </a:rPr>
              <a:t>lení</a:t>
            </a:r>
            <a:r>
              <a:rPr lang="en-GB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zygoty</a:t>
            </a:r>
            <a:r>
              <a:rPr lang="en-GB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1800" b="1" dirty="0">
                <a:latin typeface="Comic Sans MS" panose="030F0702030302020204" pitchFamily="66" charset="0"/>
              </a:rPr>
              <a:t>= p</a:t>
            </a:r>
            <a:r>
              <a:rPr lang="cs-CZ" altLang="cs-CZ" sz="1800" b="1" dirty="0">
                <a:latin typeface="Comic Sans MS" panose="030F0702030302020204" pitchFamily="66" charset="0"/>
              </a:rPr>
              <a:t>ř</a:t>
            </a:r>
            <a:r>
              <a:rPr lang="en-GB" altLang="cs-CZ" sz="1800" b="1" dirty="0">
                <a:latin typeface="Comic Sans MS" panose="030F0702030302020204" pitchFamily="66" charset="0"/>
              </a:rPr>
              <a:t>í</a:t>
            </a:r>
            <a:r>
              <a:rPr lang="cs-CZ" altLang="cs-CZ" sz="1800" b="1" dirty="0">
                <a:latin typeface="Comic Sans MS" panose="030F0702030302020204" pitchFamily="66" charset="0"/>
              </a:rPr>
              <a:t>č</a:t>
            </a:r>
            <a:r>
              <a:rPr lang="en-GB" altLang="cs-CZ" sz="1800" b="1" dirty="0">
                <a:latin typeface="Comic Sans MS" panose="030F0702030302020204" pitchFamily="66" charset="0"/>
              </a:rPr>
              <a:t>né</a:t>
            </a:r>
          </a:p>
        </p:txBody>
      </p:sp>
      <p:sp>
        <p:nvSpPr>
          <p:cNvPr id="37892" name="Text Box 3">
            <a:extLst>
              <a:ext uri="{FF2B5EF4-FFF2-40B4-BE49-F238E27FC236}">
                <a16:creationId xmlns:a16="http://schemas.microsoft.com/office/drawing/2014/main" id="{2C6FD8EF-8D8E-41DF-B082-2653AAFD9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45150"/>
            <a:ext cx="3879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 i="1">
                <a:solidFill>
                  <a:schemeClr val="tx1"/>
                </a:solidFill>
                <a:latin typeface="Comic Sans MS" panose="030F0702030302020204" pitchFamily="66" charset="0"/>
              </a:rPr>
              <a:t>PIN-FORMED 1 - </a:t>
            </a:r>
            <a:r>
              <a:rPr lang="cs-CZ" altLang="cs-CZ" sz="1800" b="1" i="1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  <a:r>
              <a:rPr lang="en-GB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  (PIN1-</a:t>
            </a:r>
            <a:r>
              <a:rPr lang="cs-CZ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 8</a:t>
            </a:r>
            <a:r>
              <a:rPr lang="en-GB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solidFill>
                  <a:schemeClr val="tx1"/>
                </a:solidFill>
                <a:latin typeface="Comic Sans MS" panose="030F0702030302020204" pitchFamily="66" charset="0"/>
              </a:rPr>
              <a:t>= regulátory transportu auxinu</a:t>
            </a:r>
          </a:p>
        </p:txBody>
      </p:sp>
      <p:sp>
        <p:nvSpPr>
          <p:cNvPr id="37893" name="AutoShape 4">
            <a:extLst>
              <a:ext uri="{FF2B5EF4-FFF2-40B4-BE49-F238E27FC236}">
                <a16:creationId xmlns:a16="http://schemas.microsoft.com/office/drawing/2014/main" id="{63812BB2-BE0E-43E3-A4FF-416B0893D0FE}"/>
              </a:ext>
            </a:extLst>
          </p:cNvPr>
          <p:cNvSpPr>
            <a:spLocks noChangeArrowheads="1"/>
          </p:cNvSpPr>
          <p:nvPr/>
        </p:nvSpPr>
        <p:spPr bwMode="auto">
          <a:xfrm rot="20520000">
            <a:off x="5024438" y="1984375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894" name="AutoShape 5">
            <a:extLst>
              <a:ext uri="{FF2B5EF4-FFF2-40B4-BE49-F238E27FC236}">
                <a16:creationId xmlns:a16="http://schemas.microsoft.com/office/drawing/2014/main" id="{D46168B2-E4D4-4492-B3C5-C3A8AED4078B}"/>
              </a:ext>
            </a:extLst>
          </p:cNvPr>
          <p:cNvSpPr>
            <a:spLocks noChangeArrowheads="1"/>
          </p:cNvSpPr>
          <p:nvPr/>
        </p:nvSpPr>
        <p:spPr bwMode="auto">
          <a:xfrm rot="1080000">
            <a:off x="5033963" y="236061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895" name="Text Box 6">
            <a:extLst>
              <a:ext uri="{FF2B5EF4-FFF2-40B4-BE49-F238E27FC236}">
                <a16:creationId xmlns:a16="http://schemas.microsoft.com/office/drawing/2014/main" id="{93495A33-7610-4DC3-9C51-6DA3ABF7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1770064"/>
            <a:ext cx="256863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malá apikální bu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37896" name="Text Box 7">
            <a:extLst>
              <a:ext uri="{FF2B5EF4-FFF2-40B4-BE49-F238E27FC236}">
                <a16:creationId xmlns:a16="http://schemas.microsoft.com/office/drawing/2014/main" id="{C916FF5D-CA86-41AD-B6FF-FBAC62FD2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2362201"/>
            <a:ext cx="254618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tší bazální bu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37897" name="AutoShape 8">
            <a:extLst>
              <a:ext uri="{FF2B5EF4-FFF2-40B4-BE49-F238E27FC236}">
                <a16:creationId xmlns:a16="http://schemas.microsoft.com/office/drawing/2014/main" id="{5D9CA6EB-7CF8-4524-A42D-76419E83CA08}"/>
              </a:ext>
            </a:extLst>
          </p:cNvPr>
          <p:cNvSpPr>
            <a:spLocks/>
          </p:cNvSpPr>
          <p:nvPr/>
        </p:nvSpPr>
        <p:spPr bwMode="auto">
          <a:xfrm>
            <a:off x="8670926" y="1905000"/>
            <a:ext cx="161925" cy="838200"/>
          </a:xfrm>
          <a:prstGeom prst="rightBrace">
            <a:avLst>
              <a:gd name="adj1" fmla="val 30460"/>
              <a:gd name="adj2" fmla="val 50000"/>
            </a:avLst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898" name="Text Box 9">
            <a:extLst>
              <a:ext uri="{FF2B5EF4-FFF2-40B4-BE49-F238E27FC236}">
                <a16:creationId xmlns:a16="http://schemas.microsoft.com/office/drawing/2014/main" id="{E53C75F2-05A0-4770-A1CE-F0FC9DD7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851" y="2151063"/>
            <a:ext cx="145891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proembryo</a:t>
            </a:r>
          </a:p>
        </p:txBody>
      </p:sp>
      <p:sp>
        <p:nvSpPr>
          <p:cNvPr id="37899" name="Text Box 10">
            <a:extLst>
              <a:ext uri="{FF2B5EF4-FFF2-40B4-BE49-F238E27FC236}">
                <a16:creationId xmlns:a16="http://schemas.microsoft.com/office/drawing/2014/main" id="{3374FF0F-D529-45D3-B436-4305F6201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6" y="3446464"/>
            <a:ext cx="195628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bazální bu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ka </a:t>
            </a:r>
          </a:p>
        </p:txBody>
      </p:sp>
      <p:sp>
        <p:nvSpPr>
          <p:cNvPr id="37900" name="AutoShape 11">
            <a:extLst>
              <a:ext uri="{FF2B5EF4-FFF2-40B4-BE49-F238E27FC236}">
                <a16:creationId xmlns:a16="http://schemas.microsoft.com/office/drawing/2014/main" id="{950399A0-9EC4-4AE1-9C58-1C4686CA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7981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901" name="Text Box 12">
            <a:extLst>
              <a:ext uri="{FF2B5EF4-FFF2-40B4-BE49-F238E27FC236}">
                <a16:creationId xmlns:a16="http://schemas.microsoft.com/office/drawing/2014/main" id="{D01A2182-29B0-45F8-B737-D30A3A67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3427413"/>
            <a:ext cx="29781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suspenzor + hypofýza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ar-SA" altLang="cs-CZ"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7902" name="Text Box 13">
            <a:extLst>
              <a:ext uri="{FF2B5EF4-FFF2-40B4-BE49-F238E27FC236}">
                <a16:creationId xmlns:a16="http://schemas.microsoft.com/office/drawing/2014/main" id="{919AA029-8E17-4407-A715-690ADBA4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038601"/>
            <a:ext cx="201399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apikální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bu</a:t>
            </a: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ň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ka </a:t>
            </a:r>
          </a:p>
        </p:txBody>
      </p:sp>
      <p:sp>
        <p:nvSpPr>
          <p:cNvPr id="37903" name="AutoShape 14">
            <a:extLst>
              <a:ext uri="{FF2B5EF4-FFF2-40B4-BE49-F238E27FC236}">
                <a16:creationId xmlns:a16="http://schemas.microsoft.com/office/drawing/2014/main" id="{456F9AE4-6B09-4ED2-B298-EFF89C93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18941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904" name="Text Box 15">
            <a:extLst>
              <a:ext uri="{FF2B5EF4-FFF2-40B4-BE49-F238E27FC236}">
                <a16:creationId xmlns:a16="http://schemas.microsoft.com/office/drawing/2014/main" id="{966F256F-05EA-4077-B7C5-08A998E2C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4056064"/>
            <a:ext cx="19748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FF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vlastní embryo</a:t>
            </a:r>
          </a:p>
        </p:txBody>
      </p:sp>
      <p:pic>
        <p:nvPicPr>
          <p:cNvPr id="37905" name="Picture 19" descr="Výsledek obrázku pro embryogenesis arabidopsis auxin">
            <a:extLst>
              <a:ext uri="{FF2B5EF4-FFF2-40B4-BE49-F238E27FC236}">
                <a16:creationId xmlns:a16="http://schemas.microsoft.com/office/drawing/2014/main" id="{B54C62E4-98C6-4E3A-9B66-EF061781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4" y="4884739"/>
            <a:ext cx="21923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Obdélník 1">
            <a:extLst>
              <a:ext uri="{FF2B5EF4-FFF2-40B4-BE49-F238E27FC236}">
                <a16:creationId xmlns:a16="http://schemas.microsoft.com/office/drawing/2014/main" id="{38E8E1D2-B33A-443A-9C53-52E48C962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6580188"/>
            <a:ext cx="5399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800">
                <a:solidFill>
                  <a:srgbClr val="333333"/>
                </a:solidFill>
                <a:latin typeface="Roboto" panose="02000000000000000000" pitchFamily="2" charset="0"/>
              </a:rPr>
              <a:t>Figure adapted from Friml J, Vieten A, Sauer M, Weijers D, Schwarz H et al. 2003 Nature 426:147–153. 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66F80A7D-892B-4E2C-AAD8-101C351B1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890589"/>
            <a:ext cx="7772400" cy="5794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chemeClr val="tx1"/>
                </a:solidFill>
                <a:latin typeface="Comic Sans MS" panose="030F0702030302020204" pitchFamily="66" charset="0"/>
              </a:rPr>
              <a:t>Embryogeneze u </a:t>
            </a:r>
            <a:r>
              <a:rPr lang="en-GB" altLang="cs-CZ" sz="3200" b="1" i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15A957FC-97CB-44A4-AF25-77D2901D3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998664"/>
            <a:ext cx="669956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formace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radiálních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vzor</a:t>
            </a:r>
            <a:r>
              <a:rPr lang="cs-CZ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- za</a:t>
            </a:r>
            <a:r>
              <a:rPr lang="cs-CZ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íná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stadiu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8 bun</a:t>
            </a: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9940" name="AutoShape 3">
            <a:extLst>
              <a:ext uri="{FF2B5EF4-FFF2-40B4-BE49-F238E27FC236}">
                <a16:creationId xmlns:a16="http://schemas.microsoft.com/office/drawing/2014/main" id="{B30147B3-839C-472F-9415-8B1CAE3F1367}"/>
              </a:ext>
            </a:extLst>
          </p:cNvPr>
          <p:cNvSpPr>
            <a:spLocks noChangeArrowheads="1"/>
          </p:cNvSpPr>
          <p:nvPr/>
        </p:nvSpPr>
        <p:spPr bwMode="auto">
          <a:xfrm rot="19260000" flipH="1">
            <a:off x="4729164" y="3416300"/>
            <a:ext cx="2511425" cy="134938"/>
          </a:xfrm>
          <a:prstGeom prst="rightArrow">
            <a:avLst>
              <a:gd name="adj1" fmla="val 50000"/>
              <a:gd name="adj2" fmla="val 465292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1" name="Text Box 4">
            <a:extLst>
              <a:ext uri="{FF2B5EF4-FFF2-40B4-BE49-F238E27FC236}">
                <a16:creationId xmlns:a16="http://schemas.microsoft.com/office/drawing/2014/main" id="{A75369DE-EFC6-41D4-B67B-722639F6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3030539"/>
            <a:ext cx="231695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periklinální d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lení</a:t>
            </a:r>
          </a:p>
        </p:txBody>
      </p:sp>
      <p:sp>
        <p:nvSpPr>
          <p:cNvPr id="39942" name="Text Box 5">
            <a:extLst>
              <a:ext uri="{FF2B5EF4-FFF2-40B4-BE49-F238E27FC236}">
                <a16:creationId xmlns:a16="http://schemas.microsoft.com/office/drawing/2014/main" id="{944AB8C4-3E2A-465A-B360-81855D35D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95801"/>
            <a:ext cx="395763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vznik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protodermu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n-GB" altLang="cs-CZ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povrchu</a:t>
            </a:r>
            <a:endParaRPr lang="en-GB" altLang="cs-CZ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3" name="Text Box 6">
            <a:extLst>
              <a:ext uri="{FF2B5EF4-FFF2-40B4-BE49-F238E27FC236}">
                <a16:creationId xmlns:a16="http://schemas.microsoft.com/office/drawing/2014/main" id="{9B4E5186-5740-4ED4-8A8E-E3916C70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9" y="2665414"/>
            <a:ext cx="28780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lení vnit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ních bun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9944" name="AutoShape 7">
            <a:extLst>
              <a:ext uri="{FF2B5EF4-FFF2-40B4-BE49-F238E27FC236}">
                <a16:creationId xmlns:a16="http://schemas.microsoft.com/office/drawing/2014/main" id="{2C71CBB3-AB9B-45E5-B07A-67F7F0296B36}"/>
              </a:ext>
            </a:extLst>
          </p:cNvPr>
          <p:cNvSpPr>
            <a:spLocks noChangeArrowheads="1"/>
          </p:cNvSpPr>
          <p:nvPr/>
        </p:nvSpPr>
        <p:spPr bwMode="auto">
          <a:xfrm rot="17880000" flipH="1" flipV="1">
            <a:off x="7202488" y="3694113"/>
            <a:ext cx="1444625" cy="152400"/>
          </a:xfrm>
          <a:prstGeom prst="rightArrow">
            <a:avLst>
              <a:gd name="adj1" fmla="val 50000"/>
              <a:gd name="adj2" fmla="val 2369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5" name="AutoShape 8">
            <a:extLst>
              <a:ext uri="{FF2B5EF4-FFF2-40B4-BE49-F238E27FC236}">
                <a16:creationId xmlns:a16="http://schemas.microsoft.com/office/drawing/2014/main" id="{836B8066-95F9-430A-AB11-515076BD03C6}"/>
              </a:ext>
            </a:extLst>
          </p:cNvPr>
          <p:cNvSpPr>
            <a:spLocks noChangeArrowheads="1"/>
          </p:cNvSpPr>
          <p:nvPr/>
        </p:nvSpPr>
        <p:spPr bwMode="auto">
          <a:xfrm rot="4440000" flipV="1">
            <a:off x="8572501" y="3776663"/>
            <a:ext cx="1444625" cy="146050"/>
          </a:xfrm>
          <a:prstGeom prst="rightArrow">
            <a:avLst>
              <a:gd name="adj1" fmla="val 50000"/>
              <a:gd name="adj2" fmla="val 247283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6" name="Text Box 9">
            <a:extLst>
              <a:ext uri="{FF2B5EF4-FFF2-40B4-BE49-F238E27FC236}">
                <a16:creationId xmlns:a16="http://schemas.microsoft.com/office/drawing/2014/main" id="{9AB8E6D3-6033-44FA-89A9-00FED3CDD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495801"/>
            <a:ext cx="2514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základní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meristém</a:t>
            </a:r>
            <a:endParaRPr lang="en-GB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7" name="Text Box 10">
            <a:extLst>
              <a:ext uri="{FF2B5EF4-FFF2-40B4-BE49-F238E27FC236}">
                <a16:creationId xmlns:a16="http://schemas.microsoft.com/office/drawing/2014/main" id="{C82DC08D-4C4B-4AC2-8B50-AA11B5F30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495801"/>
            <a:ext cx="2514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základ</a:t>
            </a:r>
            <a:r>
              <a:rPr lang="en-GB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prokambia</a:t>
            </a:r>
            <a:endParaRPr lang="en-GB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948" name="AutoShape 11">
            <a:extLst>
              <a:ext uri="{FF2B5EF4-FFF2-40B4-BE49-F238E27FC236}">
                <a16:creationId xmlns:a16="http://schemas.microsoft.com/office/drawing/2014/main" id="{50B97EAB-D5A6-467B-B173-5C1416EAF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105400"/>
            <a:ext cx="76200" cy="4572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49" name="AutoShape 12">
            <a:extLst>
              <a:ext uri="{FF2B5EF4-FFF2-40B4-BE49-F238E27FC236}">
                <a16:creationId xmlns:a16="http://schemas.microsoft.com/office/drawing/2014/main" id="{52CCC486-4F32-4A2A-B7A7-9C3D1279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029200"/>
            <a:ext cx="76200" cy="4572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50" name="AutoShape 13">
            <a:extLst>
              <a:ext uri="{FF2B5EF4-FFF2-40B4-BE49-F238E27FC236}">
                <a16:creationId xmlns:a16="http://schemas.microsoft.com/office/drawing/2014/main" id="{BB4E05C1-6377-4AA8-A346-EA5787412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5105400"/>
            <a:ext cx="76200" cy="4572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951" name="Text Box 14">
            <a:extLst>
              <a:ext uri="{FF2B5EF4-FFF2-40B4-BE49-F238E27FC236}">
                <a16:creationId xmlns:a16="http://schemas.microsoft.com/office/drawing/2014/main" id="{26A96E7D-4676-4B13-B398-4340F1AF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5808663"/>
            <a:ext cx="133667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epidermis</a:t>
            </a:r>
          </a:p>
        </p:txBody>
      </p:sp>
      <p:sp>
        <p:nvSpPr>
          <p:cNvPr id="39952" name="Text Box 15">
            <a:extLst>
              <a:ext uri="{FF2B5EF4-FFF2-40B4-BE49-F238E27FC236}">
                <a16:creationId xmlns:a16="http://schemas.microsoft.com/office/drawing/2014/main" id="{20AE97AF-EB13-4FBD-B63D-58B759BC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808664"/>
            <a:ext cx="245802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ra a endodermis</a:t>
            </a:r>
          </a:p>
        </p:txBody>
      </p:sp>
      <p:sp>
        <p:nvSpPr>
          <p:cNvPr id="39953" name="Text Box 16">
            <a:extLst>
              <a:ext uri="{FF2B5EF4-FFF2-40B4-BE49-F238E27FC236}">
                <a16:creationId xmlns:a16="http://schemas.microsoft.com/office/drawing/2014/main" id="{EC34287E-9C16-435B-BCF5-31A54706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5791201"/>
            <a:ext cx="16938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cévní svazky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5534400C-A669-42FB-8D9C-1F48BA20A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890589"/>
            <a:ext cx="7772400" cy="5794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FFFF00"/>
                </a:solidFill>
                <a:latin typeface="Comic Sans MS" panose="030F0702030302020204" pitchFamily="66" charset="0"/>
              </a:rPr>
              <a:t>Arabidopsis – vývoj radikuly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53DC589D-F311-47D0-BB85-CF9E63F1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593851"/>
            <a:ext cx="8964612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Text Box 17">
            <a:extLst>
              <a:ext uri="{FF2B5EF4-FFF2-40B4-BE49-F238E27FC236}">
                <a16:creationId xmlns:a16="http://schemas.microsoft.com/office/drawing/2014/main" id="{F602F98A-EACF-483B-B5BC-52051CEF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4686300"/>
            <a:ext cx="72723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u </a:t>
            </a:r>
            <a:r>
              <a:rPr lang="cs-CZ" altLang="cs-CZ" sz="1400" i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hypofýzou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buňka přiléhající 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k 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suspenzoru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    (derivát bazální buňky)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později se dělí na horní buňku 	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čočkovitou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kořenový meristém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					spodní buňka</a:t>
            </a: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	</a:t>
            </a: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kolumela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							 kořenová čepička</a:t>
            </a:r>
          </a:p>
        </p:txBody>
      </p:sp>
      <p:cxnSp>
        <p:nvCxnSpPr>
          <p:cNvPr id="41989" name="Přímá spojnice se šipkou 2">
            <a:extLst>
              <a:ext uri="{FF2B5EF4-FFF2-40B4-BE49-F238E27FC236}">
                <a16:creationId xmlns:a16="http://schemas.microsoft.com/office/drawing/2014/main" id="{630EE30D-1B15-493A-B784-9086E699C4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16275" y="3429001"/>
            <a:ext cx="431800" cy="1135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0" name="Přímá spojnice se šipkou 9">
            <a:extLst>
              <a:ext uri="{FF2B5EF4-FFF2-40B4-BE49-F238E27FC236}">
                <a16:creationId xmlns:a16="http://schemas.microsoft.com/office/drawing/2014/main" id="{0DC4F6DE-C0FE-4C16-8882-0F79501135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03838" y="3716339"/>
            <a:ext cx="792162" cy="17287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1" name="Přímá spojnice se šipkou 12">
            <a:extLst>
              <a:ext uri="{FF2B5EF4-FFF2-40B4-BE49-F238E27FC236}">
                <a16:creationId xmlns:a16="http://schemas.microsoft.com/office/drawing/2014/main" id="{63329B68-9405-4DD1-AFA0-C392F1524DB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08889" y="3716338"/>
            <a:ext cx="1800225" cy="2305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2" name="Přímá spojnice se šipkou 14">
            <a:extLst>
              <a:ext uri="{FF2B5EF4-FFF2-40B4-BE49-F238E27FC236}">
                <a16:creationId xmlns:a16="http://schemas.microsoft.com/office/drawing/2014/main" id="{01722EDC-DC42-4F50-AB26-B4CE2DE96F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28026" y="3594100"/>
            <a:ext cx="1800225" cy="2643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3" name="TextovéPole 15">
            <a:extLst>
              <a:ext uri="{FF2B5EF4-FFF2-40B4-BE49-F238E27FC236}">
                <a16:creationId xmlns:a16="http://schemas.microsoft.com/office/drawing/2014/main" id="{575540CF-4758-4FB1-B274-60460E458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2774951"/>
            <a:ext cx="5969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0000FF"/>
                </a:solidFill>
                <a:latin typeface="Comic Sans MS" panose="030F0702030302020204" pitchFamily="66" charset="0"/>
              </a:rPr>
              <a:t>ca</a:t>
            </a:r>
          </a:p>
        </p:txBody>
      </p:sp>
      <p:sp>
        <p:nvSpPr>
          <p:cNvPr id="41994" name="TextovéPole 18">
            <a:extLst>
              <a:ext uri="{FF2B5EF4-FFF2-40B4-BE49-F238E27FC236}">
                <a16:creationId xmlns:a16="http://schemas.microsoft.com/office/drawing/2014/main" id="{5B5EF337-26F3-4E99-A0F4-1E0065D2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429000"/>
            <a:ext cx="59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0000FF"/>
                </a:solidFill>
                <a:latin typeface="Comic Sans MS" panose="030F0702030302020204" pitchFamily="66" charset="0"/>
              </a:rPr>
              <a:t>cb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dev.biologists.org/content/develop/142/3/420/F1.large.jpg?width=800&amp;height=600&amp;carousel=1">
            <a:extLst>
              <a:ext uri="{FF2B5EF4-FFF2-40B4-BE49-F238E27FC236}">
                <a16:creationId xmlns:a16="http://schemas.microsoft.com/office/drawing/2014/main" id="{046DECCF-528D-4E71-BE23-263EFFEF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196975"/>
            <a:ext cx="7345362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Obdélník 1">
            <a:extLst>
              <a:ext uri="{FF2B5EF4-FFF2-40B4-BE49-F238E27FC236}">
                <a16:creationId xmlns:a16="http://schemas.microsoft.com/office/drawing/2014/main" id="{F90E7843-FA7C-442D-8B6A-24B136072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6027739"/>
            <a:ext cx="597693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sz="1400" b="1" i="0" dirty="0">
                <a:solidFill>
                  <a:srgbClr val="FFFF00"/>
                </a:solidFill>
                <a:effectLst/>
                <a:latin typeface="Effra"/>
              </a:rPr>
              <a:t>Building a plant: cell fate specification in the early </a:t>
            </a:r>
            <a:r>
              <a:rPr lang="en-US" sz="1400" b="1" i="1" dirty="0">
                <a:solidFill>
                  <a:srgbClr val="FFFF00"/>
                </a:solidFill>
                <a:effectLst/>
                <a:latin typeface="Effra"/>
              </a:rPr>
              <a:t>Arabidopsis</a:t>
            </a:r>
            <a:r>
              <a:rPr lang="en-US" sz="1400" b="1" i="0" dirty="0">
                <a:solidFill>
                  <a:srgbClr val="FFFF00"/>
                </a:solidFill>
                <a:effectLst/>
                <a:latin typeface="Effra"/>
              </a:rPr>
              <a:t> embryo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http://dev.biologists.org/content/142/3/420</a:t>
            </a:r>
          </a:p>
        </p:txBody>
      </p:sp>
      <p:sp>
        <p:nvSpPr>
          <p:cNvPr id="44036" name="TextovéPole 2">
            <a:extLst>
              <a:ext uri="{FF2B5EF4-FFF2-40B4-BE49-F238E27FC236}">
                <a16:creationId xmlns:a16="http://schemas.microsoft.com/office/drawing/2014/main" id="{A7DCFA9E-5851-4FFF-9103-00CB24CD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27739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chemeClr val="tx1"/>
                </a:solidFill>
              </a:rPr>
              <a:t>Doporučná</a:t>
            </a:r>
            <a:r>
              <a:rPr lang="cs-CZ" altLang="cs-CZ" sz="2400" dirty="0">
                <a:solidFill>
                  <a:schemeClr val="tx1"/>
                </a:solidFill>
              </a:rPr>
              <a:t> literatura:</a:t>
            </a:r>
          </a:p>
        </p:txBody>
      </p:sp>
      <p:sp>
        <p:nvSpPr>
          <p:cNvPr id="44037" name="TextovéPole 3">
            <a:extLst>
              <a:ext uri="{FF2B5EF4-FFF2-40B4-BE49-F238E27FC236}">
                <a16:creationId xmlns:a16="http://schemas.microsoft.com/office/drawing/2014/main" id="{74276A7D-5782-4095-A5EC-C5B3BE7C9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333376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Embryogeneze a osud buněk u </a:t>
            </a:r>
            <a:r>
              <a:rPr lang="cs-CZ" altLang="cs-CZ" sz="2400" i="1">
                <a:solidFill>
                  <a:schemeClr val="tx1"/>
                </a:solidFill>
              </a:rPr>
              <a:t>Arabidopsis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71937007-53BB-4EDA-97A5-A617ADB6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188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Text Box 3">
            <a:extLst>
              <a:ext uri="{FF2B5EF4-FFF2-40B4-BE49-F238E27FC236}">
                <a16:creationId xmlns:a16="http://schemas.microsoft.com/office/drawing/2014/main" id="{FC77CB3D-EA64-4829-A10E-0C34E3CF2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644525"/>
            <a:ext cx="29337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Polarita embrya –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transport auxinu</a:t>
            </a:r>
          </a:p>
        </p:txBody>
      </p:sp>
      <p:pic>
        <p:nvPicPr>
          <p:cNvPr id="68612" name="Picture 4" descr="embryo lok PIN1">
            <a:extLst>
              <a:ext uri="{FF2B5EF4-FFF2-40B4-BE49-F238E27FC236}">
                <a16:creationId xmlns:a16="http://schemas.microsoft.com/office/drawing/2014/main" id="{2B8456CF-94D5-4B39-922C-4F2508DF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4176"/>
            <a:ext cx="73914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embryo IAA trans">
            <a:extLst>
              <a:ext uri="{FF2B5EF4-FFF2-40B4-BE49-F238E27FC236}">
                <a16:creationId xmlns:a16="http://schemas.microsoft.com/office/drawing/2014/main" id="{B655BC15-482B-4546-A755-4F35D295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4572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36765570-4BA6-40F0-BA2B-5BD179E2D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1474788"/>
            <a:ext cx="579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PIN7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04ABA072-EFB9-4AD9-9C84-FC2E703ED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9" y="838200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PIN1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CB39FB01-3675-4836-9EF2-EBFFB2B1F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313" y="6351588"/>
            <a:ext cx="49593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Taiz l., Zieger E.: Plant Physiology. – Sinauer Ass., Inc., Publishsrs,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Sunderland, Massachusetts, 2006 (upraveno)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98B42-DE8B-4909-9E8D-2A1F36B7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Embryogeneze u kukuřice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5BC3B1-91A2-4FCD-99FA-E76FA9BF1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Gene expression patterns in the maize caryopsis: clues to decisions in  embryo and endosperm development - ScienceDirect">
            <a:extLst>
              <a:ext uri="{FF2B5EF4-FFF2-40B4-BE49-F238E27FC236}">
                <a16:creationId xmlns:a16="http://schemas.microsoft.com/office/drawing/2014/main" id="{93F26F78-4065-47F4-B4CD-46C37037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30" y="1540042"/>
            <a:ext cx="7637501" cy="51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704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87BE4FCE-CC39-4D7C-A545-EB90D5B56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1" y="307180"/>
            <a:ext cx="488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Embrya rostlin jednoděložných</a:t>
            </a:r>
          </a:p>
        </p:txBody>
      </p:sp>
      <p:pic>
        <p:nvPicPr>
          <p:cNvPr id="48131" name="Picture 3" descr="embryo pšenice b">
            <a:extLst>
              <a:ext uri="{FF2B5EF4-FFF2-40B4-BE49-F238E27FC236}">
                <a16:creationId xmlns:a16="http://schemas.microsoft.com/office/drawing/2014/main" id="{9DA2DA2B-78FA-492E-ACC6-ADC49FA9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914400"/>
            <a:ext cx="390525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823BBBCC-6AC4-4619-AFF0-0B15C0980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5980907"/>
            <a:ext cx="90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Triticum</a:t>
            </a:r>
            <a:endParaRPr lang="cs-CZ" altLang="cs-CZ" sz="1400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8133" name="Picture 5" descr="embryo cibule">
            <a:extLst>
              <a:ext uri="{FF2B5EF4-FFF2-40B4-BE49-F238E27FC236}">
                <a16:creationId xmlns:a16="http://schemas.microsoft.com/office/drawing/2014/main" id="{DA10F51B-2F99-44E5-867F-99D1EC5E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1"/>
            <a:ext cx="3352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embryo kuku semeno">
            <a:extLst>
              <a:ext uri="{FF2B5EF4-FFF2-40B4-BE49-F238E27FC236}">
                <a16:creationId xmlns:a16="http://schemas.microsoft.com/office/drawing/2014/main" id="{1E08404C-472D-4705-9BFE-6558CD27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4" y="3505200"/>
            <a:ext cx="350678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7">
            <a:extLst>
              <a:ext uri="{FF2B5EF4-FFF2-40B4-BE49-F238E27FC236}">
                <a16:creationId xmlns:a16="http://schemas.microsoft.com/office/drawing/2014/main" id="{384AD9EC-2C6C-4208-A476-63316A60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5409408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Zea</a:t>
            </a:r>
            <a:r>
              <a:rPr lang="cs-CZ" altLang="cs-CZ" sz="1400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mays</a:t>
            </a:r>
            <a:endParaRPr lang="cs-CZ" altLang="cs-CZ" sz="1400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23989474-C96E-487D-AC2C-860F87870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1" y="152401"/>
            <a:ext cx="6969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rgbClr val="0000FF"/>
                </a:solidFill>
                <a:latin typeface="Comic Sans MS" panose="030F0702030302020204" pitchFamily="66" charset="0"/>
              </a:rPr>
              <a:t>Allium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rgbClr val="0000FF"/>
                </a:solidFill>
                <a:latin typeface="Comic Sans MS" panose="030F0702030302020204" pitchFamily="66" charset="0"/>
              </a:rPr>
              <a:t>cepa</a:t>
            </a:r>
          </a:p>
        </p:txBody>
      </p:sp>
      <p:sp>
        <p:nvSpPr>
          <p:cNvPr id="48137" name="Text Box 9">
            <a:extLst>
              <a:ext uri="{FF2B5EF4-FFF2-40B4-BE49-F238E27FC236}">
                <a16:creationId xmlns:a16="http://schemas.microsoft.com/office/drawing/2014/main" id="{BD1DAE20-2029-449A-ADFD-32BF99C5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6519864"/>
            <a:ext cx="5867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Comic Sans MS" panose="030F0702030302020204" pitchFamily="66" charset="0"/>
              </a:rPr>
              <a:t>Raven P.H., Everet R.F., Eichhorn S.E.: Biology of Plants. – W. H. Freeman and Comp. Publ., 2005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Obr10-2 suspenzory oř">
            <a:extLst>
              <a:ext uri="{FF2B5EF4-FFF2-40B4-BE49-F238E27FC236}">
                <a16:creationId xmlns:a16="http://schemas.microsoft.com/office/drawing/2014/main" id="{F07F6654-8B80-4813-BAD2-7BE5C70F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8600"/>
            <a:ext cx="6151562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FC6495B1-5FF0-41F2-867F-E0AE07F53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989139"/>
            <a:ext cx="2627313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suspenzor</a:t>
            </a:r>
            <a:r>
              <a:rPr lang="cs-CZ" altLang="cs-CZ" sz="2000" b="1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zavěšovadlo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dočasná funkce v rané embryogenezi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>
              <a:solidFill>
                <a:schemeClr val="tx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tvarově rozmanitý orgán - haustoria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4F971F60-224F-4A3F-98F8-CE1A6306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335713"/>
            <a:ext cx="8583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Wardlaw C.W.: Embryogenesis in Plants. – John Viley 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&amp;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 sons, Inc., London, 1955</a:t>
            </a:r>
          </a:p>
        </p:txBody>
      </p:sp>
      <p:sp>
        <p:nvSpPr>
          <p:cNvPr id="49157" name="Line 5">
            <a:extLst>
              <a:ext uri="{FF2B5EF4-FFF2-40B4-BE49-F238E27FC236}">
                <a16:creationId xmlns:a16="http://schemas.microsoft.com/office/drawing/2014/main" id="{6B5F9AAB-4403-4C92-8B4D-BF3475E07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762000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ndosperm development precedes embryo development. Why? Get the Answer at  BYJU&amp;#39;S NEET">
            <a:extLst>
              <a:ext uri="{FF2B5EF4-FFF2-40B4-BE49-F238E27FC236}">
                <a16:creationId xmlns:a16="http://schemas.microsoft.com/office/drawing/2014/main" id="{EDDB570F-FF6C-4914-8CA8-D2CE61CE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43063"/>
            <a:ext cx="7620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65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028" name="Picture 4" descr="Longitudinal section of albuminous seeds, Zea, and Ricinus, with a  dissected exalbuminous seed of Phaseolis - UWDC - UW-Madison Libraries">
            <a:extLst>
              <a:ext uri="{FF2B5EF4-FFF2-40B4-BE49-F238E27FC236}">
                <a16:creationId xmlns:a16="http://schemas.microsoft.com/office/drawing/2014/main" id="{CED5DB87-3828-4C61-BB6C-C5134537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992" y="1896217"/>
            <a:ext cx="5449889" cy="30655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EF869E-6D1C-4708-B929-657EC57C4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Co se děje ve vajíčku po oplození?</a:t>
            </a:r>
          </a:p>
          <a:p>
            <a:r>
              <a:rPr lang="cs-CZ">
                <a:solidFill>
                  <a:srgbClr val="EBEBEB"/>
                </a:solidFill>
              </a:rPr>
              <a:t>Jak vypadá rostlinné embryo?</a:t>
            </a:r>
          </a:p>
          <a:p>
            <a:r>
              <a:rPr lang="cs-CZ">
                <a:solidFill>
                  <a:srgbClr val="EBEBEB"/>
                </a:solidFill>
              </a:rPr>
              <a:t>Jaká je role auxinu při vývoji embrya? </a:t>
            </a:r>
          </a:p>
          <a:p>
            <a:r>
              <a:rPr lang="cs-CZ">
                <a:solidFill>
                  <a:srgbClr val="EBEBEB"/>
                </a:solidFill>
              </a:rPr>
              <a:t>Jak vzniká endosperm?</a:t>
            </a:r>
          </a:p>
        </p:txBody>
      </p:sp>
    </p:spTree>
    <p:extLst>
      <p:ext uri="{BB962C8B-B14F-4D97-AF65-F5344CB8AC3E}">
        <p14:creationId xmlns:p14="http://schemas.microsoft.com/office/powerpoint/2010/main" val="3758996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2616C70-7015-409E-85C1-94C31F0D6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6" y="709392"/>
            <a:ext cx="9404723" cy="140053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Endosperm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D20373F1-FE74-462C-9772-01DC29615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02431" y="1660358"/>
            <a:ext cx="8470232" cy="46878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/>
          <a:p>
            <a:pPr marL="609600" indent="-609600" defTabSz="914400">
              <a:lnSpc>
                <a:spcPct val="76000"/>
              </a:lnSpc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= pletivo obklopující a vyživující embryo v průběhu vývoje</a:t>
            </a:r>
          </a:p>
          <a:p>
            <a:pPr marL="0" indent="0" defTabSz="914400"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počátek vývoje endospermu = </a:t>
            </a:r>
            <a:r>
              <a:rPr lang="cs-CZ" altLang="cs-CZ" dirty="0" err="1">
                <a:solidFill>
                  <a:srgbClr val="FFFF00"/>
                </a:solidFill>
                <a:latin typeface="Comic Sans MS" panose="030F0702030302020204" pitchFamily="66" charset="0"/>
              </a:rPr>
              <a:t>konfluace</a:t>
            </a:r>
            <a:r>
              <a:rPr lang="cs-CZ" altLang="cs-CZ" dirty="0">
                <a:latin typeface="Comic Sans MS" panose="030F0702030302020204" pitchFamily="66" charset="0"/>
              </a:rPr>
              <a:t> – oplození centrální buňky zárodečného vaku = vznik primární </a:t>
            </a:r>
            <a:r>
              <a:rPr lang="cs-CZ" altLang="cs-CZ" dirty="0" err="1">
                <a:latin typeface="Comic Sans MS" panose="030F0702030302020204" pitchFamily="66" charset="0"/>
              </a:rPr>
              <a:t>endospermální</a:t>
            </a:r>
            <a:r>
              <a:rPr lang="cs-CZ" altLang="cs-CZ" dirty="0">
                <a:latin typeface="Comic Sans MS" panose="030F0702030302020204" pitchFamily="66" charset="0"/>
              </a:rPr>
              <a:t> buňky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cs-CZ" altLang="cs-CZ" b="1" dirty="0">
              <a:latin typeface="Comic Sans MS" panose="030F0702030302020204" pitchFamily="66" charset="0"/>
            </a:endParaRP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b="1" dirty="0">
                <a:latin typeface="Comic Sans MS" panose="030F0702030302020204" pitchFamily="66" charset="0"/>
              </a:rPr>
              <a:t>dočasný</a:t>
            </a:r>
            <a:r>
              <a:rPr lang="cs-CZ" altLang="cs-CZ" dirty="0">
                <a:latin typeface="Comic Sans MS" panose="030F0702030302020204" pitchFamily="66" charset="0"/>
              </a:rPr>
              <a:t>  -  v průběhu dozrávání embrya je „spotřebován“ a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zásobní látky jsou uloženy v dělohách embrya =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bezbílečnatá</a:t>
            </a: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 semena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v semeni </a:t>
            </a:r>
            <a:r>
              <a:rPr lang="cs-CZ" altLang="cs-CZ" b="1" dirty="0">
                <a:latin typeface="Comic Sans MS" panose="030F0702030302020204" pitchFamily="66" charset="0"/>
              </a:rPr>
              <a:t>přetrvává </a:t>
            </a:r>
            <a:r>
              <a:rPr lang="cs-CZ" altLang="cs-CZ" dirty="0">
                <a:latin typeface="Comic Sans MS" panose="030F0702030302020204" pitchFamily="66" charset="0"/>
              </a:rPr>
              <a:t>v době zralosti embrya = 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bílečnatá semena</a:t>
            </a: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cs-CZ" altLang="cs-CZ" dirty="0">
                <a:latin typeface="Comic Sans MS" panose="030F0702030302020204" pitchFamily="66" charset="0"/>
              </a:rPr>
              <a:t>zbytek nucellu v době zralosti embrya = </a:t>
            </a: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perisperm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>
            <a:extLst>
              <a:ext uri="{FF2B5EF4-FFF2-40B4-BE49-F238E27FC236}">
                <a16:creationId xmlns:a16="http://schemas.microsoft.com/office/drawing/2014/main" id="{F5BFBFAB-EE42-4CD0-B6A9-6F929C9B5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10080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Endosperm rostlin krytosemenných </a:t>
            </a: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DC8FF875-C072-40EF-894C-455034125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5801" y="1557338"/>
            <a:ext cx="8316913" cy="48244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typy endospermu </a:t>
            </a:r>
            <a:r>
              <a:rPr lang="cs-CZ" altLang="cs-CZ" dirty="0">
                <a:latin typeface="Comic Sans MS" panose="030F0702030302020204" pitchFamily="66" charset="0"/>
              </a:rPr>
              <a:t>podle způsobu dělení: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</a:pPr>
            <a:r>
              <a:rPr lang="cs-CZ" altLang="cs-CZ" b="1" dirty="0">
                <a:latin typeface="Comic Sans MS" panose="030F0702030302020204" pitchFamily="66" charset="0"/>
              </a:rPr>
              <a:t>jaderný (nukleární) </a:t>
            </a:r>
            <a:r>
              <a:rPr lang="cs-CZ" altLang="cs-CZ" dirty="0">
                <a:latin typeface="Comic Sans MS" panose="030F0702030302020204" pitchFamily="66" charset="0"/>
              </a:rPr>
              <a:t>– zpočátku </a:t>
            </a:r>
            <a:r>
              <a:rPr lang="cs-CZ" altLang="cs-CZ" dirty="0" err="1">
                <a:latin typeface="Comic Sans MS" panose="030F0702030302020204" pitchFamily="66" charset="0"/>
              </a:rPr>
              <a:t>volnojaderné</a:t>
            </a:r>
            <a:r>
              <a:rPr lang="cs-CZ" altLang="cs-CZ" dirty="0">
                <a:latin typeface="Comic Sans MS" panose="030F0702030302020204" pitchFamily="66" charset="0"/>
              </a:rPr>
              <a:t> dělení, později </a:t>
            </a:r>
            <a:r>
              <a:rPr lang="cs-CZ" altLang="cs-CZ" dirty="0" err="1">
                <a:latin typeface="Comic Sans MS" panose="030F0702030302020204" pitchFamily="66" charset="0"/>
              </a:rPr>
              <a:t>celularizace</a:t>
            </a:r>
            <a:r>
              <a:rPr lang="cs-CZ" altLang="cs-CZ" dirty="0">
                <a:latin typeface="Comic Sans MS" panose="030F0702030302020204" pitchFamily="66" charset="0"/>
              </a:rPr>
              <a:t> - výskyt u jednoděložných i dvouděložných rostlin (</a:t>
            </a:r>
            <a:r>
              <a:rPr lang="cs-CZ" altLang="cs-CZ" i="1" dirty="0" err="1">
                <a:latin typeface="Comic Sans MS" panose="030F0702030302020204" pitchFamily="66" charset="0"/>
              </a:rPr>
              <a:t>Brassicaceae</a:t>
            </a:r>
            <a:r>
              <a:rPr lang="cs-CZ" altLang="cs-CZ" i="1" dirty="0">
                <a:latin typeface="Comic Sans MS" panose="030F0702030302020204" pitchFamily="66" charset="0"/>
              </a:rPr>
              <a:t> - </a:t>
            </a:r>
            <a:r>
              <a:rPr lang="cs-CZ" altLang="cs-CZ" i="1" dirty="0" err="1">
                <a:latin typeface="Comic Sans MS" panose="030F0702030302020204" pitchFamily="66" charset="0"/>
              </a:rPr>
              <a:t>Capsella</a:t>
            </a:r>
            <a:r>
              <a:rPr lang="cs-CZ" altLang="cs-CZ" i="1" dirty="0">
                <a:latin typeface="Comic Sans MS" panose="030F0702030302020204" pitchFamily="66" charset="0"/>
              </a:rPr>
              <a:t>,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  <a:r>
              <a:rPr lang="cs-CZ" altLang="cs-CZ" i="1" dirty="0" err="1">
                <a:latin typeface="Comic Sans MS" panose="030F0702030302020204" pitchFamily="66" charset="0"/>
              </a:rPr>
              <a:t>Galanthus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Cocos</a:t>
            </a:r>
            <a:r>
              <a:rPr lang="cs-CZ" altLang="cs-CZ" dirty="0">
                <a:latin typeface="Comic Sans MS" panose="030F0702030302020204" pitchFamily="66" charset="0"/>
              </a:rPr>
              <a:t>) 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</a:pPr>
            <a:r>
              <a:rPr lang="cs-CZ" altLang="cs-CZ" b="1" dirty="0">
                <a:latin typeface="Comic Sans MS" panose="030F0702030302020204" pitchFamily="66" charset="0"/>
              </a:rPr>
              <a:t>buněčný (celulární) </a:t>
            </a:r>
            <a:r>
              <a:rPr lang="cs-CZ" altLang="cs-CZ" dirty="0">
                <a:latin typeface="Comic Sans MS" panose="030F0702030302020204" pitchFamily="66" charset="0"/>
              </a:rPr>
              <a:t>– po každém dělení jádra tvorba buněčné stěny - častější u dvouděložných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latin typeface="Comic Sans MS" panose="030F0702030302020204" pitchFamily="66" charset="0"/>
              </a:rPr>
              <a:t>(</a:t>
            </a:r>
            <a:r>
              <a:rPr lang="cs-CZ" altLang="cs-CZ" i="1" dirty="0" err="1">
                <a:latin typeface="Comic Sans MS" panose="030F0702030302020204" pitchFamily="66" charset="0"/>
              </a:rPr>
              <a:t>Viciaceae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Solanaceae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Campanulaceae</a:t>
            </a:r>
            <a:r>
              <a:rPr lang="cs-CZ" altLang="cs-CZ" i="1" dirty="0">
                <a:latin typeface="Comic Sans MS" panose="030F0702030302020204" pitchFamily="66" charset="0"/>
              </a:rPr>
              <a:t> - </a:t>
            </a:r>
            <a:r>
              <a:rPr lang="cs-CZ" altLang="cs-CZ" i="1" dirty="0" err="1">
                <a:latin typeface="Comic Sans MS" panose="030F0702030302020204" pitchFamily="66" charset="0"/>
              </a:rPr>
              <a:t>Jasione</a:t>
            </a:r>
            <a:r>
              <a:rPr lang="cs-CZ" altLang="cs-CZ" dirty="0">
                <a:latin typeface="Comic Sans MS" panose="030F0702030302020204" pitchFamily="66" charset="0"/>
              </a:rPr>
              <a:t>)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</a:pPr>
            <a:r>
              <a:rPr lang="cs-CZ" altLang="cs-CZ" b="1" dirty="0" err="1">
                <a:latin typeface="Comic Sans MS" panose="030F0702030302020204" pitchFamily="66" charset="0"/>
              </a:rPr>
              <a:t>helobiální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latin typeface="Comic Sans MS" panose="030F0702030302020204" pitchFamily="66" charset="0"/>
              </a:rPr>
              <a:t>– po prvním dělení vznik přepážky, v každé pak probíhá </a:t>
            </a:r>
            <a:r>
              <a:rPr lang="cs-CZ" altLang="cs-CZ" dirty="0" err="1">
                <a:latin typeface="Comic Sans MS" panose="030F0702030302020204" pitchFamily="66" charset="0"/>
              </a:rPr>
              <a:t>volnojaderné</a:t>
            </a:r>
            <a:r>
              <a:rPr lang="cs-CZ" altLang="cs-CZ" dirty="0">
                <a:latin typeface="Comic Sans MS" panose="030F0702030302020204" pitchFamily="66" charset="0"/>
              </a:rPr>
              <a:t> dělení - častější u jednoděložných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latin typeface="Comic Sans MS" panose="030F0702030302020204" pitchFamily="66" charset="0"/>
              </a:rPr>
              <a:t>(</a:t>
            </a:r>
            <a:r>
              <a:rPr lang="cs-CZ" altLang="cs-CZ" i="1" dirty="0" err="1">
                <a:latin typeface="Comic Sans MS" panose="030F0702030302020204" pitchFamily="66" charset="0"/>
              </a:rPr>
              <a:t>Juncus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Najas</a:t>
            </a:r>
            <a:r>
              <a:rPr lang="cs-CZ" altLang="cs-CZ" dirty="0">
                <a:latin typeface="Comic Sans MS" panose="030F0702030302020204" pitchFamily="66" charset="0"/>
              </a:rPr>
              <a:t>)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endosperm může i chybět</a:t>
            </a:r>
            <a:r>
              <a:rPr lang="cs-CZ" altLang="cs-CZ" dirty="0">
                <a:solidFill>
                  <a:srgbClr val="CC6600"/>
                </a:solidFill>
              </a:rPr>
              <a:t> </a:t>
            </a:r>
            <a:r>
              <a:rPr lang="cs-CZ" altLang="cs-CZ" i="1" dirty="0">
                <a:latin typeface="Comic Sans MS" panose="030F0702030302020204" pitchFamily="66" charset="0"/>
              </a:rPr>
              <a:t>(</a:t>
            </a:r>
            <a:r>
              <a:rPr lang="cs-CZ" altLang="cs-CZ" i="1" dirty="0" err="1">
                <a:latin typeface="Comic Sans MS" panose="030F0702030302020204" pitchFamily="66" charset="0"/>
              </a:rPr>
              <a:t>Orchidaceae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Trapaceae</a:t>
            </a:r>
            <a:r>
              <a:rPr lang="cs-CZ" altLang="cs-CZ" i="1" dirty="0">
                <a:latin typeface="Comic Sans MS" panose="030F0702030302020204" pitchFamily="66" charset="0"/>
              </a:rPr>
              <a:t>) </a:t>
            </a: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endParaRPr lang="cs-CZ" altLang="cs-CZ" i="1" dirty="0">
              <a:latin typeface="Comic Sans MS" panose="030F0702030302020204" pitchFamily="66" charset="0"/>
            </a:endParaRPr>
          </a:p>
          <a:p>
            <a:pPr marL="609600" indent="-609600" defTabSz="914400">
              <a:spcBef>
                <a:spcPts val="600"/>
              </a:spcBef>
              <a:spcAft>
                <a:spcPts val="600"/>
              </a:spcAft>
              <a:buNone/>
            </a:pPr>
            <a:endParaRPr lang="cs-CZ" altLang="cs-CZ" i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00B81FF3-0300-470C-A1A6-3CA737449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1433513"/>
          </a:xfrm>
        </p:spPr>
        <p:txBody>
          <a:bodyPr/>
          <a:lstStyle/>
          <a:p>
            <a: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Typy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endospermu</a:t>
            </a:r>
            <a:endParaRPr lang="en-GB" altLang="cs-CZ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4275" name="Picture 11" descr="http://6e.plantphys.net/ch/21/wt21.06/wt2106a.jpg">
            <a:extLst>
              <a:ext uri="{FF2B5EF4-FFF2-40B4-BE49-F238E27FC236}">
                <a16:creationId xmlns:a16="http://schemas.microsoft.com/office/drawing/2014/main" id="{8D54172B-8E00-4A21-8B2B-ABE952FD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52513"/>
            <a:ext cx="3905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bdélník 1">
            <a:extLst>
              <a:ext uri="{FF2B5EF4-FFF2-40B4-BE49-F238E27FC236}">
                <a16:creationId xmlns:a16="http://schemas.microsoft.com/office/drawing/2014/main" id="{9488DA49-C67E-423E-9862-7F2FEDDD3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4073525"/>
            <a:ext cx="2047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latin typeface="Verdana" panose="020B0604030504040204" pitchFamily="34" charset="0"/>
              </a:rPr>
              <a:t>Floyd and Friedman, 2000</a:t>
            </a:r>
            <a:endParaRPr lang="cs-CZ" altLang="cs-CZ" sz="1100">
              <a:solidFill>
                <a:schemeClr val="bg1"/>
              </a:solidFill>
            </a:endParaRPr>
          </a:p>
        </p:txBody>
      </p:sp>
      <p:pic>
        <p:nvPicPr>
          <p:cNvPr id="54277" name="Picture 13" descr="http://cdn.yourarticlelibrary.com/wp-content/uploads/2013/10/image34.png">
            <a:extLst>
              <a:ext uri="{FF2B5EF4-FFF2-40B4-BE49-F238E27FC236}">
                <a16:creationId xmlns:a16="http://schemas.microsoft.com/office/drawing/2014/main" id="{06319501-1CB9-4BC6-8881-3343C2C5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357564"/>
            <a:ext cx="449580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DAF7FE7-7FEA-4AE8-A7FB-B7284D618BB0}"/>
              </a:ext>
            </a:extLst>
          </p:cNvPr>
          <p:cNvSpPr/>
          <p:nvPr/>
        </p:nvSpPr>
        <p:spPr>
          <a:xfrm>
            <a:off x="6383338" y="2894013"/>
            <a:ext cx="4572000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/>
              <a:t>http://www.yourarticlelibrary.com/biology/various-types-of-endosperm-of-flowering-plants/11785/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EFB6D705-8BAF-4162-A1B2-571B4666C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95300"/>
            <a:ext cx="7772400" cy="1066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Raná stadia vývoje jaderného endospermu u </a:t>
            </a:r>
            <a:r>
              <a:rPr lang="cs-CZ" altLang="cs-CZ" sz="32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coenocyt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)‏</a:t>
            </a:r>
          </a:p>
        </p:txBody>
      </p:sp>
      <p:graphicFrame>
        <p:nvGraphicFramePr>
          <p:cNvPr id="56323" name="Object 2">
            <a:extLst>
              <a:ext uri="{FF2B5EF4-FFF2-40B4-BE49-F238E27FC236}">
                <a16:creationId xmlns:a16="http://schemas.microsoft.com/office/drawing/2014/main" id="{94AA5B95-446B-4003-9B27-44D2935DC7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1676401"/>
          <a:ext cx="7620000" cy="319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r:id="rId4" imgW="11796120" imgH="5943600" progId="">
                  <p:embed/>
                </p:oleObj>
              </mc:Choice>
              <mc:Fallback>
                <p:oleObj r:id="rId4" imgW="11796120" imgH="5943600" progId="">
                  <p:embed/>
                  <p:pic>
                    <p:nvPicPr>
                      <p:cNvPr id="56323" name="Object 2">
                        <a:extLst>
                          <a:ext uri="{FF2B5EF4-FFF2-40B4-BE49-F238E27FC236}">
                            <a16:creationId xmlns:a16="http://schemas.microsoft.com/office/drawing/2014/main" id="{94AA5B95-446B-4003-9B27-44D2935DC7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676401"/>
                        <a:ext cx="7620000" cy="319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3">
            <a:extLst>
              <a:ext uri="{FF2B5EF4-FFF2-40B4-BE49-F238E27FC236}">
                <a16:creationId xmlns:a16="http://schemas.microsoft.com/office/drawing/2014/main" id="{042D4871-4525-41FA-96B9-670C8AFC1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05401"/>
            <a:ext cx="286543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MP - mikropylární pól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V - vakuola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ChP - chalazální pól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 - embryo</a:t>
            </a:r>
          </a:p>
        </p:txBody>
      </p:sp>
      <p:sp>
        <p:nvSpPr>
          <p:cNvPr id="56325" name="Text Box 4">
            <a:extLst>
              <a:ext uri="{FF2B5EF4-FFF2-40B4-BE49-F238E27FC236}">
                <a16:creationId xmlns:a16="http://schemas.microsoft.com/office/drawing/2014/main" id="{94933EE9-8CD3-46B3-8827-5FC1B0002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05401"/>
            <a:ext cx="399573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MCE - mikropylární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PEN - periferální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CZE - chalazální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endParaRPr lang="en-GB" altLang="cs-CZ" sz="20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42ED08D3-B32E-454C-A9AE-D1F341BD1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794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Celularizace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endospermu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</a:p>
        </p:txBody>
      </p:sp>
      <p:grpSp>
        <p:nvGrpSpPr>
          <p:cNvPr id="58371" name="Group 2">
            <a:extLst>
              <a:ext uri="{FF2B5EF4-FFF2-40B4-BE49-F238E27FC236}">
                <a16:creationId xmlns:a16="http://schemas.microsoft.com/office/drawing/2014/main" id="{E634C9DA-D211-4EB6-860C-23614ED12EED}"/>
              </a:ext>
            </a:extLst>
          </p:cNvPr>
          <p:cNvGrpSpPr>
            <a:grpSpLocks/>
          </p:cNvGrpSpPr>
          <p:nvPr/>
        </p:nvGrpSpPr>
        <p:grpSpPr bwMode="auto">
          <a:xfrm>
            <a:off x="1997075" y="1600201"/>
            <a:ext cx="8197850" cy="3097213"/>
            <a:chOff x="298" y="1008"/>
            <a:chExt cx="5164" cy="1951"/>
          </a:xfrm>
        </p:grpSpPr>
        <p:graphicFrame>
          <p:nvGraphicFramePr>
            <p:cNvPr id="58374" name="Object 3">
              <a:extLst>
                <a:ext uri="{FF2B5EF4-FFF2-40B4-BE49-F238E27FC236}">
                  <a16:creationId xmlns:a16="http://schemas.microsoft.com/office/drawing/2014/main" id="{DAEF8BF2-CB81-4A24-8C77-AABB0DC771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" y="1033"/>
            <a:ext cx="4992" cy="1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7" r:id="rId4" imgW="13583289" imgH="5250198" progId="">
                    <p:embed/>
                  </p:oleObj>
                </mc:Choice>
                <mc:Fallback>
                  <p:oleObj r:id="rId4" imgW="13583289" imgH="5250198" progId="">
                    <p:embed/>
                    <p:pic>
                      <p:nvPicPr>
                        <p:cNvPr id="58374" name="Object 3">
                          <a:extLst>
                            <a:ext uri="{FF2B5EF4-FFF2-40B4-BE49-F238E27FC236}">
                              <a16:creationId xmlns:a16="http://schemas.microsoft.com/office/drawing/2014/main" id="{DAEF8BF2-CB81-4A24-8C77-AABB0DC771F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" y="1033"/>
                          <a:ext cx="4992" cy="19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5" name="Text Box 4">
              <a:extLst>
                <a:ext uri="{FF2B5EF4-FFF2-40B4-BE49-F238E27FC236}">
                  <a16:creationId xmlns:a16="http://schemas.microsoft.com/office/drawing/2014/main" id="{91A4EF2B-254C-46B5-9ADA-AD3A0254B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008"/>
              <a:ext cx="23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 Narrow" panose="020B0606020202030204" pitchFamily="34" charset="0"/>
                <a:buNone/>
              </a:pPr>
              <a:r>
                <a:rPr lang="en-GB" altLang="cs-CZ" sz="2400">
                  <a:latin typeface="Arial Narrow" panose="020B0606020202030204" pitchFamily="34" charset="0"/>
                </a:rPr>
                <a:t>C</a:t>
              </a:r>
            </a:p>
          </p:txBody>
        </p:sp>
      </p:grpSp>
      <p:sp>
        <p:nvSpPr>
          <p:cNvPr id="58372" name="Text Box 5">
            <a:extLst>
              <a:ext uri="{FF2B5EF4-FFF2-40B4-BE49-F238E27FC236}">
                <a16:creationId xmlns:a16="http://schemas.microsoft.com/office/drawing/2014/main" id="{9BA11279-118C-4AB9-A0FC-D6ABCD58F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876800"/>
            <a:ext cx="4487863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MCE -mikropylární buněčný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ALV - alveoly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RMS - radiální mikrotubulární systém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NO - endospermální noduly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E - embryo</a:t>
            </a:r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id="{7940382D-81CF-445C-BAB6-6A4F5B2D7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876800"/>
            <a:ext cx="3189288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CE - buněčný endosperm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ChC - chalazání cysta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r>
              <a:rPr lang="en-GB" altLang="cs-CZ" sz="1800" b="1">
                <a:latin typeface="Comic Sans MS" panose="030F0702030302020204" pitchFamily="66" charset="0"/>
              </a:rPr>
              <a:t>ALC - „aleurone-like cells“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 Narrow" panose="020B0606020202030204" pitchFamily="34" charset="0"/>
              <a:buNone/>
            </a:pPr>
            <a:endParaRPr lang="en-GB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ytokineze endosp">
            <a:extLst>
              <a:ext uri="{FF2B5EF4-FFF2-40B4-BE49-F238E27FC236}">
                <a16:creationId xmlns:a16="http://schemas.microsoft.com/office/drawing/2014/main" id="{F517392B-16F3-4AAE-84B5-98706BA1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829509"/>
            <a:ext cx="7416800" cy="4125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2FA6A142-1F3E-4F82-B6EE-405726E6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319" y="6109534"/>
            <a:ext cx="7264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Otegui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M.,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Staehelin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A.: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Cytokinesis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in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flowering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plants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more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than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one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way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to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divide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 cell.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Curr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Opinion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plant </a:t>
            </a:r>
            <a:r>
              <a:rPr lang="cs-CZ" altLang="cs-CZ" sz="1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Biol</a:t>
            </a:r>
            <a:r>
              <a:rPr lang="cs-CZ" altLang="cs-CZ" sz="1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3 (2000): 493 - 502 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2351E3B7-0334-4F96-A1B6-113663E5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4957009"/>
            <a:ext cx="7773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cs-CZ" altLang="cs-CZ" sz="1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FE2D35E2-CCE0-4AEE-B47B-AE0B953E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617" y="4939547"/>
            <a:ext cx="36449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NCD – </a:t>
            </a:r>
            <a:r>
              <a:rPr lang="cs-CZ" altLang="cs-CZ" sz="1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nukleo</a:t>
            </a: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-cytoplazmatická doména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MP – </a:t>
            </a:r>
            <a:r>
              <a:rPr lang="cs-CZ" altLang="cs-CZ" sz="1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minifragmoplast</a:t>
            </a:r>
            <a:endParaRPr lang="cs-CZ" altLang="cs-CZ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MTOC – centrum organizující mikrotubuly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MT –  mikrotubuly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N – jádro 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6B5A2FEF-63E7-44E3-936E-41752232C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4955422"/>
            <a:ext cx="4638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Coronopus</a:t>
            </a:r>
            <a:r>
              <a:rPr lang="cs-CZ" altLang="cs-CZ" sz="18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didymous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čel. </a:t>
            </a:r>
            <a:r>
              <a:rPr lang="cs-CZ" altLang="cs-CZ" sz="1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Brassicaceae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3B8BC97F-FA17-4404-86FC-3D8731856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6313" y="131008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Celularizace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jaderného endospermu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CE5688AE-D61C-433E-8B20-500CC623B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1"/>
            <a:ext cx="47037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Celularizace</a:t>
            </a:r>
            <a:r>
              <a:rPr lang="cs-CZ" alt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 jaderného endospermu</a:t>
            </a: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9D3729A6-9855-47EE-8B67-A19347970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1" y="6499226"/>
            <a:ext cx="8372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Comic Sans MS" panose="030F0702030302020204" pitchFamily="66" charset="0"/>
              </a:rPr>
              <a:t>Otegui M., Staehelin A.:Cytokinesis in flowering plants: more than one way to divide a cell. – Curr. Opinion plant Biol. 3 (2000): 493 - 502 </a:t>
            </a:r>
          </a:p>
        </p:txBody>
      </p:sp>
      <p:sp>
        <p:nvSpPr>
          <p:cNvPr id="61444" name="Text Box 4">
            <a:extLst>
              <a:ext uri="{FF2B5EF4-FFF2-40B4-BE49-F238E27FC236}">
                <a16:creationId xmlns:a16="http://schemas.microsoft.com/office/drawing/2014/main" id="{3A4FACAE-E04D-46A8-B04C-B89E46B0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4" y="2349501"/>
            <a:ext cx="469423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MP – minifragmoplast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MT –  mikrotubulus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HGI – fúze váčků typu přesýpacích hodin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         (angl. 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hourglass intermediates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RS – ring-like structure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WTN – síť širokých tubulů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TTN – síť tenkých tubulů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CB – klatrinové vezikuly tvořící se na membráně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         (angl. 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clathrin-coated budding vesicle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  </a:t>
            </a:r>
          </a:p>
        </p:txBody>
      </p:sp>
      <p:pic>
        <p:nvPicPr>
          <p:cNvPr id="61445" name="Picture 5" descr="cytokineze endsp">
            <a:extLst>
              <a:ext uri="{FF2B5EF4-FFF2-40B4-BE49-F238E27FC236}">
                <a16:creationId xmlns:a16="http://schemas.microsoft.com/office/drawing/2014/main" id="{4BE46B7C-DEE6-40BE-990D-6F09F494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3721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B1A09A25-EB4F-4513-A73A-A5C0E3A2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68414"/>
            <a:ext cx="6921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solidFill>
                <a:srgbClr val="CC66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rgbClr val="CC66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C6600"/>
                </a:solidFill>
                <a:latin typeface="Arial" panose="020B0604020202020204" pitchFamily="34" charset="0"/>
              </a:rPr>
              <a:t>        </a:t>
            </a: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68ABF205-4B6B-46EC-AF14-E0F35097B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495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C6BC8321-FD36-4AC1-B996-3EBD70C43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Endosperm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1E512057-9E5D-4DEA-BEAB-79056662A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28775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ploidie</a:t>
            </a:r>
            <a:r>
              <a:rPr lang="cs-CZ" altLang="cs-CZ" dirty="0">
                <a:latin typeface="Comic Sans MS" panose="030F0702030302020204" pitchFamily="66" charset="0"/>
              </a:rPr>
              <a:t> - záleží na typu zárodečného vaku:</a:t>
            </a:r>
          </a:p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	</a:t>
            </a:r>
          </a:p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obecně  3N, u </a:t>
            </a:r>
            <a:r>
              <a:rPr lang="cs-CZ" altLang="cs-CZ" i="1" dirty="0" err="1">
                <a:latin typeface="Comic Sans MS" panose="030F0702030302020204" pitchFamily="66" charset="0"/>
              </a:rPr>
              <a:t>Oenothera</a:t>
            </a:r>
            <a:r>
              <a:rPr lang="cs-CZ" altLang="cs-CZ" dirty="0">
                <a:latin typeface="Comic Sans MS" panose="030F0702030302020204" pitchFamily="66" charset="0"/>
              </a:rPr>
              <a:t> 2N</a:t>
            </a:r>
          </a:p>
          <a:p>
            <a:pPr defTabSz="914400">
              <a:spcBef>
                <a:spcPct val="0"/>
              </a:spcBef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u typů </a:t>
            </a:r>
            <a:r>
              <a:rPr lang="cs-CZ" altLang="cs-CZ" i="1" dirty="0" err="1">
                <a:latin typeface="Comic Sans MS" panose="030F0702030302020204" pitchFamily="66" charset="0"/>
              </a:rPr>
              <a:t>Fritillaria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Penea</a:t>
            </a:r>
            <a:r>
              <a:rPr lang="cs-CZ" altLang="cs-CZ" i="1" dirty="0">
                <a:latin typeface="Comic Sans MS" panose="030F0702030302020204" pitchFamily="66" charset="0"/>
              </a:rPr>
              <a:t>, </a:t>
            </a:r>
            <a:r>
              <a:rPr lang="cs-CZ" altLang="cs-CZ" i="1" dirty="0" err="1">
                <a:latin typeface="Comic Sans MS" panose="030F0702030302020204" pitchFamily="66" charset="0"/>
              </a:rPr>
              <a:t>Pepromia</a:t>
            </a:r>
            <a:r>
              <a:rPr lang="cs-CZ" altLang="cs-CZ" dirty="0">
                <a:latin typeface="Comic Sans MS" panose="030F0702030302020204" pitchFamily="66" charset="0"/>
              </a:rPr>
              <a:t> polyploidní (extrém 300N)</a:t>
            </a:r>
          </a:p>
          <a:p>
            <a:pPr defTabSz="914400">
              <a:buNone/>
            </a:pPr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defTabSz="914400">
              <a:buNone/>
            </a:pP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složení</a:t>
            </a: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zásobní látky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defTabSz="914400"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	</a:t>
            </a:r>
            <a:r>
              <a:rPr lang="cs-CZ" altLang="cs-CZ" b="1" dirty="0">
                <a:latin typeface="Comic Sans MS" panose="030F0702030302020204" pitchFamily="66" charset="0"/>
              </a:rPr>
              <a:t>polysacharidy</a:t>
            </a:r>
            <a:r>
              <a:rPr lang="cs-CZ" altLang="cs-CZ" dirty="0">
                <a:latin typeface="Comic Sans MS" panose="030F0702030302020204" pitchFamily="66" charset="0"/>
              </a:rPr>
              <a:t>  (škrob, </a:t>
            </a:r>
            <a:r>
              <a:rPr lang="cs-CZ" altLang="cs-CZ" dirty="0" err="1">
                <a:latin typeface="Comic Sans MS" panose="030F0702030302020204" pitchFamily="66" charset="0"/>
              </a:rPr>
              <a:t>galaktomananové</a:t>
            </a:r>
            <a:r>
              <a:rPr lang="cs-CZ" altLang="cs-CZ" dirty="0">
                <a:latin typeface="Comic Sans MS" panose="030F0702030302020204" pitchFamily="66" charset="0"/>
              </a:rPr>
              <a:t> hemicelulózy u datle, luštěnin)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	proteiny</a:t>
            </a:r>
            <a:r>
              <a:rPr lang="cs-CZ" altLang="cs-CZ" dirty="0">
                <a:latin typeface="Comic Sans MS" panose="030F0702030302020204" pitchFamily="66" charset="0"/>
              </a:rPr>
              <a:t>  (proteinová tělíska – fragmenty ER, vakuoly) – zásobní, funkční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	lipidy</a:t>
            </a:r>
            <a:r>
              <a:rPr lang="cs-CZ" altLang="cs-CZ" dirty="0">
                <a:latin typeface="Comic Sans MS" panose="030F0702030302020204" pitchFamily="66" charset="0"/>
              </a:rPr>
              <a:t>  (tuky a oleje – lipidová tělíska </a:t>
            </a:r>
            <a:r>
              <a:rPr lang="cs-CZ" altLang="cs-CZ" dirty="0" err="1">
                <a:latin typeface="Comic Sans MS" panose="030F0702030302020204" pitchFamily="66" charset="0"/>
              </a:rPr>
              <a:t>oleozomy</a:t>
            </a:r>
            <a:r>
              <a:rPr lang="cs-CZ" altLang="cs-CZ" dirty="0">
                <a:latin typeface="Comic Sans MS" panose="030F0702030302020204" pitchFamily="66" charset="0"/>
              </a:rPr>
              <a:t>)</a:t>
            </a:r>
          </a:p>
          <a:p>
            <a:pPr defTabSz="914400"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	</a:t>
            </a:r>
            <a:r>
              <a:rPr lang="cs-CZ" altLang="cs-CZ" b="1" dirty="0" err="1">
                <a:latin typeface="Comic Sans MS" panose="030F0702030302020204" pitchFamily="66" charset="0"/>
              </a:rPr>
              <a:t>fytin</a:t>
            </a:r>
            <a:r>
              <a:rPr lang="cs-CZ" altLang="cs-CZ" b="1" dirty="0">
                <a:latin typeface="Comic Sans MS" panose="030F0702030302020204" pitchFamily="66" charset="0"/>
              </a:rPr>
              <a:t> – </a:t>
            </a:r>
            <a:r>
              <a:rPr lang="cs-CZ" altLang="cs-CZ" dirty="0" err="1">
                <a:latin typeface="Comic Sans MS" panose="030F0702030302020204" pitchFamily="66" charset="0"/>
              </a:rPr>
              <a:t>hexafosfátový</a:t>
            </a:r>
            <a:r>
              <a:rPr lang="cs-CZ" altLang="cs-CZ" dirty="0">
                <a:latin typeface="Comic Sans MS" panose="030F0702030302020204" pitchFamily="66" charset="0"/>
              </a:rPr>
              <a:t> ester </a:t>
            </a:r>
            <a:r>
              <a:rPr lang="cs-CZ" altLang="cs-CZ" i="1" dirty="0" err="1">
                <a:latin typeface="Comic Sans MS" panose="030F0702030302020204" pitchFamily="66" charset="0"/>
              </a:rPr>
              <a:t>myo</a:t>
            </a:r>
            <a:r>
              <a:rPr lang="cs-CZ" altLang="cs-CZ" dirty="0" err="1">
                <a:latin typeface="Comic Sans MS" panose="030F0702030302020204" pitchFamily="66" charset="0"/>
              </a:rPr>
              <a:t>-inozitolu</a:t>
            </a:r>
            <a:r>
              <a:rPr lang="cs-CZ" altLang="cs-CZ" dirty="0">
                <a:latin typeface="Comic Sans MS" panose="030F0702030302020204" pitchFamily="66" charset="0"/>
              </a:rPr>
              <a:t>, Ca a Mg sůl</a:t>
            </a:r>
          </a:p>
          <a:p>
            <a:pPr defTabSz="914400"/>
            <a:endParaRPr lang="cs-CZ" altLang="cs-CZ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vajicko semeno">
            <a:extLst>
              <a:ext uri="{FF2B5EF4-FFF2-40B4-BE49-F238E27FC236}">
                <a16:creationId xmlns:a16="http://schemas.microsoft.com/office/drawing/2014/main" id="{6EB92D0A-E238-4DC5-9DC8-A2969754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1"/>
            <a:ext cx="70231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C38FB982-1892-4A4E-A2F5-8CD0BDCE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72200"/>
            <a:ext cx="5195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přeměna  </a:t>
            </a:r>
            <a:r>
              <a:rPr lang="cs-CZ" altLang="cs-CZ" sz="2000" b="1">
                <a:solidFill>
                  <a:srgbClr val="FFFF00"/>
                </a:solidFill>
                <a:latin typeface="Comic Sans MS" panose="030F0702030302020204" pitchFamily="66" charset="0"/>
              </a:rPr>
              <a:t>pestíku </a:t>
            </a: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(nebo jeho části)  </a:t>
            </a:r>
            <a:r>
              <a:rPr lang="cs-CZ" altLang="cs-CZ" sz="2000" b="1">
                <a:solidFill>
                  <a:srgbClr val="FFFF00"/>
                </a:solidFill>
                <a:latin typeface="Comic Sans MS" panose="030F0702030302020204" pitchFamily="66" charset="0"/>
              </a:rPr>
              <a:t>v plod</a:t>
            </a:r>
            <a:endParaRPr lang="cs-CZ" altLang="cs-CZ" sz="20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5AB32FF3-B9CC-4954-9749-576130373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685800"/>
            <a:ext cx="7391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altLang="cs-CZ" sz="2000" dirty="0">
                <a:latin typeface="Comic Sans MS" panose="030F0702030302020204" pitchFamily="66" charset="0"/>
              </a:rPr>
              <a:t>ukládání zásobních látek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altLang="cs-CZ" sz="2000" dirty="0">
                <a:latin typeface="Comic Sans MS" panose="030F0702030302020204" pitchFamily="66" charset="0"/>
              </a:rPr>
              <a:t>dehydratace a tvorba ochranných proteinů                                                                  	(LEA = </a:t>
            </a:r>
            <a:r>
              <a:rPr lang="cs-CZ" altLang="cs-CZ" sz="2000" dirty="0" err="1">
                <a:latin typeface="Comic Sans MS" panose="030F0702030302020204" pitchFamily="66" charset="0"/>
              </a:rPr>
              <a:t>late</a:t>
            </a:r>
            <a:r>
              <a:rPr lang="cs-CZ" altLang="cs-CZ" sz="2000" dirty="0">
                <a:latin typeface="Comic Sans MS" panose="030F0702030302020204" pitchFamily="66" charset="0"/>
              </a:rPr>
              <a:t> embryo </a:t>
            </a:r>
            <a:r>
              <a:rPr lang="cs-CZ" altLang="cs-CZ" sz="2000" dirty="0" err="1">
                <a:latin typeface="Comic Sans MS" panose="030F0702030302020204" pitchFamily="66" charset="0"/>
              </a:rPr>
              <a:t>abundant</a:t>
            </a:r>
            <a:r>
              <a:rPr lang="cs-CZ" altLang="cs-CZ" sz="2000" dirty="0">
                <a:latin typeface="Comic Sans MS" panose="030F0702030302020204" pitchFamily="66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altLang="cs-CZ" sz="2000" dirty="0">
                <a:latin typeface="Comic Sans MS" panose="030F0702030302020204" pitchFamily="66" charset="0"/>
              </a:rPr>
              <a:t>zvýšená koncentrace inhibičních látek 	                                                                          	(ABA = kyselina </a:t>
            </a:r>
            <a:r>
              <a:rPr lang="cs-CZ" altLang="cs-CZ" sz="2000" dirty="0" err="1">
                <a:latin typeface="Comic Sans MS" panose="030F0702030302020204" pitchFamily="66" charset="0"/>
              </a:rPr>
              <a:t>abscisová</a:t>
            </a:r>
            <a:r>
              <a:rPr lang="cs-CZ" altLang="cs-CZ" sz="2000" dirty="0">
                <a:latin typeface="Comic Sans MS" panose="030F0702030302020204" pitchFamily="66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altLang="cs-CZ" sz="2000" dirty="0"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	</a:t>
            </a:r>
            <a:r>
              <a:rPr lang="cs-CZ" altLang="cs-CZ" dirty="0">
                <a:solidFill>
                  <a:srgbClr val="FFFF00"/>
                </a:solidFill>
                <a:latin typeface="Comic Sans MS" panose="030F0702030302020204" pitchFamily="66" charset="0"/>
              </a:rPr>
              <a:t>přeměna  vajíčka a integumentů v semeno</a:t>
            </a: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D6059FB1-8253-421F-B313-B3534C00E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Zrání embrya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6040B2-EB7F-45A1-909B-5B3B5E20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Genetická kontrola embryogeneze u Arabidopsis</a:t>
            </a:r>
          </a:p>
        </p:txBody>
      </p:sp>
      <p:sp>
        <p:nvSpPr>
          <p:cNvPr id="8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8434" name="Picture 2" descr="Major phases of Arabidopsis sporophyte development">
            <a:extLst>
              <a:ext uri="{FF2B5EF4-FFF2-40B4-BE49-F238E27FC236}">
                <a16:creationId xmlns:a16="http://schemas.microsoft.com/office/drawing/2014/main" id="{F6012CA3-132F-4609-A16E-B3EB3C85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992" y="1266344"/>
            <a:ext cx="5449889" cy="43253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CAF6A4-3D5F-438D-929C-FB4A44BE75A1}"/>
              </a:ext>
            </a:extLst>
          </p:cNvPr>
          <p:cNvSpPr txBox="1"/>
          <p:nvPr/>
        </p:nvSpPr>
        <p:spPr>
          <a:xfrm>
            <a:off x="648931" y="2443315"/>
            <a:ext cx="416650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Gene expression and genetic analysis during higher plants embryogenesis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EBEBEB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solidFill>
                  <a:srgbClr val="EBEBEB"/>
                </a:solidFill>
                <a:effectLst/>
                <a:latin typeface="+mj-lt"/>
                <a:ea typeface="+mj-ea"/>
                <a:cs typeface="+mj-cs"/>
              </a:rPr>
              <a:t> https://popups.uliege.be/1780-4507/index.php?id=6501</a:t>
            </a:r>
          </a:p>
        </p:txBody>
      </p:sp>
    </p:spTree>
    <p:extLst>
      <p:ext uri="{BB962C8B-B14F-4D97-AF65-F5344CB8AC3E}">
        <p14:creationId xmlns:p14="http://schemas.microsoft.com/office/powerpoint/2010/main" val="366985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04393-2663-4080-B1FF-DEF345E1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76376"/>
            <a:ext cx="9404723" cy="1400530"/>
          </a:xfrm>
        </p:spPr>
        <p:txBody>
          <a:bodyPr/>
          <a:lstStyle/>
          <a:p>
            <a:r>
              <a:rPr lang="cs-CZ" dirty="0"/>
              <a:t>Stádia vývoje embrya dvouděložných rostlin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83274-8EBD-4B5E-9553-0049F52BC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F04EF2-634E-48AF-9E97-93CC70A58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76" t="27012" r="17571" b="15265"/>
          <a:stretch/>
        </p:blipFill>
        <p:spPr>
          <a:xfrm>
            <a:off x="2829535" y="1676906"/>
            <a:ext cx="6532930" cy="49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89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09FEC-589C-4E14-B3EB-187683A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FA451A0D-4FCA-4A9F-9BD8-0F5E8029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23" y="1416718"/>
            <a:ext cx="6038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What is endosperm? Explain the types. - Sarthaks eConnect | Largest Online  Education Community">
            <a:extLst>
              <a:ext uri="{FF2B5EF4-FFF2-40B4-BE49-F238E27FC236}">
                <a16:creationId xmlns:a16="http://schemas.microsoft.com/office/drawing/2014/main" id="{CEB9F3C2-08EB-4A38-B024-4F90D162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52" y="2404127"/>
            <a:ext cx="4472891" cy="278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28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3179A9DF-5CC0-46AB-A067-A45F8CC7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74638"/>
            <a:ext cx="81899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Embryogeneze dvouděložných krytosemenných rostlin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- schéma</a:t>
            </a:r>
          </a:p>
        </p:txBody>
      </p:sp>
      <p:pic>
        <p:nvPicPr>
          <p:cNvPr id="9219" name="Picture 3" descr="embryogeneze 1Paz">
            <a:extLst>
              <a:ext uri="{FF2B5EF4-FFF2-40B4-BE49-F238E27FC236}">
                <a16:creationId xmlns:a16="http://schemas.microsoft.com/office/drawing/2014/main" id="{B8CFC558-D3F1-4F89-95EC-28D9BF5A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143001"/>
            <a:ext cx="10255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EA43C65C-A7FF-4D04-9E78-9AB448D5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4" y="1851026"/>
            <a:ext cx="7524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zygota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9EFDCC7-D43E-417C-B71A-B245AA98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5" y="1927226"/>
            <a:ext cx="1289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první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dělení zygoty</a:t>
            </a:r>
          </a:p>
        </p:txBody>
      </p:sp>
      <p:pic>
        <p:nvPicPr>
          <p:cNvPr id="9222" name="Picture 6" descr="embryog 1">
            <a:extLst>
              <a:ext uri="{FF2B5EF4-FFF2-40B4-BE49-F238E27FC236}">
                <a16:creationId xmlns:a16="http://schemas.microsoft.com/office/drawing/2014/main" id="{CA3CBB20-A85F-4800-B58D-39FD9C679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578100"/>
            <a:ext cx="23542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embryogeneze 2Paz">
            <a:extLst>
              <a:ext uri="{FF2B5EF4-FFF2-40B4-BE49-F238E27FC236}">
                <a16:creationId xmlns:a16="http://schemas.microsoft.com/office/drawing/2014/main" id="{777087B7-B1BD-4BC2-8533-E9D48BD4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990601"/>
            <a:ext cx="1635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6">
            <a:extLst>
              <a:ext uri="{FF2B5EF4-FFF2-40B4-BE49-F238E27FC236}">
                <a16:creationId xmlns:a16="http://schemas.microsoft.com/office/drawing/2014/main" id="{F1E00AD4-D8B6-47FA-8E58-9135F29E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3284539"/>
            <a:ext cx="164306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vznik suspenzoru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   a proembrya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1"/>
                </a:solidFill>
                <a:latin typeface="Comic Sans MS" panose="030F0702030302020204" pitchFamily="66" charset="0"/>
              </a:rPr>
              <a:t>lineární embryo</a:t>
            </a:r>
          </a:p>
        </p:txBody>
      </p:sp>
      <p:pic>
        <p:nvPicPr>
          <p:cNvPr id="9225" name="Picture 8" descr="embryog 2">
            <a:extLst>
              <a:ext uri="{FF2B5EF4-FFF2-40B4-BE49-F238E27FC236}">
                <a16:creationId xmlns:a16="http://schemas.microsoft.com/office/drawing/2014/main" id="{31975590-028F-4A0F-9A76-1E01CB88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1274763"/>
            <a:ext cx="2389188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9">
            <a:extLst>
              <a:ext uri="{FF2B5EF4-FFF2-40B4-BE49-F238E27FC236}">
                <a16:creationId xmlns:a16="http://schemas.microsoft.com/office/drawing/2014/main" id="{84148940-185A-46B2-A176-1F98F7C6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1" y="6094414"/>
            <a:ext cx="48815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Raven P.H., Everet R.F., Eichhorn S.E.: Biology of Plants.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– W. H. Freeman and Comp. Publ., 2005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mbryogeneze 3 Paz">
            <a:extLst>
              <a:ext uri="{FF2B5EF4-FFF2-40B4-BE49-F238E27FC236}">
                <a16:creationId xmlns:a16="http://schemas.microsoft.com/office/drawing/2014/main" id="{499AE2B6-F897-4A0A-8989-36E1C735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773239"/>
            <a:ext cx="18653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8">
            <a:extLst>
              <a:ext uri="{FF2B5EF4-FFF2-40B4-BE49-F238E27FC236}">
                <a16:creationId xmlns:a16="http://schemas.microsoft.com/office/drawing/2014/main" id="{FE4DA79C-A026-4EF3-B110-664D5604A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92225"/>
            <a:ext cx="1957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Comic Sans MS" panose="030F0702030302020204" pitchFamily="66" charset="0"/>
              </a:rPr>
              <a:t>globulární embryo</a:t>
            </a:r>
          </a:p>
        </p:txBody>
      </p:sp>
      <p:sp>
        <p:nvSpPr>
          <p:cNvPr id="10244" name="Text Box 10">
            <a:extLst>
              <a:ext uri="{FF2B5EF4-FFF2-40B4-BE49-F238E27FC236}">
                <a16:creationId xmlns:a16="http://schemas.microsoft.com/office/drawing/2014/main" id="{BD360140-38E2-431C-B4B3-B20147CF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317875"/>
            <a:ext cx="246856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            diferenciace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protodermu             epifýzy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centrálního           hypofýzy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  meristému</a:t>
            </a:r>
          </a:p>
        </p:txBody>
      </p:sp>
      <p:sp>
        <p:nvSpPr>
          <p:cNvPr id="10245" name="Text Box 11">
            <a:extLst>
              <a:ext uri="{FF2B5EF4-FFF2-40B4-BE49-F238E27FC236}">
                <a16:creationId xmlns:a16="http://schemas.microsoft.com/office/drawing/2014/main" id="{78D16CE7-B6F6-4919-A7A9-9E92C795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0350"/>
            <a:ext cx="81883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Embryogeneze dvouděložných krytosemenných rostlin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- schéma</a:t>
            </a:r>
          </a:p>
        </p:txBody>
      </p:sp>
      <p:pic>
        <p:nvPicPr>
          <p:cNvPr id="10246" name="Picture 2" descr="embryog 3">
            <a:extLst>
              <a:ext uri="{FF2B5EF4-FFF2-40B4-BE49-F238E27FC236}">
                <a16:creationId xmlns:a16="http://schemas.microsoft.com/office/drawing/2014/main" id="{33491D89-8544-4F2F-8941-55FF39CF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9" y="966788"/>
            <a:ext cx="2681287" cy="5657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3">
            <a:extLst>
              <a:ext uri="{FF2B5EF4-FFF2-40B4-BE49-F238E27FC236}">
                <a16:creationId xmlns:a16="http://schemas.microsoft.com/office/drawing/2014/main" id="{80BE2F4C-9C2F-4C85-947E-442B6732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1" y="6223001"/>
            <a:ext cx="14335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Raven et al. 2005</a:t>
            </a:r>
          </a:p>
        </p:txBody>
      </p:sp>
      <p:pic>
        <p:nvPicPr>
          <p:cNvPr id="10248" name="Picture 5" descr="embryogeneze 4Paz">
            <a:extLst>
              <a:ext uri="{FF2B5EF4-FFF2-40B4-BE49-F238E27FC236}">
                <a16:creationId xmlns:a16="http://schemas.microsoft.com/office/drawing/2014/main" id="{01894500-3691-41EA-A316-9B0B0987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1628775"/>
            <a:ext cx="15700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2">
            <a:extLst>
              <a:ext uri="{FF2B5EF4-FFF2-40B4-BE49-F238E27FC236}">
                <a16:creationId xmlns:a16="http://schemas.microsoft.com/office/drawing/2014/main" id="{D7C6B279-916E-4D1F-B9CF-496B01E3E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4119564"/>
            <a:ext cx="21320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diferenciace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prokambia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a základního meristému</a:t>
            </a:r>
          </a:p>
        </p:txBody>
      </p:sp>
      <p:sp>
        <p:nvSpPr>
          <p:cNvPr id="10250" name="Text Box 8">
            <a:extLst>
              <a:ext uri="{FF2B5EF4-FFF2-40B4-BE49-F238E27FC236}">
                <a16:creationId xmlns:a16="http://schemas.microsoft.com/office/drawing/2014/main" id="{B3F93695-1333-44B2-9908-96371704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1182689"/>
            <a:ext cx="31559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Comic Sans MS" panose="030F0702030302020204" pitchFamily="66" charset="0"/>
              </a:rPr>
              <a:t>srdčité - torpédovité embryo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mbryog 4">
            <a:extLst>
              <a:ext uri="{FF2B5EF4-FFF2-40B4-BE49-F238E27FC236}">
                <a16:creationId xmlns:a16="http://schemas.microsoft.com/office/drawing/2014/main" id="{2C12B61F-A4AC-4AB8-922D-88860341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0175"/>
            <a:ext cx="268605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embryog 5">
            <a:extLst>
              <a:ext uri="{FF2B5EF4-FFF2-40B4-BE49-F238E27FC236}">
                <a16:creationId xmlns:a16="http://schemas.microsoft.com/office/drawing/2014/main" id="{437EE842-2F24-4EB2-9FAE-6A8BD21B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246064"/>
            <a:ext cx="2881313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F452C6F5-6BEB-43D6-93A5-D7B8BE3C3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6165851"/>
            <a:ext cx="1476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Comic Sans MS" panose="030F0702030302020204" pitchFamily="66" charset="0"/>
              </a:rPr>
              <a:t>Raven et al., 2005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mbryog 6">
            <a:extLst>
              <a:ext uri="{FF2B5EF4-FFF2-40B4-BE49-F238E27FC236}">
                <a16:creationId xmlns:a16="http://schemas.microsoft.com/office/drawing/2014/main" id="{21F14238-3251-40C6-BE5D-9A946BB5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713709"/>
            <a:ext cx="4105275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80023CEB-7A14-4A22-A50E-68F966F7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6230938"/>
            <a:ext cx="12255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Comic Sans MS" panose="030F0702030302020204" pitchFamily="66" charset="0"/>
              </a:rPr>
              <a:t>Raven et al. 2005</a:t>
            </a:r>
          </a:p>
        </p:txBody>
      </p:sp>
      <p:pic>
        <p:nvPicPr>
          <p:cNvPr id="12292" name="Picture 6" descr="embryogeneze 5 Paz">
            <a:extLst>
              <a:ext uri="{FF2B5EF4-FFF2-40B4-BE49-F238E27FC236}">
                <a16:creationId xmlns:a16="http://schemas.microsoft.com/office/drawing/2014/main" id="{F3644563-2EF5-4BAF-8BAC-0BF64451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806575"/>
            <a:ext cx="171132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5">
            <a:extLst>
              <a:ext uri="{FF2B5EF4-FFF2-40B4-BE49-F238E27FC236}">
                <a16:creationId xmlns:a16="http://schemas.microsoft.com/office/drawing/2014/main" id="{E10C16D2-0849-471E-9C2C-74AD11C04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51" y="5013325"/>
            <a:ext cx="21002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zralé embryo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Comic Sans MS" panose="030F0702030302020204" pitchFamily="66" charset="0"/>
              </a:rPr>
              <a:t>vstupující do dormance</a:t>
            </a:r>
          </a:p>
        </p:txBody>
      </p:sp>
      <p:sp>
        <p:nvSpPr>
          <p:cNvPr id="12294" name="Obdélník 1">
            <a:extLst>
              <a:ext uri="{FF2B5EF4-FFF2-40B4-BE49-F238E27FC236}">
                <a16:creationId xmlns:a16="http://schemas.microsoft.com/office/drawing/2014/main" id="{9E0AF556-3ED7-4D56-AF3F-4E33211F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296223"/>
            <a:ext cx="4572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Embryogeneze dvouděložných krytosemenných rostlin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- schéma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587388-09FE-4971-991E-081ED64A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Embryogenetické</a:t>
            </a:r>
            <a:r>
              <a:rPr lang="cs-CZ" sz="2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typy</a:t>
            </a:r>
            <a:endParaRPr lang="en-US" sz="28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6E0885-32FB-4B11-8329-A5CCDCBA0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5423" t="22550" r="35038" b="14034"/>
          <a:stretch/>
        </p:blipFill>
        <p:spPr>
          <a:xfrm>
            <a:off x="1476224" y="647698"/>
            <a:ext cx="4605921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525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046C2EC-105C-4746-96A1-620D74C05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3999" y="0"/>
            <a:ext cx="5795963" cy="642938"/>
          </a:xfrm>
        </p:spPr>
        <p:txBody>
          <a:bodyPr/>
          <a:lstStyle/>
          <a:p>
            <a:pPr>
              <a:buClr>
                <a:srgbClr val="FFFF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Onagrad</a:t>
            </a:r>
            <a:r>
              <a:rPr lang="en-GB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- </a:t>
            </a:r>
            <a:r>
              <a:rPr lang="en-GB" altLang="cs-CZ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Capsella</a:t>
            </a:r>
            <a:endParaRPr lang="en-GB" altLang="cs-CZ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5389B0C3-9E65-432D-BB23-3A7EB9A4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9" y="723900"/>
            <a:ext cx="6840537" cy="61341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 contrast="6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3">
            <a:extLst>
              <a:ext uri="{FF2B5EF4-FFF2-40B4-BE49-F238E27FC236}">
                <a16:creationId xmlns:a16="http://schemas.microsoft.com/office/drawing/2014/main" id="{005D3057-0D0D-4716-80CB-1632E612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889" y="642938"/>
            <a:ext cx="33035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 dirty="0" err="1">
                <a:latin typeface="Comic Sans MS" panose="030F0702030302020204" pitchFamily="66" charset="0"/>
              </a:rPr>
              <a:t>Poddubnaja-Arnoldi</a:t>
            </a:r>
            <a:r>
              <a:rPr lang="en-GB" altLang="cs-CZ" sz="2000" b="1" dirty="0">
                <a:latin typeface="Comic Sans MS" panose="030F0702030302020204" pitchFamily="66" charset="0"/>
              </a:rPr>
              <a:t> 1976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104</TotalTime>
  <Words>1203</Words>
  <Application>Microsoft Office PowerPoint</Application>
  <PresentationFormat>Širokoúhlá obrazovka</PresentationFormat>
  <Paragraphs>204</Paragraphs>
  <Slides>30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30</vt:i4>
      </vt:variant>
    </vt:vector>
  </HeadingPairs>
  <TitlesOfParts>
    <vt:vector size="41" baseType="lpstr">
      <vt:lpstr>Arial</vt:lpstr>
      <vt:lpstr>Arial Narrow</vt:lpstr>
      <vt:lpstr>Calibri</vt:lpstr>
      <vt:lpstr>Century Gothic</vt:lpstr>
      <vt:lpstr>Comic Sans MS</vt:lpstr>
      <vt:lpstr>Effra</vt:lpstr>
      <vt:lpstr>Roboto</vt:lpstr>
      <vt:lpstr>Times New Roman</vt:lpstr>
      <vt:lpstr>Verdana</vt:lpstr>
      <vt:lpstr>Wingdings 3</vt:lpstr>
      <vt:lpstr>Ion</vt:lpstr>
      <vt:lpstr>Embryogeneze</vt:lpstr>
      <vt:lpstr>Prezentace aplikace PowerPoint</vt:lpstr>
      <vt:lpstr>Stádia vývoje embrya dvouděložných rostlin</vt:lpstr>
      <vt:lpstr>Prezentace aplikace PowerPoint</vt:lpstr>
      <vt:lpstr>Prezentace aplikace PowerPoint</vt:lpstr>
      <vt:lpstr>Prezentace aplikace PowerPoint</vt:lpstr>
      <vt:lpstr>Prezentace aplikace PowerPoint</vt:lpstr>
      <vt:lpstr>Embryogenetické typy</vt:lpstr>
      <vt:lpstr>Onagrad - Capsella</vt:lpstr>
      <vt:lpstr>Prezentace aplikace PowerPoint</vt:lpstr>
      <vt:lpstr>Embryogeneze u Arabidopsis  (typ Onagrad)‏</vt:lpstr>
      <vt:lpstr>Embryogeneze u Arabidopsis</vt:lpstr>
      <vt:lpstr>Arabidopsis – vývoj radikuly</vt:lpstr>
      <vt:lpstr>Prezentace aplikace PowerPoint</vt:lpstr>
      <vt:lpstr>Prezentace aplikace PowerPoint</vt:lpstr>
      <vt:lpstr>Embryogeneze u kukuřice</vt:lpstr>
      <vt:lpstr>Prezentace aplikace PowerPoint</vt:lpstr>
      <vt:lpstr>Prezentace aplikace PowerPoint</vt:lpstr>
      <vt:lpstr>Prezentace aplikace PowerPoint</vt:lpstr>
      <vt:lpstr>Endosperm</vt:lpstr>
      <vt:lpstr>Endosperm rostlin krytosemenných </vt:lpstr>
      <vt:lpstr>Typy endospermu</vt:lpstr>
      <vt:lpstr>Raná stadia vývoje jaderného endospermu u Arabidopsis (coenocyt)‏</vt:lpstr>
      <vt:lpstr>Celularizace endospermu u Arabidopsis</vt:lpstr>
      <vt:lpstr>Celularizace jaderného endospermu</vt:lpstr>
      <vt:lpstr>Prezentace aplikace PowerPoint</vt:lpstr>
      <vt:lpstr>Endosperm</vt:lpstr>
      <vt:lpstr>Zrání embrya</vt:lpstr>
      <vt:lpstr>Genetická kontrola embryogeneze u Arabidopsis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Embryogeneze</dc:title>
  <dc:creator>cempirkova</dc:creator>
  <cp:lastModifiedBy>cempirkova</cp:lastModifiedBy>
  <cp:revision>2</cp:revision>
  <dcterms:created xsi:type="dcterms:W3CDTF">2021-12-08T16:31:32Z</dcterms:created>
  <dcterms:modified xsi:type="dcterms:W3CDTF">2021-12-08T18:15:39Z</dcterms:modified>
</cp:coreProperties>
</file>