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832" r:id="rId2"/>
    <p:sldId id="808" r:id="rId3"/>
    <p:sldId id="816" r:id="rId4"/>
    <p:sldId id="836" r:id="rId5"/>
    <p:sldId id="834" r:id="rId6"/>
    <p:sldId id="819" r:id="rId7"/>
    <p:sldId id="837" r:id="rId8"/>
    <p:sldId id="838" r:id="rId9"/>
    <p:sldId id="839" r:id="rId10"/>
    <p:sldId id="840" r:id="rId11"/>
    <p:sldId id="841" r:id="rId12"/>
    <p:sldId id="835" r:id="rId13"/>
    <p:sldId id="301" r:id="rId14"/>
  </p:sldIdLst>
  <p:sldSz cx="12192000" cy="6858000"/>
  <p:notesSz cx="6865938" cy="999648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16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UD7xCa6SyankUBMS5VLgdWL0y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87"/>
    <p:restoredTop sz="92739"/>
  </p:normalViewPr>
  <p:slideViewPr>
    <p:cSldViewPr snapToGrid="0">
      <p:cViewPr varScale="1">
        <p:scale>
          <a:sx n="148" d="100"/>
          <a:sy n="148" d="100"/>
        </p:scale>
        <p:origin x="1584" y="192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5240" cy="50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9109" y="0"/>
            <a:ext cx="2975240" cy="50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7954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3781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137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42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7636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78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3126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321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3111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931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MU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8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" name="Google Shape;1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6922" y="397746"/>
            <a:ext cx="1247372" cy="124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>
  <p:cSld name="Two Conten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5553075" cy="436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body" idx="2"/>
          </p:nvPr>
        </p:nvSpPr>
        <p:spPr>
          <a:xfrm>
            <a:off x="6172199" y="1523999"/>
            <a:ext cx="5553075" cy="436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itle">
  <p:cSld name="Content with 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8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49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8"/>
          <p:cNvSpPr txBox="1">
            <a:spLocks noGrp="1"/>
          </p:cNvSpPr>
          <p:nvPr>
            <p:ph type="body" idx="1"/>
          </p:nvPr>
        </p:nvSpPr>
        <p:spPr>
          <a:xfrm>
            <a:off x="5183188" y="1524519"/>
            <a:ext cx="6542086" cy="436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‒"/>
              <a:defRPr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body" idx="2"/>
          </p:nvPr>
        </p:nvSpPr>
        <p:spPr>
          <a:xfrm>
            <a:off x="466726" y="1523999"/>
            <a:ext cx="4305300" cy="4344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21A9C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9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9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0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9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9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MU 02">
  <p:cSld name="Image MU 0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0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531" y="941772"/>
            <a:ext cx="705133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2440" y="3752924"/>
            <a:ext cx="823313" cy="59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2185" y="5217319"/>
            <a:ext cx="470509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bg>
      <p:bgPr>
        <a:noFill/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" y="0"/>
            <a:ext cx="12191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1"/>
          <p:cNvSpPr txBox="1">
            <a:spLocks noGrp="1"/>
          </p:cNvSpPr>
          <p:nvPr>
            <p:ph type="ctrTitle"/>
          </p:nvPr>
        </p:nvSpPr>
        <p:spPr>
          <a:xfrm>
            <a:off x="697706" y="2562224"/>
            <a:ext cx="10796588" cy="234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subTitle" idx="1"/>
          </p:nvPr>
        </p:nvSpPr>
        <p:spPr>
          <a:xfrm>
            <a:off x="697706" y="5105399"/>
            <a:ext cx="10796588" cy="97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6" name="Google Shape;3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BUT">
  <p:cSld name="Cover Slide B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2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39464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1" name="Google Shape;41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1146" y="634882"/>
            <a:ext cx="2453146" cy="78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361" y="508644"/>
            <a:ext cx="3810330" cy="10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 type="secHead">
  <p:cSld name="SECTION_HEADER">
    <p:bg>
      <p:bgPr>
        <a:noFill/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341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466725" y="3975101"/>
            <a:ext cx="11258550" cy="18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E9293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E9293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E9293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E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9293"/>
              </a:buClr>
              <a:buSzPts val="1600"/>
              <a:buNone/>
              <a:defRPr sz="1600">
                <a:solidFill>
                  <a:srgbClr val="8E9293"/>
                </a:solidFill>
              </a:defRPr>
            </a:lvl9pPr>
          </a:lstStyle>
          <a:p>
            <a:endParaRPr/>
          </a:p>
        </p:txBody>
      </p:sp>
      <p:pic>
        <p:nvPicPr>
          <p:cNvPr id="46" name="Google Shape;46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7539" y="6423535"/>
            <a:ext cx="1661620" cy="212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MU 01">
  <p:cSld name="Image MU 0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4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531" y="941772"/>
            <a:ext cx="705133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2440" y="3752924"/>
            <a:ext cx="823313" cy="59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2185" y="5217319"/>
            <a:ext cx="470509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UT 01">
  <p:cSld name="Image BUT 0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UT 02">
  <p:cSld name="Image BUT 0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body" idx="1"/>
          </p:nvPr>
        </p:nvSpPr>
        <p:spPr>
          <a:xfrm>
            <a:off x="419100" y="2752825"/>
            <a:ext cx="2911241" cy="26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1526" y="3743299"/>
            <a:ext cx="654514" cy="7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A9C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7AC1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77539" y="6423535"/>
            <a:ext cx="1661620" cy="21221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vojtech.bystry@ceitec.muni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vojtech.bystry@ceitec.muni.cz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895149" y="3794257"/>
            <a:ext cx="7642460" cy="262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>
              <a:buSzPts val="4320"/>
            </a:pPr>
            <a:br>
              <a:rPr lang="en-US" sz="4320" dirty="0"/>
            </a:br>
            <a:r>
              <a:rPr lang="en-US" sz="4320" dirty="0"/>
              <a:t>Lecture 3b : Structural variants</a:t>
            </a:r>
            <a:endParaRPr sz="4320"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895149" y="2759384"/>
            <a:ext cx="4882564" cy="103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b="1" dirty="0"/>
              <a:t>Modern Genomic Technologies  (LF:DSMGT01 )</a:t>
            </a:r>
            <a:endParaRPr lang="en-US" sz="1800" dirty="0"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469" y="345438"/>
            <a:ext cx="4277238" cy="15544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04;p46">
            <a:extLst>
              <a:ext uri="{FF2B5EF4-FFF2-40B4-BE49-F238E27FC236}">
                <a16:creationId xmlns:a16="http://schemas.microsoft.com/office/drawing/2014/main" id="{26D116E4-2B42-BF40-92F1-F8E4DF950945}"/>
              </a:ext>
            </a:extLst>
          </p:cNvPr>
          <p:cNvSpPr txBox="1"/>
          <p:nvPr/>
        </p:nvSpPr>
        <p:spPr>
          <a:xfrm>
            <a:off x="9781443" y="6034208"/>
            <a:ext cx="2351926" cy="43084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1A9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Vojta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Bystry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21A9C0"/>
                </a:solidFill>
                <a:hlinkClick r:id="rId4"/>
              </a:rPr>
              <a:t>vojtech.bystry</a:t>
            </a:r>
            <a:r>
              <a:rPr lang="en-US" sz="1100" u="sng" dirty="0">
                <a:solidFill>
                  <a:srgbClr val="21A9C0"/>
                </a:solidFill>
                <a:sym typeface="Arial"/>
                <a:hlinkClick r:id="rId4"/>
              </a:rPr>
              <a:t>@ceitec.muni.cz</a:t>
            </a:r>
            <a:endParaRPr sz="1100" dirty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-US" dirty="0"/>
              <a:t>PCR amplified CNV</a:t>
            </a:r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A57266F9-FA08-F44A-9F4E-FDBEF2E3C441}"/>
              </a:ext>
            </a:extLst>
          </p:cNvPr>
          <p:cNvSpPr txBox="1">
            <a:spLocks/>
          </p:cNvSpPr>
          <p:nvPr/>
        </p:nvSpPr>
        <p:spPr>
          <a:xfrm>
            <a:off x="430213" y="1282700"/>
            <a:ext cx="8196202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8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Individual analysis problematic</a:t>
            </a:r>
          </a:p>
          <a:p>
            <a:r>
              <a:rPr lang="en-US" dirty="0"/>
              <a:t>Somatic tumor-normal pairs</a:t>
            </a:r>
          </a:p>
          <a:p>
            <a:r>
              <a:rPr lang="en-US" dirty="0"/>
              <a:t>Panel of (normal) samples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B4B0C-BB8B-EE42-958A-B25019615E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2314" b="58688"/>
          <a:stretch/>
        </p:blipFill>
        <p:spPr>
          <a:xfrm>
            <a:off x="4874196" y="464558"/>
            <a:ext cx="6417781" cy="12248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A7B393-3355-A545-8816-65822D70A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605" y="2357904"/>
            <a:ext cx="4937664" cy="37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5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Structural variants calling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123C9-661F-6F4A-9726-E8BE3F3EE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6" y="1812625"/>
            <a:ext cx="4932329" cy="3052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C991E-E31B-FB41-98CF-11DAD694E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052" y="1446841"/>
            <a:ext cx="5743889" cy="41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82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Fusion genes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3D6E88-D12D-3144-BDC0-05B40911E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8" y="1488058"/>
            <a:ext cx="5693269" cy="4430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14C093-6636-8D47-8FBF-D479EA322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522" y="1647690"/>
            <a:ext cx="4996319" cy="344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50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6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499" name="Google Shape;499;p46"/>
          <p:cNvSpPr txBox="1"/>
          <p:nvPr/>
        </p:nvSpPr>
        <p:spPr>
          <a:xfrm>
            <a:off x="3330341" y="6408258"/>
            <a:ext cx="2263592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www.ceitec.eu</a:t>
            </a:r>
            <a:endParaRPr sz="18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6"/>
          <p:cNvSpPr txBox="1"/>
          <p:nvPr/>
        </p:nvSpPr>
        <p:spPr>
          <a:xfrm>
            <a:off x="2363404" y="1836406"/>
            <a:ext cx="841809" cy="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CEITEC</a:t>
            </a:r>
            <a:endParaRPr sz="16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6"/>
          <p:cNvSpPr txBox="1"/>
          <p:nvPr/>
        </p:nvSpPr>
        <p:spPr>
          <a:xfrm>
            <a:off x="2026520" y="2419317"/>
            <a:ext cx="1554079" cy="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21A9C0"/>
                </a:solidFill>
                <a:latin typeface="Arial"/>
                <a:ea typeface="Arial"/>
                <a:cs typeface="Arial"/>
                <a:sym typeface="Arial"/>
              </a:rPr>
              <a:t>@CEITEC_Brno</a:t>
            </a:r>
            <a:endParaRPr sz="1600" b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6"/>
          <p:cNvSpPr/>
          <p:nvPr/>
        </p:nvSpPr>
        <p:spPr>
          <a:xfrm>
            <a:off x="1489711" y="2383237"/>
            <a:ext cx="414501" cy="360000"/>
          </a:xfrm>
          <a:custGeom>
            <a:avLst/>
            <a:gdLst/>
            <a:ahLst/>
            <a:cxnLst/>
            <a:rect l="l" t="t" r="r" b="b"/>
            <a:pathLst>
              <a:path w="1833" h="1587" extrusionOk="0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271" y="612"/>
                </a:moveTo>
                <a:cubicBezTo>
                  <a:pt x="1307" y="586"/>
                  <a:pt x="1338" y="554"/>
                  <a:pt x="1362" y="517"/>
                </a:cubicBezTo>
                <a:cubicBezTo>
                  <a:pt x="1330" y="532"/>
                  <a:pt x="1295" y="542"/>
                  <a:pt x="1257" y="546"/>
                </a:cubicBezTo>
                <a:cubicBezTo>
                  <a:pt x="1295" y="523"/>
                  <a:pt x="1324" y="487"/>
                  <a:pt x="1338" y="445"/>
                </a:cubicBezTo>
                <a:cubicBezTo>
                  <a:pt x="1303" y="466"/>
                  <a:pt x="1263" y="481"/>
                  <a:pt x="1222" y="489"/>
                </a:cubicBezTo>
                <a:cubicBezTo>
                  <a:pt x="1188" y="454"/>
                  <a:pt x="1141" y="431"/>
                  <a:pt x="1088" y="431"/>
                </a:cubicBezTo>
                <a:cubicBezTo>
                  <a:pt x="987" y="431"/>
                  <a:pt x="905" y="513"/>
                  <a:pt x="905" y="614"/>
                </a:cubicBezTo>
                <a:cubicBezTo>
                  <a:pt x="905" y="629"/>
                  <a:pt x="907" y="642"/>
                  <a:pt x="910" y="656"/>
                </a:cubicBezTo>
                <a:cubicBezTo>
                  <a:pt x="758" y="648"/>
                  <a:pt x="623" y="575"/>
                  <a:pt x="533" y="465"/>
                </a:cubicBezTo>
                <a:cubicBezTo>
                  <a:pt x="518" y="492"/>
                  <a:pt x="509" y="523"/>
                  <a:pt x="509" y="557"/>
                </a:cubicBezTo>
                <a:cubicBezTo>
                  <a:pt x="509" y="620"/>
                  <a:pt x="541" y="676"/>
                  <a:pt x="590" y="709"/>
                </a:cubicBezTo>
                <a:cubicBezTo>
                  <a:pt x="560" y="708"/>
                  <a:pt x="532" y="700"/>
                  <a:pt x="507" y="686"/>
                </a:cubicBezTo>
                <a:cubicBezTo>
                  <a:pt x="507" y="687"/>
                  <a:pt x="507" y="688"/>
                  <a:pt x="507" y="688"/>
                </a:cubicBezTo>
                <a:cubicBezTo>
                  <a:pt x="507" y="777"/>
                  <a:pt x="570" y="851"/>
                  <a:pt x="654" y="868"/>
                </a:cubicBezTo>
                <a:cubicBezTo>
                  <a:pt x="638" y="872"/>
                  <a:pt x="622" y="874"/>
                  <a:pt x="606" y="874"/>
                </a:cubicBezTo>
                <a:cubicBezTo>
                  <a:pt x="594" y="874"/>
                  <a:pt x="582" y="873"/>
                  <a:pt x="571" y="871"/>
                </a:cubicBezTo>
                <a:cubicBezTo>
                  <a:pt x="595" y="943"/>
                  <a:pt x="662" y="996"/>
                  <a:pt x="742" y="998"/>
                </a:cubicBezTo>
                <a:cubicBezTo>
                  <a:pt x="679" y="1047"/>
                  <a:pt x="601" y="1076"/>
                  <a:pt x="515" y="1076"/>
                </a:cubicBezTo>
                <a:cubicBezTo>
                  <a:pt x="500" y="1076"/>
                  <a:pt x="486" y="1075"/>
                  <a:pt x="471" y="1073"/>
                </a:cubicBezTo>
                <a:cubicBezTo>
                  <a:pt x="552" y="1125"/>
                  <a:pt x="648" y="1156"/>
                  <a:pt x="752" y="1156"/>
                </a:cubicBezTo>
                <a:cubicBezTo>
                  <a:pt x="1088" y="1156"/>
                  <a:pt x="1272" y="877"/>
                  <a:pt x="1272" y="635"/>
                </a:cubicBezTo>
                <a:cubicBezTo>
                  <a:pt x="1272" y="627"/>
                  <a:pt x="1272" y="619"/>
                  <a:pt x="1271" y="612"/>
                </a:cubicBezTo>
                <a:close/>
                <a:moveTo>
                  <a:pt x="1271" y="612"/>
                </a:moveTo>
                <a:cubicBezTo>
                  <a:pt x="1271" y="612"/>
                  <a:pt x="1271" y="612"/>
                  <a:pt x="1271" y="612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46"/>
          <p:cNvSpPr/>
          <p:nvPr/>
        </p:nvSpPr>
        <p:spPr>
          <a:xfrm>
            <a:off x="1826595" y="1797075"/>
            <a:ext cx="417079" cy="360000"/>
          </a:xfrm>
          <a:custGeom>
            <a:avLst/>
            <a:gdLst/>
            <a:ahLst/>
            <a:cxnLst/>
            <a:rect l="l" t="t" r="r" b="b"/>
            <a:pathLst>
              <a:path w="1833" h="1587" extrusionOk="0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131" y="659"/>
                </a:moveTo>
                <a:cubicBezTo>
                  <a:pt x="985" y="659"/>
                  <a:pt x="985" y="659"/>
                  <a:pt x="985" y="659"/>
                </a:cubicBezTo>
                <a:cubicBezTo>
                  <a:pt x="985" y="563"/>
                  <a:pt x="985" y="563"/>
                  <a:pt x="985" y="563"/>
                </a:cubicBezTo>
                <a:cubicBezTo>
                  <a:pt x="985" y="527"/>
                  <a:pt x="1009" y="519"/>
                  <a:pt x="1026" y="519"/>
                </a:cubicBezTo>
                <a:cubicBezTo>
                  <a:pt x="1129" y="519"/>
                  <a:pt x="1129" y="519"/>
                  <a:pt x="1129" y="519"/>
                </a:cubicBezTo>
                <a:cubicBezTo>
                  <a:pt x="1129" y="361"/>
                  <a:pt x="1129" y="361"/>
                  <a:pt x="1129" y="361"/>
                </a:cubicBezTo>
                <a:cubicBezTo>
                  <a:pt x="987" y="360"/>
                  <a:pt x="987" y="360"/>
                  <a:pt x="987" y="360"/>
                </a:cubicBezTo>
                <a:cubicBezTo>
                  <a:pt x="830" y="360"/>
                  <a:pt x="794" y="478"/>
                  <a:pt x="794" y="553"/>
                </a:cubicBezTo>
                <a:cubicBezTo>
                  <a:pt x="794" y="659"/>
                  <a:pt x="794" y="659"/>
                  <a:pt x="794" y="659"/>
                </a:cubicBezTo>
                <a:cubicBezTo>
                  <a:pt x="703" y="659"/>
                  <a:pt x="703" y="659"/>
                  <a:pt x="703" y="659"/>
                </a:cubicBezTo>
                <a:cubicBezTo>
                  <a:pt x="703" y="821"/>
                  <a:pt x="703" y="821"/>
                  <a:pt x="703" y="821"/>
                </a:cubicBezTo>
                <a:cubicBezTo>
                  <a:pt x="794" y="821"/>
                  <a:pt x="794" y="821"/>
                  <a:pt x="794" y="821"/>
                </a:cubicBezTo>
                <a:cubicBezTo>
                  <a:pt x="794" y="1282"/>
                  <a:pt x="794" y="1282"/>
                  <a:pt x="794" y="1282"/>
                </a:cubicBezTo>
                <a:cubicBezTo>
                  <a:pt x="985" y="1282"/>
                  <a:pt x="985" y="1282"/>
                  <a:pt x="985" y="1282"/>
                </a:cubicBezTo>
                <a:cubicBezTo>
                  <a:pt x="985" y="821"/>
                  <a:pt x="985" y="821"/>
                  <a:pt x="985" y="821"/>
                </a:cubicBezTo>
                <a:cubicBezTo>
                  <a:pt x="1115" y="821"/>
                  <a:pt x="1115" y="821"/>
                  <a:pt x="1115" y="821"/>
                </a:cubicBezTo>
                <a:lnTo>
                  <a:pt x="1131" y="659"/>
                </a:lnTo>
                <a:close/>
                <a:moveTo>
                  <a:pt x="1115" y="821"/>
                </a:moveTo>
                <a:cubicBezTo>
                  <a:pt x="1115" y="821"/>
                  <a:pt x="1115" y="821"/>
                  <a:pt x="1115" y="821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46"/>
          <p:cNvSpPr txBox="1"/>
          <p:nvPr/>
        </p:nvSpPr>
        <p:spPr>
          <a:xfrm>
            <a:off x="9781443" y="6034208"/>
            <a:ext cx="2351926" cy="43084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1A9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Vojta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Bystry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21A9C0"/>
                </a:solidFill>
                <a:hlinkClick r:id="rId3"/>
              </a:rPr>
              <a:t>vojtech.bystry</a:t>
            </a:r>
            <a:r>
              <a:rPr lang="en-US" sz="1100" u="sng" dirty="0">
                <a:solidFill>
                  <a:srgbClr val="21A9C0"/>
                </a:solidFill>
                <a:sym typeface="Arial"/>
                <a:hlinkClick r:id="rId3"/>
              </a:rPr>
              <a:t>@ceitec.muni.cz</a:t>
            </a:r>
            <a:endParaRPr sz="1100" dirty="0">
              <a:solidFill>
                <a:srgbClr val="21A9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6"/>
          <p:cNvSpPr txBox="1"/>
          <p:nvPr/>
        </p:nvSpPr>
        <p:spPr>
          <a:xfrm>
            <a:off x="274273" y="3044848"/>
            <a:ext cx="334621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 for your attention!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951038" y="322263"/>
            <a:ext cx="8274050" cy="792162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rgbClr val="7AC143"/>
                </a:solidFill>
                <a:ea typeface="ＭＳ Ｐゴシック" charset="-128"/>
                <a:cs typeface="+mn-cs"/>
              </a:rPr>
              <a:t>NGS data analysis</a:t>
            </a:r>
            <a:endParaRPr lang="en-GB" kern="1200" dirty="0">
              <a:solidFill>
                <a:srgbClr val="7AC143"/>
              </a:solidFill>
              <a:ea typeface="ＭＳ Ｐゴシック" charset="-128"/>
              <a:cs typeface="+mn-cs"/>
            </a:endParaRPr>
          </a:p>
        </p:txBody>
      </p:sp>
      <p:sp>
        <p:nvSpPr>
          <p:cNvPr id="118787" name="Zástupný symbol pro číslo snímku 3"/>
          <p:cNvSpPr txBox="1">
            <a:spLocks noGrp="1"/>
          </p:cNvSpPr>
          <p:nvPr/>
        </p:nvSpPr>
        <p:spPr bwMode="auto">
          <a:xfrm>
            <a:off x="1731964" y="6411913"/>
            <a:ext cx="668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F89AD9-F27F-C74F-937E-EAB456F55A7D}" type="slidenum">
              <a:rPr lang="cs-CZ" sz="1300" b="1">
                <a:solidFill>
                  <a:schemeClr val="bg1"/>
                </a:solidFill>
              </a:rPr>
              <a:pPr algn="l" eaLnBrk="1" hangingPunct="1"/>
              <a:t>2</a:t>
            </a:fld>
            <a:endParaRPr lang="cs-CZ" sz="1300" b="1">
              <a:solidFill>
                <a:srgbClr val="E1F0D2"/>
              </a:solidFill>
            </a:endParaRPr>
          </a:p>
        </p:txBody>
      </p:sp>
      <p:sp>
        <p:nvSpPr>
          <p:cNvPr id="118788" name="Zástupný symbol pro číslo snímku 1"/>
          <p:cNvSpPr>
            <a:spLocks noGrp="1"/>
          </p:cNvSpPr>
          <p:nvPr>
            <p:ph type="sldNum" sz="quarter" idx="10"/>
          </p:nvPr>
        </p:nvSpPr>
        <p:spPr bwMode="auto">
          <a:xfrm>
            <a:off x="207963" y="6411913"/>
            <a:ext cx="668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6F2A10B0-4E7F-614C-AA28-6C2E3EBCFE56}" type="slidenum">
              <a:rPr lang="cs-CZ" smtClean="0"/>
              <a:pPr eaLnBrk="1" hangingPunct="1">
                <a:defRPr/>
              </a:pPr>
              <a:t>2</a:t>
            </a:fld>
            <a:endParaRPr lang="cs-CZ" sz="1300">
              <a:solidFill>
                <a:srgbClr val="E1F0D2"/>
              </a:solidFill>
            </a:endParaRPr>
          </a:p>
        </p:txBody>
      </p:sp>
      <p:sp>
        <p:nvSpPr>
          <p:cNvPr id="118789" name="Rounded Rectangle 2"/>
          <p:cNvSpPr>
            <a:spLocks noChangeArrowheads="1"/>
          </p:cNvSpPr>
          <p:nvPr/>
        </p:nvSpPr>
        <p:spPr bwMode="auto">
          <a:xfrm>
            <a:off x="7031967" y="97972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Raw data</a:t>
            </a:r>
          </a:p>
          <a:p>
            <a:pPr algn="ctr"/>
            <a:r>
              <a:rPr lang="en-US" i="1" dirty="0"/>
              <a:t>.</a:t>
            </a:r>
            <a:r>
              <a:rPr lang="en-US" i="1" dirty="0" err="1"/>
              <a:t>fastq</a:t>
            </a:r>
            <a:endParaRPr lang="en-US" i="1" dirty="0"/>
          </a:p>
        </p:txBody>
      </p:sp>
      <p:sp>
        <p:nvSpPr>
          <p:cNvPr id="118790" name="Rounded Rectangle 7"/>
          <p:cNvSpPr>
            <a:spLocks noChangeArrowheads="1"/>
          </p:cNvSpPr>
          <p:nvPr/>
        </p:nvSpPr>
        <p:spPr bwMode="auto">
          <a:xfrm>
            <a:off x="7760658" y="3047970"/>
            <a:ext cx="2224178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Genome/Transcriptome Reference Mapping</a:t>
            </a:r>
          </a:p>
          <a:p>
            <a:pPr algn="ctr"/>
            <a:r>
              <a:rPr lang="en-US" i="1" dirty="0"/>
              <a:t>.bam</a:t>
            </a:r>
          </a:p>
        </p:txBody>
      </p:sp>
      <p:grpSp>
        <p:nvGrpSpPr>
          <p:cNvPr id="118791" name="Group 4"/>
          <p:cNvGrpSpPr>
            <a:grpSpLocks/>
          </p:cNvGrpSpPr>
          <p:nvPr/>
        </p:nvGrpSpPr>
        <p:grpSpPr bwMode="auto">
          <a:xfrm>
            <a:off x="6415656" y="5330285"/>
            <a:ext cx="4749800" cy="850900"/>
            <a:chOff x="3937000" y="3676650"/>
            <a:chExt cx="4749800" cy="850900"/>
          </a:xfrm>
        </p:grpSpPr>
        <p:sp>
          <p:nvSpPr>
            <p:cNvPr id="118801" name="Rounded Rectangle 8"/>
            <p:cNvSpPr>
              <a:spLocks noChangeArrowheads="1"/>
            </p:cNvSpPr>
            <p:nvPr/>
          </p:nvSpPr>
          <p:spPr bwMode="auto">
            <a:xfrm>
              <a:off x="39370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Interaction</a:t>
              </a:r>
            </a:p>
            <a:p>
              <a:pPr algn="ctr"/>
              <a:r>
                <a:rPr lang="en-US" dirty="0"/>
                <a:t>analysis</a:t>
              </a:r>
            </a:p>
            <a:p>
              <a:pPr algn="ctr"/>
              <a:r>
                <a:rPr lang="en-US" i="1" dirty="0"/>
                <a:t>CHIP-seq</a:t>
              </a:r>
            </a:p>
          </p:txBody>
        </p:sp>
        <p:sp>
          <p:nvSpPr>
            <p:cNvPr id="118802" name="Rounded Rectangle 9"/>
            <p:cNvSpPr>
              <a:spLocks noChangeArrowheads="1"/>
            </p:cNvSpPr>
            <p:nvPr/>
          </p:nvSpPr>
          <p:spPr bwMode="auto">
            <a:xfrm>
              <a:off x="55626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Expression analysis</a:t>
              </a:r>
            </a:p>
            <a:p>
              <a:pPr algn="ctr"/>
              <a:r>
                <a:rPr lang="en-US" i="1" dirty="0" err="1"/>
                <a:t>RNAseq</a:t>
              </a:r>
              <a:endParaRPr lang="en-US" i="1" dirty="0"/>
            </a:p>
          </p:txBody>
        </p:sp>
        <p:sp>
          <p:nvSpPr>
            <p:cNvPr id="118803" name="Rounded Rectangle 10"/>
            <p:cNvSpPr>
              <a:spLocks noChangeArrowheads="1"/>
            </p:cNvSpPr>
            <p:nvPr/>
          </p:nvSpPr>
          <p:spPr bwMode="auto">
            <a:xfrm>
              <a:off x="7188200" y="3676650"/>
              <a:ext cx="1498600" cy="850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539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/>
                <a:t>Variant analysis</a:t>
              </a:r>
            </a:p>
            <a:p>
              <a:pPr algn="ctr"/>
              <a:r>
                <a:rPr lang="en-US" i="1" dirty="0"/>
                <a:t>WES</a:t>
              </a:r>
            </a:p>
          </p:txBody>
        </p:sp>
      </p:grpSp>
      <p:sp>
        <p:nvSpPr>
          <p:cNvPr id="118792" name="Rectangle 3"/>
          <p:cNvSpPr>
            <a:spLocks noChangeArrowheads="1"/>
          </p:cNvSpPr>
          <p:nvPr/>
        </p:nvSpPr>
        <p:spPr bwMode="auto">
          <a:xfrm>
            <a:off x="5500056" y="1013965"/>
            <a:ext cx="1418328" cy="307777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de-multiplexing</a:t>
            </a:r>
          </a:p>
        </p:txBody>
      </p:sp>
      <p:sp>
        <p:nvSpPr>
          <p:cNvPr id="118793" name="Rounded Rectangle 13"/>
          <p:cNvSpPr>
            <a:spLocks noChangeArrowheads="1"/>
          </p:cNvSpPr>
          <p:nvPr/>
        </p:nvSpPr>
        <p:spPr bwMode="auto">
          <a:xfrm>
            <a:off x="2715643" y="2336562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known</a:t>
            </a:r>
          </a:p>
          <a:p>
            <a:pPr algn="ctr"/>
            <a:r>
              <a:rPr lang="en-US" dirty="0"/>
              <a:t>reference</a:t>
            </a:r>
          </a:p>
        </p:txBody>
      </p:sp>
      <p:sp>
        <p:nvSpPr>
          <p:cNvPr id="118794" name="Rectangle 14"/>
          <p:cNvSpPr>
            <a:spLocks noChangeArrowheads="1"/>
          </p:cNvSpPr>
          <p:nvPr/>
        </p:nvSpPr>
        <p:spPr bwMode="auto">
          <a:xfrm>
            <a:off x="9023228" y="1229657"/>
            <a:ext cx="479725" cy="30584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sp>
        <p:nvSpPr>
          <p:cNvPr id="118795" name="Rectangle 15"/>
          <p:cNvSpPr>
            <a:spLocks noChangeArrowheads="1"/>
          </p:cNvSpPr>
          <p:nvPr/>
        </p:nvSpPr>
        <p:spPr bwMode="auto">
          <a:xfrm>
            <a:off x="9660866" y="3322189"/>
            <a:ext cx="179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QC</a:t>
            </a:r>
          </a:p>
        </p:txBody>
      </p:sp>
      <p:grpSp>
        <p:nvGrpSpPr>
          <p:cNvPr id="118796" name="Group 17"/>
          <p:cNvGrpSpPr>
            <a:grpSpLocks/>
          </p:cNvGrpSpPr>
          <p:nvPr/>
        </p:nvGrpSpPr>
        <p:grpSpPr bwMode="auto">
          <a:xfrm>
            <a:off x="3385390" y="1219200"/>
            <a:ext cx="1866900" cy="863600"/>
            <a:chOff x="3390900" y="927100"/>
            <a:chExt cx="1866900" cy="862944"/>
          </a:xfrm>
        </p:grpSpPr>
        <p:pic>
          <p:nvPicPr>
            <p:cNvPr id="11879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927100"/>
              <a:ext cx="1257300" cy="86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9" name="Picture 5" descr="Chimestry_flas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1028372"/>
              <a:ext cx="6604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lus 16"/>
            <p:cNvSpPr/>
            <p:nvPr/>
          </p:nvSpPr>
          <p:spPr bwMode="auto">
            <a:xfrm>
              <a:off x="3962400" y="1206288"/>
              <a:ext cx="304800" cy="304568"/>
            </a:xfrm>
            <a:prstGeom prst="mathPlu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19" name="Cloud 18"/>
          <p:cNvSpPr/>
          <p:nvPr/>
        </p:nvSpPr>
        <p:spPr bwMode="auto">
          <a:xfrm>
            <a:off x="549454" y="1205183"/>
            <a:ext cx="2133600" cy="8763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Experiment design</a:t>
            </a:r>
          </a:p>
        </p:txBody>
      </p:sp>
      <p:cxnSp>
        <p:nvCxnSpPr>
          <p:cNvPr id="7" name="Straight Arrow Connector 6"/>
          <p:cNvCxnSpPr>
            <a:cxnSpLocks/>
            <a:stCxn id="118789" idx="2"/>
            <a:endCxn id="118790" idx="0"/>
          </p:cNvCxnSpPr>
          <p:nvPr/>
        </p:nvCxnSpPr>
        <p:spPr bwMode="auto">
          <a:xfrm>
            <a:off x="7781267" y="1830628"/>
            <a:ext cx="1091480" cy="1217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cxnSpLocks/>
            <a:stCxn id="118790" idx="2"/>
            <a:endCxn id="118802" idx="0"/>
          </p:cNvCxnSpPr>
          <p:nvPr/>
        </p:nvCxnSpPr>
        <p:spPr bwMode="auto">
          <a:xfrm flipH="1">
            <a:off x="8790556" y="3898870"/>
            <a:ext cx="821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cxnSpLocks/>
            <a:stCxn id="118790" idx="2"/>
            <a:endCxn id="118801" idx="0"/>
          </p:cNvCxnSpPr>
          <p:nvPr/>
        </p:nvCxnSpPr>
        <p:spPr bwMode="auto">
          <a:xfrm flipH="1">
            <a:off x="7164956" y="3898870"/>
            <a:ext cx="1707791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>
            <a:cxnSpLocks/>
            <a:stCxn id="118790" idx="2"/>
            <a:endCxn id="118803" idx="0"/>
          </p:cNvCxnSpPr>
          <p:nvPr/>
        </p:nvCxnSpPr>
        <p:spPr bwMode="auto">
          <a:xfrm>
            <a:off x="8872747" y="3898870"/>
            <a:ext cx="1543409" cy="14314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cxnSpLocks/>
            <a:stCxn id="118790" idx="3"/>
          </p:cNvCxnSpPr>
          <p:nvPr/>
        </p:nvCxnSpPr>
        <p:spPr bwMode="auto">
          <a:xfrm>
            <a:off x="9984836" y="3473420"/>
            <a:ext cx="40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118789" idx="3"/>
          </p:cNvCxnSpPr>
          <p:nvPr/>
        </p:nvCxnSpPr>
        <p:spPr bwMode="auto">
          <a:xfrm>
            <a:off x="8530567" y="1405178"/>
            <a:ext cx="445937" cy="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cxnSpLocks/>
            <a:stCxn id="6" idx="3"/>
            <a:endCxn id="118789" idx="1"/>
          </p:cNvCxnSpPr>
          <p:nvPr/>
        </p:nvCxnSpPr>
        <p:spPr bwMode="auto">
          <a:xfrm flipV="1">
            <a:off x="5348377" y="1405178"/>
            <a:ext cx="1683590" cy="238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cxnSpLocks/>
            <a:stCxn id="19" idx="0"/>
            <a:endCxn id="6" idx="1"/>
          </p:cNvCxnSpPr>
          <p:nvPr/>
        </p:nvCxnSpPr>
        <p:spPr bwMode="auto">
          <a:xfrm>
            <a:off x="2681276" y="1643333"/>
            <a:ext cx="3897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384D0F-FAB3-A24C-BAE5-6AA44F409FE0}"/>
              </a:ext>
            </a:extLst>
          </p:cNvPr>
          <p:cNvSpPr/>
          <p:nvPr/>
        </p:nvSpPr>
        <p:spPr>
          <a:xfrm>
            <a:off x="3071004" y="1069676"/>
            <a:ext cx="2277373" cy="1147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892572B-F593-9A4A-9822-E28C747FB201}"/>
              </a:ext>
            </a:extLst>
          </p:cNvPr>
          <p:cNvCxnSpPr>
            <a:cxnSpLocks/>
            <a:stCxn id="118789" idx="2"/>
            <a:endCxn id="118793" idx="3"/>
          </p:cNvCxnSpPr>
          <p:nvPr/>
        </p:nvCxnSpPr>
        <p:spPr bwMode="auto">
          <a:xfrm flipH="1">
            <a:off x="4214243" y="1830628"/>
            <a:ext cx="3567024" cy="931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ounded Rectangle 13">
            <a:extLst>
              <a:ext uri="{FF2B5EF4-FFF2-40B4-BE49-F238E27FC236}">
                <a16:creationId xmlns:a16="http://schemas.microsoft.com/office/drawing/2014/main" id="{DABCEE36-BF12-F841-9374-5724550D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455" y="2333688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Not ”classic” reference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286648A9-A5B9-FA42-966A-B3D25CAF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4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Metagenomics</a:t>
            </a: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C917A688-788F-764D-A84D-115E3224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75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Reference assembly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D4BF832A-2B60-A14E-A341-1716987A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07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Immunogenetic</a:t>
            </a:r>
          </a:p>
          <a:p>
            <a:pPr algn="ctr"/>
            <a:r>
              <a:rPr lang="en-US" i="1" dirty="0"/>
              <a:t>VDJ-genes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B66DC79E-C33A-274D-84CE-E757F57E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18" y="3397609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CRISPR</a:t>
            </a:r>
          </a:p>
          <a:p>
            <a:pPr algn="ctr"/>
            <a:r>
              <a:rPr lang="en-US" i="1" dirty="0"/>
              <a:t>sgRNA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4A3BC22A-78BC-DC42-AB8E-3901FA1D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728" y="5312673"/>
            <a:ext cx="1498600" cy="85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Methylation</a:t>
            </a:r>
          </a:p>
          <a:p>
            <a:pPr algn="ctr"/>
            <a:r>
              <a:rPr lang="en-US" i="1" dirty="0"/>
              <a:t>Bisulfide-seq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C25AA8E-2768-9948-80C6-EFBC260315AE}"/>
              </a:ext>
            </a:extLst>
          </p:cNvPr>
          <p:cNvCxnSpPr>
            <a:cxnSpLocks/>
            <a:stCxn id="118789" idx="2"/>
            <a:endCxn id="74" idx="0"/>
          </p:cNvCxnSpPr>
          <p:nvPr/>
        </p:nvCxnSpPr>
        <p:spPr bwMode="auto">
          <a:xfrm flipH="1">
            <a:off x="6886755" y="1830628"/>
            <a:ext cx="894512" cy="503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D8FEC8-1B74-EE40-9096-70BC55CC9221}"/>
              </a:ext>
            </a:extLst>
          </p:cNvPr>
          <p:cNvCxnSpPr>
            <a:cxnSpLocks/>
            <a:stCxn id="74" idx="2"/>
            <a:endCxn id="95" idx="0"/>
          </p:cNvCxnSpPr>
          <p:nvPr/>
        </p:nvCxnSpPr>
        <p:spPr bwMode="auto">
          <a:xfrm flipH="1">
            <a:off x="4477107" y="3184588"/>
            <a:ext cx="2409648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FBC242-76D9-C746-A366-64B5939DC8B7}"/>
              </a:ext>
            </a:extLst>
          </p:cNvPr>
          <p:cNvCxnSpPr>
            <a:cxnSpLocks/>
            <a:stCxn id="74" idx="2"/>
            <a:endCxn id="96" idx="0"/>
          </p:cNvCxnSpPr>
          <p:nvPr/>
        </p:nvCxnSpPr>
        <p:spPr bwMode="auto">
          <a:xfrm flipH="1">
            <a:off x="6070118" y="3184588"/>
            <a:ext cx="816637" cy="2130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D23E9D4-B921-BF46-BE12-D65862782B38}"/>
              </a:ext>
            </a:extLst>
          </p:cNvPr>
          <p:cNvCxnSpPr>
            <a:cxnSpLocks/>
            <a:stCxn id="118793" idx="2"/>
            <a:endCxn id="78" idx="0"/>
          </p:cNvCxnSpPr>
          <p:nvPr/>
        </p:nvCxnSpPr>
        <p:spPr bwMode="auto">
          <a:xfrm flipH="1">
            <a:off x="982214" y="3187462"/>
            <a:ext cx="2482729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6D63281-3292-3F4F-8D1A-D7C6C0587518}"/>
              </a:ext>
            </a:extLst>
          </p:cNvPr>
          <p:cNvCxnSpPr>
            <a:cxnSpLocks/>
            <a:stCxn id="118793" idx="2"/>
            <a:endCxn id="79" idx="0"/>
          </p:cNvCxnSpPr>
          <p:nvPr/>
        </p:nvCxnSpPr>
        <p:spPr bwMode="auto">
          <a:xfrm flipH="1">
            <a:off x="2582175" y="3187462"/>
            <a:ext cx="882768" cy="210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DFFEEFC-0CA5-2046-9CFE-CEEEBD25F2EA}"/>
              </a:ext>
            </a:extLst>
          </p:cNvPr>
          <p:cNvCxnSpPr>
            <a:cxnSpLocks/>
            <a:stCxn id="118790" idx="2"/>
            <a:endCxn id="103" idx="0"/>
          </p:cNvCxnSpPr>
          <p:nvPr/>
        </p:nvCxnSpPr>
        <p:spPr bwMode="auto">
          <a:xfrm flipH="1">
            <a:off x="5518028" y="3898870"/>
            <a:ext cx="3354719" cy="1413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830" name="TextBox 118829">
            <a:extLst>
              <a:ext uri="{FF2B5EF4-FFF2-40B4-BE49-F238E27FC236}">
                <a16:creationId xmlns:a16="http://schemas.microsoft.com/office/drawing/2014/main" id="{70BA25DC-7C2D-8B4B-AEFC-5C3195C99A23}"/>
              </a:ext>
            </a:extLst>
          </p:cNvPr>
          <p:cNvSpPr txBox="1"/>
          <p:nvPr/>
        </p:nvSpPr>
        <p:spPr>
          <a:xfrm>
            <a:off x="3864633" y="552953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636091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Structural variants calling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92169D-5660-6F4C-9E7B-204110760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95" y="1480015"/>
            <a:ext cx="6801660" cy="446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4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Structural variants calling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50" name="Zástupný symbol pro obsah 4">
            <a:extLst>
              <a:ext uri="{FF2B5EF4-FFF2-40B4-BE49-F238E27FC236}">
                <a16:creationId xmlns:a16="http://schemas.microsoft.com/office/drawing/2014/main" id="{8CDE75B4-7390-EB49-8377-E69D5D9AE381}"/>
              </a:ext>
            </a:extLst>
          </p:cNvPr>
          <p:cNvSpPr txBox="1">
            <a:spLocks/>
          </p:cNvSpPr>
          <p:nvPr/>
        </p:nvSpPr>
        <p:spPr>
          <a:xfrm>
            <a:off x="430213" y="1282700"/>
            <a:ext cx="8285162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8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RC = Read count</a:t>
            </a:r>
          </a:p>
          <a:p>
            <a:pPr lvl="1"/>
            <a:r>
              <a:rPr lang="en-US" dirty="0"/>
              <a:t>Copy number variants (CNV)</a:t>
            </a:r>
          </a:p>
          <a:p>
            <a:r>
              <a:rPr lang="en-US" dirty="0"/>
              <a:t>RP = Read pair </a:t>
            </a:r>
          </a:p>
          <a:p>
            <a:pPr lvl="1"/>
            <a:r>
              <a:rPr lang="en-US" dirty="0"/>
              <a:t>Pair-end sequencing</a:t>
            </a:r>
          </a:p>
          <a:p>
            <a:r>
              <a:rPr lang="en-US" dirty="0"/>
              <a:t>SR = Split reads</a:t>
            </a:r>
          </a:p>
          <a:p>
            <a:r>
              <a:rPr lang="en-US" dirty="0"/>
              <a:t>AS = Assembled read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E6B72B9D-E8B6-BF45-BC21-4FF0E9DE4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69" y="1282700"/>
            <a:ext cx="6905205" cy="485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58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Structural variants calling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50" name="Zástupný symbol pro obsah 4">
            <a:extLst>
              <a:ext uri="{FF2B5EF4-FFF2-40B4-BE49-F238E27FC236}">
                <a16:creationId xmlns:a16="http://schemas.microsoft.com/office/drawing/2014/main" id="{8CDE75B4-7390-EB49-8377-E69D5D9AE381}"/>
              </a:ext>
            </a:extLst>
          </p:cNvPr>
          <p:cNvSpPr txBox="1">
            <a:spLocks/>
          </p:cNvSpPr>
          <p:nvPr/>
        </p:nvSpPr>
        <p:spPr>
          <a:xfrm>
            <a:off x="430213" y="1282700"/>
            <a:ext cx="8285162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8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RC = Read count</a:t>
            </a:r>
          </a:p>
          <a:p>
            <a:pPr lvl="1"/>
            <a:r>
              <a:rPr lang="en-US" dirty="0"/>
              <a:t>Copy number variants (CNV)</a:t>
            </a:r>
          </a:p>
          <a:p>
            <a:r>
              <a:rPr lang="en-US" dirty="0"/>
              <a:t>RP = Read pair </a:t>
            </a:r>
          </a:p>
          <a:p>
            <a:pPr lvl="1"/>
            <a:r>
              <a:rPr lang="en-US" dirty="0"/>
              <a:t>Pair-end sequencing</a:t>
            </a:r>
          </a:p>
          <a:p>
            <a:r>
              <a:rPr lang="en-US" dirty="0"/>
              <a:t>SR = Split reads</a:t>
            </a:r>
          </a:p>
          <a:p>
            <a:r>
              <a:rPr lang="en-US" dirty="0"/>
              <a:t>AS = Assembled read</a:t>
            </a:r>
          </a:p>
          <a:p>
            <a:pPr lvl="1"/>
            <a:endParaRPr lang="en-US" dirty="0"/>
          </a:p>
          <a:p>
            <a:r>
              <a:rPr lang="en-US" dirty="0"/>
              <a:t>A = DELETION</a:t>
            </a:r>
          </a:p>
          <a:p>
            <a:r>
              <a:rPr lang="en-US" dirty="0"/>
              <a:t>B = INSERTION</a:t>
            </a:r>
          </a:p>
          <a:p>
            <a:r>
              <a:rPr lang="en-US" dirty="0"/>
              <a:t>C = INVERSION</a:t>
            </a:r>
          </a:p>
          <a:p>
            <a:r>
              <a:rPr lang="en-US" dirty="0"/>
              <a:t>D = DUPLICATION</a:t>
            </a:r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E6B72B9D-E8B6-BF45-BC21-4FF0E9DE4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69" y="1282700"/>
            <a:ext cx="6905205" cy="485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515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Structural variants calling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123C9-661F-6F4A-9726-E8BE3F3EE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6" y="1812625"/>
            <a:ext cx="4932329" cy="3052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C991E-E31B-FB41-98CF-11DAD694E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052" y="1446841"/>
            <a:ext cx="5743889" cy="41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4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Structural variants calling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C991E-E31B-FB41-98CF-11DAD694E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622" y="1374715"/>
            <a:ext cx="5743889" cy="4108570"/>
          </a:xfrm>
          <a:prstGeom prst="rect">
            <a:avLst/>
          </a:prstGeom>
        </p:spPr>
      </p:pic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A57266F9-FA08-F44A-9F4E-FDBEF2E3C441}"/>
              </a:ext>
            </a:extLst>
          </p:cNvPr>
          <p:cNvSpPr txBox="1">
            <a:spLocks/>
          </p:cNvSpPr>
          <p:nvPr/>
        </p:nvSpPr>
        <p:spPr>
          <a:xfrm>
            <a:off x="430213" y="1282700"/>
            <a:ext cx="5125198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8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Copy number variants (CNV)</a:t>
            </a:r>
          </a:p>
          <a:p>
            <a:pPr lvl="1"/>
            <a:r>
              <a:rPr lang="en-US" dirty="0"/>
              <a:t>Copy number analysis (CNA)</a:t>
            </a:r>
          </a:p>
          <a:p>
            <a:r>
              <a:rPr lang="en-US" dirty="0"/>
              <a:t>Structural variants (SV)</a:t>
            </a:r>
          </a:p>
          <a:p>
            <a:pPr lvl="1"/>
            <a:r>
              <a:rPr lang="en-US" dirty="0"/>
              <a:t>Discordant reads analysis</a:t>
            </a:r>
          </a:p>
          <a:p>
            <a:r>
              <a:rPr lang="en-US" dirty="0"/>
              <a:t>Fusion genes analysis</a:t>
            </a:r>
          </a:p>
          <a:p>
            <a:pPr lvl="1"/>
            <a:r>
              <a:rPr lang="en-US" dirty="0"/>
              <a:t>SV in coding sequence</a:t>
            </a:r>
          </a:p>
          <a:p>
            <a:pPr lvl="1"/>
            <a:r>
              <a:rPr lang="en-US" dirty="0"/>
              <a:t>From RNA-seq</a:t>
            </a:r>
          </a:p>
          <a:p>
            <a:pPr lvl="1"/>
            <a:r>
              <a:rPr lang="en-US" dirty="0"/>
              <a:t>Medical application</a:t>
            </a:r>
          </a:p>
        </p:txBody>
      </p:sp>
    </p:spTree>
    <p:extLst>
      <p:ext uri="{BB962C8B-B14F-4D97-AF65-F5344CB8AC3E}">
        <p14:creationId xmlns:p14="http://schemas.microsoft.com/office/powerpoint/2010/main" val="415054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Copy number variants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A57266F9-FA08-F44A-9F4E-FDBEF2E3C441}"/>
              </a:ext>
            </a:extLst>
          </p:cNvPr>
          <p:cNvSpPr txBox="1">
            <a:spLocks/>
          </p:cNvSpPr>
          <p:nvPr/>
        </p:nvSpPr>
        <p:spPr>
          <a:xfrm>
            <a:off x="430213" y="1282700"/>
            <a:ext cx="8196202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8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Not-PCR amplified (WGS)</a:t>
            </a:r>
          </a:p>
          <a:p>
            <a:r>
              <a:rPr lang="en-US" dirty="0"/>
              <a:t>PCR amplified (</a:t>
            </a:r>
            <a:r>
              <a:rPr lang="en-US" dirty="0" err="1"/>
              <a:t>WES,targeted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B4B0C-BB8B-EE42-958A-B25019615E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2314" b="58688"/>
          <a:stretch/>
        </p:blipFill>
        <p:spPr>
          <a:xfrm>
            <a:off x="750770" y="3276769"/>
            <a:ext cx="9255118" cy="17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8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SzPts val="3600"/>
            </a:pPr>
            <a:r>
              <a:rPr lang="en-US" dirty="0"/>
              <a:t>WGS copy number variants</a:t>
            </a:r>
            <a:endParaRPr dirty="0"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A57266F9-FA08-F44A-9F4E-FDBEF2E3C441}"/>
              </a:ext>
            </a:extLst>
          </p:cNvPr>
          <p:cNvSpPr txBox="1">
            <a:spLocks/>
          </p:cNvSpPr>
          <p:nvPr/>
        </p:nvSpPr>
        <p:spPr>
          <a:xfrm>
            <a:off x="430213" y="1282700"/>
            <a:ext cx="8196202" cy="142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2000"/>
              <a:buFont typeface="Arial"/>
              <a:buChar char="‒"/>
              <a:defRPr sz="20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464A"/>
              </a:buClr>
              <a:buSzPts val="1800"/>
              <a:buFont typeface="Arial"/>
              <a:buChar char="‒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A9C0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3946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Running window</a:t>
            </a:r>
          </a:p>
          <a:p>
            <a:r>
              <a:rPr lang="en-US" dirty="0"/>
              <a:t>Normalization to the absolute coverage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34602-E0D2-C340-BD18-F12BA9199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" y="2606257"/>
            <a:ext cx="6468913" cy="32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932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ITEC">
      <a:dk1>
        <a:srgbClr val="39464A"/>
      </a:dk1>
      <a:lt1>
        <a:srgbClr val="F2F2F2"/>
      </a:lt1>
      <a:dk2>
        <a:srgbClr val="39464A"/>
      </a:dk2>
      <a:lt2>
        <a:srgbClr val="D8D8D8"/>
      </a:lt2>
      <a:accent1>
        <a:srgbClr val="62BB46"/>
      </a:accent1>
      <a:accent2>
        <a:srgbClr val="21A9C0"/>
      </a:accent2>
      <a:accent3>
        <a:srgbClr val="39464A"/>
      </a:accent3>
      <a:accent4>
        <a:srgbClr val="F2F2F2"/>
      </a:accent4>
      <a:accent5>
        <a:srgbClr val="BFBFBF"/>
      </a:accent5>
      <a:accent6>
        <a:srgbClr val="7F7F7F"/>
      </a:accent6>
      <a:hlink>
        <a:srgbClr val="21A9C0"/>
      </a:hlink>
      <a:folHlink>
        <a:srgbClr val="3946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5071</TotalTime>
  <Words>264</Words>
  <Application>Microsoft Macintosh PowerPoint</Application>
  <PresentationFormat>Widescreen</PresentationFormat>
  <Paragraphs>96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Motiv Office</vt:lpstr>
      <vt:lpstr> Lecture 3b : Structural variants</vt:lpstr>
      <vt:lpstr>NGS data analysis</vt:lpstr>
      <vt:lpstr>Structural variants calling</vt:lpstr>
      <vt:lpstr>Structural variants calling</vt:lpstr>
      <vt:lpstr>Structural variants calling</vt:lpstr>
      <vt:lpstr>Structural variants calling</vt:lpstr>
      <vt:lpstr>Structural variants calling</vt:lpstr>
      <vt:lpstr>Copy number variants</vt:lpstr>
      <vt:lpstr>WGS copy number variants</vt:lpstr>
      <vt:lpstr>PCR amplified CNV</vt:lpstr>
      <vt:lpstr>Structural variants calling</vt:lpstr>
      <vt:lpstr>Fusion genes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Week 1 : Introduction; Algorithm Basics </dc:title>
  <dc:creator>Zdeňka Lipovská</dc:creator>
  <cp:lastModifiedBy>Vojtěch Bystrý</cp:lastModifiedBy>
  <cp:revision>63</cp:revision>
  <dcterms:created xsi:type="dcterms:W3CDTF">2018-06-18T13:01:41Z</dcterms:created>
  <dcterms:modified xsi:type="dcterms:W3CDTF">2021-04-26T11:58:47Z</dcterms:modified>
</cp:coreProperties>
</file>