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926" r:id="rId4"/>
    <p:sldId id="936" r:id="rId5"/>
    <p:sldId id="937" r:id="rId6"/>
    <p:sldId id="938" r:id="rId7"/>
    <p:sldId id="939" r:id="rId8"/>
    <p:sldId id="932" r:id="rId9"/>
    <p:sldId id="933" r:id="rId10"/>
    <p:sldId id="944" r:id="rId11"/>
    <p:sldId id="940" r:id="rId12"/>
    <p:sldId id="941" r:id="rId13"/>
    <p:sldId id="942" r:id="rId14"/>
    <p:sldId id="943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/>
  </p:normalViewPr>
  <p:slideViewPr>
    <p:cSldViewPr>
      <p:cViewPr varScale="1">
        <p:scale>
          <a:sx n="108" d="100"/>
          <a:sy n="108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>
                <a:latin typeface="Verdana" pitchFamily="34" charset="0"/>
              </a:rPr>
              <a:t>Jednovýběrové</a:t>
            </a:r>
            <a:r>
              <a:rPr lang="cs-CZ" i="0" dirty="0">
                <a:latin typeface="Verdana" pitchFamily="34" charset="0"/>
              </a:rPr>
              <a:t> 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93285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>
                <a:latin typeface="Verdana" pitchFamily="34" charset="0"/>
              </a:rPr>
              <a:t>Dvouvýběrové</a:t>
            </a:r>
            <a:r>
              <a:rPr lang="cs-CZ" i="0" dirty="0">
                <a:latin typeface="Verdana" pitchFamily="34" charset="0"/>
              </a:rPr>
              <a:t> 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vzorek.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329261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hodnot.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vzorek.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dat.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950000" imgH="3070000" progId="">
                  <p:embed/>
                </p:oleObj>
              </mc:Choice>
              <mc:Fallback>
                <p:oleObj r:id="rId3" imgW="2950000" imgH="3070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412875"/>
                        <a:ext cx="214947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Normální rozdělení pravděpodobnosti je definováno rovnicí: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Kde </a:t>
            </a:r>
            <a:r>
              <a:rPr lang="cs-CZ" b="1" i="1" dirty="0">
                <a:latin typeface="Verdana" pitchFamily="34" charset="0"/>
              </a:rPr>
              <a:t>f(x)</a:t>
            </a:r>
            <a:r>
              <a:rPr lang="cs-CZ" i="0" dirty="0">
                <a:latin typeface="Verdana" pitchFamily="34" charset="0"/>
              </a:rPr>
              <a:t> značí hustotu pravděpodobnosti, </a:t>
            </a:r>
            <a:r>
              <a:rPr lang="el-GR" b="1" i="1" dirty="0">
                <a:latin typeface="Verdana" pitchFamily="34" charset="0"/>
              </a:rPr>
              <a:t>μ</a:t>
            </a:r>
            <a:r>
              <a:rPr lang="cs-CZ" i="0" dirty="0">
                <a:latin typeface="Verdana" pitchFamily="34" charset="0"/>
              </a:rPr>
              <a:t> značí střední hodnotu (aritmetický průměr), </a:t>
            </a:r>
            <a:r>
              <a:rPr lang="el-GR" b="1" i="1" dirty="0">
                <a:latin typeface="Verdana" pitchFamily="34" charset="0"/>
              </a:rPr>
              <a:t>σ</a:t>
            </a:r>
            <a:r>
              <a:rPr lang="cs-CZ" i="0" dirty="0">
                <a:latin typeface="Verdana" pitchFamily="34" charset="0"/>
              </a:rPr>
              <a:t> značí směrodatnou odchylku a </a:t>
            </a:r>
            <a:r>
              <a:rPr lang="cs-CZ" b="1" i="1" dirty="0">
                <a:latin typeface="Verdana" pitchFamily="34" charset="0"/>
              </a:rPr>
              <a:t>x</a:t>
            </a:r>
            <a:r>
              <a:rPr lang="cs-CZ" i="0" dirty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Dosazením </a:t>
            </a:r>
            <a:r>
              <a:rPr lang="cs-CZ" b="1" i="1" dirty="0">
                <a:latin typeface="Verdana" pitchFamily="34" charset="0"/>
              </a:rPr>
              <a:t>s</a:t>
            </a:r>
            <a:r>
              <a:rPr lang="cs-CZ" i="0" dirty="0">
                <a:latin typeface="Verdana" pitchFamily="34" charset="0"/>
              </a:rPr>
              <a:t> za </a:t>
            </a:r>
            <a:r>
              <a:rPr lang="el-GR" b="1" i="1" dirty="0">
                <a:latin typeface="Verdana" pitchFamily="34" charset="0"/>
              </a:rPr>
              <a:t>σ</a:t>
            </a:r>
            <a:r>
              <a:rPr lang="cs-CZ" dirty="0">
                <a:latin typeface="Verdana" pitchFamily="34" charset="0"/>
              </a:rPr>
              <a:t> a </a:t>
            </a:r>
            <a:r>
              <a:rPr lang="cs-CZ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>
                <a:latin typeface="Verdana" pitchFamily="34" charset="0"/>
              </a:rPr>
              <a:t> za </a:t>
            </a:r>
            <a:r>
              <a:rPr lang="el-GR" b="1" i="1" dirty="0">
                <a:latin typeface="Verdana" pitchFamily="34" charset="0"/>
              </a:rPr>
              <a:t>μ</a:t>
            </a:r>
            <a:r>
              <a:rPr lang="cs-CZ" dirty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 dirty="0">
                <a:latin typeface="Verdana" pitchFamily="34" charset="0"/>
              </a:rPr>
              <a:t>Nulová hypotéza H</a:t>
            </a:r>
            <a:r>
              <a:rPr lang="cs-CZ" sz="2000" i="0" baseline="-25000" dirty="0">
                <a:latin typeface="Verdana" pitchFamily="34" charset="0"/>
              </a:rPr>
              <a:t>0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Graf" r:id="rId3" imgW="4038840" imgH="1023840" progId="Excel.Sheet.8">
                    <p:embed/>
                  </p:oleObj>
                </mc:Choice>
                <mc:Fallback>
                  <p:oleObj name="Graf" r:id="rId3" imgW="4038840" imgH="1023840" progId="Excel.Sheet.8">
                    <p:embed/>
                    <p:pic>
                      <p:nvPicPr>
                        <p:cNvPr id="0" name="Object 12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1920"/>
                          <a:ext cx="2154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>
                <a:latin typeface="Arial" charset="0"/>
                <a:cs typeface="Arial" charset="0"/>
              </a:rPr>
            </a:br>
            <a:r>
              <a:rPr lang="cs-CZ" dirty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Verdana" pitchFamily="34" charset="0"/>
              </a:rPr>
              <a:t>H</a:t>
            </a:r>
            <a:r>
              <a:rPr lang="cs-CZ" sz="1400" i="0" baseline="-25000" dirty="0">
                <a:latin typeface="Verdana" pitchFamily="34" charset="0"/>
              </a:rPr>
              <a:t>0</a:t>
            </a:r>
            <a:endParaRPr lang="cs-CZ" sz="1400" i="0" dirty="0">
              <a:latin typeface="Verdana" pitchFamily="34" charset="0"/>
            </a:endParaRPr>
          </a:p>
          <a:p>
            <a:pPr algn="ctr" eaLnBrk="0" hangingPunct="0"/>
            <a:r>
              <a:rPr lang="cs-CZ" sz="1400" i="0" dirty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Síla testu je vlastností testu – parametrické testy mají vyšší sílu než </a:t>
            </a:r>
            <a:r>
              <a:rPr lang="cs-CZ" sz="1200" dirty="0" err="1"/>
              <a:t>neparametrické</a:t>
            </a:r>
            <a:r>
              <a:rPr lang="cs-CZ" sz="1200" dirty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/>
              <a:t>0</a:t>
            </a:r>
            <a:r>
              <a:rPr lang="cs-CZ" sz="2000" dirty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P-hodnotu porovnáme s </a:t>
            </a:r>
            <a:r>
              <a:rPr lang="el-GR" sz="2000" dirty="0"/>
              <a:t>α (</a:t>
            </a:r>
            <a:r>
              <a:rPr lang="cs-CZ" sz="2000" dirty="0"/>
              <a:t>hladina významnosti, stanovujeme ji na 0,05, tzn., že </a:t>
            </a:r>
            <a:r>
              <a:rPr lang="cs-CZ" sz="2000"/>
              <a:t>připouštíme 5% </a:t>
            </a:r>
            <a:r>
              <a:rPr lang="cs-CZ" sz="2000" dirty="0"/>
              <a:t>chybu testu, tedy, že zamítneme H</a:t>
            </a:r>
            <a:r>
              <a:rPr lang="cs-CZ" sz="2000" baseline="-25000" dirty="0"/>
              <a:t>0</a:t>
            </a:r>
            <a:r>
              <a:rPr lang="cs-CZ" sz="2000" dirty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Je-li p-hodnota  ≤ </a:t>
            </a:r>
            <a:r>
              <a:rPr lang="el-GR" sz="2000" dirty="0"/>
              <a:t>α, </a:t>
            </a:r>
            <a:r>
              <a:rPr lang="cs-CZ" sz="2000" dirty="0"/>
              <a:t>pak  H</a:t>
            </a:r>
            <a:r>
              <a:rPr lang="cs-CZ" sz="2000" baseline="-25000" dirty="0"/>
              <a:t>0</a:t>
            </a:r>
            <a:r>
              <a:rPr lang="cs-CZ" sz="2000" dirty="0"/>
              <a:t> zamítáme na hladině významnosti </a:t>
            </a:r>
            <a:r>
              <a:rPr lang="el-GR" sz="2000" dirty="0"/>
              <a:t>α</a:t>
            </a:r>
            <a:r>
              <a:rPr lang="cs-CZ" sz="2000" dirty="0"/>
              <a:t> a přijímáme H</a:t>
            </a:r>
            <a:r>
              <a:rPr lang="cs-CZ" sz="2000" baseline="-25000" dirty="0"/>
              <a:t>A</a:t>
            </a:r>
            <a:r>
              <a:rPr lang="cs-CZ" sz="2000" dirty="0"/>
              <a:t>.</a:t>
            </a:r>
          </a:p>
          <a:p>
            <a:pPr>
              <a:defRPr/>
            </a:pPr>
            <a:r>
              <a:rPr lang="cs-CZ" sz="2000" dirty="0"/>
              <a:t>Je-li p-hodnota &gt; </a:t>
            </a:r>
            <a:r>
              <a:rPr lang="el-GR" sz="2000" dirty="0"/>
              <a:t>α, </a:t>
            </a:r>
            <a:r>
              <a:rPr lang="cs-CZ" sz="2000" dirty="0"/>
              <a:t>pak H</a:t>
            </a:r>
            <a:r>
              <a:rPr lang="cs-CZ" sz="2000" baseline="-25000" dirty="0"/>
              <a:t>0</a:t>
            </a:r>
            <a:r>
              <a:rPr lang="cs-CZ" sz="2000" dirty="0"/>
              <a:t> nezamítáme na hladině významnosti </a:t>
            </a:r>
            <a:r>
              <a:rPr lang="el-GR" sz="2000" dirty="0"/>
              <a:t>α</a:t>
            </a:r>
            <a:r>
              <a:rPr lang="cs-CZ" sz="2000" dirty="0"/>
              <a:t>.</a:t>
            </a:r>
          </a:p>
          <a:p>
            <a:pPr>
              <a:defRPr/>
            </a:pPr>
            <a:endParaRPr lang="cs-CZ" sz="2000" dirty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/>
              <a:t>P-hodnota vyjadřuje pravděpodobnost za platnosti H</a:t>
            </a:r>
            <a:r>
              <a:rPr lang="cs-CZ" sz="2000" baseline="-25000" dirty="0"/>
              <a:t>0</a:t>
            </a:r>
            <a:r>
              <a:rPr lang="cs-CZ" sz="2000" dirty="0"/>
              <a:t>, s níž bychom získali stejnou nebo extrémnější hodnotu testové statistiky.</a:t>
            </a:r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>
                <a:latin typeface="Arial" charset="0"/>
                <a:cs typeface="Arial" charset="0"/>
              </a:rPr>
            </a:br>
            <a:r>
              <a:rPr lang="cs-CZ" dirty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/>
              <a:t>Normalita dat je jedním z předpokladů tzv. parametrických testů (testů založených na předpokladu nějakého rozložení) – např. </a:t>
            </a:r>
            <a:r>
              <a:rPr lang="cs-CZ" sz="1600" i="1" dirty="0"/>
              <a:t>t</a:t>
            </a:r>
            <a:r>
              <a:rPr lang="cs-CZ" sz="1600" dirty="0"/>
              <a:t>-testy</a:t>
            </a:r>
          </a:p>
          <a:p>
            <a:pPr eaLnBrk="1" hangingPunct="1"/>
            <a:r>
              <a:rPr lang="cs-CZ" sz="1600" b="1" dirty="0"/>
              <a:t>Pokud data nejsou normální, neodpovídají ani modelovému rozložení, které je použito pro výpočet (</a:t>
            </a:r>
            <a:r>
              <a:rPr lang="cs-CZ" sz="1600" b="1" i="1" dirty="0"/>
              <a:t>t</a:t>
            </a:r>
            <a:r>
              <a:rPr lang="cs-CZ" sz="1600" b="1" dirty="0"/>
              <a:t>-rozložení) a test tak může lhát</a:t>
            </a:r>
          </a:p>
          <a:p>
            <a:pPr eaLnBrk="1" hangingPunct="1"/>
            <a:endParaRPr lang="cs-CZ" sz="1600" b="1" dirty="0"/>
          </a:p>
          <a:p>
            <a:pPr eaLnBrk="1" hangingPunct="1"/>
            <a:r>
              <a:rPr lang="cs-CZ" sz="1600" b="1" dirty="0"/>
              <a:t>Řešením je tedy:</a:t>
            </a:r>
          </a:p>
          <a:p>
            <a:pPr lvl="1" eaLnBrk="1" hangingPunct="1"/>
            <a:r>
              <a:rPr lang="cs-CZ" sz="1500" dirty="0"/>
              <a:t>Transformace dat</a:t>
            </a:r>
            <a:r>
              <a:rPr lang="cs-CZ" sz="1500" b="1" dirty="0"/>
              <a:t> za účelem dosažení normality jejich rozložení</a:t>
            </a:r>
          </a:p>
          <a:p>
            <a:pPr lvl="1" eaLnBrk="1" hangingPunct="1"/>
            <a:r>
              <a:rPr lang="cs-CZ" sz="1500" dirty="0" err="1"/>
              <a:t>Neparametrické</a:t>
            </a:r>
            <a:r>
              <a:rPr lang="cs-CZ" sz="1500" dirty="0"/>
              <a:t> testy</a:t>
            </a:r>
            <a:r>
              <a:rPr lang="cs-CZ" sz="1500" b="1" dirty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90128"/>
              </p:ext>
            </p:extLst>
          </p:nvPr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test;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>
                <a:latin typeface="Arial" charset="0"/>
                <a:cs typeface="Arial" charset="0"/>
              </a:rPr>
            </a:br>
            <a:r>
              <a:rPr lang="cs-CZ" dirty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11398</TotalTime>
  <Words>1351</Words>
  <Application>Microsoft Office PowerPoint</Application>
  <PresentationFormat>Předvádění na obrazovce (4:3)</PresentationFormat>
  <Paragraphs>259</Paragraphs>
  <Slides>12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</vt:lpstr>
      <vt:lpstr>Arial Unicode MS</vt:lpstr>
      <vt:lpstr>Calibri</vt:lpstr>
      <vt:lpstr>Symbol</vt:lpstr>
      <vt:lpstr>Verdana</vt:lpstr>
      <vt:lpstr>Wingdings</vt:lpstr>
      <vt:lpstr>Wingdings 2</vt:lpstr>
      <vt:lpstr>Administrativní</vt:lpstr>
      <vt:lpstr>2_Administrativní</vt:lpstr>
      <vt:lpstr>7_Administrativní</vt:lpstr>
      <vt:lpstr>Graf</vt:lpstr>
      <vt:lpstr>7. Statistické testování</vt:lpstr>
      <vt:lpstr>Statistické testování – základní pojmy</vt:lpstr>
      <vt:lpstr>Možné chyby při testování hypotéz</vt:lpstr>
      <vt:lpstr>Význam chyb při testování hypotéz</vt:lpstr>
      <vt:lpstr>P-hodnota</vt:lpstr>
      <vt:lpstr>Statistické testy a normalita dat</vt:lpstr>
      <vt:lpstr>Shrnutí statistických testů</vt:lpstr>
      <vt:lpstr>Shrnutí statistických testů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711</cp:revision>
  <dcterms:created xsi:type="dcterms:W3CDTF">2008-06-20T05:41:33Z</dcterms:created>
  <dcterms:modified xsi:type="dcterms:W3CDTF">2021-10-18T11:51:04Z</dcterms:modified>
</cp:coreProperties>
</file>