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56" r:id="rId3"/>
    <p:sldId id="357" r:id="rId4"/>
    <p:sldId id="292" r:id="rId5"/>
    <p:sldId id="293" r:id="rId6"/>
    <p:sldId id="300" r:id="rId7"/>
    <p:sldId id="296" r:id="rId8"/>
    <p:sldId id="297" r:id="rId9"/>
    <p:sldId id="358" r:id="rId10"/>
    <p:sldId id="360" r:id="rId11"/>
    <p:sldId id="338" r:id="rId12"/>
    <p:sldId id="361" r:id="rId13"/>
    <p:sldId id="3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List1!$B$11:$B$15</c:f>
              <c:strCache>
                <c:ptCount val="5"/>
                <c:pt idx="0">
                  <c:v>Clubionds</c:v>
                </c:pt>
                <c:pt idx="1">
                  <c:v>Philodromids </c:v>
                </c:pt>
                <c:pt idx="2">
                  <c:v>Salticids</c:v>
                </c:pt>
                <c:pt idx="3">
                  <c:v>Dictynids</c:v>
                </c:pt>
                <c:pt idx="4">
                  <c:v>Anyphaenids </c:v>
                </c:pt>
              </c:strCache>
            </c:strRef>
          </c:cat>
          <c:val>
            <c:numRef>
              <c:f>List1!$C$11:$C$15</c:f>
              <c:numCache>
                <c:formatCode>General</c:formatCode>
                <c:ptCount val="5"/>
                <c:pt idx="0">
                  <c:v>1057</c:v>
                </c:pt>
                <c:pt idx="1">
                  <c:v>746</c:v>
                </c:pt>
                <c:pt idx="2">
                  <c:v>558</c:v>
                </c:pt>
                <c:pt idx="3">
                  <c:v>412</c:v>
                </c:pt>
                <c:pt idx="4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A-4299-8723-B8FBC49947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7528304"/>
        <c:axId val="387529288"/>
      </c:barChart>
      <c:catAx>
        <c:axId val="38752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87529288"/>
        <c:crosses val="autoZero"/>
        <c:auto val="1"/>
        <c:lblAlgn val="ctr"/>
        <c:lblOffset val="100"/>
        <c:noMultiLvlLbl val="0"/>
      </c:catAx>
      <c:valAx>
        <c:axId val="387529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875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Total</a:t>
            </a:r>
            <a:r>
              <a:rPr lang="hr-HR" baseline="0" dirty="0"/>
              <a:t> </a:t>
            </a:r>
            <a:r>
              <a:rPr lang="hr-HR" baseline="0" dirty="0" err="1"/>
              <a:t>number</a:t>
            </a:r>
            <a:r>
              <a:rPr lang="hr-HR" baseline="0" dirty="0"/>
              <a:t> </a:t>
            </a:r>
            <a:r>
              <a:rPr lang="hr-HR" baseline="0" dirty="0" err="1"/>
              <a:t>of</a:t>
            </a:r>
            <a:r>
              <a:rPr lang="hr-HR" baseline="0" dirty="0"/>
              <a:t> </a:t>
            </a:r>
            <a:r>
              <a:rPr lang="hr-HR" baseline="0" dirty="0" err="1"/>
              <a:t>found</a:t>
            </a:r>
            <a:r>
              <a:rPr lang="hr-HR" baseline="0" dirty="0"/>
              <a:t> </a:t>
            </a:r>
            <a:r>
              <a:rPr lang="hr-HR" baseline="0" dirty="0" err="1"/>
              <a:t>anyphaenids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List1!$B$1:$G$2</c:f>
              <c:multiLvlStrCache>
                <c:ptCount val="6"/>
                <c:lvl>
                  <c:pt idx="0">
                    <c:v>IPM</c:v>
                  </c:pt>
                  <c:pt idx="1">
                    <c:v>EKO</c:v>
                  </c:pt>
                  <c:pt idx="2">
                    <c:v>IPM</c:v>
                  </c:pt>
                  <c:pt idx="3">
                    <c:v>EKO</c:v>
                  </c:pt>
                  <c:pt idx="4">
                    <c:v>IPM</c:v>
                  </c:pt>
                  <c:pt idx="5">
                    <c:v>EKO</c:v>
                  </c:pt>
                </c:lvl>
                <c:lvl>
                  <c:pt idx="0">
                    <c:v>December</c:v>
                  </c:pt>
                  <c:pt idx="2">
                    <c:v>February</c:v>
                  </c:pt>
                  <c:pt idx="4">
                    <c:v>April</c:v>
                  </c:pt>
                </c:lvl>
              </c:multiLvlStrCache>
            </c:multiLvlStrRef>
          </c:cat>
          <c:val>
            <c:numRef>
              <c:f>List1!$B$5:$G$5</c:f>
              <c:numCache>
                <c:formatCode>General</c:formatCode>
                <c:ptCount val="6"/>
                <c:pt idx="0">
                  <c:v>3</c:v>
                </c:pt>
                <c:pt idx="1">
                  <c:v>75</c:v>
                </c:pt>
                <c:pt idx="2">
                  <c:v>5</c:v>
                </c:pt>
                <c:pt idx="3">
                  <c:v>85</c:v>
                </c:pt>
                <c:pt idx="4">
                  <c:v>0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D-4325-9194-E498B025D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2004024"/>
        <c:axId val="382004352"/>
      </c:barChart>
      <c:catAx>
        <c:axId val="38200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82004352"/>
        <c:crosses val="autoZero"/>
        <c:auto val="1"/>
        <c:lblAlgn val="ctr"/>
        <c:lblOffset val="100"/>
        <c:noMultiLvlLbl val="0"/>
      </c:catAx>
      <c:valAx>
        <c:axId val="38200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82004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Total</a:t>
            </a:r>
            <a:r>
              <a:rPr lang="hr-HR" baseline="0" dirty="0"/>
              <a:t> </a:t>
            </a:r>
            <a:r>
              <a:rPr lang="hr-HR" baseline="0" dirty="0" err="1"/>
              <a:t>number</a:t>
            </a:r>
            <a:r>
              <a:rPr lang="hr-HR" baseline="0" dirty="0"/>
              <a:t> </a:t>
            </a:r>
            <a:r>
              <a:rPr lang="hr-HR" baseline="0" dirty="0" err="1"/>
              <a:t>of</a:t>
            </a:r>
            <a:r>
              <a:rPr lang="hr-HR" baseline="0" dirty="0"/>
              <a:t> </a:t>
            </a:r>
            <a:r>
              <a:rPr lang="hr-HR" baseline="0" dirty="0" err="1"/>
              <a:t>found</a:t>
            </a:r>
            <a:r>
              <a:rPr lang="hr-HR" baseline="0" dirty="0"/>
              <a:t> </a:t>
            </a:r>
            <a:r>
              <a:rPr lang="hr-HR" baseline="0" dirty="0" err="1"/>
              <a:t>salticids</a:t>
            </a:r>
            <a:r>
              <a:rPr lang="hr-HR" baseline="0" dirty="0"/>
              <a:t> 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List1!$B$1:$G$2</c:f>
              <c:multiLvlStrCache>
                <c:ptCount val="6"/>
                <c:lvl>
                  <c:pt idx="0">
                    <c:v>IPM</c:v>
                  </c:pt>
                  <c:pt idx="1">
                    <c:v>EKO</c:v>
                  </c:pt>
                  <c:pt idx="2">
                    <c:v>IPM</c:v>
                  </c:pt>
                  <c:pt idx="3">
                    <c:v>EKO</c:v>
                  </c:pt>
                  <c:pt idx="4">
                    <c:v>IPM</c:v>
                  </c:pt>
                  <c:pt idx="5">
                    <c:v>EKO</c:v>
                  </c:pt>
                </c:lvl>
                <c:lvl>
                  <c:pt idx="0">
                    <c:v>December</c:v>
                  </c:pt>
                  <c:pt idx="2">
                    <c:v>February</c:v>
                  </c:pt>
                  <c:pt idx="4">
                    <c:v>April</c:v>
                  </c:pt>
                </c:lvl>
              </c:multiLvlStrCache>
            </c:multiLvlStrRef>
          </c:cat>
          <c:val>
            <c:numRef>
              <c:f>List1!$B$6:$G$6</c:f>
              <c:numCache>
                <c:formatCode>General</c:formatCode>
                <c:ptCount val="6"/>
                <c:pt idx="0">
                  <c:v>113</c:v>
                </c:pt>
                <c:pt idx="1">
                  <c:v>18</c:v>
                </c:pt>
                <c:pt idx="2">
                  <c:v>39</c:v>
                </c:pt>
                <c:pt idx="3">
                  <c:v>11</c:v>
                </c:pt>
                <c:pt idx="4">
                  <c:v>266</c:v>
                </c:pt>
                <c:pt idx="5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CB-4FF6-86DB-159E9F187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940224"/>
        <c:axId val="518939568"/>
      </c:barChart>
      <c:catAx>
        <c:axId val="51894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18939568"/>
        <c:crosses val="autoZero"/>
        <c:auto val="1"/>
        <c:lblAlgn val="ctr"/>
        <c:lblOffset val="100"/>
        <c:noMultiLvlLbl val="0"/>
      </c:catAx>
      <c:valAx>
        <c:axId val="51893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189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Total</a:t>
            </a:r>
            <a:r>
              <a:rPr lang="hr-HR" baseline="0" dirty="0"/>
              <a:t> </a:t>
            </a:r>
            <a:r>
              <a:rPr lang="hr-HR" baseline="0" dirty="0" err="1"/>
              <a:t>number</a:t>
            </a:r>
            <a:r>
              <a:rPr lang="hr-HR" baseline="0" dirty="0"/>
              <a:t> </a:t>
            </a:r>
            <a:r>
              <a:rPr lang="hr-HR" baseline="0" dirty="0" err="1"/>
              <a:t>of</a:t>
            </a:r>
            <a:r>
              <a:rPr lang="hr-HR" baseline="0" dirty="0"/>
              <a:t> </a:t>
            </a:r>
            <a:r>
              <a:rPr lang="hr-HR" baseline="0" dirty="0" err="1"/>
              <a:t>found</a:t>
            </a:r>
            <a:r>
              <a:rPr lang="hr-HR" baseline="0" dirty="0"/>
              <a:t> </a:t>
            </a:r>
            <a:r>
              <a:rPr lang="hr-HR" baseline="0" dirty="0" err="1"/>
              <a:t>dictynids</a:t>
            </a:r>
            <a:endParaRPr lang="en-GB" dirty="0"/>
          </a:p>
        </c:rich>
      </c:tx>
      <c:layout>
        <c:manualLayout>
          <c:xMode val="edge"/>
          <c:yMode val="edge"/>
          <c:x val="0.21438389596108642"/>
          <c:y val="2.238911219237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9.6573366023155929E-2"/>
          <c:y val="0.1421335472345627"/>
          <c:w val="0.86483188491985574"/>
          <c:h val="0.712723303481183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List1!$B$1:$G$2</c:f>
              <c:multiLvlStrCache>
                <c:ptCount val="6"/>
                <c:lvl>
                  <c:pt idx="0">
                    <c:v>IPM</c:v>
                  </c:pt>
                  <c:pt idx="1">
                    <c:v>EKO</c:v>
                  </c:pt>
                  <c:pt idx="2">
                    <c:v>IPM</c:v>
                  </c:pt>
                  <c:pt idx="3">
                    <c:v>EKO</c:v>
                  </c:pt>
                  <c:pt idx="4">
                    <c:v>IPM</c:v>
                  </c:pt>
                  <c:pt idx="5">
                    <c:v>EKO</c:v>
                  </c:pt>
                </c:lvl>
                <c:lvl>
                  <c:pt idx="0">
                    <c:v>December</c:v>
                  </c:pt>
                  <c:pt idx="2">
                    <c:v>February</c:v>
                  </c:pt>
                  <c:pt idx="4">
                    <c:v>April</c:v>
                  </c:pt>
                </c:lvl>
              </c:multiLvlStrCache>
            </c:multiLvlStrRef>
          </c:cat>
          <c:val>
            <c:numRef>
              <c:f>List1!$B$7:$G$7</c:f>
              <c:numCache>
                <c:formatCode>General</c:formatCode>
                <c:ptCount val="6"/>
                <c:pt idx="0">
                  <c:v>2</c:v>
                </c:pt>
                <c:pt idx="1">
                  <c:v>295</c:v>
                </c:pt>
                <c:pt idx="2">
                  <c:v>3</c:v>
                </c:pt>
                <c:pt idx="3">
                  <c:v>96</c:v>
                </c:pt>
                <c:pt idx="4">
                  <c:v>0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F-416F-BD44-6D3F2A700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526008"/>
        <c:axId val="387525024"/>
      </c:barChart>
      <c:catAx>
        <c:axId val="387526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87525024"/>
        <c:crosses val="autoZero"/>
        <c:auto val="1"/>
        <c:lblAlgn val="ctr"/>
        <c:lblOffset val="100"/>
        <c:noMultiLvlLbl val="0"/>
      </c:catAx>
      <c:valAx>
        <c:axId val="38752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387526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42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0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42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45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90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77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8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09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1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6D327-8658-43A7-BBC1-04F297DCD763}" type="datetimeFigureOut">
              <a:rPr lang="en-GB" smtClean="0"/>
              <a:t>22/09/2021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A3B35-1138-494A-97BB-A52BDD588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8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8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9.jpeg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0974C8-81B8-42C7-AF4A-ABFA87DF8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hr-HR" sz="3000" dirty="0" err="1"/>
              <a:t>Effect</a:t>
            </a:r>
            <a:r>
              <a:rPr lang="hr-HR" sz="3000" dirty="0"/>
              <a:t> </a:t>
            </a:r>
            <a:r>
              <a:rPr lang="hr-HR" sz="3000" dirty="0" err="1"/>
              <a:t>of</a:t>
            </a:r>
            <a:r>
              <a:rPr lang="hr-HR" sz="3000" dirty="0"/>
              <a:t> </a:t>
            </a:r>
            <a:r>
              <a:rPr lang="hr-HR" sz="3000" dirty="0" err="1"/>
              <a:t>integrated</a:t>
            </a:r>
            <a:r>
              <a:rPr lang="hr-HR" sz="3000" dirty="0"/>
              <a:t> pest management (IPM) on </a:t>
            </a:r>
            <a:r>
              <a:rPr lang="hr-HR" sz="3000" dirty="0" err="1"/>
              <a:t>abundance</a:t>
            </a:r>
            <a:r>
              <a:rPr lang="hr-HR" sz="3000" dirty="0"/>
              <a:t> </a:t>
            </a:r>
            <a:r>
              <a:rPr lang="hr-HR" sz="3000" dirty="0" err="1"/>
              <a:t>and</a:t>
            </a:r>
            <a:r>
              <a:rPr lang="hr-HR" sz="3000" dirty="0"/>
              <a:t> </a:t>
            </a:r>
            <a:r>
              <a:rPr lang="hr-HR" sz="3000" dirty="0" err="1"/>
              <a:t>trophic</a:t>
            </a:r>
            <a:r>
              <a:rPr lang="hr-HR" sz="3000" dirty="0"/>
              <a:t> </a:t>
            </a:r>
            <a:r>
              <a:rPr lang="hr-HR" sz="3000" dirty="0" err="1"/>
              <a:t>interactions</a:t>
            </a:r>
            <a:r>
              <a:rPr lang="hr-HR" sz="3000" dirty="0"/>
              <a:t> </a:t>
            </a:r>
            <a:r>
              <a:rPr lang="hr-HR" sz="3000" dirty="0" err="1"/>
              <a:t>of</a:t>
            </a:r>
            <a:r>
              <a:rPr lang="hr-HR" sz="3000" dirty="0"/>
              <a:t> </a:t>
            </a:r>
            <a:r>
              <a:rPr lang="hr-HR" sz="3000" dirty="0" err="1"/>
              <a:t>arthropod</a:t>
            </a:r>
            <a:r>
              <a:rPr lang="hr-HR" sz="3000" dirty="0"/>
              <a:t> </a:t>
            </a:r>
            <a:r>
              <a:rPr lang="hr-HR" sz="3000" dirty="0" err="1"/>
              <a:t>predators</a:t>
            </a:r>
            <a:r>
              <a:rPr lang="hr-HR" sz="3000" dirty="0"/>
              <a:t> </a:t>
            </a:r>
            <a:r>
              <a:rPr lang="hr-HR" sz="3000" dirty="0" err="1"/>
              <a:t>inside</a:t>
            </a:r>
            <a:r>
              <a:rPr lang="hr-HR" sz="3000" dirty="0"/>
              <a:t> </a:t>
            </a:r>
            <a:r>
              <a:rPr lang="hr-HR" sz="3000" dirty="0" err="1"/>
              <a:t>pear</a:t>
            </a:r>
            <a:r>
              <a:rPr lang="hr-HR" sz="3000" dirty="0"/>
              <a:t> </a:t>
            </a:r>
            <a:r>
              <a:rPr lang="hr-HR" sz="3000" dirty="0" err="1"/>
              <a:t>orchards</a:t>
            </a:r>
            <a:r>
              <a:rPr lang="hr-HR" sz="3000" dirty="0"/>
              <a:t> </a:t>
            </a:r>
            <a:r>
              <a:rPr lang="hr-HR" sz="3000" dirty="0" err="1"/>
              <a:t>during</a:t>
            </a:r>
            <a:r>
              <a:rPr lang="hr-HR" sz="3000" dirty="0"/>
              <a:t> </a:t>
            </a:r>
            <a:r>
              <a:rPr lang="hr-HR" sz="3000" dirty="0" err="1"/>
              <a:t>winter</a:t>
            </a:r>
            <a:r>
              <a:rPr lang="hr-HR" sz="3000" dirty="0"/>
              <a:t> </a:t>
            </a:r>
            <a:r>
              <a:rPr lang="hr-HR" sz="3000" dirty="0" err="1"/>
              <a:t>and</a:t>
            </a:r>
            <a:r>
              <a:rPr lang="hr-HR" sz="3000" dirty="0"/>
              <a:t> </a:t>
            </a:r>
            <a:r>
              <a:rPr lang="hr-HR" sz="3000" dirty="0" err="1"/>
              <a:t>spring</a:t>
            </a:r>
            <a:endParaRPr lang="en-GB" sz="3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69F7A36-D0AF-4BF1-9426-0FD7310B0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hr-HR" sz="2000"/>
              <a:t>Domagoj Gajski</a:t>
            </a:r>
            <a:endParaRPr lang="en-GB" sz="20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zervirano mjesto sadržaja 4" descr="Slika na kojoj se prikazuje životinja, trava&#10;&#10;Opis je automatski generiran">
            <a:extLst>
              <a:ext uri="{FF2B5EF4-FFF2-40B4-BE49-F238E27FC236}">
                <a16:creationId xmlns:a16="http://schemas.microsoft.com/office/drawing/2014/main" id="{AB756EB0-68A8-4378-ABDD-819EA57D8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r="9545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833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AACDA1-EBCF-4BC7-9C1C-62FC2AFD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Aims</a:t>
            </a:r>
            <a:r>
              <a:rPr lang="hr-HR" dirty="0"/>
              <a:t> </a:t>
            </a:r>
            <a:r>
              <a:rPr lang="hr-HR" dirty="0" err="1"/>
              <a:t>during</a:t>
            </a:r>
            <a:r>
              <a:rPr lang="hr-HR" dirty="0"/>
              <a:t> </a:t>
            </a:r>
            <a:r>
              <a:rPr lang="hr-HR" dirty="0" err="1"/>
              <a:t>this</a:t>
            </a:r>
            <a:r>
              <a:rPr lang="hr-HR" dirty="0"/>
              <a:t> </a:t>
            </a:r>
            <a:r>
              <a:rPr lang="hr-HR" dirty="0" err="1"/>
              <a:t>course</a:t>
            </a:r>
            <a:r>
              <a:rPr lang="hr-HR" dirty="0"/>
              <a:t>: </a:t>
            </a:r>
            <a:endParaRPr lang="en-GB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79FF4C0-270B-4B45-AE34-F43364335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22" y="1872517"/>
            <a:ext cx="4922952" cy="435133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6895950-B04B-4E92-AEE7-8B348CD1D153}"/>
              </a:ext>
            </a:extLst>
          </p:cNvPr>
          <p:cNvSpPr txBox="1"/>
          <p:nvPr/>
        </p:nvSpPr>
        <p:spPr>
          <a:xfrm>
            <a:off x="243282" y="2153225"/>
            <a:ext cx="6189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Have data about seasonal abundance changes of predators and psyllids</a:t>
            </a:r>
            <a:r>
              <a:rPr lang="hr-HR" sz="2400" dirty="0"/>
              <a:t> </a:t>
            </a:r>
            <a:r>
              <a:rPr lang="hr-HR" sz="2400" dirty="0" err="1"/>
              <a:t>during</a:t>
            </a:r>
            <a:r>
              <a:rPr lang="hr-HR" sz="2400" dirty="0"/>
              <a:t> </a:t>
            </a:r>
            <a:r>
              <a:rPr lang="hr-HR" sz="2400" dirty="0" err="1"/>
              <a:t>spring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Would assess their relationship through regression charts and calculating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significance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their</a:t>
            </a:r>
            <a:r>
              <a:rPr lang="en-GB" sz="2400" dirty="0"/>
              <a:t> relationship, taking into account the seasonal change and</a:t>
            </a:r>
            <a:r>
              <a:rPr lang="hr-HR" sz="2400" dirty="0"/>
              <a:t> </a:t>
            </a:r>
            <a:r>
              <a:rPr lang="hr-HR" sz="2400" dirty="0" err="1"/>
              <a:t>abundance</a:t>
            </a:r>
            <a:r>
              <a:rPr lang="hr-HR" sz="2400" dirty="0"/>
              <a:t> </a:t>
            </a:r>
            <a:r>
              <a:rPr lang="hr-HR" sz="2400" dirty="0" err="1"/>
              <a:t>change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Learn how to make such beautiful charts :)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29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EDBBFD-E41B-4BCA-885B-4ABC9EE6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0" y="286603"/>
            <a:ext cx="8615493" cy="1450757"/>
          </a:xfrm>
        </p:spPr>
        <p:txBody>
          <a:bodyPr/>
          <a:lstStyle/>
          <a:p>
            <a:pPr algn="ctr"/>
            <a:r>
              <a:rPr lang="hr-HR" dirty="0"/>
              <a:t>How to </a:t>
            </a:r>
            <a:r>
              <a:rPr lang="hr-HR" dirty="0" err="1"/>
              <a:t>study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diet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bugs</a:t>
            </a:r>
            <a:r>
              <a:rPr lang="hr-HR" dirty="0"/>
              <a:t> – </a:t>
            </a:r>
            <a:r>
              <a:rPr lang="hr-HR" dirty="0" err="1"/>
              <a:t>molecular</a:t>
            </a:r>
            <a:r>
              <a:rPr lang="hr-HR" dirty="0"/>
              <a:t> </a:t>
            </a:r>
            <a:r>
              <a:rPr lang="hr-HR" dirty="0" err="1"/>
              <a:t>methods</a:t>
            </a:r>
            <a:endParaRPr lang="en-GB" dirty="0"/>
          </a:p>
        </p:txBody>
      </p:sp>
      <p:pic>
        <p:nvPicPr>
          <p:cNvPr id="2050" name="Picture 2" descr="Spider anatomy - Spidentify">
            <a:extLst>
              <a:ext uri="{FF2B5EF4-FFF2-40B4-BE49-F238E27FC236}">
                <a16:creationId xmlns:a16="http://schemas.microsoft.com/office/drawing/2014/main" id="{A8CC40A4-3463-438E-80EA-4549D9EFC0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14" y="2006738"/>
            <a:ext cx="1421985" cy="15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73F7FE14-32B8-40BD-9B00-87A84EC811FB}"/>
              </a:ext>
            </a:extLst>
          </p:cNvPr>
          <p:cNvCxnSpPr>
            <a:cxnSpLocks/>
          </p:cNvCxnSpPr>
          <p:nvPr/>
        </p:nvCxnSpPr>
        <p:spPr>
          <a:xfrm flipV="1">
            <a:off x="2611449" y="2919370"/>
            <a:ext cx="1675325" cy="16817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a 7">
            <a:extLst>
              <a:ext uri="{FF2B5EF4-FFF2-40B4-BE49-F238E27FC236}">
                <a16:creationId xmlns:a16="http://schemas.microsoft.com/office/drawing/2014/main" id="{C32B89E8-6298-4630-8578-D60A316B6D89}"/>
              </a:ext>
            </a:extLst>
          </p:cNvPr>
          <p:cNvSpPr/>
          <p:nvPr/>
        </p:nvSpPr>
        <p:spPr>
          <a:xfrm>
            <a:off x="1868914" y="2861279"/>
            <a:ext cx="553674" cy="62078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FE2E58A7-6D5E-4F45-86F5-4A38C7AB5826}"/>
              </a:ext>
            </a:extLst>
          </p:cNvPr>
          <p:cNvSpPr txBox="1"/>
          <p:nvPr/>
        </p:nvSpPr>
        <p:spPr>
          <a:xfrm rot="21146020">
            <a:off x="2730693" y="2472732"/>
            <a:ext cx="1425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DNA </a:t>
            </a:r>
            <a:r>
              <a:rPr lang="en-GB" sz="1400" dirty="0"/>
              <a:t>extraction</a:t>
            </a:r>
            <a:r>
              <a:rPr lang="hr-HR" sz="1400" dirty="0"/>
              <a:t>, PCR</a:t>
            </a:r>
            <a:endParaRPr lang="en-GB" sz="1400" dirty="0"/>
          </a:p>
        </p:txBody>
      </p:sp>
      <p:pic>
        <p:nvPicPr>
          <p:cNvPr id="2052" name="Picture 4" descr="DNA extraction — Science Learning Hub">
            <a:extLst>
              <a:ext uri="{FF2B5EF4-FFF2-40B4-BE49-F238E27FC236}">
                <a16:creationId xmlns:a16="http://schemas.microsoft.com/office/drawing/2014/main" id="{4682F78F-EC56-4D2A-93A3-8AF437F6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63" y="2317480"/>
            <a:ext cx="1450131" cy="108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C0D467E2-0607-48BC-BE8C-EE64E2A70049}"/>
              </a:ext>
            </a:extLst>
          </p:cNvPr>
          <p:cNvCxnSpPr>
            <a:cxnSpLocks/>
          </p:cNvCxnSpPr>
          <p:nvPr/>
        </p:nvCxnSpPr>
        <p:spPr>
          <a:xfrm>
            <a:off x="5872057" y="2734341"/>
            <a:ext cx="1820935" cy="18502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5E46E3F9-8906-4A75-B1E5-D89F266ABF47}"/>
              </a:ext>
            </a:extLst>
          </p:cNvPr>
          <p:cNvSpPr txBox="1"/>
          <p:nvPr/>
        </p:nvSpPr>
        <p:spPr>
          <a:xfrm rot="380299">
            <a:off x="6135903" y="2351250"/>
            <a:ext cx="145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Sequencing</a:t>
            </a:r>
            <a:endParaRPr lang="en-GB" dirty="0"/>
          </a:p>
        </p:txBody>
      </p:sp>
      <p:pic>
        <p:nvPicPr>
          <p:cNvPr id="2058" name="Picture 10" descr="Multiple Sequence Alignment with MUSCLE - Unipro UGENE">
            <a:extLst>
              <a:ext uri="{FF2B5EF4-FFF2-40B4-BE49-F238E27FC236}">
                <a16:creationId xmlns:a16="http://schemas.microsoft.com/office/drawing/2014/main" id="{00EC7136-139F-4416-88EC-E6BD9579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303">
            <a:off x="7940883" y="2317480"/>
            <a:ext cx="260032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id="{3B869279-94B7-474F-89AD-6909EAE2EEBE}"/>
              </a:ext>
            </a:extLst>
          </p:cNvPr>
          <p:cNvCxnSpPr>
            <a:cxnSpLocks/>
          </p:cNvCxnSpPr>
          <p:nvPr/>
        </p:nvCxnSpPr>
        <p:spPr>
          <a:xfrm>
            <a:off x="166970" y="5063613"/>
            <a:ext cx="36080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EDB81C4E-87B7-453D-A8D3-490747885B3A}"/>
              </a:ext>
            </a:extLst>
          </p:cNvPr>
          <p:cNvSpPr txBox="1"/>
          <p:nvPr/>
        </p:nvSpPr>
        <p:spPr>
          <a:xfrm>
            <a:off x="453591" y="4398295"/>
            <a:ext cx="283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Bioinformatics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Identification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sequences</a:t>
            </a:r>
            <a:endParaRPr lang="en-GB" dirty="0"/>
          </a:p>
        </p:txBody>
      </p:sp>
      <p:sp>
        <p:nvSpPr>
          <p:cNvPr id="31" name="Oblačić za misli: oblak 30">
            <a:extLst>
              <a:ext uri="{FF2B5EF4-FFF2-40B4-BE49-F238E27FC236}">
                <a16:creationId xmlns:a16="http://schemas.microsoft.com/office/drawing/2014/main" id="{8FE28717-5C45-49A2-A33E-F342AD34AE50}"/>
              </a:ext>
            </a:extLst>
          </p:cNvPr>
          <p:cNvSpPr/>
          <p:nvPr/>
        </p:nvSpPr>
        <p:spPr>
          <a:xfrm>
            <a:off x="97906" y="958818"/>
            <a:ext cx="1848339" cy="1248028"/>
          </a:xfrm>
          <a:prstGeom prst="cloudCallout">
            <a:avLst>
              <a:gd name="adj1" fmla="val 51459"/>
              <a:gd name="adj2" fmla="val 7712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96EBB9E1-4A9F-40F9-A681-CF43608D1F96}"/>
              </a:ext>
            </a:extLst>
          </p:cNvPr>
          <p:cNvSpPr txBox="1"/>
          <p:nvPr/>
        </p:nvSpPr>
        <p:spPr>
          <a:xfrm rot="20850446">
            <a:off x="278549" y="1164071"/>
            <a:ext cx="1487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You </a:t>
            </a:r>
            <a:r>
              <a:rPr lang="hr-HR" sz="1400" dirty="0" err="1"/>
              <a:t>will</a:t>
            </a:r>
            <a:r>
              <a:rPr lang="hr-HR" sz="1400" dirty="0"/>
              <a:t> </a:t>
            </a:r>
            <a:r>
              <a:rPr lang="hr-HR" sz="1400" dirty="0" err="1"/>
              <a:t>never</a:t>
            </a:r>
            <a:r>
              <a:rPr lang="hr-HR" sz="1400" dirty="0"/>
              <a:t> </a:t>
            </a:r>
            <a:r>
              <a:rPr lang="hr-HR" sz="1400" dirty="0" err="1"/>
              <a:t>guess</a:t>
            </a:r>
            <a:r>
              <a:rPr lang="hr-HR" sz="1400" dirty="0"/>
              <a:t> </a:t>
            </a:r>
            <a:r>
              <a:rPr lang="hr-HR" sz="1400" dirty="0" err="1"/>
              <a:t>what</a:t>
            </a:r>
            <a:r>
              <a:rPr lang="hr-HR" sz="1400" dirty="0"/>
              <a:t> I had for </a:t>
            </a:r>
            <a:r>
              <a:rPr lang="hr-HR" sz="1400" dirty="0" err="1"/>
              <a:t>lunch</a:t>
            </a:r>
            <a:r>
              <a:rPr lang="hr-HR" sz="1400" dirty="0"/>
              <a:t>!</a:t>
            </a:r>
            <a:endParaRPr lang="en-GB" sz="1400" dirty="0"/>
          </a:p>
        </p:txBody>
      </p:sp>
      <p:pic>
        <p:nvPicPr>
          <p:cNvPr id="2060" name="Picture 12" descr="Macro Photos Of Cute And Cuddly Jumping Spiders by Thomas Shahan | Bored  Panda">
            <a:extLst>
              <a:ext uri="{FF2B5EF4-FFF2-40B4-BE49-F238E27FC236}">
                <a16:creationId xmlns:a16="http://schemas.microsoft.com/office/drawing/2014/main" id="{98B1A40D-3EFD-4FAC-922F-2EAC5544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4986">
            <a:off x="3762084" y="4229254"/>
            <a:ext cx="3168306" cy="19687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Oblačić za misli: oblak 2050">
            <a:extLst>
              <a:ext uri="{FF2B5EF4-FFF2-40B4-BE49-F238E27FC236}">
                <a16:creationId xmlns:a16="http://schemas.microsoft.com/office/drawing/2014/main" id="{A1E8B247-B1D8-4C52-98EC-0383DC8B5F6B}"/>
              </a:ext>
            </a:extLst>
          </p:cNvPr>
          <p:cNvSpPr/>
          <p:nvPr/>
        </p:nvSpPr>
        <p:spPr>
          <a:xfrm rot="1808435">
            <a:off x="6711677" y="3997748"/>
            <a:ext cx="2542852" cy="1676144"/>
          </a:xfrm>
          <a:prstGeom prst="cloudCallout">
            <a:avLst>
              <a:gd name="adj1" fmla="val -79529"/>
              <a:gd name="adj2" fmla="val 51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4" name="TekstniOkvir 2053">
            <a:extLst>
              <a:ext uri="{FF2B5EF4-FFF2-40B4-BE49-F238E27FC236}">
                <a16:creationId xmlns:a16="http://schemas.microsoft.com/office/drawing/2014/main" id="{B1E75493-5791-45CC-B91E-3AECFED82EEF}"/>
              </a:ext>
            </a:extLst>
          </p:cNvPr>
          <p:cNvSpPr txBox="1"/>
          <p:nvPr/>
        </p:nvSpPr>
        <p:spPr>
          <a:xfrm rot="1363372">
            <a:off x="7329380" y="4353228"/>
            <a:ext cx="153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Ok, ok! You </a:t>
            </a:r>
            <a:r>
              <a:rPr lang="hr-HR" dirty="0" err="1"/>
              <a:t>got</a:t>
            </a:r>
            <a:r>
              <a:rPr lang="hr-HR" dirty="0"/>
              <a:t> me! I had a </a:t>
            </a:r>
            <a:r>
              <a:rPr lang="hr-HR" dirty="0" err="1"/>
              <a:t>juicy</a:t>
            </a:r>
            <a:r>
              <a:rPr lang="hr-HR" dirty="0"/>
              <a:t> </a:t>
            </a:r>
            <a:r>
              <a:rPr lang="hr-HR" dirty="0" err="1"/>
              <a:t>fly</a:t>
            </a:r>
            <a:r>
              <a:rPr lang="hr-HR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257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4A64E8-7381-4CCF-A74F-147CA15D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4" y="0"/>
            <a:ext cx="10515600" cy="1325563"/>
          </a:xfrm>
        </p:spPr>
        <p:txBody>
          <a:bodyPr/>
          <a:lstStyle/>
          <a:p>
            <a:r>
              <a:rPr lang="hr-HR" dirty="0" err="1"/>
              <a:t>Transformation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information</a:t>
            </a:r>
            <a:endParaRPr lang="hr-HR" dirty="0"/>
          </a:p>
        </p:txBody>
      </p:sp>
      <p:pic>
        <p:nvPicPr>
          <p:cNvPr id="4" name="Slika 3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39E9FF6A-C79C-48C1-AD86-8559B92E0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2" y="1690688"/>
            <a:ext cx="3942605" cy="2662310"/>
          </a:xfrm>
          <a:prstGeom prst="rect">
            <a:avLst/>
          </a:prstGeom>
        </p:spPr>
      </p:pic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03CDF945-CEC1-4EAA-8713-8CDB96AB36B9}"/>
              </a:ext>
            </a:extLst>
          </p:cNvPr>
          <p:cNvCxnSpPr>
            <a:cxnSpLocks/>
          </p:cNvCxnSpPr>
          <p:nvPr/>
        </p:nvCxnSpPr>
        <p:spPr>
          <a:xfrm flipV="1">
            <a:off x="4677679" y="2099525"/>
            <a:ext cx="1628918" cy="4926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40732C6F-4CEB-4C18-866D-3A54A9858AF0}"/>
              </a:ext>
            </a:extLst>
          </p:cNvPr>
          <p:cNvSpPr txBox="1"/>
          <p:nvPr/>
        </p:nvSpPr>
        <p:spPr>
          <a:xfrm>
            <a:off x="6496605" y="1314695"/>
            <a:ext cx="4090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err="1"/>
              <a:t>Each</a:t>
            </a:r>
            <a:r>
              <a:rPr lang="hr-HR" sz="3200" dirty="0"/>
              <a:t> </a:t>
            </a:r>
            <a:r>
              <a:rPr lang="hr-HR" sz="3200" dirty="0" err="1"/>
              <a:t>prey</a:t>
            </a:r>
            <a:r>
              <a:rPr lang="hr-HR" sz="3200" dirty="0"/>
              <a:t> </a:t>
            </a:r>
            <a:r>
              <a:rPr lang="hr-HR" sz="3200" dirty="0" err="1"/>
              <a:t>will</a:t>
            </a:r>
            <a:r>
              <a:rPr lang="hr-HR" sz="3200" dirty="0"/>
              <a:t> </a:t>
            </a:r>
            <a:r>
              <a:rPr lang="hr-HR" sz="3200" dirty="0" err="1"/>
              <a:t>be</a:t>
            </a:r>
            <a:r>
              <a:rPr lang="hr-HR" sz="3200" dirty="0"/>
              <a:t> </a:t>
            </a:r>
            <a:r>
              <a:rPr lang="hr-HR" sz="3200" dirty="0" err="1"/>
              <a:t>turned</a:t>
            </a:r>
            <a:r>
              <a:rPr lang="hr-HR" sz="3200" dirty="0"/>
              <a:t> </a:t>
            </a:r>
            <a:r>
              <a:rPr lang="hr-HR" sz="3200" dirty="0" err="1"/>
              <a:t>into</a:t>
            </a:r>
            <a:r>
              <a:rPr lang="hr-HR" sz="3200" dirty="0"/>
              <a:t> 1 (</a:t>
            </a:r>
            <a:r>
              <a:rPr lang="hr-HR" sz="3200" dirty="0" err="1"/>
              <a:t>present</a:t>
            </a:r>
            <a:r>
              <a:rPr lang="hr-HR" sz="3200" dirty="0"/>
              <a:t>) </a:t>
            </a:r>
            <a:r>
              <a:rPr lang="hr-HR" sz="3200" dirty="0" err="1"/>
              <a:t>or</a:t>
            </a:r>
            <a:r>
              <a:rPr lang="hr-HR" sz="3200" dirty="0"/>
              <a:t> 0 (</a:t>
            </a:r>
            <a:r>
              <a:rPr lang="hr-HR" sz="3200" dirty="0" err="1"/>
              <a:t>not</a:t>
            </a:r>
            <a:r>
              <a:rPr lang="hr-HR" sz="3200" dirty="0"/>
              <a:t> </a:t>
            </a:r>
            <a:r>
              <a:rPr lang="hr-HR" sz="3200" dirty="0" err="1"/>
              <a:t>present</a:t>
            </a:r>
            <a:r>
              <a:rPr lang="hr-HR" sz="3200" dirty="0"/>
              <a:t>)</a:t>
            </a:r>
          </a:p>
        </p:txBody>
      </p:sp>
      <p:pic>
        <p:nvPicPr>
          <p:cNvPr id="9" name="Slika 8" descr="Slika na kojoj se prikazuje insekt, torta, komad, tanjur&#10;&#10;Opis je automatski generiran">
            <a:extLst>
              <a:ext uri="{FF2B5EF4-FFF2-40B4-BE49-F238E27FC236}">
                <a16:creationId xmlns:a16="http://schemas.microsoft.com/office/drawing/2014/main" id="{51FB4AE0-3758-44B3-A89A-F7F724FF3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397">
            <a:off x="5872715" y="3810201"/>
            <a:ext cx="5338189" cy="2671177"/>
          </a:xfrm>
          <a:prstGeom prst="rect">
            <a:avLst/>
          </a:prstGeom>
        </p:spPr>
      </p:pic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F169DD77-4E7E-404A-980A-8F50C281C0B1}"/>
              </a:ext>
            </a:extLst>
          </p:cNvPr>
          <p:cNvCxnSpPr/>
          <p:nvPr/>
        </p:nvCxnSpPr>
        <p:spPr>
          <a:xfrm>
            <a:off x="8088924" y="3021843"/>
            <a:ext cx="0" cy="7764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4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300AC-84CA-4BF0-8960-4951C5DA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for your attention!</a:t>
            </a:r>
          </a:p>
        </p:txBody>
      </p:sp>
      <p:pic>
        <p:nvPicPr>
          <p:cNvPr id="9" name="Slika 8" descr="Slika na kojoj se prikazuje insekt, životinja, trava, pola&#10;&#10;Opis je automatski generiran">
            <a:extLst>
              <a:ext uri="{FF2B5EF4-FFF2-40B4-BE49-F238E27FC236}">
                <a16:creationId xmlns:a16="http://schemas.microsoft.com/office/drawing/2014/main" id="{DDD20287-AE48-452D-BC01-90A00E8E4E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r="30766" b="2"/>
          <a:stretch/>
        </p:blipFill>
        <p:spPr>
          <a:xfrm>
            <a:off x="793460" y="640080"/>
            <a:ext cx="2996780" cy="3602736"/>
          </a:xfrm>
          <a:prstGeom prst="rect">
            <a:avLst/>
          </a:prstGeom>
        </p:spPr>
      </p:pic>
      <p:pic>
        <p:nvPicPr>
          <p:cNvPr id="7" name="Slika 6" descr="Slika na kojoj se prikazuje životinja, trava&#10;&#10;Opis je automatski generiran">
            <a:extLst>
              <a:ext uri="{FF2B5EF4-FFF2-40B4-BE49-F238E27FC236}">
                <a16:creationId xmlns:a16="http://schemas.microsoft.com/office/drawing/2014/main" id="{7C5D31DD-B2B3-4FC5-A2C6-3EF8345BF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r="23941" b="1"/>
          <a:stretch/>
        </p:blipFill>
        <p:spPr>
          <a:xfrm>
            <a:off x="4587867" y="640080"/>
            <a:ext cx="3002795" cy="3602736"/>
          </a:xfrm>
          <a:prstGeom prst="rect">
            <a:avLst/>
          </a:prstGeom>
        </p:spPr>
      </p:pic>
      <p:pic>
        <p:nvPicPr>
          <p:cNvPr id="4" name="Slika 3" descr="Slika na kojoj se prikazuje trava, životinja, insekt&#10;&#10;Opis je automatski generiran">
            <a:extLst>
              <a:ext uri="{FF2B5EF4-FFF2-40B4-BE49-F238E27FC236}">
                <a16:creationId xmlns:a16="http://schemas.microsoft.com/office/drawing/2014/main" id="{70D050C4-9F0E-4B47-B193-F54C25246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r="16445"/>
          <a:stretch/>
        </p:blipFill>
        <p:spPr>
          <a:xfrm>
            <a:off x="8385029" y="640080"/>
            <a:ext cx="3003304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B1FEE1-3E37-44B0-84E6-DF7B56EE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hr-HR" dirty="0" err="1"/>
              <a:t>Psyllids</a:t>
            </a:r>
            <a:r>
              <a:rPr lang="hr-HR" dirty="0"/>
              <a:t> - </a:t>
            </a:r>
            <a:r>
              <a:rPr lang="hr-HR" i="1" dirty="0" err="1"/>
              <a:t>Cacopsylla</a:t>
            </a:r>
            <a:r>
              <a:rPr lang="hr-HR" dirty="0"/>
              <a:t> </a:t>
            </a:r>
            <a:r>
              <a:rPr lang="hr-HR" dirty="0" err="1"/>
              <a:t>spp</a:t>
            </a:r>
            <a:r>
              <a:rPr lang="hr-HR" dirty="0"/>
              <a:t>.</a:t>
            </a:r>
          </a:p>
        </p:txBody>
      </p:sp>
      <p:pic>
        <p:nvPicPr>
          <p:cNvPr id="4" name="Grafik 18">
            <a:extLst>
              <a:ext uri="{FF2B5EF4-FFF2-40B4-BE49-F238E27FC236}">
                <a16:creationId xmlns:a16="http://schemas.microsoft.com/office/drawing/2014/main" id="{E8BD2BA1-88D9-4BAC-915D-7A997E63FA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" r="3" b="24867"/>
          <a:stretch/>
        </p:blipFill>
        <p:spPr>
          <a:xfrm>
            <a:off x="642258" y="1268995"/>
            <a:ext cx="4020297" cy="247613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8CA8B8-2077-4D63-9551-FAD50CF1B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1715359"/>
          </a:xfrm>
        </p:spPr>
        <p:txBody>
          <a:bodyPr>
            <a:noAutofit/>
          </a:bodyPr>
          <a:lstStyle/>
          <a:p>
            <a:pPr marL="266700" indent="-2667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b="1" dirty="0" err="1"/>
              <a:t>Main</a:t>
            </a:r>
            <a:r>
              <a:rPr lang="hr-HR" b="1" dirty="0"/>
              <a:t> pest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pear</a:t>
            </a:r>
            <a:r>
              <a:rPr lang="hr-HR" b="1" dirty="0"/>
              <a:t> </a:t>
            </a:r>
            <a:r>
              <a:rPr lang="hr-HR" b="1" dirty="0" err="1"/>
              <a:t>orchards</a:t>
            </a:r>
            <a:r>
              <a:rPr lang="hr-HR" dirty="0"/>
              <a:t>: </a:t>
            </a:r>
          </a:p>
          <a:p>
            <a:pPr marL="457200" indent="-92075">
              <a:buClr>
                <a:schemeClr val="tx1"/>
              </a:buClr>
              <a:buFont typeface="+mj-lt"/>
              <a:buAutoNum type="arabicParenR"/>
            </a:pPr>
            <a:r>
              <a:rPr lang="hr-HR" dirty="0" err="1"/>
              <a:t>Extract</a:t>
            </a:r>
            <a:r>
              <a:rPr lang="hr-HR" dirty="0"/>
              <a:t> </a:t>
            </a:r>
            <a:r>
              <a:rPr lang="hr-HR" dirty="0" err="1"/>
              <a:t>nutrients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pear</a:t>
            </a:r>
            <a:r>
              <a:rPr lang="hr-HR" dirty="0"/>
              <a:t> </a:t>
            </a:r>
            <a:r>
              <a:rPr lang="hr-HR" dirty="0" err="1"/>
              <a:t>trees</a:t>
            </a:r>
            <a:endParaRPr lang="hr-HR" dirty="0"/>
          </a:p>
          <a:p>
            <a:pPr marL="457200" indent="-92075">
              <a:buClr>
                <a:schemeClr val="tx1"/>
              </a:buClr>
              <a:buFont typeface="+mj-lt"/>
              <a:buAutoNum type="arabicParenR"/>
            </a:pPr>
            <a:r>
              <a:rPr lang="hr-HR" dirty="0" err="1"/>
              <a:t>Induce</a:t>
            </a:r>
            <a:r>
              <a:rPr lang="hr-HR" dirty="0"/>
              <a:t> development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sooty</a:t>
            </a:r>
            <a:r>
              <a:rPr lang="hr-HR" dirty="0"/>
              <a:t> </a:t>
            </a:r>
            <a:r>
              <a:rPr lang="hr-HR" dirty="0" err="1"/>
              <a:t>moulds</a:t>
            </a:r>
            <a:r>
              <a:rPr lang="hr-HR" dirty="0"/>
              <a:t> </a:t>
            </a:r>
          </a:p>
          <a:p>
            <a:pPr marL="457200" indent="-92075">
              <a:spcAft>
                <a:spcPts val="1800"/>
              </a:spcAft>
              <a:buClr>
                <a:schemeClr val="tx1"/>
              </a:buClr>
              <a:buFont typeface="+mj-lt"/>
              <a:buAutoNum type="arabicParenR"/>
            </a:pPr>
            <a:r>
              <a:rPr lang="hr-HR" dirty="0" err="1"/>
              <a:t>Transmit</a:t>
            </a:r>
            <a:r>
              <a:rPr lang="hr-HR" dirty="0"/>
              <a:t> </a:t>
            </a:r>
            <a:r>
              <a:rPr lang="hr-HR" dirty="0" err="1"/>
              <a:t>harmful</a:t>
            </a:r>
            <a:r>
              <a:rPr lang="hr-HR" dirty="0"/>
              <a:t> </a:t>
            </a:r>
            <a:r>
              <a:rPr lang="hr-HR" dirty="0" err="1"/>
              <a:t>phytoplasmas</a:t>
            </a:r>
            <a:r>
              <a:rPr lang="hr-HR" dirty="0"/>
              <a:t>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cause</a:t>
            </a:r>
            <a:r>
              <a:rPr lang="hr-HR" dirty="0"/>
              <a:t> </a:t>
            </a:r>
            <a:r>
              <a:rPr lang="hr-HR" dirty="0" err="1"/>
              <a:t>pear</a:t>
            </a:r>
            <a:r>
              <a:rPr lang="hr-HR" dirty="0"/>
              <a:t> </a:t>
            </a:r>
            <a:r>
              <a:rPr lang="hr-HR" dirty="0" err="1"/>
              <a:t>decline</a:t>
            </a:r>
            <a:r>
              <a:rPr lang="hr-HR" dirty="0"/>
              <a:t>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5D3BA8E-2E28-499F-A135-EB9A30B7A65F}"/>
              </a:ext>
            </a:extLst>
          </p:cNvPr>
          <p:cNvSpPr txBox="1"/>
          <p:nvPr/>
        </p:nvSpPr>
        <p:spPr>
          <a:xfrm>
            <a:off x="5282353" y="5694238"/>
            <a:ext cx="612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2000" b="1" dirty="0" err="1"/>
              <a:t>Resistant</a:t>
            </a:r>
            <a:r>
              <a:rPr lang="hr-HR" sz="2000" b="1" dirty="0"/>
              <a:t> to </a:t>
            </a:r>
            <a:r>
              <a:rPr lang="hr-HR" sz="2000" b="1" dirty="0" err="1"/>
              <a:t>pesticides</a:t>
            </a:r>
            <a:r>
              <a:rPr lang="hr-HR" sz="2000" b="1" dirty="0"/>
              <a:t> </a:t>
            </a:r>
            <a:r>
              <a:rPr lang="hr-HR" sz="2000" dirty="0" err="1"/>
              <a:t>due</a:t>
            </a:r>
            <a:r>
              <a:rPr lang="hr-HR" sz="2000" dirty="0"/>
              <a:t> to </a:t>
            </a:r>
            <a:r>
              <a:rPr lang="hr-HR" sz="2000" dirty="0" err="1"/>
              <a:t>their</a:t>
            </a:r>
            <a:r>
              <a:rPr lang="hr-HR" sz="2000" dirty="0"/>
              <a:t> </a:t>
            </a:r>
            <a:r>
              <a:rPr lang="hr-HR" sz="2000" dirty="0" err="1"/>
              <a:t>polyvoltine</a:t>
            </a:r>
            <a:r>
              <a:rPr lang="hr-HR" sz="2000" dirty="0"/>
              <a:t> nature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67E73A3-3A2F-49E4-9760-C6FFBF57D2ED}"/>
              </a:ext>
            </a:extLst>
          </p:cNvPr>
          <p:cNvSpPr txBox="1"/>
          <p:nvPr/>
        </p:nvSpPr>
        <p:spPr>
          <a:xfrm>
            <a:off x="5144679" y="4772298"/>
            <a:ext cx="685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2000" dirty="0" err="1"/>
              <a:t>Active</a:t>
            </a:r>
            <a:r>
              <a:rPr lang="hr-HR" sz="2000" dirty="0"/>
              <a:t> </a:t>
            </a:r>
            <a:r>
              <a:rPr lang="hr-HR" sz="2000" dirty="0" err="1"/>
              <a:t>already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</a:t>
            </a:r>
            <a:r>
              <a:rPr lang="hr-HR" sz="2000" dirty="0" err="1"/>
              <a:t>early</a:t>
            </a:r>
            <a:r>
              <a:rPr lang="hr-HR" sz="2000" dirty="0"/>
              <a:t> </a:t>
            </a:r>
            <a:r>
              <a:rPr lang="hr-HR" sz="2000" dirty="0" err="1"/>
              <a:t>spring</a:t>
            </a:r>
            <a:r>
              <a:rPr lang="hr-HR" sz="2000" dirty="0"/>
              <a:t>  </a:t>
            </a:r>
            <a:r>
              <a:rPr lang="hr-HR" sz="2000" dirty="0">
                <a:sym typeface="Wingdings" panose="05000000000000000000" pitchFamily="2" charset="2"/>
              </a:rPr>
              <a:t> </a:t>
            </a:r>
            <a:r>
              <a:rPr lang="hr-HR" sz="2000" dirty="0" err="1">
                <a:sym typeface="Wingdings" panose="05000000000000000000" pitchFamily="2" charset="2"/>
              </a:rPr>
              <a:t>high</a:t>
            </a:r>
            <a:r>
              <a:rPr lang="hr-HR" sz="2000" dirty="0">
                <a:sym typeface="Wingdings" panose="05000000000000000000" pitchFamily="2" charset="2"/>
              </a:rPr>
              <a:t> </a:t>
            </a:r>
            <a:r>
              <a:rPr lang="hr-HR" sz="2000" dirty="0" err="1">
                <a:sym typeface="Wingdings" panose="05000000000000000000" pitchFamily="2" charset="2"/>
              </a:rPr>
              <a:t>abundance</a:t>
            </a:r>
            <a:r>
              <a:rPr lang="hr-HR" sz="2000" dirty="0">
                <a:sym typeface="Wingdings" panose="05000000000000000000" pitchFamily="2" charset="2"/>
              </a:rPr>
              <a:t> </a:t>
            </a:r>
            <a:r>
              <a:rPr lang="hr-HR" sz="2000" dirty="0" err="1">
                <a:sym typeface="Wingdings" panose="05000000000000000000" pitchFamily="2" charset="2"/>
              </a:rPr>
              <a:t>in</a:t>
            </a:r>
            <a:r>
              <a:rPr lang="hr-HR" sz="2000" dirty="0">
                <a:sym typeface="Wingdings" panose="05000000000000000000" pitchFamily="2" charset="2"/>
              </a:rPr>
              <a:t> </a:t>
            </a:r>
            <a:r>
              <a:rPr lang="hr-HR" sz="2000" dirty="0" err="1">
                <a:sym typeface="Wingdings" panose="05000000000000000000" pitchFamily="2" charset="2"/>
              </a:rPr>
              <a:t>early</a:t>
            </a:r>
            <a:r>
              <a:rPr lang="hr-HR" sz="2000" dirty="0">
                <a:sym typeface="Wingdings" panose="05000000000000000000" pitchFamily="2" charset="2"/>
              </a:rPr>
              <a:t> </a:t>
            </a:r>
            <a:r>
              <a:rPr lang="hr-HR" sz="2000" dirty="0" err="1">
                <a:sym typeface="Wingdings" panose="05000000000000000000" pitchFamily="2" charset="2"/>
              </a:rPr>
              <a:t>summer</a:t>
            </a: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EAA8254-8E59-43C3-96D4-26918B653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13" y="4042900"/>
            <a:ext cx="2633867" cy="19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BE08DA2A-BCA6-4E1A-8176-65573747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" y="570197"/>
            <a:ext cx="11407704" cy="10210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Naturaly</a:t>
            </a:r>
            <a:r>
              <a:rPr lang="hr-HR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r-HR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occuring</a:t>
            </a:r>
            <a:r>
              <a:rPr lang="hr-HR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r-HR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predators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3DDEC115-DE5D-4962-B50F-65DB0D83F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23630" r="16152" b="13663"/>
          <a:stretch/>
        </p:blipFill>
        <p:spPr>
          <a:xfrm rot="983514">
            <a:off x="6936063" y="3392183"/>
            <a:ext cx="3240613" cy="2074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11">
            <a:extLst>
              <a:ext uri="{FF2B5EF4-FFF2-40B4-BE49-F238E27FC236}">
                <a16:creationId xmlns:a16="http://schemas.microsoft.com/office/drawing/2014/main" id="{4C41CA70-EEF8-4263-9EDE-5B8D376B7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r="13588" b="8812"/>
          <a:stretch/>
        </p:blipFill>
        <p:spPr>
          <a:xfrm rot="1715835">
            <a:off x="7587522" y="1844489"/>
            <a:ext cx="2507810" cy="2343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C516D0A4-F134-4405-A972-00A3F7B4FE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3" t="23205" r="23459" b="22135"/>
          <a:stretch/>
        </p:blipFill>
        <p:spPr>
          <a:xfrm rot="408672">
            <a:off x="5279751" y="3499261"/>
            <a:ext cx="2711830" cy="2183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4" descr="Slika na kojoj se prikazuje insekt&#10;&#10;Opis je automatski generiran">
            <a:extLst>
              <a:ext uri="{FF2B5EF4-FFF2-40B4-BE49-F238E27FC236}">
                <a16:creationId xmlns:a16="http://schemas.microsoft.com/office/drawing/2014/main" id="{ECFA26BB-759D-42E3-B6E6-3E00A714BE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26950" r="11505" b="5979"/>
          <a:stretch/>
        </p:blipFill>
        <p:spPr>
          <a:xfrm rot="1841252">
            <a:off x="540001" y="2441609"/>
            <a:ext cx="3332063" cy="2221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Rezervirano mjesto slike 5" descr="Slika na kojoj se prikazuje životinja, insekt, biljka, zeleno&#10;&#10;Opis je automatski generiran">
            <a:extLst>
              <a:ext uri="{FF2B5EF4-FFF2-40B4-BE49-F238E27FC236}">
                <a16:creationId xmlns:a16="http://schemas.microsoft.com/office/drawing/2014/main" id="{286ACAD2-6F4F-422D-A20C-34CEC5FE4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19766" r="11181" b="19766"/>
          <a:stretch/>
        </p:blipFill>
        <p:spPr>
          <a:xfrm rot="971420">
            <a:off x="5376231" y="1921093"/>
            <a:ext cx="2766568" cy="1945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52B18F5F-260E-4D64-BA3E-BD5B66D1B897}"/>
              </a:ext>
            </a:extLst>
          </p:cNvPr>
          <p:cNvSpPr txBox="1"/>
          <p:nvPr/>
        </p:nvSpPr>
        <p:spPr>
          <a:xfrm>
            <a:off x="1077425" y="4881708"/>
            <a:ext cx="3094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Specialists</a:t>
            </a:r>
            <a:r>
              <a:rPr lang="hr-HR" sz="2800" dirty="0"/>
              <a:t> – </a:t>
            </a:r>
            <a:r>
              <a:rPr lang="hr-HR" sz="2800" i="1" dirty="0" err="1"/>
              <a:t>Anthocoris</a:t>
            </a:r>
            <a:r>
              <a:rPr lang="hr-HR" sz="2800" dirty="0"/>
              <a:t> </a:t>
            </a:r>
            <a:r>
              <a:rPr lang="hr-HR" sz="2800" dirty="0" err="1"/>
              <a:t>spp</a:t>
            </a:r>
            <a:r>
              <a:rPr lang="hr-HR" dirty="0"/>
              <a:t>. 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4CA2515-3FB9-46F4-9BCF-37A1C59828D0}"/>
              </a:ext>
            </a:extLst>
          </p:cNvPr>
          <p:cNvSpPr txBox="1"/>
          <p:nvPr/>
        </p:nvSpPr>
        <p:spPr>
          <a:xfrm>
            <a:off x="6347628" y="5574205"/>
            <a:ext cx="346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Generalist</a:t>
            </a:r>
            <a:r>
              <a:rPr lang="hr-HR" sz="2800" dirty="0"/>
              <a:t> </a:t>
            </a:r>
            <a:r>
              <a:rPr lang="hr-HR" sz="2800" dirty="0" err="1"/>
              <a:t>predators</a:t>
            </a:r>
            <a:r>
              <a:rPr lang="hr-HR" sz="2800" dirty="0"/>
              <a:t> </a:t>
            </a:r>
          </a:p>
        </p:txBody>
      </p:sp>
      <p:cxnSp>
        <p:nvCxnSpPr>
          <p:cNvPr id="3" name="Ravni poveznik sa strelicom 2">
            <a:extLst>
              <a:ext uri="{FF2B5EF4-FFF2-40B4-BE49-F238E27FC236}">
                <a16:creationId xmlns:a16="http://schemas.microsoft.com/office/drawing/2014/main" id="{EAA90C80-CAF9-400A-8337-7AB6D2FD28B0}"/>
              </a:ext>
            </a:extLst>
          </p:cNvPr>
          <p:cNvCxnSpPr>
            <a:cxnSpLocks/>
          </p:cNvCxnSpPr>
          <p:nvPr/>
        </p:nvCxnSpPr>
        <p:spPr>
          <a:xfrm flipH="1">
            <a:off x="5193132" y="2717322"/>
            <a:ext cx="575704" cy="6705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C6158696-2B57-4329-AF2F-354704C1E995}"/>
              </a:ext>
            </a:extLst>
          </p:cNvPr>
          <p:cNvCxnSpPr>
            <a:cxnSpLocks/>
          </p:cNvCxnSpPr>
          <p:nvPr/>
        </p:nvCxnSpPr>
        <p:spPr>
          <a:xfrm flipH="1" flipV="1">
            <a:off x="5285064" y="3816991"/>
            <a:ext cx="364969" cy="3103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9B870535-7E22-4B93-B332-DAF6C2EE7B41}"/>
              </a:ext>
            </a:extLst>
          </p:cNvPr>
          <p:cNvSpPr txBox="1"/>
          <p:nvPr/>
        </p:nvSpPr>
        <p:spPr>
          <a:xfrm>
            <a:off x="4134271" y="3401674"/>
            <a:ext cx="1555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Coccinellids</a:t>
            </a:r>
            <a:endParaRPr lang="en-GB" sz="2000" b="1" dirty="0"/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E2999CEF-0088-4960-B721-2B1180A3D83E}"/>
              </a:ext>
            </a:extLst>
          </p:cNvPr>
          <p:cNvCxnSpPr>
            <a:cxnSpLocks/>
          </p:cNvCxnSpPr>
          <p:nvPr/>
        </p:nvCxnSpPr>
        <p:spPr>
          <a:xfrm flipV="1">
            <a:off x="9808280" y="3972187"/>
            <a:ext cx="619761" cy="3971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id="{BD098B00-6F37-4106-9126-CB290E1136FE}"/>
              </a:ext>
            </a:extLst>
          </p:cNvPr>
          <p:cNvCxnSpPr>
            <a:cxnSpLocks/>
          </p:cNvCxnSpPr>
          <p:nvPr/>
        </p:nvCxnSpPr>
        <p:spPr>
          <a:xfrm>
            <a:off x="9808280" y="3161049"/>
            <a:ext cx="694901" cy="3912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440813D8-D883-4E9A-91F1-69F952862C34}"/>
              </a:ext>
            </a:extLst>
          </p:cNvPr>
          <p:cNvSpPr txBox="1"/>
          <p:nvPr/>
        </p:nvSpPr>
        <p:spPr>
          <a:xfrm>
            <a:off x="10399868" y="3552296"/>
            <a:ext cx="116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/>
              <a:t>Spiders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07175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2397DB-F1B6-4277-BC50-5A1BD960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61422"/>
          </a:xfrm>
        </p:spPr>
        <p:txBody>
          <a:bodyPr/>
          <a:lstStyle/>
          <a:p>
            <a:pPr algn="ctr"/>
            <a:r>
              <a:rPr lang="hr-HR" dirty="0" err="1"/>
              <a:t>Experimental</a:t>
            </a:r>
            <a:r>
              <a:rPr lang="hr-HR" dirty="0"/>
              <a:t> design </a:t>
            </a:r>
            <a:endParaRPr lang="en-GB" dirty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820466A-59DD-4113-A3D4-45C5A92AD227}"/>
              </a:ext>
            </a:extLst>
          </p:cNvPr>
          <p:cNvSpPr/>
          <p:nvPr/>
        </p:nvSpPr>
        <p:spPr>
          <a:xfrm>
            <a:off x="2560755" y="2619042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4A19E943-816D-4FDC-BBE4-BEBE66D4EEA8}"/>
              </a:ext>
            </a:extLst>
          </p:cNvPr>
          <p:cNvSpPr/>
          <p:nvPr/>
        </p:nvSpPr>
        <p:spPr>
          <a:xfrm>
            <a:off x="907746" y="4156931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3CA82E4-2669-4FB0-87D7-EEA2A4C86DB1}"/>
              </a:ext>
            </a:extLst>
          </p:cNvPr>
          <p:cNvSpPr/>
          <p:nvPr/>
        </p:nvSpPr>
        <p:spPr>
          <a:xfrm>
            <a:off x="907746" y="3381292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8D09A931-F19B-4827-9EBA-043578189850}"/>
              </a:ext>
            </a:extLst>
          </p:cNvPr>
          <p:cNvSpPr/>
          <p:nvPr/>
        </p:nvSpPr>
        <p:spPr>
          <a:xfrm>
            <a:off x="916283" y="1865259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CC20099F-F27C-4F3D-AB6C-6C2AE15CDA20}"/>
              </a:ext>
            </a:extLst>
          </p:cNvPr>
          <p:cNvSpPr/>
          <p:nvPr/>
        </p:nvSpPr>
        <p:spPr>
          <a:xfrm>
            <a:off x="2560755" y="1865259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82788BD6-A934-4C64-8782-29D82B4A2599}"/>
              </a:ext>
            </a:extLst>
          </p:cNvPr>
          <p:cNvSpPr/>
          <p:nvPr/>
        </p:nvSpPr>
        <p:spPr>
          <a:xfrm>
            <a:off x="2560755" y="3381292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983B5251-6E01-4478-914B-72DDCB2654A5}"/>
              </a:ext>
            </a:extLst>
          </p:cNvPr>
          <p:cNvSpPr/>
          <p:nvPr/>
        </p:nvSpPr>
        <p:spPr>
          <a:xfrm>
            <a:off x="916283" y="2619042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264002D1-38B3-48EC-9F4F-29B318A74494}"/>
              </a:ext>
            </a:extLst>
          </p:cNvPr>
          <p:cNvSpPr/>
          <p:nvPr/>
        </p:nvSpPr>
        <p:spPr>
          <a:xfrm>
            <a:off x="2560755" y="4150632"/>
            <a:ext cx="1264596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791CDD4-44F0-48C2-A9B6-9AC0E31EA9E7}"/>
              </a:ext>
            </a:extLst>
          </p:cNvPr>
          <p:cNvSpPr txBox="1"/>
          <p:nvPr/>
        </p:nvSpPr>
        <p:spPr>
          <a:xfrm>
            <a:off x="982666" y="1962134"/>
            <a:ext cx="94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Netčice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724E6F6E-F913-4408-9145-FB767F125942}"/>
              </a:ext>
            </a:extLst>
          </p:cNvPr>
          <p:cNvSpPr txBox="1"/>
          <p:nvPr/>
        </p:nvSpPr>
        <p:spPr>
          <a:xfrm>
            <a:off x="965893" y="2727139"/>
            <a:ext cx="147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Morkuvky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7FC310B8-1F42-4413-A2D3-6BEEFD25E349}"/>
              </a:ext>
            </a:extLst>
          </p:cNvPr>
          <p:cNvSpPr txBox="1"/>
          <p:nvPr/>
        </p:nvSpPr>
        <p:spPr>
          <a:xfrm>
            <a:off x="956263" y="3364567"/>
            <a:ext cx="126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Stary Liskovec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8BF1E595-5DCA-4E0F-9D54-3BCA1686B360}"/>
              </a:ext>
            </a:extLst>
          </p:cNvPr>
          <p:cNvSpPr txBox="1"/>
          <p:nvPr/>
        </p:nvSpPr>
        <p:spPr>
          <a:xfrm>
            <a:off x="965893" y="4212972"/>
            <a:ext cx="94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Kobyli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1EB765ED-C1B2-4D76-9408-A1F4BBDDD6B1}"/>
              </a:ext>
            </a:extLst>
          </p:cNvPr>
          <p:cNvSpPr txBox="1"/>
          <p:nvPr/>
        </p:nvSpPr>
        <p:spPr>
          <a:xfrm>
            <a:off x="2683267" y="1977773"/>
            <a:ext cx="101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Litenčice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DB5AE3F7-79C6-4D01-A42D-4A39B446DB66}"/>
              </a:ext>
            </a:extLst>
          </p:cNvPr>
          <p:cNvSpPr txBox="1"/>
          <p:nvPr/>
        </p:nvSpPr>
        <p:spPr>
          <a:xfrm>
            <a:off x="2626091" y="2585966"/>
            <a:ext cx="126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Velke Bilovice 1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C4D36989-5812-47EC-9351-84006C7B9ACB}"/>
              </a:ext>
            </a:extLst>
          </p:cNvPr>
          <p:cNvSpPr txBox="1"/>
          <p:nvPr/>
        </p:nvSpPr>
        <p:spPr>
          <a:xfrm>
            <a:off x="2626091" y="3355306"/>
            <a:ext cx="114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Velke Bilovice 2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A63EC336-1B38-45DA-8C22-098913EB1AE0}"/>
              </a:ext>
            </a:extLst>
          </p:cNvPr>
          <p:cNvSpPr txBox="1"/>
          <p:nvPr/>
        </p:nvSpPr>
        <p:spPr>
          <a:xfrm>
            <a:off x="2626091" y="4243411"/>
            <a:ext cx="126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Mikulčice</a:t>
            </a:r>
            <a:r>
              <a:rPr lang="hr-HR" dirty="0"/>
              <a:t> </a:t>
            </a:r>
            <a:endParaRPr lang="en-GB" dirty="0"/>
          </a:p>
        </p:txBody>
      </p:sp>
      <p:pic>
        <p:nvPicPr>
          <p:cNvPr id="29" name="Slika 28" descr="Slika na kojoj se prikazuje karta&#10;&#10;Opis je automatski generiran">
            <a:extLst>
              <a:ext uri="{FF2B5EF4-FFF2-40B4-BE49-F238E27FC236}">
                <a16:creationId xmlns:a16="http://schemas.microsoft.com/office/drawing/2014/main" id="{16B16C8A-C748-494A-975A-4591E616A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73" y="1179041"/>
            <a:ext cx="7406676" cy="4959758"/>
          </a:xfrm>
          <a:prstGeom prst="rect">
            <a:avLst/>
          </a:prstGeom>
        </p:spPr>
      </p:pic>
      <p:sp>
        <p:nvSpPr>
          <p:cNvPr id="31" name="Desna vitičasta zagrada 30">
            <a:extLst>
              <a:ext uri="{FF2B5EF4-FFF2-40B4-BE49-F238E27FC236}">
                <a16:creationId xmlns:a16="http://schemas.microsoft.com/office/drawing/2014/main" id="{989CCE4C-1057-486B-AB83-DE85F08AD2FD}"/>
              </a:ext>
            </a:extLst>
          </p:cNvPr>
          <p:cNvSpPr/>
          <p:nvPr/>
        </p:nvSpPr>
        <p:spPr>
          <a:xfrm rot="5400000">
            <a:off x="1385240" y="4428367"/>
            <a:ext cx="318144" cy="1256059"/>
          </a:xfrm>
          <a:prstGeom prst="rightBrace">
            <a:avLst>
              <a:gd name="adj1" fmla="val 8333"/>
              <a:gd name="adj2" fmla="val 4807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Desna vitičasta zagrada 32">
            <a:extLst>
              <a:ext uri="{FF2B5EF4-FFF2-40B4-BE49-F238E27FC236}">
                <a16:creationId xmlns:a16="http://schemas.microsoft.com/office/drawing/2014/main" id="{F32EB2FD-5CF5-445D-AF87-B5664FD9FF93}"/>
              </a:ext>
            </a:extLst>
          </p:cNvPr>
          <p:cNvSpPr/>
          <p:nvPr/>
        </p:nvSpPr>
        <p:spPr>
          <a:xfrm rot="5400000">
            <a:off x="3024413" y="4428368"/>
            <a:ext cx="318144" cy="1256059"/>
          </a:xfrm>
          <a:prstGeom prst="rightBrace">
            <a:avLst>
              <a:gd name="adj1" fmla="val 8333"/>
              <a:gd name="adj2" fmla="val 4807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869326F1-9421-4F72-A920-C72E662A5322}"/>
              </a:ext>
            </a:extLst>
          </p:cNvPr>
          <p:cNvSpPr txBox="1"/>
          <p:nvPr/>
        </p:nvSpPr>
        <p:spPr>
          <a:xfrm>
            <a:off x="902870" y="5215469"/>
            <a:ext cx="160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Ecological</a:t>
            </a:r>
            <a:r>
              <a:rPr lang="hr-HR" dirty="0"/>
              <a:t> </a:t>
            </a:r>
            <a:r>
              <a:rPr lang="en-GB" dirty="0"/>
              <a:t>management</a:t>
            </a:r>
          </a:p>
          <a:p>
            <a:r>
              <a:rPr lang="en-GB" dirty="0"/>
              <a:t>- control 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9C2DA6BB-0594-4934-A7F3-0E03A873B399}"/>
              </a:ext>
            </a:extLst>
          </p:cNvPr>
          <p:cNvSpPr txBox="1"/>
          <p:nvPr/>
        </p:nvSpPr>
        <p:spPr>
          <a:xfrm>
            <a:off x="2443804" y="5214305"/>
            <a:ext cx="160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Integrated pest management 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F42845F0-EB63-4CD9-B58E-E1DD7CBA77A2}"/>
              </a:ext>
            </a:extLst>
          </p:cNvPr>
          <p:cNvSpPr txBox="1"/>
          <p:nvPr/>
        </p:nvSpPr>
        <p:spPr>
          <a:xfrm>
            <a:off x="1524000" y="1332607"/>
            <a:ext cx="196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PEAR ORCHARDS:</a:t>
            </a:r>
            <a:endParaRPr lang="en-GB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E25F238-C3DC-43EE-ABB7-947125D4373F}"/>
              </a:ext>
            </a:extLst>
          </p:cNvPr>
          <p:cNvSpPr txBox="1"/>
          <p:nvPr/>
        </p:nvSpPr>
        <p:spPr>
          <a:xfrm>
            <a:off x="7305675" y="278266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FF00"/>
                </a:solidFill>
              </a:rPr>
              <a:t>Visited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hr-HR" dirty="0" err="1">
                <a:solidFill>
                  <a:srgbClr val="FFFF00"/>
                </a:solidFill>
              </a:rPr>
              <a:t>in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hr-HR" dirty="0" err="1">
                <a:solidFill>
                  <a:srgbClr val="FFFF00"/>
                </a:solidFill>
              </a:rPr>
              <a:t>December</a:t>
            </a:r>
            <a:r>
              <a:rPr lang="hr-HR" dirty="0">
                <a:solidFill>
                  <a:srgbClr val="FFFF00"/>
                </a:solidFill>
              </a:rPr>
              <a:t>, </a:t>
            </a:r>
            <a:r>
              <a:rPr lang="hr-HR" dirty="0" err="1">
                <a:solidFill>
                  <a:srgbClr val="FFFF00"/>
                </a:solidFill>
              </a:rPr>
              <a:t>February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hr-HR" dirty="0" err="1">
                <a:solidFill>
                  <a:srgbClr val="FFFF00"/>
                </a:solidFill>
              </a:rPr>
              <a:t>and</a:t>
            </a:r>
            <a:r>
              <a:rPr lang="hr-HR" dirty="0">
                <a:solidFill>
                  <a:srgbClr val="FFFF00"/>
                </a:solidFill>
              </a:rPr>
              <a:t> April!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C0901F-291B-42AA-909D-1C6B13A2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99" y="768772"/>
            <a:ext cx="5232401" cy="748454"/>
          </a:xfrm>
        </p:spPr>
        <p:txBody>
          <a:bodyPr/>
          <a:lstStyle/>
          <a:p>
            <a:r>
              <a:rPr lang="hr-HR" dirty="0" err="1"/>
              <a:t>Experimental</a:t>
            </a:r>
            <a:r>
              <a:rPr lang="hr-HR" dirty="0"/>
              <a:t> design </a:t>
            </a:r>
            <a:endParaRPr lang="en-GB" dirty="0"/>
          </a:p>
        </p:txBody>
      </p:sp>
      <p:pic>
        <p:nvPicPr>
          <p:cNvPr id="4" name="Obrázek 20">
            <a:extLst>
              <a:ext uri="{FF2B5EF4-FFF2-40B4-BE49-F238E27FC236}">
                <a16:creationId xmlns:a16="http://schemas.microsoft.com/office/drawing/2014/main" id="{0467967F-4DF4-4EBA-8A66-8135757C0C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5" y="1870745"/>
            <a:ext cx="10972800" cy="4303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30CD1B1D-5100-4C4E-A15F-09696FB88C87}"/>
              </a:ext>
            </a:extLst>
          </p:cNvPr>
          <p:cNvCxnSpPr>
            <a:cxnSpLocks/>
          </p:cNvCxnSpPr>
          <p:nvPr/>
        </p:nvCxnSpPr>
        <p:spPr>
          <a:xfrm>
            <a:off x="2859014" y="2961314"/>
            <a:ext cx="1241570" cy="1845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77E76364-F363-45BC-92D7-559B2DC27E2F}"/>
              </a:ext>
            </a:extLst>
          </p:cNvPr>
          <p:cNvCxnSpPr>
            <a:cxnSpLocks/>
          </p:cNvCxnSpPr>
          <p:nvPr/>
        </p:nvCxnSpPr>
        <p:spPr>
          <a:xfrm>
            <a:off x="4328719" y="3728907"/>
            <a:ext cx="1275127" cy="22230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7DB5CA3-024C-46C3-BC88-8AB4CC043730}"/>
              </a:ext>
            </a:extLst>
          </p:cNvPr>
          <p:cNvSpPr txBox="1"/>
          <p:nvPr/>
        </p:nvSpPr>
        <p:spPr>
          <a:xfrm rot="542677">
            <a:off x="2956041" y="2599889"/>
            <a:ext cx="112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FF00"/>
                </a:solidFill>
                <a:highlight>
                  <a:srgbClr val="FF0000"/>
                </a:highlight>
              </a:rPr>
              <a:t>MARGIN</a:t>
            </a:r>
            <a:endParaRPr lang="en-GB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C239393-7F31-4C65-AD16-2EA24539B595}"/>
              </a:ext>
            </a:extLst>
          </p:cNvPr>
          <p:cNvSpPr txBox="1"/>
          <p:nvPr/>
        </p:nvSpPr>
        <p:spPr>
          <a:xfrm rot="542677">
            <a:off x="4542959" y="3439168"/>
            <a:ext cx="112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  <a:highlight>
                  <a:srgbClr val="FFFF00"/>
                </a:highlight>
              </a:rPr>
              <a:t>CENTER</a:t>
            </a:r>
            <a:endParaRPr lang="en-GB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5141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806F16-747F-47CC-A041-B91DE7B47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286603"/>
            <a:ext cx="11525689" cy="1450757"/>
          </a:xfrm>
        </p:spPr>
        <p:txBody>
          <a:bodyPr>
            <a:noAutofit/>
          </a:bodyPr>
          <a:lstStyle/>
          <a:p>
            <a:pPr algn="ctr"/>
            <a:r>
              <a:rPr lang="hr-HR" sz="3600" dirty="0" err="1"/>
              <a:t>Experimental</a:t>
            </a:r>
            <a:r>
              <a:rPr lang="hr-HR" sz="3600" dirty="0"/>
              <a:t> design </a:t>
            </a:r>
            <a:endParaRPr lang="en-GB" sz="3600" b="1" u="sng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FEA5B20-8514-4252-B575-03462C434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4" y="1953700"/>
            <a:ext cx="3470969" cy="4218500"/>
          </a:xfrm>
          <a:prstGeom prst="rect">
            <a:avLst/>
          </a:prstGeom>
        </p:spPr>
      </p:pic>
      <p:pic>
        <p:nvPicPr>
          <p:cNvPr id="4" name="Picture 4" descr="No description available.">
            <a:extLst>
              <a:ext uri="{FF2B5EF4-FFF2-40B4-BE49-F238E27FC236}">
                <a16:creationId xmlns:a16="http://schemas.microsoft.com/office/drawing/2014/main" id="{B74BF2CB-30A7-4EF2-A245-F62A4833DA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50" y="1737359"/>
            <a:ext cx="3019896" cy="307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9E6E8711-958C-424F-B701-AB6A45915519}"/>
              </a:ext>
            </a:extLst>
          </p:cNvPr>
          <p:cNvSpPr/>
          <p:nvPr/>
        </p:nvSpPr>
        <p:spPr>
          <a:xfrm>
            <a:off x="4453610" y="4883718"/>
            <a:ext cx="3220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Installing cardboard</a:t>
            </a:r>
            <a:r>
              <a:rPr lang="hr-HR" dirty="0"/>
              <a:t> </a:t>
            </a:r>
            <a:r>
              <a:rPr lang="en-GB" dirty="0"/>
              <a:t>traps around trunks and branches</a:t>
            </a:r>
          </a:p>
        </p:txBody>
      </p:sp>
      <p:pic>
        <p:nvPicPr>
          <p:cNvPr id="6" name="Picture 2" descr="No description available.">
            <a:extLst>
              <a:ext uri="{FF2B5EF4-FFF2-40B4-BE49-F238E27FC236}">
                <a16:creationId xmlns:a16="http://schemas.microsoft.com/office/drawing/2014/main" id="{08DC35CB-2EC8-4954-8FFB-66391AF5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32" y="1783791"/>
            <a:ext cx="3222027" cy="307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587D772-3A02-4790-A835-4E50B73CFCDE}"/>
              </a:ext>
            </a:extLst>
          </p:cNvPr>
          <p:cNvSpPr txBox="1"/>
          <p:nvPr/>
        </p:nvSpPr>
        <p:spPr>
          <a:xfrm>
            <a:off x="8131132" y="4947149"/>
            <a:ext cx="393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Sorting</a:t>
            </a:r>
            <a:r>
              <a:rPr lang="hr-HR" dirty="0"/>
              <a:t> </a:t>
            </a:r>
            <a:r>
              <a:rPr lang="hr-HR" dirty="0" err="1"/>
              <a:t>samples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identification</a:t>
            </a:r>
            <a:r>
              <a:rPr lang="hr-HR" dirty="0"/>
              <a:t> </a:t>
            </a:r>
          </a:p>
        </p:txBody>
      </p:sp>
      <p:sp>
        <p:nvSpPr>
          <p:cNvPr id="8" name="Ellipse 7"/>
          <p:cNvSpPr/>
          <p:nvPr/>
        </p:nvSpPr>
        <p:spPr>
          <a:xfrm>
            <a:off x="6373640" y="3874883"/>
            <a:ext cx="516047" cy="579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6953061" y="3322622"/>
            <a:ext cx="1711105" cy="7785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13DD132E-3464-4419-AA29-ADEEB8FD2353}"/>
              </a:ext>
            </a:extLst>
          </p:cNvPr>
          <p:cNvSpPr txBox="1"/>
          <p:nvPr/>
        </p:nvSpPr>
        <p:spPr>
          <a:xfrm>
            <a:off x="5539589" y="5715523"/>
            <a:ext cx="4974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December</a:t>
            </a:r>
            <a:r>
              <a:rPr lang="hr-HR" sz="2800" dirty="0"/>
              <a:t> </a:t>
            </a:r>
            <a:r>
              <a:rPr lang="hr-HR" sz="2800" dirty="0">
                <a:sym typeface="Wingdings" panose="05000000000000000000" pitchFamily="2" charset="2"/>
              </a:rPr>
              <a:t></a:t>
            </a:r>
            <a:r>
              <a:rPr lang="hr-HR" sz="2800" dirty="0"/>
              <a:t> </a:t>
            </a:r>
            <a:r>
              <a:rPr lang="hr-HR" sz="2800" dirty="0" err="1"/>
              <a:t>February</a:t>
            </a:r>
            <a:r>
              <a:rPr lang="hr-HR" sz="2800" dirty="0"/>
              <a:t> </a:t>
            </a:r>
            <a:r>
              <a:rPr lang="hr-HR" sz="2800" dirty="0">
                <a:sym typeface="Wingdings" panose="05000000000000000000" pitchFamily="2" charset="2"/>
              </a:rPr>
              <a:t> </a:t>
            </a:r>
            <a:r>
              <a:rPr lang="hr-HR" sz="2800" dirty="0"/>
              <a:t>April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7740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CAA9DEC5-7AB5-427D-BB30-A0DC6D827CAA}"/>
              </a:ext>
            </a:extLst>
          </p:cNvPr>
          <p:cNvGraphicFramePr>
            <a:graphicFrameLocks/>
          </p:cNvGraphicFramePr>
          <p:nvPr/>
        </p:nvGraphicFramePr>
        <p:xfrm>
          <a:off x="4274486" y="125860"/>
          <a:ext cx="8082236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FC43FD21-F600-4733-B9E6-6C32C8A52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5" t="28624" r="20294" b="12667"/>
          <a:stretch/>
        </p:blipFill>
        <p:spPr>
          <a:xfrm rot="16200000">
            <a:off x="4714342" y="4943976"/>
            <a:ext cx="1573647" cy="118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 descr="Slika na kojoj se prikazuje insekt&#10;&#10;Opis je automatski generiran">
            <a:extLst>
              <a:ext uri="{FF2B5EF4-FFF2-40B4-BE49-F238E27FC236}">
                <a16:creationId xmlns:a16="http://schemas.microsoft.com/office/drawing/2014/main" id="{18DEB0EB-3E20-49C7-9567-76510594E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9" t="20842" r="13838" b="8215"/>
          <a:stretch/>
        </p:blipFill>
        <p:spPr>
          <a:xfrm rot="5400000">
            <a:off x="7701061" y="4926790"/>
            <a:ext cx="1608019" cy="118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B3B0AEC-73F8-44A8-9551-4FE37BB750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24255" r="33507" b="9409"/>
          <a:stretch/>
        </p:blipFill>
        <p:spPr>
          <a:xfrm>
            <a:off x="9413532" y="4682519"/>
            <a:ext cx="1186983" cy="160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 descr="Slika na kojoj se prikazuje zeleno, trava, malo, sjedenje&#10;&#10;Opis je automatski generiran">
            <a:extLst>
              <a:ext uri="{FF2B5EF4-FFF2-40B4-BE49-F238E27FC236}">
                <a16:creationId xmlns:a16="http://schemas.microsoft.com/office/drawing/2014/main" id="{E34C3541-FB39-4FB6-B0E9-800A63D289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15546" r="26396" b="14664"/>
          <a:stretch/>
        </p:blipFill>
        <p:spPr>
          <a:xfrm>
            <a:off x="6409626" y="4750644"/>
            <a:ext cx="1186985" cy="157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 descr="Slika na kojoj se prikazuje pauk, zeleno, trava&#10;&#10;Opis je automatski generiran">
            <a:extLst>
              <a:ext uri="{FF2B5EF4-FFF2-40B4-BE49-F238E27FC236}">
                <a16:creationId xmlns:a16="http://schemas.microsoft.com/office/drawing/2014/main" id="{1F128413-2C8B-401B-9670-99278D5B1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8431" r="11832" b="8414"/>
          <a:stretch/>
        </p:blipFill>
        <p:spPr>
          <a:xfrm rot="5400000">
            <a:off x="10721840" y="4909913"/>
            <a:ext cx="1574269" cy="118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9B83EAB7-A830-4E8E-88B8-CB3A64E658D5}"/>
              </a:ext>
            </a:extLst>
          </p:cNvPr>
          <p:cNvSpPr txBox="1"/>
          <p:nvPr/>
        </p:nvSpPr>
        <p:spPr>
          <a:xfrm>
            <a:off x="125280" y="1573976"/>
            <a:ext cx="382958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 err="1"/>
              <a:t>Over</a:t>
            </a:r>
            <a:r>
              <a:rPr lang="hr-HR" sz="2800" b="1" dirty="0"/>
              <a:t> 10 000 </a:t>
            </a:r>
            <a:r>
              <a:rPr lang="hr-HR" sz="2800" b="1" dirty="0" err="1"/>
              <a:t>arthropod</a:t>
            </a:r>
            <a:r>
              <a:rPr lang="hr-HR" sz="2800" b="1" dirty="0"/>
              <a:t> </a:t>
            </a:r>
            <a:r>
              <a:rPr lang="hr-HR" sz="2800" b="1" dirty="0" err="1"/>
              <a:t>samples</a:t>
            </a:r>
            <a:r>
              <a:rPr lang="hr-HR" sz="2800" b="1" dirty="0"/>
              <a:t>,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which</a:t>
            </a:r>
            <a:r>
              <a:rPr lang="hr-HR" sz="2800" b="1" dirty="0"/>
              <a:t> 4139 </a:t>
            </a:r>
            <a:r>
              <a:rPr lang="hr-HR" sz="2800" b="1" dirty="0" err="1"/>
              <a:t>were</a:t>
            </a:r>
            <a:r>
              <a:rPr lang="hr-HR" sz="2800" b="1" dirty="0"/>
              <a:t> </a:t>
            </a:r>
            <a:r>
              <a:rPr lang="hr-HR" sz="2800" b="1" dirty="0" err="1"/>
              <a:t>predators</a:t>
            </a:r>
            <a:r>
              <a:rPr lang="hr-HR" sz="2800" b="1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/>
              <a:t>Out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predators</a:t>
            </a:r>
            <a:r>
              <a:rPr lang="hr-HR" sz="2800" b="1" dirty="0"/>
              <a:t>, more </a:t>
            </a:r>
            <a:r>
              <a:rPr lang="hr-HR" sz="2800" b="1" dirty="0" err="1"/>
              <a:t>than</a:t>
            </a:r>
            <a:r>
              <a:rPr lang="hr-HR" sz="2800" b="1" dirty="0"/>
              <a:t> 80 % </a:t>
            </a:r>
            <a:r>
              <a:rPr lang="hr-HR" sz="2800" b="1" dirty="0" err="1"/>
              <a:t>were</a:t>
            </a:r>
            <a:r>
              <a:rPr lang="hr-HR" sz="2800" b="1" dirty="0"/>
              <a:t> </a:t>
            </a:r>
            <a:r>
              <a:rPr lang="hr-HR" sz="2800" b="1" dirty="0" err="1"/>
              <a:t>spiders</a:t>
            </a:r>
            <a:r>
              <a:rPr lang="hr-HR" sz="2800" b="1" dirty="0"/>
              <a:t>.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6103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784474-F021-47FF-ACC0-97D69DBC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Effect </a:t>
            </a:r>
            <a:r>
              <a:rPr lang="hr-HR" dirty="0" err="1"/>
              <a:t>of</a:t>
            </a:r>
            <a:r>
              <a:rPr lang="hr-HR" dirty="0"/>
              <a:t> pest management </a:t>
            </a:r>
            <a:r>
              <a:rPr lang="hr-HR" dirty="0" err="1"/>
              <a:t>type</a:t>
            </a:r>
            <a:r>
              <a:rPr lang="hr-HR" dirty="0"/>
              <a:t> on </a:t>
            </a:r>
            <a:r>
              <a:rPr lang="hr-HR" dirty="0" err="1"/>
              <a:t>presence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some </a:t>
            </a:r>
            <a:r>
              <a:rPr lang="hr-HR" dirty="0" err="1"/>
              <a:t>spider</a:t>
            </a:r>
            <a:r>
              <a:rPr lang="hr-HR" dirty="0"/>
              <a:t> </a:t>
            </a:r>
            <a:r>
              <a:rPr lang="hr-HR" dirty="0" err="1"/>
              <a:t>groups</a:t>
            </a:r>
            <a:r>
              <a:rPr lang="hr-HR" dirty="0"/>
              <a:t> </a:t>
            </a:r>
            <a:endParaRPr lang="en-GB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CD74D823-42F7-45ED-A7C3-B2D723579A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0933" y="1846263"/>
          <a:ext cx="400685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F04F240B-5FFC-41DC-A395-40CC2245FDBB}"/>
              </a:ext>
            </a:extLst>
          </p:cNvPr>
          <p:cNvGraphicFramePr>
            <a:graphicFrameLocks/>
          </p:cNvGraphicFramePr>
          <p:nvPr/>
        </p:nvGraphicFramePr>
        <p:xfrm>
          <a:off x="4277786" y="1846262"/>
          <a:ext cx="3697814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0316CC20-8F21-4E92-8FB4-9E7A973DCF9B}"/>
              </a:ext>
            </a:extLst>
          </p:cNvPr>
          <p:cNvGraphicFramePr>
            <a:graphicFrameLocks/>
          </p:cNvGraphicFramePr>
          <p:nvPr/>
        </p:nvGraphicFramePr>
        <p:xfrm>
          <a:off x="7914216" y="1846262"/>
          <a:ext cx="4277784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Slika 7" descr="Slika na kojoj se prikazuje insekt&#10;&#10;Opis je automatski generiran">
            <a:extLst>
              <a:ext uri="{FF2B5EF4-FFF2-40B4-BE49-F238E27FC236}">
                <a16:creationId xmlns:a16="http://schemas.microsoft.com/office/drawing/2014/main" id="{A2EBD535-785E-441C-BC16-23691AEB0E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9" t="20842" r="13838" b="8215"/>
          <a:stretch/>
        </p:blipFill>
        <p:spPr>
          <a:xfrm>
            <a:off x="5007435" y="2603040"/>
            <a:ext cx="1534042" cy="118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6B2C2E1-50D8-4063-B058-83BC61F9E7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24255" r="33507" b="9409"/>
          <a:stretch/>
        </p:blipFill>
        <p:spPr>
          <a:xfrm rot="16200000">
            <a:off x="10214528" y="2356869"/>
            <a:ext cx="1186983" cy="160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 descr="Slika na kojoj se prikazuje pauk, zeleno, trava&#10;&#10;Opis je automatski generiran">
            <a:extLst>
              <a:ext uri="{FF2B5EF4-FFF2-40B4-BE49-F238E27FC236}">
                <a16:creationId xmlns:a16="http://schemas.microsoft.com/office/drawing/2014/main" id="{E5985A11-350A-40EF-A2A9-B9A03AA6C8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8431" r="11832" b="8414"/>
          <a:stretch/>
        </p:blipFill>
        <p:spPr>
          <a:xfrm rot="5400000">
            <a:off x="2668493" y="2761030"/>
            <a:ext cx="1574269" cy="118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7472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695A05-C00F-4A73-AD87-0FE489E64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Aims</a:t>
            </a:r>
            <a:r>
              <a:rPr lang="hr-HR" dirty="0"/>
              <a:t> </a:t>
            </a:r>
            <a:r>
              <a:rPr lang="hr-HR" dirty="0" err="1"/>
              <a:t>during</a:t>
            </a:r>
            <a:r>
              <a:rPr lang="hr-HR" dirty="0"/>
              <a:t> </a:t>
            </a:r>
            <a:r>
              <a:rPr lang="hr-HR" dirty="0" err="1"/>
              <a:t>this</a:t>
            </a:r>
            <a:r>
              <a:rPr lang="hr-HR" dirty="0"/>
              <a:t> </a:t>
            </a:r>
            <a:r>
              <a:rPr lang="hr-HR" dirty="0" err="1"/>
              <a:t>course</a:t>
            </a:r>
            <a:r>
              <a:rPr lang="hr-HR" dirty="0"/>
              <a:t>: 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E05E06-62BF-4C8C-AEFB-D33BDFB1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1" y="1690688"/>
            <a:ext cx="10647947" cy="115820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Compare abundancies</a:t>
            </a:r>
            <a:r>
              <a:rPr lang="hr-HR" sz="2400" dirty="0"/>
              <a:t> </a:t>
            </a:r>
            <a:r>
              <a:rPr lang="en-GB" sz="2400" dirty="0"/>
              <a:t>of </a:t>
            </a:r>
            <a:r>
              <a:rPr lang="hr-HR" sz="2400" dirty="0" err="1"/>
              <a:t>arthropod</a:t>
            </a:r>
            <a:r>
              <a:rPr lang="hr-HR" sz="2400" dirty="0"/>
              <a:t> </a:t>
            </a:r>
            <a:r>
              <a:rPr lang="hr-HR" sz="2400" dirty="0" err="1"/>
              <a:t>clades</a:t>
            </a:r>
            <a:r>
              <a:rPr lang="en-GB" sz="2400" dirty="0"/>
              <a:t> or predatory guilds between</a:t>
            </a:r>
            <a:r>
              <a:rPr lang="hr-HR" sz="2400" dirty="0"/>
              <a:t>:</a:t>
            </a:r>
            <a:r>
              <a:rPr lang="en-GB" sz="2400" dirty="0"/>
              <a:t> </a:t>
            </a:r>
            <a:endParaRPr lang="hr-HR" sz="2400" dirty="0"/>
          </a:p>
          <a:p>
            <a:pPr marL="514350" indent="-514350">
              <a:buFont typeface="+mj-lt"/>
              <a:buAutoNum type="alphaLcParenR"/>
            </a:pPr>
            <a:r>
              <a:rPr lang="en-GB" sz="2400" b="1" dirty="0"/>
              <a:t>differently treated orchards</a:t>
            </a:r>
            <a:r>
              <a:rPr lang="hr-HR" sz="2400" b="1" dirty="0"/>
              <a:t> </a:t>
            </a:r>
            <a:r>
              <a:rPr lang="hr-HR" sz="2400" dirty="0"/>
              <a:t>(IPM vs EKO)</a:t>
            </a:r>
          </a:p>
          <a:p>
            <a:pPr marL="514350" indent="-514350">
              <a:buFont typeface="+mj-lt"/>
              <a:buAutoNum type="alphaLcParenR"/>
            </a:pPr>
            <a:r>
              <a:rPr lang="en-GB" sz="2400" dirty="0"/>
              <a:t>samples taken at the </a:t>
            </a:r>
            <a:r>
              <a:rPr lang="en-GB" sz="2400" b="1" dirty="0"/>
              <a:t>margin</a:t>
            </a:r>
            <a:r>
              <a:rPr lang="en-GB" sz="2400" dirty="0"/>
              <a:t> and the </a:t>
            </a:r>
            <a:r>
              <a:rPr lang="en-GB" sz="2400" b="1" dirty="0" err="1"/>
              <a:t>center</a:t>
            </a:r>
            <a:r>
              <a:rPr lang="en-GB" sz="2400" dirty="0"/>
              <a:t> of the same orchard</a:t>
            </a:r>
          </a:p>
          <a:p>
            <a:pPr marL="0" indent="0">
              <a:buNone/>
            </a:pPr>
            <a:endParaRPr lang="hr-HR" dirty="0"/>
          </a:p>
          <a:p>
            <a:pPr marL="514350" indent="-514350">
              <a:buFont typeface="+mj-lt"/>
              <a:buAutoNum type="alphaLcParenR"/>
            </a:pPr>
            <a:endParaRPr lang="en-GB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3F738D1-9E99-4843-94F0-0CFF2CD9811B}"/>
              </a:ext>
            </a:extLst>
          </p:cNvPr>
          <p:cNvSpPr txBox="1"/>
          <p:nvPr/>
        </p:nvSpPr>
        <p:spPr>
          <a:xfrm>
            <a:off x="324851" y="3198980"/>
            <a:ext cx="88672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err="1"/>
              <a:t>Compare</a:t>
            </a:r>
            <a:r>
              <a:rPr lang="hr-HR" sz="2200" dirty="0"/>
              <a:t> </a:t>
            </a:r>
            <a:r>
              <a:rPr lang="hr-HR" sz="2200" dirty="0" err="1"/>
              <a:t>species</a:t>
            </a:r>
            <a:r>
              <a:rPr lang="hr-HR" sz="2200" dirty="0"/>
              <a:t> </a:t>
            </a:r>
            <a:r>
              <a:rPr lang="hr-HR" sz="2200" dirty="0" err="1"/>
              <a:t>richness</a:t>
            </a:r>
            <a:r>
              <a:rPr lang="hr-HR" sz="2200" dirty="0"/>
              <a:t>, </a:t>
            </a:r>
            <a:r>
              <a:rPr lang="hr-HR" sz="2200" dirty="0" err="1"/>
              <a:t>diversity</a:t>
            </a:r>
            <a:r>
              <a:rPr lang="hr-HR" sz="2200" dirty="0"/>
              <a:t> </a:t>
            </a:r>
            <a:r>
              <a:rPr lang="hr-HR" sz="2200"/>
              <a:t>and</a:t>
            </a:r>
            <a:r>
              <a:rPr lang="hr-HR" sz="2200" dirty="0"/>
              <a:t> </a:t>
            </a:r>
            <a:r>
              <a:rPr lang="hr-HR" sz="2200" dirty="0" err="1"/>
              <a:t>size</a:t>
            </a:r>
            <a:r>
              <a:rPr lang="hr-HR" sz="2200" dirty="0"/>
              <a:t> </a:t>
            </a:r>
            <a:r>
              <a:rPr lang="hr-HR" sz="2200" dirty="0" err="1"/>
              <a:t>differences</a:t>
            </a:r>
            <a:r>
              <a:rPr lang="hr-HR" sz="2200" dirty="0"/>
              <a:t> </a:t>
            </a:r>
            <a:r>
              <a:rPr lang="hr-HR" sz="2200" dirty="0" err="1"/>
              <a:t>of</a:t>
            </a:r>
            <a:r>
              <a:rPr lang="hr-HR" sz="2200" dirty="0"/>
              <a:t> </a:t>
            </a:r>
            <a:r>
              <a:rPr lang="hr-HR" sz="2200" dirty="0" err="1"/>
              <a:t>all</a:t>
            </a:r>
            <a:r>
              <a:rPr lang="hr-HR" sz="2200" dirty="0"/>
              <a:t> </a:t>
            </a:r>
            <a:r>
              <a:rPr lang="hr-HR" sz="2200" dirty="0" err="1"/>
              <a:t>arthropods</a:t>
            </a:r>
            <a:r>
              <a:rPr lang="hr-HR" sz="2200" dirty="0"/>
              <a:t> </a:t>
            </a:r>
            <a:r>
              <a:rPr lang="hr-HR" sz="2200" dirty="0" err="1"/>
              <a:t>between</a:t>
            </a:r>
            <a:r>
              <a:rPr lang="hr-HR" sz="2200" dirty="0"/>
              <a:t>: 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b="1" dirty="0"/>
              <a:t>differently treated orchards</a:t>
            </a:r>
            <a:r>
              <a:rPr lang="hr-HR" sz="2200" b="1" dirty="0"/>
              <a:t> </a:t>
            </a:r>
            <a:r>
              <a:rPr lang="hr-HR" sz="2200" dirty="0"/>
              <a:t>(IPM vs EKO)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200" dirty="0"/>
              <a:t>samples taken at the </a:t>
            </a:r>
            <a:r>
              <a:rPr lang="en-GB" sz="2200" b="1" dirty="0"/>
              <a:t>margin</a:t>
            </a:r>
            <a:r>
              <a:rPr lang="en-GB" sz="2200" dirty="0"/>
              <a:t> and the </a:t>
            </a:r>
            <a:r>
              <a:rPr lang="en-GB" sz="2200" b="1" dirty="0" err="1"/>
              <a:t>center</a:t>
            </a:r>
            <a:r>
              <a:rPr lang="en-GB" sz="2200" dirty="0"/>
              <a:t> of the same orchard</a:t>
            </a:r>
          </a:p>
          <a:p>
            <a:pPr marL="457200" indent="-457200">
              <a:buFont typeface="+mj-lt"/>
              <a:buAutoNum type="alphaLcParenR"/>
            </a:pPr>
            <a:endParaRPr lang="hr-HR" sz="2200" dirty="0"/>
          </a:p>
          <a:p>
            <a:pPr marL="457200" indent="-457200">
              <a:buFont typeface="+mj-lt"/>
              <a:buAutoNum type="alphaLcParenR"/>
            </a:pPr>
            <a:endParaRPr lang="en-GB" sz="22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558E099-0B8F-4E02-A184-3178DD28BE78}"/>
              </a:ext>
            </a:extLst>
          </p:cNvPr>
          <p:cNvSpPr txBox="1"/>
          <p:nvPr/>
        </p:nvSpPr>
        <p:spPr>
          <a:xfrm>
            <a:off x="324851" y="4954533"/>
            <a:ext cx="8626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Assess if there is a </a:t>
            </a:r>
            <a:r>
              <a:rPr lang="en-GB" sz="2200" b="1" dirty="0"/>
              <a:t>relationship between presence of some specific arthropod groups on the same tree </a:t>
            </a:r>
            <a:r>
              <a:rPr lang="en-GB" sz="2200" dirty="0"/>
              <a:t>(e.g. if some predator inhabits a tree due to the presence of some specific prey).</a:t>
            </a:r>
          </a:p>
        </p:txBody>
      </p:sp>
      <p:pic>
        <p:nvPicPr>
          <p:cNvPr id="6" name="Slika 5" descr="Slika na kojoj se prikazuje insekt, torta, komad, tanjur&#10;&#10;Opis je automatski generiran">
            <a:extLst>
              <a:ext uri="{FF2B5EF4-FFF2-40B4-BE49-F238E27FC236}">
                <a16:creationId xmlns:a16="http://schemas.microsoft.com/office/drawing/2014/main" id="{243DA7FE-227F-4C08-B365-A2DD1B04B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2068">
            <a:off x="8278978" y="2591834"/>
            <a:ext cx="4400564" cy="25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09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</TotalTime>
  <Words>413</Words>
  <Application>Microsoft Office PowerPoint</Application>
  <PresentationFormat>Široki zaslon</PresentationFormat>
  <Paragraphs>64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Effect of integrated pest management (IPM) on abundance and trophic interactions of arthropod predators inside pear orchards during winter and spring</vt:lpstr>
      <vt:lpstr>Psyllids - Cacopsylla spp.</vt:lpstr>
      <vt:lpstr>Naturaly occuring predators</vt:lpstr>
      <vt:lpstr>Experimental design </vt:lpstr>
      <vt:lpstr>Experimental design </vt:lpstr>
      <vt:lpstr>Experimental design </vt:lpstr>
      <vt:lpstr>PowerPoint prezentacija</vt:lpstr>
      <vt:lpstr>Effect of pest management type on presence of some spider groups </vt:lpstr>
      <vt:lpstr>Aims during this course: </vt:lpstr>
      <vt:lpstr>Aims during this course: </vt:lpstr>
      <vt:lpstr>How to study the diet of bugs – molecular methods</vt:lpstr>
      <vt:lpstr>Transformation of information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integrated pest management (IPM) on abundance and trophic interactions of arthropod predators inside pear orchards during winter</dc:title>
  <dc:creator>Uživatel systému Windows</dc:creator>
  <cp:lastModifiedBy>Domagoj Gajski</cp:lastModifiedBy>
  <cp:revision>6</cp:revision>
  <dcterms:created xsi:type="dcterms:W3CDTF">2021-09-21T07:10:05Z</dcterms:created>
  <dcterms:modified xsi:type="dcterms:W3CDTF">2021-09-22T11:00:55Z</dcterms:modified>
</cp:coreProperties>
</file>