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0" r:id="rId7"/>
    <p:sldId id="267" r:id="rId8"/>
    <p:sldId id="262" r:id="rId9"/>
    <p:sldId id="261" r:id="rId10"/>
    <p:sldId id="265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pro\Downloads\Se&#353;it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Citační manažer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00-4281-9E90-A18E7AC6B9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00-4281-9E90-A18E7AC6B9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000-4281-9E90-A18E7AC6B9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000-4281-9E90-A18E7AC6B994}"/>
              </c:ext>
            </c:extLst>
          </c:dPt>
          <c:cat>
            <c:strRef>
              <c:f>[Sešit1.xlsx]List1!$N$5:$N$8</c:f>
              <c:strCache>
                <c:ptCount val="4"/>
                <c:pt idx="0">
                  <c:v>EndNote</c:v>
                </c:pt>
                <c:pt idx="1">
                  <c:v>Mendeley</c:v>
                </c:pt>
                <c:pt idx="2">
                  <c:v>Zotero</c:v>
                </c:pt>
                <c:pt idx="3">
                  <c:v>Žádný</c:v>
                </c:pt>
              </c:strCache>
            </c:strRef>
          </c:cat>
          <c:val>
            <c:numRef>
              <c:f>[Sešit1.xlsx]List1!$O$5:$O$8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00-4281-9E90-A18E7AC6B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0.5443</cdr:x>
      <cdr:y>0.26992</cdr:y>
    </cdr:from>
    <cdr:to>
      <cdr:x>0.80886</cdr:x>
      <cdr:y>0.41264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881322" y="720080"/>
          <a:ext cx="914400" cy="380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b="1" dirty="0" err="1">
              <a:solidFill>
                <a:srgbClr val="FFFF00"/>
              </a:solidFill>
            </a:rPr>
            <a:t>EndNote</a:t>
          </a:r>
          <a:endParaRPr lang="cs-CZ" sz="1400" b="1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0.33333</cdr:x>
      <cdr:y>0.48662</cdr:y>
    </cdr:from>
    <cdr:to>
      <cdr:x>0.61378</cdr:x>
      <cdr:y>0.6283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25A87C20-CBC5-4326-BDB2-D12978360AF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52128" y="1298167"/>
          <a:ext cx="969348" cy="37798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D49BD-9799-41FD-A084-94A904CB75EB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B161D-B385-40A9-897F-F65D62B54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05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0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Učitelé BP 20-30 stran</a:t>
            </a:r>
          </a:p>
          <a:p>
            <a:r>
              <a:rPr lang="cs-CZ" dirty="0"/>
              <a:t>Odborníci BP min</a:t>
            </a:r>
            <a:r>
              <a:rPr lang="cs-CZ" baseline="0" dirty="0"/>
              <a:t> 30 stran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3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&#268;O@muni.cz" TargetMode="External"/><Relationship Id="rId2" Type="http://schemas.openxmlformats.org/officeDocument/2006/relationships/hyperlink" Target="https://it.muni.cz/sluzby/microsoft-office-3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&#268;O@mail.muni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novaiso690/jak-citovat" TargetMode="External"/><Relationship Id="rId2" Type="http://schemas.openxmlformats.org/officeDocument/2006/relationships/hyperlink" Target="https://kuk.muni.cz/vyuka/materialy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.muni.cz/ofiz/absolven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lanej@sci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.muni.cz/ofiz/vyuka/informace-pro-studenty/magisterske-studium/zasady-a-instrukce-pro-vypracovani-d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.muni.cz/ofiz/wp-content/uploads/2012/10/doporuceni.pdf" TargetMode="External"/><Relationship Id="rId4" Type="http://schemas.openxmlformats.org/officeDocument/2006/relationships/hyperlink" Target="http://botzool.sci.muni.cz/zaverecne-pra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&#218;stav-experiment&#225;ln&#237;-biologie-182347125135176/" TargetMode="External"/><Relationship Id="rId2" Type="http://schemas.openxmlformats.org/officeDocument/2006/relationships/hyperlink" Target="https://www.sci.muni.cz/ofi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fiz_a36@sci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" TargetMode="External"/><Relationship Id="rId2" Type="http://schemas.openxmlformats.org/officeDocument/2006/relationships/hyperlink" Target="http://www.ncbi.nlm.nih.gov/entrez/query.fcg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manticscholar.org/" TargetMode="External"/><Relationship Id="rId5" Type="http://schemas.openxmlformats.org/officeDocument/2006/relationships/hyperlink" Target="https://www.meta.org/" TargetMode="External"/><Relationship Id="rId4" Type="http://schemas.openxmlformats.org/officeDocument/2006/relationships/hyperlink" Target="https://it.muni.cz/sluzby/vp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uchazeci/vzdelavani-po-cely-zivot/kurzy-a-seminare" TargetMode="External"/><Relationship Id="rId2" Type="http://schemas.openxmlformats.org/officeDocument/2006/relationships/hyperlink" Target="https://kuk.muni.cz/ask/kurzy/zapi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erpek.muni.cz/workshopy/nabidka-workshop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deley.com/" TargetMode="External"/><Relationship Id="rId2" Type="http://schemas.openxmlformats.org/officeDocument/2006/relationships/hyperlink" Target="https://access.clarivate.com/login?app=endnote" TargetMode="Externa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hyperlink" Target="https://www.zotero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" TargetMode="External"/><Relationship Id="rId2" Type="http://schemas.openxmlformats.org/officeDocument/2006/relationships/hyperlink" Target="https://cz.linkedi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orender.com/" TargetMode="External"/><Relationship Id="rId5" Type="http://schemas.openxmlformats.org/officeDocument/2006/relationships/hyperlink" Target="https://login.webofknowledge.com/" TargetMode="External"/><Relationship Id="rId4" Type="http://schemas.openxmlformats.org/officeDocument/2006/relationships/hyperlink" Target="https://cs.wikipedia.org/wiki/Sci-Hu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22375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Aktuální informace k závěrečným pracím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81000" y="4581128"/>
            <a:ext cx="8458200" cy="64807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Zadání  závěrečné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Hledání informací  5.10. 9:00 D36/212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35896" y="5903058"/>
            <a:ext cx="200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Jiřina </a:t>
            </a:r>
            <a:r>
              <a:rPr lang="cs-CZ" dirty="0" err="1"/>
              <a:t>Medalová</a:t>
            </a:r>
            <a:endParaRPr lang="cs-CZ" dirty="0"/>
          </a:p>
          <a:p>
            <a:r>
              <a:rPr lang="cs-CZ" dirty="0"/>
              <a:t>jipro@mail.muni.cz</a:t>
            </a:r>
          </a:p>
        </p:txBody>
      </p:sp>
    </p:spTree>
    <p:extLst>
      <p:ext uri="{BB962C8B-B14F-4D97-AF65-F5344CB8AC3E}">
        <p14:creationId xmlns:p14="http://schemas.microsoft.com/office/powerpoint/2010/main" val="91213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možná nevíte…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Office 365 + </a:t>
            </a:r>
            <a:r>
              <a:rPr lang="cs-CZ" dirty="0" err="1"/>
              <a:t>one</a:t>
            </a:r>
            <a:r>
              <a:rPr lang="cs-CZ" dirty="0"/>
              <a:t> drive +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sz="2000" dirty="0">
                <a:hlinkClick r:id="rId2"/>
              </a:rPr>
              <a:t>https://it.muni.cz/sluzby/microsoft-office-365</a:t>
            </a:r>
            <a:endParaRPr lang="cs-CZ" sz="2000" dirty="0"/>
          </a:p>
          <a:p>
            <a:r>
              <a:rPr lang="cs-CZ" sz="2000" dirty="0"/>
              <a:t>Oficiálně podporované MUNI, GDPR ověřené</a:t>
            </a:r>
          </a:p>
          <a:p>
            <a:r>
              <a:rPr lang="cs-CZ" sz="2000" dirty="0"/>
              <a:t>Neomezený prostor pro ukládání dat</a:t>
            </a:r>
          </a:p>
          <a:p>
            <a:r>
              <a:rPr lang="cs-CZ" sz="2000" dirty="0">
                <a:hlinkClick r:id="rId3"/>
              </a:rPr>
              <a:t>UČO@muni.cz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dirty="0"/>
              <a:t>Google </a:t>
            </a:r>
            <a:r>
              <a:rPr lang="cs-CZ" dirty="0" err="1"/>
              <a:t>disc</a:t>
            </a:r>
            <a:endParaRPr lang="cs-CZ" dirty="0"/>
          </a:p>
          <a:p>
            <a:r>
              <a:rPr lang="cs-CZ" sz="2000" dirty="0"/>
              <a:t>Velký úložný prostor</a:t>
            </a:r>
          </a:p>
          <a:p>
            <a:r>
              <a:rPr lang="cs-CZ" sz="2000" dirty="0">
                <a:hlinkClick r:id="rId4"/>
              </a:rPr>
              <a:t>UČO@mail.muni.cz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58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správně citovat???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7250" y="2126715"/>
            <a:ext cx="8245655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2"/>
              </a:rPr>
              <a:t>https://kuk.muni.cz/vyuka/materialy/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>
                <a:hlinkClick r:id="rId3"/>
              </a:rPr>
              <a:t>https://sites.google.com/site/novaiso690/jak-citovat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7870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9144000" cy="1143000"/>
          </a:xfrm>
        </p:spPr>
        <p:txBody>
          <a:bodyPr/>
          <a:lstStyle/>
          <a:p>
            <a:r>
              <a:rPr lang="cs-CZ" altLang="cs-CZ" dirty="0"/>
              <a:t>Na co Nás škola nepřipravila??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4935" y="1268760"/>
            <a:ext cx="8966345" cy="558924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100" dirty="0"/>
              <a:t>Málo jsme se věnovali analýze a interpretaci vědeckých publikací  - </a:t>
            </a:r>
            <a:r>
              <a:rPr lang="cs-CZ" sz="1100" dirty="0" err="1">
                <a:solidFill>
                  <a:srgbClr val="0070C0"/>
                </a:solidFill>
              </a:rPr>
              <a:t>journal</a:t>
            </a:r>
            <a:r>
              <a:rPr lang="cs-CZ" sz="1100" dirty="0">
                <a:solidFill>
                  <a:srgbClr val="0070C0"/>
                </a:solidFill>
              </a:rPr>
              <a:t> </a:t>
            </a:r>
            <a:r>
              <a:rPr lang="cs-CZ" sz="1100" dirty="0" err="1">
                <a:solidFill>
                  <a:srgbClr val="0070C0"/>
                </a:solidFill>
              </a:rPr>
              <a:t>clubs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Nutnost si vést zápisky při práci v laboratoři, jak je důležité všechno poznačit  </a:t>
            </a:r>
            <a:r>
              <a:rPr lang="cs-CZ" sz="1100" dirty="0">
                <a:solidFill>
                  <a:srgbClr val="0070C0"/>
                </a:solidFill>
              </a:rPr>
              <a:t>- Metodiky věd. práce – práce v laboratoři</a:t>
            </a:r>
          </a:p>
          <a:p>
            <a:pPr>
              <a:defRPr/>
            </a:pPr>
            <a:r>
              <a:rPr lang="cs-CZ" sz="1100" dirty="0"/>
              <a:t>Jaké jsou možnosti využití získaného vzdělání - v jakých konkrétních firmách na Brněnsku (kromě CEITEC) a v jakých konkrétních pozicích mají tyhle obory třeba jen s dostudovaným </a:t>
            </a:r>
            <a:r>
              <a:rPr lang="cs-CZ" sz="1100" dirty="0" err="1"/>
              <a:t>Mgr</a:t>
            </a:r>
            <a:r>
              <a:rPr lang="cs-CZ" sz="1100" dirty="0"/>
              <a:t> uplatnění - </a:t>
            </a:r>
            <a:r>
              <a:rPr lang="cs-CZ" sz="1100" dirty="0">
                <a:hlinkClick r:id="rId2"/>
              </a:rPr>
              <a:t>https://www.sci.muni.cz/ofiz/absolventi/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Myslím, že největším problémem mi byla jen moje ostýchavost se na něco zeptat, když jsem nevěděla.</a:t>
            </a:r>
          </a:p>
          <a:p>
            <a:pPr>
              <a:defRPr/>
            </a:pPr>
            <a:r>
              <a:rPr lang="cs-CZ" sz="1100" dirty="0"/>
              <a:t>Neuměla jsem pracovat s DNA (navrhovat </a:t>
            </a:r>
            <a:r>
              <a:rPr lang="cs-CZ" sz="1100" dirty="0" err="1"/>
              <a:t>primery</a:t>
            </a:r>
            <a:r>
              <a:rPr lang="cs-CZ" sz="1100" dirty="0"/>
              <a:t>, </a:t>
            </a:r>
            <a:r>
              <a:rPr lang="cs-CZ" sz="1100" dirty="0" err="1"/>
              <a:t>sekvenace</a:t>
            </a:r>
            <a:r>
              <a:rPr lang="cs-CZ" sz="1100" dirty="0"/>
              <a:t> a pod.), celkově výpočty – míchání roztoků, příprava médií</a:t>
            </a:r>
            <a:r>
              <a:rPr lang="cs-CZ" sz="1100" dirty="0">
                <a:solidFill>
                  <a:srgbClr val="0070C0"/>
                </a:solidFill>
              </a:rPr>
              <a:t>– základní výpočty pro biology, genomika</a:t>
            </a:r>
          </a:p>
          <a:p>
            <a:pPr>
              <a:defRPr/>
            </a:pPr>
            <a:r>
              <a:rPr lang="cs-CZ" sz="1100" dirty="0"/>
              <a:t>Samostatné plánování experimentů na základě dat a literatury – </a:t>
            </a:r>
            <a:r>
              <a:rPr lang="cs-CZ" sz="1100" dirty="0">
                <a:solidFill>
                  <a:srgbClr val="0070C0"/>
                </a:solidFill>
              </a:rPr>
              <a:t>diplomka, Metodiky vědecké práce – tipy pro práci v laborat</a:t>
            </a:r>
            <a:r>
              <a:rPr lang="cs-CZ" sz="1100" dirty="0"/>
              <a:t>oři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Design vlastního experimentu, ve výuce mi chybí základní obecné přístupy pro design experimentu (reprodukovatelnost, kontroly </a:t>
            </a:r>
            <a:r>
              <a:rPr lang="cs-CZ" sz="1100" dirty="0">
                <a:solidFill>
                  <a:srgbClr val="0070C0"/>
                </a:solidFill>
              </a:rPr>
              <a:t>– Metodiky vědecké práce – tipy pro práci v laborat</a:t>
            </a:r>
            <a:r>
              <a:rPr lang="cs-CZ" sz="1100" dirty="0"/>
              <a:t>oři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Statistika aplikovaná na vlastní experimenty </a:t>
            </a:r>
            <a:r>
              <a:rPr lang="cs-CZ" sz="1100" dirty="0">
                <a:solidFill>
                  <a:srgbClr val="0070C0"/>
                </a:solidFill>
              </a:rPr>
              <a:t>– biostatistika, bioinformatika, Statistická analýza experimentálních dat</a:t>
            </a:r>
          </a:p>
          <a:p>
            <a:pPr>
              <a:defRPr/>
            </a:pPr>
            <a:r>
              <a:rPr lang="cs-CZ" sz="1100" dirty="0"/>
              <a:t>Příliš velké množství informaci, ve kterém se člověk musí vyznat a zhodnotit jejich důležitost, formování vlastních hypotéz, které opravdu za něco stoji – </a:t>
            </a:r>
            <a:r>
              <a:rPr lang="cs-CZ" sz="1100" dirty="0">
                <a:solidFill>
                  <a:srgbClr val="0070C0"/>
                </a:solidFill>
              </a:rPr>
              <a:t>diplomka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Orientace v systému získávaní financí </a:t>
            </a:r>
            <a:r>
              <a:rPr lang="cs-CZ" sz="1100" dirty="0">
                <a:solidFill>
                  <a:srgbClr val="0070C0"/>
                </a:solidFill>
              </a:rPr>
              <a:t>– Metodiky věd. práce – o grantech</a:t>
            </a:r>
          </a:p>
          <a:p>
            <a:pPr>
              <a:defRPr/>
            </a:pPr>
            <a:r>
              <a:rPr lang="cs-CZ" sz="1100" dirty="0"/>
              <a:t>Hodnocení molekulárně biologických dat - zpracování </a:t>
            </a:r>
            <a:r>
              <a:rPr lang="cs-CZ" sz="1100" dirty="0" err="1"/>
              <a:t>transkriptomických</a:t>
            </a:r>
            <a:r>
              <a:rPr lang="cs-CZ" sz="1100" dirty="0"/>
              <a:t> dat, </a:t>
            </a:r>
            <a:r>
              <a:rPr lang="cs-CZ" sz="1100" dirty="0" err="1"/>
              <a:t>proteomiky</a:t>
            </a:r>
            <a:r>
              <a:rPr lang="cs-CZ" sz="1100" dirty="0"/>
              <a:t> – </a:t>
            </a:r>
            <a:r>
              <a:rPr lang="cs-CZ" sz="1100" dirty="0">
                <a:solidFill>
                  <a:srgbClr val="0070C0"/>
                </a:solidFill>
              </a:rPr>
              <a:t>Genomika, </a:t>
            </a:r>
            <a:r>
              <a:rPr lang="cs-CZ" sz="1100" dirty="0" err="1">
                <a:solidFill>
                  <a:srgbClr val="0070C0"/>
                </a:solidFill>
              </a:rPr>
              <a:t>Proteomika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Hledání kolegů pro spolupráci/radu - trošku se orientuji na MU, ale vůbec netuším, jaké vědecké skupiny jsou na VUT, </a:t>
            </a:r>
            <a:r>
              <a:rPr lang="cs-CZ" sz="1100" dirty="0" err="1"/>
              <a:t>Mendelce</a:t>
            </a:r>
            <a:r>
              <a:rPr lang="cs-CZ" sz="1100" dirty="0"/>
              <a:t>, atd.. </a:t>
            </a:r>
            <a:r>
              <a:rPr lang="cs-CZ" sz="1100" dirty="0">
                <a:solidFill>
                  <a:srgbClr val="0070C0"/>
                </a:solidFill>
              </a:rPr>
              <a:t>Konference, web, seminář </a:t>
            </a:r>
            <a:r>
              <a:rPr lang="cs-CZ" sz="1100" dirty="0" err="1">
                <a:solidFill>
                  <a:srgbClr val="0070C0"/>
                </a:solidFill>
              </a:rPr>
              <a:t>Life</a:t>
            </a:r>
            <a:r>
              <a:rPr lang="cs-CZ" sz="1100" dirty="0">
                <a:solidFill>
                  <a:srgbClr val="0070C0"/>
                </a:solidFill>
              </a:rPr>
              <a:t> </a:t>
            </a:r>
            <a:r>
              <a:rPr lang="cs-CZ" sz="1100" dirty="0" err="1">
                <a:solidFill>
                  <a:srgbClr val="0070C0"/>
                </a:solidFill>
              </a:rPr>
              <a:t>sciences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Jak zpracovat naměřená data, jak opravdu a reálně používat statistiku, jak vytvářet přehledný graf a práce </a:t>
            </a:r>
            <a:r>
              <a:rPr lang="cs-CZ" sz="1100" dirty="0" err="1"/>
              <a:t>např</a:t>
            </a:r>
            <a:r>
              <a:rPr lang="cs-CZ" sz="1100" dirty="0"/>
              <a:t> s </a:t>
            </a:r>
            <a:r>
              <a:rPr lang="cs-CZ" sz="1100" dirty="0" err="1"/>
              <a:t>GraphPadem</a:t>
            </a:r>
            <a:r>
              <a:rPr lang="cs-CZ" sz="1100" dirty="0"/>
              <a:t> - </a:t>
            </a:r>
            <a:r>
              <a:rPr lang="cs-CZ" sz="1100" dirty="0">
                <a:solidFill>
                  <a:srgbClr val="0070C0"/>
                </a:solidFill>
              </a:rPr>
              <a:t>Využití informačních technologií v biologii + nový předmět Dr. Petry Ovesné</a:t>
            </a:r>
          </a:p>
          <a:p>
            <a:pPr>
              <a:defRPr/>
            </a:pPr>
            <a:r>
              <a:rPr lang="cs-CZ" sz="1100" dirty="0"/>
              <a:t>Jak se nad výsledky zamyslet a správně je interpretovat – </a:t>
            </a:r>
            <a:r>
              <a:rPr lang="cs-CZ" sz="1100" dirty="0">
                <a:solidFill>
                  <a:srgbClr val="0070C0"/>
                </a:solidFill>
              </a:rPr>
              <a:t>diplomka, </a:t>
            </a:r>
            <a:r>
              <a:rPr lang="cs-CZ" sz="1100" dirty="0" err="1">
                <a:solidFill>
                  <a:srgbClr val="0070C0"/>
                </a:solidFill>
              </a:rPr>
              <a:t>journal</a:t>
            </a:r>
            <a:r>
              <a:rPr lang="cs-CZ" sz="1100" dirty="0">
                <a:solidFill>
                  <a:srgbClr val="0070C0"/>
                </a:solidFill>
              </a:rPr>
              <a:t> club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Jak napsat grant, jak napsat článek - </a:t>
            </a:r>
            <a:r>
              <a:rPr lang="cs-CZ" sz="1100" b="1" dirty="0"/>
              <a:t> </a:t>
            </a:r>
            <a:r>
              <a:rPr lang="cs-CZ" sz="1100" dirty="0">
                <a:solidFill>
                  <a:srgbClr val="0070C0"/>
                </a:solidFill>
              </a:rPr>
              <a:t>Tipy a základní rady k psaní odborného článku a volbě časopisu – kurz knihovny</a:t>
            </a:r>
          </a:p>
          <a:p>
            <a:pPr>
              <a:defRPr/>
            </a:pPr>
            <a:r>
              <a:rPr lang="cs-CZ" sz="1100" dirty="0"/>
              <a:t>Nevěřit svému úsudku ve věci vyřazování dat, které se nehodí k preferované hypotéze. Tj. - vždy raději pracovat zaslepeně a všechno pořád ověřovat  – </a:t>
            </a:r>
            <a:r>
              <a:rPr lang="cs-CZ" sz="1100" dirty="0">
                <a:solidFill>
                  <a:srgbClr val="0070C0"/>
                </a:solidFill>
              </a:rPr>
              <a:t>diplomka, biostatistika, bioinformatika, Statistická analýza experimentálních dat</a:t>
            </a:r>
            <a:endParaRPr lang="cs-CZ" sz="1100" dirty="0"/>
          </a:p>
          <a:p>
            <a:pPr>
              <a:defRPr/>
            </a:pPr>
            <a:r>
              <a:rPr lang="pt-BR" sz="1100"/>
              <a:t>Měla </a:t>
            </a:r>
            <a:r>
              <a:rPr lang="pt-BR" sz="1100" dirty="0"/>
              <a:t>jsem problém s</a:t>
            </a:r>
            <a:r>
              <a:rPr lang="cs-CZ" sz="1100" dirty="0"/>
              <a:t> </a:t>
            </a:r>
            <a:r>
              <a:rPr lang="pt-BR" sz="1100" dirty="0"/>
              <a:t>hledáním informací a orientací v článcích</a:t>
            </a:r>
            <a:r>
              <a:rPr lang="cs-CZ" sz="1100" dirty="0"/>
              <a:t> – </a:t>
            </a:r>
            <a:r>
              <a:rPr lang="cs-CZ" sz="1100" dirty="0">
                <a:solidFill>
                  <a:srgbClr val="0070C0"/>
                </a:solidFill>
              </a:rPr>
              <a:t>Metodiky věd. práce - rešerše</a:t>
            </a:r>
          </a:p>
          <a:p>
            <a:pPr>
              <a:defRPr/>
            </a:pPr>
            <a:r>
              <a:rPr lang="cs-CZ" sz="1100" dirty="0"/>
              <a:t>Uvědomit si, že většina pokusů je neúspěšných a k dobrému výsledku vede třeba i několik měsíců. tedy že není všechno hned hotové a jasné tak, jak to vyznívá z článků  – </a:t>
            </a:r>
            <a:r>
              <a:rPr lang="cs-CZ" sz="1100" dirty="0">
                <a:solidFill>
                  <a:srgbClr val="0070C0"/>
                </a:solidFill>
              </a:rPr>
              <a:t>diplomka</a:t>
            </a:r>
            <a:br>
              <a:rPr lang="cs-CZ" sz="1100" dirty="0"/>
            </a:b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8042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závěrečné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6200" y="2132856"/>
            <a:ext cx="9144000" cy="5115198"/>
          </a:xfrm>
        </p:spPr>
        <p:txBody>
          <a:bodyPr>
            <a:normAutofit/>
          </a:bodyPr>
          <a:lstStyle/>
          <a:p>
            <a:r>
              <a:rPr lang="cs-CZ" sz="2800" dirty="0"/>
              <a:t>Student – studium – rozpisy témat</a:t>
            </a:r>
          </a:p>
          <a:p>
            <a:pPr marL="0" indent="0">
              <a:buNone/>
            </a:pPr>
            <a:r>
              <a:rPr lang="cs-CZ" sz="1800" dirty="0"/>
              <a:t>BC: https://is.muni.cz/auth/rozpis/tema?fakulta=1431;obdobi=8366;balik=412560</a:t>
            </a:r>
          </a:p>
          <a:p>
            <a:r>
              <a:rPr lang="cs-CZ" sz="2800" dirty="0"/>
              <a:t>Postup: </a:t>
            </a:r>
            <a:r>
              <a:rPr lang="cs-CZ" sz="1800" dirty="0"/>
              <a:t>https://www.sci.muni.cz/ofiz/terminy-a-postup-pro-zadani-zaverecne-prace/</a:t>
            </a:r>
          </a:p>
          <a:p>
            <a:r>
              <a:rPr lang="cs-CZ" sz="2000" dirty="0"/>
              <a:t>Nové téma vedoucí práce sepíše ve Wordu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Zaslat na email: vacha@sci.muni.cz nebo </a:t>
            </a:r>
            <a:r>
              <a:rPr lang="cs-CZ" sz="2000" dirty="0">
                <a:hlinkClick r:id="rId2"/>
              </a:rPr>
              <a:t>helanej@sci.muni.cz</a:t>
            </a:r>
            <a:endParaRPr lang="cs-CZ" sz="2000" dirty="0"/>
          </a:p>
          <a:p>
            <a:r>
              <a:rPr lang="cs-CZ" sz="2000" dirty="0"/>
              <a:t>Student se pak přihlásí/vedoucí ho přihlásí sám do </a:t>
            </a:r>
            <a:r>
              <a:rPr lang="cs-CZ" sz="2000" dirty="0">
                <a:solidFill>
                  <a:srgbClr val="FF0000"/>
                </a:solidFill>
              </a:rPr>
              <a:t>31.10.21!!!</a:t>
            </a:r>
            <a:endParaRPr lang="cs-CZ" sz="2000" dirty="0"/>
          </a:p>
          <a:p>
            <a:r>
              <a:rPr lang="cs-CZ" sz="2000" dirty="0"/>
              <a:t>Schvalování témat komisí z OFIŽ</a:t>
            </a:r>
          </a:p>
          <a:p>
            <a:r>
              <a:rPr lang="cs-CZ" sz="2000" dirty="0"/>
              <a:t>Elektronické podepsání „</a:t>
            </a:r>
            <a:r>
              <a:rPr lang="cs-CZ" sz="2000" b="1" dirty="0"/>
              <a:t>Potvrzení tématu k obhajobě (vedoucím)” </a:t>
            </a:r>
            <a:r>
              <a:rPr lang="cs-CZ" sz="2000" dirty="0"/>
              <a:t>a student zase odklikne </a:t>
            </a:r>
            <a:r>
              <a:rPr lang="cs-CZ" sz="2000" b="1" dirty="0"/>
              <a:t>“Student potvrzuje přihlášení k obhajobě </a:t>
            </a:r>
            <a:r>
              <a:rPr lang="cs-CZ" sz="2000" dirty="0">
                <a:solidFill>
                  <a:srgbClr val="FF0000"/>
                </a:solidFill>
              </a:rPr>
              <a:t>- do 30.11.21</a:t>
            </a:r>
          </a:p>
          <a:p>
            <a:r>
              <a:rPr lang="cs-CZ" sz="2000" dirty="0"/>
              <a:t>Schválení práce pedagogickým zástupcem UEB</a:t>
            </a:r>
          </a:p>
          <a:p>
            <a:r>
              <a:rPr lang="cs-CZ" sz="2000" dirty="0"/>
              <a:t>Pro založení do závěrečné práce je nutná verze BEZ podpisů!!!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83428" y="2348880"/>
            <a:ext cx="295232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BUDE AKTUALIZOVÁNO!!!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198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Vše probíhá online</a:t>
            </a:r>
          </a:p>
        </p:txBody>
      </p:sp>
    </p:spTree>
    <p:extLst>
      <p:ext uri="{BB962C8B-B14F-4D97-AF65-F5344CB8AC3E}">
        <p14:creationId xmlns:p14="http://schemas.microsoft.com/office/powerpoint/2010/main" val="301692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5373216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Externista vedoucí</a:t>
            </a:r>
          </a:p>
          <a:p>
            <a:r>
              <a:rPr lang="cs-CZ" sz="1900" dirty="0"/>
              <a:t>Nutný konzultant (kontaktní osoba) z OFIŽ</a:t>
            </a:r>
          </a:p>
          <a:p>
            <a:r>
              <a:rPr lang="cs-CZ" sz="1900" dirty="0"/>
              <a:t>V případě nejasností při zadávání práce kontaktovat doc. Váchu </a:t>
            </a:r>
          </a:p>
          <a:p>
            <a:r>
              <a:rPr lang="cs-CZ" sz="1900" dirty="0"/>
              <a:t>Oponent práce musí být z OFIŽ</a:t>
            </a:r>
          </a:p>
          <a:p>
            <a:endParaRPr lang="cs-CZ" sz="2400" b="1" dirty="0"/>
          </a:p>
          <a:p>
            <a:r>
              <a:rPr lang="cs-CZ" sz="2400" b="1" dirty="0"/>
              <a:t>Cizojazyčné práce</a:t>
            </a:r>
          </a:p>
          <a:p>
            <a:r>
              <a:rPr lang="cs-CZ" sz="1900" dirty="0"/>
              <a:t>Specifikovat jazyk práce už v zadání – pouze čeština (klient </a:t>
            </a:r>
            <a:r>
              <a:rPr lang="cs-CZ" sz="1900" dirty="0" err="1"/>
              <a:t>Teiresiás</a:t>
            </a:r>
            <a:r>
              <a:rPr lang="cs-CZ" sz="1900" dirty="0"/>
              <a:t> může jak chce)</a:t>
            </a:r>
          </a:p>
          <a:p>
            <a:pPr indent="-324000">
              <a:lnSpc>
                <a:spcPct val="110000"/>
              </a:lnSpc>
              <a:spcBef>
                <a:spcPts val="0"/>
              </a:spcBef>
            </a:pPr>
            <a:r>
              <a:rPr lang="cs-CZ" sz="1900" dirty="0"/>
              <a:t>slovenština nebo angličtina může být jazykem závěrečné práce, ale musí být už v zadání uvedeno, že školitel, konzultant nebo oponent jsou rodilými mluvčími a  je zodpovědný za jazykovou správnost práce – podloženo žádostí</a:t>
            </a:r>
            <a:r>
              <a:rPr lang="cs-CZ" i="1" dirty="0"/>
              <a:t> </a:t>
            </a:r>
            <a:r>
              <a:rPr lang="cs-CZ" sz="1300" i="1" dirty="0"/>
              <a:t>(IS – Úřadovna – Podání nové žádosti – Žádost o povolení psát závěrečnou práci v jiném než českém jazyce)</a:t>
            </a:r>
            <a:endParaRPr lang="cs-CZ" sz="1300" dirty="0"/>
          </a:p>
          <a:p>
            <a:endParaRPr lang="cs-CZ" sz="2400" b="1" dirty="0"/>
          </a:p>
          <a:p>
            <a:r>
              <a:rPr lang="cs-CZ" sz="2400" b="1" dirty="0"/>
              <a:t>Učitelé</a:t>
            </a:r>
            <a:r>
              <a:rPr lang="cs-CZ" sz="1900" dirty="0"/>
              <a:t> (</a:t>
            </a:r>
            <a:r>
              <a:rPr lang="cs-CZ" sz="1900" b="1" dirty="0"/>
              <a:t>Bi5009EB</a:t>
            </a:r>
            <a:r>
              <a:rPr lang="cs-CZ" sz="1900" dirty="0"/>
              <a:t> Bakalářská práce z biologie pro učitelské studium I (</a:t>
            </a:r>
            <a:r>
              <a:rPr lang="cs-CZ" sz="1900" dirty="0">
                <a:solidFill>
                  <a:srgbClr val="FF0000"/>
                </a:solidFill>
              </a:rPr>
              <a:t>ÚEB</a:t>
            </a:r>
            <a:r>
              <a:rPr lang="cs-CZ" sz="1900" dirty="0"/>
              <a:t>)</a:t>
            </a:r>
          </a:p>
          <a:p>
            <a:r>
              <a:rPr lang="cs-CZ" sz="1900" dirty="0"/>
              <a:t>Na IS uvést, že garanční pracoviště je UEB – nevyplňovat štítky</a:t>
            </a:r>
          </a:p>
          <a:p>
            <a:pPr>
              <a:spcBef>
                <a:spcPts val="0"/>
              </a:spcBef>
            </a:pPr>
            <a:endParaRPr lang="cs-CZ" sz="19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60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závěrečné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039" y="1556792"/>
            <a:ext cx="8991600" cy="4971182"/>
          </a:xfrm>
        </p:spPr>
        <p:txBody>
          <a:bodyPr>
            <a:normAutofit fontScale="85000" lnSpcReduction="10000"/>
          </a:bodyPr>
          <a:lstStyle/>
          <a:p>
            <a:r>
              <a:rPr lang="cs-CZ" sz="4000" dirty="0"/>
              <a:t> </a:t>
            </a:r>
            <a:r>
              <a:rPr lang="cs-CZ" sz="3800" dirty="0"/>
              <a:t>Studenti fyziologie živočichů</a:t>
            </a:r>
          </a:p>
          <a:p>
            <a:r>
              <a:rPr lang="cs-CZ" sz="3800" dirty="0"/>
              <a:t>Pokyny a šablony: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https://www.sci.muni.cz/ofiz/vyuka/informace-pro-studenty/magisterske-studium/zasady-a-instrukce-pro-vypracovani-dp/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3800" dirty="0"/>
              <a:t>POZOR!!! Učitelé se řídí pokyny z BOTZOOL: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>
                <a:hlinkClick r:id="rId4"/>
              </a:rPr>
              <a:t>http://botzool.sci.muni.cz/zaverecne-prace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Seznam nejčastějších chyb sestavený školiteli a oponenty:</a:t>
            </a:r>
          </a:p>
          <a:p>
            <a:r>
              <a:rPr lang="cs-CZ" altLang="cs-CZ" sz="2400" dirty="0">
                <a:hlinkClick r:id="rId5"/>
              </a:rPr>
              <a:t>http://www.sci.muni.cz/ofiz/wp-content/uploads/2012/10/doporuceni.pdf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54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dění na </a:t>
            </a:r>
            <a:r>
              <a:rPr lang="cs-CZ" dirty="0" err="1"/>
              <a:t>ofiž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/>
              <a:t>Stránky OFIŽ </a:t>
            </a:r>
            <a:r>
              <a:rPr lang="cs-CZ" sz="2800" dirty="0">
                <a:hlinkClick r:id="rId2"/>
              </a:rPr>
              <a:t>https://www.sci.muni.cz/ofiz/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FB Ústavu experimentální biologie</a:t>
            </a:r>
          </a:p>
          <a:p>
            <a:pPr marL="0" indent="0">
              <a:buNone/>
            </a:pPr>
            <a:r>
              <a:rPr lang="cs-CZ" sz="2000" dirty="0">
                <a:hlinkClick r:id="rId3"/>
              </a:rPr>
              <a:t>https://www.facebook.com/Ústav-experimentální-biologie-182347125135176/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TWITTER OFIŽ https://twitter.com/BiologieUstav</a:t>
            </a:r>
          </a:p>
          <a:p>
            <a:endParaRPr lang="cs-CZ" sz="2000" dirty="0"/>
          </a:p>
          <a:p>
            <a:r>
              <a:rPr lang="cs-CZ" sz="2800" dirty="0"/>
              <a:t>PR manažerka: </a:t>
            </a:r>
            <a:r>
              <a:rPr lang="cs-CZ" sz="2000" dirty="0">
                <a:solidFill>
                  <a:schemeClr val="tx1"/>
                </a:solidFill>
              </a:rPr>
              <a:t>Kateřina Tomanová - 150822@mail.muni.cz</a:t>
            </a:r>
          </a:p>
          <a:p>
            <a:pPr marL="0" indent="0">
              <a:buNone/>
            </a:pPr>
            <a:r>
              <a:rPr lang="cs-CZ" sz="2000" dirty="0"/>
              <a:t>	</a:t>
            </a:r>
          </a:p>
          <a:p>
            <a:r>
              <a:rPr lang="cs-CZ" sz="2800" dirty="0"/>
              <a:t>Hromadný seznam </a:t>
            </a:r>
            <a:r>
              <a:rPr lang="cs-CZ" sz="2000" dirty="0">
                <a:hlinkClick r:id="rId4"/>
              </a:rPr>
              <a:t>ofiz_a36@sci.muni.cz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Požádejte svého školitele, ať vás vloží do hromadného emailu vaší skupiny,</a:t>
            </a:r>
          </a:p>
          <a:p>
            <a:pPr marL="0" indent="0">
              <a:buNone/>
            </a:pPr>
            <a:r>
              <a:rPr lang="cs-CZ" sz="2000" dirty="0"/>
              <a:t>případně email – jipro@mail.muni.cz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97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502568"/>
            <a:ext cx="8686800" cy="838200"/>
          </a:xfrm>
        </p:spPr>
        <p:txBody>
          <a:bodyPr/>
          <a:lstStyle/>
          <a:p>
            <a:r>
              <a:rPr lang="cs-CZ" dirty="0"/>
              <a:t>Vyhledávání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417858"/>
            <a:ext cx="8964488" cy="532351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Pubmed</a:t>
            </a:r>
            <a:r>
              <a:rPr lang="cs-CZ" dirty="0"/>
              <a:t> </a:t>
            </a:r>
            <a:r>
              <a:rPr lang="cs-CZ" altLang="cs-CZ" sz="2000" dirty="0">
                <a:hlinkClick r:id="rId2"/>
              </a:rPr>
              <a:t>http://www.ncbi.nlm.nih.gov/entrez/query.fcgi</a:t>
            </a:r>
            <a:endParaRPr lang="cs-CZ" altLang="cs-CZ" sz="2000" dirty="0"/>
          </a:p>
          <a:p>
            <a:r>
              <a:rPr lang="cs-CZ" sz="2000" dirty="0"/>
              <a:t>Zastřešuje 30 databází, odkazy na full texty (licence MU)</a:t>
            </a:r>
          </a:p>
          <a:p>
            <a:r>
              <a:rPr lang="cs-CZ" sz="2000" dirty="0" err="1"/>
              <a:t>Allert</a:t>
            </a:r>
            <a:r>
              <a:rPr lang="cs-CZ" sz="2000" dirty="0"/>
              <a:t>, RSS – pravidelné posílání novinek ze zadané problematiky</a:t>
            </a:r>
          </a:p>
          <a:p>
            <a:endParaRPr lang="cs-CZ" dirty="0"/>
          </a:p>
          <a:p>
            <a:r>
              <a:rPr lang="cs-CZ" dirty="0" err="1"/>
              <a:t>ScienceDirect</a:t>
            </a:r>
            <a:r>
              <a:rPr lang="cs-CZ" dirty="0"/>
              <a:t> </a:t>
            </a:r>
            <a:r>
              <a:rPr lang="cs-CZ" sz="2000" dirty="0">
                <a:hlinkClick r:id="rId3"/>
              </a:rPr>
              <a:t>https://www.sciencedirect.com/</a:t>
            </a:r>
            <a:endParaRPr lang="cs-CZ" sz="2000" dirty="0"/>
          </a:p>
          <a:p>
            <a:r>
              <a:rPr lang="cs-CZ" sz="2000" dirty="0"/>
              <a:t>Vyhledávání dat, full-textů</a:t>
            </a: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altLang="cs-CZ" dirty="0"/>
              <a:t>Elektronické zdroje MU </a:t>
            </a:r>
            <a:r>
              <a:rPr lang="cs-CZ" altLang="cs-CZ" sz="2000" dirty="0"/>
              <a:t>http://library.muni.cz/ezdroje</a:t>
            </a:r>
          </a:p>
          <a:p>
            <a:r>
              <a:rPr lang="cs-CZ" sz="2000" dirty="0"/>
              <a:t>Díky </a:t>
            </a:r>
            <a:r>
              <a:rPr lang="cs-CZ" sz="2000" dirty="0" err="1"/>
              <a:t>login</a:t>
            </a:r>
            <a:r>
              <a:rPr lang="cs-CZ" sz="2000" dirty="0"/>
              <a:t> do MU je možné získat přístup k předplaceným platformám </a:t>
            </a:r>
          </a:p>
          <a:p>
            <a:pPr lvl="1"/>
            <a:r>
              <a:rPr lang="cs-CZ" sz="2000" b="1" dirty="0">
                <a:hlinkClick r:id="rId4"/>
              </a:rPr>
              <a:t>https://it.muni.cz/sluzby/vpn</a:t>
            </a:r>
            <a:endParaRPr lang="cs-CZ" sz="2000" b="1" dirty="0"/>
          </a:p>
          <a:p>
            <a:endParaRPr lang="cs-CZ" sz="2000" dirty="0"/>
          </a:p>
          <a:p>
            <a:r>
              <a:rPr lang="cs-CZ" dirty="0" err="1"/>
              <a:t>MetaOrg</a:t>
            </a:r>
            <a:r>
              <a:rPr lang="cs-CZ" sz="2000" dirty="0"/>
              <a:t> </a:t>
            </a:r>
            <a:r>
              <a:rPr lang="cs-CZ" sz="2000" dirty="0">
                <a:hlinkClick r:id="rId5"/>
              </a:rPr>
              <a:t>https://www.meta.org/</a:t>
            </a:r>
            <a:endParaRPr lang="cs-CZ" sz="2000" dirty="0"/>
          </a:p>
          <a:p>
            <a:r>
              <a:rPr lang="cs-CZ" sz="2000" dirty="0"/>
              <a:t>Vyhledávání založené na kontextu</a:t>
            </a:r>
          </a:p>
          <a:p>
            <a:endParaRPr lang="cs-CZ" sz="2000" dirty="0"/>
          </a:p>
          <a:p>
            <a:r>
              <a:rPr lang="cs-CZ" dirty="0" err="1"/>
              <a:t>SemanticScholar</a:t>
            </a:r>
            <a:r>
              <a:rPr lang="cs-CZ" sz="2000" dirty="0"/>
              <a:t> </a:t>
            </a:r>
            <a:r>
              <a:rPr lang="cs-CZ" sz="2000" dirty="0">
                <a:hlinkClick r:id="rId6"/>
              </a:rPr>
              <a:t>https://www.semanticscholar.org/</a:t>
            </a:r>
            <a:endParaRPr lang="cs-CZ" sz="2000" dirty="0"/>
          </a:p>
          <a:p>
            <a:r>
              <a:rPr lang="cs-CZ" sz="2000" dirty="0"/>
              <a:t>Vyhledávání, open </a:t>
            </a:r>
            <a:r>
              <a:rPr lang="cs-CZ" sz="2000" dirty="0" err="1"/>
              <a:t>access</a:t>
            </a:r>
            <a:r>
              <a:rPr lang="cs-CZ" sz="2000" dirty="0"/>
              <a:t>, citovanost</a:t>
            </a:r>
          </a:p>
        </p:txBody>
      </p:sp>
    </p:spTree>
    <p:extLst>
      <p:ext uri="{BB962C8B-B14F-4D97-AF65-F5344CB8AC3E}">
        <p14:creationId xmlns:p14="http://schemas.microsoft.com/office/powerpoint/2010/main" val="398420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SEBEVZDĚLÁVACÍ KURZY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04800" y="1554162"/>
            <a:ext cx="8441413" cy="44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Pořádané knihovnou</a:t>
            </a:r>
          </a:p>
          <a:p>
            <a:r>
              <a:rPr lang="cs-CZ" sz="2000" dirty="0">
                <a:hlinkClick r:id="rId2"/>
              </a:rPr>
              <a:t>https://kuk.muni.cz/ask/kurzy/zapis.php</a:t>
            </a:r>
            <a:endParaRPr lang="cs-CZ" sz="2000" dirty="0"/>
          </a:p>
          <a:p>
            <a:endParaRPr lang="cs-CZ" sz="2800" dirty="0"/>
          </a:p>
          <a:p>
            <a:r>
              <a:rPr lang="cs-CZ" sz="2800" dirty="0"/>
              <a:t>Celoživotní vzdělávání</a:t>
            </a:r>
          </a:p>
          <a:p>
            <a:r>
              <a:rPr lang="cs-CZ" sz="2000" dirty="0">
                <a:hlinkClick r:id="rId3"/>
              </a:rPr>
              <a:t>https://www.muni.cz/uchazeci/vzdelavani-po-cely-zivot/kurzy-a-seminare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800" dirty="0"/>
              <a:t>Rozvoj pedagogických dovedností</a:t>
            </a:r>
          </a:p>
          <a:p>
            <a:r>
              <a:rPr lang="cs-CZ" sz="2000" dirty="0">
                <a:hlinkClick r:id="rId4"/>
              </a:rPr>
              <a:t>https://cerpek.muni.cz/workshopy/nabidka-workshopu</a:t>
            </a:r>
            <a:endParaRPr lang="cs-CZ" sz="20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6184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manažery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EndNoteWeb</a:t>
            </a:r>
            <a:r>
              <a:rPr lang="cs-CZ" dirty="0"/>
              <a:t> </a:t>
            </a:r>
            <a:r>
              <a:rPr lang="cs-CZ" sz="2000" dirty="0">
                <a:hlinkClick r:id="rId2"/>
              </a:rPr>
              <a:t>https://access.clarivate.com/login?app=endnote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Mendeley</a:t>
            </a:r>
            <a:r>
              <a:rPr lang="cs-CZ" dirty="0"/>
              <a:t> </a:t>
            </a:r>
            <a:r>
              <a:rPr lang="cs-CZ" sz="2000" dirty="0">
                <a:hlinkClick r:id="rId3"/>
              </a:rPr>
              <a:t>https://www.mendeley.com/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dirty="0"/>
              <a:t> </a:t>
            </a:r>
            <a:r>
              <a:rPr lang="cs-CZ" dirty="0" err="1"/>
              <a:t>Zotero</a:t>
            </a:r>
            <a:r>
              <a:rPr lang="cs-CZ" dirty="0"/>
              <a:t> </a:t>
            </a:r>
            <a:r>
              <a:rPr lang="cs-CZ" sz="2000" dirty="0">
                <a:hlinkClick r:id="rId4"/>
              </a:rPr>
              <a:t>https://www.zotero.org/</a:t>
            </a:r>
            <a:endParaRPr lang="cs-CZ" sz="20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068776"/>
              </p:ext>
            </p:extLst>
          </p:nvPr>
        </p:nvGraphicFramePr>
        <p:xfrm>
          <a:off x="5292080" y="4005064"/>
          <a:ext cx="3456384" cy="26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151821" y="6007134"/>
            <a:ext cx="70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n=21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868144" y="4725144"/>
            <a:ext cx="662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>
                <a:solidFill>
                  <a:srgbClr val="FFFF00"/>
                </a:solidFill>
              </a:rPr>
              <a:t>Zotero</a:t>
            </a:r>
            <a:endParaRPr lang="cs-CZ" sz="1400" b="1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700954" y="450582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070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9" y="1412776"/>
            <a:ext cx="9046840" cy="5343051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LinkedIn</a:t>
            </a:r>
            <a:r>
              <a:rPr lang="cs-CZ" dirty="0"/>
              <a:t> </a:t>
            </a:r>
            <a:r>
              <a:rPr lang="cs-CZ" sz="2000" dirty="0">
                <a:hlinkClick r:id="rId2"/>
              </a:rPr>
              <a:t>https://cz.linkedin.com/</a:t>
            </a:r>
            <a:endParaRPr lang="cs-CZ" sz="2000" dirty="0"/>
          </a:p>
          <a:p>
            <a:r>
              <a:rPr lang="cs-CZ" sz="2000" dirty="0"/>
              <a:t>Pracovní nabídky, profesionální sociální síť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dirty="0" err="1"/>
              <a:t>ResearchGate</a:t>
            </a:r>
            <a:r>
              <a:rPr lang="cs-CZ" dirty="0"/>
              <a:t> </a:t>
            </a:r>
            <a:r>
              <a:rPr lang="cs-CZ" sz="2000" dirty="0">
                <a:hlinkClick r:id="rId3"/>
              </a:rPr>
              <a:t>https://www.researchgate.net/</a:t>
            </a:r>
            <a:endParaRPr lang="cs-CZ" sz="2000" dirty="0"/>
          </a:p>
          <a:p>
            <a:r>
              <a:rPr lang="cs-CZ" sz="2000" dirty="0"/>
              <a:t>Sdílení publikací, hledání odpovědí na praktické otázky, sociální síť v přírodních vědách</a:t>
            </a:r>
          </a:p>
          <a:p>
            <a:endParaRPr lang="cs-CZ" sz="2000" dirty="0"/>
          </a:p>
          <a:p>
            <a:r>
              <a:rPr lang="cs-CZ" dirty="0"/>
              <a:t>Wikipedie </a:t>
            </a:r>
            <a:r>
              <a:rPr lang="cs-CZ" sz="2000" dirty="0">
                <a:hlinkClick r:id="rId4"/>
              </a:rPr>
              <a:t>https://cs.wikipedia.org/wiki/Sci-Hub</a:t>
            </a:r>
            <a:endParaRPr lang="cs-CZ" sz="2000" dirty="0"/>
          </a:p>
          <a:p>
            <a:r>
              <a:rPr lang="cs-CZ" sz="2000" dirty="0"/>
              <a:t>Fulltexty</a:t>
            </a:r>
          </a:p>
          <a:p>
            <a:endParaRPr lang="cs-CZ" sz="2000" dirty="0"/>
          </a:p>
          <a:p>
            <a:r>
              <a:rPr lang="cs-CZ" dirty="0" err="1"/>
              <a:t>WoK</a:t>
            </a:r>
            <a:r>
              <a:rPr lang="cs-CZ" dirty="0"/>
              <a:t> </a:t>
            </a:r>
            <a:r>
              <a:rPr lang="cs-CZ" sz="2000" dirty="0">
                <a:hlinkClick r:id="rId5"/>
              </a:rPr>
              <a:t>https://login.webofknowledge.com</a:t>
            </a:r>
            <a:endParaRPr lang="cs-CZ" sz="2000" dirty="0"/>
          </a:p>
          <a:p>
            <a:r>
              <a:rPr lang="cs-CZ" sz="2000" dirty="0"/>
              <a:t>Nutný institucionální </a:t>
            </a:r>
            <a:r>
              <a:rPr lang="cs-CZ" sz="2000" dirty="0" err="1"/>
              <a:t>login</a:t>
            </a:r>
            <a:r>
              <a:rPr lang="cs-CZ" sz="2000" dirty="0"/>
              <a:t>, </a:t>
            </a:r>
            <a:r>
              <a:rPr lang="cs-CZ" sz="2000" dirty="0" err="1"/>
              <a:t>sciometrické</a:t>
            </a:r>
            <a:r>
              <a:rPr lang="cs-CZ" sz="2000" dirty="0"/>
              <a:t> údaje o autorech a časopisech</a:t>
            </a:r>
          </a:p>
          <a:p>
            <a:r>
              <a:rPr lang="cs-CZ" sz="2000" dirty="0" err="1"/>
              <a:t>EndNote</a:t>
            </a:r>
            <a:r>
              <a:rPr lang="cs-CZ" sz="2000" dirty="0"/>
              <a:t> online, </a:t>
            </a:r>
            <a:r>
              <a:rPr lang="cs-CZ" sz="2000" dirty="0" err="1"/>
              <a:t>researcherID</a:t>
            </a:r>
            <a:r>
              <a:rPr lang="cs-CZ" sz="2000" dirty="0"/>
              <a:t>=</a:t>
            </a:r>
            <a:r>
              <a:rPr lang="cs-CZ" sz="2000" dirty="0" err="1"/>
              <a:t>publons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dirty="0" err="1"/>
              <a:t>Biorender</a:t>
            </a:r>
            <a:r>
              <a:rPr lang="cs-CZ" dirty="0"/>
              <a:t> </a:t>
            </a:r>
            <a:r>
              <a:rPr lang="cs-CZ" sz="2000" dirty="0">
                <a:hlinkClick r:id="rId6"/>
              </a:rPr>
              <a:t>https://biorender.com/</a:t>
            </a:r>
            <a:endParaRPr lang="cs-CZ" sz="2000" dirty="0"/>
          </a:p>
          <a:p>
            <a:r>
              <a:rPr lang="cs-CZ" sz="2000" dirty="0"/>
              <a:t>Vytváření obrázků na míru</a:t>
            </a:r>
          </a:p>
        </p:txBody>
      </p:sp>
    </p:spTree>
    <p:extLst>
      <p:ext uri="{BB962C8B-B14F-4D97-AF65-F5344CB8AC3E}">
        <p14:creationId xmlns:p14="http://schemas.microsoft.com/office/powerpoint/2010/main" val="2248249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1704</TotalTime>
  <Words>1300</Words>
  <Application>Microsoft Office PowerPoint</Application>
  <PresentationFormat>Předvádění na obrazovce (4:3)</PresentationFormat>
  <Paragraphs>157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TriviaSeznam</vt:lpstr>
      <vt:lpstr>Wingdings 2</vt:lpstr>
      <vt:lpstr>Cesta</vt:lpstr>
      <vt:lpstr>Aktuální informace k závěrečným pracím</vt:lpstr>
      <vt:lpstr>Zadání závěrečné práce</vt:lpstr>
      <vt:lpstr>Speciality</vt:lpstr>
      <vt:lpstr>Požadavky závěrečné práce</vt:lpstr>
      <vt:lpstr>Informace o dění na ofiž</vt:lpstr>
      <vt:lpstr>Vyhledávání informací</vt:lpstr>
      <vt:lpstr>SEBEVZDĚLÁVACÍ KURZY</vt:lpstr>
      <vt:lpstr>Citační manažery</vt:lpstr>
      <vt:lpstr>Užitečné stránky</vt:lpstr>
      <vt:lpstr>Co možná nevíte…</vt:lpstr>
      <vt:lpstr>Jak správně citovat???</vt:lpstr>
      <vt:lpstr>Na co Nás škola nepřipravila??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k závěrečným pracím</dc:title>
  <dc:creator>Jipro</dc:creator>
  <cp:lastModifiedBy>Kateřina Tomanová</cp:lastModifiedBy>
  <cp:revision>56</cp:revision>
  <dcterms:created xsi:type="dcterms:W3CDTF">2018-09-25T12:17:04Z</dcterms:created>
  <dcterms:modified xsi:type="dcterms:W3CDTF">2021-09-29T11:09:05Z</dcterms:modified>
</cp:coreProperties>
</file>