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0" r:id="rId4"/>
    <p:sldId id="264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1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979"/>
    <a:srgbClr val="382D28"/>
    <a:srgbClr val="624D45"/>
    <a:srgbClr val="B3FFEF"/>
    <a:srgbClr val="E7E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8746" autoAdjust="0"/>
  </p:normalViewPr>
  <p:slideViewPr>
    <p:cSldViewPr>
      <p:cViewPr varScale="1">
        <p:scale>
          <a:sx n="151" d="100"/>
          <a:sy n="151" d="100"/>
        </p:scale>
        <p:origin x="246" y="114"/>
      </p:cViewPr>
      <p:guideLst>
        <p:guide orient="horz" pos="157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283968" cy="4803998"/>
          </a:xfrm>
        </p:spPr>
        <p:txBody>
          <a:bodyPr/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716016" y="2211710"/>
            <a:ext cx="3981128" cy="1728192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text 12"/>
          <p:cNvSpPr>
            <a:spLocks noGrp="1"/>
          </p:cNvSpPr>
          <p:nvPr>
            <p:ph type="body" sz="quarter" idx="10"/>
          </p:nvPr>
        </p:nvSpPr>
        <p:spPr>
          <a:xfrm>
            <a:off x="4721707" y="3939902"/>
            <a:ext cx="3985736" cy="504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ller Light" pitchFamily="2" charset="-18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5" name="Obrázek 2" descr="ZVT_logo_zakladni_CMYK.png"/>
          <p:cNvPicPr>
            <a:picLocks noChangeAspect="1" noChangeArrowheads="1"/>
          </p:cNvPicPr>
          <p:nvPr userDrawn="1"/>
        </p:nvPicPr>
        <p:blipFill>
          <a:blip r:embed="rId2" cstate="print"/>
          <a:srcRect t="13358"/>
          <a:stretch>
            <a:fillRect/>
          </a:stretch>
        </p:blipFill>
        <p:spPr bwMode="auto">
          <a:xfrm>
            <a:off x="4499992" y="368316"/>
            <a:ext cx="3240360" cy="148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4073" r="63" b="19968"/>
          <a:stretch/>
        </p:blipFill>
        <p:spPr>
          <a:xfrm>
            <a:off x="4346309" y="1979482"/>
            <a:ext cx="4797691" cy="2733753"/>
          </a:xfrm>
          <a:prstGeom prst="rect">
            <a:avLst/>
          </a:prstGeom>
        </p:spPr>
      </p:pic>
      <p:sp>
        <p:nvSpPr>
          <p:cNvPr id="8" name="Volný tvar 7"/>
          <p:cNvSpPr/>
          <p:nvPr userDrawn="1"/>
        </p:nvSpPr>
        <p:spPr>
          <a:xfrm>
            <a:off x="4346309" y="1995488"/>
            <a:ext cx="4798282" cy="3148012"/>
          </a:xfrm>
          <a:custGeom>
            <a:avLst/>
            <a:gdLst>
              <a:gd name="connsiteX0" fmla="*/ 0 w 4859337"/>
              <a:gd name="connsiteY0" fmla="*/ 0 h 3148012"/>
              <a:gd name="connsiteX1" fmla="*/ 4859337 w 4859337"/>
              <a:gd name="connsiteY1" fmla="*/ 0 h 3148012"/>
              <a:gd name="connsiteX2" fmla="*/ 4859337 w 4859337"/>
              <a:gd name="connsiteY2" fmla="*/ 3148012 h 3148012"/>
              <a:gd name="connsiteX3" fmla="*/ 0 w 4859337"/>
              <a:gd name="connsiteY3" fmla="*/ 3148012 h 3148012"/>
              <a:gd name="connsiteX4" fmla="*/ 0 w 4859337"/>
              <a:gd name="connsiteY4" fmla="*/ 0 h 3148012"/>
              <a:gd name="connsiteX0" fmla="*/ 143321 w 4859337"/>
              <a:gd name="connsiteY0" fmla="*/ 72206 h 3148012"/>
              <a:gd name="connsiteX1" fmla="*/ 4859337 w 4859337"/>
              <a:gd name="connsiteY1" fmla="*/ 0 h 3148012"/>
              <a:gd name="connsiteX2" fmla="*/ 4859337 w 4859337"/>
              <a:gd name="connsiteY2" fmla="*/ 3148012 h 3148012"/>
              <a:gd name="connsiteX3" fmla="*/ 0 w 4859337"/>
              <a:gd name="connsiteY3" fmla="*/ 3148012 h 3148012"/>
              <a:gd name="connsiteX4" fmla="*/ 143321 w 4859337"/>
              <a:gd name="connsiteY4" fmla="*/ 72206 h 3148012"/>
              <a:gd name="connsiteX0" fmla="*/ 143321 w 4859337"/>
              <a:gd name="connsiteY0" fmla="*/ 72206 h 3148012"/>
              <a:gd name="connsiteX1" fmla="*/ 4859337 w 4859337"/>
              <a:gd name="connsiteY1" fmla="*/ 0 h 3148012"/>
              <a:gd name="connsiteX2" fmla="*/ 4859337 w 4859337"/>
              <a:gd name="connsiteY2" fmla="*/ 3148012 h 3148012"/>
              <a:gd name="connsiteX3" fmla="*/ 0 w 4859337"/>
              <a:gd name="connsiteY3" fmla="*/ 3148012 h 3148012"/>
              <a:gd name="connsiteX4" fmla="*/ 143321 w 4859337"/>
              <a:gd name="connsiteY4" fmla="*/ 72206 h 3148012"/>
              <a:gd name="connsiteX0" fmla="*/ 215329 w 4859337"/>
              <a:gd name="connsiteY0" fmla="*/ 144214 h 3148012"/>
              <a:gd name="connsiteX1" fmla="*/ 4859337 w 4859337"/>
              <a:gd name="connsiteY1" fmla="*/ 0 h 3148012"/>
              <a:gd name="connsiteX2" fmla="*/ 4859337 w 4859337"/>
              <a:gd name="connsiteY2" fmla="*/ 3148012 h 3148012"/>
              <a:gd name="connsiteX3" fmla="*/ 0 w 4859337"/>
              <a:gd name="connsiteY3" fmla="*/ 3148012 h 3148012"/>
              <a:gd name="connsiteX4" fmla="*/ 215329 w 4859337"/>
              <a:gd name="connsiteY4" fmla="*/ 144214 h 3148012"/>
              <a:gd name="connsiteX0" fmla="*/ 215329 w 4859337"/>
              <a:gd name="connsiteY0" fmla="*/ 144214 h 3148012"/>
              <a:gd name="connsiteX1" fmla="*/ 4859337 w 4859337"/>
              <a:gd name="connsiteY1" fmla="*/ 0 h 3148012"/>
              <a:gd name="connsiteX2" fmla="*/ 4859337 w 4859337"/>
              <a:gd name="connsiteY2" fmla="*/ 3148012 h 3148012"/>
              <a:gd name="connsiteX3" fmla="*/ 0 w 4859337"/>
              <a:gd name="connsiteY3" fmla="*/ 3148012 h 3148012"/>
              <a:gd name="connsiteX4" fmla="*/ 215329 w 4859337"/>
              <a:gd name="connsiteY4" fmla="*/ 144214 h 3148012"/>
              <a:gd name="connsiteX0" fmla="*/ 0 w 4860032"/>
              <a:gd name="connsiteY0" fmla="*/ 198 h 3148012"/>
              <a:gd name="connsiteX1" fmla="*/ 4860032 w 4860032"/>
              <a:gd name="connsiteY1" fmla="*/ 0 h 3148012"/>
              <a:gd name="connsiteX2" fmla="*/ 4860032 w 4860032"/>
              <a:gd name="connsiteY2" fmla="*/ 3148012 h 3148012"/>
              <a:gd name="connsiteX3" fmla="*/ 695 w 4860032"/>
              <a:gd name="connsiteY3" fmla="*/ 3148012 h 3148012"/>
              <a:gd name="connsiteX4" fmla="*/ 0 w 4860032"/>
              <a:gd name="connsiteY4" fmla="*/ 198 h 31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032" h="3148012">
                <a:moveTo>
                  <a:pt x="0" y="198"/>
                </a:moveTo>
                <a:lnTo>
                  <a:pt x="4860032" y="0"/>
                </a:lnTo>
                <a:lnTo>
                  <a:pt x="4860032" y="3148012"/>
                </a:lnTo>
                <a:lnTo>
                  <a:pt x="695" y="3148012"/>
                </a:lnTo>
                <a:cubicBezTo>
                  <a:pt x="463" y="2098741"/>
                  <a:pt x="232" y="1049469"/>
                  <a:pt x="0" y="198"/>
                </a:cubicBezTo>
                <a:close/>
              </a:path>
            </a:pathLst>
          </a:custGeom>
          <a:solidFill>
            <a:srgbClr val="01997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0" y="4739493"/>
            <a:ext cx="9144000" cy="411162"/>
          </a:xfrm>
          <a:prstGeom prst="rect">
            <a:avLst/>
          </a:prstGeom>
          <a:solidFill>
            <a:srgbClr val="62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4635366" y="4775797"/>
            <a:ext cx="4219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b="1" dirty="0">
                <a:solidFill>
                  <a:schemeClr val="bg1"/>
                </a:solidFill>
                <a:latin typeface="Aller" pitchFamily="2" charset="-18"/>
                <a:cs typeface="+mn-cs"/>
              </a:rPr>
              <a:t>www.vupt.cz</a:t>
            </a:r>
            <a:endParaRPr lang="en-US" sz="1600" b="1" dirty="0">
              <a:solidFill>
                <a:schemeClr val="bg1"/>
              </a:solidFill>
              <a:latin typeface="Aller" pitchFamily="2" charset="-1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F9B1-36E6-4C93-8F10-D7867F475287}" type="datetimeFigureOut">
              <a:rPr lang="cs-CZ" smtClean="0"/>
              <a:pPr/>
              <a:t>10.09.2021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1349-3D3B-4402-AB6E-42A16BB2614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F9B1-36E6-4C93-8F10-D7867F475287}" type="datetimeFigureOut">
              <a:rPr lang="cs-CZ" smtClean="0"/>
              <a:pPr/>
              <a:t>10.09.2021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1349-3D3B-4402-AB6E-42A16BB2614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F9B1-36E6-4C93-8F10-D7867F475287}" type="datetimeFigureOut">
              <a:rPr lang="cs-CZ" smtClean="0"/>
              <a:pPr/>
              <a:t>10.09.2021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1349-3D3B-4402-AB6E-42A16BB2614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F9B1-36E6-4C93-8F10-D7867F475287}" type="datetimeFigureOut">
              <a:rPr lang="cs-CZ" smtClean="0"/>
              <a:pPr/>
              <a:t>10.09.2021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1349-3D3B-4402-AB6E-42A16BB2614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4F9B1-36E6-4C93-8F10-D7867F475287}" type="datetimeFigureOut">
              <a:rPr lang="cs-CZ" smtClean="0"/>
              <a:pPr/>
              <a:t>10.09.2021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1349-3D3B-4402-AB6E-42A16BB2614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1"/>
          <p:cNvSpPr>
            <a:spLocks noGrp="1"/>
          </p:cNvSpPr>
          <p:nvPr>
            <p:ph type="pic" sz="quarter" idx="12"/>
          </p:nvPr>
        </p:nvSpPr>
        <p:spPr>
          <a:xfrm>
            <a:off x="4860032" y="0"/>
            <a:ext cx="4283968" cy="4732338"/>
          </a:xfrm>
        </p:spPr>
        <p:txBody>
          <a:bodyPr/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62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9" name="Obdélník 18"/>
          <p:cNvSpPr/>
          <p:nvPr userDrawn="1"/>
        </p:nvSpPr>
        <p:spPr>
          <a:xfrm>
            <a:off x="0" y="1995488"/>
            <a:ext cx="6012160" cy="2304454"/>
          </a:xfrm>
          <a:prstGeom prst="rect">
            <a:avLst/>
          </a:prstGeom>
          <a:solidFill>
            <a:srgbClr val="019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95536" y="2211710"/>
            <a:ext cx="5161583" cy="1455154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text 12"/>
          <p:cNvSpPr>
            <a:spLocks noGrp="1"/>
          </p:cNvSpPr>
          <p:nvPr>
            <p:ph type="body" sz="quarter" idx="10"/>
          </p:nvPr>
        </p:nvSpPr>
        <p:spPr>
          <a:xfrm>
            <a:off x="401227" y="3651870"/>
            <a:ext cx="5167557" cy="42448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ller Light" pitchFamily="2" charset="-18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9" name="Obrázek 2" descr="ZVT_logo_zakladni_CMYK.png"/>
          <p:cNvPicPr>
            <a:picLocks noChangeAspect="1" noChangeArrowheads="1"/>
          </p:cNvPicPr>
          <p:nvPr userDrawn="1"/>
        </p:nvPicPr>
        <p:blipFill>
          <a:blip r:embed="rId2" cstate="print"/>
          <a:srcRect t="13358"/>
          <a:stretch>
            <a:fillRect/>
          </a:stretch>
        </p:blipFill>
        <p:spPr bwMode="auto">
          <a:xfrm>
            <a:off x="251520" y="379928"/>
            <a:ext cx="3057693" cy="139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 userDrawn="1"/>
        </p:nvSpPr>
        <p:spPr>
          <a:xfrm>
            <a:off x="4635366" y="4775797"/>
            <a:ext cx="4219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b="1" dirty="0">
                <a:solidFill>
                  <a:schemeClr val="bg1"/>
                </a:solidFill>
                <a:latin typeface="Aller" pitchFamily="2" charset="-18"/>
                <a:cs typeface="+mn-cs"/>
              </a:rPr>
              <a:t>www.vupt.cz</a:t>
            </a:r>
            <a:endParaRPr lang="en-US" sz="1600" b="1" dirty="0">
              <a:solidFill>
                <a:schemeClr val="bg1"/>
              </a:solidFill>
              <a:latin typeface="Aller" pitchFamily="2" charset="-1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olný tvar 7"/>
          <p:cNvSpPr/>
          <p:nvPr userDrawn="1"/>
        </p:nvSpPr>
        <p:spPr>
          <a:xfrm>
            <a:off x="4543425" y="1995488"/>
            <a:ext cx="4600575" cy="2719387"/>
          </a:xfrm>
          <a:custGeom>
            <a:avLst/>
            <a:gdLst>
              <a:gd name="connsiteX0" fmla="*/ 0 w 4859337"/>
              <a:gd name="connsiteY0" fmla="*/ 0 h 3148012"/>
              <a:gd name="connsiteX1" fmla="*/ 4859337 w 4859337"/>
              <a:gd name="connsiteY1" fmla="*/ 0 h 3148012"/>
              <a:gd name="connsiteX2" fmla="*/ 4859337 w 4859337"/>
              <a:gd name="connsiteY2" fmla="*/ 3148012 h 3148012"/>
              <a:gd name="connsiteX3" fmla="*/ 0 w 4859337"/>
              <a:gd name="connsiteY3" fmla="*/ 3148012 h 3148012"/>
              <a:gd name="connsiteX4" fmla="*/ 0 w 4859337"/>
              <a:gd name="connsiteY4" fmla="*/ 0 h 3148012"/>
              <a:gd name="connsiteX0" fmla="*/ 143321 w 4859337"/>
              <a:gd name="connsiteY0" fmla="*/ 72206 h 3148012"/>
              <a:gd name="connsiteX1" fmla="*/ 4859337 w 4859337"/>
              <a:gd name="connsiteY1" fmla="*/ 0 h 3148012"/>
              <a:gd name="connsiteX2" fmla="*/ 4859337 w 4859337"/>
              <a:gd name="connsiteY2" fmla="*/ 3148012 h 3148012"/>
              <a:gd name="connsiteX3" fmla="*/ 0 w 4859337"/>
              <a:gd name="connsiteY3" fmla="*/ 3148012 h 3148012"/>
              <a:gd name="connsiteX4" fmla="*/ 143321 w 4859337"/>
              <a:gd name="connsiteY4" fmla="*/ 72206 h 3148012"/>
              <a:gd name="connsiteX0" fmla="*/ 143321 w 4859337"/>
              <a:gd name="connsiteY0" fmla="*/ 72206 h 3148012"/>
              <a:gd name="connsiteX1" fmla="*/ 4859337 w 4859337"/>
              <a:gd name="connsiteY1" fmla="*/ 0 h 3148012"/>
              <a:gd name="connsiteX2" fmla="*/ 4859337 w 4859337"/>
              <a:gd name="connsiteY2" fmla="*/ 3148012 h 3148012"/>
              <a:gd name="connsiteX3" fmla="*/ 0 w 4859337"/>
              <a:gd name="connsiteY3" fmla="*/ 3148012 h 3148012"/>
              <a:gd name="connsiteX4" fmla="*/ 143321 w 4859337"/>
              <a:gd name="connsiteY4" fmla="*/ 72206 h 3148012"/>
              <a:gd name="connsiteX0" fmla="*/ 215329 w 4859337"/>
              <a:gd name="connsiteY0" fmla="*/ 144214 h 3148012"/>
              <a:gd name="connsiteX1" fmla="*/ 4859337 w 4859337"/>
              <a:gd name="connsiteY1" fmla="*/ 0 h 3148012"/>
              <a:gd name="connsiteX2" fmla="*/ 4859337 w 4859337"/>
              <a:gd name="connsiteY2" fmla="*/ 3148012 h 3148012"/>
              <a:gd name="connsiteX3" fmla="*/ 0 w 4859337"/>
              <a:gd name="connsiteY3" fmla="*/ 3148012 h 3148012"/>
              <a:gd name="connsiteX4" fmla="*/ 215329 w 4859337"/>
              <a:gd name="connsiteY4" fmla="*/ 144214 h 3148012"/>
              <a:gd name="connsiteX0" fmla="*/ 215329 w 4859337"/>
              <a:gd name="connsiteY0" fmla="*/ 144214 h 3148012"/>
              <a:gd name="connsiteX1" fmla="*/ 4859337 w 4859337"/>
              <a:gd name="connsiteY1" fmla="*/ 0 h 3148012"/>
              <a:gd name="connsiteX2" fmla="*/ 4859337 w 4859337"/>
              <a:gd name="connsiteY2" fmla="*/ 3148012 h 3148012"/>
              <a:gd name="connsiteX3" fmla="*/ 0 w 4859337"/>
              <a:gd name="connsiteY3" fmla="*/ 3148012 h 3148012"/>
              <a:gd name="connsiteX4" fmla="*/ 215329 w 4859337"/>
              <a:gd name="connsiteY4" fmla="*/ 144214 h 3148012"/>
              <a:gd name="connsiteX0" fmla="*/ 0 w 4860032"/>
              <a:gd name="connsiteY0" fmla="*/ 198 h 3148012"/>
              <a:gd name="connsiteX1" fmla="*/ 4860032 w 4860032"/>
              <a:gd name="connsiteY1" fmla="*/ 0 h 3148012"/>
              <a:gd name="connsiteX2" fmla="*/ 4860032 w 4860032"/>
              <a:gd name="connsiteY2" fmla="*/ 3148012 h 3148012"/>
              <a:gd name="connsiteX3" fmla="*/ 695 w 4860032"/>
              <a:gd name="connsiteY3" fmla="*/ 3148012 h 3148012"/>
              <a:gd name="connsiteX4" fmla="*/ 0 w 4860032"/>
              <a:gd name="connsiteY4" fmla="*/ 198 h 31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032" h="3148012">
                <a:moveTo>
                  <a:pt x="0" y="198"/>
                </a:moveTo>
                <a:lnTo>
                  <a:pt x="4860032" y="0"/>
                </a:lnTo>
                <a:lnTo>
                  <a:pt x="4860032" y="3148012"/>
                </a:lnTo>
                <a:lnTo>
                  <a:pt x="695" y="3148012"/>
                </a:lnTo>
                <a:cubicBezTo>
                  <a:pt x="463" y="2098741"/>
                  <a:pt x="232" y="1049469"/>
                  <a:pt x="0" y="198"/>
                </a:cubicBezTo>
                <a:close/>
              </a:path>
            </a:pathLst>
          </a:custGeom>
          <a:solidFill>
            <a:srgbClr val="019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3" name="Zástupný symbol pro obrázek 11"/>
          <p:cNvSpPr>
            <a:spLocks noGrp="1"/>
          </p:cNvSpPr>
          <p:nvPr>
            <p:ph type="pic" sz="quarter" idx="12"/>
          </p:nvPr>
        </p:nvSpPr>
        <p:spPr>
          <a:xfrm>
            <a:off x="0" y="1995686"/>
            <a:ext cx="2238375" cy="2709664"/>
          </a:xfrm>
        </p:spPr>
        <p:txBody>
          <a:bodyPr/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716016" y="2211710"/>
            <a:ext cx="3981128" cy="1728192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text 12"/>
          <p:cNvSpPr>
            <a:spLocks noGrp="1"/>
          </p:cNvSpPr>
          <p:nvPr>
            <p:ph type="body" sz="quarter" idx="10"/>
          </p:nvPr>
        </p:nvSpPr>
        <p:spPr>
          <a:xfrm>
            <a:off x="4721707" y="3939902"/>
            <a:ext cx="3985736" cy="50413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ller Light" pitchFamily="2" charset="-18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obrázek 11"/>
          <p:cNvSpPr>
            <a:spLocks noGrp="1"/>
          </p:cNvSpPr>
          <p:nvPr>
            <p:ph type="pic" sz="quarter" idx="13"/>
          </p:nvPr>
        </p:nvSpPr>
        <p:spPr>
          <a:xfrm>
            <a:off x="4543424" y="0"/>
            <a:ext cx="4600575" cy="1971675"/>
          </a:xfrm>
        </p:spPr>
        <p:txBody>
          <a:bodyPr/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6" name="Zástupný symbol pro obrázek 11"/>
          <p:cNvSpPr>
            <a:spLocks noGrp="1"/>
          </p:cNvSpPr>
          <p:nvPr>
            <p:ph type="pic" sz="quarter" idx="14"/>
          </p:nvPr>
        </p:nvSpPr>
        <p:spPr>
          <a:xfrm>
            <a:off x="2267744" y="1995686"/>
            <a:ext cx="2238375" cy="2709664"/>
          </a:xfrm>
        </p:spPr>
        <p:txBody>
          <a:bodyPr/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14" name="Obdélník 13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62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323850" y="4803775"/>
            <a:ext cx="8496622" cy="24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dirty="0">
                <a:solidFill>
                  <a:schemeClr val="bg1"/>
                </a:solidFill>
                <a:latin typeface="Aspira Wide" pitchFamily="50" charset="0"/>
                <a:cs typeface="+mn-cs"/>
              </a:rPr>
              <a:t>Název akce, datum:			              Autoři:</a:t>
            </a:r>
            <a:endParaRPr lang="en-US" sz="1000" dirty="0">
              <a:solidFill>
                <a:schemeClr val="bg1"/>
              </a:solidFill>
              <a:latin typeface="Aspira Wide" pitchFamily="50" charset="0"/>
              <a:cs typeface="+mn-cs"/>
            </a:endParaRPr>
          </a:p>
        </p:txBody>
      </p:sp>
      <p:pic>
        <p:nvPicPr>
          <p:cNvPr id="21" name="Obrázek 2" descr="ZVT_logo_zakladni_CMYK.png"/>
          <p:cNvPicPr>
            <a:picLocks noChangeAspect="1" noChangeArrowheads="1"/>
          </p:cNvPicPr>
          <p:nvPr userDrawn="1"/>
        </p:nvPicPr>
        <p:blipFill>
          <a:blip r:embed="rId2" cstate="print"/>
          <a:srcRect t="13358"/>
          <a:stretch>
            <a:fillRect/>
          </a:stretch>
        </p:blipFill>
        <p:spPr bwMode="auto">
          <a:xfrm>
            <a:off x="251520" y="379928"/>
            <a:ext cx="3057693" cy="139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732338"/>
          </a:xfrm>
        </p:spPr>
        <p:txBody>
          <a:bodyPr/>
          <a:lstStyle/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019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 hasCustomPrompt="1"/>
          </p:nvPr>
        </p:nvSpPr>
        <p:spPr>
          <a:xfrm>
            <a:off x="683568" y="2499742"/>
            <a:ext cx="7776864" cy="1167122"/>
          </a:xfrm>
        </p:spPr>
        <p:txBody>
          <a:bodyPr/>
          <a:lstStyle>
            <a:lvl1pPr algn="l">
              <a:defRPr sz="3200" b="1" baseline="0">
                <a:solidFill>
                  <a:srgbClr val="019979"/>
                </a:solidFill>
                <a:latin typeface="Aller" pitchFamily="2" charset="-18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2" name="Zástupný symbol pro text 12"/>
          <p:cNvSpPr>
            <a:spLocks noGrp="1"/>
          </p:cNvSpPr>
          <p:nvPr>
            <p:ph type="body" sz="quarter" idx="10"/>
          </p:nvPr>
        </p:nvSpPr>
        <p:spPr>
          <a:xfrm>
            <a:off x="689591" y="3651870"/>
            <a:ext cx="7785865" cy="42448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rgbClr val="382D28"/>
                </a:solidFill>
                <a:latin typeface="Aller Light" pitchFamily="2" charset="-18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Obdélník 17"/>
          <p:cNvSpPr/>
          <p:nvPr userDrawn="1"/>
        </p:nvSpPr>
        <p:spPr>
          <a:xfrm>
            <a:off x="323850" y="4803775"/>
            <a:ext cx="8496622" cy="24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dirty="0">
                <a:solidFill>
                  <a:schemeClr val="bg1"/>
                </a:solidFill>
                <a:latin typeface="Aspira Wide" pitchFamily="50" charset="0"/>
                <a:cs typeface="+mn-cs"/>
              </a:rPr>
              <a:t>Název akce, datum:			       Autoři:</a:t>
            </a:r>
            <a:endParaRPr lang="en-US" sz="1000" dirty="0">
              <a:solidFill>
                <a:schemeClr val="bg1"/>
              </a:solidFill>
              <a:latin typeface="Aspira Wide" pitchFamily="50" charset="0"/>
              <a:cs typeface="+mn-cs"/>
            </a:endParaRPr>
          </a:p>
        </p:txBody>
      </p:sp>
      <p:pic>
        <p:nvPicPr>
          <p:cNvPr id="8" name="Obrázek 2" descr="ZVT_logo_zakladni_CMYK.png"/>
          <p:cNvPicPr>
            <a:picLocks noChangeAspect="1" noChangeArrowheads="1"/>
          </p:cNvPicPr>
          <p:nvPr userDrawn="1"/>
        </p:nvPicPr>
        <p:blipFill>
          <a:blip r:embed="rId2" cstate="print"/>
          <a:srcRect l="7065" t="13358" r="-1264"/>
          <a:stretch>
            <a:fillRect/>
          </a:stretch>
        </p:blipFill>
        <p:spPr bwMode="auto">
          <a:xfrm>
            <a:off x="3131840" y="483518"/>
            <a:ext cx="2880320" cy="139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019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4572000" y="4753476"/>
            <a:ext cx="4219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b="1" dirty="0">
                <a:solidFill>
                  <a:schemeClr val="bg1"/>
                </a:solidFill>
                <a:latin typeface="Aller" pitchFamily="2" charset="-18"/>
                <a:cs typeface="+mn-cs"/>
              </a:rPr>
              <a:t>www.vupt.cz</a:t>
            </a:r>
            <a:endParaRPr lang="en-US" sz="1600" b="1" dirty="0">
              <a:solidFill>
                <a:schemeClr val="bg1"/>
              </a:solidFill>
              <a:latin typeface="Aller" pitchFamily="2" charset="-18"/>
              <a:cs typeface="+mn-cs"/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539552" y="4484451"/>
            <a:ext cx="1440160" cy="6590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Obrázek 2" descr="ZVT_logo_zakladni_CMYK.png"/>
          <p:cNvPicPr>
            <a:picLocks noChangeAspect="1" noChangeArrowheads="1"/>
          </p:cNvPicPr>
          <p:nvPr userDrawn="1"/>
        </p:nvPicPr>
        <p:blipFill>
          <a:blip r:embed="rId2" cstate="print"/>
          <a:srcRect l="7065" t="13358" r="-1264" b="10869"/>
          <a:stretch>
            <a:fillRect/>
          </a:stretch>
        </p:blipFill>
        <p:spPr bwMode="auto">
          <a:xfrm>
            <a:off x="649682" y="4587974"/>
            <a:ext cx="118601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218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7614"/>
            <a:ext cx="4038600" cy="2545556"/>
          </a:xfrm>
        </p:spPr>
        <p:txBody>
          <a:bodyPr/>
          <a:lstStyle>
            <a:lvl1pPr marL="0" indent="0">
              <a:buNone/>
              <a:defRPr sz="1800">
                <a:solidFill>
                  <a:srgbClr val="382D28"/>
                </a:solidFill>
              </a:defRPr>
            </a:lvl1pPr>
            <a:lvl2pPr>
              <a:defRPr sz="1600">
                <a:solidFill>
                  <a:srgbClr val="382D28"/>
                </a:solidFill>
              </a:defRPr>
            </a:lvl2pPr>
            <a:lvl3pPr>
              <a:defRPr sz="1600">
                <a:solidFill>
                  <a:srgbClr val="382D28"/>
                </a:solidFill>
              </a:defRPr>
            </a:lvl3pPr>
            <a:lvl4pPr>
              <a:defRPr sz="1600">
                <a:solidFill>
                  <a:srgbClr val="382D28"/>
                </a:solidFill>
              </a:defRPr>
            </a:lvl4pPr>
            <a:lvl5pPr>
              <a:defRPr sz="1600">
                <a:solidFill>
                  <a:srgbClr val="382D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7614"/>
            <a:ext cx="4038600" cy="2545556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019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4572000" y="4753476"/>
            <a:ext cx="4219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b="1" dirty="0">
                <a:solidFill>
                  <a:schemeClr val="bg1"/>
                </a:solidFill>
                <a:latin typeface="Aller" pitchFamily="2" charset="-18"/>
                <a:cs typeface="+mn-cs"/>
              </a:rPr>
              <a:t>www.vupt.cz</a:t>
            </a:r>
            <a:endParaRPr lang="en-US" sz="1600" b="1" dirty="0">
              <a:solidFill>
                <a:schemeClr val="bg1"/>
              </a:solidFill>
              <a:latin typeface="Aller" pitchFamily="2" charset="-18"/>
              <a:cs typeface="+mn-cs"/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539552" y="4484451"/>
            <a:ext cx="1440160" cy="6590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Obrázek 2" descr="ZVT_logo_zakladni_CMYK.png"/>
          <p:cNvPicPr>
            <a:picLocks noChangeAspect="1" noChangeArrowheads="1"/>
          </p:cNvPicPr>
          <p:nvPr userDrawn="1"/>
        </p:nvPicPr>
        <p:blipFill>
          <a:blip r:embed="rId2" cstate="print"/>
          <a:srcRect l="7065" t="13358" r="-1264" b="10869"/>
          <a:stretch>
            <a:fillRect/>
          </a:stretch>
        </p:blipFill>
        <p:spPr bwMode="auto">
          <a:xfrm>
            <a:off x="649682" y="4587974"/>
            <a:ext cx="118601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019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3" name="Obdélník 12"/>
          <p:cNvSpPr/>
          <p:nvPr userDrawn="1"/>
        </p:nvSpPr>
        <p:spPr>
          <a:xfrm>
            <a:off x="4572000" y="4753476"/>
            <a:ext cx="4219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b="1" dirty="0">
                <a:solidFill>
                  <a:schemeClr val="bg1"/>
                </a:solidFill>
                <a:latin typeface="Aller" pitchFamily="2" charset="-18"/>
                <a:cs typeface="+mn-cs"/>
              </a:rPr>
              <a:t>www.vupt.cz</a:t>
            </a:r>
            <a:endParaRPr lang="en-US" sz="1600" b="1" dirty="0">
              <a:solidFill>
                <a:schemeClr val="bg1"/>
              </a:solidFill>
              <a:latin typeface="Aller" pitchFamily="2" charset="-18"/>
              <a:cs typeface="+mn-cs"/>
            </a:endParaRP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65516"/>
            <a:ext cx="6275040" cy="486054"/>
          </a:xfrm>
        </p:spPr>
        <p:txBody>
          <a:bodyPr/>
          <a:lstStyle>
            <a:lvl1pPr algn="l">
              <a:defRPr sz="3200" b="1">
                <a:solidFill>
                  <a:srgbClr val="019979"/>
                </a:solidFill>
                <a:latin typeface="Aller" pitchFamily="2" charset="-18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467544" y="1221600"/>
            <a:ext cx="8208912" cy="1062118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382D28"/>
                </a:solidFill>
                <a:latin typeface="Aller" pitchFamily="2" charset="-18"/>
              </a:defRPr>
            </a:lvl1pPr>
            <a:lvl2pPr algn="l">
              <a:defRPr sz="1400">
                <a:solidFill>
                  <a:srgbClr val="382D28"/>
                </a:solidFill>
                <a:latin typeface="Aller" pitchFamily="2" charset="-18"/>
              </a:defRPr>
            </a:lvl2pPr>
            <a:lvl3pPr algn="l">
              <a:defRPr sz="1200">
                <a:solidFill>
                  <a:srgbClr val="382D28"/>
                </a:solidFill>
                <a:latin typeface="Aller" pitchFamily="2" charset="-18"/>
              </a:defRPr>
            </a:lvl3pPr>
            <a:lvl4pPr>
              <a:defRPr sz="1600">
                <a:solidFill>
                  <a:schemeClr val="bg1"/>
                </a:solidFill>
                <a:latin typeface="Aller" pitchFamily="2" charset="-18"/>
              </a:defRPr>
            </a:lvl4pPr>
            <a:lvl5pPr>
              <a:defRPr sz="1400">
                <a:solidFill>
                  <a:schemeClr val="bg1"/>
                </a:solidFill>
                <a:latin typeface="Aller" pitchFamily="2" charset="-18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0"/>
          </p:nvPr>
        </p:nvSpPr>
        <p:spPr>
          <a:xfrm>
            <a:off x="467544" y="2967794"/>
            <a:ext cx="2592288" cy="1332148"/>
          </a:xfrm>
        </p:spPr>
        <p:txBody>
          <a:bodyPr>
            <a:normAutofit/>
          </a:bodyPr>
          <a:lstStyle>
            <a:lvl1pPr algn="l">
              <a:defRPr sz="1200">
                <a:solidFill>
                  <a:srgbClr val="019979"/>
                </a:solidFill>
                <a:latin typeface="Aller" pitchFamily="2" charset="-18"/>
              </a:defRPr>
            </a:lvl1pPr>
            <a:lvl2pPr>
              <a:defRPr sz="2000">
                <a:solidFill>
                  <a:srgbClr val="624D45"/>
                </a:solidFill>
                <a:latin typeface="Aller" pitchFamily="2" charset="-18"/>
              </a:defRPr>
            </a:lvl2pPr>
            <a:lvl3pPr>
              <a:defRPr sz="1800">
                <a:solidFill>
                  <a:srgbClr val="5D5E5F"/>
                </a:solidFill>
                <a:latin typeface="Aller" pitchFamily="2" charset="-18"/>
              </a:defRPr>
            </a:lvl3pPr>
            <a:lvl4pPr>
              <a:defRPr sz="1600">
                <a:solidFill>
                  <a:srgbClr val="5D5E5F"/>
                </a:solidFill>
                <a:latin typeface="Aller" pitchFamily="2" charset="-18"/>
              </a:defRPr>
            </a:lvl4pPr>
            <a:lvl5pPr>
              <a:defRPr sz="1400">
                <a:solidFill>
                  <a:srgbClr val="5D5E5F"/>
                </a:solidFill>
                <a:latin typeface="Aller" pitchFamily="2" charset="-18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1"/>
          </p:nvPr>
        </p:nvSpPr>
        <p:spPr>
          <a:xfrm>
            <a:off x="3275856" y="2967794"/>
            <a:ext cx="2592288" cy="1332148"/>
          </a:xfrm>
        </p:spPr>
        <p:txBody>
          <a:bodyPr>
            <a:normAutofit/>
          </a:bodyPr>
          <a:lstStyle>
            <a:lvl1pPr algn="l">
              <a:defRPr sz="1200">
                <a:solidFill>
                  <a:srgbClr val="019979"/>
                </a:solidFill>
                <a:latin typeface="Aller" pitchFamily="2" charset="-18"/>
              </a:defRPr>
            </a:lvl1pPr>
            <a:lvl2pPr>
              <a:defRPr sz="2000">
                <a:solidFill>
                  <a:srgbClr val="624D45"/>
                </a:solidFill>
                <a:latin typeface="Aller" pitchFamily="2" charset="-18"/>
              </a:defRPr>
            </a:lvl2pPr>
            <a:lvl3pPr>
              <a:defRPr sz="1800">
                <a:solidFill>
                  <a:srgbClr val="5D5E5F"/>
                </a:solidFill>
                <a:latin typeface="Aller" pitchFamily="2" charset="-18"/>
              </a:defRPr>
            </a:lvl3pPr>
            <a:lvl4pPr>
              <a:defRPr sz="1600">
                <a:solidFill>
                  <a:srgbClr val="5D5E5F"/>
                </a:solidFill>
                <a:latin typeface="Aller" pitchFamily="2" charset="-18"/>
              </a:defRPr>
            </a:lvl4pPr>
            <a:lvl5pPr>
              <a:defRPr sz="1400">
                <a:solidFill>
                  <a:srgbClr val="5D5E5F"/>
                </a:solidFill>
                <a:latin typeface="Aller" pitchFamily="2" charset="-18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2"/>
          </p:nvPr>
        </p:nvSpPr>
        <p:spPr>
          <a:xfrm>
            <a:off x="6084168" y="2967794"/>
            <a:ext cx="2592288" cy="1332148"/>
          </a:xfrm>
        </p:spPr>
        <p:txBody>
          <a:bodyPr>
            <a:normAutofit/>
          </a:bodyPr>
          <a:lstStyle>
            <a:lvl1pPr algn="l">
              <a:defRPr sz="1200">
                <a:solidFill>
                  <a:srgbClr val="019979"/>
                </a:solidFill>
                <a:latin typeface="Aller" pitchFamily="2" charset="-18"/>
              </a:defRPr>
            </a:lvl1pPr>
            <a:lvl2pPr>
              <a:defRPr sz="2000">
                <a:solidFill>
                  <a:srgbClr val="624D45"/>
                </a:solidFill>
                <a:latin typeface="Aller" pitchFamily="2" charset="-18"/>
              </a:defRPr>
            </a:lvl2pPr>
            <a:lvl3pPr>
              <a:defRPr sz="1800">
                <a:solidFill>
                  <a:srgbClr val="5D5E5F"/>
                </a:solidFill>
                <a:latin typeface="Aller" pitchFamily="2" charset="-18"/>
              </a:defRPr>
            </a:lvl3pPr>
            <a:lvl4pPr>
              <a:defRPr sz="1600">
                <a:solidFill>
                  <a:srgbClr val="5D5E5F"/>
                </a:solidFill>
                <a:latin typeface="Aller" pitchFamily="2" charset="-18"/>
              </a:defRPr>
            </a:lvl4pPr>
            <a:lvl5pPr>
              <a:defRPr sz="1400">
                <a:solidFill>
                  <a:srgbClr val="5D5E5F"/>
                </a:solidFill>
                <a:latin typeface="Aller" pitchFamily="2" charset="-18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539552" y="4484451"/>
            <a:ext cx="1440160" cy="6590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Obrázek 2" descr="ZVT_logo_zakladni_CMYK.png"/>
          <p:cNvPicPr>
            <a:picLocks noChangeAspect="1" noChangeArrowheads="1"/>
          </p:cNvPicPr>
          <p:nvPr userDrawn="1"/>
        </p:nvPicPr>
        <p:blipFill>
          <a:blip r:embed="rId2" cstate="print"/>
          <a:srcRect l="7065" t="13358" r="-1264" b="10869"/>
          <a:stretch>
            <a:fillRect/>
          </a:stretch>
        </p:blipFill>
        <p:spPr bwMode="auto">
          <a:xfrm>
            <a:off x="649682" y="4587974"/>
            <a:ext cx="118601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rgbClr val="019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3" name="Obdélník 12"/>
          <p:cNvSpPr/>
          <p:nvPr userDrawn="1"/>
        </p:nvSpPr>
        <p:spPr>
          <a:xfrm>
            <a:off x="4572000" y="4753476"/>
            <a:ext cx="4219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600" b="1" dirty="0">
                <a:solidFill>
                  <a:schemeClr val="bg1"/>
                </a:solidFill>
                <a:latin typeface="Aller" pitchFamily="2" charset="-18"/>
                <a:cs typeface="+mn-cs"/>
              </a:rPr>
              <a:t>www.vupt.cz</a:t>
            </a:r>
            <a:endParaRPr lang="en-US" sz="1600" b="1" dirty="0">
              <a:solidFill>
                <a:schemeClr val="bg1"/>
              </a:solidFill>
              <a:latin typeface="Aller" pitchFamily="2" charset="-18"/>
              <a:cs typeface="+mn-cs"/>
            </a:endParaRPr>
          </a:p>
        </p:txBody>
      </p:sp>
      <p:sp>
        <p:nvSpPr>
          <p:cNvPr id="21" name="Obdélník 20"/>
          <p:cNvSpPr/>
          <p:nvPr userDrawn="1"/>
        </p:nvSpPr>
        <p:spPr>
          <a:xfrm>
            <a:off x="468313" y="1347788"/>
            <a:ext cx="1871662" cy="2808287"/>
          </a:xfrm>
          <a:prstGeom prst="rect">
            <a:avLst/>
          </a:prstGeom>
          <a:solidFill>
            <a:srgbClr val="019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2" name="Obdélník 21"/>
          <p:cNvSpPr/>
          <p:nvPr userDrawn="1"/>
        </p:nvSpPr>
        <p:spPr>
          <a:xfrm>
            <a:off x="2627313" y="1347788"/>
            <a:ext cx="1873250" cy="2808287"/>
          </a:xfrm>
          <a:prstGeom prst="rect">
            <a:avLst/>
          </a:prstGeom>
          <a:solidFill>
            <a:srgbClr val="B3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3" name="Obdélník 22"/>
          <p:cNvSpPr/>
          <p:nvPr userDrawn="1"/>
        </p:nvSpPr>
        <p:spPr>
          <a:xfrm>
            <a:off x="4716463" y="1347788"/>
            <a:ext cx="1871662" cy="2808287"/>
          </a:xfrm>
          <a:prstGeom prst="rect">
            <a:avLst/>
          </a:prstGeom>
          <a:solidFill>
            <a:srgbClr val="015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4" name="Obdélník 23"/>
          <p:cNvSpPr/>
          <p:nvPr userDrawn="1"/>
        </p:nvSpPr>
        <p:spPr>
          <a:xfrm>
            <a:off x="6804025" y="1347788"/>
            <a:ext cx="1871663" cy="2808287"/>
          </a:xfrm>
          <a:prstGeom prst="rect">
            <a:avLst/>
          </a:prstGeom>
          <a:solidFill>
            <a:srgbClr val="62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5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65516"/>
            <a:ext cx="8219256" cy="486054"/>
          </a:xfrm>
        </p:spPr>
        <p:txBody>
          <a:bodyPr/>
          <a:lstStyle>
            <a:lvl1pPr algn="l">
              <a:defRPr sz="3200" b="1">
                <a:solidFill>
                  <a:srgbClr val="019979"/>
                </a:solidFill>
                <a:latin typeface="Aller" pitchFamily="2" charset="-18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28" name="Zástupný symbol pro text 27"/>
          <p:cNvSpPr>
            <a:spLocks noGrp="1"/>
          </p:cNvSpPr>
          <p:nvPr>
            <p:ph type="body" sz="quarter" idx="10"/>
          </p:nvPr>
        </p:nvSpPr>
        <p:spPr>
          <a:xfrm>
            <a:off x="539552" y="1492250"/>
            <a:ext cx="1727200" cy="259238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9" name="Zástupný symbol pro text 27"/>
          <p:cNvSpPr>
            <a:spLocks noGrp="1"/>
          </p:cNvSpPr>
          <p:nvPr>
            <p:ph type="body" sz="quarter" idx="11"/>
          </p:nvPr>
        </p:nvSpPr>
        <p:spPr>
          <a:xfrm>
            <a:off x="2699792" y="1492250"/>
            <a:ext cx="1727200" cy="259238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382D28"/>
                </a:solidFill>
              </a:defRPr>
            </a:lvl1pPr>
            <a:lvl2pPr>
              <a:defRPr sz="1200">
                <a:solidFill>
                  <a:srgbClr val="382D28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text 27"/>
          <p:cNvSpPr>
            <a:spLocks noGrp="1"/>
          </p:cNvSpPr>
          <p:nvPr>
            <p:ph type="body" sz="quarter" idx="12"/>
          </p:nvPr>
        </p:nvSpPr>
        <p:spPr>
          <a:xfrm>
            <a:off x="4788024" y="1492250"/>
            <a:ext cx="1727200" cy="259238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1" name="Zástupný symbol pro text 27"/>
          <p:cNvSpPr>
            <a:spLocks noGrp="1"/>
          </p:cNvSpPr>
          <p:nvPr>
            <p:ph type="body" sz="quarter" idx="13"/>
          </p:nvPr>
        </p:nvSpPr>
        <p:spPr>
          <a:xfrm>
            <a:off x="6876256" y="1492250"/>
            <a:ext cx="1727200" cy="259238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Obdélník 14"/>
          <p:cNvSpPr/>
          <p:nvPr userDrawn="1"/>
        </p:nvSpPr>
        <p:spPr>
          <a:xfrm>
            <a:off x="539552" y="4484451"/>
            <a:ext cx="1440160" cy="6590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Obrázek 2" descr="ZVT_logo_zakladni_CMYK.png"/>
          <p:cNvPicPr>
            <a:picLocks noChangeAspect="1" noChangeArrowheads="1"/>
          </p:cNvPicPr>
          <p:nvPr userDrawn="1"/>
        </p:nvPicPr>
        <p:blipFill>
          <a:blip r:embed="rId2" cstate="print"/>
          <a:srcRect l="7065" t="13358" r="-1264" b="10869"/>
          <a:stretch>
            <a:fillRect/>
          </a:stretch>
        </p:blipFill>
        <p:spPr bwMode="auto">
          <a:xfrm>
            <a:off x="649682" y="4587974"/>
            <a:ext cx="118601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01104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997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042988" y="0"/>
            <a:ext cx="3313112" cy="5164138"/>
          </a:xfrm>
          <a:prstGeom prst="rect">
            <a:avLst/>
          </a:prstGeom>
          <a:solidFill>
            <a:srgbClr val="62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1042988" y="3455888"/>
            <a:ext cx="3313112" cy="170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187512" y="371329"/>
            <a:ext cx="3024064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dirty="0">
                <a:solidFill>
                  <a:schemeClr val="bg1"/>
                </a:solidFill>
                <a:latin typeface="Aller" pitchFamily="2" charset="-18"/>
                <a:cs typeface="+mn-cs"/>
              </a:rPr>
              <a:t>Kontakt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bg1"/>
              </a:solidFill>
              <a:latin typeface="Aller" pitchFamily="2" charset="-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bg1"/>
              </a:solidFill>
              <a:latin typeface="Aller" pitchFamily="2" charset="-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bg1"/>
              </a:solidFill>
              <a:latin typeface="Aller" pitchFamily="2" charset="-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bg1"/>
              </a:solidFill>
              <a:latin typeface="Aller" pitchFamily="2" charset="-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bg1"/>
              </a:solidFill>
              <a:latin typeface="Aller" pitchFamily="2" charset="-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bg1"/>
                </a:solidFill>
                <a:latin typeface="Aller" pitchFamily="2" charset="-18"/>
                <a:cs typeface="+mn-cs"/>
              </a:rPr>
              <a:t>Výzkumný ústav pícninářský,</a:t>
            </a:r>
            <a:r>
              <a:rPr lang="cs-CZ" sz="1200" baseline="0" dirty="0">
                <a:solidFill>
                  <a:schemeClr val="bg1"/>
                </a:solidFill>
                <a:latin typeface="Aller" pitchFamily="2" charset="-18"/>
                <a:cs typeface="+mn-cs"/>
              </a:rPr>
              <a:t> spol. s r.o.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bg1"/>
                </a:solidFill>
                <a:latin typeface="Aller" pitchFamily="2" charset="-18"/>
                <a:cs typeface="+mn-cs"/>
              </a:rPr>
              <a:t>Zemědělský výzkum, spol. s r.o.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bg1"/>
                </a:solidFill>
                <a:latin typeface="Aller" pitchFamily="2" charset="-18"/>
                <a:cs typeface="+mn-cs"/>
              </a:rPr>
              <a:t>Zahradní 1</a:t>
            </a:r>
          </a:p>
          <a:p>
            <a:pPr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200" dirty="0">
                <a:solidFill>
                  <a:schemeClr val="bg1"/>
                </a:solidFill>
                <a:latin typeface="Aller" pitchFamily="2" charset="-18"/>
                <a:cs typeface="+mn-cs"/>
              </a:rPr>
              <a:t>664 41 Troubsko</a:t>
            </a:r>
          </a:p>
          <a:p>
            <a:pPr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300" b="1" dirty="0">
                <a:solidFill>
                  <a:schemeClr val="bg1"/>
                </a:solidFill>
                <a:latin typeface="Aller" pitchFamily="2" charset="-18"/>
                <a:cs typeface="+mn-cs"/>
              </a:rPr>
              <a:t>www.vupt.cz</a:t>
            </a:r>
          </a:p>
          <a:p>
            <a:pPr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1300" b="1" dirty="0">
                <a:solidFill>
                  <a:schemeClr val="bg1"/>
                </a:solidFill>
                <a:latin typeface="Aller" pitchFamily="2" charset="-18"/>
                <a:cs typeface="+mn-cs"/>
              </a:rPr>
              <a:t>https://www.facebook.com/vuptroubsko/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918169" y="627534"/>
            <a:ext cx="36004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ler" pitchFamily="2" charset="-18"/>
                <a:cs typeface="+mn-cs"/>
              </a:rPr>
              <a:t>DĚKUJI ZA POZORNOST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ler" pitchFamily="2" charset="-18"/>
              <a:cs typeface="+mn-cs"/>
            </a:endParaRPr>
          </a:p>
        </p:txBody>
      </p:sp>
      <p:cxnSp>
        <p:nvCxnSpPr>
          <p:cNvPr id="13" name="Přímá spojovací čára 12"/>
          <p:cNvCxnSpPr/>
          <p:nvPr userDrawn="1"/>
        </p:nvCxnSpPr>
        <p:spPr>
          <a:xfrm>
            <a:off x="1259632" y="699542"/>
            <a:ext cx="1152525" cy="0"/>
          </a:xfrm>
          <a:prstGeom prst="line">
            <a:avLst/>
          </a:prstGeom>
          <a:ln>
            <a:solidFill>
              <a:srgbClr val="019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2" descr="ZVT_logo_zakladni_CMYK.png"/>
          <p:cNvPicPr>
            <a:picLocks noChangeAspect="1" noChangeArrowheads="1"/>
          </p:cNvPicPr>
          <p:nvPr userDrawn="1"/>
        </p:nvPicPr>
        <p:blipFill>
          <a:blip r:embed="rId3" cstate="print"/>
          <a:srcRect l="7065" t="13358" r="-1264"/>
          <a:stretch>
            <a:fillRect/>
          </a:stretch>
        </p:blipFill>
        <p:spPr bwMode="auto">
          <a:xfrm>
            <a:off x="1403647" y="3795886"/>
            <a:ext cx="251898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4F9B1-36E6-4C93-8F10-D7867F475287}" type="datetimeFigureOut">
              <a:rPr lang="cs-CZ" smtClean="0"/>
              <a:pPr/>
              <a:t>10.09.2021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1349-3D3B-4402-AB6E-42A16BB2614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52" r:id="rId6"/>
    <p:sldLayoutId id="2147483665" r:id="rId7"/>
    <p:sldLayoutId id="2147483666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19979"/>
          </a:solidFill>
          <a:latin typeface="Aller" pitchFamily="2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19979"/>
        </a:buClr>
        <a:buFont typeface="Arial" pitchFamily="34" charset="0"/>
        <a:buChar char="•"/>
        <a:defRPr sz="3200" kern="1200" baseline="0">
          <a:solidFill>
            <a:srgbClr val="382D28"/>
          </a:solidFill>
          <a:latin typeface="Aller Light" pitchFamily="2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19979"/>
        </a:buClr>
        <a:buFont typeface="Arial" pitchFamily="34" charset="0"/>
        <a:buChar char="–"/>
        <a:defRPr sz="2800" kern="1200" baseline="0">
          <a:solidFill>
            <a:srgbClr val="382D28"/>
          </a:solidFill>
          <a:latin typeface="Aller Light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19979"/>
        </a:buClr>
        <a:buFont typeface="Arial" pitchFamily="34" charset="0"/>
        <a:buChar char="•"/>
        <a:defRPr sz="2400" kern="1200" baseline="0">
          <a:solidFill>
            <a:srgbClr val="382D28"/>
          </a:solidFill>
          <a:latin typeface="Aller Light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19979"/>
        </a:buClr>
        <a:buFont typeface="Arial" pitchFamily="34" charset="0"/>
        <a:buChar char="–"/>
        <a:defRPr sz="2000" kern="1200" baseline="0">
          <a:solidFill>
            <a:srgbClr val="382D28"/>
          </a:solidFill>
          <a:latin typeface="Aller Light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19979"/>
        </a:buClr>
        <a:buFont typeface="Arial" pitchFamily="34" charset="0"/>
        <a:buChar char="»"/>
        <a:defRPr sz="2000" kern="1200" baseline="0">
          <a:solidFill>
            <a:srgbClr val="382D28"/>
          </a:solidFill>
          <a:latin typeface="Aller Light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i="1" dirty="0">
                <a:cs typeface="Times New Roman" panose="02020603050405020304" pitchFamily="18" charset="0"/>
              </a:rPr>
              <a:t>Biotické vztahy - patogenita. Infekční proces. </a:t>
            </a:r>
            <a:br>
              <a:rPr lang="cs-CZ" altLang="cs-CZ" sz="3200" b="1" i="1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2E86CEE6-232D-439C-A2B2-CF961428A4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477" r="20477"/>
          <a:stretch>
            <a:fillRect/>
          </a:stretch>
        </p:blipFill>
        <p:spPr>
          <a:xfrm>
            <a:off x="0" y="0"/>
            <a:ext cx="4355976" cy="47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4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D61355-791E-49B1-9D91-4B49481FF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67494"/>
            <a:ext cx="8229600" cy="446449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altLang="cs-CZ" sz="3200" b="1" dirty="0">
              <a:solidFill>
                <a:srgbClr val="0033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019979"/>
                </a:solidFill>
              </a:rPr>
              <a:t> Buněčné jádro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b="1" dirty="0"/>
              <a:t>přežívá		odumírá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</a:rPr>
              <a:t>	BIO		</a:t>
            </a:r>
            <a:r>
              <a:rPr lang="cs-CZ" alt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altLang="cs-CZ" sz="3600" b="1" dirty="0">
                <a:solidFill>
                  <a:srgbClr val="FF0000"/>
                </a:solidFill>
              </a:rPr>
              <a:t>			</a:t>
            </a:r>
            <a:r>
              <a:rPr lang="cs-CZ" alt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</a:rPr>
              <a:t>	NEKRO 	</a:t>
            </a:r>
            <a:r>
              <a:rPr lang="cs-CZ" alt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altLang="cs-CZ" sz="3600" b="1" dirty="0">
                <a:solidFill>
                  <a:srgbClr val="FF0000"/>
                </a:solidFill>
              </a:rPr>
              <a:t>  		 	</a:t>
            </a:r>
            <a:r>
              <a:rPr lang="cs-CZ" alt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8D97AF4-5BCF-4FC3-94A9-FF3E2199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7408"/>
            <a:ext cx="8229600" cy="428204"/>
          </a:xfrm>
        </p:spPr>
        <p:txBody>
          <a:bodyPr/>
          <a:lstStyle/>
          <a:p>
            <a:r>
              <a:rPr lang="cs-CZ" dirty="0"/>
              <a:t>PATOGENISMUS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C19A6C-E5EB-4092-A619-B31AA67E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96044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= schopnost organismu vyvolat chorobu na jiném organismu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PARAZITISMUS</a:t>
            </a:r>
            <a:r>
              <a:rPr lang="cs-CZ" altLang="cs-CZ" sz="2000" dirty="0"/>
              <a:t>                </a:t>
            </a:r>
            <a:r>
              <a:rPr lang="cs-CZ" altLang="cs-CZ" sz="2000" b="1" dirty="0">
                <a:solidFill>
                  <a:srgbClr val="019979"/>
                </a:solidFill>
              </a:rPr>
              <a:t>PATOGENISMUS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Patogen</a:t>
            </a:r>
            <a:r>
              <a:rPr lang="cs-CZ" altLang="cs-CZ" sz="2000" dirty="0">
                <a:solidFill>
                  <a:srgbClr val="003300"/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800" dirty="0"/>
              <a:t>organismus schopný vyvolat chorobu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800" dirty="0"/>
              <a:t>buněčný x nebuněčný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800" dirty="0"/>
              <a:t>parazitický x neparazitický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019979"/>
                </a:solidFill>
              </a:rPr>
              <a:t>Patogenní potenciál </a:t>
            </a:r>
            <a:r>
              <a:rPr lang="cs-CZ" altLang="cs-CZ" sz="2000" dirty="0"/>
              <a:t>– okruh hostitelských rostlin</a:t>
            </a:r>
          </a:p>
          <a:p>
            <a:endParaRPr lang="cs-CZ" sz="2000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E1368E12-032A-4547-9FB9-49D61F86F4E7}"/>
              </a:ext>
            </a:extLst>
          </p:cNvPr>
          <p:cNvSpPr/>
          <p:nvPr/>
        </p:nvSpPr>
        <p:spPr>
          <a:xfrm>
            <a:off x="2411760" y="1491630"/>
            <a:ext cx="576064" cy="216024"/>
          </a:xfrm>
          <a:prstGeom prst="rightArrow">
            <a:avLst/>
          </a:prstGeom>
          <a:solidFill>
            <a:srgbClr val="019979"/>
          </a:solidFill>
          <a:ln>
            <a:solidFill>
              <a:srgbClr val="019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42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20E70-28A3-4DB3-A323-85D71E9D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32048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Patogenita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= schopnost překonávat obranné reakce rostliny a vyvolat patologický proces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</a:t>
            </a:r>
          </a:p>
          <a:p>
            <a:pPr marL="342900" indent="-342900" eaLnBrk="1" hangingPunct="1">
              <a:buFont typeface="+mj-lt"/>
              <a:buAutoNum type="alphaUcPeriod"/>
              <a:defRPr/>
            </a:pPr>
            <a:r>
              <a:rPr lang="cs-CZ" altLang="cs-CZ" b="1" dirty="0">
                <a:solidFill>
                  <a:srgbClr val="019979"/>
                </a:solidFill>
              </a:rPr>
              <a:t>VERTIKÁLNÍ</a:t>
            </a:r>
            <a:r>
              <a:rPr lang="cs-CZ" altLang="cs-CZ" dirty="0"/>
              <a:t> – odrůdově specifická</a:t>
            </a:r>
          </a:p>
          <a:p>
            <a:pPr marL="342900" indent="-342900" eaLnBrk="1" hangingPunct="1">
              <a:buFont typeface="+mj-lt"/>
              <a:buAutoNum type="alphaUcPeriod"/>
              <a:defRPr/>
            </a:pPr>
            <a:r>
              <a:rPr lang="cs-CZ" altLang="cs-CZ" b="1" dirty="0">
                <a:solidFill>
                  <a:srgbClr val="019979"/>
                </a:solidFill>
              </a:rPr>
              <a:t>HORIZONTÁLNÍ</a:t>
            </a:r>
            <a:r>
              <a:rPr lang="cs-CZ" altLang="cs-CZ" dirty="0"/>
              <a:t> – odrůdově nespecifická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629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kupina 27">
            <a:extLst>
              <a:ext uri="{FF2B5EF4-FFF2-40B4-BE49-F238E27FC236}">
                <a16:creationId xmlns:a16="http://schemas.microsoft.com/office/drawing/2014/main" id="{9814C24B-C625-4C33-B7D6-A07A602F8AD1}"/>
              </a:ext>
            </a:extLst>
          </p:cNvPr>
          <p:cNvGrpSpPr/>
          <p:nvPr/>
        </p:nvGrpSpPr>
        <p:grpSpPr>
          <a:xfrm>
            <a:off x="1835696" y="555526"/>
            <a:ext cx="6487807" cy="3295264"/>
            <a:chOff x="774749" y="465542"/>
            <a:chExt cx="7318116" cy="4406318"/>
          </a:xfrm>
        </p:grpSpPr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D9A6ECD2-7189-4403-94EB-EE7548C0D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750" y="4374927"/>
              <a:ext cx="7200900" cy="0"/>
            </a:xfrm>
            <a:prstGeom prst="line">
              <a:avLst/>
            </a:prstGeom>
            <a:noFill/>
            <a:ln w="9525">
              <a:solidFill>
                <a:srgbClr val="382D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293F17F1-7AD9-4FCF-BDAA-87DC23F474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749" y="1032920"/>
              <a:ext cx="7200898" cy="28895"/>
            </a:xfrm>
            <a:prstGeom prst="line">
              <a:avLst/>
            </a:prstGeom>
            <a:noFill/>
            <a:ln w="9525">
              <a:solidFill>
                <a:srgbClr val="382D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10F2143D-DC75-4998-97F9-DDE3FD5A1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611" y="465542"/>
              <a:ext cx="2282254" cy="61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400" b="1" dirty="0">
                  <a:solidFill>
                    <a:srgbClr val="0199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rasy patogena</a:t>
              </a: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0759C38F-D740-4C2F-A080-DD510F598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1002" y="4254537"/>
              <a:ext cx="1289577" cy="61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400" b="1" dirty="0">
                  <a:solidFill>
                    <a:srgbClr val="0199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odrůdy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B82A4BB0-D2BC-4F58-A04B-8D028EED9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937" y="652240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endParaRPr lang="cs-CZ" altLang="cs-CZ" dirty="0"/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D9B42E83-AB19-458F-87C6-12F714217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897" y="618807"/>
              <a:ext cx="352952" cy="53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000" dirty="0">
                  <a:solidFill>
                    <a:srgbClr val="382D28"/>
                  </a:solidFill>
                </a:rPr>
                <a:t>1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A1FDEB7B-3DDE-42E5-8B10-629A5CF2E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599" y="624816"/>
              <a:ext cx="352952" cy="53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000" dirty="0">
                  <a:solidFill>
                    <a:srgbClr val="382D28"/>
                  </a:solidFill>
                </a:rPr>
                <a:t>2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7370E86F-B386-4AB0-9949-889AC5098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662" y="614440"/>
              <a:ext cx="352952" cy="53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000" dirty="0">
                  <a:solidFill>
                    <a:srgbClr val="382D28"/>
                  </a:solidFill>
                </a:rPr>
                <a:t>3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E61B15B5-A2C1-4E24-A9D4-9502BFE83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899" y="624816"/>
              <a:ext cx="293447" cy="53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000" dirty="0">
                  <a:solidFill>
                    <a:srgbClr val="382D28"/>
                  </a:solidFill>
                </a:rPr>
                <a:t>4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70506F27-5CB0-4FDA-BE9A-BAA90ACBD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960" y="609057"/>
              <a:ext cx="352952" cy="53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000" dirty="0">
                  <a:solidFill>
                    <a:srgbClr val="382D28"/>
                  </a:solidFill>
                </a:rPr>
                <a:t>5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6326BDAF-2C45-4703-A2D9-E36392BD7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812" y="4320953"/>
              <a:ext cx="418045" cy="53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000" dirty="0">
                  <a:solidFill>
                    <a:srgbClr val="382D28"/>
                  </a:solidFill>
                </a:rPr>
                <a:t>A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C2463262-8FE4-4220-AC3F-031077AA2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312" y="4320953"/>
              <a:ext cx="401773" cy="53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000" dirty="0">
                  <a:solidFill>
                    <a:srgbClr val="382D28"/>
                  </a:solidFill>
                </a:rPr>
                <a:t>B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2453C737-144B-4C34-99EA-33104998E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4400" y="4320953"/>
              <a:ext cx="401773" cy="53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000" dirty="0">
                  <a:solidFill>
                    <a:srgbClr val="382D28"/>
                  </a:solidFill>
                </a:rPr>
                <a:t>C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09FFF0BA-7905-49E0-A621-DABF3D871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899" y="4320953"/>
              <a:ext cx="418045" cy="53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000" dirty="0">
                  <a:solidFill>
                    <a:srgbClr val="382D28"/>
                  </a:solidFill>
                </a:rPr>
                <a:t>D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02548F48-3A66-488A-A271-859FC3663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3398" y="4320953"/>
              <a:ext cx="385498" cy="53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cs-CZ" altLang="cs-CZ" sz="2000" dirty="0">
                  <a:solidFill>
                    <a:srgbClr val="382D28"/>
                  </a:solidFill>
                </a:rPr>
                <a:t>E</a:t>
              </a:r>
            </a:p>
          </p:txBody>
        </p:sp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9B13D1A8-4B40-490A-B3A9-88D1E3171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675" y="1711102"/>
              <a:ext cx="0" cy="2159000"/>
            </a:xfrm>
            <a:prstGeom prst="line">
              <a:avLst/>
            </a:prstGeom>
            <a:noFill/>
            <a:ln w="9525">
              <a:solidFill>
                <a:srgbClr val="01997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4D982205-E22F-4E85-84FD-C56052D5A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175" y="1711102"/>
              <a:ext cx="0" cy="2159000"/>
            </a:xfrm>
            <a:prstGeom prst="line">
              <a:avLst/>
            </a:prstGeom>
            <a:noFill/>
            <a:ln w="9525">
              <a:solidFill>
                <a:srgbClr val="01997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1" name="Line 30">
              <a:extLst>
                <a:ext uri="{FF2B5EF4-FFF2-40B4-BE49-F238E27FC236}">
                  <a16:creationId xmlns:a16="http://schemas.microsoft.com/office/drawing/2014/main" id="{2FBB8C35-D1FA-4136-87D5-C0D3F857E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4262" y="1711102"/>
              <a:ext cx="0" cy="2159000"/>
            </a:xfrm>
            <a:prstGeom prst="line">
              <a:avLst/>
            </a:prstGeom>
            <a:noFill/>
            <a:ln w="9525">
              <a:solidFill>
                <a:srgbClr val="01997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2" name="Line 31">
              <a:extLst>
                <a:ext uri="{FF2B5EF4-FFF2-40B4-BE49-F238E27FC236}">
                  <a16:creationId xmlns:a16="http://schemas.microsoft.com/office/drawing/2014/main" id="{62A1B245-694F-403C-A333-16F4AB64D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762" y="1711102"/>
              <a:ext cx="0" cy="2159000"/>
            </a:xfrm>
            <a:prstGeom prst="line">
              <a:avLst/>
            </a:prstGeom>
            <a:noFill/>
            <a:ln w="9525">
              <a:solidFill>
                <a:srgbClr val="01997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3" name="Line 32">
              <a:extLst>
                <a:ext uri="{FF2B5EF4-FFF2-40B4-BE49-F238E27FC236}">
                  <a16:creationId xmlns:a16="http://schemas.microsoft.com/office/drawing/2014/main" id="{75759C46-FD73-4154-BC69-D3B36730D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3262" y="1711102"/>
              <a:ext cx="0" cy="2159000"/>
            </a:xfrm>
            <a:prstGeom prst="line">
              <a:avLst/>
            </a:prstGeom>
            <a:noFill/>
            <a:ln w="9525">
              <a:solidFill>
                <a:srgbClr val="01997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4" name="Line 34">
              <a:extLst>
                <a:ext uri="{FF2B5EF4-FFF2-40B4-BE49-F238E27FC236}">
                  <a16:creationId xmlns:a16="http://schemas.microsoft.com/office/drawing/2014/main" id="{9B8D69C6-BFB2-4494-9823-F6C9D7B07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677" y="1711101"/>
              <a:ext cx="1079493" cy="2182785"/>
            </a:xfrm>
            <a:prstGeom prst="line">
              <a:avLst/>
            </a:prstGeom>
            <a:noFill/>
            <a:ln w="9525">
              <a:solidFill>
                <a:srgbClr val="624D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5" name="Line 35">
              <a:extLst>
                <a:ext uri="{FF2B5EF4-FFF2-40B4-BE49-F238E27FC236}">
                  <a16:creationId xmlns:a16="http://schemas.microsoft.com/office/drawing/2014/main" id="{0827B4EC-31C4-4503-A70D-A54ADD000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675" y="1711101"/>
              <a:ext cx="2160581" cy="2182787"/>
            </a:xfrm>
            <a:prstGeom prst="line">
              <a:avLst/>
            </a:prstGeom>
            <a:noFill/>
            <a:ln w="9525">
              <a:solidFill>
                <a:srgbClr val="624D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6" name="Line 36">
              <a:extLst>
                <a:ext uri="{FF2B5EF4-FFF2-40B4-BE49-F238E27FC236}">
                  <a16:creationId xmlns:a16="http://schemas.microsoft.com/office/drawing/2014/main" id="{4C9BC421-810C-45D6-8BFA-31AC10DC3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675" y="1711102"/>
              <a:ext cx="3240087" cy="2159000"/>
            </a:xfrm>
            <a:prstGeom prst="line">
              <a:avLst/>
            </a:prstGeom>
            <a:noFill/>
            <a:ln w="9525">
              <a:solidFill>
                <a:srgbClr val="624D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27" name="Line 37">
              <a:extLst>
                <a:ext uri="{FF2B5EF4-FFF2-40B4-BE49-F238E27FC236}">
                  <a16:creationId xmlns:a16="http://schemas.microsoft.com/office/drawing/2014/main" id="{4CCB86B5-69B4-4D80-B7F7-82739E36D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675" y="1711102"/>
              <a:ext cx="4319587" cy="2159000"/>
            </a:xfrm>
            <a:prstGeom prst="line">
              <a:avLst/>
            </a:prstGeom>
            <a:noFill/>
            <a:ln w="9525">
              <a:solidFill>
                <a:srgbClr val="624D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865335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EC6C4-F46F-43D1-BE13-7F86EC3FE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40073"/>
            <a:ext cx="8229600" cy="432048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Virulence</a:t>
            </a:r>
            <a:r>
              <a:rPr lang="cs-CZ" altLang="cs-CZ" sz="2000" dirty="0">
                <a:solidFill>
                  <a:srgbClr val="003300"/>
                </a:solidFill>
              </a:rPr>
              <a:t> - kvalita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stupeň patogenity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geneticky fixovaná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Avirulence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neschopnost vyvolat chorobu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Agresivita</a:t>
            </a:r>
            <a:r>
              <a:rPr lang="cs-CZ" altLang="cs-CZ" sz="2000" dirty="0">
                <a:solidFill>
                  <a:srgbClr val="003300"/>
                </a:solidFill>
              </a:rPr>
              <a:t> - kvantita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schopnost překonat obranné reakce hostitele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		</a:t>
            </a:r>
            <a:r>
              <a:rPr lang="cs-CZ" altLang="cs-CZ" sz="2800" b="1" dirty="0">
                <a:solidFill>
                  <a:srgbClr val="019979"/>
                </a:solidFill>
              </a:rPr>
              <a:t>Patogenita = agresivita + virulence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0208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749E2-BC64-4CBE-88AC-5E0BE212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Determinanty patogeneze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1DDF4A-6FF2-42EA-839A-B9B16A232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ct val="50000"/>
              </a:spcBef>
              <a:buSzTx/>
              <a:buFont typeface="+mj-lt"/>
              <a:buAutoNum type="arabicPeriod"/>
            </a:pPr>
            <a:r>
              <a:rPr lang="cs-CZ" altLang="cs-CZ" sz="2000" dirty="0"/>
              <a:t>průnik do rostliny</a:t>
            </a:r>
          </a:p>
          <a:p>
            <a:pPr marL="342900" indent="-342900" eaLnBrk="1" hangingPunct="1">
              <a:spcBef>
                <a:spcPct val="50000"/>
              </a:spcBef>
              <a:buSzTx/>
              <a:buFont typeface="+mj-lt"/>
              <a:buAutoNum type="arabicPeriod"/>
            </a:pPr>
            <a:r>
              <a:rPr lang="cs-CZ" altLang="cs-CZ" sz="2000" dirty="0"/>
              <a:t>katabolismus látek hostitele</a:t>
            </a:r>
          </a:p>
          <a:p>
            <a:pPr marL="342900" indent="-342900" eaLnBrk="1" hangingPunct="1">
              <a:spcBef>
                <a:spcPct val="50000"/>
              </a:spcBef>
              <a:buSzTx/>
              <a:buFont typeface="+mj-lt"/>
              <a:buAutoNum type="arabicPeriod"/>
            </a:pPr>
            <a:r>
              <a:rPr lang="cs-CZ" altLang="cs-CZ" sz="2000" dirty="0"/>
              <a:t>neutralizace obranných mechanismů hostitele</a:t>
            </a:r>
          </a:p>
        </p:txBody>
      </p:sp>
    </p:spTree>
    <p:extLst>
      <p:ext uri="{BB962C8B-B14F-4D97-AF65-F5344CB8AC3E}">
        <p14:creationId xmlns:p14="http://schemas.microsoft.com/office/powerpoint/2010/main" val="304937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818CF-05E5-49BF-9B4B-498731B6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/>
          <a:lstStyle/>
          <a:p>
            <a:r>
              <a:rPr lang="cs-CZ" dirty="0"/>
              <a:t>Prostředky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ED4FD0-CEB8-4114-96BB-C9AFBB8CA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9254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mechanické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 lvl="1">
              <a:spcBef>
                <a:spcPct val="50000"/>
              </a:spcBef>
              <a:defRPr/>
            </a:pPr>
            <a:r>
              <a:rPr lang="cs-CZ" altLang="cs-CZ" sz="2000" dirty="0"/>
              <a:t>penetrační</a:t>
            </a:r>
            <a:r>
              <a:rPr lang="cs-CZ" altLang="cs-CZ" sz="18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/>
              <a:t>hroty, růst hyf</a:t>
            </a:r>
          </a:p>
          <a:p>
            <a:pPr marL="342900" indent="-3429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chemické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 lvl="1">
              <a:spcBef>
                <a:spcPct val="50000"/>
              </a:spcBef>
              <a:defRPr/>
            </a:pPr>
            <a:r>
              <a:rPr lang="cs-CZ" altLang="cs-CZ" sz="18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/>
              <a:t>toxiny</a:t>
            </a:r>
          </a:p>
          <a:p>
            <a:pPr lvl="1">
              <a:spcBef>
                <a:spcPct val="50000"/>
              </a:spcBef>
              <a:defRPr/>
            </a:pPr>
            <a:r>
              <a:rPr lang="cs-CZ" altLang="cs-CZ" sz="2000" dirty="0"/>
              <a:t>enzymy (hydrolázy, kutinolytické, pektinolytické)</a:t>
            </a:r>
          </a:p>
          <a:p>
            <a:pPr lvl="1">
              <a:spcBef>
                <a:spcPct val="50000"/>
              </a:spcBef>
              <a:defRPr/>
            </a:pPr>
            <a:r>
              <a:rPr lang="cs-CZ" altLang="cs-CZ" sz="2000" dirty="0"/>
              <a:t>růstové hormony (auxiny, gibereliny, kys. abscisová)</a:t>
            </a:r>
          </a:p>
          <a:p>
            <a:pPr eaLnBrk="1" hangingPunct="1">
              <a:spcBef>
                <a:spcPct val="50000"/>
              </a:spcBef>
              <a:defRPr/>
            </a:pPr>
            <a:endParaRPr lang="cs-CZ" altLang="cs-CZ" dirty="0">
              <a:latin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3950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4591C-68AE-4DA8-93FE-C582A71D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504056"/>
          </a:xfrm>
        </p:spPr>
        <p:txBody>
          <a:bodyPr/>
          <a:lstStyle/>
          <a:p>
            <a:r>
              <a:rPr lang="cs-CZ" dirty="0"/>
              <a:t>Specifičnost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D444BB-718E-40AD-85CC-A1D49217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816424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</a:pPr>
            <a:r>
              <a:rPr lang="cs-CZ" altLang="cs-CZ" sz="2000" dirty="0"/>
              <a:t>souvisí s patogenitou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019979"/>
                </a:solidFill>
              </a:rPr>
              <a:t>Hladina specifičnosti </a:t>
            </a:r>
          </a:p>
          <a:p>
            <a:pPr lvl="1">
              <a:spcBef>
                <a:spcPct val="50000"/>
              </a:spcBef>
            </a:pPr>
            <a:r>
              <a:rPr lang="cs-CZ" altLang="cs-CZ" sz="2000" dirty="0"/>
              <a:t>široké x úzké hostitelské spektrum               </a:t>
            </a:r>
          </a:p>
          <a:p>
            <a:pPr algn="l"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chemeClr val="hlink"/>
                </a:solidFill>
              </a:rPr>
              <a:t>			</a:t>
            </a:r>
            <a:r>
              <a:rPr lang="cs-CZ" altLang="cs-CZ" sz="2400" b="1" dirty="0">
                <a:solidFill>
                  <a:schemeClr val="tx1"/>
                </a:solidFill>
              </a:rPr>
              <a:t>monofág </a:t>
            </a:r>
            <a:r>
              <a:rPr lang="cs-CZ" altLang="cs-CZ" sz="2400" b="1" dirty="0">
                <a:solidFill>
                  <a:srgbClr val="019979"/>
                </a:solidFill>
              </a:rPr>
              <a:t>x</a:t>
            </a:r>
            <a:r>
              <a:rPr lang="cs-CZ" altLang="cs-CZ" sz="2400" b="1" dirty="0">
                <a:solidFill>
                  <a:schemeClr val="tx1"/>
                </a:solidFill>
              </a:rPr>
              <a:t> oligofág </a:t>
            </a:r>
            <a:r>
              <a:rPr lang="cs-CZ" altLang="cs-CZ" sz="2400" b="1" dirty="0">
                <a:solidFill>
                  <a:srgbClr val="019979"/>
                </a:solidFill>
              </a:rPr>
              <a:t>x</a:t>
            </a:r>
            <a:r>
              <a:rPr lang="cs-CZ" altLang="cs-CZ" sz="2400" b="1" dirty="0">
                <a:solidFill>
                  <a:schemeClr val="tx1"/>
                </a:solidFill>
              </a:rPr>
              <a:t> polyfág</a:t>
            </a:r>
          </a:p>
          <a:p>
            <a:pPr marL="457200" lvl="1" indent="0">
              <a:spcBef>
                <a:spcPct val="50000"/>
              </a:spcBef>
              <a:buNone/>
            </a:pPr>
            <a:endParaRPr lang="cs-CZ" altLang="cs-CZ" sz="2000" dirty="0">
              <a:solidFill>
                <a:schemeClr val="hlink"/>
              </a:solidFill>
            </a:endParaRPr>
          </a:p>
          <a:p>
            <a:pPr lvl="1">
              <a:spcBef>
                <a:spcPct val="50000"/>
              </a:spcBef>
            </a:pPr>
            <a:r>
              <a:rPr lang="cs-CZ" altLang="cs-CZ" sz="2000" dirty="0"/>
              <a:t>specifičnost orgánová, pletivová</a:t>
            </a:r>
          </a:p>
          <a:p>
            <a:pPr algn="l" eaLnBrk="1" hangingPunct="1">
              <a:spcBef>
                <a:spcPct val="50000"/>
              </a:spcBef>
            </a:pPr>
            <a:endParaRPr lang="cs-CZ" altLang="cs-CZ" sz="2400" dirty="0">
              <a:solidFill>
                <a:srgbClr val="003300"/>
              </a:solidFill>
            </a:endParaRPr>
          </a:p>
          <a:p>
            <a:endParaRPr lang="cs-CZ" sz="2400" dirty="0"/>
          </a:p>
        </p:txBody>
      </p:sp>
      <p:cxnSp>
        <p:nvCxnSpPr>
          <p:cNvPr id="5" name="Spojnice: pravoúhlá 4">
            <a:extLst>
              <a:ext uri="{FF2B5EF4-FFF2-40B4-BE49-F238E27FC236}">
                <a16:creationId xmlns:a16="http://schemas.microsoft.com/office/drawing/2014/main" id="{300CFC46-0638-4B0B-BB69-23133A7D6816}"/>
              </a:ext>
            </a:extLst>
          </p:cNvPr>
          <p:cNvCxnSpPr>
            <a:cxnSpLocks/>
          </p:cNvCxnSpPr>
          <p:nvPr/>
        </p:nvCxnSpPr>
        <p:spPr>
          <a:xfrm>
            <a:off x="2051720" y="2356297"/>
            <a:ext cx="1152128" cy="288032"/>
          </a:xfrm>
          <a:prstGeom prst="bentConnector3">
            <a:avLst>
              <a:gd name="adj1" fmla="val 396"/>
            </a:avLst>
          </a:prstGeom>
          <a:ln w="38100">
            <a:solidFill>
              <a:srgbClr val="0199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29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30722-224C-4A5E-B0C1-1805D062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3346"/>
            <a:ext cx="8229600" cy="500212"/>
          </a:xfrm>
        </p:spPr>
        <p:txBody>
          <a:bodyPr/>
          <a:lstStyle/>
          <a:p>
            <a:r>
              <a:rPr lang="cs-CZ" altLang="cs-CZ" dirty="0"/>
              <a:t>Kompatibilita   x   inkompatibilita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4076C-75B7-480E-AE37-C6D36F0C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744416"/>
          </a:xfrm>
        </p:spPr>
        <p:txBody>
          <a:bodyPr>
            <a:norm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019979"/>
                </a:solidFill>
              </a:rPr>
              <a:t>Rostlinné patosystémy 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/>
              <a:t>vývoj od původních po zemědělské agroekosystémy</a:t>
            </a:r>
          </a:p>
          <a:p>
            <a:pPr lvl="1">
              <a:spcBef>
                <a:spcPct val="50000"/>
              </a:spcBef>
            </a:pPr>
            <a:r>
              <a:rPr lang="cs-CZ" altLang="cs-CZ" sz="2000" dirty="0"/>
              <a:t>diverzita</a:t>
            </a:r>
          </a:p>
          <a:p>
            <a:pPr lvl="1">
              <a:spcBef>
                <a:spcPct val="50000"/>
              </a:spcBef>
            </a:pPr>
            <a:r>
              <a:rPr lang="cs-CZ" altLang="cs-CZ" sz="2000" dirty="0"/>
              <a:t>unifikace    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8187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>
            <a:extLst>
              <a:ext uri="{FF2B5EF4-FFF2-40B4-BE49-F238E27FC236}">
                <a16:creationId xmlns:a16="http://schemas.microsoft.com/office/drawing/2014/main" id="{E0DDF998-06A5-4A16-881E-289408931C17}"/>
              </a:ext>
            </a:extLst>
          </p:cNvPr>
          <p:cNvGrpSpPr/>
          <p:nvPr/>
        </p:nvGrpSpPr>
        <p:grpSpPr>
          <a:xfrm>
            <a:off x="1547664" y="411510"/>
            <a:ext cx="7380658" cy="4157375"/>
            <a:chOff x="1655888" y="149064"/>
            <a:chExt cx="7164634" cy="3941351"/>
          </a:xfrm>
        </p:grpSpPr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98276790-30DC-4960-B4B1-E3C74FDAB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817" y="618245"/>
              <a:ext cx="668365" cy="583056"/>
            </a:xfrm>
            <a:prstGeom prst="downArrow">
              <a:avLst>
                <a:gd name="adj1" fmla="val 50000"/>
                <a:gd name="adj2" fmla="val 25037"/>
              </a:avLst>
            </a:prstGeom>
            <a:solidFill>
              <a:srgbClr val="019979"/>
            </a:solidFill>
            <a:ln w="9525">
              <a:solidFill>
                <a:srgbClr val="01997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dirty="0">
                <a:solidFill>
                  <a:srgbClr val="382D28"/>
                </a:solidFill>
              </a:endParaRPr>
            </a:p>
          </p:txBody>
        </p:sp>
        <p:sp>
          <p:nvSpPr>
            <p:cNvPr id="7" name="Line 20">
              <a:extLst>
                <a:ext uri="{FF2B5EF4-FFF2-40B4-BE49-F238E27FC236}">
                  <a16:creationId xmlns:a16="http://schemas.microsoft.com/office/drawing/2014/main" id="{41C92C32-9AA2-40CE-B00F-AF6833465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9022" y="1635646"/>
              <a:ext cx="562086" cy="981950"/>
            </a:xfrm>
            <a:prstGeom prst="line">
              <a:avLst/>
            </a:prstGeom>
            <a:noFill/>
            <a:ln w="28575">
              <a:solidFill>
                <a:srgbClr val="01997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>
                <a:solidFill>
                  <a:srgbClr val="382D28"/>
                </a:solidFill>
              </a:endParaRPr>
            </a:p>
          </p:txBody>
        </p:sp>
        <p:sp>
          <p:nvSpPr>
            <p:cNvPr id="9" name="Line 22">
              <a:extLst>
                <a:ext uri="{FF2B5EF4-FFF2-40B4-BE49-F238E27FC236}">
                  <a16:creationId xmlns:a16="http://schemas.microsoft.com/office/drawing/2014/main" id="{B42F6E3B-BF63-4C36-855C-8CBB66083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712" y="2951652"/>
              <a:ext cx="915208" cy="815319"/>
            </a:xfrm>
            <a:prstGeom prst="line">
              <a:avLst/>
            </a:prstGeom>
            <a:noFill/>
            <a:ln w="28575">
              <a:solidFill>
                <a:srgbClr val="01997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>
                <a:solidFill>
                  <a:srgbClr val="382D28"/>
                </a:solidFill>
              </a:endParaRPr>
            </a:p>
          </p:txBody>
        </p:sp>
        <p:sp>
          <p:nvSpPr>
            <p:cNvPr id="11" name="Text Box 24">
              <a:extLst>
                <a:ext uri="{FF2B5EF4-FFF2-40B4-BE49-F238E27FC236}">
                  <a16:creationId xmlns:a16="http://schemas.microsoft.com/office/drawing/2014/main" id="{196E778B-F630-41DB-A1F8-6660F6AF9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888" y="2561179"/>
              <a:ext cx="313213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2400" dirty="0">
                  <a:solidFill>
                    <a:srgbClr val="382D28"/>
                  </a:solidFill>
                </a:rPr>
                <a:t>       </a:t>
              </a:r>
              <a:r>
                <a:rPr lang="cs-CZ" altLang="cs-CZ" sz="2400" b="1" dirty="0">
                  <a:latin typeface="Aller Light" pitchFamily="2" charset="-18"/>
                </a:rPr>
                <a:t>HOSTITEL</a:t>
              </a: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F80D92B7-2F7A-43C3-80B5-FAD3B9FB9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2" y="2530076"/>
              <a:ext cx="36004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2400" dirty="0">
                  <a:solidFill>
                    <a:srgbClr val="382D28"/>
                  </a:solidFill>
                </a:rPr>
                <a:t>  </a:t>
              </a:r>
              <a:r>
                <a:rPr lang="cs-CZ" altLang="cs-CZ" sz="2400" b="1" dirty="0">
                  <a:latin typeface="Aller Light" pitchFamily="2" charset="-18"/>
                </a:rPr>
                <a:t>PATOGEN</a:t>
              </a:r>
            </a:p>
          </p:txBody>
        </p:sp>
        <p:sp>
          <p:nvSpPr>
            <p:cNvPr id="13" name="Text Box 26">
              <a:extLst>
                <a:ext uri="{FF2B5EF4-FFF2-40B4-BE49-F238E27FC236}">
                  <a16:creationId xmlns:a16="http://schemas.microsoft.com/office/drawing/2014/main" id="{C30F6706-6DAE-4036-84D7-34D8095F8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775" y="149064"/>
              <a:ext cx="36004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2400" b="1" dirty="0">
                  <a:latin typeface="Aller Light" pitchFamily="2" charset="-18"/>
                </a:rPr>
                <a:t>ŽIVOTNÍ</a:t>
              </a:r>
              <a:r>
                <a:rPr lang="cs-CZ" altLang="cs-CZ" sz="2400" dirty="0">
                  <a:solidFill>
                    <a:srgbClr val="382D28"/>
                  </a:solidFill>
                </a:rPr>
                <a:t> </a:t>
              </a:r>
              <a:r>
                <a:rPr lang="cs-CZ" altLang="cs-CZ" sz="2400" b="1" dirty="0">
                  <a:latin typeface="Aller Light" pitchFamily="2" charset="-18"/>
                </a:rPr>
                <a:t>CYKLUS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F1DD4A23-7D09-41D6-B082-725ECFED8295}"/>
                </a:ext>
              </a:extLst>
            </p:cNvPr>
            <p:cNvSpPr txBox="1"/>
            <p:nvPr/>
          </p:nvSpPr>
          <p:spPr>
            <a:xfrm>
              <a:off x="3271176" y="1251864"/>
              <a:ext cx="26947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altLang="cs-CZ" sz="2400" b="1" dirty="0">
                  <a:latin typeface="Aller Light" pitchFamily="2" charset="-18"/>
                </a:rPr>
                <a:t>INFEKČNÍ CYKLUS</a:t>
              </a:r>
            </a:p>
            <a:p>
              <a:endParaRPr lang="cs-CZ" sz="2400" dirty="0">
                <a:solidFill>
                  <a:srgbClr val="382D28"/>
                </a:solidFill>
              </a:endParaRP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E0446815-A7CD-450B-95A2-814050DE6C71}"/>
                </a:ext>
              </a:extLst>
            </p:cNvPr>
            <p:cNvSpPr txBox="1"/>
            <p:nvPr/>
          </p:nvSpPr>
          <p:spPr>
            <a:xfrm>
              <a:off x="3805064" y="3628750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altLang="cs-CZ" sz="2400" b="1" dirty="0">
                  <a:latin typeface="Aller Light" pitchFamily="2" charset="-18"/>
                </a:rPr>
                <a:t>CHOROBA</a:t>
              </a:r>
              <a:endParaRPr lang="cs-CZ" sz="2400" b="1" dirty="0">
                <a:latin typeface="Aller Light" pitchFamily="2" charset="-18"/>
              </a:endParaRP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CE00CAC5-A1AC-4158-97A1-475EDD92C3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373526" y="1827569"/>
              <a:ext cx="945933" cy="562087"/>
            </a:xfrm>
            <a:prstGeom prst="line">
              <a:avLst/>
            </a:prstGeom>
            <a:noFill/>
            <a:ln w="28575">
              <a:solidFill>
                <a:srgbClr val="01997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>
                <a:solidFill>
                  <a:srgbClr val="382D28"/>
                </a:solidFill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90C00AAF-709C-4EC1-A043-D342229677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5304310" y="2964802"/>
              <a:ext cx="861947" cy="742391"/>
            </a:xfrm>
            <a:prstGeom prst="line">
              <a:avLst/>
            </a:prstGeom>
            <a:noFill/>
            <a:ln w="28575">
              <a:solidFill>
                <a:srgbClr val="01997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 dirty="0">
                <a:solidFill>
                  <a:srgbClr val="382D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69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26244" y="123478"/>
            <a:ext cx="8229600" cy="857250"/>
          </a:xfrm>
        </p:spPr>
        <p:txBody>
          <a:bodyPr/>
          <a:lstStyle/>
          <a:p>
            <a:r>
              <a:rPr lang="cs-CZ" altLang="cs-CZ" dirty="0"/>
              <a:t>BIOTICKÉ VZTAHY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7512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1. NEUTRALISMUS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žádné viditelné vazby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může být dočasný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2. KOMENZALISMUS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komenzál žije z odpadních produktů druhého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neškodí, neprospívá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A64EF-FDC4-42E7-9169-2DF8FF4B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857250"/>
          </a:xfrm>
        </p:spPr>
        <p:txBody>
          <a:bodyPr/>
          <a:lstStyle/>
          <a:p>
            <a:r>
              <a:rPr lang="cs-CZ" dirty="0"/>
              <a:t>Infekční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15C32-CEBA-4593-B87A-389743DB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8164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 interakce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  <a:r>
              <a:rPr lang="cs-CZ" altLang="cs-CZ" sz="2000" dirty="0"/>
              <a:t>hostitele a patogena + určité podmínky prostředí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			</a:t>
            </a:r>
            <a:r>
              <a:rPr lang="cs-CZ" altLang="cs-CZ" sz="2800" b="1" dirty="0">
                <a:solidFill>
                  <a:srgbClr val="019979"/>
                </a:solidFill>
                <a:latin typeface="Aller" pitchFamily="2" charset="-18"/>
                <a:ea typeface="+mj-ea"/>
                <a:cs typeface="+mj-cs"/>
              </a:rPr>
              <a:t>CHOROBA</a:t>
            </a:r>
            <a:endParaRPr lang="cs-CZ" altLang="cs-CZ" sz="3200" b="1" dirty="0">
              <a:solidFill>
                <a:srgbClr val="019979"/>
              </a:solidFill>
              <a:latin typeface="Aller" pitchFamily="2" charset="-18"/>
              <a:ea typeface="+mj-ea"/>
              <a:cs typeface="+mj-cs"/>
            </a:endParaRPr>
          </a:p>
          <a:p>
            <a:pPr marL="3257550" lvl="6">
              <a:lnSpc>
                <a:spcPct val="90000"/>
              </a:lnSpc>
              <a:buClr>
                <a:srgbClr val="019979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rgbClr val="382D28"/>
                </a:solidFill>
                <a:latin typeface="Aller Light" pitchFamily="2" charset="-18"/>
              </a:rPr>
              <a:t>opakuje se</a:t>
            </a:r>
          </a:p>
          <a:p>
            <a:pPr marL="3257550" lvl="6">
              <a:lnSpc>
                <a:spcPct val="90000"/>
              </a:lnSpc>
              <a:buClr>
                <a:srgbClr val="019979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solidFill>
                  <a:srgbClr val="382D28"/>
                </a:solidFill>
                <a:latin typeface="Aller Light" pitchFamily="2" charset="-18"/>
              </a:rPr>
              <a:t>životní cyklus x infekční cyklus</a:t>
            </a:r>
          </a:p>
          <a:p>
            <a:endParaRPr lang="cs-CZ" sz="2000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40973AE8-D7F2-4113-86E7-648E4F662D5C}"/>
              </a:ext>
            </a:extLst>
          </p:cNvPr>
          <p:cNvSpPr/>
          <p:nvPr/>
        </p:nvSpPr>
        <p:spPr>
          <a:xfrm>
            <a:off x="3635896" y="1347614"/>
            <a:ext cx="504056" cy="1099505"/>
          </a:xfrm>
          <a:prstGeom prst="downArrow">
            <a:avLst/>
          </a:prstGeom>
          <a:solidFill>
            <a:srgbClr val="019979"/>
          </a:solidFill>
          <a:ln>
            <a:solidFill>
              <a:srgbClr val="019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178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9F8689-90A8-4178-BD3F-3363C7CF5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061"/>
            <a:ext cx="8229600" cy="4536504"/>
          </a:xfrm>
        </p:spPr>
        <p:txBody>
          <a:bodyPr numCol="1">
            <a:normAutofit/>
          </a:bodyPr>
          <a:lstStyle/>
          <a:p>
            <a:pPr marL="285750" indent="-285750" algn="l" eaLnBrk="1" hangingPunct="1">
              <a:spcBef>
                <a:spcPct val="50000"/>
              </a:spcBef>
              <a:buFont typeface="Source Code Pro" panose="020B0509030403020204" pitchFamily="49" charset="0"/>
              <a:buChar char="►"/>
            </a:pPr>
            <a:r>
              <a:rPr lang="cs-CZ" altLang="cs-CZ" b="1" dirty="0">
                <a:solidFill>
                  <a:srgbClr val="019979"/>
                </a:solidFill>
              </a:rPr>
              <a:t>ZDROJE INFEKCE</a:t>
            </a:r>
            <a:r>
              <a:rPr lang="cs-CZ" altLang="cs-CZ" dirty="0"/>
              <a:t>: sporulace – inokulum</a:t>
            </a:r>
          </a:p>
          <a:p>
            <a:pPr marL="285750" indent="-285750" algn="l" eaLnBrk="1" hangingPunct="1">
              <a:spcBef>
                <a:spcPct val="50000"/>
              </a:spcBef>
              <a:buFont typeface="Aller Light" panose="02000503000000020004" pitchFamily="2" charset="-18"/>
              <a:buChar char="–"/>
            </a:pPr>
            <a:r>
              <a:rPr lang="cs-CZ" altLang="cs-CZ" sz="1600" dirty="0"/>
              <a:t>biotický x abiotický materiál</a:t>
            </a:r>
          </a:p>
          <a:p>
            <a:pPr marL="285750" indent="-285750" algn="l" eaLnBrk="1" hangingPunct="1">
              <a:spcBef>
                <a:spcPct val="50000"/>
              </a:spcBef>
              <a:buFont typeface="Aller Light" panose="02000503000000020004" pitchFamily="2" charset="-18"/>
              <a:buChar char="–"/>
            </a:pPr>
            <a:endParaRPr lang="cs-CZ" altLang="cs-CZ" sz="1200" dirty="0"/>
          </a:p>
          <a:p>
            <a:pPr marL="285750" indent="-285750" algn="l" eaLnBrk="1" hangingPunct="1">
              <a:spcBef>
                <a:spcPct val="50000"/>
              </a:spcBef>
              <a:buFont typeface="Source Code Pro" panose="020B0509030403020204" pitchFamily="49" charset="0"/>
              <a:buChar char="►"/>
            </a:pPr>
            <a:r>
              <a:rPr lang="cs-CZ" altLang="cs-CZ" b="1" dirty="0">
                <a:solidFill>
                  <a:srgbClr val="019979"/>
                </a:solidFill>
              </a:rPr>
              <a:t>DISEMINACE</a:t>
            </a:r>
            <a:r>
              <a:rPr lang="cs-CZ" altLang="cs-CZ" dirty="0"/>
              <a:t>  = šíření  + depozice</a:t>
            </a:r>
          </a:p>
          <a:p>
            <a:pPr marL="285750" indent="-285750" algn="l" eaLnBrk="1" hangingPunct="1">
              <a:spcBef>
                <a:spcPct val="50000"/>
              </a:spcBef>
              <a:buFont typeface="Aller Light" panose="02000503000000020004" pitchFamily="2" charset="-18"/>
              <a:buChar char="–"/>
            </a:pPr>
            <a:r>
              <a:rPr lang="cs-CZ" altLang="cs-CZ" sz="1600" dirty="0"/>
              <a:t>pasivní</a:t>
            </a:r>
          </a:p>
          <a:p>
            <a:pPr marL="285750" indent="-285750" algn="l" eaLnBrk="1" hangingPunct="1">
              <a:spcBef>
                <a:spcPct val="50000"/>
              </a:spcBef>
              <a:buFont typeface="Aller Light" panose="02000503000000020004" pitchFamily="2" charset="-18"/>
              <a:buChar char="–"/>
            </a:pPr>
            <a:r>
              <a:rPr lang="cs-CZ" altLang="cs-CZ" sz="1600" dirty="0"/>
              <a:t>autonomní: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anemochorie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hydrochorie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mykochorie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zoochorie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1400" dirty="0"/>
              <a:t>antropochorie</a:t>
            </a:r>
          </a:p>
          <a:p>
            <a:pPr marL="285750" indent="-285750" algn="l" eaLnBrk="1" hangingPunct="1">
              <a:spcBef>
                <a:spcPct val="50000"/>
              </a:spcBef>
              <a:buFont typeface="Aller Light" panose="02000503000000020004" pitchFamily="2" charset="-18"/>
              <a:buChar char="–"/>
            </a:pPr>
            <a:r>
              <a:rPr lang="cs-CZ" altLang="cs-CZ" sz="1600" dirty="0"/>
              <a:t>aktivní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74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7C869609-CF1D-46F1-9C42-DC8261E1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220" y="123478"/>
            <a:ext cx="6066830" cy="29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60606"/>
                </a:solidFill>
              </a:rPr>
              <a:t>                 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C38D857D-7506-43F6-B1E0-92FEF9467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08835"/>
            <a:ext cx="606683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19979"/>
                </a:solidFill>
                <a:latin typeface="Aller Light" pitchFamily="2" charset="-18"/>
              </a:rPr>
              <a:t>INFEKCE</a:t>
            </a:r>
            <a:r>
              <a:rPr lang="cs-CZ" altLang="cs-CZ" sz="1600" dirty="0">
                <a:solidFill>
                  <a:srgbClr val="382D28"/>
                </a:solidFill>
                <a:latin typeface="Aller Light" pitchFamily="2" charset="-18"/>
              </a:rPr>
              <a:t>   </a:t>
            </a:r>
          </a:p>
          <a:p>
            <a:pPr marL="285750" indent="-285750" algn="l" eaLnBrk="1" hangingPunct="1">
              <a:spcBef>
                <a:spcPct val="50000"/>
              </a:spcBef>
              <a:buClr>
                <a:srgbClr val="019979"/>
              </a:buClr>
              <a:buFont typeface="Aller Light" panose="02000503000000020004" pitchFamily="2" charset="-18"/>
              <a:buChar char="–"/>
            </a:pPr>
            <a:r>
              <a:rPr lang="cs-CZ" altLang="cs-CZ" sz="1600" dirty="0">
                <a:solidFill>
                  <a:srgbClr val="382D28"/>
                </a:solidFill>
                <a:latin typeface="Aller Light" pitchFamily="2" charset="-18"/>
              </a:rPr>
              <a:t>monocyklické, polycyklické, polyetické</a:t>
            </a:r>
          </a:p>
          <a:p>
            <a:pPr marL="1028700" lvl="1" algn="l">
              <a:spcBef>
                <a:spcPct val="50000"/>
              </a:spcBef>
              <a:buClr>
                <a:srgbClr val="019979"/>
              </a:buClr>
              <a:buFont typeface="Source Code Pro" panose="020B0509030403020204" pitchFamily="49" charset="0"/>
              <a:buChar char="►"/>
            </a:pPr>
            <a:r>
              <a:rPr lang="cs-CZ" altLang="cs-CZ" sz="1600" dirty="0">
                <a:solidFill>
                  <a:srgbClr val="382D28"/>
                </a:solidFill>
                <a:latin typeface="Aller Light" pitchFamily="2" charset="-18"/>
              </a:rPr>
              <a:t>klíčení</a:t>
            </a:r>
          </a:p>
          <a:p>
            <a:pPr marL="1028700" lvl="1" algn="l">
              <a:spcBef>
                <a:spcPct val="50000"/>
              </a:spcBef>
              <a:buClr>
                <a:srgbClr val="019979"/>
              </a:buClr>
              <a:buFont typeface="Source Code Pro" panose="020B0509030403020204" pitchFamily="49" charset="0"/>
              <a:buChar char="►"/>
            </a:pPr>
            <a:r>
              <a:rPr lang="cs-CZ" altLang="cs-CZ" sz="1600" dirty="0">
                <a:solidFill>
                  <a:srgbClr val="382D28"/>
                </a:solidFill>
                <a:latin typeface="Aller Light" pitchFamily="2" charset="-18"/>
              </a:rPr>
              <a:t>penetrace</a:t>
            </a:r>
          </a:p>
          <a:p>
            <a:pPr marL="1028700" lvl="1" algn="l">
              <a:spcBef>
                <a:spcPct val="50000"/>
              </a:spcBef>
              <a:buClr>
                <a:srgbClr val="019979"/>
              </a:buClr>
              <a:buFont typeface="Source Code Pro" panose="020B0509030403020204" pitchFamily="49" charset="0"/>
              <a:buChar char="►"/>
            </a:pPr>
            <a:r>
              <a:rPr lang="cs-CZ" altLang="cs-CZ" sz="1600" dirty="0">
                <a:solidFill>
                  <a:srgbClr val="382D28"/>
                </a:solidFill>
                <a:latin typeface="Aller Light" pitchFamily="2" charset="-18"/>
              </a:rPr>
              <a:t>kolonizace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CB7A2DFA-09D4-48F4-85F6-EB53B695D515}"/>
              </a:ext>
            </a:extLst>
          </p:cNvPr>
          <p:cNvSpPr>
            <a:spLocks/>
          </p:cNvSpPr>
          <p:nvPr/>
        </p:nvSpPr>
        <p:spPr bwMode="auto">
          <a:xfrm>
            <a:off x="2514652" y="1892169"/>
            <a:ext cx="405406" cy="468732"/>
          </a:xfrm>
          <a:prstGeom prst="rightBrace">
            <a:avLst>
              <a:gd name="adj1" fmla="val 11095"/>
              <a:gd name="adj2" fmla="val 50000"/>
            </a:avLst>
          </a:prstGeom>
          <a:noFill/>
          <a:ln w="9525">
            <a:solidFill>
              <a:srgbClr val="06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dirty="0">
              <a:solidFill>
                <a:srgbClr val="060606"/>
              </a:solidFill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B188B9A-0FF4-4476-BDB5-B5C1D06B4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024" y="1960182"/>
            <a:ext cx="1753591" cy="41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rgbClr val="382D28"/>
                </a:solidFill>
                <a:latin typeface="Aller Light" pitchFamily="2" charset="-18"/>
              </a:rPr>
              <a:t>invaze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376E00AB-6997-46E5-84B5-9369BBB3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849982"/>
            <a:ext cx="5193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600" b="1" dirty="0">
                <a:solidFill>
                  <a:srgbClr val="019979"/>
                </a:solidFill>
                <a:latin typeface="Aller Light" pitchFamily="2" charset="-18"/>
              </a:rPr>
              <a:t>Preinfekce</a:t>
            </a:r>
            <a:r>
              <a:rPr lang="cs-CZ" altLang="cs-CZ" sz="3200" dirty="0">
                <a:solidFill>
                  <a:srgbClr val="060606"/>
                </a:solidFill>
              </a:rPr>
              <a:t> </a:t>
            </a:r>
            <a:r>
              <a:rPr lang="cs-CZ" altLang="cs-CZ" sz="1600" dirty="0">
                <a:solidFill>
                  <a:srgbClr val="382D28"/>
                </a:solidFill>
                <a:latin typeface="Aller Light" pitchFamily="2" charset="-18"/>
              </a:rPr>
              <a:t>– kontakt patogena s hostitelem</a:t>
            </a:r>
            <a:endParaRPr lang="cs-CZ" altLang="cs-CZ" sz="3200" dirty="0">
              <a:solidFill>
                <a:srgbClr val="060606"/>
              </a:solidFill>
            </a:endParaRPr>
          </a:p>
        </p:txBody>
      </p: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AA5A9893-14C6-4564-BEE2-604E9C3F8F17}"/>
              </a:ext>
            </a:extLst>
          </p:cNvPr>
          <p:cNvGrpSpPr/>
          <p:nvPr/>
        </p:nvGrpSpPr>
        <p:grpSpPr>
          <a:xfrm>
            <a:off x="4637622" y="1035349"/>
            <a:ext cx="5084217" cy="1849666"/>
            <a:chOff x="2453470" y="2680174"/>
            <a:chExt cx="5084217" cy="1849666"/>
          </a:xfrm>
        </p:grpSpPr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723C8222-37F4-48B5-B56D-5E6556160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5798" y="2680174"/>
              <a:ext cx="113240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382D28"/>
                  </a:solidFill>
                  <a:latin typeface="Aller Light" pitchFamily="2" charset="-18"/>
                </a:rPr>
                <a:t>HOSTITEL</a:t>
              </a:r>
            </a:p>
          </p:txBody>
        </p:sp>
        <p:sp>
          <p:nvSpPr>
            <p:cNvPr id="36" name="Text Box 17">
              <a:extLst>
                <a:ext uri="{FF2B5EF4-FFF2-40B4-BE49-F238E27FC236}">
                  <a16:creationId xmlns:a16="http://schemas.microsoft.com/office/drawing/2014/main" id="{93368A12-FC0B-4FA1-BEF3-6E97601E0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0942" y="4191286"/>
              <a:ext cx="18867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382D28"/>
                  </a:solidFill>
                  <a:latin typeface="Aller Light" pitchFamily="2" charset="-18"/>
                </a:rPr>
                <a:t>PROSTŘEDÍ</a:t>
              </a:r>
            </a:p>
          </p:txBody>
        </p:sp>
        <p:sp>
          <p:nvSpPr>
            <p:cNvPr id="37" name="Text Box 17">
              <a:extLst>
                <a:ext uri="{FF2B5EF4-FFF2-40B4-BE49-F238E27FC236}">
                  <a16:creationId xmlns:a16="http://schemas.microsoft.com/office/drawing/2014/main" id="{E14BBFE4-F1EE-400F-BD1F-C1D0617BB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3470" y="4191286"/>
              <a:ext cx="103958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1600" b="1" dirty="0">
                  <a:solidFill>
                    <a:srgbClr val="382D28"/>
                  </a:solidFill>
                  <a:latin typeface="Aller Light" pitchFamily="2" charset="-18"/>
                </a:rPr>
                <a:t>PATOGEN</a:t>
              </a:r>
            </a:p>
          </p:txBody>
        </p: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A1FEEEF6-15FA-412C-984D-4249C562B453}"/>
                </a:ext>
              </a:extLst>
            </p:cNvPr>
            <p:cNvGrpSpPr/>
            <p:nvPr/>
          </p:nvGrpSpPr>
          <p:grpSpPr>
            <a:xfrm>
              <a:off x="3469394" y="2987632"/>
              <a:ext cx="2205212" cy="1322409"/>
              <a:chOff x="3590924" y="2977533"/>
              <a:chExt cx="2205212" cy="1322409"/>
            </a:xfrm>
          </p:grpSpPr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4C9BF65D-56AD-4B33-8D76-2540D17E5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7944" y="3660566"/>
                <a:ext cx="125227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cs-CZ" altLang="cs-CZ" b="1" dirty="0">
                    <a:solidFill>
                      <a:srgbClr val="019979"/>
                    </a:solidFill>
                    <a:latin typeface="Aller Light" pitchFamily="2" charset="-18"/>
                  </a:rPr>
                  <a:t>CHOROBA</a:t>
                </a:r>
                <a:endParaRPr lang="cs-CZ" altLang="cs-CZ" sz="1600" b="1" dirty="0">
                  <a:solidFill>
                    <a:srgbClr val="019979"/>
                  </a:solidFill>
                  <a:latin typeface="Aller Light" pitchFamily="2" charset="-18"/>
                </a:endParaRPr>
              </a:p>
            </p:txBody>
          </p:sp>
          <p:sp>
            <p:nvSpPr>
              <p:cNvPr id="39" name="Rovnoramenný trojúhelník 38">
                <a:extLst>
                  <a:ext uri="{FF2B5EF4-FFF2-40B4-BE49-F238E27FC236}">
                    <a16:creationId xmlns:a16="http://schemas.microsoft.com/office/drawing/2014/main" id="{2FBB4690-D9BF-476A-ACB1-6EBBCC4E15D6}"/>
                  </a:ext>
                </a:extLst>
              </p:cNvPr>
              <p:cNvSpPr/>
              <p:nvPr/>
            </p:nvSpPr>
            <p:spPr>
              <a:xfrm>
                <a:off x="3590924" y="2977533"/>
                <a:ext cx="2205212" cy="1322409"/>
              </a:xfrm>
              <a:prstGeom prst="triangle">
                <a:avLst/>
              </a:prstGeom>
              <a:noFill/>
              <a:ln>
                <a:solidFill>
                  <a:srgbClr val="382D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noFill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10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77155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600" b="0" i="0" dirty="0">
                <a:solidFill>
                  <a:srgbClr val="E7E0DD"/>
                </a:solidFill>
                <a:effectLst/>
                <a:latin typeface="Poppins"/>
              </a:rPr>
              <a:t>RNDr. Jan Nedělník, Ph.D.</a:t>
            </a:r>
            <a:endParaRPr lang="cs-CZ" sz="1600" dirty="0">
              <a:solidFill>
                <a:schemeClr val="bg1"/>
              </a:solidFill>
              <a:latin typeface="Aller"/>
            </a:endParaRPr>
          </a:p>
          <a:p>
            <a:endParaRPr lang="cs-CZ" sz="1600" dirty="0">
              <a:solidFill>
                <a:schemeClr val="bg1"/>
              </a:solidFill>
              <a:latin typeface="All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AC723-6C21-4AE7-A127-CA39082D1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2484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3. MUTUALISMUS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volnější forma symbiózy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oboustranný prospěch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4. KOMPETICE A INTERFERENCE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KOMPETICE: soutěž o výživu, prostor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INTERFERENCE: např. mykorhiza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                                     </a:t>
            </a:r>
            <a:endParaRPr lang="cs-CZ" altLang="cs-CZ" sz="2000" dirty="0">
              <a:solidFill>
                <a:schemeClr val="tx2"/>
              </a:solidFill>
            </a:endParaRP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F3B86AD-94E5-45BD-964B-0A36CCB5E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392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5. ANTAGONISMUS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částečná či úplná inhibice jednoho organismu druhým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6. ANTIBIÓZA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inhibice růstu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působí proti vývoji, růstu, ...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F3B86AD-94E5-45BD-964B-0A36CCB5E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9502"/>
            <a:ext cx="8229600" cy="4392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7. ALLELOPATIE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vzájemné ovlivňování produkty látkové výměny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pouze u rostlin, velký praktický význam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8. SAPROFYTISMUS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forma heterotrofie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využití organických látek z odumřelých těl a orgánů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HOLOSAPROFYT  x  HEMISAPROFYT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     obligátní                  fakultativní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7877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527F1-B69E-44AD-BE78-14B7D992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3346"/>
            <a:ext cx="8229600" cy="572220"/>
          </a:xfrm>
        </p:spPr>
        <p:txBody>
          <a:bodyPr/>
          <a:lstStyle/>
          <a:p>
            <a:r>
              <a:rPr lang="cs-CZ" dirty="0"/>
              <a:t>PARAZITISMUS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FDCE2-99EB-4ACB-9FCF-7A971B815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>
            <a:norm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částečná či úplná nutriční závislost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jednoho organismu na pletivech jiného živého individua (hostitele)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parazit není hostiteli prospěšný, avšak nemusí být nutně škodlivý</a:t>
            </a:r>
          </a:p>
          <a:p>
            <a:pPr marL="1028700" lvl="1">
              <a:buFont typeface="Source Code Pro" panose="020B0509030403020204" pitchFamily="49" charset="0"/>
              <a:buChar char="►"/>
              <a:defRPr/>
            </a:pPr>
            <a:r>
              <a:rPr lang="cs-CZ" altLang="cs-CZ" sz="1800" dirty="0"/>
              <a:t>HYPERPARAZITISMUS</a:t>
            </a:r>
          </a:p>
          <a:p>
            <a:pPr marL="1028700" lvl="1">
              <a:buFont typeface="Source Code Pro" panose="020B0509030403020204" pitchFamily="49" charset="0"/>
              <a:buChar char="►"/>
              <a:defRPr/>
            </a:pPr>
            <a:r>
              <a:rPr lang="cs-CZ" altLang="cs-CZ" sz="1800" dirty="0"/>
              <a:t>MULTIPARAZITISMUS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237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8F632-CB5C-4EB9-87E5-DC624B21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dirty="0"/>
              <a:t>Charakteristické</a:t>
            </a:r>
            <a:r>
              <a:rPr lang="cs-CZ" altLang="cs-CZ" sz="2800" dirty="0">
                <a:solidFill>
                  <a:schemeClr val="folHlink"/>
                </a:solidFill>
              </a:rPr>
              <a:t> </a:t>
            </a:r>
            <a:r>
              <a:rPr lang="cs-CZ" altLang="cs-CZ" sz="2800" dirty="0"/>
              <a:t>znaky parazitismu </a:t>
            </a:r>
            <a:br>
              <a:rPr lang="cs-CZ" altLang="cs-CZ" sz="2800" dirty="0"/>
            </a:br>
            <a:r>
              <a:rPr lang="cs-CZ" altLang="cs-CZ" sz="2800" dirty="0"/>
              <a:t>u jednotlivých typů organismů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72060-AE61-46BF-B33E-DBBC4ACF4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VIRY</a:t>
            </a:r>
          </a:p>
          <a:p>
            <a:pPr lvl="1">
              <a:defRPr/>
            </a:pPr>
            <a:r>
              <a:rPr lang="cs-CZ" altLang="cs-CZ" sz="1800" dirty="0"/>
              <a:t>endoparazitismus obligátní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BAKTERIE</a:t>
            </a:r>
          </a:p>
          <a:p>
            <a:pPr lvl="1">
              <a:defRPr/>
            </a:pPr>
            <a:r>
              <a:rPr lang="cs-CZ" altLang="cs-CZ" sz="1800" dirty="0"/>
              <a:t>endoparazitismus obligátní či fakultativní</a:t>
            </a:r>
          </a:p>
          <a:p>
            <a:pPr lvl="1">
              <a:defRPr/>
            </a:pPr>
            <a:r>
              <a:rPr lang="cs-CZ" altLang="cs-CZ" sz="1800" dirty="0"/>
              <a:t>jen 5 % parazituje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HOUBY</a:t>
            </a:r>
          </a:p>
          <a:p>
            <a:pPr lvl="1">
              <a:defRPr/>
            </a:pPr>
            <a:r>
              <a:rPr lang="cs-CZ" altLang="cs-CZ" sz="1800" dirty="0"/>
              <a:t>endoparazité, ektoparazité</a:t>
            </a:r>
          </a:p>
          <a:p>
            <a:pPr lvl="1">
              <a:defRPr/>
            </a:pPr>
            <a:r>
              <a:rPr lang="cs-CZ" altLang="cs-CZ" sz="1800" dirty="0"/>
              <a:t>obligátní, fakultativní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74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66EBE-DAC8-4A14-88E8-141C8A23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parazitismu – dle nutričních požadavků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ED3CA-4AD4-4748-8FC9-40EAB4EB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altLang="cs-CZ" b="1" dirty="0">
                <a:solidFill>
                  <a:srgbClr val="019979"/>
                </a:solidFill>
              </a:rPr>
              <a:t>NEKROTROFIE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z usmrcených buněk hostitele</a:t>
            </a:r>
          </a:p>
          <a:p>
            <a:pPr marL="609600" indent="-609600" eaLnBrk="1" hangingPunct="1">
              <a:buFont typeface="+mj-lt"/>
              <a:buAutoNum type="alphaUcPeriod"/>
              <a:defRPr/>
            </a:pPr>
            <a:r>
              <a:rPr lang="cs-CZ" altLang="cs-CZ" b="1" dirty="0">
                <a:solidFill>
                  <a:srgbClr val="019979"/>
                </a:solidFill>
              </a:rPr>
              <a:t>fakultativní</a:t>
            </a:r>
          </a:p>
          <a:p>
            <a:pPr lvl="1">
              <a:defRPr/>
            </a:pPr>
            <a:r>
              <a:rPr lang="cs-CZ" altLang="cs-CZ" dirty="0"/>
              <a:t>žijí jako saprofyté</a:t>
            </a:r>
          </a:p>
          <a:p>
            <a:pPr lvl="1">
              <a:defRPr/>
            </a:pPr>
            <a:r>
              <a:rPr lang="cs-CZ" altLang="cs-CZ" dirty="0"/>
              <a:t>mohou se adaptovat</a:t>
            </a:r>
          </a:p>
          <a:p>
            <a:pPr lvl="1">
              <a:defRPr/>
            </a:pPr>
            <a:r>
              <a:rPr lang="cs-CZ" altLang="cs-CZ" i="1" dirty="0"/>
              <a:t>Aspergillus, Rhizoctonia, Sclerotinia          </a:t>
            </a:r>
          </a:p>
          <a:p>
            <a:pPr marL="609600" indent="-609600" eaLnBrk="1" hangingPunct="1">
              <a:buFont typeface="+mj-lt"/>
              <a:buAutoNum type="alphaUcPeriod"/>
              <a:defRPr/>
            </a:pPr>
            <a:r>
              <a:rPr lang="cs-CZ" altLang="cs-CZ" b="1" dirty="0">
                <a:solidFill>
                  <a:srgbClr val="019979"/>
                </a:solidFill>
              </a:rPr>
              <a:t>obligátní</a:t>
            </a:r>
          </a:p>
          <a:p>
            <a:pPr lvl="1">
              <a:defRPr/>
            </a:pPr>
            <a:r>
              <a:rPr lang="cs-CZ" altLang="cs-CZ" dirty="0"/>
              <a:t>špatně přežívají jako saprofyté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                          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06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CF16F-B8C1-4651-98BD-99AB6892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55526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Hemibiotrofie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800" i="1" dirty="0"/>
              <a:t>Venturia inaequalis,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800" i="1" dirty="0"/>
              <a:t>Phytophtora infestans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2.   Biotrofie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800" dirty="0"/>
              <a:t>minimální poškození pletiv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800" dirty="0"/>
              <a:t>výrazná specializace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800" dirty="0"/>
              <a:t>omezený okruh hostitelů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800" dirty="0"/>
              <a:t>jádro napadené buňky PŘEŽÍVÁ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800" dirty="0"/>
              <a:t>určitá rovnováha s hostitelem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000" b="1" dirty="0">
                <a:solidFill>
                  <a:srgbClr val="019979"/>
                </a:solidFill>
              </a:rPr>
              <a:t>3.    Genetický parazitismus 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800" i="1" dirty="0"/>
              <a:t>Rhizobium radiobacter (</a:t>
            </a:r>
            <a:r>
              <a:rPr lang="cs-CZ" sz="1800" dirty="0"/>
              <a:t>syn. </a:t>
            </a:r>
            <a:r>
              <a:rPr lang="cs-CZ" altLang="cs-CZ" sz="1800" i="1" dirty="0"/>
              <a:t>Agrobacterium tumefaciens)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47984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VUPT a ZVT" id="{76455378-795D-4592-9602-49B18ACEA549}" vid="{93207F91-70DA-43D2-BBB5-9F0CB504D4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VUPT a ZVT</Template>
  <TotalTime>235</TotalTime>
  <Words>512</Words>
  <Application>Microsoft Office PowerPoint</Application>
  <PresentationFormat>Předvádění na obrazovce (16:9)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3" baseType="lpstr">
      <vt:lpstr>Aller</vt:lpstr>
      <vt:lpstr>Aller Light</vt:lpstr>
      <vt:lpstr>Arial</vt:lpstr>
      <vt:lpstr>Aspira Wide</vt:lpstr>
      <vt:lpstr>Calibri</vt:lpstr>
      <vt:lpstr>Poppins</vt:lpstr>
      <vt:lpstr>Source Code Pro</vt:lpstr>
      <vt:lpstr>Times New Roman</vt:lpstr>
      <vt:lpstr>Wingdings</vt:lpstr>
      <vt:lpstr>Motiv sady Office</vt:lpstr>
      <vt:lpstr>Biotické vztahy - patogenita. Infekční proces.  </vt:lpstr>
      <vt:lpstr>BIOTICKÉ VZTAHY</vt:lpstr>
      <vt:lpstr>Prezentace aplikace PowerPoint</vt:lpstr>
      <vt:lpstr>Prezentace aplikace PowerPoint</vt:lpstr>
      <vt:lpstr>Prezentace aplikace PowerPoint</vt:lpstr>
      <vt:lpstr>PARAZITISMUS</vt:lpstr>
      <vt:lpstr>Charakteristické znaky parazitismu  u jednotlivých typů organismů</vt:lpstr>
      <vt:lpstr>Formy parazitismu – dle nutričních požadavků</vt:lpstr>
      <vt:lpstr>Prezentace aplikace PowerPoint</vt:lpstr>
      <vt:lpstr>Prezentace aplikace PowerPoint</vt:lpstr>
      <vt:lpstr>PATOGENISMUS</vt:lpstr>
      <vt:lpstr>Prezentace aplikace PowerPoint</vt:lpstr>
      <vt:lpstr>Prezentace aplikace PowerPoint</vt:lpstr>
      <vt:lpstr>Prezentace aplikace PowerPoint</vt:lpstr>
      <vt:lpstr>Determinanty patogeneze</vt:lpstr>
      <vt:lpstr>Prostředky</vt:lpstr>
      <vt:lpstr>Specifičnost</vt:lpstr>
      <vt:lpstr>Kompatibilita   x   inkompatibilita</vt:lpstr>
      <vt:lpstr>Prezentace aplikace PowerPoint</vt:lpstr>
      <vt:lpstr>Infekční cyklus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Biotické vztahy - patogenita. Infekční proces.</dc:title>
  <dc:creator>Mirka Strejčková</dc:creator>
  <cp:keywords>Prezentace;ZVT;VUPT</cp:keywords>
  <cp:lastModifiedBy>nedelnik</cp:lastModifiedBy>
  <cp:revision>12</cp:revision>
  <dcterms:created xsi:type="dcterms:W3CDTF">2021-09-07T06:01:00Z</dcterms:created>
  <dcterms:modified xsi:type="dcterms:W3CDTF">2021-09-10T06:43:40Z</dcterms:modified>
</cp:coreProperties>
</file>