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sldIdLst>
    <p:sldId id="266" r:id="rId2"/>
    <p:sldId id="257" r:id="rId3"/>
    <p:sldId id="292" r:id="rId4"/>
    <p:sldId id="275" r:id="rId5"/>
    <p:sldId id="268" r:id="rId6"/>
    <p:sldId id="293" r:id="rId7"/>
    <p:sldId id="325" r:id="rId8"/>
    <p:sldId id="326" r:id="rId9"/>
    <p:sldId id="258" r:id="rId10"/>
    <p:sldId id="259" r:id="rId11"/>
    <p:sldId id="294" r:id="rId12"/>
    <p:sldId id="276" r:id="rId13"/>
    <p:sldId id="260" r:id="rId14"/>
    <p:sldId id="271" r:id="rId15"/>
    <p:sldId id="322" r:id="rId16"/>
    <p:sldId id="323" r:id="rId17"/>
    <p:sldId id="324" r:id="rId18"/>
    <p:sldId id="295" r:id="rId19"/>
    <p:sldId id="261" r:id="rId20"/>
    <p:sldId id="296" r:id="rId21"/>
    <p:sldId id="298" r:id="rId22"/>
    <p:sldId id="277" r:id="rId23"/>
    <p:sldId id="297" r:id="rId24"/>
    <p:sldId id="299" r:id="rId25"/>
    <p:sldId id="262" r:id="rId26"/>
    <p:sldId id="272" r:id="rId27"/>
    <p:sldId id="300" r:id="rId28"/>
    <p:sldId id="302" r:id="rId29"/>
    <p:sldId id="263" r:id="rId30"/>
    <p:sldId id="264" r:id="rId31"/>
    <p:sldId id="273" r:id="rId32"/>
    <p:sldId id="327" r:id="rId33"/>
    <p:sldId id="274" r:id="rId34"/>
    <p:sldId id="265" r:id="rId35"/>
    <p:sldId id="269" r:id="rId36"/>
    <p:sldId id="303" r:id="rId37"/>
    <p:sldId id="306" r:id="rId38"/>
    <p:sldId id="279" r:id="rId39"/>
    <p:sldId id="321" r:id="rId40"/>
    <p:sldId id="308" r:id="rId41"/>
    <p:sldId id="307" r:id="rId42"/>
    <p:sldId id="286" r:id="rId43"/>
    <p:sldId id="304" r:id="rId44"/>
    <p:sldId id="309" r:id="rId45"/>
    <p:sldId id="312" r:id="rId46"/>
    <p:sldId id="329" r:id="rId47"/>
    <p:sldId id="328" r:id="rId48"/>
    <p:sldId id="318" r:id="rId49"/>
    <p:sldId id="287" r:id="rId50"/>
    <p:sldId id="281" r:id="rId51"/>
    <p:sldId id="290" r:id="rId52"/>
    <p:sldId id="284" r:id="rId53"/>
    <p:sldId id="310" r:id="rId54"/>
    <p:sldId id="282" r:id="rId55"/>
    <p:sldId id="289" r:id="rId56"/>
    <p:sldId id="285" r:id="rId57"/>
    <p:sldId id="311" r:id="rId58"/>
    <p:sldId id="280" r:id="rId59"/>
    <p:sldId id="305" r:id="rId60"/>
    <p:sldId id="313" r:id="rId61"/>
    <p:sldId id="267" r:id="rId62"/>
    <p:sldId id="315" r:id="rId63"/>
    <p:sldId id="314" r:id="rId64"/>
    <p:sldId id="316" r:id="rId65"/>
    <p:sldId id="278" r:id="rId66"/>
    <p:sldId id="317" r:id="rId67"/>
    <p:sldId id="288" r:id="rId68"/>
    <p:sldId id="319" r:id="rId69"/>
    <p:sldId id="320" r:id="rId7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590" y="102"/>
      </p:cViewPr>
      <p:guideLst>
        <p:guide orient="horz" pos="18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72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35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45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56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7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12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191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84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0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93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9730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065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27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6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7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533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715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934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8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28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333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08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11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356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7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874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5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725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059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stabilní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098251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Př.: V = 1, C = 2</a:t>
            </a:r>
          </a:p>
          <a:p>
            <a:endParaRPr lang="cs-CZ" i="1" dirty="0"/>
          </a:p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(0 + 1/2)/2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jestliže k interakci holubic přidáme u obou hráčů penalizaci -1/4 </a:t>
            </a:r>
            <a:br>
              <a:rPr lang="cs-CZ" dirty="0"/>
            </a:br>
            <a:r>
              <a:rPr lang="cs-CZ" dirty="0"/>
              <a:t>	za prodlení, bude průměrný zisk holubice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 rovnováha smíšené strategie nebo polymorfismus H : J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by v tomto případě byla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vědomého 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(v praxi zpravidla</a:t>
            </a:r>
            <a:r>
              <a:rPr lang="en-US" dirty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>
                <a:sym typeface="Symbol" pitchFamily="18" charset="2"/>
              </a:rPr>
              <a:t>C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 = 2, C = 1</a:t>
            </a:r>
          </a:p>
          <a:p>
            <a:pPr defTabSz="360000">
              <a:spcAft>
                <a:spcPts val="1000"/>
              </a:spcAft>
            </a:pP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37553"/>
              </p:ext>
            </p:extLst>
          </p:nvPr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+ 1/2)2 = 5/4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H: </a:t>
            </a:r>
          </a:p>
          <a:p>
            <a:pPr algn="ctr"/>
            <a:r>
              <a:rPr lang="cs-CZ" sz="1600" dirty="0"/>
              <a:t> (1 + 0)/2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ploutvonožci: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sice častá zranění, ale zisk vysoký (harémový systém  vítěz bere vše)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proto se samcům vyplatí být agresivní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někdy 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77035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/>
              <a:t>Lze si např. představit tyto alternativní strategie (viz Dawkins Sobecký gen):</a:t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</a:rPr>
              <a:t>odvetník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odplata</a:t>
            </a:r>
            <a:br>
              <a:rPr lang="cs-CZ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setkáš-li 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>
                <a:sym typeface="Symbol" pitchFamily="18" charset="2"/>
              </a:rPr>
              <a:t>– </a:t>
            </a:r>
            <a:r>
              <a:rPr lang="cs-CZ" dirty="0">
                <a:sym typeface="Symbol" pitchFamily="18" charset="2"/>
              </a:rPr>
              <a:t>útěk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jestřáb, setkáš-li se s jestřábem, hraj holubici</a:t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ale na agresivitu 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jeden 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= </a:t>
            </a:r>
            <a:r>
              <a:rPr lang="cs-CZ" sz="2400" dirty="0">
                <a:solidFill>
                  <a:srgbClr val="E80000"/>
                </a:solidFill>
              </a:rPr>
              <a:t>princip pána 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strategie </a:t>
            </a:r>
            <a:r>
              <a:rPr lang="cs-CZ" sz="2400" dirty="0" err="1">
                <a:solidFill>
                  <a:srgbClr val="E80000"/>
                </a:solidFill>
              </a:rPr>
              <a:t>měšťák</a:t>
            </a:r>
            <a:r>
              <a:rPr lang="cs-CZ" sz="2400" dirty="0"/>
              <a:t> (</a:t>
            </a:r>
            <a:r>
              <a:rPr lang="cs-CZ" sz="2400" i="1" dirty="0" err="1"/>
              <a:t>burgeois</a:t>
            </a:r>
            <a:r>
              <a:rPr lang="cs-CZ" sz="2400" dirty="0"/>
              <a:t>): </a:t>
            </a:r>
            <a:br>
              <a:rPr lang="cs-CZ" sz="2400" dirty="0"/>
            </a:br>
            <a:r>
              <a:rPr lang="cs-CZ" sz="2400" dirty="0"/>
              <a:t>	jsi-li doma, </a:t>
            </a:r>
            <a:r>
              <a:rPr lang="cs-CZ" sz="2400" dirty="0" err="1"/>
              <a:t>hrej</a:t>
            </a:r>
            <a:r>
              <a:rPr lang="cs-CZ" sz="2400" dirty="0"/>
              <a:t> jestřába, jsi-li vetřelec, </a:t>
            </a:r>
            <a:r>
              <a:rPr lang="cs-CZ" sz="2400" dirty="0" err="1"/>
              <a:t>hrej</a:t>
            </a:r>
            <a:r>
              <a:rPr lang="cs-CZ" sz="2400" dirty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/>
              <a:t>... </a:t>
            </a:r>
            <a:r>
              <a:rPr lang="cs-CZ" dirty="0"/>
              <a:t>např. obrana teritoria (pěvci, koljušky)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3E6A825A-56BA-46F5-AF3D-852BF5BE2132}"/>
              </a:ext>
            </a:extLst>
          </p:cNvPr>
          <p:cNvSpPr>
            <a:spLocks noChangeAspect="1"/>
          </p:cNvSpPr>
          <p:nvPr/>
        </p:nvSpPr>
        <p:spPr bwMode="auto">
          <a:xfrm rot="1635692" flipH="1">
            <a:off x="570169" y="1646209"/>
            <a:ext cx="4202496" cy="3895673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6363" h="2833217">
                <a:moveTo>
                  <a:pt x="0" y="725126"/>
                </a:moveTo>
                <a:cubicBezTo>
                  <a:pt x="0" y="-53929"/>
                  <a:pt x="1224979" y="-4733"/>
                  <a:pt x="1627286" y="3573"/>
                </a:cubicBezTo>
                <a:cubicBezTo>
                  <a:pt x="2029593" y="11879"/>
                  <a:pt x="2178743" y="539864"/>
                  <a:pt x="2413843" y="774964"/>
                </a:cubicBezTo>
                <a:cubicBezTo>
                  <a:pt x="2648943" y="1010064"/>
                  <a:pt x="3159592" y="976478"/>
                  <a:pt x="3037889" y="1414176"/>
                </a:cubicBezTo>
                <a:cubicBezTo>
                  <a:pt x="2916186" y="1851874"/>
                  <a:pt x="2133601" y="2939621"/>
                  <a:pt x="1627286" y="2824779"/>
                </a:cubicBezTo>
                <a:cubicBezTo>
                  <a:pt x="1120971" y="2709937"/>
                  <a:pt x="0" y="1504181"/>
                  <a:pt x="0" y="725126"/>
                </a:cubicBezTo>
                <a:close/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ál 1">
            <a:extLst>
              <a:ext uri="{FF2B5EF4-FFF2-40B4-BE49-F238E27FC236}">
                <a16:creationId xmlns:a16="http://schemas.microsoft.com/office/drawing/2014/main" id="{A6FB53B3-8D8E-46E9-A232-21811325CEC9}"/>
              </a:ext>
            </a:extLst>
          </p:cNvPr>
          <p:cNvSpPr>
            <a:spLocks noChangeAspect="1"/>
          </p:cNvSpPr>
          <p:nvPr/>
        </p:nvSpPr>
        <p:spPr bwMode="auto">
          <a:xfrm>
            <a:off x="4810521" y="1264740"/>
            <a:ext cx="3575393" cy="3899009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0 w 3056363"/>
              <a:gd name="connsiteY0" fmla="*/ 725126 h 2836969"/>
              <a:gd name="connsiteX1" fmla="*/ 1627286 w 3056363"/>
              <a:gd name="connsiteY1" fmla="*/ 3573 h 2836969"/>
              <a:gd name="connsiteX2" fmla="*/ 2413843 w 3056363"/>
              <a:gd name="connsiteY2" fmla="*/ 774964 h 2836969"/>
              <a:gd name="connsiteX3" fmla="*/ 3037889 w 3056363"/>
              <a:gd name="connsiteY3" fmla="*/ 1414176 h 2836969"/>
              <a:gd name="connsiteX4" fmla="*/ 1627286 w 3056363"/>
              <a:gd name="connsiteY4" fmla="*/ 2824779 h 2836969"/>
              <a:gd name="connsiteX5" fmla="*/ 623325 w 3056363"/>
              <a:gd name="connsiteY5" fmla="*/ 2022332 h 2836969"/>
              <a:gd name="connsiteX6" fmla="*/ 0 w 3056363"/>
              <a:gd name="connsiteY6" fmla="*/ 725126 h 2836969"/>
              <a:gd name="connsiteX0" fmla="*/ 107513 w 3163876"/>
              <a:gd name="connsiteY0" fmla="*/ 721707 h 2874215"/>
              <a:gd name="connsiteX1" fmla="*/ 1734799 w 3163876"/>
              <a:gd name="connsiteY1" fmla="*/ 154 h 2874215"/>
              <a:gd name="connsiteX2" fmla="*/ 2521356 w 3163876"/>
              <a:gd name="connsiteY2" fmla="*/ 771545 h 2874215"/>
              <a:gd name="connsiteX3" fmla="*/ 3145402 w 3163876"/>
              <a:gd name="connsiteY3" fmla="*/ 1410757 h 2874215"/>
              <a:gd name="connsiteX4" fmla="*/ 1734799 w 3163876"/>
              <a:gd name="connsiteY4" fmla="*/ 2821360 h 2874215"/>
              <a:gd name="connsiteX5" fmla="*/ 327809 w 3163876"/>
              <a:gd name="connsiteY5" fmla="*/ 2395941 h 2874215"/>
              <a:gd name="connsiteX6" fmla="*/ 107513 w 3163876"/>
              <a:gd name="connsiteY6" fmla="*/ 721707 h 2874215"/>
              <a:gd name="connsiteX0" fmla="*/ 107513 w 2653464"/>
              <a:gd name="connsiteY0" fmla="*/ 721707 h 2847054"/>
              <a:gd name="connsiteX1" fmla="*/ 1734799 w 2653464"/>
              <a:gd name="connsiteY1" fmla="*/ 154 h 2847054"/>
              <a:gd name="connsiteX2" fmla="*/ 2521356 w 2653464"/>
              <a:gd name="connsiteY2" fmla="*/ 771545 h 2847054"/>
              <a:gd name="connsiteX3" fmla="*/ 2508355 w 2653464"/>
              <a:gd name="connsiteY3" fmla="*/ 1831121 h 2847054"/>
              <a:gd name="connsiteX4" fmla="*/ 1734799 w 2653464"/>
              <a:gd name="connsiteY4" fmla="*/ 2821360 h 2847054"/>
              <a:gd name="connsiteX5" fmla="*/ 327809 w 2653464"/>
              <a:gd name="connsiteY5" fmla="*/ 2395941 h 2847054"/>
              <a:gd name="connsiteX6" fmla="*/ 107513 w 2653464"/>
              <a:gd name="connsiteY6" fmla="*/ 721707 h 2847054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00285"/>
              <a:gd name="connsiteY0" fmla="*/ 721707 h 2835643"/>
              <a:gd name="connsiteX1" fmla="*/ 1734799 w 2600285"/>
              <a:gd name="connsiteY1" fmla="*/ 154 h 2835643"/>
              <a:gd name="connsiteX2" fmla="*/ 2521356 w 2600285"/>
              <a:gd name="connsiteY2" fmla="*/ 771545 h 2835643"/>
              <a:gd name="connsiteX3" fmla="*/ 2439016 w 2600285"/>
              <a:gd name="connsiteY3" fmla="*/ 2026135 h 2835643"/>
              <a:gd name="connsiteX4" fmla="*/ 1734799 w 2600285"/>
              <a:gd name="connsiteY4" fmla="*/ 2821360 h 2835643"/>
              <a:gd name="connsiteX5" fmla="*/ 327809 w 2600285"/>
              <a:gd name="connsiteY5" fmla="*/ 2395941 h 2835643"/>
              <a:gd name="connsiteX6" fmla="*/ 107513 w 2600285"/>
              <a:gd name="connsiteY6" fmla="*/ 721707 h 283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0285" h="2835643">
                <a:moveTo>
                  <a:pt x="107513" y="721707"/>
                </a:moveTo>
                <a:cubicBezTo>
                  <a:pt x="342011" y="322409"/>
                  <a:pt x="1332492" y="-8152"/>
                  <a:pt x="1734799" y="154"/>
                </a:cubicBezTo>
                <a:cubicBezTo>
                  <a:pt x="2137106" y="8460"/>
                  <a:pt x="2286256" y="536445"/>
                  <a:pt x="2521356" y="771545"/>
                </a:cubicBezTo>
                <a:cubicBezTo>
                  <a:pt x="2756456" y="1006645"/>
                  <a:pt x="2154178" y="1672216"/>
                  <a:pt x="2439016" y="2026135"/>
                </a:cubicBezTo>
                <a:cubicBezTo>
                  <a:pt x="2958693" y="2671848"/>
                  <a:pt x="2086667" y="2759726"/>
                  <a:pt x="1734799" y="2821360"/>
                </a:cubicBezTo>
                <a:cubicBezTo>
                  <a:pt x="1382931" y="2882994"/>
                  <a:pt x="599023" y="2745883"/>
                  <a:pt x="327809" y="2395941"/>
                </a:cubicBezTo>
                <a:cubicBezTo>
                  <a:pt x="56595" y="2045999"/>
                  <a:pt x="-126985" y="1121005"/>
                  <a:pt x="107513" y="721707"/>
                </a:cubicBezTo>
                <a:close/>
              </a:path>
            </a:pathLst>
          </a:cu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Turdus Merula: snímky, stock fotografie a vektory | Shutterstock">
            <a:extLst>
              <a:ext uri="{FF2B5EF4-FFF2-40B4-BE49-F238E27FC236}">
                <a16:creationId xmlns:a16="http://schemas.microsoft.com/office/drawing/2014/main" id="{44C5720D-269F-4932-9CBA-60AB9CDDB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4" t="9824" r="3581" b="14943"/>
          <a:stretch/>
        </p:blipFill>
        <p:spPr bwMode="auto">
          <a:xfrm>
            <a:off x="1330244" y="2692279"/>
            <a:ext cx="2221298" cy="14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utiful Black Bird Images, Stock Photos &amp; Vectors | Shutterstock">
            <a:extLst>
              <a:ext uri="{FF2B5EF4-FFF2-40B4-BE49-F238E27FC236}">
                <a16:creationId xmlns:a16="http://schemas.microsoft.com/office/drawing/2014/main" id="{1D498A77-8D48-40E7-8C78-4C586990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76" r="31539" b="18953"/>
          <a:stretch/>
        </p:blipFill>
        <p:spPr bwMode="auto">
          <a:xfrm flipH="1">
            <a:off x="5739723" y="2443600"/>
            <a:ext cx="2221298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0.2097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3E6A825A-56BA-46F5-AF3D-852BF5BE2132}"/>
              </a:ext>
            </a:extLst>
          </p:cNvPr>
          <p:cNvSpPr>
            <a:spLocks noChangeAspect="1"/>
          </p:cNvSpPr>
          <p:nvPr/>
        </p:nvSpPr>
        <p:spPr bwMode="auto">
          <a:xfrm rot="1635692" flipH="1">
            <a:off x="570169" y="1646209"/>
            <a:ext cx="4202496" cy="3895673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6363" h="2833217">
                <a:moveTo>
                  <a:pt x="0" y="725126"/>
                </a:moveTo>
                <a:cubicBezTo>
                  <a:pt x="0" y="-53929"/>
                  <a:pt x="1224979" y="-4733"/>
                  <a:pt x="1627286" y="3573"/>
                </a:cubicBezTo>
                <a:cubicBezTo>
                  <a:pt x="2029593" y="11879"/>
                  <a:pt x="2178743" y="539864"/>
                  <a:pt x="2413843" y="774964"/>
                </a:cubicBezTo>
                <a:cubicBezTo>
                  <a:pt x="2648943" y="1010064"/>
                  <a:pt x="3159592" y="976478"/>
                  <a:pt x="3037889" y="1414176"/>
                </a:cubicBezTo>
                <a:cubicBezTo>
                  <a:pt x="2916186" y="1851874"/>
                  <a:pt x="2133601" y="2939621"/>
                  <a:pt x="1627286" y="2824779"/>
                </a:cubicBezTo>
                <a:cubicBezTo>
                  <a:pt x="1120971" y="2709937"/>
                  <a:pt x="0" y="1504181"/>
                  <a:pt x="0" y="725126"/>
                </a:cubicBezTo>
                <a:close/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ál 1">
            <a:extLst>
              <a:ext uri="{FF2B5EF4-FFF2-40B4-BE49-F238E27FC236}">
                <a16:creationId xmlns:a16="http://schemas.microsoft.com/office/drawing/2014/main" id="{A6FB53B3-8D8E-46E9-A232-21811325CEC9}"/>
              </a:ext>
            </a:extLst>
          </p:cNvPr>
          <p:cNvSpPr>
            <a:spLocks noChangeAspect="1"/>
          </p:cNvSpPr>
          <p:nvPr/>
        </p:nvSpPr>
        <p:spPr bwMode="auto">
          <a:xfrm>
            <a:off x="4810521" y="1264740"/>
            <a:ext cx="3575393" cy="3899009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0 w 3056363"/>
              <a:gd name="connsiteY0" fmla="*/ 725126 h 2836969"/>
              <a:gd name="connsiteX1" fmla="*/ 1627286 w 3056363"/>
              <a:gd name="connsiteY1" fmla="*/ 3573 h 2836969"/>
              <a:gd name="connsiteX2" fmla="*/ 2413843 w 3056363"/>
              <a:gd name="connsiteY2" fmla="*/ 774964 h 2836969"/>
              <a:gd name="connsiteX3" fmla="*/ 3037889 w 3056363"/>
              <a:gd name="connsiteY3" fmla="*/ 1414176 h 2836969"/>
              <a:gd name="connsiteX4" fmla="*/ 1627286 w 3056363"/>
              <a:gd name="connsiteY4" fmla="*/ 2824779 h 2836969"/>
              <a:gd name="connsiteX5" fmla="*/ 623325 w 3056363"/>
              <a:gd name="connsiteY5" fmla="*/ 2022332 h 2836969"/>
              <a:gd name="connsiteX6" fmla="*/ 0 w 3056363"/>
              <a:gd name="connsiteY6" fmla="*/ 725126 h 2836969"/>
              <a:gd name="connsiteX0" fmla="*/ 107513 w 3163876"/>
              <a:gd name="connsiteY0" fmla="*/ 721707 h 2874215"/>
              <a:gd name="connsiteX1" fmla="*/ 1734799 w 3163876"/>
              <a:gd name="connsiteY1" fmla="*/ 154 h 2874215"/>
              <a:gd name="connsiteX2" fmla="*/ 2521356 w 3163876"/>
              <a:gd name="connsiteY2" fmla="*/ 771545 h 2874215"/>
              <a:gd name="connsiteX3" fmla="*/ 3145402 w 3163876"/>
              <a:gd name="connsiteY3" fmla="*/ 1410757 h 2874215"/>
              <a:gd name="connsiteX4" fmla="*/ 1734799 w 3163876"/>
              <a:gd name="connsiteY4" fmla="*/ 2821360 h 2874215"/>
              <a:gd name="connsiteX5" fmla="*/ 327809 w 3163876"/>
              <a:gd name="connsiteY5" fmla="*/ 2395941 h 2874215"/>
              <a:gd name="connsiteX6" fmla="*/ 107513 w 3163876"/>
              <a:gd name="connsiteY6" fmla="*/ 721707 h 2874215"/>
              <a:gd name="connsiteX0" fmla="*/ 107513 w 2653464"/>
              <a:gd name="connsiteY0" fmla="*/ 721707 h 2847054"/>
              <a:gd name="connsiteX1" fmla="*/ 1734799 w 2653464"/>
              <a:gd name="connsiteY1" fmla="*/ 154 h 2847054"/>
              <a:gd name="connsiteX2" fmla="*/ 2521356 w 2653464"/>
              <a:gd name="connsiteY2" fmla="*/ 771545 h 2847054"/>
              <a:gd name="connsiteX3" fmla="*/ 2508355 w 2653464"/>
              <a:gd name="connsiteY3" fmla="*/ 1831121 h 2847054"/>
              <a:gd name="connsiteX4" fmla="*/ 1734799 w 2653464"/>
              <a:gd name="connsiteY4" fmla="*/ 2821360 h 2847054"/>
              <a:gd name="connsiteX5" fmla="*/ 327809 w 2653464"/>
              <a:gd name="connsiteY5" fmla="*/ 2395941 h 2847054"/>
              <a:gd name="connsiteX6" fmla="*/ 107513 w 2653464"/>
              <a:gd name="connsiteY6" fmla="*/ 721707 h 2847054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00285"/>
              <a:gd name="connsiteY0" fmla="*/ 721707 h 2835643"/>
              <a:gd name="connsiteX1" fmla="*/ 1734799 w 2600285"/>
              <a:gd name="connsiteY1" fmla="*/ 154 h 2835643"/>
              <a:gd name="connsiteX2" fmla="*/ 2521356 w 2600285"/>
              <a:gd name="connsiteY2" fmla="*/ 771545 h 2835643"/>
              <a:gd name="connsiteX3" fmla="*/ 2439016 w 2600285"/>
              <a:gd name="connsiteY3" fmla="*/ 2026135 h 2835643"/>
              <a:gd name="connsiteX4" fmla="*/ 1734799 w 2600285"/>
              <a:gd name="connsiteY4" fmla="*/ 2821360 h 2835643"/>
              <a:gd name="connsiteX5" fmla="*/ 327809 w 2600285"/>
              <a:gd name="connsiteY5" fmla="*/ 2395941 h 2835643"/>
              <a:gd name="connsiteX6" fmla="*/ 107513 w 2600285"/>
              <a:gd name="connsiteY6" fmla="*/ 721707 h 283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0285" h="2835643">
                <a:moveTo>
                  <a:pt x="107513" y="721707"/>
                </a:moveTo>
                <a:cubicBezTo>
                  <a:pt x="342011" y="322409"/>
                  <a:pt x="1332492" y="-8152"/>
                  <a:pt x="1734799" y="154"/>
                </a:cubicBezTo>
                <a:cubicBezTo>
                  <a:pt x="2137106" y="8460"/>
                  <a:pt x="2286256" y="536445"/>
                  <a:pt x="2521356" y="771545"/>
                </a:cubicBezTo>
                <a:cubicBezTo>
                  <a:pt x="2756456" y="1006645"/>
                  <a:pt x="2154178" y="1672216"/>
                  <a:pt x="2439016" y="2026135"/>
                </a:cubicBezTo>
                <a:cubicBezTo>
                  <a:pt x="2958693" y="2671848"/>
                  <a:pt x="2086667" y="2759726"/>
                  <a:pt x="1734799" y="2821360"/>
                </a:cubicBezTo>
                <a:cubicBezTo>
                  <a:pt x="1382931" y="2882994"/>
                  <a:pt x="599023" y="2745883"/>
                  <a:pt x="327809" y="2395941"/>
                </a:cubicBezTo>
                <a:cubicBezTo>
                  <a:pt x="56595" y="2045999"/>
                  <a:pt x="-126985" y="1121005"/>
                  <a:pt x="107513" y="721707"/>
                </a:cubicBezTo>
                <a:close/>
              </a:path>
            </a:pathLst>
          </a:cu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1BF1325-2EEE-4FC8-9E56-5316150D1F8E}"/>
              </a:ext>
            </a:extLst>
          </p:cNvPr>
          <p:cNvGrpSpPr/>
          <p:nvPr/>
        </p:nvGrpSpPr>
        <p:grpSpPr>
          <a:xfrm>
            <a:off x="1330244" y="2443600"/>
            <a:ext cx="4681933" cy="1722120"/>
            <a:chOff x="1330244" y="2443600"/>
            <a:chExt cx="4681933" cy="1722120"/>
          </a:xfrm>
        </p:grpSpPr>
        <p:pic>
          <p:nvPicPr>
            <p:cNvPr id="1026" name="Picture 2" descr="Turdus Merula: snímky, stock fotografie a vektory | Shutterstock">
              <a:extLst>
                <a:ext uri="{FF2B5EF4-FFF2-40B4-BE49-F238E27FC236}">
                  <a16:creationId xmlns:a16="http://schemas.microsoft.com/office/drawing/2014/main" id="{44C5720D-269F-4932-9CBA-60AB9CDDB5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8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4" t="9824" r="3581" b="14943"/>
            <a:stretch/>
          </p:blipFill>
          <p:spPr bwMode="auto">
            <a:xfrm>
              <a:off x="1330244" y="2692279"/>
              <a:ext cx="2221298" cy="147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eautiful Black Bird Images, Stock Photos &amp; Vectors | Shutterstock">
              <a:extLst>
                <a:ext uri="{FF2B5EF4-FFF2-40B4-BE49-F238E27FC236}">
                  <a16:creationId xmlns:a16="http://schemas.microsoft.com/office/drawing/2014/main" id="{1D498A77-8D48-40E7-8C78-4C586990C3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16476" r="31539" b="18953"/>
            <a:stretch/>
          </p:blipFill>
          <p:spPr bwMode="auto">
            <a:xfrm>
              <a:off x="3790879" y="2443600"/>
              <a:ext cx="2221298" cy="172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43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24288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3E6A825A-56BA-46F5-AF3D-852BF5BE2132}"/>
              </a:ext>
            </a:extLst>
          </p:cNvPr>
          <p:cNvSpPr>
            <a:spLocks noChangeAspect="1"/>
          </p:cNvSpPr>
          <p:nvPr/>
        </p:nvSpPr>
        <p:spPr bwMode="auto">
          <a:xfrm rot="1635692" flipH="1">
            <a:off x="570169" y="1646209"/>
            <a:ext cx="4202496" cy="3895673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6363" h="2833217">
                <a:moveTo>
                  <a:pt x="0" y="725126"/>
                </a:moveTo>
                <a:cubicBezTo>
                  <a:pt x="0" y="-53929"/>
                  <a:pt x="1224979" y="-4733"/>
                  <a:pt x="1627286" y="3573"/>
                </a:cubicBezTo>
                <a:cubicBezTo>
                  <a:pt x="2029593" y="11879"/>
                  <a:pt x="2178743" y="539864"/>
                  <a:pt x="2413843" y="774964"/>
                </a:cubicBezTo>
                <a:cubicBezTo>
                  <a:pt x="2648943" y="1010064"/>
                  <a:pt x="3159592" y="976478"/>
                  <a:pt x="3037889" y="1414176"/>
                </a:cubicBezTo>
                <a:cubicBezTo>
                  <a:pt x="2916186" y="1851874"/>
                  <a:pt x="2133601" y="2939621"/>
                  <a:pt x="1627286" y="2824779"/>
                </a:cubicBezTo>
                <a:cubicBezTo>
                  <a:pt x="1120971" y="2709937"/>
                  <a:pt x="0" y="1504181"/>
                  <a:pt x="0" y="725126"/>
                </a:cubicBezTo>
                <a:close/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ál 1">
            <a:extLst>
              <a:ext uri="{FF2B5EF4-FFF2-40B4-BE49-F238E27FC236}">
                <a16:creationId xmlns:a16="http://schemas.microsoft.com/office/drawing/2014/main" id="{A6FB53B3-8D8E-46E9-A232-21811325CEC9}"/>
              </a:ext>
            </a:extLst>
          </p:cNvPr>
          <p:cNvSpPr>
            <a:spLocks noChangeAspect="1"/>
          </p:cNvSpPr>
          <p:nvPr/>
        </p:nvSpPr>
        <p:spPr bwMode="auto">
          <a:xfrm>
            <a:off x="4810521" y="1264740"/>
            <a:ext cx="3575393" cy="3899009"/>
          </a:xfrm>
          <a:custGeom>
            <a:avLst/>
            <a:gdLst>
              <a:gd name="connsiteX0" fmla="*/ 0 w 2821205"/>
              <a:gd name="connsiteY0" fmla="*/ 1410603 h 2821205"/>
              <a:gd name="connsiteX1" fmla="*/ 1410603 w 2821205"/>
              <a:gd name="connsiteY1" fmla="*/ 0 h 2821205"/>
              <a:gd name="connsiteX2" fmla="*/ 2821206 w 2821205"/>
              <a:gd name="connsiteY2" fmla="*/ 1410603 h 2821205"/>
              <a:gd name="connsiteX3" fmla="*/ 1410603 w 2821205"/>
              <a:gd name="connsiteY3" fmla="*/ 2821206 h 2821205"/>
              <a:gd name="connsiteX4" fmla="*/ 0 w 2821205"/>
              <a:gd name="connsiteY4" fmla="*/ 1410603 h 2821205"/>
              <a:gd name="connsiteX0" fmla="*/ 0 w 2838120"/>
              <a:gd name="connsiteY0" fmla="*/ 1502523 h 2913126"/>
              <a:gd name="connsiteX1" fmla="*/ 1410603 w 2838120"/>
              <a:gd name="connsiteY1" fmla="*/ 91920 h 2913126"/>
              <a:gd name="connsiteX2" fmla="*/ 2140823 w 2838120"/>
              <a:gd name="connsiteY2" fmla="*/ 286936 h 2913126"/>
              <a:gd name="connsiteX3" fmla="*/ 2821206 w 2838120"/>
              <a:gd name="connsiteY3" fmla="*/ 1502523 h 2913126"/>
              <a:gd name="connsiteX4" fmla="*/ 1410603 w 2838120"/>
              <a:gd name="connsiteY4" fmla="*/ 2913126 h 2913126"/>
              <a:gd name="connsiteX5" fmla="*/ 0 w 2838120"/>
              <a:gd name="connsiteY5" fmla="*/ 1502523 h 2913126"/>
              <a:gd name="connsiteX0" fmla="*/ 0 w 3054803"/>
              <a:gd name="connsiteY0" fmla="*/ 762581 h 2870672"/>
              <a:gd name="connsiteX1" fmla="*/ 1627286 w 3054803"/>
              <a:gd name="connsiteY1" fmla="*/ 41028 h 2870672"/>
              <a:gd name="connsiteX2" fmla="*/ 2357506 w 3054803"/>
              <a:gd name="connsiteY2" fmla="*/ 236044 h 2870672"/>
              <a:gd name="connsiteX3" fmla="*/ 3037889 w 3054803"/>
              <a:gd name="connsiteY3" fmla="*/ 1451631 h 2870672"/>
              <a:gd name="connsiteX4" fmla="*/ 1627286 w 3054803"/>
              <a:gd name="connsiteY4" fmla="*/ 2862234 h 2870672"/>
              <a:gd name="connsiteX5" fmla="*/ 0 w 3054803"/>
              <a:gd name="connsiteY5" fmla="*/ 762581 h 2870672"/>
              <a:gd name="connsiteX0" fmla="*/ 0 w 3056363"/>
              <a:gd name="connsiteY0" fmla="*/ 725126 h 2833217"/>
              <a:gd name="connsiteX1" fmla="*/ 1627286 w 3056363"/>
              <a:gd name="connsiteY1" fmla="*/ 3573 h 2833217"/>
              <a:gd name="connsiteX2" fmla="*/ 2413843 w 3056363"/>
              <a:gd name="connsiteY2" fmla="*/ 774964 h 2833217"/>
              <a:gd name="connsiteX3" fmla="*/ 3037889 w 3056363"/>
              <a:gd name="connsiteY3" fmla="*/ 1414176 h 2833217"/>
              <a:gd name="connsiteX4" fmla="*/ 1627286 w 3056363"/>
              <a:gd name="connsiteY4" fmla="*/ 2824779 h 2833217"/>
              <a:gd name="connsiteX5" fmla="*/ 0 w 3056363"/>
              <a:gd name="connsiteY5" fmla="*/ 725126 h 2833217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32520 w 3088883"/>
              <a:gd name="connsiteY0" fmla="*/ 725126 h 2836969"/>
              <a:gd name="connsiteX1" fmla="*/ 1659806 w 3088883"/>
              <a:gd name="connsiteY1" fmla="*/ 3573 h 2836969"/>
              <a:gd name="connsiteX2" fmla="*/ 2446363 w 3088883"/>
              <a:gd name="connsiteY2" fmla="*/ 774964 h 2836969"/>
              <a:gd name="connsiteX3" fmla="*/ 3070409 w 3088883"/>
              <a:gd name="connsiteY3" fmla="*/ 1414176 h 2836969"/>
              <a:gd name="connsiteX4" fmla="*/ 1659806 w 3088883"/>
              <a:gd name="connsiteY4" fmla="*/ 2824779 h 2836969"/>
              <a:gd name="connsiteX5" fmla="*/ 655845 w 3088883"/>
              <a:gd name="connsiteY5" fmla="*/ 2022332 h 2836969"/>
              <a:gd name="connsiteX6" fmla="*/ 32520 w 3088883"/>
              <a:gd name="connsiteY6" fmla="*/ 725126 h 2836969"/>
              <a:gd name="connsiteX0" fmla="*/ 0 w 3056363"/>
              <a:gd name="connsiteY0" fmla="*/ 725126 h 2836969"/>
              <a:gd name="connsiteX1" fmla="*/ 1627286 w 3056363"/>
              <a:gd name="connsiteY1" fmla="*/ 3573 h 2836969"/>
              <a:gd name="connsiteX2" fmla="*/ 2413843 w 3056363"/>
              <a:gd name="connsiteY2" fmla="*/ 774964 h 2836969"/>
              <a:gd name="connsiteX3" fmla="*/ 3037889 w 3056363"/>
              <a:gd name="connsiteY3" fmla="*/ 1414176 h 2836969"/>
              <a:gd name="connsiteX4" fmla="*/ 1627286 w 3056363"/>
              <a:gd name="connsiteY4" fmla="*/ 2824779 h 2836969"/>
              <a:gd name="connsiteX5" fmla="*/ 623325 w 3056363"/>
              <a:gd name="connsiteY5" fmla="*/ 2022332 h 2836969"/>
              <a:gd name="connsiteX6" fmla="*/ 0 w 3056363"/>
              <a:gd name="connsiteY6" fmla="*/ 725126 h 2836969"/>
              <a:gd name="connsiteX0" fmla="*/ 107513 w 3163876"/>
              <a:gd name="connsiteY0" fmla="*/ 721707 h 2874215"/>
              <a:gd name="connsiteX1" fmla="*/ 1734799 w 3163876"/>
              <a:gd name="connsiteY1" fmla="*/ 154 h 2874215"/>
              <a:gd name="connsiteX2" fmla="*/ 2521356 w 3163876"/>
              <a:gd name="connsiteY2" fmla="*/ 771545 h 2874215"/>
              <a:gd name="connsiteX3" fmla="*/ 3145402 w 3163876"/>
              <a:gd name="connsiteY3" fmla="*/ 1410757 h 2874215"/>
              <a:gd name="connsiteX4" fmla="*/ 1734799 w 3163876"/>
              <a:gd name="connsiteY4" fmla="*/ 2821360 h 2874215"/>
              <a:gd name="connsiteX5" fmla="*/ 327809 w 3163876"/>
              <a:gd name="connsiteY5" fmla="*/ 2395941 h 2874215"/>
              <a:gd name="connsiteX6" fmla="*/ 107513 w 3163876"/>
              <a:gd name="connsiteY6" fmla="*/ 721707 h 2874215"/>
              <a:gd name="connsiteX0" fmla="*/ 107513 w 2653464"/>
              <a:gd name="connsiteY0" fmla="*/ 721707 h 2847054"/>
              <a:gd name="connsiteX1" fmla="*/ 1734799 w 2653464"/>
              <a:gd name="connsiteY1" fmla="*/ 154 h 2847054"/>
              <a:gd name="connsiteX2" fmla="*/ 2521356 w 2653464"/>
              <a:gd name="connsiteY2" fmla="*/ 771545 h 2847054"/>
              <a:gd name="connsiteX3" fmla="*/ 2508355 w 2653464"/>
              <a:gd name="connsiteY3" fmla="*/ 1831121 h 2847054"/>
              <a:gd name="connsiteX4" fmla="*/ 1734799 w 2653464"/>
              <a:gd name="connsiteY4" fmla="*/ 2821360 h 2847054"/>
              <a:gd name="connsiteX5" fmla="*/ 327809 w 2653464"/>
              <a:gd name="connsiteY5" fmla="*/ 2395941 h 2847054"/>
              <a:gd name="connsiteX6" fmla="*/ 107513 w 2653464"/>
              <a:gd name="connsiteY6" fmla="*/ 721707 h 2847054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31587"/>
              <a:gd name="connsiteY0" fmla="*/ 721707 h 2835643"/>
              <a:gd name="connsiteX1" fmla="*/ 1734799 w 2631587"/>
              <a:gd name="connsiteY1" fmla="*/ 154 h 2835643"/>
              <a:gd name="connsiteX2" fmla="*/ 2521356 w 2631587"/>
              <a:gd name="connsiteY2" fmla="*/ 771545 h 2835643"/>
              <a:gd name="connsiteX3" fmla="*/ 2439016 w 2631587"/>
              <a:gd name="connsiteY3" fmla="*/ 2026135 h 2835643"/>
              <a:gd name="connsiteX4" fmla="*/ 1734799 w 2631587"/>
              <a:gd name="connsiteY4" fmla="*/ 2821360 h 2835643"/>
              <a:gd name="connsiteX5" fmla="*/ 327809 w 2631587"/>
              <a:gd name="connsiteY5" fmla="*/ 2395941 h 2835643"/>
              <a:gd name="connsiteX6" fmla="*/ 107513 w 2631587"/>
              <a:gd name="connsiteY6" fmla="*/ 721707 h 2835643"/>
              <a:gd name="connsiteX0" fmla="*/ 107513 w 2600285"/>
              <a:gd name="connsiteY0" fmla="*/ 721707 h 2835643"/>
              <a:gd name="connsiteX1" fmla="*/ 1734799 w 2600285"/>
              <a:gd name="connsiteY1" fmla="*/ 154 h 2835643"/>
              <a:gd name="connsiteX2" fmla="*/ 2521356 w 2600285"/>
              <a:gd name="connsiteY2" fmla="*/ 771545 h 2835643"/>
              <a:gd name="connsiteX3" fmla="*/ 2439016 w 2600285"/>
              <a:gd name="connsiteY3" fmla="*/ 2026135 h 2835643"/>
              <a:gd name="connsiteX4" fmla="*/ 1734799 w 2600285"/>
              <a:gd name="connsiteY4" fmla="*/ 2821360 h 2835643"/>
              <a:gd name="connsiteX5" fmla="*/ 327809 w 2600285"/>
              <a:gd name="connsiteY5" fmla="*/ 2395941 h 2835643"/>
              <a:gd name="connsiteX6" fmla="*/ 107513 w 2600285"/>
              <a:gd name="connsiteY6" fmla="*/ 721707 h 283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0285" h="2835643">
                <a:moveTo>
                  <a:pt x="107513" y="721707"/>
                </a:moveTo>
                <a:cubicBezTo>
                  <a:pt x="342011" y="322409"/>
                  <a:pt x="1332492" y="-8152"/>
                  <a:pt x="1734799" y="154"/>
                </a:cubicBezTo>
                <a:cubicBezTo>
                  <a:pt x="2137106" y="8460"/>
                  <a:pt x="2286256" y="536445"/>
                  <a:pt x="2521356" y="771545"/>
                </a:cubicBezTo>
                <a:cubicBezTo>
                  <a:pt x="2756456" y="1006645"/>
                  <a:pt x="2154178" y="1672216"/>
                  <a:pt x="2439016" y="2026135"/>
                </a:cubicBezTo>
                <a:cubicBezTo>
                  <a:pt x="2958693" y="2671848"/>
                  <a:pt x="2086667" y="2759726"/>
                  <a:pt x="1734799" y="2821360"/>
                </a:cubicBezTo>
                <a:cubicBezTo>
                  <a:pt x="1382931" y="2882994"/>
                  <a:pt x="599023" y="2745883"/>
                  <a:pt x="327809" y="2395941"/>
                </a:cubicBezTo>
                <a:cubicBezTo>
                  <a:pt x="56595" y="2045999"/>
                  <a:pt x="-126985" y="1121005"/>
                  <a:pt x="107513" y="721707"/>
                </a:cubicBezTo>
                <a:close/>
              </a:path>
            </a:pathLst>
          </a:cu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0" name="Picture 6" descr="Beautiful Black Bird Images, Stock Photos &amp; Vectors | Shutterstock">
            <a:extLst>
              <a:ext uri="{FF2B5EF4-FFF2-40B4-BE49-F238E27FC236}">
                <a16:creationId xmlns:a16="http://schemas.microsoft.com/office/drawing/2014/main" id="{1D498A77-8D48-40E7-8C78-4C586990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6476" r="31539" b="18953"/>
          <a:stretch/>
        </p:blipFill>
        <p:spPr bwMode="auto">
          <a:xfrm flipH="1">
            <a:off x="6598217" y="2443600"/>
            <a:ext cx="2221298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urdus Merula: snímky, stock fotografie a vektory | Shutterstock">
            <a:extLst>
              <a:ext uri="{FF2B5EF4-FFF2-40B4-BE49-F238E27FC236}">
                <a16:creationId xmlns:a16="http://schemas.microsoft.com/office/drawing/2014/main" id="{44C5720D-269F-4932-9CBA-60AB9CDDB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4" t="9824" r="3581" b="14943"/>
          <a:stretch/>
        </p:blipFill>
        <p:spPr bwMode="auto">
          <a:xfrm flipH="1">
            <a:off x="4455077" y="2692279"/>
            <a:ext cx="2221298" cy="14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2.96296E-6 L -0.1567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2779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0835072-EFCB-41C1-B91B-7BEB6C4293FA}"/>
              </a:ext>
            </a:extLst>
          </p:cNvPr>
          <p:cNvSpPr txBox="1"/>
          <p:nvPr/>
        </p:nvSpPr>
        <p:spPr>
          <a:xfrm>
            <a:off x="5267481" y="6039994"/>
            <a:ext cx="3013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Kummer</a:t>
            </a:r>
            <a:r>
              <a:rPr lang="cs-CZ" sz="1600" dirty="0"/>
              <a:t> et al., </a:t>
            </a:r>
            <a:r>
              <a:rPr lang="cs-CZ" sz="1600" dirty="0" err="1"/>
              <a:t>Behaviour</a:t>
            </a:r>
            <a:r>
              <a:rPr lang="cs-CZ" sz="1600" dirty="0"/>
              <a:t> 1974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strategie</a:t>
            </a:r>
            <a:r>
              <a:rPr lang="en-US" sz="2400" dirty="0">
                <a:solidFill>
                  <a:srgbClr val="E80000"/>
                </a:solidFill>
              </a:rPr>
              <a:t> v </a:t>
            </a:r>
            <a:r>
              <a:rPr lang="en-US" sz="2400" dirty="0" err="1">
                <a:solidFill>
                  <a:srgbClr val="E80000"/>
                </a:solidFill>
              </a:rPr>
              <a:t>populaci</a:t>
            </a:r>
            <a:r>
              <a:rPr lang="cs-CZ" sz="2400" dirty="0">
                <a:solidFill>
                  <a:srgbClr val="E80000"/>
                </a:solidFill>
              </a:rPr>
              <a:t>:</a:t>
            </a:r>
            <a:br>
              <a:rPr lang="cs-CZ" sz="2400" dirty="0">
                <a:solidFill>
                  <a:srgbClr val="E80000"/>
                </a:solidFill>
              </a:rPr>
            </a:br>
            <a:br>
              <a:rPr lang="cs-CZ" sz="2400" dirty="0">
                <a:solidFill>
                  <a:srgbClr val="E80000"/>
                </a:solidFill>
              </a:rPr>
            </a:br>
            <a:r>
              <a:rPr lang="cs-CZ" dirty="0"/>
              <a:t>nemusí 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kámen 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kámen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/>
              <a:t>znaky </a:t>
            </a:r>
            <a:r>
              <a:rPr lang="en-US" dirty="0"/>
              <a:t>d</a:t>
            </a:r>
            <a:r>
              <a:rPr lang="cs-CZ" dirty="0" err="1"/>
              <a:t>okonale</a:t>
            </a:r>
            <a:r>
              <a:rPr lang="cs-CZ" dirty="0"/>
              <a:t> adaptovány Stvořitelem 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/>
              <a:t>“)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 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jestliže fitness závisí na abundanci jiných druhů, interakcích mezi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jedinci nebo frekvenci různých genotypů, nemusí selekce nutně vést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ke zvýšení fitness (</a:t>
            </a:r>
            <a:r>
              <a:rPr lang="en-US" dirty="0" err="1">
                <a:sym typeface="Symbol" pitchFamily="18" charset="2"/>
              </a:rPr>
              <a:t>viz</a:t>
            </a:r>
            <a:r>
              <a:rPr lang="cs-CZ" dirty="0">
                <a:sym typeface="Symbol" pitchFamily="18" charset="2"/>
              </a:rPr>
              <a:t> frekvenčně-závislá selekce)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 </a:t>
            </a:r>
            <a:r>
              <a:rPr lang="cs-CZ" dirty="0">
                <a:sym typeface="Symbol" pitchFamily="18" charset="2"/>
              </a:rPr>
              <a:t>v této situaci </a:t>
            </a:r>
            <a:r>
              <a:rPr lang="cs-CZ" dirty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4364033"/>
            <a:ext cx="1923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 teorie her</a:t>
            </a:r>
            <a:endParaRPr lang="cs-CZ" sz="24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mírné náklady za hru (</a:t>
            </a:r>
            <a:r>
              <a:rPr lang="cs-CZ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  v populaci stabilní polymorfismus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mírný zisk za hru (</a:t>
            </a:r>
            <a:r>
              <a:rPr lang="cs-CZ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 cyklování strategií,	žádná ESS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menší,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oranžové hrdlo: velké teritorium, několik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modré 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obrana proti „zlodějům“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každá strategie převládá 4-5 let  cykly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/>
              <a:t>cyklov</a:t>
            </a:r>
            <a:r>
              <a:rPr lang="cs-CZ" sz="1600" dirty="0" err="1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Trivers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/>
              <a:t>(1971): </a:t>
            </a:r>
            <a:r>
              <a:rPr lang="cs-CZ" sz="2400" dirty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reciproční altruismus mezi 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 vybírání parazitů </a:t>
            </a:r>
            <a:r>
              <a:rPr lang="cs-CZ" dirty="0">
                <a:sym typeface="Symbol"/>
              </a:rPr>
              <a:t> </a:t>
            </a:r>
            <a:r>
              <a:rPr lang="cs-CZ" dirty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hlupák</a:t>
            </a:r>
            <a:r>
              <a:rPr lang="cs-CZ" dirty="0"/>
              <a:t>: vždy pomáhá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druhých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situací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dilema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spoluhráče, je 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= stav, kdy žádný z hráčů nemůže </a:t>
            </a:r>
            <a:br>
              <a:rPr lang="cs-CZ" dirty="0"/>
            </a:br>
            <a:r>
              <a:rPr lang="cs-CZ" dirty="0"/>
              <a:t>	jednostranným krokem zlepšit svoji situaci (záleží na tom,</a:t>
            </a:r>
            <a:br>
              <a:rPr lang="cs-CZ" dirty="0"/>
            </a:br>
            <a:r>
              <a:rPr lang="cs-CZ" dirty="0"/>
              <a:t>	co udělá druhý hráč)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nevíme, co udělá druhý hráč!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41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jinými slovy, ve vězňově dilematu je zrada jedinou </a:t>
            </a:r>
            <a:r>
              <a:rPr lang="cs-CZ" dirty="0" err="1"/>
              <a:t>Nashovou</a:t>
            </a:r>
            <a:r>
              <a:rPr lang="cs-CZ" dirty="0"/>
              <a:t> rovnováhou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</a:t>
            </a:r>
            <a:r>
              <a:rPr lang="cs-CZ" i="1" dirty="0" err="1"/>
              <a:t>mobbing</a:t>
            </a:r>
            <a:r>
              <a:rPr lang="cs-CZ" dirty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pomoc jen těm, kteří dřív pomohli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oplátku, TFT)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1944 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cenu</a:t>
            </a:r>
            <a:endParaRPr lang="en-US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biologie: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Crafoord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Teorie her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>
                <a:solidFill>
                  <a:srgbClr val="E80000"/>
                </a:solidFill>
              </a:rPr>
              <a:t>náhodný 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příbuzenství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891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 dirty="0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Hra s nulovým a nenulovým součtem</a:t>
            </a:r>
            <a:endParaRPr lang="cs-CZ" b="1" dirty="0"/>
          </a:p>
          <a:p>
            <a:pPr>
              <a:spcAft>
                <a:spcPts val="600"/>
              </a:spcAft>
            </a:pPr>
            <a:r>
              <a:rPr lang="cs-CZ" dirty="0"/>
              <a:t>hra s nulovým součtem:</a:t>
            </a:r>
            <a:br>
              <a:rPr lang="cs-CZ" dirty="0"/>
            </a:br>
            <a:r>
              <a:rPr lang="cs-CZ" dirty="0"/>
              <a:t>   </a:t>
            </a:r>
            <a:r>
              <a:rPr lang="cs-CZ" sz="1800" dirty="0"/>
              <a:t>např. hry (ale ne vždy – </a:t>
            </a:r>
            <a:r>
              <a:rPr lang="cs-CZ" sz="1800" dirty="0" err="1"/>
              <a:t>Premier</a:t>
            </a:r>
            <a:r>
              <a:rPr lang="cs-CZ" sz="1800" dirty="0"/>
              <a:t> </a:t>
            </a:r>
            <a:r>
              <a:rPr lang="cs-CZ" sz="1800" dirty="0" err="1"/>
              <a:t>League</a:t>
            </a:r>
            <a:r>
              <a:rPr lang="cs-CZ" sz="1800" dirty="0"/>
              <a:t> 1977)</a:t>
            </a:r>
          </a:p>
        </p:txBody>
      </p:sp>
      <p:pic>
        <p:nvPicPr>
          <p:cNvPr id="1026" name="Picture 2" descr="New Euro soccer format a platform for CBS to build audience">
            <a:extLst>
              <a:ext uri="{FF2B5EF4-FFF2-40B4-BE49-F238E27FC236}">
                <a16:creationId xmlns:a16="http://schemas.microsoft.com/office/drawing/2014/main" id="{339F1DB0-E323-4ABA-9C12-9E4ADFE4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48" y="2984740"/>
            <a:ext cx="5005704" cy="33353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622164" y="492784"/>
            <a:ext cx="5234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Hra s nulovým a nenulovým součtem</a:t>
            </a:r>
            <a:endParaRPr lang="cs-CZ" b="1" dirty="0"/>
          </a:p>
          <a:p>
            <a:pPr>
              <a:spcAft>
                <a:spcPts val="600"/>
              </a:spcAft>
            </a:pPr>
            <a:r>
              <a:rPr lang="cs-CZ" dirty="0"/>
              <a:t>hra s nenulovým součtem:</a:t>
            </a:r>
            <a:br>
              <a:rPr lang="cs-CZ" sz="1800" dirty="0"/>
            </a:br>
            <a:r>
              <a:rPr lang="cs-CZ" sz="1800" dirty="0"/>
              <a:t>   rozvod</a:t>
            </a:r>
            <a:br>
              <a:rPr lang="cs-CZ" sz="1800" dirty="0"/>
            </a:br>
            <a:r>
              <a:rPr lang="cs-CZ" sz="1800" dirty="0"/>
              <a:t>   obchod</a:t>
            </a:r>
            <a:br>
              <a:rPr lang="cs-CZ" sz="1800" dirty="0"/>
            </a:br>
            <a:r>
              <a:rPr lang="cs-CZ" sz="1800" dirty="0"/>
              <a:t>   upír obecný (</a:t>
            </a:r>
            <a:r>
              <a:rPr lang="cs-CZ" sz="1800" i="1" dirty="0" err="1"/>
              <a:t>Desmodus</a:t>
            </a:r>
            <a:r>
              <a:rPr lang="cs-CZ" sz="1800" i="1" dirty="0"/>
              <a:t> </a:t>
            </a:r>
            <a:r>
              <a:rPr lang="cs-CZ" sz="1800" i="1" dirty="0" err="1"/>
              <a:t>rotundus</a:t>
            </a:r>
            <a:r>
              <a:rPr lang="cs-CZ" sz="1800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25425" y="2809994"/>
            <a:ext cx="5902326" cy="3800475"/>
            <a:chOff x="142" y="1694"/>
            <a:chExt cx="3718" cy="2394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142" y="1824"/>
              <a:ext cx="2102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244" y="1694"/>
              <a:ext cx="1616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416" y="2784"/>
              <a:ext cx="1273" cy="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822" y="3650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Desmodus</a:t>
              </a:r>
              <a:r>
                <a:rPr lang="cs-CZ" sz="1600" i="1" dirty="0"/>
                <a:t> </a:t>
              </a:r>
              <a:r>
                <a:rPr lang="cs-CZ" sz="1600" i="1" dirty="0" err="1"/>
                <a:t>rotundus</a:t>
              </a:r>
              <a:endParaRPr lang="cs-CZ" sz="1600" i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143607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>
                <a:sym typeface="Symbol"/>
              </a:rPr>
              <a:t>Axelrodův</a:t>
            </a:r>
            <a:r>
              <a:rPr lang="cs-CZ" dirty="0">
                <a:sym typeface="Symbol"/>
              </a:rPr>
              <a:t> počítačový turnaj: </a:t>
            </a:r>
            <a:r>
              <a:rPr lang="cs-CZ" dirty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/>
              <a:t>konec 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zrada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nápadní?</a:t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nemá zájem na přežití nebo reprodukčním úspěchu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toho 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příčina pohlavního výběru </a:t>
            </a:r>
            <a:r>
              <a:rPr lang="cs-CZ" sz="2400" dirty="0">
                <a:solidFill>
                  <a:srgbClr val="E80000"/>
                </a:solidFill>
              </a:rPr>
              <a:t>= rozdílné rodičovské 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levné spermie  nákladná vajíčka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vychýlený ve prospěch samců, protože samci kopulují častěji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Trivers</a:t>
            </a:r>
            <a:r>
              <a:rPr lang="cs-CZ" dirty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kompetitivní</a:t>
            </a:r>
            <a:br>
              <a:rPr lang="cs-CZ" sz="2400" dirty="0">
                <a:sym typeface="Symbol" pitchFamily="18" charset="2"/>
              </a:rPr>
            </a:b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rozpětí rozmnožovací úspěšnosti </a:t>
            </a:r>
            <a:r>
              <a:rPr lang="cs-CZ" sz="2400" u="sng" dirty="0">
                <a:sym typeface="Symbol" pitchFamily="18" charset="2"/>
              </a:rPr>
              <a:t>u samců</a:t>
            </a:r>
            <a:r>
              <a:rPr lang="cs-CZ" sz="2400" dirty="0">
                <a:sym typeface="Symbol" pitchFamily="18" charset="2"/>
              </a:rPr>
              <a:t> téměř vždy 	</a:t>
            </a:r>
            <a:r>
              <a:rPr lang="cs-CZ" sz="2400" u="sng" dirty="0">
                <a:sym typeface="Symbol" pitchFamily="18" charset="2"/>
              </a:rPr>
              <a:t>vyšší</a:t>
            </a:r>
            <a:r>
              <a:rPr lang="cs-CZ" sz="2400" dirty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monogamní druhy</a:t>
            </a:r>
            <a:r>
              <a:rPr lang="cs-CZ" dirty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polygamní druhy</a:t>
            </a:r>
            <a:r>
              <a:rPr lang="cs-CZ" dirty="0"/>
              <a:t>: silná selekce, výrazný </a:t>
            </a:r>
            <a:r>
              <a:rPr lang="cs-CZ" u="sng" dirty="0"/>
              <a:t>pohlavní dimorfismus</a:t>
            </a:r>
            <a:br>
              <a:rPr lang="cs-CZ" dirty="0">
                <a:solidFill>
                  <a:srgbClr val="E80000"/>
                </a:solidFill>
              </a:rPr>
            </a:br>
            <a:br>
              <a:rPr lang="cs-CZ" dirty="0">
                <a:solidFill>
                  <a:srgbClr val="E80000"/>
                </a:solidFill>
              </a:rPr>
            </a:br>
            <a:r>
              <a:rPr lang="cs-CZ" dirty="0"/>
              <a:t>	polygynie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polyandrie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polygynandrie</a:t>
            </a:r>
            <a:endParaRPr lang="cs-CZ" dirty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polygynní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gibon</a:t>
            </a:r>
            <a:r>
              <a:rPr lang="cs-CZ" sz="1600" dirty="0"/>
              <a:t>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šimpanz: promiskuitní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126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Někdy pestřejší samice, např. </a:t>
            </a:r>
            <a:r>
              <a:rPr lang="cs-CZ" dirty="0" err="1"/>
              <a:t>lyskonohové</a:t>
            </a:r>
            <a:r>
              <a:rPr lang="cs-CZ" dirty="0"/>
              <a:t>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úzkozobý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ploskozobý</a:t>
            </a:r>
          </a:p>
        </p:txBody>
      </p:sp>
      <p:pic>
        <p:nvPicPr>
          <p:cNvPr id="2050" name="Picture 2" descr="Phalaropus lobatus (lyskonoh úzkozobý) - Galéria | Fotoma.sk">
            <a:extLst>
              <a:ext uri="{FF2B5EF4-FFF2-40B4-BE49-F238E27FC236}">
                <a16:creationId xmlns:a16="http://schemas.microsoft.com/office/drawing/2014/main" id="{E413CDDE-9BD4-4EF9-83E3-1F1EDDE2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5" t="5129" r="7925"/>
          <a:stretch/>
        </p:blipFill>
        <p:spPr bwMode="auto">
          <a:xfrm>
            <a:off x="1308401" y="3896399"/>
            <a:ext cx="3009178" cy="28429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teorie her: </a:t>
            </a:r>
            <a:br>
              <a:rPr lang="en-US" dirty="0">
                <a:sym typeface="Symbol" pitchFamily="18" charset="2"/>
              </a:rPr>
            </a:b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fenotyp, ne příslušné geny</a:t>
            </a: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předpoklad: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ve formě většího počtu kopií genů v dalších generacích,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tj. strategie zvyšující fitness hráče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se bude v populaci šířit v důsledku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přírodního 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br>
              <a:rPr lang="cs-CZ" b="1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např.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>
                <a:sym typeface="Symbol" pitchFamily="18" charset="2"/>
              </a:rPr>
              <a:t> (</a:t>
            </a:r>
            <a:r>
              <a:rPr lang="cs-CZ" sz="2400" i="1" dirty="0" err="1">
                <a:sym typeface="Symbol" pitchFamily="18" charset="2"/>
              </a:rPr>
              <a:t>payoff</a:t>
            </a:r>
            <a:r>
              <a:rPr lang="cs-CZ" sz="2400" i="1" dirty="0">
                <a:sym typeface="Symbol" pitchFamily="18" charset="2"/>
              </a:rPr>
              <a:t> matrix</a:t>
            </a:r>
            <a:r>
              <a:rPr lang="cs-CZ" sz="2400" dirty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které ze strategie plynou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(zisk = více potomků = vyšší fitness)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předvádění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/>
              <a:t>např. tok, hromadný tok (lek)</a:t>
            </a:r>
            <a:br>
              <a:rPr lang="cs-CZ" dirty="0"/>
            </a:br>
            <a:r>
              <a:rPr lang="cs-CZ" dirty="0"/>
              <a:t>	tance </a:t>
            </a:r>
            <a:r>
              <a:rPr lang="cs-CZ" dirty="0" err="1"/>
              <a:t>pipulek</a:t>
            </a:r>
            <a:br>
              <a:rPr lang="cs-CZ" dirty="0"/>
            </a:br>
            <a:r>
              <a:rPr lang="cs-CZ" dirty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174" y="3661738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292100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53706" y="1757501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3812" y="4064363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45B6B2-A9AB-443E-B3E4-0911EB76EAB6}"/>
              </a:ext>
            </a:extLst>
          </p:cNvPr>
          <p:cNvSpPr txBox="1"/>
          <p:nvPr/>
        </p:nvSpPr>
        <p:spPr>
          <a:xfrm>
            <a:off x="6139007" y="2639831"/>
            <a:ext cx="282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tetřívek pelyňkový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Centrocercus</a:t>
            </a:r>
            <a:r>
              <a:rPr lang="cs-CZ" sz="1600" i="1" dirty="0"/>
              <a:t> </a:t>
            </a:r>
            <a:r>
              <a:rPr lang="cs-CZ" sz="1600" i="1" dirty="0" err="1"/>
              <a:t>urophasianus</a:t>
            </a:r>
            <a:r>
              <a:rPr lang="cs-CZ" sz="1600" dirty="0"/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91C42D-EA61-4FC4-AFA5-B7864FE486B2}"/>
              </a:ext>
            </a:extLst>
          </p:cNvPr>
          <p:cNvSpPr txBox="1"/>
          <p:nvPr/>
        </p:nvSpPr>
        <p:spPr>
          <a:xfrm>
            <a:off x="7252386" y="5870308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drop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Otis</a:t>
            </a:r>
            <a:r>
              <a:rPr lang="cs-CZ" sz="1600" i="1" dirty="0"/>
              <a:t> </a:t>
            </a:r>
            <a:r>
              <a:rPr lang="cs-CZ" sz="1600" i="1" dirty="0" err="1"/>
              <a:t>tarda</a:t>
            </a:r>
            <a:r>
              <a:rPr lang="cs-CZ" sz="1600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D83D89-D91E-465B-B4AA-D6C401C0A45E}"/>
              </a:ext>
            </a:extLst>
          </p:cNvPr>
          <p:cNvSpPr txBox="1"/>
          <p:nvPr/>
        </p:nvSpPr>
        <p:spPr>
          <a:xfrm>
            <a:off x="4025307" y="6059600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/>
              <a:t>pipulka</a:t>
            </a:r>
            <a:r>
              <a:rPr lang="cs-CZ" sz="1600" dirty="0"/>
              <a:t> dlouhoocasá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Chiroxiphia</a:t>
            </a:r>
            <a:r>
              <a:rPr lang="cs-CZ" sz="1600" i="1" dirty="0"/>
              <a:t> </a:t>
            </a:r>
            <a:r>
              <a:rPr lang="cs-CZ" sz="1600" i="1" dirty="0" err="1"/>
              <a:t>linearis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leguán mořský: rychlý přenos zásoby spermatu během krátké kopulace</a:t>
            </a:r>
            <a:br>
              <a:rPr lang="cs-CZ" dirty="0"/>
            </a:br>
            <a:r>
              <a:rPr lang="cs-CZ" dirty="0"/>
              <a:t>	subordinovaných samců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neteritoriální samci – „kradení“ kopulací („</a:t>
            </a:r>
            <a:r>
              <a:rPr lang="cs-CZ" i="1" dirty="0" err="1"/>
              <a:t>sneakers</a:t>
            </a:r>
            <a:r>
              <a:rPr lang="cs-CZ" dirty="0"/>
              <a:t>“): leguánek pestrý 	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), lososi, slunečnice, </a:t>
            </a:r>
            <a:r>
              <a:rPr lang="cs-CZ" dirty="0" err="1"/>
              <a:t>cichlidy</a:t>
            </a:r>
            <a:r>
              <a:rPr lang="cs-CZ" dirty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samice negativní (snížení fitness potomstva), ambivalentní, ale i pozitivní</a:t>
            </a:r>
            <a:br>
              <a:rPr lang="cs-CZ" sz="1800" dirty="0"/>
            </a:br>
            <a:r>
              <a:rPr lang="cs-CZ" sz="1800" dirty="0"/>
              <a:t>	(zvýšení 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genetické 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často napodobování samic (menší velikost, zbarvení): </a:t>
            </a:r>
            <a:r>
              <a:rPr lang="cs-CZ" dirty="0" err="1"/>
              <a:t>cichlidy</a:t>
            </a:r>
            <a:r>
              <a:rPr lang="cs-CZ" dirty="0"/>
              <a:t>, lososi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hlídání samice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kopulační zátky (hlodavci, hmyz, štíři)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zátky se zpětnými háčky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391271" cy="59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zalamování kopulačního orgánu v traktu samice (pavouci):</a:t>
            </a:r>
            <a:br>
              <a:rPr lang="cs-CZ" dirty="0"/>
            </a:br>
            <a:r>
              <a:rPr lang="cs-CZ" dirty="0"/>
              <a:t>	např. pavouk </a:t>
            </a:r>
            <a:r>
              <a:rPr lang="cs-CZ" i="1" dirty="0" err="1"/>
              <a:t>Tidarren</a:t>
            </a:r>
            <a:r>
              <a:rPr lang="cs-CZ" i="1" dirty="0"/>
              <a:t> </a:t>
            </a:r>
            <a:r>
              <a:rPr lang="cs-CZ" i="1" dirty="0" err="1"/>
              <a:t>argo</a:t>
            </a:r>
            <a:r>
              <a:rPr lang="cs-CZ" dirty="0"/>
              <a:t> odlomení pedipalpy, přichycení k </a:t>
            </a:r>
            <a:r>
              <a:rPr lang="cs-CZ" dirty="0" err="1"/>
              <a:t>epigyne</a:t>
            </a:r>
            <a:br>
              <a:rPr lang="cs-CZ" dirty="0"/>
            </a:br>
            <a:r>
              <a:rPr lang="cs-CZ" dirty="0"/>
              <a:t>	samice </a:t>
            </a:r>
            <a:r>
              <a:rPr lang="cs-CZ" dirty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chemické repelenty ve spermatu (</a:t>
            </a:r>
            <a:r>
              <a:rPr lang="cs-CZ" i="1" dirty="0" err="1"/>
              <a:t>Drosophila</a:t>
            </a:r>
            <a:r>
              <a:rPr lang="cs-CZ" dirty="0"/>
              <a:t>, hadi)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397" y="4834290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242" y="2467904"/>
            <a:ext cx="2953482" cy="179285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6304876" y="4311881"/>
            <a:ext cx="2585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i="1" dirty="0" err="1"/>
              <a:t>Nephilengys</a:t>
            </a:r>
            <a:r>
              <a:rPr lang="cs-CZ" sz="1600" i="1" dirty="0"/>
              <a:t> </a:t>
            </a:r>
            <a:r>
              <a:rPr lang="cs-CZ" sz="1600" i="1" dirty="0" err="1"/>
              <a:t>malabarensis</a:t>
            </a:r>
            <a:endParaRPr lang="cs-CZ" sz="1600" dirty="0"/>
          </a:p>
        </p:txBody>
      </p:sp>
      <p:pic>
        <p:nvPicPr>
          <p:cNvPr id="1026" name="Picture 2" descr="A Tidarren spider that has voluntarily removed one of its pedipalps">
            <a:extLst>
              <a:ext uri="{FF2B5EF4-FFF2-40B4-BE49-F238E27FC236}">
                <a16:creationId xmlns:a16="http://schemas.microsoft.com/office/drawing/2014/main" id="{F3E23347-455C-46EF-AB9D-5F891B49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4" y="2747121"/>
            <a:ext cx="2953990" cy="27796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18d (517) Tidarren argo MF Jemen Khamis Bani Sad 24.8.1999.jpg">
            <a:extLst>
              <a:ext uri="{FF2B5EF4-FFF2-40B4-BE49-F238E27FC236}">
                <a16:creationId xmlns:a16="http://schemas.microsoft.com/office/drawing/2014/main" id="{6CCD3186-C322-4C39-9C06-B8296D88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50" y="2175523"/>
            <a:ext cx="3183031" cy="26587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ovací šipka 8"/>
          <p:cNvCxnSpPr>
            <a:cxnSpLocks/>
          </p:cNvCxnSpPr>
          <p:nvPr/>
        </p:nvCxnSpPr>
        <p:spPr bwMode="auto">
          <a:xfrm flipH="1">
            <a:off x="4086059" y="2384612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8">
            <a:extLst>
              <a:ext uri="{FF2B5EF4-FFF2-40B4-BE49-F238E27FC236}">
                <a16:creationId xmlns:a16="http://schemas.microsoft.com/office/drawing/2014/main" id="{84478C99-1798-45F8-9BD3-10CCE08C5A13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5377" y="2126355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palp_3">
            <a:hlinkClick r:id="" action="ppaction://media"/>
            <a:extLst>
              <a:ext uri="{FF2B5EF4-FFF2-40B4-BE49-F238E27FC236}">
                <a16:creationId xmlns:a16="http://schemas.microsoft.com/office/drawing/2014/main" id="{4C8C8459-6476-4B28-AD73-544267FAF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888"/>
            <a:ext cx="9144000" cy="66262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C54E817-1601-4728-892D-2CEA0E5D82FC}"/>
              </a:ext>
            </a:extLst>
          </p:cNvPr>
          <p:cNvSpPr txBox="1"/>
          <p:nvPr/>
        </p:nvSpPr>
        <p:spPr>
          <a:xfrm>
            <a:off x="4045623" y="5920210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Lenka </a:t>
            </a:r>
            <a:r>
              <a:rPr lang="cs-CZ" sz="1800" dirty="0" err="1"/>
              <a:t>Sentenská</a:t>
            </a:r>
            <a:r>
              <a:rPr lang="cs-CZ" sz="1800" dirty="0"/>
              <a:t>: </a:t>
            </a:r>
            <a:r>
              <a:rPr lang="cs-CZ" altLang="cs-CZ" sz="1800" dirty="0"/>
              <a:t>Sexuální konflikt u pavouků</a:t>
            </a:r>
            <a:endParaRPr lang="en-GB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1D5507-011C-45D4-B1F6-3901381FADCD}"/>
              </a:ext>
            </a:extLst>
          </p:cNvPr>
          <p:cNvSpPr txBox="1"/>
          <p:nvPr/>
        </p:nvSpPr>
        <p:spPr>
          <a:xfrm>
            <a:off x="635313" y="577085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pedipalpa</a:t>
            </a:r>
            <a:r>
              <a:rPr lang="cs-CZ" dirty="0"/>
              <a:t> pavouků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igyne_movie_01">
            <a:hlinkClick r:id="" action="ppaction://media"/>
            <a:extLst>
              <a:ext uri="{FF2B5EF4-FFF2-40B4-BE49-F238E27FC236}">
                <a16:creationId xmlns:a16="http://schemas.microsoft.com/office/drawing/2014/main" id="{E55F9C19-19C9-4B48-A02E-29520189E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888"/>
            <a:ext cx="9144000" cy="66262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3B19FC-8E9E-4D4C-B7E0-587B9009E1A3}"/>
              </a:ext>
            </a:extLst>
          </p:cNvPr>
          <p:cNvSpPr txBox="1"/>
          <p:nvPr/>
        </p:nvSpPr>
        <p:spPr>
          <a:xfrm>
            <a:off x="635313" y="577085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epigyne</a:t>
            </a:r>
            <a:r>
              <a:rPr lang="cs-CZ" dirty="0">
                <a:solidFill>
                  <a:schemeClr val="bg1"/>
                </a:solidFill>
              </a:rPr>
              <a:t> pavouků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4 </a:t>
            </a:r>
            <a:r>
              <a:rPr lang="cs-CZ" sz="1800" dirty="0" err="1"/>
              <a:t>transgenní</a:t>
            </a:r>
            <a:r>
              <a:rPr lang="cs-CZ" sz="1800" dirty="0"/>
              <a:t> linie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1 a 2:</a:t>
            </a:r>
          </a:p>
          <a:p>
            <a:pPr algn="ctr"/>
            <a:r>
              <a:rPr lang="cs-CZ" sz="1600" dirty="0"/>
              <a:t>žádné sperma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/>
              <a:t>Drosophila</a:t>
            </a:r>
            <a:r>
              <a:rPr lang="cs-CZ" dirty="0"/>
              <a:t>: proteiny přídatných žláz ve spermatu </a:t>
            </a:r>
            <a:r>
              <a:rPr lang="cs-CZ" dirty="0">
                <a:sym typeface="Symbol"/>
              </a:rPr>
              <a:t>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3: sperma, kopulace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účinek semenných proteinů snižuje přežívání samic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4: sperma, žádná kopulace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konflikt reprodukčních zájmů samců a samic!!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prodloužené 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odstranění 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/>
                <a:t>kopulační orgán</a:t>
              </a:r>
              <a:br>
                <a:rPr lang="cs-CZ" sz="1800" dirty="0"/>
              </a:br>
              <a:r>
                <a:rPr lang="cs-CZ" sz="1800" dirty="0"/>
                <a:t>motýlic 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chování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stejní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(1973):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= strategie, která je-li v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populaci fixována, nemůže do ní vlivem selekce proniknout strategie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možná existence více ESS </a:t>
            </a:r>
            <a:r>
              <a:rPr lang="cs-CZ" dirty="0">
                <a:sym typeface="Symbol"/>
              </a:rPr>
              <a:t> vývoj populace ke konkrétní ESS bude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záviset na počátečních podmínkách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7" descr="III.14_fina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7958" y="3243917"/>
            <a:ext cx="42957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2970" y="4036320"/>
            <a:ext cx="2787806" cy="1990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/>
              <a:t>delší kopulace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větší 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>
                <a:sym typeface="Symbol" pitchFamily="18" charset="2"/>
              </a:rPr>
              <a:t>testes</a:t>
            </a:r>
            <a:r>
              <a:rPr lang="cs-CZ" dirty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šimpanz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2966665" y="3078480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279515" y="5649050"/>
            <a:ext cx="1720850" cy="595313"/>
          </a:xfrm>
          <a:prstGeom prst="wedgeRectCallout">
            <a:avLst>
              <a:gd name="adj1" fmla="val 185861"/>
              <a:gd name="adj2" fmla="val -11213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4888754" y="5389977"/>
            <a:ext cx="1570038" cy="627062"/>
          </a:xfrm>
          <a:prstGeom prst="wedgeRectCallout">
            <a:avLst>
              <a:gd name="adj1" fmla="val -57805"/>
              <a:gd name="adj2" fmla="val -9525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5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 rotWithShape="1">
          <a:blip r:embed="rId7" cstate="print"/>
          <a:srcRect r="8906"/>
          <a:stretch/>
        </p:blipFill>
        <p:spPr bwMode="auto">
          <a:xfrm>
            <a:off x="83224" y="2895373"/>
            <a:ext cx="2033823" cy="16744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Elipsa 13"/>
          <p:cNvSpPr>
            <a:spLocks noChangeAspect="1"/>
          </p:cNvSpPr>
          <p:nvPr/>
        </p:nvSpPr>
        <p:spPr bwMode="auto">
          <a:xfrm>
            <a:off x="5613820" y="4228168"/>
            <a:ext cx="119906" cy="121612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5733726" y="3292695"/>
            <a:ext cx="914400" cy="454025"/>
          </a:xfrm>
          <a:prstGeom prst="wedgeRectCallout">
            <a:avLst>
              <a:gd name="adj1" fmla="val -54997"/>
              <a:gd name="adj2" fmla="val 16489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člověk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zabíjení mláďat: kočkovité šelmy (lev, kočka domácí)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hlodavci (myš, potkan, lumíci, křečci, hraboš pensylvánský):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/>
              <a:t>= 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větší 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přinášení 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Jak si zajistit péči o potomstvo ze strany samce?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 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Concord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r>
              <a:rPr lang="cs-CZ" baseline="30000" dirty="0">
                <a:sym typeface="Symbol" pitchFamily="18" charset="2"/>
              </a:rPr>
              <a:t>*)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     (Temelín!)</a:t>
            </a: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3 možné samčí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samicí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„není ta, bude jiná“ – odlétá před kopulací, hledání povolnější samice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„frajer“ – po kopulaci odlétá</a:t>
            </a: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schování vajíček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650097" y="3205779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</a:t>
            </a:r>
            <a:r>
              <a:rPr lang="cs-CZ" sz="1600" i="1" dirty="0" err="1"/>
              <a:t>fallacy</a:t>
            </a:r>
            <a:r>
              <a:rPr lang="cs-CZ" sz="1600" dirty="0"/>
              <a:t> = klamná představa, trik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mečovky 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 „nemečových“ druhů preferují samce s „mečíkem“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preference 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Př. hvízdalky rodu </a:t>
            </a:r>
            <a:r>
              <a:rPr lang="cs-CZ" i="1" dirty="0" err="1"/>
              <a:t>Engystomops</a:t>
            </a:r>
            <a:r>
              <a:rPr lang="cs-CZ" dirty="0"/>
              <a:t>:</a:t>
            </a:r>
            <a:r>
              <a:rPr lang="cs-CZ" dirty="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geny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znak nemusí přinášet jedinci výhodu, ale je z nějakého důvodu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samicemi preferován  je výhodné mít potomky s tímto samcem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(synové sexuálně přitažliví pro ostatní samice)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základem silná vazba mezi genem pro samičí preferenci a genem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pro samčí znak (oba geny u obou pohlaví, odlišná exprese)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„efekt sněhové koule“ – neřízený („</a:t>
            </a:r>
            <a:r>
              <a:rPr lang="cs-CZ" i="1" dirty="0" err="1">
                <a:sym typeface="Symbol" pitchFamily="18" charset="2"/>
              </a:rPr>
              <a:t>runaway</a:t>
            </a:r>
            <a:r>
              <a:rPr lang="cs-CZ" dirty="0">
                <a:sym typeface="Symbol" pitchFamily="18" charset="2"/>
              </a:rPr>
              <a:t>“) proces 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tento proces se zastaví ve stavu rovnováhy mezi selekcí 	ze strany samic a normální selekcí ze strany prostředí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korelace intenzity červeného zbarvení a preference červené u koljušky tříostné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004C932-25D6-49A2-9A63-0FFA97E17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9851" r="40378" b="12363"/>
          <a:stretch/>
        </p:blipFill>
        <p:spPr bwMode="auto">
          <a:xfrm>
            <a:off x="189395" y="2716426"/>
            <a:ext cx="2729341" cy="29329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ýl rudý | Makov | Záchranná stanice živočichů">
            <a:extLst>
              <a:ext uri="{FF2B5EF4-FFF2-40B4-BE49-F238E27FC236}">
                <a16:creationId xmlns:a16="http://schemas.microsoft.com/office/drawing/2014/main" id="{2680408A-B2B1-4526-89DC-32311A7E8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3113" r="43922" b="5943"/>
          <a:stretch/>
        </p:blipFill>
        <p:spPr bwMode="auto">
          <a:xfrm>
            <a:off x="3187511" y="1902928"/>
            <a:ext cx="1994140" cy="32140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kvalitu</a:t>
            </a:r>
            <a:r>
              <a:rPr lang="en-US" dirty="0"/>
              <a:t> </a:t>
            </a:r>
            <a:r>
              <a:rPr lang="cs-CZ" dirty="0"/>
              <a:t>potomstva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rudý, 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36875"/>
            <a:ext cx="4315539" cy="14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159583" y="6292600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2716023" y="347121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 flipH="1">
            <a:off x="4827638" y="2583853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03F5137-2CAE-4788-BE9D-829D162670FF}"/>
              </a:ext>
            </a:extLst>
          </p:cNvPr>
          <p:cNvSpPr txBox="1"/>
          <p:nvPr/>
        </p:nvSpPr>
        <p:spPr>
          <a:xfrm>
            <a:off x="1345721" y="579533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hýl rudý</a:t>
            </a:r>
            <a:endParaRPr lang="en-GB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6FB1E7E-99DD-4E20-BA21-7204DF8B314E}"/>
              </a:ext>
            </a:extLst>
          </p:cNvPr>
          <p:cNvSpPr txBox="1"/>
          <p:nvPr/>
        </p:nvSpPr>
        <p:spPr>
          <a:xfrm>
            <a:off x="7657381" y="1827108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koňadra</a:t>
            </a:r>
            <a:endParaRPr lang="en-GB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79113A4-1146-4F5F-AC48-F85973CB0E96}"/>
              </a:ext>
            </a:extLst>
          </p:cNvPr>
          <p:cNvSpPr txBox="1"/>
          <p:nvPr/>
        </p:nvSpPr>
        <p:spPr>
          <a:xfrm>
            <a:off x="2904556" y="6249930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koljuška tříostná</a:t>
            </a:r>
            <a:endParaRPr lang="en-GB" sz="1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/>
              <a:t>páv (</a:t>
            </a:r>
            <a:r>
              <a:rPr lang="cs-CZ" i="1" dirty="0" err="1"/>
              <a:t>Pavo</a:t>
            </a:r>
            <a:r>
              <a:rPr lang="cs-CZ" i="1" dirty="0"/>
              <a:t> </a:t>
            </a:r>
            <a:r>
              <a:rPr lang="cs-CZ" i="1" dirty="0" err="1"/>
              <a:t>cristatus</a:t>
            </a:r>
            <a:r>
              <a:rPr lang="cs-CZ" dirty="0"/>
              <a:t>): korelace mezi velikostí a počtem „ok“ a fitness</a:t>
            </a:r>
            <a:br>
              <a:rPr lang="cs-CZ" dirty="0"/>
            </a:br>
            <a:r>
              <a:rPr lang="cs-CZ" dirty="0"/>
              <a:t>	potomků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/>
              <a:t>Ritualizace</a:t>
            </a:r>
            <a:r>
              <a:rPr lang="cs-CZ" sz="2400" dirty="0"/>
              <a:t>:</a:t>
            </a:r>
            <a:br>
              <a:rPr lang="cs-CZ" sz="2400" dirty="0"/>
            </a:br>
            <a:br>
              <a:rPr lang="cs-CZ" sz="2400" dirty="0"/>
            </a:br>
            <a:r>
              <a:rPr lang="cs-CZ" dirty="0"/>
              <a:t>tradiční vysvětlení </a:t>
            </a:r>
            <a:r>
              <a:rPr lang="cs-CZ" dirty="0" err="1"/>
              <a:t>ritualizace</a:t>
            </a:r>
            <a:r>
              <a:rPr lang="cs-CZ" dirty="0"/>
              <a:t> jako výhoda 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8C773A7A-43E5-4330-97A8-375CBD90B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Anders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Pape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Møller</a:t>
            </a:r>
            <a:r>
              <a:rPr lang="cs-CZ" dirty="0"/>
              <a:t>: vlaštovka obecná (</a:t>
            </a:r>
            <a:r>
              <a:rPr lang="cs-CZ" i="1" dirty="0" err="1"/>
              <a:t>Hirundo</a:t>
            </a:r>
            <a:r>
              <a:rPr lang="cs-CZ" i="1" dirty="0"/>
              <a:t> </a:t>
            </a:r>
            <a:r>
              <a:rPr lang="cs-CZ" i="1" dirty="0" err="1"/>
              <a:t>rustica</a:t>
            </a:r>
            <a:r>
              <a:rPr lang="cs-CZ" dirty="0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kratší před-kopulační fáze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druhých snůšek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potomstva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životaschopnost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cs-CZ" dirty="0"/>
              <a:t>(„dobrých genů“)</a:t>
            </a:r>
            <a:br>
              <a:rPr lang="cs-CZ" dirty="0"/>
            </a:br>
            <a:r>
              <a:rPr lang="cs-CZ" dirty="0"/>
              <a:t>	 navzdory handicapu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tj. aby samec nemohl „lhát“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timálie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pestré zbarvení, složitá </a:t>
            </a:r>
            <a:r>
              <a:rPr lang="cs-CZ" dirty="0" err="1"/>
              <a:t>ornamentace</a:t>
            </a:r>
            <a:r>
              <a:rPr lang="cs-CZ" dirty="0"/>
              <a:t>, prokrvené struktury, </a:t>
            </a:r>
            <a:br>
              <a:rPr lang="cs-CZ" dirty="0"/>
            </a:br>
            <a:r>
              <a:rPr lang="cs-CZ" dirty="0"/>
              <a:t>	toxická 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Malte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Andersson</a:t>
            </a:r>
            <a:r>
              <a:rPr lang="cs-CZ" dirty="0"/>
              <a:t>: vida kohoutí (</a:t>
            </a:r>
            <a:r>
              <a:rPr lang="cs-CZ" i="1" dirty="0" err="1"/>
              <a:t>Euplectes</a:t>
            </a:r>
            <a:r>
              <a:rPr lang="cs-CZ" i="1" dirty="0"/>
              <a:t> </a:t>
            </a:r>
            <a:r>
              <a:rPr lang="cs-CZ" i="1" dirty="0" err="1"/>
              <a:t>progne</a:t>
            </a:r>
            <a:r>
              <a:rPr lang="cs-CZ" dirty="0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nejvyšší reprodukční úspěšnost samců s prodlouženými ocasními pery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rostoucí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relativně nižší zátěž pro geneticky kvalitnější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dirty="0">
                <a:solidFill>
                  <a:schemeClr val="accent2"/>
                </a:solidFill>
              </a:rPr>
            </a:br>
            <a:r>
              <a:rPr lang="cs-CZ" dirty="0"/>
              <a:t>problém opakované preference pro určitý znak </a:t>
            </a:r>
            <a:r>
              <a:rPr lang="cs-CZ" dirty="0">
                <a:sym typeface="Symbol"/>
              </a:rPr>
              <a:t> vyčerpání variability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= „</a:t>
            </a:r>
            <a:r>
              <a:rPr lang="cs-CZ" i="1" dirty="0">
                <a:sym typeface="Symbol"/>
              </a:rPr>
              <a:t>lek paradox</a:t>
            </a:r>
            <a:r>
              <a:rPr lang="cs-CZ" dirty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pohlavní výběr bude zvýhodňovat znaky, které „férově“ signalizují</a:t>
            </a:r>
            <a:br>
              <a:rPr lang="cs-CZ" dirty="0"/>
            </a:br>
            <a:r>
              <a:rPr lang="cs-CZ" dirty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zvířata se „špatnými geny“ nemohou účinně bojovat proti </a:t>
            </a:r>
            <a:r>
              <a:rPr lang="cs-CZ" dirty="0" err="1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hypotéza: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 některé druhy pěvců</a:t>
            </a:r>
          </a:p>
          <a:p>
            <a:r>
              <a:rPr lang="cs-CZ" dirty="0">
                <a:sym typeface="Symbol" pitchFamily="18" charset="2"/>
              </a:rPr>
              <a:t>Př.:  </a:t>
            </a:r>
            <a:r>
              <a:rPr lang="cs-CZ" dirty="0" err="1">
                <a:sym typeface="Symbol" pitchFamily="18" charset="2"/>
              </a:rPr>
              <a:t>uakari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šarlatolící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 err="1">
                <a:sym typeface="Symbol" pitchFamily="18" charset="2"/>
              </a:rPr>
              <a:t>Cacajao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calvus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zdravých jedinců červená 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druhů z </a:t>
            </a:r>
            <a:r>
              <a:rPr lang="cs-CZ" sz="1800" dirty="0" err="1"/>
              <a:t>nemalarických</a:t>
            </a:r>
            <a:r>
              <a:rPr lang="cs-CZ" sz="1800" dirty="0"/>
              <a:t> oblastí tmavé zbarvení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947726" y="292100"/>
            <a:ext cx="6942926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Mimopárová</a:t>
            </a:r>
            <a:r>
              <a:rPr lang="cs-CZ" sz="2800" dirty="0">
                <a:solidFill>
                  <a:srgbClr val="E80000"/>
                </a:solidFill>
              </a:rPr>
              <a:t> paternita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paternity</a:t>
            </a:r>
            <a:r>
              <a:rPr lang="cs-CZ" sz="2400" dirty="0">
                <a:solidFill>
                  <a:srgbClr val="E80000"/>
                </a:solidFill>
              </a:rPr>
              <a:t>, EPP)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s lepšími geny než partner </a:t>
            </a:r>
            <a:r>
              <a:rPr lang="cs-CZ" dirty="0">
                <a:sym typeface="Symbol" pitchFamily="18" charset="2"/>
              </a:rPr>
              <a:t> zvýšení fitness 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rákosník velký: šířka zpěvního repertoáru korelována s fitness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u všech pozorovaných EPP měli biologičtí otcové širší repertoár zpěvu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získání dobrých, nebo komplementárních genů?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Univ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Australia</a:t>
            </a:r>
            <a:r>
              <a:rPr lang="cs-CZ" dirty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Francie, Velká Británie, USA: 5–52 %</a:t>
            </a:r>
            <a:br>
              <a:rPr lang="cs-CZ" dirty="0"/>
            </a:br>
            <a:br>
              <a:rPr lang="cs-CZ" dirty="0"/>
            </a:br>
            <a:r>
              <a:rPr lang="cs-CZ" sz="2400" dirty="0">
                <a:solidFill>
                  <a:srgbClr val="E80000"/>
                </a:solidFill>
              </a:rPr>
              <a:t>EPP: </a:t>
            </a:r>
            <a:r>
              <a:rPr lang="cs-CZ" dirty="0"/>
              <a:t>obtížný odhad, </a:t>
            </a:r>
            <a:r>
              <a:rPr lang="cs-CZ" dirty="0">
                <a:sym typeface="Symbol"/>
              </a:rPr>
              <a:t>2 %, </a:t>
            </a:r>
            <a:r>
              <a:rPr lang="cs-CZ" dirty="0" err="1">
                <a:sym typeface="Symbol"/>
              </a:rPr>
              <a:t>Janomamové</a:t>
            </a:r>
            <a:r>
              <a:rPr lang="cs-CZ" dirty="0">
                <a:sym typeface="Symbol"/>
              </a:rPr>
              <a:t> 10 %, </a:t>
            </a:r>
            <a:r>
              <a:rPr lang="cs-CZ" dirty="0" err="1">
                <a:sym typeface="Symbol"/>
              </a:rPr>
              <a:t>Himba</a:t>
            </a:r>
            <a:r>
              <a:rPr lang="cs-CZ" dirty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etnické rozdíly: např. Michigan</a:t>
            </a:r>
            <a:r>
              <a:rPr lang="cs-CZ">
                <a:sym typeface="Symbol"/>
              </a:rPr>
              <a:t>: 1,4 </a:t>
            </a:r>
            <a:r>
              <a:rPr lang="cs-CZ" dirty="0">
                <a:sym typeface="Symbol"/>
              </a:rPr>
              <a:t>% u bělochů</a:t>
            </a:r>
            <a:r>
              <a:rPr lang="cs-CZ">
                <a:sym typeface="Symbol"/>
              </a:rPr>
              <a:t>, 10,1 </a:t>
            </a:r>
            <a:r>
              <a:rPr lang="cs-CZ" dirty="0">
                <a:sym typeface="Symbol"/>
              </a:rPr>
              <a:t>% u černochů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jihoameričtí indiáni (</a:t>
            </a:r>
            <a:r>
              <a:rPr lang="cs-CZ" sz="1800" dirty="0">
                <a:sym typeface="Symbol"/>
              </a:rPr>
              <a:t>např. </a:t>
            </a:r>
            <a:r>
              <a:rPr lang="cs-CZ" sz="1800" dirty="0" err="1">
                <a:sym typeface="Symbol"/>
              </a:rPr>
              <a:t>Mehinaku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Kaingang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Araweté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Curripaco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Tapirapé</a:t>
            </a:r>
            <a:r>
              <a:rPr lang="cs-CZ" sz="1800" dirty="0">
                <a:sym typeface="Symbol"/>
              </a:rPr>
              <a:t>,</a:t>
            </a:r>
            <a:br>
              <a:rPr lang="cs-CZ" sz="1800" dirty="0">
                <a:sym typeface="Symbol"/>
              </a:rPr>
            </a:br>
            <a:r>
              <a:rPr lang="cs-CZ" sz="1800" dirty="0">
                <a:sym typeface="Symbol"/>
              </a:rPr>
              <a:t>	</a:t>
            </a:r>
            <a:r>
              <a:rPr lang="cs-CZ" sz="1800" dirty="0" err="1">
                <a:sym typeface="Symbol"/>
              </a:rPr>
              <a:t>Janomamo</a:t>
            </a:r>
            <a:r>
              <a:rPr lang="cs-CZ" sz="1800" dirty="0">
                <a:sym typeface="Symbol"/>
              </a:rPr>
              <a:t>, Bari, </a:t>
            </a:r>
            <a:r>
              <a:rPr lang="cs-CZ" sz="1800" dirty="0" err="1">
                <a:sym typeface="Symbol"/>
              </a:rPr>
              <a:t>Matis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Aché</a:t>
            </a:r>
            <a:r>
              <a:rPr lang="cs-CZ" dirty="0">
                <a:sym typeface="Symbol"/>
              </a:rPr>
              <a:t>): rozdělitelná paternita (</a:t>
            </a:r>
            <a:r>
              <a:rPr lang="cs-CZ" i="1" dirty="0" err="1">
                <a:sym typeface="Symbol"/>
              </a:rPr>
              <a:t>partible</a:t>
            </a:r>
            <a:r>
              <a:rPr lang="cs-CZ" i="1" dirty="0">
                <a:sym typeface="Symbol"/>
              </a:rPr>
              <a:t> paternity</a:t>
            </a:r>
            <a:r>
              <a:rPr lang="cs-CZ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/>
              </a:rPr>
              <a:t>Canelové</a:t>
            </a:r>
            <a:r>
              <a:rPr lang="cs-CZ" dirty="0">
                <a:sym typeface="Symbol"/>
              </a:rPr>
              <a:t> (střední Brazílie): zpravidla více než 12 potenciálních otců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muži: fyzická nevěra partnerky (riziko EPF)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/>
              </a:rPr>
              <a:t>ženy: duševní spříznění (riziko odchodu partnera)</a:t>
            </a:r>
            <a:endParaRPr lang="cs-CZ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4F69D76A-1C20-4E98-A0C3-96ECB4C5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305" y="42232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5133C2-94B5-45C1-9887-55093D42D9C4}"/>
              </a:ext>
            </a:extLst>
          </p:cNvPr>
          <p:cNvSpPr txBox="1"/>
          <p:nvPr/>
        </p:nvSpPr>
        <p:spPr>
          <a:xfrm>
            <a:off x="4276085" y="1599116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3D4DE2-5EF7-4194-9720-F93F71651FF5}"/>
              </a:ext>
            </a:extLst>
          </p:cNvPr>
          <p:cNvSpPr txBox="1"/>
          <p:nvPr/>
        </p:nvSpPr>
        <p:spPr>
          <a:xfrm>
            <a:off x="5898027" y="3936830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D2AD9AD-6CB6-4CB5-AF63-6FE4323E071C}"/>
              </a:ext>
            </a:extLst>
          </p:cNvPr>
          <p:cNvSpPr txBox="1"/>
          <p:nvPr/>
        </p:nvSpPr>
        <p:spPr>
          <a:xfrm>
            <a:off x="2505067" y="3936831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1477616-C5DA-4435-B20D-858A2F6AF0FD}"/>
              </a:ext>
            </a:extLst>
          </p:cNvPr>
          <p:cNvCxnSpPr/>
          <p:nvPr/>
        </p:nvCxnSpPr>
        <p:spPr bwMode="auto">
          <a:xfrm flipV="1">
            <a:off x="3154897" y="2614779"/>
            <a:ext cx="1191753" cy="137217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pic>
        <p:nvPicPr>
          <p:cNvPr id="2050" name="Picture 2" descr="Pin on ckg">
            <a:extLst>
              <a:ext uri="{FF2B5EF4-FFF2-40B4-BE49-F238E27FC236}">
                <a16:creationId xmlns:a16="http://schemas.microsoft.com/office/drawing/2014/main" id="{6CA6D64F-28B2-4266-9383-E260B8F7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15" y="1599116"/>
            <a:ext cx="1915909" cy="17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4F69D76A-1C20-4E98-A0C3-96ECB4C5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305" y="42232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5133C2-94B5-45C1-9887-55093D42D9C4}"/>
              </a:ext>
            </a:extLst>
          </p:cNvPr>
          <p:cNvSpPr txBox="1"/>
          <p:nvPr/>
        </p:nvSpPr>
        <p:spPr>
          <a:xfrm>
            <a:off x="4276085" y="1599116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3D4DE2-5EF7-4194-9720-F93F71651FF5}"/>
              </a:ext>
            </a:extLst>
          </p:cNvPr>
          <p:cNvSpPr txBox="1"/>
          <p:nvPr/>
        </p:nvSpPr>
        <p:spPr>
          <a:xfrm>
            <a:off x="5898027" y="3936830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D2AD9AD-6CB6-4CB5-AF63-6FE4323E071C}"/>
              </a:ext>
            </a:extLst>
          </p:cNvPr>
          <p:cNvSpPr txBox="1"/>
          <p:nvPr/>
        </p:nvSpPr>
        <p:spPr>
          <a:xfrm>
            <a:off x="2505067" y="3936831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appy kid cartoon vector image on VectorStock in 2020 | Cartoon kids, Happy  kids, Cartoons vector">
            <a:extLst>
              <a:ext uri="{FF2B5EF4-FFF2-40B4-BE49-F238E27FC236}">
                <a16:creationId xmlns:a16="http://schemas.microsoft.com/office/drawing/2014/main" id="{A35B366D-46BB-436E-9464-FC84F29D0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1643" r="21336" b="9952"/>
          <a:stretch/>
        </p:blipFill>
        <p:spPr bwMode="auto">
          <a:xfrm>
            <a:off x="6793623" y="3180899"/>
            <a:ext cx="1526984" cy="24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Cartoon Tombstone, Download Free Clip Art, Free Clip Art on Clipart  Library">
            <a:extLst>
              <a:ext uri="{FF2B5EF4-FFF2-40B4-BE49-F238E27FC236}">
                <a16:creationId xmlns:a16="http://schemas.microsoft.com/office/drawing/2014/main" id="{B756DD5C-244F-4A20-85DD-9DD1FC3D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90" y="883985"/>
            <a:ext cx="2365506" cy="19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F456F2C-EB2D-413A-8804-A35F8F89DE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97352" y="2614779"/>
            <a:ext cx="1191753" cy="137217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24" name="Picture 4" descr="Worship Leaders - Cartoon Grave Clipart - Full Size Clipart (#1018319) -  PinClipart">
            <a:extLst>
              <a:ext uri="{FF2B5EF4-FFF2-40B4-BE49-F238E27FC236}">
                <a16:creationId xmlns:a16="http://schemas.microsoft.com/office/drawing/2014/main" id="{9364955D-D5AE-4DB2-B8BF-25F6CBFE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041" y="3562186"/>
            <a:ext cx="1269015" cy="190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8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jestřáb: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zisk), u obou ztráta v podobě rizika zranění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br>
              <a:rPr lang="cs-CZ" sz="1800" dirty="0"/>
            </a:br>
            <a:r>
              <a:rPr lang="cs-CZ" sz="1800" dirty="0"/>
              <a:t>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7071</TotalTime>
  <Words>3345</Words>
  <Application>Microsoft Office PowerPoint</Application>
  <PresentationFormat>Předvádění na obrazovce (4:3)</PresentationFormat>
  <Paragraphs>524</Paragraphs>
  <Slides>69</Slides>
  <Notes>55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302</cp:revision>
  <dcterms:created xsi:type="dcterms:W3CDTF">2002-02-28T16:27:36Z</dcterms:created>
  <dcterms:modified xsi:type="dcterms:W3CDTF">2021-11-03T14:14:33Z</dcterms:modified>
</cp:coreProperties>
</file>