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59" r:id="rId28"/>
    <p:sldId id="319" r:id="rId29"/>
    <p:sldId id="357" r:id="rId30"/>
    <p:sldId id="356" r:id="rId31"/>
    <p:sldId id="355" r:id="rId32"/>
    <p:sldId id="320" r:id="rId33"/>
    <p:sldId id="338" r:id="rId34"/>
    <p:sldId id="335" r:id="rId35"/>
    <p:sldId id="321" r:id="rId36"/>
    <p:sldId id="358" r:id="rId37"/>
    <p:sldId id="324" r:id="rId38"/>
    <p:sldId id="360" r:id="rId39"/>
    <p:sldId id="322" r:id="rId40"/>
    <p:sldId id="333" r:id="rId41"/>
    <p:sldId id="325" r:id="rId4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CCFFFF"/>
    <a:srgbClr val="FFCCFF"/>
    <a:srgbClr val="008000"/>
    <a:srgbClr val="FFFF66"/>
    <a:srgbClr val="FF9900"/>
    <a:srgbClr val="FF00FF"/>
    <a:srgbClr val="003399"/>
    <a:srgbClr val="FFFF99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438" y="31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3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6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9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1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2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9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95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07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8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6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6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33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6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2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4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294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28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6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31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6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upload.wikimedia.org/wikipedia/en/9/92/W_D_Hamilton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DE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GENETICKÝCH</a:t>
            </a:r>
          </a:p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DE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SYSTÉMŮ</a:t>
            </a: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83177" y="217488"/>
            <a:ext cx="841239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DE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POHLAVNÍHO ROZMNOŽOVÁNÍ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DE0000"/>
                </a:solidFill>
              </a:rPr>
              <a:t>sex = meióza, </a:t>
            </a:r>
            <a:r>
              <a:rPr lang="cs-CZ" sz="2400" b="0" u="sng" dirty="0">
                <a:solidFill>
                  <a:srgbClr val="DE0000"/>
                </a:solidFill>
              </a:rPr>
              <a:t>rekombinace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201683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err="1">
                <a:sym typeface="Symbol" pitchFamily="-105" charset="2"/>
              </a:rPr>
              <a:t>amfimixis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2579552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„sex“ u </a:t>
            </a:r>
            <a:r>
              <a:rPr lang="cs-CZ" sz="2400" b="0" dirty="0" err="1"/>
              <a:t>prokaryot</a:t>
            </a:r>
            <a:r>
              <a:rPr lang="cs-CZ" sz="2400" b="0" dirty="0"/>
              <a:t>:</a:t>
            </a:r>
            <a:br>
              <a:rPr lang="cs-CZ" sz="2400" b="0" dirty="0"/>
            </a:br>
            <a:br>
              <a:rPr lang="cs-CZ" b="0" dirty="0"/>
            </a:br>
            <a:r>
              <a:rPr lang="cs-CZ" b="0" dirty="0"/>
              <a:t>	konjugace 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	transformace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	transdukce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0" dirty="0"/>
              <a:t>konjugace u </a:t>
            </a:r>
            <a:r>
              <a:rPr lang="cs-CZ" sz="1800" b="0" i="1" dirty="0" err="1"/>
              <a:t>E.coli</a:t>
            </a:r>
            <a:r>
              <a:rPr lang="cs-CZ" sz="1800" b="0" dirty="0"/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143643" y="942702"/>
            <a:ext cx="1811282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haploidní stadium se nedělí</a:t>
            </a: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fakultativní sex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většina života v haploidní fázi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sex v závěru životního cyklu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811282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sex vyvolán hladověním (nedostatek N</a:t>
            </a:r>
            <a:r>
              <a:rPr lang="cs-CZ" sz="1600" b="0" baseline="-25000" dirty="0">
                <a:sym typeface="Symbol" pitchFamily="-105" charset="2"/>
              </a:rPr>
              <a:t>2</a:t>
            </a:r>
            <a:r>
              <a:rPr lang="cs-CZ" sz="1600" b="0" dirty="0">
                <a:sym typeface="Symbol" pitchFamily="-105" charset="2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84459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fylogenetická pozice asexuálních taxonů:</a:t>
            </a:r>
          </a:p>
          <a:p>
            <a:pPr defTabSz="360000"/>
            <a:endParaRPr lang="cs-CZ" b="0" dirty="0"/>
          </a:p>
          <a:p>
            <a:pPr defTabSz="360000">
              <a:spcAft>
                <a:spcPts val="600"/>
              </a:spcAft>
            </a:pPr>
            <a:r>
              <a:rPr lang="cs-CZ" b="0" dirty="0"/>
              <a:t>většinou mladé linie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taxony roztroušené</a:t>
            </a:r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297214" y="4172605"/>
            <a:ext cx="3605048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většina asexuálních linií vznikla recentně ze sexuálních; např. </a:t>
            </a:r>
            <a:r>
              <a:rPr lang="cs-CZ" sz="1800" b="0" i="1" dirty="0" err="1">
                <a:sym typeface="Symbol" pitchFamily="-105" charset="2"/>
              </a:rPr>
              <a:t>Taraxacum</a:t>
            </a:r>
            <a:r>
              <a:rPr lang="cs-CZ" sz="1800" b="0" i="1" dirty="0">
                <a:sym typeface="Symbol" pitchFamily="-105" charset="2"/>
              </a:rPr>
              <a:t> </a:t>
            </a:r>
            <a:r>
              <a:rPr lang="cs-CZ" sz="1800" b="0" i="1" dirty="0" err="1">
                <a:sym typeface="Symbol" pitchFamily="-105" charset="2"/>
              </a:rPr>
              <a:t>officinale</a:t>
            </a:r>
            <a:r>
              <a:rPr lang="cs-CZ" sz="1800" b="0" dirty="0">
                <a:sym typeface="Symbol" pitchFamily="-105" charset="2"/>
              </a:rPr>
              <a:t>: </a:t>
            </a:r>
            <a:r>
              <a:rPr lang="cs-CZ" sz="1800" b="0">
                <a:sym typeface="Symbol" pitchFamily="-105" charset="2"/>
              </a:rPr>
              <a:t>nefunkční pestíky, </a:t>
            </a:r>
            <a:r>
              <a:rPr lang="cs-CZ" sz="1800" b="0" dirty="0">
                <a:sym typeface="Symbol" pitchFamily="-105" charset="2"/>
              </a:rPr>
              <a:t>barevné květy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/>
              <a:t>T. </a:t>
            </a:r>
            <a:r>
              <a:rPr lang="cs-CZ" sz="1600" b="0" i="1" dirty="0" err="1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235455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výjimky: </a:t>
            </a:r>
          </a:p>
          <a:p>
            <a:pPr defTabSz="360000">
              <a:spcAft>
                <a:spcPts val="1000"/>
              </a:spcAft>
            </a:pPr>
            <a:r>
              <a:rPr lang="cs-CZ" b="0" dirty="0" err="1"/>
              <a:t>viřníci</a:t>
            </a:r>
            <a:r>
              <a:rPr lang="cs-CZ" b="0" dirty="0"/>
              <a:t> – </a:t>
            </a:r>
            <a:r>
              <a:rPr lang="cs-CZ" b="0" dirty="0" err="1"/>
              <a:t>pijavenky</a:t>
            </a:r>
            <a:r>
              <a:rPr lang="cs-CZ" b="0" dirty="0"/>
              <a:t> kladu </a:t>
            </a:r>
            <a:r>
              <a:rPr lang="cs-CZ" b="0" dirty="0" err="1"/>
              <a:t>Bdelloidea</a:t>
            </a:r>
            <a:r>
              <a:rPr lang="cs-CZ" b="0" dirty="0"/>
              <a:t>:</a:t>
            </a:r>
            <a:br>
              <a:rPr lang="cs-CZ" b="0" dirty="0"/>
            </a:br>
            <a:r>
              <a:rPr lang="cs-CZ" b="0" dirty="0"/>
              <a:t>	fosilie v jantaru 35-40 mil.</a:t>
            </a:r>
            <a:br>
              <a:rPr lang="cs-CZ" b="0" dirty="0"/>
            </a:br>
            <a:r>
              <a:rPr lang="cs-CZ" b="0" dirty="0"/>
              <a:t>	existence </a:t>
            </a:r>
            <a:r>
              <a:rPr lang="cs-CZ" b="0" dirty="0">
                <a:sym typeface="Symbol"/>
              </a:rPr>
              <a:t></a:t>
            </a:r>
            <a:r>
              <a:rPr lang="cs-CZ" b="0" dirty="0"/>
              <a:t>100 mil.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lasturnatky (</a:t>
            </a:r>
            <a:r>
              <a:rPr lang="cs-CZ" b="0" dirty="0" err="1"/>
              <a:t>Ostracoda</a:t>
            </a:r>
            <a:r>
              <a:rPr lang="cs-CZ" b="0" dirty="0"/>
              <a:t>):</a:t>
            </a:r>
            <a:br>
              <a:rPr lang="cs-CZ" b="0" dirty="0"/>
            </a:br>
            <a:r>
              <a:rPr lang="cs-CZ" b="0" dirty="0"/>
              <a:t>	asexuální </a:t>
            </a:r>
            <a:r>
              <a:rPr lang="cs-CZ" b="0" dirty="0">
                <a:sym typeface="Symbol"/>
              </a:rPr>
              <a:t>100 mil. let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 v současnosti nalezeni samci</a:t>
            </a:r>
            <a:endParaRPr lang="cs-CZ" b="0" dirty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Macrotrachela</a:t>
            </a:r>
            <a:r>
              <a:rPr lang="cs-CZ" sz="1600" b="0" i="1" dirty="0"/>
              <a:t> </a:t>
            </a:r>
            <a:r>
              <a:rPr lang="cs-CZ" sz="1600" b="0" i="1" dirty="0" err="1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4960884"/>
            <a:ext cx="881116" cy="511176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vajíčka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Darwinula</a:t>
            </a:r>
            <a:r>
              <a:rPr lang="cs-CZ" sz="1600" b="0" i="1" dirty="0"/>
              <a:t> </a:t>
            </a:r>
            <a:r>
              <a:rPr lang="cs-CZ" sz="1600" b="0" i="1" dirty="0" err="1"/>
              <a:t>stevensoni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7927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/>
              <a:t>čas a energie k nalezení partnera (může být problém ho najít), další </a:t>
            </a:r>
            <a:br>
              <a:rPr lang="cs-CZ" b="0" dirty="0"/>
            </a:br>
            <a:r>
              <a:rPr lang="cs-CZ" b="0" dirty="0"/>
              <a:t>	úsilí před kopulací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zvýšené riziko predace nebo </a:t>
            </a:r>
            <a:r>
              <a:rPr lang="cs-CZ" b="0" dirty="0" err="1"/>
              <a:t>parazitace</a:t>
            </a:r>
            <a:r>
              <a:rPr lang="cs-CZ" b="0" dirty="0"/>
              <a:t>, přenos pohlavních chorob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náchylnost k extinkci při nízkých </a:t>
            </a:r>
            <a:r>
              <a:rPr lang="cs-CZ" b="0" i="1" dirty="0"/>
              <a:t>N</a:t>
            </a:r>
            <a:r>
              <a:rPr lang="cs-CZ" b="0" i="1" baseline="-25000" dirty="0"/>
              <a:t>e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nižší schopnost kolonizace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složitý meiotický molekulární aparát </a:t>
            </a:r>
            <a:br>
              <a:rPr lang="cs-CZ" b="0" dirty="0"/>
            </a:br>
            <a:r>
              <a:rPr lang="cs-CZ" b="0" dirty="0"/>
              <a:t>	meióza: 10 – 100 h </a:t>
            </a:r>
            <a:r>
              <a:rPr lang="cs-CZ" b="0" dirty="0">
                <a:sym typeface="Symbol" pitchFamily="-105" charset="2"/>
              </a:rPr>
              <a:t> </a:t>
            </a:r>
            <a:r>
              <a:rPr lang="cs-CZ" b="0" dirty="0"/>
              <a:t>mitóza: 15 min – 4 h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dopady pohlavního výběru na samce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populace</a:t>
            </a:r>
            <a:br>
              <a:rPr lang="cs-CZ" b="0" dirty="0"/>
            </a:br>
            <a:r>
              <a:rPr lang="cs-CZ" b="0" dirty="0"/>
              <a:t>	např. </a:t>
            </a:r>
            <a:r>
              <a:rPr lang="cs-CZ" b="0" dirty="0" err="1"/>
              <a:t>soayská</a:t>
            </a:r>
            <a:r>
              <a:rPr lang="cs-CZ" b="0" dirty="0"/>
              <a:t> ovce (St. </a:t>
            </a:r>
            <a:r>
              <a:rPr lang="cs-CZ" b="0" dirty="0" err="1"/>
              <a:t>Kilda</a:t>
            </a:r>
            <a:r>
              <a:rPr lang="cs-CZ" b="0" dirty="0"/>
              <a:t>): samci umírají během první zimy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>
                <a:sym typeface="Symbol"/>
              </a:rPr>
              <a:t> samice a kastrovaní samci několik let</a:t>
            </a:r>
            <a:endParaRPr lang="cs-CZ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3697" y="217488"/>
            <a:ext cx="525336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Nevýhody pohlavního rozmnožování</a:t>
            </a:r>
            <a:endParaRPr lang="cs-CZ" sz="2400" dirty="0">
              <a:solidFill>
                <a:srgbClr val="DE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6907853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DE0000"/>
                </a:solidFill>
              </a:rPr>
              <a:t>Nevýhody pohlavního 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/>
              <a:t>rozpad výhodných kombinací alel rekombinací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sz="1800" b="0" dirty="0"/>
              <a:t>Př.: </a:t>
            </a:r>
            <a:r>
              <a:rPr lang="cs-CZ" sz="1800" b="0" i="1" dirty="0"/>
              <a:t>A</a:t>
            </a:r>
            <a:r>
              <a:rPr lang="cs-CZ" sz="1800" b="0" baseline="-25000" dirty="0"/>
              <a:t>1</a:t>
            </a:r>
            <a:r>
              <a:rPr lang="cs-CZ" sz="1800" b="0" dirty="0"/>
              <a:t> (dominantní) = velké drápy, </a:t>
            </a:r>
            <a:r>
              <a:rPr lang="cs-CZ" sz="1800" b="0" i="1" dirty="0"/>
              <a:t>A</a:t>
            </a:r>
            <a:r>
              <a:rPr lang="cs-CZ" sz="1800" b="0" baseline="-25000" dirty="0"/>
              <a:t>2</a:t>
            </a:r>
            <a:r>
              <a:rPr lang="cs-CZ" sz="1800" b="0" dirty="0"/>
              <a:t> (recesivní) = malé drápy</a:t>
            </a:r>
            <a:br>
              <a:rPr lang="cs-CZ" sz="1800" b="0" dirty="0"/>
            </a:br>
            <a:r>
              <a:rPr lang="cs-CZ" sz="1800" b="0" dirty="0"/>
              <a:t>	</a:t>
            </a:r>
            <a:r>
              <a:rPr lang="cs-CZ" sz="1800" b="0" i="1" dirty="0"/>
              <a:t>B</a:t>
            </a:r>
            <a:r>
              <a:rPr lang="cs-CZ" sz="1800" b="0" baseline="-25000" dirty="0"/>
              <a:t>1</a:t>
            </a:r>
            <a:r>
              <a:rPr lang="cs-CZ" sz="1800" b="0" dirty="0"/>
              <a:t> (dominantní) = agresivní, </a:t>
            </a:r>
            <a:r>
              <a:rPr lang="cs-CZ" sz="1800" b="0" i="1" dirty="0"/>
              <a:t>B</a:t>
            </a:r>
            <a:r>
              <a:rPr lang="cs-CZ" sz="1800" b="0" baseline="-25000" dirty="0"/>
              <a:t>2</a:t>
            </a:r>
            <a:r>
              <a:rPr lang="cs-CZ" sz="1800" b="0" dirty="0"/>
              <a:t> (recesivní) = neagresivní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231227" y="3273519"/>
            <a:ext cx="1515953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/>
              <a:t>výhodné</a:t>
            </a:r>
          </a:p>
          <a:p>
            <a:pPr algn="ctr">
              <a:defRPr/>
            </a:pPr>
            <a:r>
              <a:rPr lang="cs-CZ" sz="1800" b="0" dirty="0"/>
              <a:t>kombinace</a:t>
            </a:r>
            <a:endParaRPr lang="cs-CZ" sz="2400" b="0" dirty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84427" y="1712733"/>
            <a:ext cx="1515953" cy="657352"/>
          </a:xfrm>
          <a:prstGeom prst="wedgeRectCallout">
            <a:avLst>
              <a:gd name="adj1" fmla="val -116622"/>
              <a:gd name="adj2" fmla="val 5233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/>
              <a:t>nevýhodné</a:t>
            </a:r>
          </a:p>
          <a:p>
            <a:pPr algn="ctr">
              <a:defRPr/>
            </a:pPr>
            <a:r>
              <a:rPr lang="cs-CZ" sz="1800" b="0" dirty="0"/>
              <a:t>kombinace</a:t>
            </a:r>
            <a:endParaRPr lang="cs-CZ" sz="2400" b="0" dirty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73006" y="4266747"/>
            <a:ext cx="1515953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/>
              <a:t>výhodné</a:t>
            </a:r>
          </a:p>
          <a:p>
            <a:pPr algn="ctr">
              <a:defRPr/>
            </a:pPr>
            <a:r>
              <a:rPr lang="cs-CZ" sz="1800" b="0" dirty="0"/>
              <a:t>kombinace</a:t>
            </a:r>
            <a:endParaRPr lang="cs-CZ" sz="24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0281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DE0000"/>
                </a:solidFill>
              </a:rPr>
              <a:t>Nevýhody pohlavního 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/>
              <a:t>akce sobeckých elementů (konflikt genů)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populace </a:t>
            </a:r>
            <a:br>
              <a:rPr lang="cs-CZ" b="0" dirty="0"/>
            </a:br>
            <a:r>
              <a:rPr lang="cs-CZ" b="0" dirty="0"/>
              <a:t>	(B chromozomy, </a:t>
            </a:r>
            <a:r>
              <a:rPr lang="cs-CZ" b="0" dirty="0" err="1"/>
              <a:t>transpozony</a:t>
            </a:r>
            <a:r>
              <a:rPr lang="cs-CZ" b="0" dirty="0"/>
              <a:t>)</a:t>
            </a:r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sexuální samice nevýhoda, </a:t>
            </a:r>
            <a:br>
              <a:rPr lang="cs-CZ" b="0" dirty="0"/>
            </a:br>
            <a:r>
              <a:rPr lang="cs-CZ" b="0" dirty="0"/>
              <a:t>	že potomci nesou jen 1/2 jejích genů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253944" y="1637915"/>
            <a:ext cx="5288695" cy="4894399"/>
            <a:chOff x="5290273" y="217488"/>
            <a:chExt cx="3430600" cy="3174834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/>
                  <a:t>2</a:t>
                </a:r>
                <a:r>
                  <a:rPr lang="cs-CZ" sz="1800" b="0" i="1" dirty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/>
                    <a:t>2</a:t>
                  </a:r>
                  <a:r>
                    <a:rPr lang="cs-CZ" sz="1800" b="0" i="1" dirty="0"/>
                    <a:t>N</a:t>
                  </a:r>
                  <a:endParaRPr lang="cs-CZ" sz="1800" b="0" dirty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/>
                    <a:t>2</a:t>
                  </a:r>
                  <a:r>
                    <a:rPr lang="cs-CZ" sz="1800" b="0" i="1" dirty="0"/>
                    <a:t>N</a:t>
                  </a:r>
                  <a:endParaRPr lang="cs-CZ" sz="1800" b="0" dirty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/>
                  <a:t>2</a:t>
                </a:r>
                <a:r>
                  <a:rPr lang="cs-CZ" sz="1800" b="0" i="1" dirty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/>
                      <a:t>N</a:t>
                    </a:r>
                    <a:endParaRPr lang="cs-CZ" sz="1800" b="0" dirty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626922" y="2664803"/>
              <a:ext cx="1580057" cy="55562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diploidní asexuální samice</a:t>
              </a:r>
              <a:endParaRPr lang="cs-CZ" sz="2400" b="0" dirty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673525" y="2836697"/>
              <a:ext cx="1047348" cy="555625"/>
            </a:xfrm>
            <a:prstGeom prst="wedgeRectCallout">
              <a:avLst>
                <a:gd name="adj1" fmla="val -18382"/>
                <a:gd name="adj2" fmla="val -6582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diploidní potomstvo</a:t>
              </a:r>
              <a:endParaRPr lang="cs-CZ" sz="2400" b="0" dirty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290273" y="1152847"/>
              <a:ext cx="1448992" cy="555625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diploidní sexuální samice</a:t>
              </a:r>
              <a:endParaRPr lang="cs-CZ" sz="2400" b="0" dirty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/>
                <a:t>haploidní gamety</a:t>
              </a:r>
              <a:endParaRPr lang="cs-CZ" sz="2400" b="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490538" y="2140914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frekvence</a:t>
              </a:r>
              <a:endParaRPr lang="cs-CZ" sz="1800" b="0"/>
            </a:p>
            <a:p>
              <a:pPr algn="ctr"/>
              <a:r>
                <a:rPr lang="en-US" sz="1800" b="0"/>
                <a:t>asexu</a:t>
              </a:r>
              <a:r>
                <a:rPr lang="cs-CZ" sz="1800" b="0"/>
                <a:t>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84321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rgbClr val="003399"/>
                </a:solidFill>
              </a:rPr>
              <a:t>J. </a:t>
            </a:r>
            <a:r>
              <a:rPr lang="cs-CZ" b="0" dirty="0" err="1">
                <a:solidFill>
                  <a:srgbClr val="003399"/>
                </a:solidFill>
              </a:rPr>
              <a:t>Maynard</a:t>
            </a:r>
            <a:r>
              <a:rPr lang="cs-CZ" b="0" dirty="0">
                <a:solidFill>
                  <a:srgbClr val="003399"/>
                </a:solidFill>
              </a:rPr>
              <a:t> </a:t>
            </a:r>
            <a:r>
              <a:rPr lang="cs-CZ" b="0" dirty="0" err="1">
                <a:solidFill>
                  <a:srgbClr val="003399"/>
                </a:solidFill>
              </a:rPr>
              <a:t>Smith</a:t>
            </a:r>
            <a:r>
              <a:rPr lang="cs-CZ" b="0" dirty="0"/>
              <a:t>: </a:t>
            </a:r>
            <a:r>
              <a:rPr lang="cs-CZ" sz="2400" b="0" dirty="0">
                <a:solidFill>
                  <a:srgbClr val="DE0000"/>
                </a:solidFill>
              </a:rPr>
              <a:t>Jaký je osud sexuální a asexuální populace?</a:t>
            </a:r>
            <a:br>
              <a:rPr lang="cs-CZ" sz="2400" b="0" dirty="0">
                <a:solidFill>
                  <a:srgbClr val="DE0000"/>
                </a:solidFill>
              </a:rPr>
            </a:br>
            <a:endParaRPr lang="cs-CZ" b="0" dirty="0">
              <a:solidFill>
                <a:srgbClr val="DE0000"/>
              </a:solidFill>
            </a:endParaRPr>
          </a:p>
          <a:p>
            <a:r>
              <a:rPr lang="cs-CZ" b="0" dirty="0"/>
              <a:t>předpoklady: způsob rozmnožování nemá vliv</a:t>
            </a:r>
            <a:br>
              <a:rPr lang="cs-CZ" b="0" dirty="0"/>
            </a:br>
            <a:r>
              <a:rPr lang="cs-CZ" b="0" dirty="0"/>
              <a:t>  1. na počet potomstva (např. samčí péče o potomstvo)  </a:t>
            </a:r>
            <a:br>
              <a:rPr lang="cs-CZ" b="0" dirty="0"/>
            </a:br>
            <a:r>
              <a:rPr lang="cs-CZ" b="0" dirty="0"/>
              <a:t>  2. na pravděpodobnost přežití potomstva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274208" y="1933904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jestliže v populaci převažují sexuální jedinci, pak v každé generaci se počet asexuálních samic přibližně zdvojnásobí</a:t>
            </a: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758825" y="5337175"/>
            <a:ext cx="8145178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DE0000"/>
                </a:solidFill>
                <a:sym typeface="Symbol" pitchFamily="-105" charset="2"/>
              </a:rPr>
              <a:t> dvojnásobná penalizace za pohlaví (</a:t>
            </a:r>
            <a:r>
              <a:rPr lang="cs-CZ" sz="2400" b="0" i="1" dirty="0" err="1">
                <a:solidFill>
                  <a:srgbClr val="DE0000"/>
                </a:solidFill>
                <a:sym typeface="Symbol" pitchFamily="-105" charset="2"/>
              </a:rPr>
              <a:t>cost</a:t>
            </a:r>
            <a:r>
              <a:rPr lang="cs-CZ" sz="2400" b="0" i="1" dirty="0">
                <a:solidFill>
                  <a:srgbClr val="DE0000"/>
                </a:solidFill>
                <a:sym typeface="Symbol" pitchFamily="-105" charset="2"/>
              </a:rPr>
              <a:t> </a:t>
            </a:r>
            <a:r>
              <a:rPr lang="cs-CZ" sz="2400" b="0" i="1" dirty="0" err="1">
                <a:solidFill>
                  <a:srgbClr val="DE0000"/>
                </a:solidFill>
                <a:sym typeface="Symbol" pitchFamily="-105" charset="2"/>
              </a:rPr>
              <a:t>of</a:t>
            </a:r>
            <a:r>
              <a:rPr lang="cs-CZ" sz="2400" b="0" i="1" dirty="0">
                <a:solidFill>
                  <a:srgbClr val="DE0000"/>
                </a:solidFill>
                <a:sym typeface="Symbol" pitchFamily="-105" charset="2"/>
              </a:rPr>
              <a:t> sex</a:t>
            </a:r>
            <a:r>
              <a:rPr lang="cs-CZ" sz="2400" b="0" dirty="0">
                <a:solidFill>
                  <a:srgbClr val="DE0000"/>
                </a:solidFill>
                <a:sym typeface="Symbol" pitchFamily="-105" charset="2"/>
              </a:rPr>
              <a:t>), </a:t>
            </a:r>
            <a:br>
              <a:rPr lang="cs-CZ" sz="2400" b="0" dirty="0">
                <a:solidFill>
                  <a:srgbClr val="DE0000"/>
                </a:solidFill>
                <a:sym typeface="Symbol" pitchFamily="-105" charset="2"/>
              </a:rPr>
            </a:br>
            <a:r>
              <a:rPr lang="cs-CZ" sz="2400" b="0" dirty="0">
                <a:solidFill>
                  <a:srgbClr val="DE0000"/>
                </a:solidFill>
                <a:sym typeface="Symbol" pitchFamily="-105" charset="2"/>
              </a:rPr>
              <a:t>tj. 50% selektivní nevýhoda sexuality (neplatí pro izogamii!</a:t>
            </a:r>
          </a:p>
          <a:p>
            <a:r>
              <a:rPr lang="cs-CZ" sz="2400" b="0" dirty="0">
                <a:solidFill>
                  <a:srgbClr val="DE0000"/>
                </a:solidFill>
                <a:sym typeface="Symbol"/>
              </a:rPr>
              <a:t> spíš </a:t>
            </a:r>
            <a:r>
              <a:rPr lang="cs-CZ" sz="2400" b="0" i="1" dirty="0" err="1">
                <a:solidFill>
                  <a:srgbClr val="DE0000"/>
                </a:solidFill>
                <a:sym typeface="Symbol"/>
              </a:rPr>
              <a:t>cost</a:t>
            </a:r>
            <a:r>
              <a:rPr lang="cs-CZ" sz="2400" b="0" i="1" dirty="0">
                <a:solidFill>
                  <a:srgbClr val="DE0000"/>
                </a:solidFill>
                <a:sym typeface="Symbol"/>
              </a:rPr>
              <a:t> </a:t>
            </a:r>
            <a:r>
              <a:rPr lang="cs-CZ" sz="2400" b="0" i="1" dirty="0" err="1">
                <a:solidFill>
                  <a:srgbClr val="DE0000"/>
                </a:solidFill>
                <a:sym typeface="Symbol"/>
              </a:rPr>
              <a:t>of</a:t>
            </a:r>
            <a:r>
              <a:rPr lang="cs-CZ" sz="2400" b="0" i="1" dirty="0">
                <a:solidFill>
                  <a:srgbClr val="DE0000"/>
                </a:solidFill>
                <a:sym typeface="Symbol"/>
              </a:rPr>
              <a:t> </a:t>
            </a:r>
            <a:r>
              <a:rPr lang="cs-CZ" sz="2400" b="0" i="1" dirty="0" err="1">
                <a:solidFill>
                  <a:srgbClr val="DE0000"/>
                </a:solidFill>
                <a:sym typeface="Symbol"/>
              </a:rPr>
              <a:t>males</a:t>
            </a:r>
            <a:r>
              <a:rPr lang="cs-CZ" sz="2400" b="0" dirty="0">
                <a:solidFill>
                  <a:srgbClr val="DE0000"/>
                </a:solidFill>
                <a:sym typeface="Symbol"/>
              </a:rPr>
              <a:t>)</a:t>
            </a:r>
            <a:endParaRPr lang="cs-CZ" sz="2400" b="0" dirty="0">
              <a:solidFill>
                <a:srgbClr val="DE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0566" y="3630109"/>
            <a:ext cx="4876307" cy="1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8166210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ad 2) vliv prostředí</a:t>
            </a:r>
          </a:p>
          <a:p>
            <a:pPr defTabSz="360000"/>
            <a:r>
              <a:rPr lang="cs-CZ" b="0" dirty="0"/>
              <a:t>experiment s potemníkem hnědým (</a:t>
            </a:r>
            <a:r>
              <a:rPr lang="cs-CZ" b="0" i="1" dirty="0" err="1"/>
              <a:t>Tribolium</a:t>
            </a:r>
            <a:r>
              <a:rPr lang="cs-CZ" b="0" i="1" dirty="0"/>
              <a:t> </a:t>
            </a:r>
            <a:r>
              <a:rPr lang="cs-CZ" b="0" i="1" dirty="0" err="1"/>
              <a:t>castaneum</a:t>
            </a:r>
            <a:r>
              <a:rPr lang="cs-CZ" b="0" dirty="0"/>
              <a:t>): </a:t>
            </a:r>
            <a:r>
              <a:rPr lang="cs-CZ" b="0" dirty="0" err="1"/>
              <a:t>kompetice</a:t>
            </a:r>
            <a:r>
              <a:rPr lang="cs-CZ" b="0" dirty="0"/>
              <a:t>, </a:t>
            </a:r>
            <a:br>
              <a:rPr lang="cs-CZ" b="0" dirty="0"/>
            </a:br>
            <a:r>
              <a:rPr lang="cs-CZ" b="0" dirty="0"/>
              <a:t>	insekticid, reprodukční výhoda „asexuálů“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81013" y="5226050"/>
            <a:ext cx="8645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zpočátku převaha asexuálů, nakonec fixace pohlavně se rozmnožujících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rychleji při vyšších koncentracích insekticidu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potomci sexuálních jedinců mají vyšší fitness   </a:t>
            </a:r>
            <a:r>
              <a:rPr lang="cs-CZ" b="0" dirty="0">
                <a:solidFill>
                  <a:srgbClr val="DC0000"/>
                </a:solidFill>
                <a:sym typeface="Symbol" pitchFamily="-105" charset="2"/>
              </a:rPr>
              <a:t>předpoklad 2 neplatí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80929"/>
            <a:chOff x="385" y="731"/>
            <a:chExt cx="4970" cy="2339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0"/>
              <a:chOff x="381" y="1330"/>
              <a:chExt cx="4919" cy="970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56" cy="970"/>
                <a:chOff x="272" y="1260"/>
                <a:chExt cx="2256" cy="970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10" cy="642"/>
                  <a:chOff x="1818" y="1413"/>
                  <a:chExt cx="710" cy="642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69"/>
                <a:chOff x="2895" y="871"/>
                <a:chExt cx="2227" cy="969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10" cy="642"/>
                  <a:chOff x="1818" y="1413"/>
                  <a:chExt cx="710" cy="642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0"/>
              <a:chOff x="365" y="2454"/>
              <a:chExt cx="4970" cy="1030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62" cy="977"/>
                <a:chOff x="269" y="2686"/>
                <a:chExt cx="2262" cy="977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10" cy="642"/>
                  <a:chOff x="1818" y="1413"/>
                  <a:chExt cx="710" cy="642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27"/>
                <a:chOff x="2903" y="2499"/>
                <a:chExt cx="2275" cy="1027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10" cy="642"/>
                  <a:chOff x="1818" y="1413"/>
                  <a:chExt cx="710" cy="642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696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 dirty="0">
                  <a:sym typeface="Symbol" pitchFamily="-105" charset="2"/>
                </a:rPr>
                <a:t>sexuální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27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simulace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2608263" y="217488"/>
            <a:ext cx="3995902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 GENOMU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8032968" cy="31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Velikost genomu a cytoplazmatický poměr (C-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>
                <a:latin typeface="Arial" charset="0"/>
              </a:rPr>
              <a:t>):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>
                <a:latin typeface="Arial" charset="0"/>
              </a:rPr>
              <a:t> = množství DNA v haploidním genomu (</a:t>
            </a:r>
            <a:r>
              <a:rPr lang="cs-CZ" sz="2000" b="0" dirty="0" err="1">
                <a:latin typeface="Arial" charset="0"/>
              </a:rPr>
              <a:t>pg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bp</a:t>
            </a:r>
            <a:r>
              <a:rPr lang="cs-CZ" sz="2000" b="0" dirty="0">
                <a:latin typeface="Arial" charset="0"/>
              </a:rPr>
              <a:t>)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DE0000"/>
                </a:solidFill>
                <a:latin typeface="Arial" charset="0"/>
              </a:rPr>
              <a:t>Prokaryota</a:t>
            </a:r>
            <a:r>
              <a:rPr lang="cs-CZ" sz="2000" b="0" dirty="0">
                <a:solidFill>
                  <a:srgbClr val="DE0000"/>
                </a:solidFill>
                <a:latin typeface="Arial" charset="0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6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5</a:t>
            </a:r>
            <a:r>
              <a:rPr lang="cs-CZ" sz="2000" b="0" dirty="0">
                <a:latin typeface="Arial" charset="0"/>
                <a:sym typeface="Symbol" pitchFamily="18" charset="2"/>
              </a:rPr>
              <a:t> – 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7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(20-násobné rozpětí)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nejmenší: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Mycoplasma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genitalium</a:t>
            </a:r>
            <a:r>
              <a:rPr lang="cs-CZ" sz="2000" b="0" dirty="0">
                <a:latin typeface="Arial" charset="0"/>
                <a:sym typeface="Symbol" pitchFamily="18" charset="2"/>
              </a:rPr>
              <a:t> 525 genů, nejmenší funkční uměle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syntetizovaný genom </a:t>
            </a:r>
            <a:r>
              <a:rPr lang="cs-CZ" sz="2000" b="0" dirty="0">
                <a:latin typeface="Arial" charset="0"/>
                <a:sym typeface="Symbol"/>
              </a:rPr>
              <a:t> 473 genů (odvozený od </a:t>
            </a:r>
            <a:r>
              <a:rPr lang="cs-CZ" sz="2000" b="0" i="1" dirty="0">
                <a:latin typeface="Arial" charset="0"/>
                <a:sym typeface="Symbol"/>
              </a:rPr>
              <a:t>M. </a:t>
            </a:r>
            <a:r>
              <a:rPr lang="cs-CZ" sz="2000" b="0" i="1" dirty="0" err="1">
                <a:latin typeface="Arial" charset="0"/>
                <a:sym typeface="Symbol"/>
              </a:rPr>
              <a:t>mycoides</a:t>
            </a:r>
            <a:r>
              <a:rPr lang="cs-CZ" sz="2000" b="0" dirty="0">
                <a:latin typeface="Arial" charset="0"/>
                <a:sym typeface="Symbol"/>
              </a:rPr>
              <a:t>)</a:t>
            </a: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největší: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někt</a:t>
            </a:r>
            <a:r>
              <a:rPr lang="cs-CZ" sz="2000" b="0" dirty="0">
                <a:latin typeface="Arial" charset="0"/>
                <a:sym typeface="Symbol" pitchFamily="18" charset="2"/>
              </a:rPr>
              <a:t>. G+ bakterie, sinice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53835" y="5092843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70841" y="217488"/>
            <a:ext cx="49103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Výhody pohlavního rozmnožování</a:t>
            </a:r>
            <a:endParaRPr lang="cs-CZ" sz="2400" dirty="0">
              <a:solidFill>
                <a:srgbClr val="DE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err="1">
                <a:solidFill>
                  <a:srgbClr val="DE0000"/>
                </a:solidFill>
              </a:rPr>
              <a:t>Fisherův</a:t>
            </a:r>
            <a:r>
              <a:rPr lang="cs-CZ" sz="2400" b="0" dirty="0">
                <a:solidFill>
                  <a:srgbClr val="DE0000"/>
                </a:solidFill>
              </a:rPr>
              <a:t>-Mullerův argument:</a:t>
            </a:r>
            <a:endParaRPr lang="cs-CZ" sz="2400" dirty="0">
              <a:solidFill>
                <a:srgbClr val="DE0000"/>
              </a:solidFill>
            </a:endParaRPr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čas</a:t>
            </a:r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výhodné alely </a:t>
            </a:r>
            <a:r>
              <a:rPr lang="cs-CZ" sz="1600" b="0" i="1" dirty="0">
                <a:sym typeface="Symbol" pitchFamily="-105" charset="2"/>
              </a:rPr>
              <a:t>A</a:t>
            </a:r>
            <a:r>
              <a:rPr lang="cs-CZ" sz="1600" b="0" dirty="0">
                <a:sym typeface="Symbol" pitchFamily="-105" charset="2"/>
              </a:rPr>
              <a:t>, </a:t>
            </a:r>
            <a:r>
              <a:rPr lang="cs-CZ" sz="1600" b="0" i="1" dirty="0">
                <a:sym typeface="Symbol" pitchFamily="-105" charset="2"/>
              </a:rPr>
              <a:t>B</a:t>
            </a:r>
            <a:r>
              <a:rPr lang="cs-CZ" sz="1600" b="0" dirty="0">
                <a:sym typeface="Symbol" pitchFamily="-105" charset="2"/>
              </a:rPr>
              <a:t> a </a:t>
            </a:r>
            <a:r>
              <a:rPr lang="cs-CZ" sz="1600" b="0" i="1" dirty="0">
                <a:sym typeface="Symbol" pitchFamily="-105" charset="2"/>
              </a:rPr>
              <a:t>C</a:t>
            </a:r>
            <a:r>
              <a:rPr lang="cs-CZ" sz="1600" b="0" dirty="0">
                <a:sym typeface="Symbol" pitchFamily="-105" charset="2"/>
              </a:rPr>
              <a:t> vznikají u 3 různých jedinců</a:t>
            </a: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315725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jedinci </a:t>
            </a:r>
            <a:r>
              <a:rPr lang="cs-CZ" sz="1600" b="0" i="1" dirty="0">
                <a:sym typeface="Symbol" pitchFamily="-105" charset="2"/>
              </a:rPr>
              <a:t>AB </a:t>
            </a:r>
            <a:r>
              <a:rPr lang="cs-CZ" sz="1600" b="0" dirty="0">
                <a:sym typeface="Symbol" pitchFamily="-105" charset="2"/>
              </a:rPr>
              <a:t>vznikají jen tehdy, pokud dojde k mutaci </a:t>
            </a:r>
            <a:r>
              <a:rPr lang="cs-CZ" sz="1600" b="0" i="1" dirty="0">
                <a:sym typeface="Symbol" pitchFamily="-105" charset="2"/>
              </a:rPr>
              <a:t>B</a:t>
            </a:r>
            <a:r>
              <a:rPr lang="cs-CZ" sz="1600" b="0" dirty="0">
                <a:sym typeface="Symbol" pitchFamily="-105" charset="2"/>
              </a:rPr>
              <a:t> u jedince </a:t>
            </a:r>
            <a:r>
              <a:rPr lang="cs-CZ" sz="1600" b="0" i="1" dirty="0">
                <a:sym typeface="Symbol" pitchFamily="-105" charset="2"/>
              </a:rPr>
              <a:t>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2746648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>
                <a:sym typeface="Symbol" pitchFamily="-105" charset="2"/>
              </a:rPr>
              <a:t>rekombinace spojuje různé výhodné alely, které se mohou v populaci vyskytnout současně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>
                <a:solidFill>
                  <a:srgbClr val="DE0000"/>
                </a:solidFill>
              </a:rPr>
              <a:t>Účinky rekombinace: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olidFill>
                  <a:srgbClr val="F00000"/>
                </a:solidFill>
              </a:rPr>
              <a:t>	</a:t>
            </a:r>
            <a:r>
              <a:rPr lang="cs-CZ" b="0" dirty="0"/>
              <a:t>1 </a:t>
            </a:r>
            <a:r>
              <a:rPr lang="cs-CZ" b="0" dirty="0" err="1"/>
              <a:t>lokus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 max. 2 varianty gamet (heterozygot)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	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4 varianty: gamety </a:t>
            </a:r>
            <a:r>
              <a:rPr lang="cs-CZ" b="0" i="1" dirty="0"/>
              <a:t>AB/ab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endParaRPr lang="cs-CZ" b="0" i="1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	10 </a:t>
            </a:r>
            <a:r>
              <a:rPr lang="cs-CZ" b="0" dirty="0" err="1"/>
              <a:t>lokusů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2</a:t>
            </a:r>
            <a:r>
              <a:rPr lang="en-US" b="0" baseline="30000" dirty="0"/>
              <a:t>10</a:t>
            </a:r>
            <a:r>
              <a:rPr lang="cs-CZ" b="0" dirty="0"/>
              <a:t> = 1024 různých gamet a 2</a:t>
            </a:r>
            <a:r>
              <a:rPr lang="cs-CZ" b="0" i="1" baseline="30000" dirty="0"/>
              <a:t>n</a:t>
            </a:r>
            <a:r>
              <a:rPr lang="cs-CZ" b="0" baseline="30000" dirty="0"/>
              <a:t>-1</a:t>
            </a:r>
            <a:r>
              <a:rPr lang="cs-CZ" b="0" dirty="0"/>
              <a:t>(2</a:t>
            </a:r>
            <a:r>
              <a:rPr lang="cs-CZ" b="0" i="1" baseline="30000" dirty="0"/>
              <a:t>n</a:t>
            </a:r>
            <a:r>
              <a:rPr lang="cs-CZ" b="0" dirty="0"/>
              <a:t>+1) = 524 800 	diploidních genotypů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populační genetiky </a:t>
            </a:r>
            <a:r>
              <a:rPr lang="cs-CZ" b="0" i="1" dirty="0"/>
              <a:t>jediným</a:t>
            </a:r>
            <a:r>
              <a:rPr lang="cs-CZ" b="0" dirty="0"/>
              <a:t> důsledkem sexu je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>
                <a:solidFill>
                  <a:srgbClr val="DE0000"/>
                </a:solidFill>
              </a:rPr>
              <a:t>vazebná rovnováha </a:t>
            </a:r>
            <a:r>
              <a:rPr lang="cs-CZ" b="0" dirty="0"/>
              <a:t>– jakmile je jí dosaženo, sex ztrácí smysl</a:t>
            </a:r>
          </a:p>
          <a:p>
            <a:pPr defTabSz="360000">
              <a:spcAft>
                <a:spcPts val="1800"/>
              </a:spcAft>
            </a:pPr>
            <a:r>
              <a:rPr lang="cs-CZ" b="0" dirty="0">
                <a:sym typeface="Symbol" pitchFamily="-105" charset="2"/>
              </a:rPr>
              <a:t>každý model vysvětlující výhody sexu musí obsahovat mechanismus,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který eliminuje některé kombinace genů (vzniká vazebná nerovnováha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= LD), a vysvětlit, proč geny způsobující LD podporovány selekcí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2276" y="5120071"/>
            <a:ext cx="7733207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dirty="0"/>
              <a:t>Pohlavní rozmnožování zvyšuje variabilitu a tím i evoluční rychlost,</a:t>
            </a:r>
          </a:p>
          <a:p>
            <a:pPr algn="ctr"/>
            <a:r>
              <a:rPr lang="cs-CZ" b="0" dirty="0"/>
              <a:t>ale tato výhoda většinou v dlouhodobé perspektivě, </a:t>
            </a:r>
          </a:p>
          <a:p>
            <a:pPr algn="ctr"/>
            <a:r>
              <a:rPr lang="cs-CZ" b="0" dirty="0"/>
              <a:t>asexualita krátkodobě výhodnější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602777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3550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/>
              <a:t>Př.: kvasinky (</a:t>
            </a:r>
            <a:r>
              <a:rPr lang="cs-CZ" b="0" i="1" dirty="0" err="1"/>
              <a:t>Saccharomyces</a:t>
            </a:r>
            <a:r>
              <a:rPr lang="cs-CZ" b="0" i="1" dirty="0"/>
              <a:t> </a:t>
            </a:r>
            <a:r>
              <a:rPr lang="cs-CZ" b="0" i="1" dirty="0" err="1"/>
              <a:t>cerevisiae</a:t>
            </a:r>
            <a:r>
              <a:rPr lang="cs-CZ" b="0" dirty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	příznivé prostředí: dostatek glukózy, optimální teplota </a:t>
            </a:r>
            <a:r>
              <a:rPr lang="cs-CZ" b="0" dirty="0">
                <a:sym typeface="Symbol"/>
              </a:rPr>
              <a:t> žádný rozdíl</a:t>
            </a:r>
            <a:br>
              <a:rPr lang="cs-CZ" b="0" dirty="0"/>
            </a:br>
            <a:r>
              <a:rPr lang="cs-CZ" b="0" dirty="0"/>
              <a:t>	nepříznivé prostředí: nedostatek glukózy, vysoká teplota </a:t>
            </a:r>
          </a:p>
        </p:txBody>
      </p:sp>
      <p:sp>
        <p:nvSpPr>
          <p:cNvPr id="4" name="AutoShape 116"/>
          <p:cNvSpPr>
            <a:spLocks noChangeArrowheads="1"/>
          </p:cNvSpPr>
          <p:nvPr/>
        </p:nvSpPr>
        <p:spPr bwMode="auto">
          <a:xfrm>
            <a:off x="1420703" y="1480533"/>
            <a:ext cx="2825476" cy="1094499"/>
          </a:xfrm>
          <a:prstGeom prst="wedgeRectCallout">
            <a:avLst>
              <a:gd name="adj1" fmla="val 38727"/>
              <a:gd name="adj2" fmla="val 9743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 nepříznivém prostředí  rostly sexuální linie rychleji než asexuální</a:t>
            </a: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102773" y="1455682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07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Jediným způsobem, jak uniknout škodlivým mutacím jsou buď</a:t>
            </a:r>
            <a:br>
              <a:rPr lang="cs-CZ" b="0" dirty="0"/>
            </a:br>
            <a:r>
              <a:rPr lang="cs-CZ" b="0" dirty="0"/>
              <a:t> </a:t>
            </a:r>
          </a:p>
          <a:p>
            <a:pPr defTabSz="360000"/>
            <a:r>
              <a:rPr lang="cs-CZ" b="0" dirty="0"/>
              <a:t>	zpětné mutace, nebo</a:t>
            </a:r>
          </a:p>
          <a:p>
            <a:pPr defTabSz="360000"/>
            <a:r>
              <a:rPr lang="cs-CZ" b="0" dirty="0"/>
              <a:t>	mutace, které ruší vliv mutace předchozí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5862" y="217488"/>
            <a:ext cx="510370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1. Eliminace škodlivých mutací I.</a:t>
            </a:r>
            <a:br>
              <a:rPr lang="cs-CZ" sz="2400" b="0" dirty="0">
                <a:solidFill>
                  <a:srgbClr val="DE0000"/>
                </a:solidFill>
              </a:rPr>
            </a:br>
            <a:r>
              <a:rPr lang="cs-CZ" sz="2400" b="0" dirty="0" err="1">
                <a:solidFill>
                  <a:srgbClr val="DE0000"/>
                </a:solidFill>
              </a:rPr>
              <a:t>Mullerova</a:t>
            </a:r>
            <a:r>
              <a:rPr lang="cs-CZ" sz="2400" b="0" dirty="0">
                <a:solidFill>
                  <a:srgbClr val="DE0000"/>
                </a:solidFill>
              </a:rPr>
              <a:t> rohatka (</a:t>
            </a:r>
            <a:r>
              <a:rPr lang="cs-CZ" sz="2400" b="0" i="1" dirty="0" err="1">
                <a:solidFill>
                  <a:srgbClr val="DE0000"/>
                </a:solidFill>
              </a:rPr>
              <a:t>Muller</a:t>
            </a:r>
            <a:r>
              <a:rPr lang="en-US" sz="2400" b="0" i="1" dirty="0">
                <a:solidFill>
                  <a:srgbClr val="DE0000"/>
                </a:solidFill>
              </a:rPr>
              <a:t>’s ratchet</a:t>
            </a:r>
            <a:r>
              <a:rPr lang="cs-CZ" sz="2400" b="0" dirty="0">
                <a:solidFill>
                  <a:srgbClr val="DE0000"/>
                </a:solidFill>
              </a:rPr>
              <a:t>)</a:t>
            </a:r>
            <a:r>
              <a:rPr lang="cs-CZ" sz="2400" b="0" i="1" dirty="0">
                <a:solidFill>
                  <a:srgbClr val="DE0000"/>
                </a:solidFill>
              </a:rPr>
              <a:t>:</a:t>
            </a:r>
            <a:endParaRPr lang="cs-CZ" sz="2400" i="1" dirty="0">
              <a:solidFill>
                <a:srgbClr val="DE0000"/>
              </a:solidFill>
            </a:endParaRPr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519736" y="3247697"/>
            <a:ext cx="1301477" cy="536024"/>
          </a:xfrm>
          <a:prstGeom prst="wedgeRectCallout">
            <a:avLst>
              <a:gd name="adj1" fmla="val -45260"/>
              <a:gd name="adj2" fmla="val 10527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západka</a:t>
            </a: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700744" y="4866288"/>
            <a:ext cx="1301477" cy="698935"/>
          </a:xfrm>
          <a:prstGeom prst="wedgeRectCallout">
            <a:avLst>
              <a:gd name="adj1" fmla="val 79106"/>
              <a:gd name="adj2" fmla="val -255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ozubené kolo</a:t>
            </a: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1215750" y="2885089"/>
            <a:ext cx="1301477" cy="536024"/>
          </a:xfrm>
          <a:prstGeom prst="wedgeRectCallout">
            <a:avLst>
              <a:gd name="adj1" fmla="val 29037"/>
              <a:gd name="adj2" fmla="val 8174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rohatka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0261" y="27429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8" y="217488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b="0" dirty="0"/>
              <a:t>akumulace škodlivých mutací</a:t>
            </a:r>
          </a:p>
          <a:p>
            <a:pPr>
              <a:spcAft>
                <a:spcPts val="1200"/>
              </a:spcAft>
            </a:pPr>
            <a:r>
              <a:rPr lang="cs-CZ" b="0" dirty="0"/>
              <a:t>malá velikost populace </a:t>
            </a:r>
            <a:r>
              <a:rPr lang="cs-CZ" b="0" dirty="0">
                <a:sym typeface="Symbol" pitchFamily="-105" charset="2"/>
              </a:rPr>
              <a:t> role driftu (stochastický proces)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při sexu možnost vyhnout se „západce“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šíření genů odpovědných za sex s tím, jak roste frekvence genotypů 	bez škodlivých mutací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nejlépe mírně škodlivé mutace</a:t>
            </a:r>
            <a:endParaRPr lang="cs-CZ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466899" y="5914696"/>
            <a:ext cx="1261239" cy="486104"/>
          </a:xfrm>
          <a:prstGeom prst="wedgeRectCallout">
            <a:avLst>
              <a:gd name="adj1" fmla="val 29189"/>
              <a:gd name="adj2" fmla="val -14418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sym typeface="Symbol" pitchFamily="-105" charset="2"/>
              </a:rPr>
              <a:t>„západka“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660636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err="1">
                <a:solidFill>
                  <a:schemeClr val="accent2"/>
                </a:solidFill>
              </a:rPr>
              <a:t>Andersson</a:t>
            </a:r>
            <a:r>
              <a:rPr lang="cs-CZ" sz="1800" b="0" dirty="0">
                <a:solidFill>
                  <a:schemeClr val="accent2"/>
                </a:solidFill>
              </a:rPr>
              <a:t> a </a:t>
            </a:r>
            <a:r>
              <a:rPr lang="cs-CZ" sz="1800" b="0" dirty="0" err="1">
                <a:solidFill>
                  <a:schemeClr val="accent2"/>
                </a:solidFill>
              </a:rPr>
              <a:t>Hughes</a:t>
            </a:r>
            <a:r>
              <a:rPr lang="cs-CZ" sz="1800" b="0" dirty="0">
                <a:solidFill>
                  <a:schemeClr val="accent2"/>
                </a:solidFill>
              </a:rPr>
              <a:t> </a:t>
            </a:r>
            <a:r>
              <a:rPr lang="cs-CZ" sz="1800" b="0" dirty="0"/>
              <a:t>(1996) - </a:t>
            </a:r>
            <a:r>
              <a:rPr lang="cs-CZ" sz="1800" b="0" i="1" dirty="0" err="1"/>
              <a:t>Salmonella</a:t>
            </a:r>
            <a:r>
              <a:rPr lang="cs-CZ" sz="1800" b="0" i="1" dirty="0"/>
              <a:t> </a:t>
            </a:r>
            <a:r>
              <a:rPr lang="cs-CZ" sz="1800" b="0" i="1" dirty="0" err="1"/>
              <a:t>typhimurium</a:t>
            </a:r>
            <a:endParaRPr lang="cs-CZ" sz="1800" b="0" i="1" dirty="0"/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444 experimentálních kultur, každá z 1 jedince </a:t>
            </a:r>
            <a:r>
              <a:rPr lang="cs-CZ" sz="1800" b="0" dirty="0">
                <a:sym typeface="Symbol" pitchFamily="-105" charset="2"/>
              </a:rPr>
              <a:t> růst přes noc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opakování </a:t>
            </a:r>
            <a:r>
              <a:rPr lang="cs-CZ" sz="1800" b="0" dirty="0">
                <a:sym typeface="Symbol" pitchFamily="-105" charset="2"/>
              </a:rPr>
              <a:t> opakovaný drift, celkem 1700 generací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srovnání s volně žijícím kmenem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>
                <a:sym typeface="Symbol" pitchFamily="-105" charset="2"/>
              </a:rPr>
              <a:t>5 kultur (1%) se signifikantně sníženou fitness,</a:t>
            </a:r>
            <a:r>
              <a:rPr lang="cs-CZ" sz="1800" b="0" dirty="0">
                <a:sym typeface="Symbol" pitchFamily="-105" charset="2"/>
              </a:rPr>
              <a:t> 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	</a:t>
            </a:r>
            <a:r>
              <a:rPr lang="cs-CZ" sz="1800" b="0" u="sng" dirty="0">
                <a:sym typeface="Symbol" pitchFamily="-105" charset="2"/>
              </a:rPr>
              <a:t>žádná s vyšší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508430"/>
            <a:ext cx="7504042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>
                <a:solidFill>
                  <a:schemeClr val="accent2"/>
                </a:solidFill>
              </a:rPr>
              <a:t>Lambert a Moran </a:t>
            </a:r>
            <a:r>
              <a:rPr lang="cs-CZ" sz="1800" b="0" dirty="0"/>
              <a:t>(1998) - srovnání fitness bakterií v buňkách hmyzu </a:t>
            </a:r>
            <a:br>
              <a:rPr lang="cs-CZ" sz="1800" b="0" dirty="0"/>
            </a:br>
            <a:r>
              <a:rPr lang="cs-CZ" sz="1800" b="0" dirty="0"/>
              <a:t>	s volně žijícími druhy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9 druhů bakterií žijících pouze v buňkách hmyzu</a:t>
            </a:r>
            <a:endParaRPr lang="cs-CZ" sz="1800" b="0" dirty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každý druh má volně žijícího blízkého příbuzného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termální stabilita </a:t>
            </a:r>
            <a:r>
              <a:rPr lang="cs-CZ" sz="1800" b="0" dirty="0" err="1"/>
              <a:t>rRNA</a:t>
            </a:r>
            <a:r>
              <a:rPr lang="cs-CZ" sz="1800" b="0" dirty="0"/>
              <a:t> genů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akumulovali </a:t>
            </a:r>
            <a:r>
              <a:rPr lang="cs-CZ" sz="1800" b="0" dirty="0" err="1"/>
              <a:t>endosymbionti</a:t>
            </a:r>
            <a:r>
              <a:rPr lang="cs-CZ" sz="1800" b="0" dirty="0"/>
              <a:t> škodlivé mutace?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/>
              <a:t>ve všech případech </a:t>
            </a:r>
            <a:r>
              <a:rPr lang="cs-CZ" sz="1800" b="0" u="sng" dirty="0" err="1"/>
              <a:t>rRNA</a:t>
            </a:r>
            <a:r>
              <a:rPr lang="cs-CZ" sz="1800" b="0" u="sng" dirty="0"/>
              <a:t> </a:t>
            </a:r>
            <a:r>
              <a:rPr lang="cs-CZ" sz="1800" b="0" u="sng" dirty="0" err="1"/>
              <a:t>endosymbiontů</a:t>
            </a:r>
            <a:r>
              <a:rPr lang="cs-CZ" sz="1800" b="0" u="sng" dirty="0"/>
              <a:t> o 15 až 25% </a:t>
            </a:r>
            <a:r>
              <a:rPr lang="cs-CZ" sz="1800" b="0" i="1" u="sng" dirty="0"/>
              <a:t>méně</a:t>
            </a:r>
            <a:r>
              <a:rPr lang="cs-CZ" sz="1800" b="0" u="sng" dirty="0"/>
              <a:t> stabilní</a:t>
            </a:r>
            <a:endParaRPr lang="cs-CZ" sz="1800" b="0" u="sng" dirty="0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759670" y="1491069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207157"/>
            <a:ext cx="46858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err="1">
                <a:solidFill>
                  <a:srgbClr val="003399"/>
                </a:solidFill>
              </a:rPr>
              <a:t>Alexey</a:t>
            </a:r>
            <a:r>
              <a:rPr lang="cs-CZ" b="0" dirty="0">
                <a:solidFill>
                  <a:srgbClr val="003399"/>
                </a:solidFill>
              </a:rPr>
              <a:t> S. </a:t>
            </a:r>
            <a:r>
              <a:rPr lang="cs-CZ" b="0" dirty="0" err="1">
                <a:solidFill>
                  <a:srgbClr val="003399"/>
                </a:solidFill>
              </a:rPr>
              <a:t>Kondrashov</a:t>
            </a:r>
            <a:r>
              <a:rPr lang="cs-CZ" b="0" dirty="0"/>
              <a:t> (1988)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předpoklad, že škodlivé mutace působí </a:t>
            </a:r>
            <a:br>
              <a:rPr lang="cs-CZ" b="0" dirty="0"/>
            </a:br>
            <a:r>
              <a:rPr lang="cs-CZ" b="0" dirty="0"/>
              <a:t>	synergicky </a:t>
            </a:r>
            <a:r>
              <a:rPr lang="cs-CZ" b="0" dirty="0">
                <a:sym typeface="Symbol"/>
              </a:rPr>
              <a:t> </a:t>
            </a:r>
            <a:r>
              <a:rPr lang="cs-CZ" b="0" dirty="0" err="1">
                <a:sym typeface="Symbol"/>
              </a:rPr>
              <a:t>epistáze</a:t>
            </a:r>
            <a:endParaRPr lang="cs-CZ" b="0" dirty="0">
              <a:sym typeface="Symbol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/>
              <a:t>„</a:t>
            </a:r>
            <a:r>
              <a:rPr lang="cs-CZ" b="0" i="1" dirty="0" err="1"/>
              <a:t>truncation</a:t>
            </a:r>
            <a:r>
              <a:rPr lang="cs-CZ" b="0" i="1" dirty="0"/>
              <a:t> </a:t>
            </a:r>
            <a:r>
              <a:rPr lang="cs-CZ" b="0" i="1" dirty="0" err="1"/>
              <a:t>selection</a:t>
            </a:r>
            <a:r>
              <a:rPr lang="cs-CZ" b="0" dirty="0"/>
              <a:t>“ (deterministický </a:t>
            </a:r>
            <a:br>
              <a:rPr lang="cs-CZ" b="0" dirty="0"/>
            </a:br>
            <a:r>
              <a:rPr lang="cs-CZ" b="0" dirty="0"/>
              <a:t>	proces)</a:t>
            </a:r>
            <a:endParaRPr lang="cs-CZ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965795" y="217488"/>
            <a:ext cx="486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2. Eliminace škodlivých mutací II.</a:t>
            </a:r>
            <a:br>
              <a:rPr lang="cs-CZ" sz="2400" b="0" dirty="0">
                <a:solidFill>
                  <a:srgbClr val="DE0000"/>
                </a:solidFill>
              </a:rPr>
            </a:br>
            <a:r>
              <a:rPr lang="cs-CZ" sz="2400" b="0" dirty="0" err="1">
                <a:solidFill>
                  <a:srgbClr val="DE0000"/>
                </a:solidFill>
              </a:rPr>
              <a:t>Kondrashovův</a:t>
            </a:r>
            <a:r>
              <a:rPr lang="cs-CZ" sz="2400" b="0" dirty="0">
                <a:solidFill>
                  <a:srgbClr val="DE0000"/>
                </a:solidFill>
              </a:rPr>
              <a:t> model</a:t>
            </a:r>
            <a:r>
              <a:rPr lang="cs-CZ" sz="2400" b="0" i="1" dirty="0">
                <a:solidFill>
                  <a:srgbClr val="DE0000"/>
                </a:solidFill>
              </a:rPr>
              <a:t>:</a:t>
            </a:r>
            <a:endParaRPr lang="cs-CZ" sz="2400" i="1" dirty="0">
              <a:solidFill>
                <a:srgbClr val="DE0000"/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0027A27-83C7-463A-A456-801B1EF64C4A}"/>
              </a:ext>
            </a:extLst>
          </p:cNvPr>
          <p:cNvGrpSpPr/>
          <p:nvPr/>
        </p:nvGrpSpPr>
        <p:grpSpPr>
          <a:xfrm>
            <a:off x="770192" y="3305189"/>
            <a:ext cx="4296854" cy="2933700"/>
            <a:chOff x="770192" y="3457587"/>
            <a:chExt cx="4296854" cy="2933700"/>
          </a:xfrm>
        </p:grpSpPr>
        <p:pic>
          <p:nvPicPr>
            <p:cNvPr id="1026" name="Picture 2" descr="Statistika">
              <a:extLst>
                <a:ext uri="{FF2B5EF4-FFF2-40B4-BE49-F238E27FC236}">
                  <a16:creationId xmlns:a16="http://schemas.microsoft.com/office/drawing/2014/main" id="{236E7F60-D23F-4DAE-9E63-CAFE4DEC9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0" r="5452"/>
            <a:stretch/>
          </p:blipFill>
          <p:spPr bwMode="auto">
            <a:xfrm>
              <a:off x="770192" y="3457587"/>
              <a:ext cx="4296854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5E165D17-F712-4558-86CC-142B5F458A01}"/>
                </a:ext>
              </a:extLst>
            </p:cNvPr>
            <p:cNvCxnSpPr/>
            <p:nvPr/>
          </p:nvCxnSpPr>
          <p:spPr bwMode="auto">
            <a:xfrm>
              <a:off x="3541181" y="4791194"/>
              <a:ext cx="0" cy="114844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E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E6FA8DA3-F9C4-4119-87C6-775F7B19395E}"/>
                </a:ext>
              </a:extLst>
            </p:cNvPr>
            <p:cNvSpPr txBox="1"/>
            <p:nvPr/>
          </p:nvSpPr>
          <p:spPr>
            <a:xfrm>
              <a:off x="3510009" y="521263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dirty="0">
                  <a:solidFill>
                    <a:srgbClr val="C00000"/>
                  </a:solidFill>
                  <a:sym typeface="Symbol" panose="05050102010706020507" pitchFamily="18" charset="2"/>
                </a:rPr>
                <a:t></a:t>
              </a:r>
              <a:endParaRPr lang="cs-CZ" sz="40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C94705B-8AD4-436C-B535-4C8516086096}"/>
              </a:ext>
            </a:extLst>
          </p:cNvPr>
          <p:cNvCxnSpPr/>
          <p:nvPr/>
        </p:nvCxnSpPr>
        <p:spPr bwMode="auto">
          <a:xfrm>
            <a:off x="2094166" y="2925213"/>
            <a:ext cx="745078" cy="1309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207157"/>
            <a:ext cx="486030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err="1">
                <a:solidFill>
                  <a:srgbClr val="003399"/>
                </a:solidFill>
              </a:rPr>
              <a:t>Alexey</a:t>
            </a:r>
            <a:r>
              <a:rPr lang="cs-CZ" b="0" dirty="0">
                <a:solidFill>
                  <a:srgbClr val="003399"/>
                </a:solidFill>
              </a:rPr>
              <a:t> S. </a:t>
            </a:r>
            <a:r>
              <a:rPr lang="cs-CZ" b="0" dirty="0" err="1">
                <a:solidFill>
                  <a:srgbClr val="003399"/>
                </a:solidFill>
              </a:rPr>
              <a:t>Kondrashov</a:t>
            </a:r>
            <a:r>
              <a:rPr lang="cs-CZ" b="0" dirty="0"/>
              <a:t> (1988)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předpoklad, že škodlivé mutace působí </a:t>
            </a:r>
            <a:br>
              <a:rPr lang="cs-CZ" b="0" dirty="0"/>
            </a:br>
            <a:r>
              <a:rPr lang="cs-CZ" b="0" dirty="0"/>
              <a:t>	synergicky </a:t>
            </a:r>
            <a:r>
              <a:rPr lang="cs-CZ" b="0" dirty="0">
                <a:sym typeface="Symbol"/>
              </a:rPr>
              <a:t> </a:t>
            </a:r>
            <a:r>
              <a:rPr lang="cs-CZ" b="0" dirty="0" err="1">
                <a:sym typeface="Symbol"/>
              </a:rPr>
              <a:t>epistáze</a:t>
            </a:r>
            <a:endParaRPr lang="cs-CZ" b="0" dirty="0">
              <a:sym typeface="Symbol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/>
              <a:t>„</a:t>
            </a:r>
            <a:r>
              <a:rPr lang="cs-CZ" b="0" i="1" dirty="0" err="1"/>
              <a:t>truncation</a:t>
            </a:r>
            <a:r>
              <a:rPr lang="cs-CZ" b="0" i="1" dirty="0"/>
              <a:t> </a:t>
            </a:r>
            <a:r>
              <a:rPr lang="cs-CZ" b="0" i="1" dirty="0" err="1"/>
              <a:t>selection</a:t>
            </a:r>
            <a:r>
              <a:rPr lang="cs-CZ" b="0" dirty="0"/>
              <a:t>“ (deterministický </a:t>
            </a:r>
            <a:br>
              <a:rPr lang="cs-CZ" b="0" dirty="0"/>
            </a:br>
            <a:r>
              <a:rPr lang="cs-CZ" b="0" dirty="0"/>
              <a:t>	proces)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protože u </a:t>
            </a:r>
            <a:r>
              <a:rPr lang="cs-CZ" b="0" dirty="0" err="1"/>
              <a:t>sexuálů</a:t>
            </a:r>
            <a:r>
              <a:rPr lang="cs-CZ" b="0" dirty="0"/>
              <a:t> je podíl škodlivých </a:t>
            </a:r>
            <a:br>
              <a:rPr lang="cs-CZ" b="0" dirty="0"/>
            </a:br>
            <a:r>
              <a:rPr lang="cs-CZ" b="0" dirty="0"/>
              <a:t>	mutací přesahujících hodnotu </a:t>
            </a:r>
            <a:r>
              <a:rPr lang="cs-CZ" b="0" i="1" dirty="0"/>
              <a:t>T</a:t>
            </a:r>
            <a:r>
              <a:rPr lang="cs-CZ" b="0" dirty="0"/>
              <a:t> vyšší </a:t>
            </a:r>
            <a:br>
              <a:rPr lang="cs-CZ" b="0" dirty="0"/>
            </a:br>
            <a:r>
              <a:rPr lang="cs-CZ" b="0" dirty="0"/>
              <a:t>	než u asexuálů, je u nich eliminace </a:t>
            </a:r>
            <a:br>
              <a:rPr lang="cs-CZ" b="0" dirty="0"/>
            </a:br>
            <a:r>
              <a:rPr lang="cs-CZ" b="0" dirty="0"/>
              <a:t>	těchto mutací rychlejší (</a:t>
            </a:r>
            <a:r>
              <a:rPr lang="cs-CZ" b="0" dirty="0" err="1"/>
              <a:t>rekominace</a:t>
            </a:r>
            <a:br>
              <a:rPr lang="cs-CZ" b="0" dirty="0"/>
            </a:br>
            <a:r>
              <a:rPr lang="cs-CZ" b="0" dirty="0"/>
              <a:t>	je dostává dohromady)</a:t>
            </a:r>
          </a:p>
          <a:p>
            <a:pPr defTabSz="360000">
              <a:spcAft>
                <a:spcPts val="1200"/>
              </a:spcAft>
            </a:pPr>
            <a:r>
              <a:rPr lang="cs-CZ" b="0" dirty="0"/>
              <a:t>otázka, zda frekvence škodlivých mutací </a:t>
            </a:r>
            <a:br>
              <a:rPr lang="cs-CZ" b="0" dirty="0"/>
            </a:br>
            <a:r>
              <a:rPr lang="cs-CZ" b="0" dirty="0"/>
              <a:t>	dostatečně vysoká (alespoň</a:t>
            </a:r>
            <a:br>
              <a:rPr lang="cs-CZ" b="0" dirty="0"/>
            </a:br>
            <a:r>
              <a:rPr lang="cs-CZ" b="0" dirty="0"/>
              <a:t>	1/generaci/genom)</a:t>
            </a:r>
          </a:p>
          <a:p>
            <a:pPr defTabSz="360000">
              <a:spcAft>
                <a:spcPts val="1200"/>
              </a:spcAft>
            </a:pPr>
            <a:r>
              <a:rPr lang="cs-CZ" b="0" u="sng" dirty="0"/>
              <a:t>model prokázán u </a:t>
            </a:r>
            <a:r>
              <a:rPr lang="cs-CZ" b="0" i="1" u="sng" dirty="0"/>
              <a:t>E. </a:t>
            </a:r>
            <a:r>
              <a:rPr lang="cs-CZ" b="0" i="1" u="sng" dirty="0" err="1"/>
              <a:t>coli</a:t>
            </a:r>
            <a:r>
              <a:rPr lang="cs-CZ" b="0" u="sng" dirty="0"/>
              <a:t> a </a:t>
            </a:r>
            <a:r>
              <a:rPr lang="cs-CZ" b="0" i="1" u="sng" dirty="0"/>
              <a:t>S. </a:t>
            </a:r>
            <a:r>
              <a:rPr lang="cs-CZ" b="0" i="1" u="sng" dirty="0" err="1"/>
              <a:t>cerevisiae</a:t>
            </a:r>
            <a:endParaRPr lang="cs-CZ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965795" y="217488"/>
            <a:ext cx="486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2. Eliminace škodlivých mutací II.</a:t>
            </a:r>
            <a:br>
              <a:rPr lang="cs-CZ" sz="2400" b="0" dirty="0">
                <a:solidFill>
                  <a:srgbClr val="DE0000"/>
                </a:solidFill>
              </a:rPr>
            </a:br>
            <a:r>
              <a:rPr lang="cs-CZ" sz="2400" b="0" dirty="0" err="1">
                <a:solidFill>
                  <a:srgbClr val="DE0000"/>
                </a:solidFill>
              </a:rPr>
              <a:t>Kondrashovův</a:t>
            </a:r>
            <a:r>
              <a:rPr lang="cs-CZ" sz="2400" b="0" dirty="0">
                <a:solidFill>
                  <a:srgbClr val="DE0000"/>
                </a:solidFill>
              </a:rPr>
              <a:t> model</a:t>
            </a:r>
            <a:r>
              <a:rPr lang="cs-CZ" sz="2400" b="0" i="1" dirty="0">
                <a:solidFill>
                  <a:srgbClr val="DE0000"/>
                </a:solidFill>
              </a:rPr>
              <a:t>:</a:t>
            </a:r>
            <a:endParaRPr lang="cs-CZ" sz="2400" i="1" dirty="0">
              <a:solidFill>
                <a:srgbClr val="D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7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5504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/>
              <a:t>biotop rozdělený na lokální místa, do kterých náhodně „distribuováni“ </a:t>
            </a:r>
            <a:br>
              <a:rPr lang="cs-CZ" b="0" dirty="0"/>
            </a:br>
            <a:r>
              <a:rPr lang="cs-CZ" b="0" dirty="0"/>
              <a:t>	potomci </a:t>
            </a:r>
            <a:r>
              <a:rPr lang="cs-CZ" b="0" dirty="0">
                <a:sym typeface="Symbol" pitchFamily="-105" charset="2"/>
              </a:rPr>
              <a:t> jen nejlépe adaptovaní přežijí, rodič nemůže předpokládat,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který z nich to bude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analogie s koupí losu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2717" y="217488"/>
            <a:ext cx="657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3. </a:t>
            </a:r>
            <a:r>
              <a:rPr lang="cs-CZ" sz="2400" b="0" dirty="0" err="1">
                <a:solidFill>
                  <a:srgbClr val="DE0000"/>
                </a:solidFill>
              </a:rPr>
              <a:t>Nepredikovatelnost</a:t>
            </a:r>
            <a:r>
              <a:rPr lang="cs-CZ" sz="2400" b="0" dirty="0">
                <a:solidFill>
                  <a:srgbClr val="DE0000"/>
                </a:solidFill>
              </a:rPr>
              <a:t> prostředí – model loterie</a:t>
            </a:r>
            <a:br>
              <a:rPr lang="cs-CZ" sz="2400" b="0" dirty="0">
                <a:solidFill>
                  <a:srgbClr val="DE0000"/>
                </a:solidFill>
              </a:rPr>
            </a:br>
            <a:r>
              <a:rPr lang="cs-CZ" sz="2400" b="0" dirty="0">
                <a:solidFill>
                  <a:srgbClr val="DE0000"/>
                </a:solidFill>
              </a:rPr>
              <a:t>(</a:t>
            </a:r>
            <a:r>
              <a:rPr lang="cs-CZ" sz="2400" b="0" i="1" dirty="0" err="1">
                <a:solidFill>
                  <a:srgbClr val="DE0000"/>
                </a:solidFill>
              </a:rPr>
              <a:t>lotery</a:t>
            </a:r>
            <a:r>
              <a:rPr lang="cs-CZ" sz="2400" b="0" i="1" dirty="0">
                <a:solidFill>
                  <a:srgbClr val="DE0000"/>
                </a:solidFill>
              </a:rPr>
              <a:t> model</a:t>
            </a:r>
            <a:r>
              <a:rPr lang="cs-CZ" sz="2400" b="0" dirty="0">
                <a:solidFill>
                  <a:srgbClr val="DE0000"/>
                </a:solidFill>
              </a:rPr>
              <a:t>, </a:t>
            </a:r>
            <a:r>
              <a:rPr lang="cs-CZ" sz="2400" b="0" i="1" dirty="0" err="1">
                <a:solidFill>
                  <a:srgbClr val="DE0000"/>
                </a:solidFill>
              </a:rPr>
              <a:t>elm</a:t>
            </a:r>
            <a:r>
              <a:rPr lang="cs-CZ" sz="2400" b="0" i="1" dirty="0">
                <a:solidFill>
                  <a:srgbClr val="DE0000"/>
                </a:solidFill>
              </a:rPr>
              <a:t>-</a:t>
            </a:r>
            <a:r>
              <a:rPr lang="cs-CZ" sz="2400" b="0" i="1" dirty="0" err="1">
                <a:solidFill>
                  <a:srgbClr val="DE0000"/>
                </a:solidFill>
              </a:rPr>
              <a:t>oyster</a:t>
            </a:r>
            <a:r>
              <a:rPr lang="cs-CZ" sz="2400" b="0" i="1" dirty="0">
                <a:solidFill>
                  <a:srgbClr val="DE0000"/>
                </a:solidFill>
              </a:rPr>
              <a:t> model</a:t>
            </a:r>
            <a:r>
              <a:rPr lang="cs-CZ" sz="2400" b="0" dirty="0">
                <a:solidFill>
                  <a:srgbClr val="DE0000"/>
                </a:solidFill>
              </a:rPr>
              <a:t>)</a:t>
            </a:r>
            <a:endParaRPr lang="cs-CZ" sz="2400" i="1" dirty="0">
              <a:solidFill>
                <a:srgbClr val="DE0000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78013E-A210-4064-A114-1ABD2C50738B}"/>
              </a:ext>
            </a:extLst>
          </p:cNvPr>
          <p:cNvSpPr txBox="1"/>
          <p:nvPr/>
        </p:nvSpPr>
        <p:spPr>
          <a:xfrm>
            <a:off x="2726510" y="225425"/>
            <a:ext cx="401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Př. mšice </a:t>
            </a:r>
            <a:r>
              <a:rPr lang="cs-CZ" b="0" dirty="0" err="1"/>
              <a:t>sojová</a:t>
            </a:r>
            <a:r>
              <a:rPr lang="cs-CZ" b="0" dirty="0"/>
              <a:t> (</a:t>
            </a:r>
            <a:r>
              <a:rPr lang="cs-CZ" b="0" i="1" dirty="0" err="1"/>
              <a:t>Aphis</a:t>
            </a:r>
            <a:r>
              <a:rPr lang="cs-CZ" b="0" i="1" dirty="0"/>
              <a:t> </a:t>
            </a:r>
            <a:r>
              <a:rPr lang="cs-CZ" b="0" i="1" dirty="0" err="1"/>
              <a:t>glycines</a:t>
            </a:r>
            <a:r>
              <a:rPr lang="cs-CZ" b="0" dirty="0"/>
              <a:t>):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5795304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DE0000"/>
                </a:solidFill>
                <a:latin typeface="Arial" charset="0"/>
                <a:sym typeface="Symbol" pitchFamily="18" charset="2"/>
              </a:rPr>
              <a:t>Eukaryota</a:t>
            </a:r>
            <a:r>
              <a:rPr lang="cs-CZ" sz="2000" b="0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8,810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(80 000-násobné rozpětí!)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Př. hrotnatka velká (</a:t>
            </a:r>
            <a:r>
              <a:rPr lang="cs-CZ" b="0" i="1" dirty="0" err="1"/>
              <a:t>Daphnia</a:t>
            </a:r>
            <a:r>
              <a:rPr lang="cs-CZ" b="0" i="1" dirty="0"/>
              <a:t> </a:t>
            </a:r>
            <a:r>
              <a:rPr lang="cs-CZ" b="0" i="1" dirty="0" err="1"/>
              <a:t>magna</a:t>
            </a:r>
            <a:r>
              <a:rPr lang="cs-CZ" b="0" dirty="0"/>
              <a:t>):</a:t>
            </a:r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nový predátor, nedostatek potravy, vysychání jezera </a:t>
            </a:r>
            <a:r>
              <a:rPr lang="cs-CZ" sz="1800" b="0" dirty="0">
                <a:sym typeface="Symbol"/>
              </a:rPr>
              <a:t> přechod na pohlavní rozmnožování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112817" y="3072852"/>
            <a:ext cx="697979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Problém: modely 3 a 4 platí pouze pro organismy </a:t>
            </a:r>
          </a:p>
          <a:p>
            <a:pPr algn="ctr"/>
            <a:r>
              <a:rPr lang="cs-CZ" sz="2400" b="0" dirty="0">
                <a:solidFill>
                  <a:srgbClr val="DE0000"/>
                </a:solidFill>
              </a:rPr>
              <a:t>s vysokou fertilitou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5552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/>
              <a:t>předpoklad, že v heterogenním i homogenním biotopu se genotypy</a:t>
            </a:r>
            <a:br>
              <a:rPr lang="cs-CZ" b="0" dirty="0"/>
            </a:br>
            <a:r>
              <a:rPr lang="cs-CZ" b="0" dirty="0"/>
              <a:t>	mohou lišit ve využití omezených zdrojů</a:t>
            </a:r>
          </a:p>
          <a:p>
            <a:pPr defTabSz="360000">
              <a:spcAft>
                <a:spcPts val="1200"/>
              </a:spcAft>
            </a:pPr>
            <a:r>
              <a:rPr lang="cs-CZ" b="0" dirty="0" err="1"/>
              <a:t>kompetice</a:t>
            </a:r>
            <a:r>
              <a:rPr lang="cs-CZ" b="0" dirty="0"/>
              <a:t> mezi sourozenci </a:t>
            </a:r>
            <a:r>
              <a:rPr lang="cs-CZ" b="0" dirty="0">
                <a:sym typeface="Symbol" pitchFamily="-105" charset="2"/>
              </a:rPr>
              <a:t> na lokalitě se může udržet více potomků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sexuálních rodičů, protože asexuální potomstvo </a:t>
            </a:r>
            <a:r>
              <a:rPr lang="cs-CZ" b="0" dirty="0" err="1">
                <a:sym typeface="Symbol" pitchFamily="-105" charset="2"/>
              </a:rPr>
              <a:t>kompetuje</a:t>
            </a:r>
            <a:r>
              <a:rPr lang="cs-CZ" b="0" dirty="0">
                <a:sym typeface="Symbol" pitchFamily="-105" charset="2"/>
              </a:rPr>
              <a:t> intenzivněji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19420" y="217488"/>
            <a:ext cx="79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4. </a:t>
            </a:r>
            <a:r>
              <a:rPr lang="cs-CZ" sz="2400" b="0" dirty="0" err="1">
                <a:solidFill>
                  <a:srgbClr val="DE0000"/>
                </a:solidFill>
              </a:rPr>
              <a:t>Nepredikovatelnost</a:t>
            </a:r>
            <a:r>
              <a:rPr lang="cs-CZ" sz="2400" b="0" dirty="0">
                <a:solidFill>
                  <a:srgbClr val="DE0000"/>
                </a:solidFill>
              </a:rPr>
              <a:t> prostředí – model vlastního pokoje</a:t>
            </a:r>
            <a:br>
              <a:rPr lang="cs-CZ" sz="2400" b="0" dirty="0">
                <a:solidFill>
                  <a:srgbClr val="DE0000"/>
                </a:solidFill>
              </a:rPr>
            </a:br>
            <a:r>
              <a:rPr lang="cs-CZ" sz="2400" b="0" dirty="0">
                <a:solidFill>
                  <a:srgbClr val="DE0000"/>
                </a:solidFill>
              </a:rPr>
              <a:t>(</a:t>
            </a:r>
            <a:r>
              <a:rPr lang="cs-CZ" sz="2400" b="0" i="1" dirty="0" err="1">
                <a:solidFill>
                  <a:srgbClr val="DE0000"/>
                </a:solidFill>
              </a:rPr>
              <a:t>elbow</a:t>
            </a:r>
            <a:r>
              <a:rPr lang="cs-CZ" sz="2400" b="0" i="1" dirty="0">
                <a:solidFill>
                  <a:srgbClr val="DE0000"/>
                </a:solidFill>
              </a:rPr>
              <a:t> </a:t>
            </a:r>
            <a:r>
              <a:rPr lang="cs-CZ" sz="2400" b="0" i="1" dirty="0" err="1">
                <a:solidFill>
                  <a:srgbClr val="DE0000"/>
                </a:solidFill>
              </a:rPr>
              <a:t>room</a:t>
            </a:r>
            <a:r>
              <a:rPr lang="cs-CZ" sz="2400" b="0" i="1" dirty="0">
                <a:solidFill>
                  <a:srgbClr val="DE0000"/>
                </a:solidFill>
              </a:rPr>
              <a:t> model</a:t>
            </a:r>
            <a:r>
              <a:rPr lang="cs-CZ" sz="2400" b="0" dirty="0">
                <a:solidFill>
                  <a:srgbClr val="DE0000"/>
                </a:solidFill>
              </a:rPr>
              <a:t>)</a:t>
            </a:r>
            <a:endParaRPr lang="cs-CZ" sz="2400" i="1" dirty="0">
              <a:solidFill>
                <a:srgbClr val="DE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1420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>
                <a:solidFill>
                  <a:srgbClr val="DE0000"/>
                </a:solidFill>
              </a:rPr>
              <a:t>Fluktuace prostředí:</a:t>
            </a:r>
            <a:br>
              <a:rPr lang="cs-CZ" b="0" dirty="0">
                <a:solidFill>
                  <a:srgbClr val="DE0000"/>
                </a:solidFill>
              </a:rPr>
            </a:br>
            <a:endParaRPr lang="cs-CZ" b="0" dirty="0">
              <a:solidFill>
                <a:srgbClr val="DE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sama o sobě nepodporuje sex </a:t>
            </a:r>
            <a:r>
              <a:rPr lang="cs-CZ" b="0" dirty="0">
                <a:sym typeface="Symbol" pitchFamily="-105" charset="2"/>
              </a:rPr>
              <a:t> nutná </a:t>
            </a:r>
            <a:r>
              <a:rPr lang="cs-CZ" b="0" u="sng" dirty="0">
                <a:sym typeface="Symbol" pitchFamily="-105" charset="2"/>
              </a:rPr>
              <a:t>fluktuace </a:t>
            </a:r>
            <a:r>
              <a:rPr lang="cs-CZ" b="0" u="sng" dirty="0" err="1">
                <a:sym typeface="Symbol" pitchFamily="-105" charset="2"/>
              </a:rPr>
              <a:t>epistáze</a:t>
            </a:r>
            <a:endParaRPr lang="cs-CZ" b="0" u="sng" dirty="0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např. 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>
                <a:sym typeface="Symbol" pitchFamily="-105" charset="2"/>
              </a:rPr>
              <a:t>: střídání asociace studený-vlhký a teplý-suchý 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studený-suchý a teplý-vlhký</a:t>
            </a:r>
          </a:p>
          <a:p>
            <a:pPr defTabSz="360000"/>
            <a:r>
              <a:rPr lang="cs-CZ" b="0" dirty="0">
                <a:sym typeface="Symbol" pitchFamily="-105" charset="2"/>
              </a:rPr>
              <a:t>tento model může fungovat např. v interakci parazit-hostitel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6162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3399"/>
                </a:solidFill>
              </a:rPr>
              <a:t>William D. </a:t>
            </a:r>
            <a:r>
              <a:rPr lang="cs-CZ" b="0" dirty="0" err="1">
                <a:solidFill>
                  <a:srgbClr val="003399"/>
                </a:solidFill>
              </a:rPr>
              <a:t>Hamilton</a:t>
            </a:r>
            <a:endParaRPr lang="cs-CZ" b="0" dirty="0">
              <a:solidFill>
                <a:srgbClr val="003399"/>
              </a:solidFill>
            </a:endParaRPr>
          </a:p>
          <a:p>
            <a:r>
              <a:rPr lang="cs-CZ" b="0" dirty="0"/>
              <a:t>základem hypotéza Červené královny (</a:t>
            </a:r>
            <a:r>
              <a:rPr lang="cs-CZ" b="0" dirty="0" err="1">
                <a:solidFill>
                  <a:srgbClr val="003399"/>
                </a:solidFill>
              </a:rPr>
              <a:t>Leigh</a:t>
            </a:r>
            <a:r>
              <a:rPr lang="cs-CZ" b="0" dirty="0">
                <a:solidFill>
                  <a:srgbClr val="003399"/>
                </a:solidFill>
              </a:rPr>
              <a:t> Van Valen</a:t>
            </a:r>
            <a:r>
              <a:rPr lang="cs-CZ" b="0" dirty="0"/>
              <a:t>)</a:t>
            </a:r>
            <a:endParaRPr lang="cs-CZ" b="0" dirty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242837" y="217488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DE0000"/>
                </a:solidFill>
              </a:rPr>
              <a:t>5. Hypotéza Červené královny</a:t>
            </a:r>
            <a:endParaRPr lang="cs-CZ" sz="2400" i="1" dirty="0">
              <a:solidFill>
                <a:srgbClr val="DE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7700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fluktuace </a:t>
            </a:r>
            <a:r>
              <a:rPr lang="cs-CZ" b="0" dirty="0" err="1">
                <a:sym typeface="Symbol" pitchFamily="-105" charset="2"/>
              </a:rPr>
              <a:t>epistáze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cykly fitness a cykly genových frekvencí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koevoluce parazita a hostitele  závody ve zbrojení (</a:t>
            </a:r>
            <a:r>
              <a:rPr lang="cs-CZ" b="0" i="1" dirty="0" err="1">
                <a:sym typeface="Symbol" pitchFamily="-105" charset="2"/>
              </a:rPr>
              <a:t>arms</a:t>
            </a:r>
            <a:r>
              <a:rPr lang="cs-CZ" b="0" i="1" dirty="0">
                <a:sym typeface="Symbol" pitchFamily="-105" charset="2"/>
              </a:rPr>
              <a:t> </a:t>
            </a:r>
            <a:r>
              <a:rPr lang="cs-CZ" b="0" i="1" dirty="0" err="1">
                <a:sym typeface="Symbol" pitchFamily="-105" charset="2"/>
              </a:rPr>
              <a:t>races</a:t>
            </a:r>
            <a:r>
              <a:rPr lang="cs-CZ" b="0" dirty="0">
                <a:sym typeface="Symbol" pitchFamily="-105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b="0" dirty="0" err="1">
                <a:sym typeface="Symbol" pitchFamily="-105" charset="2"/>
              </a:rPr>
              <a:t>multilokusový</a:t>
            </a:r>
            <a:r>
              <a:rPr lang="cs-CZ" b="0" dirty="0">
                <a:sym typeface="Symbol" pitchFamily="-105" charset="2"/>
              </a:rPr>
              <a:t> vztah „</a:t>
            </a:r>
            <a:r>
              <a:rPr lang="cs-CZ" b="0" i="1" dirty="0">
                <a:sym typeface="Symbol" pitchFamily="-105" charset="2"/>
              </a:rPr>
              <a:t>gene-</a:t>
            </a:r>
            <a:r>
              <a:rPr lang="cs-CZ" b="0" i="1" dirty="0" err="1">
                <a:sym typeface="Symbol" pitchFamily="-105" charset="2"/>
              </a:rPr>
              <a:t>for</a:t>
            </a:r>
            <a:r>
              <a:rPr lang="cs-CZ" b="0" i="1" dirty="0">
                <a:sym typeface="Symbol" pitchFamily="-105" charset="2"/>
              </a:rPr>
              <a:t>-gene</a:t>
            </a:r>
            <a:r>
              <a:rPr lang="cs-CZ" b="0" dirty="0">
                <a:sym typeface="Symbol" pitchFamily="-105" charset="2"/>
              </a:rPr>
              <a:t>“</a:t>
            </a: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oscilace genových frekvencí vyšší u asexuálních jedinců</a:t>
            </a: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341664"/>
            <a:ext cx="2903537" cy="1327150"/>
            <a:chOff x="329" y="3335"/>
            <a:chExt cx="1829" cy="836"/>
          </a:xfrm>
        </p:grpSpPr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346690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asexuální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110329" y="2582561"/>
            <a:ext cx="1296670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sexuální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111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předpoklad modelu: u heterogonních organismů (střídání sexuálního </a:t>
            </a:r>
            <a:br>
              <a:rPr lang="cs-CZ" b="0" dirty="0"/>
            </a:br>
            <a:r>
              <a:rPr lang="cs-CZ" b="0" dirty="0"/>
              <a:t>	a asexuálního rozmnožování) a organismů s fakultativní sexualitou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>
                <a:solidFill>
                  <a:srgbClr val="DE0000"/>
                </a:solidFill>
              </a:rPr>
              <a:t>pohlavní rozmnožování častější při zvýšení </a:t>
            </a:r>
            <a:r>
              <a:rPr lang="cs-CZ" b="0" dirty="0" err="1">
                <a:solidFill>
                  <a:srgbClr val="DE0000"/>
                </a:solidFill>
              </a:rPr>
              <a:t>parazitace</a:t>
            </a:r>
            <a:endParaRPr lang="cs-CZ" b="0" dirty="0">
              <a:solidFill>
                <a:srgbClr val="DE0000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extinkce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7165744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err="1">
                <a:solidFill>
                  <a:srgbClr val="0033CC"/>
                </a:solidFill>
              </a:rPr>
              <a:t>Curtis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 err="1">
                <a:solidFill>
                  <a:srgbClr val="0033CC"/>
                </a:solidFill>
              </a:rPr>
              <a:t>Lively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 sladkovodní plž </a:t>
            </a:r>
            <a:r>
              <a:rPr lang="en-US" b="0" dirty="0"/>
              <a:t>p</a:t>
            </a:r>
            <a:r>
              <a:rPr lang="cs-CZ" b="0" dirty="0"/>
              <a:t>í</a:t>
            </a:r>
            <a:r>
              <a:rPr lang="en-US" b="0" dirty="0"/>
              <a:t>se</a:t>
            </a:r>
            <a:r>
              <a:rPr lang="cs-CZ" b="0" dirty="0"/>
              <a:t>č</a:t>
            </a:r>
            <a:r>
              <a:rPr lang="en-US" b="0" dirty="0"/>
              <a:t>n</a:t>
            </a:r>
            <a:r>
              <a:rPr lang="cs-CZ" b="0" dirty="0"/>
              <a:t>í</a:t>
            </a:r>
            <a:r>
              <a:rPr lang="en-US" b="0" dirty="0"/>
              <a:t>k </a:t>
            </a:r>
            <a:r>
              <a:rPr lang="cs-CZ" b="0" dirty="0"/>
              <a:t>novozélandský </a:t>
            </a:r>
            <a:br>
              <a:rPr lang="cs-CZ" b="0" dirty="0"/>
            </a:br>
            <a:r>
              <a:rPr lang="cs-CZ" b="0" dirty="0"/>
              <a:t>	(</a:t>
            </a:r>
            <a:r>
              <a:rPr lang="cs-CZ" b="0" i="1" dirty="0" err="1"/>
              <a:t>Potamopyrgus</a:t>
            </a:r>
            <a:r>
              <a:rPr lang="cs-CZ" b="0" i="1" dirty="0"/>
              <a:t> </a:t>
            </a:r>
            <a:r>
              <a:rPr lang="cs-CZ" b="0" i="1" dirty="0" err="1"/>
              <a:t>antipodarum</a:t>
            </a:r>
            <a:r>
              <a:rPr lang="cs-CZ" b="0" dirty="0"/>
              <a:t>) 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jezera a vodní toky na Novém Zélandu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sexuální i asexuální samice</a:t>
            </a:r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7872668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cs-CZ" b="0" dirty="0">
                <a:sym typeface="Symbol" pitchFamily="-105" charset="2"/>
              </a:rPr>
              <a:t>12 parazitických druhů </a:t>
            </a:r>
            <a:r>
              <a:rPr lang="en-US" b="0" dirty="0" err="1">
                <a:sym typeface="Symbol" pitchFamily="-105" charset="2"/>
              </a:rPr>
              <a:t>motolic</a:t>
            </a:r>
            <a:r>
              <a:rPr lang="cs-CZ" b="0" dirty="0">
                <a:sym typeface="Symbol" pitchFamily="-105" charset="2"/>
              </a:rPr>
              <a:t> (kastrace hostitele  silná selekce)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66 jezer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počet samců jako ukazatel pohlavního rozmnožování</a:t>
            </a:r>
            <a:endParaRPr lang="cs-CZ" b="0" dirty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/>
              <a:t>Lake</a:t>
            </a:r>
            <a:r>
              <a:rPr lang="cs-CZ" sz="1600" b="0" dirty="0"/>
              <a:t> </a:t>
            </a:r>
            <a:r>
              <a:rPr lang="cs-CZ" sz="1600" b="0" dirty="0" err="1"/>
              <a:t>Alexandria</a:t>
            </a:r>
            <a:r>
              <a:rPr lang="cs-CZ" sz="1600" b="0" dirty="0"/>
              <a:t>, </a:t>
            </a:r>
            <a:r>
              <a:rPr lang="cs-CZ" sz="1600" b="0" dirty="0" err="1"/>
              <a:t>South</a:t>
            </a:r>
            <a:r>
              <a:rPr lang="cs-CZ" sz="1600" b="0" dirty="0"/>
              <a:t> Island, New </a:t>
            </a:r>
            <a:r>
              <a:rPr lang="cs-CZ" sz="1600" b="0" dirty="0" err="1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/>
              <a:t>Potamopyrgus</a:t>
            </a:r>
            <a:r>
              <a:rPr lang="cs-CZ" sz="1600" b="0" i="1" dirty="0"/>
              <a:t> </a:t>
            </a:r>
            <a:r>
              <a:rPr lang="cs-CZ" sz="1600" b="0" i="1" dirty="0" err="1"/>
              <a:t>antipodarum</a:t>
            </a:r>
            <a:endParaRPr lang="cs-CZ" sz="1600" b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105987" y="1460938"/>
            <a:ext cx="6009516" cy="4882197"/>
            <a:chOff x="2285" y="1711"/>
            <a:chExt cx="3077" cy="2525"/>
          </a:xfrm>
        </p:grpSpPr>
        <p:sp>
          <p:nvSpPr>
            <p:cNvPr id="46086" name="Line 3"/>
            <p:cNvSpPr>
              <a:spLocks noChangeAspect="1" noChangeShapeType="1"/>
            </p:cNvSpPr>
            <p:nvPr/>
          </p:nvSpPr>
          <p:spPr bwMode="auto">
            <a:xfrm flipV="1">
              <a:off x="3139" y="2596"/>
              <a:ext cx="2145" cy="948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54" y="1822"/>
              <a:ext cx="2408" cy="2153"/>
              <a:chOff x="1697" y="1058"/>
              <a:chExt cx="3191" cy="2854"/>
            </a:xfrm>
          </p:grpSpPr>
          <p:sp>
            <p:nvSpPr>
              <p:cNvPr id="46162" name="Freeform 5"/>
              <p:cNvSpPr>
                <a:spLocks noChangeAspect="1"/>
              </p:cNvSpPr>
              <p:nvPr/>
            </p:nvSpPr>
            <p:spPr bwMode="auto">
              <a:xfrm>
                <a:off x="1760" y="1058"/>
                <a:ext cx="3128" cy="2795"/>
              </a:xfrm>
              <a:custGeom>
                <a:avLst/>
                <a:gdLst>
                  <a:gd name="T0" fmla="*/ 1 w 3497"/>
                  <a:gd name="T1" fmla="*/ 0 h 2795"/>
                  <a:gd name="T2" fmla="*/ 0 w 3497"/>
                  <a:gd name="T3" fmla="*/ 2795 h 2795"/>
                  <a:gd name="T4" fmla="*/ 1283 w 3497"/>
                  <a:gd name="T5" fmla="*/ 2795 h 2795"/>
                  <a:gd name="T6" fmla="*/ 0 60000 65536"/>
                  <a:gd name="T7" fmla="*/ 0 60000 65536"/>
                  <a:gd name="T8" fmla="*/ 0 60000 65536"/>
                  <a:gd name="T9" fmla="*/ 0 w 3497"/>
                  <a:gd name="T10" fmla="*/ 0 h 2795"/>
                  <a:gd name="T11" fmla="*/ 3497 w 3497"/>
                  <a:gd name="T12" fmla="*/ 2795 h 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" h="2795">
                    <a:moveTo>
                      <a:pt x="1" y="0"/>
                    </a:moveTo>
                    <a:lnTo>
                      <a:pt x="0" y="2795"/>
                    </a:lnTo>
                    <a:lnTo>
                      <a:pt x="3497" y="279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3" name="Line 6"/>
              <p:cNvSpPr>
                <a:spLocks noChangeAspect="1" noChangeShapeType="1"/>
              </p:cNvSpPr>
              <p:nvPr/>
            </p:nvSpPr>
            <p:spPr bwMode="auto">
              <a:xfrm>
                <a:off x="1697" y="35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4" name="Line 7"/>
              <p:cNvSpPr>
                <a:spLocks noChangeAspect="1" noChangeShapeType="1"/>
              </p:cNvSpPr>
              <p:nvPr/>
            </p:nvSpPr>
            <p:spPr bwMode="auto">
              <a:xfrm>
                <a:off x="1697" y="318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5" name="Line 8"/>
              <p:cNvSpPr>
                <a:spLocks noChangeAspect="1" noChangeShapeType="1"/>
              </p:cNvSpPr>
              <p:nvPr/>
            </p:nvSpPr>
            <p:spPr bwMode="auto">
              <a:xfrm>
                <a:off x="1697" y="281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6" name="Line 9"/>
              <p:cNvSpPr>
                <a:spLocks noChangeAspect="1" noChangeShapeType="1"/>
              </p:cNvSpPr>
              <p:nvPr/>
            </p:nvSpPr>
            <p:spPr bwMode="auto">
              <a:xfrm>
                <a:off x="1697" y="21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7" name="Line 10"/>
              <p:cNvSpPr>
                <a:spLocks noChangeAspect="1" noChangeShapeType="1"/>
              </p:cNvSpPr>
              <p:nvPr/>
            </p:nvSpPr>
            <p:spPr bwMode="auto">
              <a:xfrm>
                <a:off x="1697" y="247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8" name="Line 11"/>
              <p:cNvSpPr>
                <a:spLocks noChangeAspect="1" noChangeShapeType="1"/>
              </p:cNvSpPr>
              <p:nvPr/>
            </p:nvSpPr>
            <p:spPr bwMode="auto">
              <a:xfrm>
                <a:off x="1697" y="1780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9" name="Line 12"/>
              <p:cNvSpPr>
                <a:spLocks noChangeAspect="1" noChangeShapeType="1"/>
              </p:cNvSpPr>
              <p:nvPr/>
            </p:nvSpPr>
            <p:spPr bwMode="auto">
              <a:xfrm>
                <a:off x="1697" y="142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0" name="Line 13"/>
              <p:cNvSpPr>
                <a:spLocks noChangeAspect="1" noChangeShapeType="1"/>
              </p:cNvSpPr>
              <p:nvPr/>
            </p:nvSpPr>
            <p:spPr bwMode="auto">
              <a:xfrm>
                <a:off x="1697" y="106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1" name="Line 14"/>
              <p:cNvSpPr>
                <a:spLocks noChangeAspect="1" noChangeShapeType="1"/>
              </p:cNvSpPr>
              <p:nvPr/>
            </p:nvSpPr>
            <p:spPr bwMode="auto">
              <a:xfrm>
                <a:off x="1697" y="3854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2" name="Line 15"/>
              <p:cNvSpPr>
                <a:spLocks noChangeAspect="1" noChangeShapeType="1"/>
              </p:cNvSpPr>
              <p:nvPr/>
            </p:nvSpPr>
            <p:spPr bwMode="auto">
              <a:xfrm rot="-5400000">
                <a:off x="172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3" name="Line 16"/>
              <p:cNvSpPr>
                <a:spLocks noChangeAspect="1" noChangeShapeType="1"/>
              </p:cNvSpPr>
              <p:nvPr/>
            </p:nvSpPr>
            <p:spPr bwMode="auto">
              <a:xfrm rot="-5400000">
                <a:off x="2146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4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256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987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6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339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7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3823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8" name="Line 21"/>
              <p:cNvSpPr>
                <a:spLocks noChangeAspect="1" noChangeShapeType="1"/>
              </p:cNvSpPr>
              <p:nvPr/>
            </p:nvSpPr>
            <p:spPr bwMode="auto">
              <a:xfrm rot="-5400000">
                <a:off x="467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9" name="Line 22"/>
              <p:cNvSpPr>
                <a:spLocks noChangeAspect="1" noChangeShapeType="1"/>
              </p:cNvSpPr>
              <p:nvPr/>
            </p:nvSpPr>
            <p:spPr bwMode="auto">
              <a:xfrm rot="-5400000">
                <a:off x="426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6088" name="Oval 23"/>
            <p:cNvSpPr>
              <a:spLocks noChangeAspect="1" noChangeArrowheads="1"/>
            </p:cNvSpPr>
            <p:nvPr/>
          </p:nvSpPr>
          <p:spPr bwMode="auto">
            <a:xfrm>
              <a:off x="3993" y="196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24"/>
            <p:cNvSpPr>
              <a:spLocks noChangeAspect="1" noChangeArrowheads="1"/>
            </p:cNvSpPr>
            <p:nvPr/>
          </p:nvSpPr>
          <p:spPr bwMode="auto">
            <a:xfrm>
              <a:off x="3993" y="200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25"/>
            <p:cNvSpPr>
              <a:spLocks noChangeAspect="1" noChangeArrowheads="1"/>
            </p:cNvSpPr>
            <p:nvPr/>
          </p:nvSpPr>
          <p:spPr bwMode="auto">
            <a:xfrm>
              <a:off x="4281" y="200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26"/>
            <p:cNvSpPr>
              <a:spLocks noChangeAspect="1" noChangeArrowheads="1"/>
            </p:cNvSpPr>
            <p:nvPr/>
          </p:nvSpPr>
          <p:spPr bwMode="auto">
            <a:xfrm>
              <a:off x="4150" y="208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27"/>
            <p:cNvSpPr>
              <a:spLocks noChangeAspect="1" noChangeArrowheads="1"/>
            </p:cNvSpPr>
            <p:nvPr/>
          </p:nvSpPr>
          <p:spPr bwMode="auto">
            <a:xfrm>
              <a:off x="4211" y="2116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28"/>
            <p:cNvSpPr>
              <a:spLocks noChangeAspect="1" noChangeArrowheads="1"/>
            </p:cNvSpPr>
            <p:nvPr/>
          </p:nvSpPr>
          <p:spPr bwMode="auto">
            <a:xfrm>
              <a:off x="4371" y="2187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29"/>
            <p:cNvSpPr>
              <a:spLocks noChangeAspect="1" noChangeArrowheads="1"/>
            </p:cNvSpPr>
            <p:nvPr/>
          </p:nvSpPr>
          <p:spPr bwMode="auto">
            <a:xfrm>
              <a:off x="4469" y="218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30"/>
            <p:cNvSpPr>
              <a:spLocks noChangeAspect="1" noChangeArrowheads="1"/>
            </p:cNvSpPr>
            <p:nvPr/>
          </p:nvSpPr>
          <p:spPr bwMode="auto">
            <a:xfrm>
              <a:off x="4755" y="19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31"/>
            <p:cNvSpPr>
              <a:spLocks noChangeAspect="1" noChangeArrowheads="1"/>
            </p:cNvSpPr>
            <p:nvPr/>
          </p:nvSpPr>
          <p:spPr bwMode="auto">
            <a:xfrm>
              <a:off x="4790" y="194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32"/>
            <p:cNvSpPr>
              <a:spLocks noChangeAspect="1" noChangeArrowheads="1"/>
            </p:cNvSpPr>
            <p:nvPr/>
          </p:nvSpPr>
          <p:spPr bwMode="auto">
            <a:xfrm>
              <a:off x="4796" y="22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33"/>
            <p:cNvSpPr>
              <a:spLocks noChangeAspect="1" noChangeArrowheads="1"/>
            </p:cNvSpPr>
            <p:nvPr/>
          </p:nvSpPr>
          <p:spPr bwMode="auto">
            <a:xfrm>
              <a:off x="4374" y="2349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34"/>
            <p:cNvSpPr>
              <a:spLocks noChangeAspect="1" noChangeArrowheads="1"/>
            </p:cNvSpPr>
            <p:nvPr/>
          </p:nvSpPr>
          <p:spPr bwMode="auto">
            <a:xfrm>
              <a:off x="4310" y="237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35"/>
            <p:cNvSpPr>
              <a:spLocks noChangeAspect="1" noChangeArrowheads="1"/>
            </p:cNvSpPr>
            <p:nvPr/>
          </p:nvSpPr>
          <p:spPr bwMode="auto">
            <a:xfrm>
              <a:off x="3868" y="243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36"/>
            <p:cNvSpPr>
              <a:spLocks noChangeAspect="1" noChangeArrowheads="1"/>
            </p:cNvSpPr>
            <p:nvPr/>
          </p:nvSpPr>
          <p:spPr bwMode="auto">
            <a:xfrm>
              <a:off x="4215" y="253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37"/>
            <p:cNvSpPr>
              <a:spLocks noChangeAspect="1" noChangeArrowheads="1"/>
            </p:cNvSpPr>
            <p:nvPr/>
          </p:nvSpPr>
          <p:spPr bwMode="auto">
            <a:xfrm>
              <a:off x="4372" y="256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38"/>
            <p:cNvSpPr>
              <a:spLocks noChangeAspect="1" noChangeArrowheads="1"/>
            </p:cNvSpPr>
            <p:nvPr/>
          </p:nvSpPr>
          <p:spPr bwMode="auto">
            <a:xfrm>
              <a:off x="4408" y="251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39"/>
            <p:cNvSpPr>
              <a:spLocks noChangeAspect="1" noChangeArrowheads="1"/>
            </p:cNvSpPr>
            <p:nvPr/>
          </p:nvSpPr>
          <p:spPr bwMode="auto">
            <a:xfrm>
              <a:off x="4766" y="264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40"/>
            <p:cNvSpPr>
              <a:spLocks noChangeAspect="1" noChangeArrowheads="1"/>
            </p:cNvSpPr>
            <p:nvPr/>
          </p:nvSpPr>
          <p:spPr bwMode="auto">
            <a:xfrm>
              <a:off x="5151" y="268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41"/>
            <p:cNvSpPr>
              <a:spLocks noChangeAspect="1" noChangeArrowheads="1"/>
            </p:cNvSpPr>
            <p:nvPr/>
          </p:nvSpPr>
          <p:spPr bwMode="auto">
            <a:xfrm>
              <a:off x="3809" y="265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42"/>
            <p:cNvSpPr>
              <a:spLocks noChangeAspect="1" noChangeArrowheads="1"/>
            </p:cNvSpPr>
            <p:nvPr/>
          </p:nvSpPr>
          <p:spPr bwMode="auto">
            <a:xfrm>
              <a:off x="3909" y="296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43"/>
            <p:cNvSpPr>
              <a:spLocks noChangeAspect="1" noChangeArrowheads="1"/>
            </p:cNvSpPr>
            <p:nvPr/>
          </p:nvSpPr>
          <p:spPr bwMode="auto">
            <a:xfrm>
              <a:off x="3974" y="293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44"/>
            <p:cNvSpPr>
              <a:spLocks noChangeAspect="1" noChangeArrowheads="1"/>
            </p:cNvSpPr>
            <p:nvPr/>
          </p:nvSpPr>
          <p:spPr bwMode="auto">
            <a:xfrm>
              <a:off x="4203" y="29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45"/>
            <p:cNvSpPr>
              <a:spLocks noChangeAspect="1" noChangeArrowheads="1"/>
            </p:cNvSpPr>
            <p:nvPr/>
          </p:nvSpPr>
          <p:spPr bwMode="auto">
            <a:xfrm>
              <a:off x="4159" y="299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46"/>
            <p:cNvSpPr>
              <a:spLocks noChangeAspect="1" noChangeArrowheads="1"/>
            </p:cNvSpPr>
            <p:nvPr/>
          </p:nvSpPr>
          <p:spPr bwMode="auto">
            <a:xfrm>
              <a:off x="4447" y="29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47"/>
            <p:cNvSpPr>
              <a:spLocks noChangeAspect="1" noChangeArrowheads="1"/>
            </p:cNvSpPr>
            <p:nvPr/>
          </p:nvSpPr>
          <p:spPr bwMode="auto">
            <a:xfrm>
              <a:off x="4008" y="309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48"/>
            <p:cNvSpPr>
              <a:spLocks noChangeAspect="1" noChangeArrowheads="1"/>
            </p:cNvSpPr>
            <p:nvPr/>
          </p:nvSpPr>
          <p:spPr bwMode="auto">
            <a:xfrm>
              <a:off x="3965" y="312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49"/>
            <p:cNvSpPr>
              <a:spLocks noChangeAspect="1" noChangeArrowheads="1"/>
            </p:cNvSpPr>
            <p:nvPr/>
          </p:nvSpPr>
          <p:spPr bwMode="auto">
            <a:xfrm>
              <a:off x="4354" y="306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50"/>
            <p:cNvSpPr>
              <a:spLocks noChangeAspect="1" noChangeArrowheads="1"/>
            </p:cNvSpPr>
            <p:nvPr/>
          </p:nvSpPr>
          <p:spPr bwMode="auto">
            <a:xfrm>
              <a:off x="4363" y="319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51"/>
            <p:cNvSpPr>
              <a:spLocks noChangeAspect="1" noChangeArrowheads="1"/>
            </p:cNvSpPr>
            <p:nvPr/>
          </p:nvSpPr>
          <p:spPr bwMode="auto">
            <a:xfrm>
              <a:off x="4013" y="322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52"/>
            <p:cNvSpPr>
              <a:spLocks noChangeAspect="1" noChangeArrowheads="1"/>
            </p:cNvSpPr>
            <p:nvPr/>
          </p:nvSpPr>
          <p:spPr bwMode="auto">
            <a:xfrm>
              <a:off x="4621" y="322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3"/>
            <p:cNvSpPr>
              <a:spLocks noChangeAspect="1" noChangeArrowheads="1"/>
            </p:cNvSpPr>
            <p:nvPr/>
          </p:nvSpPr>
          <p:spPr bwMode="auto">
            <a:xfrm>
              <a:off x="4740" y="322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4"/>
            <p:cNvSpPr>
              <a:spLocks noChangeAspect="1" noChangeArrowheads="1"/>
            </p:cNvSpPr>
            <p:nvPr/>
          </p:nvSpPr>
          <p:spPr bwMode="auto">
            <a:xfrm>
              <a:off x="4840" y="319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5"/>
            <p:cNvSpPr>
              <a:spLocks noChangeAspect="1" noChangeArrowheads="1"/>
            </p:cNvSpPr>
            <p:nvPr/>
          </p:nvSpPr>
          <p:spPr bwMode="auto">
            <a:xfrm>
              <a:off x="4198" y="324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6"/>
            <p:cNvSpPr>
              <a:spLocks noChangeAspect="1" noChangeArrowheads="1"/>
            </p:cNvSpPr>
            <p:nvPr/>
          </p:nvSpPr>
          <p:spPr bwMode="auto">
            <a:xfrm>
              <a:off x="4259" y="327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57"/>
            <p:cNvSpPr>
              <a:spLocks noChangeAspect="1" noChangeArrowheads="1"/>
            </p:cNvSpPr>
            <p:nvPr/>
          </p:nvSpPr>
          <p:spPr bwMode="auto">
            <a:xfrm>
              <a:off x="4419" y="346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8"/>
            <p:cNvSpPr>
              <a:spLocks noChangeAspect="1" noChangeArrowheads="1"/>
            </p:cNvSpPr>
            <p:nvPr/>
          </p:nvSpPr>
          <p:spPr bwMode="auto">
            <a:xfrm>
              <a:off x="4295" y="330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9"/>
            <p:cNvSpPr>
              <a:spLocks noChangeAspect="1" noChangeArrowheads="1"/>
            </p:cNvSpPr>
            <p:nvPr/>
          </p:nvSpPr>
          <p:spPr bwMode="auto">
            <a:xfrm>
              <a:off x="4330" y="33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60"/>
            <p:cNvSpPr>
              <a:spLocks noChangeAspect="1" noChangeArrowheads="1"/>
            </p:cNvSpPr>
            <p:nvPr/>
          </p:nvSpPr>
          <p:spPr bwMode="auto">
            <a:xfrm>
              <a:off x="4355" y="329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61"/>
            <p:cNvSpPr>
              <a:spLocks noChangeAspect="1" noChangeArrowheads="1"/>
            </p:cNvSpPr>
            <p:nvPr/>
          </p:nvSpPr>
          <p:spPr bwMode="auto">
            <a:xfrm>
              <a:off x="4396" y="330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62"/>
            <p:cNvSpPr>
              <a:spLocks noChangeAspect="1" noChangeArrowheads="1"/>
            </p:cNvSpPr>
            <p:nvPr/>
          </p:nvSpPr>
          <p:spPr bwMode="auto">
            <a:xfrm>
              <a:off x="4262" y="335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63"/>
            <p:cNvSpPr>
              <a:spLocks noChangeAspect="1" noChangeArrowheads="1"/>
            </p:cNvSpPr>
            <p:nvPr/>
          </p:nvSpPr>
          <p:spPr bwMode="auto">
            <a:xfrm>
              <a:off x="4170" y="33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64"/>
            <p:cNvSpPr>
              <a:spLocks noChangeAspect="1" noChangeArrowheads="1"/>
            </p:cNvSpPr>
            <p:nvPr/>
          </p:nvSpPr>
          <p:spPr bwMode="auto">
            <a:xfrm>
              <a:off x="4069" y="328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65"/>
            <p:cNvSpPr>
              <a:spLocks noChangeAspect="1" noChangeArrowheads="1"/>
            </p:cNvSpPr>
            <p:nvPr/>
          </p:nvSpPr>
          <p:spPr bwMode="auto">
            <a:xfrm>
              <a:off x="4876" y="364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66"/>
            <p:cNvSpPr>
              <a:spLocks noChangeAspect="1" noChangeArrowheads="1"/>
            </p:cNvSpPr>
            <p:nvPr/>
          </p:nvSpPr>
          <p:spPr bwMode="auto">
            <a:xfrm>
              <a:off x="3951" y="333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67"/>
            <p:cNvSpPr>
              <a:spLocks noChangeAspect="1" noChangeArrowheads="1"/>
            </p:cNvSpPr>
            <p:nvPr/>
          </p:nvSpPr>
          <p:spPr bwMode="auto">
            <a:xfrm>
              <a:off x="3725" y="3281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68"/>
            <p:cNvSpPr>
              <a:spLocks noChangeAspect="1" noChangeArrowheads="1"/>
            </p:cNvSpPr>
            <p:nvPr/>
          </p:nvSpPr>
          <p:spPr bwMode="auto">
            <a:xfrm>
              <a:off x="3725" y="3390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69"/>
            <p:cNvSpPr>
              <a:spLocks noChangeAspect="1" noChangeArrowheads="1"/>
            </p:cNvSpPr>
            <p:nvPr/>
          </p:nvSpPr>
          <p:spPr bwMode="auto">
            <a:xfrm>
              <a:off x="3700" y="344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70"/>
            <p:cNvSpPr>
              <a:spLocks noChangeAspect="1" noChangeArrowheads="1"/>
            </p:cNvSpPr>
            <p:nvPr/>
          </p:nvSpPr>
          <p:spPr bwMode="auto">
            <a:xfrm>
              <a:off x="3857" y="357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Oval 71"/>
            <p:cNvSpPr>
              <a:spLocks noChangeAspect="1" noChangeArrowheads="1"/>
            </p:cNvSpPr>
            <p:nvPr/>
          </p:nvSpPr>
          <p:spPr bwMode="auto">
            <a:xfrm>
              <a:off x="3921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Oval 72"/>
            <p:cNvSpPr>
              <a:spLocks noChangeAspect="1" noChangeArrowheads="1"/>
            </p:cNvSpPr>
            <p:nvPr/>
          </p:nvSpPr>
          <p:spPr bwMode="auto">
            <a:xfrm>
              <a:off x="3972" y="36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Oval 73"/>
            <p:cNvSpPr>
              <a:spLocks noChangeAspect="1" noChangeArrowheads="1"/>
            </p:cNvSpPr>
            <p:nvPr/>
          </p:nvSpPr>
          <p:spPr bwMode="auto">
            <a:xfrm>
              <a:off x="3995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Oval 74"/>
            <p:cNvSpPr>
              <a:spLocks noChangeAspect="1" noChangeArrowheads="1"/>
            </p:cNvSpPr>
            <p:nvPr/>
          </p:nvSpPr>
          <p:spPr bwMode="auto">
            <a:xfrm>
              <a:off x="4023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Oval 75"/>
            <p:cNvSpPr>
              <a:spLocks noChangeAspect="1" noChangeArrowheads="1"/>
            </p:cNvSpPr>
            <p:nvPr/>
          </p:nvSpPr>
          <p:spPr bwMode="auto">
            <a:xfrm>
              <a:off x="4140" y="3655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Oval 76"/>
            <p:cNvSpPr>
              <a:spLocks noChangeAspect="1" noChangeArrowheads="1"/>
            </p:cNvSpPr>
            <p:nvPr/>
          </p:nvSpPr>
          <p:spPr bwMode="auto">
            <a:xfrm>
              <a:off x="4301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Oval 77"/>
            <p:cNvSpPr>
              <a:spLocks noChangeAspect="1" noChangeArrowheads="1"/>
            </p:cNvSpPr>
            <p:nvPr/>
          </p:nvSpPr>
          <p:spPr bwMode="auto">
            <a:xfrm>
              <a:off x="4364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Oval 78"/>
            <p:cNvSpPr>
              <a:spLocks noChangeAspect="1" noChangeArrowheads="1"/>
            </p:cNvSpPr>
            <p:nvPr/>
          </p:nvSpPr>
          <p:spPr bwMode="auto">
            <a:xfrm>
              <a:off x="43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Oval 79"/>
            <p:cNvSpPr>
              <a:spLocks noChangeAspect="1" noChangeArrowheads="1"/>
            </p:cNvSpPr>
            <p:nvPr/>
          </p:nvSpPr>
          <p:spPr bwMode="auto">
            <a:xfrm>
              <a:off x="3623" y="312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Oval 80"/>
            <p:cNvSpPr>
              <a:spLocks noChangeAspect="1" noChangeArrowheads="1"/>
            </p:cNvSpPr>
            <p:nvPr/>
          </p:nvSpPr>
          <p:spPr bwMode="auto">
            <a:xfrm>
              <a:off x="3536" y="32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Oval 81"/>
            <p:cNvSpPr>
              <a:spLocks noChangeAspect="1" noChangeArrowheads="1"/>
            </p:cNvSpPr>
            <p:nvPr/>
          </p:nvSpPr>
          <p:spPr bwMode="auto">
            <a:xfrm>
              <a:off x="3287" y="328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82"/>
            <p:cNvSpPr>
              <a:spLocks noChangeAspect="1" noChangeArrowheads="1"/>
            </p:cNvSpPr>
            <p:nvPr/>
          </p:nvSpPr>
          <p:spPr bwMode="auto">
            <a:xfrm>
              <a:off x="3295" y="342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Oval 83"/>
            <p:cNvSpPr>
              <a:spLocks noChangeAspect="1" noChangeArrowheads="1"/>
            </p:cNvSpPr>
            <p:nvPr/>
          </p:nvSpPr>
          <p:spPr bwMode="auto">
            <a:xfrm>
              <a:off x="32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Oval 84"/>
            <p:cNvSpPr>
              <a:spLocks noChangeAspect="1" noChangeArrowheads="1"/>
            </p:cNvSpPr>
            <p:nvPr/>
          </p:nvSpPr>
          <p:spPr bwMode="auto">
            <a:xfrm>
              <a:off x="3602" y="3496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Oval 85"/>
            <p:cNvSpPr>
              <a:spLocks noChangeAspect="1" noChangeArrowheads="1"/>
            </p:cNvSpPr>
            <p:nvPr/>
          </p:nvSpPr>
          <p:spPr bwMode="auto">
            <a:xfrm>
              <a:off x="3572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Text Box 86"/>
            <p:cNvSpPr txBox="1">
              <a:spLocks noChangeAspect="1" noChangeArrowheads="1"/>
            </p:cNvSpPr>
            <p:nvPr/>
          </p:nvSpPr>
          <p:spPr bwMode="auto">
            <a:xfrm rot="-5400000">
              <a:off x="1727" y="2680"/>
              <a:ext cx="138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imes New Roman" pitchFamily="-105" charset="0"/>
                </a:rPr>
                <a:t>Frekvence samců</a:t>
              </a:r>
              <a:endParaRPr lang="cs-CZ" sz="2400">
                <a:latin typeface="Times New Roman" pitchFamily="-105" charset="0"/>
              </a:endParaRPr>
            </a:p>
          </p:txBody>
        </p:sp>
        <p:grpSp>
          <p:nvGrpSpPr>
            <p:cNvPr id="4" name="Group 87"/>
            <p:cNvGrpSpPr>
              <a:grpSpLocks noChangeAspect="1"/>
            </p:cNvGrpSpPr>
            <p:nvPr/>
          </p:nvGrpSpPr>
          <p:grpSpPr bwMode="auto">
            <a:xfrm>
              <a:off x="2569" y="1711"/>
              <a:ext cx="420" cy="2122"/>
              <a:chOff x="2656" y="1734"/>
              <a:chExt cx="420" cy="2122"/>
            </a:xfrm>
          </p:grpSpPr>
          <p:sp>
            <p:nvSpPr>
              <p:cNvPr id="46154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590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0.00</a:t>
                </a:r>
              </a:p>
            </p:txBody>
          </p:sp>
          <p:sp>
            <p:nvSpPr>
              <p:cNvPr id="4615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3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0.01</a:t>
                </a:r>
              </a:p>
            </p:txBody>
          </p:sp>
          <p:sp>
            <p:nvSpPr>
              <p:cNvPr id="46156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053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0.05</a:t>
                </a:r>
              </a:p>
            </p:txBody>
          </p:sp>
          <p:sp>
            <p:nvSpPr>
              <p:cNvPr id="46157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796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0.10</a:t>
                </a:r>
              </a:p>
            </p:txBody>
          </p:sp>
          <p:sp>
            <p:nvSpPr>
              <p:cNvPr id="46158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53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0.15</a:t>
                </a:r>
              </a:p>
            </p:txBody>
          </p:sp>
          <p:sp>
            <p:nvSpPr>
              <p:cNvPr id="46159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27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0.20</a:t>
                </a:r>
              </a:p>
            </p:txBody>
          </p:sp>
          <p:sp>
            <p:nvSpPr>
              <p:cNvPr id="46160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003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0.30</a:t>
                </a:r>
              </a:p>
            </p:txBody>
          </p:sp>
          <p:sp>
            <p:nvSpPr>
              <p:cNvPr id="461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656" y="17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Times New Roman" pitchFamily="-105" charset="0"/>
                  </a:rPr>
                  <a:t>0.40</a:t>
                </a:r>
              </a:p>
            </p:txBody>
          </p:sp>
        </p:grpSp>
        <p:sp>
          <p:nvSpPr>
            <p:cNvPr id="46153" name="Text Box 96"/>
            <p:cNvSpPr txBox="1">
              <a:spLocks noChangeAspect="1" noChangeArrowheads="1"/>
            </p:cNvSpPr>
            <p:nvPr/>
          </p:nvSpPr>
          <p:spPr bwMode="auto">
            <a:xfrm>
              <a:off x="3809" y="3991"/>
              <a:ext cx="107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Times New Roman" pitchFamily="-105" charset="0"/>
                </a:rPr>
                <a:t>Počet parazitů</a:t>
              </a:r>
              <a:endParaRPr lang="cs-CZ">
                <a:latin typeface="Times New Roman" pitchFamily="-105" charset="0"/>
              </a:endParaRPr>
            </a:p>
          </p:txBody>
        </p:sp>
      </p:grpSp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873766" y="1439919"/>
            <a:ext cx="1912884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korelace s počtem parazitů</a:t>
            </a:r>
            <a:endParaRPr lang="cs-CZ" sz="1800" dirty="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/>
              <a:t>Lively</a:t>
            </a:r>
            <a:r>
              <a:rPr lang="cs-CZ" b="0" dirty="0"/>
              <a:t> </a:t>
            </a:r>
            <a:r>
              <a:rPr lang="cs-CZ" b="0" dirty="0" err="1"/>
              <a:t>et</a:t>
            </a:r>
            <a:r>
              <a:rPr lang="cs-CZ" b="0" dirty="0"/>
              <a:t> </a:t>
            </a:r>
            <a:r>
              <a:rPr lang="cs-CZ" b="0" dirty="0" err="1"/>
              <a:t>al</a:t>
            </a:r>
            <a:r>
              <a:rPr lang="cs-CZ" b="0" dirty="0"/>
              <a:t>.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73056" y="217488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DE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60885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/>
              <a:t>poměr pohlaví často 1:1 </a:t>
            </a:r>
            <a:r>
              <a:rPr lang="cs-CZ" b="0" dirty="0">
                <a:sym typeface="Symbol" pitchFamily="-105" charset="2"/>
              </a:rPr>
              <a:t> proč plýtvání na samce?</a:t>
            </a:r>
            <a:br>
              <a:rPr lang="cs-CZ" b="0" dirty="0">
                <a:sym typeface="Symbol" pitchFamily="-105" charset="2"/>
              </a:rPr>
            </a:br>
            <a:endParaRPr lang="cs-CZ" b="0" dirty="0">
              <a:sym typeface="Symbol" pitchFamily="-105" charset="2"/>
            </a:endParaRPr>
          </a:p>
          <a:p>
            <a:r>
              <a:rPr lang="cs-CZ" b="0" dirty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 dirty="0" err="1">
                <a:solidFill>
                  <a:srgbClr val="003399"/>
                </a:solidFill>
              </a:rPr>
              <a:t>Fisher</a:t>
            </a:r>
            <a:r>
              <a:rPr lang="cs-CZ" b="0" dirty="0">
                <a:solidFill>
                  <a:srgbClr val="DC0000"/>
                </a:solidFill>
              </a:rPr>
              <a:t> </a:t>
            </a:r>
            <a:r>
              <a:rPr lang="cs-CZ" b="0" dirty="0"/>
              <a:t>(1930)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39BDA326-400C-47B2-BF3B-F51F2791F77B}"/>
              </a:ext>
            </a:extLst>
          </p:cNvPr>
          <p:cNvGrpSpPr/>
          <p:nvPr/>
        </p:nvGrpSpPr>
        <p:grpSpPr>
          <a:xfrm>
            <a:off x="1070105" y="2970423"/>
            <a:ext cx="2773209" cy="1065623"/>
            <a:chOff x="1070105" y="2970423"/>
            <a:chExt cx="2773209" cy="1065623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52DE1A98-FDC4-4E49-9527-8769F0633929}"/>
                </a:ext>
              </a:extLst>
            </p:cNvPr>
            <p:cNvGrpSpPr/>
            <p:nvPr/>
          </p:nvGrpSpPr>
          <p:grpSpPr>
            <a:xfrm>
              <a:off x="1895972" y="2970423"/>
              <a:ext cx="1083410" cy="1065623"/>
              <a:chOff x="1895972" y="2970423"/>
              <a:chExt cx="1083410" cy="1065623"/>
            </a:xfrm>
          </p:grpSpPr>
          <p:sp>
            <p:nvSpPr>
              <p:cNvPr id="2" name="Ovál 1">
                <a:extLst>
                  <a:ext uri="{FF2B5EF4-FFF2-40B4-BE49-F238E27FC236}">
                    <a16:creationId xmlns:a16="http://schemas.microsoft.com/office/drawing/2014/main" id="{E9C5291F-7AF6-4EA8-9D09-93E79471C4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5972" y="2971407"/>
                <a:ext cx="433364" cy="432000"/>
              </a:xfrm>
              <a:prstGeom prst="ellipse">
                <a:avLst/>
              </a:prstGeom>
              <a:solidFill>
                <a:srgbClr val="CC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Ovál 4">
                <a:extLst>
                  <a:ext uri="{FF2B5EF4-FFF2-40B4-BE49-F238E27FC236}">
                    <a16:creationId xmlns:a16="http://schemas.microsoft.com/office/drawing/2014/main" id="{63BBDF83-63B8-4CB2-9301-F87F8E2CC7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6018" y="2970423"/>
                <a:ext cx="433364" cy="432000"/>
              </a:xfrm>
              <a:prstGeom prst="ellipse">
                <a:avLst/>
              </a:prstGeom>
              <a:solidFill>
                <a:srgbClr val="FFCC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C747EEA3-CC50-414F-A78A-EB72D03CF4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6018" y="3604046"/>
                <a:ext cx="433364" cy="432000"/>
              </a:xfrm>
              <a:prstGeom prst="ellipse">
                <a:avLst/>
              </a:prstGeom>
              <a:solidFill>
                <a:srgbClr val="FFCC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D14F3335-5FA4-48A8-AC7E-303BD628DE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5972" y="3604046"/>
                <a:ext cx="433364" cy="432000"/>
              </a:xfrm>
              <a:prstGeom prst="ellipse">
                <a:avLst/>
              </a:prstGeom>
              <a:solidFill>
                <a:srgbClr val="FFCC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3523755D-6EAF-4352-9520-055910E694DD}"/>
                </a:ext>
              </a:extLst>
            </p:cNvPr>
            <p:cNvSpPr txBox="1"/>
            <p:nvPr/>
          </p:nvSpPr>
          <p:spPr>
            <a:xfrm>
              <a:off x="1274093" y="2970423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syn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018F1FE7-AD63-4BB6-9DC4-9F6658EDE732}"/>
                </a:ext>
              </a:extLst>
            </p:cNvPr>
            <p:cNvSpPr txBox="1"/>
            <p:nvPr/>
          </p:nvSpPr>
          <p:spPr>
            <a:xfrm>
              <a:off x="3017447" y="2970423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dcera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7AB76D2-1E00-4F71-88E7-43B2F227E789}"/>
                </a:ext>
              </a:extLst>
            </p:cNvPr>
            <p:cNvSpPr txBox="1"/>
            <p:nvPr/>
          </p:nvSpPr>
          <p:spPr>
            <a:xfrm>
              <a:off x="3017446" y="3604046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dcera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39969917-D87D-4179-92A5-7148CB77F89C}"/>
                </a:ext>
              </a:extLst>
            </p:cNvPr>
            <p:cNvSpPr txBox="1"/>
            <p:nvPr/>
          </p:nvSpPr>
          <p:spPr>
            <a:xfrm>
              <a:off x="1070105" y="3619991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dcera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BEE3A61-F47D-4B22-B6D7-58290D85AF73}"/>
              </a:ext>
            </a:extLst>
          </p:cNvPr>
          <p:cNvGrpSpPr/>
          <p:nvPr/>
        </p:nvGrpSpPr>
        <p:grpSpPr>
          <a:xfrm>
            <a:off x="4205084" y="2970423"/>
            <a:ext cx="1515158" cy="2034618"/>
            <a:chOff x="4205084" y="2970423"/>
            <a:chExt cx="1515158" cy="2034618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0EFCE580-6FE3-4990-91BA-F8F8F225E303}"/>
                </a:ext>
              </a:extLst>
            </p:cNvPr>
            <p:cNvGrpSpPr/>
            <p:nvPr/>
          </p:nvGrpSpPr>
          <p:grpSpPr>
            <a:xfrm>
              <a:off x="4388543" y="2970423"/>
              <a:ext cx="1083410" cy="1065623"/>
              <a:chOff x="1895972" y="2970423"/>
              <a:chExt cx="1083410" cy="1065623"/>
            </a:xfrm>
          </p:grpSpPr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8EAF5606-D59B-4C67-A937-8A87DAC860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5972" y="2971407"/>
                <a:ext cx="433364" cy="432000"/>
              </a:xfrm>
              <a:prstGeom prst="ellipse">
                <a:avLst/>
              </a:prstGeom>
              <a:solidFill>
                <a:srgbClr val="CC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047E9296-DB89-4BFD-8106-D0DE70B4B4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6018" y="2970423"/>
                <a:ext cx="433364" cy="432000"/>
              </a:xfrm>
              <a:prstGeom prst="ellipse">
                <a:avLst/>
              </a:prstGeom>
              <a:solidFill>
                <a:srgbClr val="CC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A33ED2A4-F9F8-4B72-A166-C80F3269FF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6018" y="3604046"/>
                <a:ext cx="433364" cy="432000"/>
              </a:xfrm>
              <a:prstGeom prst="ellipse">
                <a:avLst/>
              </a:prstGeom>
              <a:solidFill>
                <a:srgbClr val="FFCC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64B28C4D-5FD9-4EB4-8BBA-E5EB8402A4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5972" y="3604046"/>
                <a:ext cx="433364" cy="432000"/>
              </a:xfrm>
              <a:prstGeom prst="ellipse">
                <a:avLst/>
              </a:prstGeom>
              <a:solidFill>
                <a:srgbClr val="CC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DD6C1B28-B692-40F8-ADA3-6FDC330A0422}"/>
                </a:ext>
              </a:extLst>
            </p:cNvPr>
            <p:cNvSpPr txBox="1"/>
            <p:nvPr/>
          </p:nvSpPr>
          <p:spPr>
            <a:xfrm>
              <a:off x="4205084" y="460493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syn </a:t>
              </a:r>
              <a:r>
                <a:rPr lang="en-GB" b="0" dirty="0"/>
                <a:t>&lt; </a:t>
              </a:r>
              <a:r>
                <a:rPr lang="en-GB" b="0" dirty="0" err="1"/>
                <a:t>dcera</a:t>
              </a:r>
              <a:endParaRPr lang="cs-CZ" b="0" dirty="0"/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D557D97A-FB74-4252-855D-96F06D603E49}"/>
              </a:ext>
            </a:extLst>
          </p:cNvPr>
          <p:cNvGrpSpPr/>
          <p:nvPr/>
        </p:nvGrpSpPr>
        <p:grpSpPr>
          <a:xfrm>
            <a:off x="6325627" y="2970423"/>
            <a:ext cx="1515158" cy="2034618"/>
            <a:chOff x="6325627" y="2970423"/>
            <a:chExt cx="1515158" cy="2034618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2A701AB1-3333-4B45-A06D-07927E07BE90}"/>
                </a:ext>
              </a:extLst>
            </p:cNvPr>
            <p:cNvGrpSpPr/>
            <p:nvPr/>
          </p:nvGrpSpPr>
          <p:grpSpPr>
            <a:xfrm>
              <a:off x="6447026" y="2970423"/>
              <a:ext cx="1083410" cy="1065623"/>
              <a:chOff x="1895972" y="2970423"/>
              <a:chExt cx="1083410" cy="1065623"/>
            </a:xfrm>
          </p:grpSpPr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55E100CE-4CE8-4D4A-A4DB-9B957BDB20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5972" y="2971407"/>
                <a:ext cx="433364" cy="432000"/>
              </a:xfrm>
              <a:prstGeom prst="ellipse">
                <a:avLst/>
              </a:prstGeom>
              <a:solidFill>
                <a:srgbClr val="CC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CDB8890A-9F3A-45A4-B456-3E35E561D4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6018" y="2970423"/>
                <a:ext cx="433364" cy="432000"/>
              </a:xfrm>
              <a:prstGeom prst="ellipse">
                <a:avLst/>
              </a:prstGeom>
              <a:solidFill>
                <a:srgbClr val="CC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7E7763AD-F3C5-41C2-99B6-61D2AA6339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6018" y="3604046"/>
                <a:ext cx="433364" cy="432000"/>
              </a:xfrm>
              <a:prstGeom prst="ellipse">
                <a:avLst/>
              </a:prstGeom>
              <a:solidFill>
                <a:srgbClr val="FFCC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A9F76490-4DB7-4C3F-B3AB-59980096EC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5972" y="3604046"/>
                <a:ext cx="433364" cy="432000"/>
              </a:xfrm>
              <a:prstGeom prst="ellipse">
                <a:avLst/>
              </a:prstGeom>
              <a:solidFill>
                <a:srgbClr val="FFCC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F6D6CD6-BDBD-4844-A50E-0755A79E6290}"/>
                </a:ext>
              </a:extLst>
            </p:cNvPr>
            <p:cNvSpPr txBox="1"/>
            <p:nvPr/>
          </p:nvSpPr>
          <p:spPr>
            <a:xfrm>
              <a:off x="6325627" y="460493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syn =</a:t>
              </a:r>
              <a:r>
                <a:rPr lang="en-GB" b="0" dirty="0"/>
                <a:t> </a:t>
              </a:r>
              <a:r>
                <a:rPr lang="en-GB" b="0" dirty="0" err="1"/>
                <a:t>dcera</a:t>
              </a:r>
              <a:endParaRPr lang="cs-CZ" b="0" dirty="0"/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5D6537A-0C66-4E57-ADF6-4D41EAF36F70}"/>
              </a:ext>
            </a:extLst>
          </p:cNvPr>
          <p:cNvGrpSpPr/>
          <p:nvPr/>
        </p:nvGrpSpPr>
        <p:grpSpPr>
          <a:xfrm>
            <a:off x="490538" y="4604931"/>
            <a:ext cx="2813059" cy="400110"/>
            <a:chOff x="490538" y="4604931"/>
            <a:chExt cx="2813059" cy="400110"/>
          </a:xfrm>
        </p:grpSpPr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F17E1DB4-298B-470C-8549-71846D3B18B0}"/>
                </a:ext>
              </a:extLst>
            </p:cNvPr>
            <p:cNvSpPr txBox="1"/>
            <p:nvPr/>
          </p:nvSpPr>
          <p:spPr>
            <a:xfrm>
              <a:off x="1788439" y="460493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syn </a:t>
              </a:r>
              <a:r>
                <a:rPr lang="en-GB" b="0" dirty="0"/>
                <a:t>&gt; </a:t>
              </a:r>
              <a:r>
                <a:rPr lang="en-GB" b="0" dirty="0" err="1"/>
                <a:t>dcera</a:t>
              </a:r>
              <a:endParaRPr lang="cs-CZ" b="0" dirty="0"/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04B4D9C1-82F9-4DA2-8D1C-0DC4E484A1D4}"/>
                </a:ext>
              </a:extLst>
            </p:cNvPr>
            <p:cNvSpPr txBox="1"/>
            <p:nvPr/>
          </p:nvSpPr>
          <p:spPr>
            <a:xfrm>
              <a:off x="490538" y="4604931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/>
                <a:t>fitness: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73056" y="217488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DE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639149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/>
              <a:t>poměr pohlaví často 1:1 </a:t>
            </a:r>
            <a:r>
              <a:rPr lang="cs-CZ" b="0" dirty="0">
                <a:sym typeface="Symbol" pitchFamily="-105" charset="2"/>
              </a:rPr>
              <a:t> proč plýtvání na samce?</a:t>
            </a:r>
            <a:br>
              <a:rPr lang="cs-CZ" b="0" dirty="0">
                <a:sym typeface="Symbol" pitchFamily="-105" charset="2"/>
              </a:rPr>
            </a:br>
            <a:endParaRPr lang="cs-CZ" b="0" dirty="0">
              <a:sym typeface="Symbol" pitchFamily="-105" charset="2"/>
            </a:endParaRPr>
          </a:p>
          <a:p>
            <a:r>
              <a:rPr lang="cs-CZ" b="0" dirty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 dirty="0" err="1">
                <a:solidFill>
                  <a:srgbClr val="003399"/>
                </a:solidFill>
              </a:rPr>
              <a:t>Fisher</a:t>
            </a:r>
            <a:r>
              <a:rPr lang="cs-CZ" b="0" dirty="0">
                <a:solidFill>
                  <a:srgbClr val="DC0000"/>
                </a:solidFill>
              </a:rPr>
              <a:t> </a:t>
            </a:r>
            <a:r>
              <a:rPr lang="cs-CZ" b="0" dirty="0"/>
              <a:t>(1930)</a:t>
            </a:r>
            <a:br>
              <a:rPr lang="cs-CZ" b="0" dirty="0"/>
            </a:br>
            <a:endParaRPr lang="cs-CZ" b="0" dirty="0"/>
          </a:p>
          <a:p>
            <a:r>
              <a:rPr lang="cs-CZ" sz="2400" b="0" dirty="0">
                <a:solidFill>
                  <a:srgbClr val="DE0000"/>
                </a:solidFill>
              </a:rPr>
              <a:t>Selekce? </a:t>
            </a:r>
          </a:p>
          <a:p>
            <a:endParaRPr lang="cs-CZ" sz="2400" b="0" dirty="0">
              <a:solidFill>
                <a:srgbClr val="DE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 dirty="0"/>
              <a:t>podmínka platnosti </a:t>
            </a:r>
            <a:r>
              <a:rPr lang="cs-CZ" b="0" dirty="0" err="1"/>
              <a:t>Fisherova</a:t>
            </a:r>
            <a:r>
              <a:rPr lang="cs-CZ" b="0" dirty="0"/>
              <a:t> argumentu: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1. stejná pravděpodobnost páření s kteroukoli samicí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2. stejné náklady na obě pohlaví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E600F74-79D8-4007-882C-56C2BA856759}"/>
              </a:ext>
            </a:extLst>
          </p:cNvPr>
          <p:cNvSpPr txBox="1"/>
          <p:nvPr/>
        </p:nvSpPr>
        <p:spPr>
          <a:xfrm>
            <a:off x="2425418" y="2509184"/>
            <a:ext cx="468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>
                <a:solidFill>
                  <a:srgbClr val="DE0000"/>
                </a:solidFill>
                <a:sym typeface="Symbol" panose="05050102010706020507" pitchFamily="18" charset="2"/>
              </a:rPr>
              <a:t> </a:t>
            </a:r>
            <a:r>
              <a:rPr lang="cs-CZ" sz="2400" b="0" dirty="0">
                <a:solidFill>
                  <a:srgbClr val="DE0000"/>
                </a:solidFill>
              </a:rPr>
              <a:t>negativní závislá na frekvenci!</a:t>
            </a:r>
            <a:endParaRPr lang="cs-CZ" sz="2400" dirty="0">
              <a:solidFill>
                <a:srgbClr val="D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5087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DE0000"/>
                </a:solidFill>
              </a:rPr>
              <a:t>ad 1) Místní rozmnožovací </a:t>
            </a:r>
            <a:r>
              <a:rPr lang="cs-CZ" sz="2400" b="0" dirty="0" err="1">
                <a:solidFill>
                  <a:srgbClr val="DE0000"/>
                </a:solidFill>
              </a:rPr>
              <a:t>kompetice</a:t>
            </a:r>
            <a:r>
              <a:rPr lang="cs-CZ" sz="2400" b="0" dirty="0">
                <a:solidFill>
                  <a:srgbClr val="DE0000"/>
                </a:solidFill>
              </a:rPr>
              <a:t>:</a:t>
            </a:r>
            <a:br>
              <a:rPr lang="cs-CZ" sz="2400" dirty="0">
                <a:solidFill>
                  <a:srgbClr val="DE0000"/>
                </a:solidFill>
              </a:rPr>
            </a:br>
            <a:endParaRPr lang="cs-CZ" sz="2400" dirty="0">
              <a:solidFill>
                <a:srgbClr val="DE0000"/>
              </a:solidFill>
            </a:endParaRPr>
          </a:p>
          <a:p>
            <a:pPr>
              <a:spcAft>
                <a:spcPts val="1200"/>
              </a:spcAft>
            </a:pPr>
            <a:r>
              <a:rPr lang="cs-CZ" b="0" dirty="0"/>
              <a:t>roztoči </a:t>
            </a:r>
            <a:r>
              <a:rPr lang="cs-CZ" b="0" i="1" dirty="0" err="1"/>
              <a:t>Adactylidium</a:t>
            </a:r>
            <a:r>
              <a:rPr lang="cs-CZ" b="0" dirty="0"/>
              <a:t>, </a:t>
            </a:r>
            <a:r>
              <a:rPr lang="cs-CZ" b="0" i="1" dirty="0" err="1"/>
              <a:t>Pyemotes</a:t>
            </a:r>
            <a:r>
              <a:rPr lang="cs-CZ" b="0" i="1" dirty="0"/>
              <a:t> </a:t>
            </a:r>
            <a:r>
              <a:rPr lang="cs-CZ" b="0" i="1" dirty="0" err="1"/>
              <a:t>ventricosus</a:t>
            </a:r>
            <a:r>
              <a:rPr lang="cs-CZ" b="0" dirty="0"/>
              <a:t>, </a:t>
            </a:r>
            <a:r>
              <a:rPr lang="cs-CZ" b="0" i="1" dirty="0" err="1"/>
              <a:t>Acarophenax</a:t>
            </a:r>
            <a:r>
              <a:rPr lang="cs-CZ" b="0" i="1" dirty="0"/>
              <a:t> </a:t>
            </a:r>
            <a:r>
              <a:rPr lang="cs-CZ" b="0" i="1" dirty="0" err="1"/>
              <a:t>tribolii</a:t>
            </a:r>
            <a:endParaRPr lang="cs-CZ" b="0" i="1" dirty="0"/>
          </a:p>
          <a:p>
            <a:pPr>
              <a:spcAft>
                <a:spcPts val="1200"/>
              </a:spcAft>
            </a:pPr>
            <a:r>
              <a:rPr lang="cs-CZ" b="0" dirty="0"/>
              <a:t>parazitické vosy (např. </a:t>
            </a:r>
            <a:r>
              <a:rPr lang="cs-CZ" b="0" i="1" dirty="0" err="1"/>
              <a:t>Nasonia</a:t>
            </a:r>
            <a:r>
              <a:rPr lang="cs-CZ" b="0" i="1" dirty="0"/>
              <a:t> </a:t>
            </a:r>
            <a:r>
              <a:rPr lang="cs-CZ" b="0" i="1" dirty="0" err="1"/>
              <a:t>vitripennis</a:t>
            </a:r>
            <a:r>
              <a:rPr lang="cs-CZ" b="0" dirty="0"/>
              <a:t>)</a:t>
            </a:r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br>
              <a:rPr lang="cs-CZ" sz="1600" b="0" i="1" dirty="0"/>
            </a:br>
            <a:r>
              <a:rPr lang="cs-CZ" sz="1600" b="0" i="1" dirty="0" err="1"/>
              <a:t>ventricosus</a:t>
            </a:r>
            <a:r>
              <a:rPr lang="cs-CZ" sz="1600" b="0" i="1" dirty="0"/>
              <a:t> </a:t>
            </a:r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Acarophenax</a:t>
            </a:r>
            <a:r>
              <a:rPr lang="cs-CZ" sz="1600" b="0" i="1" dirty="0"/>
              <a:t> </a:t>
            </a:r>
            <a:r>
              <a:rPr lang="cs-CZ" sz="1600" b="0" i="1" dirty="0" err="1"/>
              <a:t>tribolii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177239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žádný vztah velikosti genomu ke složitosti organismu nebo počtu genů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velké rozdíly i u příbuzných organismů: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Paramecium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caudatum</a:t>
            </a:r>
            <a:r>
              <a:rPr lang="cs-CZ" sz="2000" b="0" dirty="0">
                <a:latin typeface="Arial" charset="0"/>
                <a:sym typeface="Symbol" pitchFamily="18" charset="2"/>
              </a:rPr>
              <a:t> (8 600 000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  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P.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aurelia</a:t>
            </a:r>
            <a:r>
              <a:rPr lang="cs-CZ" sz="2000" b="0" dirty="0">
                <a:latin typeface="Arial" charset="0"/>
                <a:sym typeface="Symbol" pitchFamily="18" charset="2"/>
              </a:rPr>
              <a:t> (190 000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člověk: ca. 610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9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( 6,5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pg</a:t>
            </a:r>
            <a:r>
              <a:rPr lang="cs-CZ" sz="2000" b="0" dirty="0">
                <a:latin typeface="Arial" charset="0"/>
                <a:sym typeface="Symbol" pitchFamily="18" charset="2"/>
              </a:rPr>
              <a:t>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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proteus</a:t>
            </a:r>
            <a:r>
              <a:rPr lang="cs-CZ" sz="2000" b="0" dirty="0">
                <a:latin typeface="Arial" charset="0"/>
                <a:sym typeface="Symbol" pitchFamily="18" charset="2"/>
              </a:rPr>
              <a:t>: 2,910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 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Polychaos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(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dubia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:</a:t>
            </a:r>
            <a:r>
              <a:rPr lang="cs-CZ" sz="2000" b="0" dirty="0">
                <a:latin typeface="Arial" charset="0"/>
                <a:sym typeface="Symbol" pitchFamily="18" charset="2"/>
              </a:rPr>
              <a:t> 6,710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b="0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cs-CZ" sz="2400" b="0" i="1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DE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 paradox </a:t>
            </a:r>
            <a:r>
              <a:rPr lang="cs-CZ" sz="2400" b="0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2400" b="0" i="1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DE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 enigma</a:t>
            </a:r>
            <a:r>
              <a:rPr lang="cs-CZ" sz="2400" b="0" dirty="0">
                <a:solidFill>
                  <a:srgbClr val="DE0000"/>
                </a:solidFill>
                <a:latin typeface="Arial" charset="0"/>
                <a:sym typeface="Symbol" pitchFamily="18" charset="2"/>
              </a:rPr>
              <a:t>)</a:t>
            </a:r>
            <a:endParaRPr lang="cs-CZ" b="0" dirty="0">
              <a:solidFill>
                <a:srgbClr val="DE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čím méně vajíček 2. matky než 1. matky, tím větší zastoupení synů 2. matky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b="0" dirty="0" err="1">
                <a:sym typeface="Symbol" pitchFamily="-105" charset="2"/>
              </a:rPr>
              <a:t>teoretick</a:t>
            </a:r>
            <a:r>
              <a:rPr lang="cs-CZ" b="0" dirty="0">
                <a:sym typeface="Symbol" pitchFamily="-105" charset="2"/>
              </a:rPr>
              <a:t>á predikce: s rostoucím počtem kladoucích samic roste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procento synů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4162097" y="2963863"/>
            <a:ext cx="2123089" cy="898525"/>
          </a:xfrm>
          <a:prstGeom prst="wedgeRectCallout">
            <a:avLst>
              <a:gd name="adj1" fmla="val 70356"/>
              <a:gd name="adj2" fmla="val 14005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synové dominantních matek mají vyšší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89CFA443-C42A-447B-B848-84D267D75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217488"/>
            <a:ext cx="68056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cs-CZ" sz="2400" b="0" dirty="0">
                <a:solidFill>
                  <a:srgbClr val="DE0000"/>
                </a:solidFill>
              </a:rPr>
              <a:t>ad 2) </a:t>
            </a:r>
            <a:r>
              <a:rPr lang="cs-CZ" sz="2400" b="0" dirty="0" err="1">
                <a:solidFill>
                  <a:srgbClr val="DE0000"/>
                </a:solidFill>
              </a:rPr>
              <a:t>Triversova</a:t>
            </a:r>
            <a:r>
              <a:rPr lang="cs-CZ" sz="2400" b="0" dirty="0">
                <a:solidFill>
                  <a:srgbClr val="DE0000"/>
                </a:solidFill>
              </a:rPr>
              <a:t>-</a:t>
            </a:r>
            <a:r>
              <a:rPr lang="cs-CZ" sz="2400" b="0" dirty="0" err="1">
                <a:solidFill>
                  <a:srgbClr val="DE0000"/>
                </a:solidFill>
              </a:rPr>
              <a:t>Willardova</a:t>
            </a:r>
            <a:r>
              <a:rPr lang="cs-CZ" sz="2400" b="0" dirty="0">
                <a:solidFill>
                  <a:srgbClr val="DE0000"/>
                </a:solidFill>
              </a:rPr>
              <a:t> hypotéza:</a:t>
            </a:r>
            <a:br>
              <a:rPr lang="cs-CZ" sz="2400" dirty="0">
                <a:solidFill>
                  <a:srgbClr val="DE0000"/>
                </a:solidFill>
              </a:rPr>
            </a:br>
            <a:endParaRPr lang="cs-CZ" sz="2400" dirty="0">
              <a:solidFill>
                <a:srgbClr val="DE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 </a:t>
            </a:r>
            <a:r>
              <a:rPr lang="cs-CZ" b="0" dirty="0">
                <a:solidFill>
                  <a:srgbClr val="003399"/>
                </a:solidFill>
              </a:rPr>
              <a:t>Robert L. </a:t>
            </a:r>
            <a:r>
              <a:rPr lang="cs-CZ" b="0" dirty="0" err="1">
                <a:solidFill>
                  <a:srgbClr val="003399"/>
                </a:solidFill>
              </a:rPr>
              <a:t>Trivers</a:t>
            </a:r>
            <a:r>
              <a:rPr lang="cs-CZ" b="0" dirty="0">
                <a:solidFill>
                  <a:srgbClr val="003399"/>
                </a:solidFill>
              </a:rPr>
              <a:t>, Dan </a:t>
            </a:r>
            <a:r>
              <a:rPr lang="cs-CZ" b="0" dirty="0" err="1">
                <a:solidFill>
                  <a:srgbClr val="003399"/>
                </a:solidFill>
              </a:rPr>
              <a:t>Willard</a:t>
            </a: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 investice do pohlaví, které zajistí vyšší fitness </a:t>
            </a:r>
            <a:br>
              <a:rPr lang="cs-CZ" b="0" dirty="0"/>
            </a:br>
            <a:r>
              <a:rPr lang="cs-CZ" b="0" dirty="0"/>
              <a:t>	v další generaci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 dominantní matka </a:t>
            </a:r>
            <a:r>
              <a:rPr lang="cs-CZ" b="0" dirty="0">
                <a:sym typeface="Symbol" pitchFamily="-105" charset="2"/>
              </a:rPr>
              <a:t> investice do synů a naopak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 posun poměru pohlaví nebo rozdílné rodičovské investice</a:t>
            </a:r>
          </a:p>
          <a:p>
            <a:pPr defTabSz="360000"/>
            <a:r>
              <a:rPr lang="cs-CZ" b="0" dirty="0"/>
              <a:t> Př.: jelenovití</a:t>
            </a:r>
            <a:endParaRPr lang="cs-CZ" b="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36735" y="4333103"/>
            <a:ext cx="1780043" cy="1121399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bahn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ík</a:t>
            </a:r>
            <a:r>
              <a:rPr kumimoji="0" lang="cs-C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východoafrický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větší než člověk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702596"/>
            <a:ext cx="1750827" cy="659219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skoro 200 větší než člověk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blízce příbuzné druhy!</a:t>
                </a:r>
                <a:endParaRPr kumimoji="0" lang="cs-CZ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477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DE0000"/>
                </a:solidFill>
              </a:rPr>
              <a:t>C-</a:t>
            </a:r>
            <a:r>
              <a:rPr lang="cs-CZ" sz="2400" b="0" i="1" dirty="0" err="1">
                <a:solidFill>
                  <a:srgbClr val="DE0000"/>
                </a:solidFill>
              </a:rPr>
              <a:t>value</a:t>
            </a:r>
            <a:r>
              <a:rPr lang="cs-CZ" sz="2400" b="0" i="1" dirty="0">
                <a:solidFill>
                  <a:srgbClr val="DE0000"/>
                </a:solidFill>
              </a:rPr>
              <a:t> paradox:</a:t>
            </a:r>
            <a:br>
              <a:rPr lang="cs-CZ" sz="2400" b="0" i="1" dirty="0">
                <a:solidFill>
                  <a:srgbClr val="DE0000"/>
                </a:solidFill>
              </a:rPr>
            </a:br>
            <a:br>
              <a:rPr lang="cs-CZ" sz="2400" b="0" dirty="0"/>
            </a:br>
            <a:r>
              <a:rPr lang="cs-CZ" b="0" dirty="0">
                <a:sym typeface="Symbol" pitchFamily="18" charset="2"/>
              </a:rPr>
              <a:t>velké genomy obsahují velké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	množství nekódující DNA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266719" y="217488"/>
            <a:ext cx="3740646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889731" y="3803644"/>
            <a:ext cx="302807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18" charset="2"/>
              </a:rPr>
              <a:t>velké genomy </a:t>
            </a:r>
            <a:r>
              <a:rPr lang="cs-CZ" b="0" dirty="0">
                <a:sym typeface="Symbol"/>
              </a:rPr>
              <a:t> 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velké buňky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cs-CZ" b="0" dirty="0">
                <a:sym typeface="Symbol"/>
              </a:rPr>
              <a:t> vliv na: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/>
              </a:rPr>
              <a:t>	rychlost dělení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účinnost metabolismu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rychlost výměny iontů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   a proteinů</a:t>
            </a:r>
            <a:br>
              <a:rPr lang="cs-CZ" b="0" dirty="0">
                <a:sym typeface="Symbol"/>
              </a:rPr>
            </a:br>
            <a:r>
              <a:rPr lang="cs-CZ" b="0" dirty="0">
                <a:sym typeface="Symbol"/>
              </a:rPr>
              <a:t>	velikost těla</a:t>
            </a:r>
            <a:endParaRPr lang="cs-CZ" b="0" dirty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32880" y="2945396"/>
            <a:ext cx="4985353" cy="34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1264317" y="2390985"/>
            <a:ext cx="1750827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čím větší genom, tím větší buňka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3954162" y="1458097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490538" y="217488"/>
            <a:ext cx="8561959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DE0000"/>
                </a:solidFill>
              </a:rPr>
              <a:t>G-</a:t>
            </a:r>
            <a:r>
              <a:rPr lang="cs-CZ" sz="2400" b="0" i="1" dirty="0" err="1">
                <a:solidFill>
                  <a:srgbClr val="DE0000"/>
                </a:solidFill>
              </a:rPr>
              <a:t>value</a:t>
            </a:r>
            <a:r>
              <a:rPr lang="cs-CZ" sz="2400" b="0" i="1" dirty="0">
                <a:solidFill>
                  <a:srgbClr val="DE0000"/>
                </a:solidFill>
              </a:rPr>
              <a:t> paradox</a:t>
            </a:r>
            <a:r>
              <a:rPr lang="cs-CZ" sz="2400" b="0" dirty="0">
                <a:solidFill>
                  <a:srgbClr val="DE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navzdory rozmanitosti složitosti organismů, mnohobuněční mají tendenci</a:t>
            </a:r>
            <a:br>
              <a:rPr lang="cs-CZ" b="0" dirty="0"/>
            </a:br>
            <a:r>
              <a:rPr lang="cs-CZ" b="0" dirty="0"/>
              <a:t>	mít podobný počet protein kódujících genů (</a:t>
            </a:r>
            <a:r>
              <a:rPr lang="cs-CZ" b="0" i="1" dirty="0"/>
              <a:t>G-</a:t>
            </a:r>
            <a:r>
              <a:rPr lang="cs-CZ" b="0" i="1" dirty="0" err="1"/>
              <a:t>value</a:t>
            </a:r>
            <a:r>
              <a:rPr lang="cs-CZ" b="0" dirty="0"/>
              <a:t>)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br>
              <a:rPr lang="cs-CZ" b="0" dirty="0"/>
            </a:br>
            <a:endParaRPr lang="cs-CZ" b="0" dirty="0"/>
          </a:p>
          <a:p>
            <a:pPr defTabSz="360000">
              <a:spcAft>
                <a:spcPts val="1000"/>
              </a:spcAft>
            </a:pPr>
            <a:br>
              <a:rPr lang="cs-CZ" b="0" dirty="0"/>
            </a:br>
            <a:endParaRPr lang="cs-CZ" b="0" dirty="0"/>
          </a:p>
          <a:p>
            <a:pPr defTabSz="360000">
              <a:spcAft>
                <a:spcPts val="1000"/>
              </a:spcAft>
            </a:pP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Nezáleží na celkovém počtu genů, ale na složitosti genových regulačních </a:t>
            </a:r>
            <a:br>
              <a:rPr lang="cs-CZ" b="0" dirty="0"/>
            </a:br>
            <a:r>
              <a:rPr lang="cs-CZ" b="0" dirty="0"/>
              <a:t>	sítí – organismy s podobným počtem genů můžou mít velmi odlišnou </a:t>
            </a:r>
            <a:br>
              <a:rPr lang="cs-CZ" b="0" dirty="0"/>
            </a:br>
            <a:r>
              <a:rPr lang="cs-CZ" b="0" dirty="0"/>
              <a:t>	strukturu genových regulačních sítí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36451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>
                <a:solidFill>
                  <a:srgbClr val="DE0000"/>
                </a:solidFill>
              </a:rPr>
              <a:t>Kolik kódujících genů obsahuje genom člověka?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před 2001 (hrubá verze sekvence lidského genomu) odhady od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50 000 po </a:t>
            </a:r>
            <a:r>
              <a:rPr lang="en-US" sz="2000" b="0" dirty="0">
                <a:latin typeface="Arial" charset="0"/>
              </a:rPr>
              <a:t>&gt;</a:t>
            </a:r>
            <a:r>
              <a:rPr lang="cs-CZ" sz="2000" b="0" dirty="0">
                <a:latin typeface="Arial" charset="0"/>
              </a:rPr>
              <a:t> 140 000 (max. 212 278)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Int</a:t>
            </a:r>
            <a:r>
              <a:rPr lang="cs-CZ" sz="2000" b="0" dirty="0">
                <a:latin typeface="Arial" charset="0"/>
              </a:rPr>
              <a:t>. </a:t>
            </a:r>
            <a:r>
              <a:rPr lang="cs-CZ" sz="2000" b="0" dirty="0" err="1">
                <a:latin typeface="Arial" charset="0"/>
              </a:rPr>
              <a:t>Human</a:t>
            </a:r>
            <a:r>
              <a:rPr lang="cs-CZ" sz="2000" b="0" dirty="0">
                <a:latin typeface="Arial" charset="0"/>
              </a:rPr>
              <a:t> Genome </a:t>
            </a:r>
            <a:r>
              <a:rPr lang="cs-CZ" sz="2000" b="0" dirty="0" err="1">
                <a:latin typeface="Arial" charset="0"/>
              </a:rPr>
              <a:t>Sequencing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Consortium</a:t>
            </a:r>
            <a:r>
              <a:rPr lang="cs-CZ" sz="2000" b="0" dirty="0">
                <a:latin typeface="Arial" charset="0"/>
              </a:rPr>
              <a:t> (IHGSC) 2001: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30 000–40 000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IHGSC 2004: 20 000–25 000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květen 2012: 21 065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leden 2013: 20 848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únor 2014: 20 805 kódujících genů</a:t>
            </a:r>
            <a:endParaRPr lang="en-US" sz="2000" b="0" dirty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Ensembl – listopad 2018: </a:t>
            </a:r>
            <a:r>
              <a:rPr lang="cs-CZ" sz="2000" b="0" dirty="0">
                <a:solidFill>
                  <a:srgbClr val="DE0000"/>
                </a:solidFill>
                <a:latin typeface="Arial" charset="0"/>
              </a:rPr>
              <a:t>20 </a:t>
            </a:r>
            <a:r>
              <a:rPr lang="en-US" sz="2000" b="0" dirty="0">
                <a:solidFill>
                  <a:srgbClr val="DE0000"/>
                </a:solidFill>
                <a:latin typeface="Arial" charset="0"/>
              </a:rPr>
              <a:t>4</a:t>
            </a:r>
            <a:r>
              <a:rPr lang="cs-CZ" sz="2000" b="0" dirty="0">
                <a:solidFill>
                  <a:srgbClr val="DE0000"/>
                </a:solidFill>
                <a:latin typeface="Arial" charset="0"/>
              </a:rPr>
              <a:t>18 kódujících genů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sekvence celého genomu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67073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400" b="0" dirty="0" err="1">
                <a:solidFill>
                  <a:srgbClr val="DE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DE0000"/>
                </a:solidFill>
                <a:latin typeface="Arial" charset="0"/>
              </a:rPr>
              <a:t> DNA:</a:t>
            </a:r>
          </a:p>
          <a:p>
            <a:pPr marL="457200" indent="-457200" eaLnBrk="0" hangingPunct="0"/>
            <a:endParaRPr lang="cs-CZ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Vysoce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satelitní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Středně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</a:t>
            </a:r>
            <a:r>
              <a:rPr lang="cs-CZ" sz="2000" b="0" dirty="0" err="1">
                <a:latin typeface="Arial" charset="0"/>
              </a:rPr>
              <a:t>minisatelity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mikrosatelity</a:t>
            </a:r>
            <a:endParaRPr lang="cs-CZ" sz="2000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 err="1">
                <a:latin typeface="Arial" charset="0"/>
              </a:rPr>
              <a:t>Transpozibilní</a:t>
            </a:r>
            <a:r>
              <a:rPr lang="cs-CZ" sz="2000" b="0" dirty="0">
                <a:latin typeface="Arial" charset="0"/>
              </a:rPr>
              <a:t> elementy, </a:t>
            </a:r>
            <a:r>
              <a:rPr lang="cs-CZ" sz="2000" b="0" dirty="0" err="1">
                <a:latin typeface="Arial" charset="0"/>
              </a:rPr>
              <a:t>retroelementy</a:t>
            </a:r>
            <a:r>
              <a:rPr lang="cs-CZ" sz="2000" b="0" dirty="0">
                <a:latin typeface="Arial" charset="0"/>
              </a:rPr>
              <a:t>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2513341"/>
            <a:ext cx="823360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400" b="0" dirty="0">
                <a:solidFill>
                  <a:srgbClr val="DE0000"/>
                </a:solidFill>
                <a:latin typeface="Arial" charset="0"/>
              </a:rPr>
              <a:t>Proč existuje </a:t>
            </a:r>
            <a:r>
              <a:rPr lang="cs-CZ" sz="2400" b="0" dirty="0" err="1">
                <a:solidFill>
                  <a:srgbClr val="DE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DE0000"/>
                </a:solidFill>
                <a:latin typeface="Arial" charset="0"/>
              </a:rPr>
              <a:t> DNA?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Cavalier</a:t>
            </a:r>
            <a:r>
              <a:rPr lang="cs-CZ" sz="2000" b="0" dirty="0">
                <a:latin typeface="Arial" charset="0"/>
              </a:rPr>
              <a:t>-</a:t>
            </a:r>
            <a:r>
              <a:rPr lang="cs-CZ" sz="2000" b="0" dirty="0" err="1">
                <a:latin typeface="Arial" charset="0"/>
              </a:rPr>
              <a:t>Smith</a:t>
            </a:r>
            <a:r>
              <a:rPr lang="cs-CZ" sz="2000" b="0" dirty="0">
                <a:latin typeface="Arial" charset="0"/>
              </a:rPr>
              <a:t> (1978): nějaká funkce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Doolittle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Sapienza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Orgel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Crick</a:t>
            </a:r>
            <a:r>
              <a:rPr lang="cs-CZ" sz="2000" b="0" dirty="0">
                <a:latin typeface="Arial" charset="0"/>
              </a:rPr>
              <a:t> (1980):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DNA je „sobecká“</a:t>
            </a:r>
          </a:p>
          <a:p>
            <a:pPr defTabSz="360000" eaLnBrk="0" hangingPunct="0"/>
            <a:br>
              <a:rPr lang="cs-CZ" sz="2000" b="0" dirty="0">
                <a:solidFill>
                  <a:srgbClr val="E80000"/>
                </a:solidFill>
                <a:latin typeface="Arial" charset="0"/>
              </a:rPr>
            </a:br>
            <a:r>
              <a:rPr lang="cs-CZ" sz="2000" b="0" dirty="0" err="1">
                <a:latin typeface="Arial" charset="0"/>
              </a:rPr>
              <a:t>Susumu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Ohno</a:t>
            </a:r>
            <a:r>
              <a:rPr lang="cs-CZ" sz="2000" b="0" dirty="0">
                <a:latin typeface="Arial" charset="0"/>
              </a:rPr>
              <a:t> (1972): pojem </a:t>
            </a:r>
            <a:r>
              <a:rPr lang="cs-CZ" sz="2000" b="0" dirty="0">
                <a:solidFill>
                  <a:srgbClr val="DE0000"/>
                </a:solidFill>
                <a:latin typeface="Arial" charset="0"/>
              </a:rPr>
              <a:t>„</a:t>
            </a:r>
            <a:r>
              <a:rPr lang="cs-CZ" sz="2000" b="0" i="1" dirty="0" err="1">
                <a:solidFill>
                  <a:srgbClr val="DE0000"/>
                </a:solidFill>
                <a:latin typeface="Arial" charset="0"/>
              </a:rPr>
              <a:t>junk</a:t>
            </a:r>
            <a:r>
              <a:rPr lang="cs-CZ" sz="2000" b="0" i="1" dirty="0">
                <a:solidFill>
                  <a:srgbClr val="DE0000"/>
                </a:solidFill>
                <a:latin typeface="Arial" charset="0"/>
              </a:rPr>
              <a:t> DNA</a:t>
            </a:r>
            <a:r>
              <a:rPr lang="cs-CZ" sz="2000" b="0" dirty="0">
                <a:solidFill>
                  <a:srgbClr val="DE0000"/>
                </a:solidFill>
                <a:latin typeface="Arial" charset="0"/>
              </a:rPr>
              <a:t>“ </a:t>
            </a:r>
            <a:br>
              <a:rPr lang="en-US" sz="2000" b="0" dirty="0">
                <a:solidFill>
                  <a:srgbClr val="E80000"/>
                </a:solidFill>
                <a:latin typeface="Arial" charset="0"/>
              </a:rPr>
            </a:br>
            <a:endParaRPr lang="cs-CZ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r>
              <a:rPr lang="cs-CZ" sz="2000" b="0" dirty="0">
                <a:latin typeface="Arial" charset="0"/>
              </a:rPr>
              <a:t>význam pojmu „</a:t>
            </a:r>
            <a:r>
              <a:rPr lang="cs-CZ" sz="2000" b="0" i="1" dirty="0" err="1">
                <a:latin typeface="Arial" charset="0"/>
              </a:rPr>
              <a:t>junk</a:t>
            </a:r>
            <a:r>
              <a:rPr lang="cs-CZ" sz="2000" b="0" dirty="0">
                <a:latin typeface="Arial" charset="0"/>
              </a:rPr>
              <a:t>“ = „harampádí“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(např. garáž plná harampádí),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>
                <a:latin typeface="Arial" charset="0"/>
              </a:rPr>
              <a:t>	ne „odpad“ („</a:t>
            </a:r>
            <a:r>
              <a:rPr lang="cs-CZ" sz="2000" b="0" i="1" dirty="0" err="1">
                <a:latin typeface="Arial" charset="0"/>
              </a:rPr>
              <a:t>garbage</a:t>
            </a:r>
            <a:r>
              <a:rPr lang="cs-CZ" sz="2000" b="0" dirty="0">
                <a:latin typeface="Arial" charset="0"/>
              </a:rPr>
              <a:t>“) </a:t>
            </a:r>
            <a:r>
              <a:rPr lang="en-US" sz="2000" b="0" dirty="0">
                <a:latin typeface="Arial" charset="0"/>
                <a:sym typeface="Symbol" pitchFamily="18" charset="2"/>
              </a:rPr>
              <a:t></a:t>
            </a:r>
            <a:r>
              <a:rPr lang="cs-CZ" sz="2000" b="0" dirty="0">
                <a:latin typeface="Arial" charset="0"/>
                <a:sym typeface="Symbol" pitchFamily="18" charset="2"/>
              </a:rPr>
              <a:t> v budoucnu může nabýt funkci</a:t>
            </a:r>
            <a:endParaRPr lang="cs-CZ" sz="2000" b="0" dirty="0">
              <a:latin typeface="Arial" charset="0"/>
            </a:endParaRPr>
          </a:p>
        </p:txBody>
      </p:sp>
      <p:pic>
        <p:nvPicPr>
          <p:cNvPr id="29700" name="Picture 5" descr="http://www.nap.edu/books/0309084768/xhtml/images/p20005c54g234001.jpg"/>
          <p:cNvPicPr>
            <a:picLocks noChangeAspect="1" noChangeArrowheads="1"/>
          </p:cNvPicPr>
          <p:nvPr/>
        </p:nvPicPr>
        <p:blipFill rotWithShape="1">
          <a:blip r:embed="rId3" cstate="print"/>
          <a:srcRect b="13927"/>
          <a:stretch/>
        </p:blipFill>
        <p:spPr bwMode="auto">
          <a:xfrm>
            <a:off x="5221339" y="4375018"/>
            <a:ext cx="1146457" cy="14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346" name="Picture 2" descr="Výsledek obrázku pro evolutionary tinkering image"/>
          <p:cNvPicPr>
            <a:picLocks noChangeAspect="1" noChangeArrowheads="1"/>
          </p:cNvPicPr>
          <p:nvPr/>
        </p:nvPicPr>
        <p:blipFill>
          <a:blip r:embed="rId4" cstate="print"/>
          <a:srcRect r="24866"/>
          <a:stretch>
            <a:fillRect/>
          </a:stretch>
        </p:blipFill>
        <p:spPr bwMode="auto">
          <a:xfrm>
            <a:off x="6367796" y="4375018"/>
            <a:ext cx="2776204" cy="13090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2400</Words>
  <Application>Microsoft Office PowerPoint</Application>
  <PresentationFormat>Předvádění na obrazovce (4:3)</PresentationFormat>
  <Paragraphs>475</Paragraphs>
  <Slides>41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Symbol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235</cp:revision>
  <dcterms:created xsi:type="dcterms:W3CDTF">2002-05-03T10:21:15Z</dcterms:created>
  <dcterms:modified xsi:type="dcterms:W3CDTF">2021-12-03T09:02:50Z</dcterms:modified>
</cp:coreProperties>
</file>