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sldIdLst>
    <p:sldId id="257" r:id="rId2"/>
    <p:sldId id="268" r:id="rId3"/>
    <p:sldId id="272" r:id="rId4"/>
    <p:sldId id="258" r:id="rId5"/>
    <p:sldId id="269" r:id="rId6"/>
    <p:sldId id="270" r:id="rId7"/>
    <p:sldId id="259" r:id="rId8"/>
    <p:sldId id="287" r:id="rId9"/>
    <p:sldId id="293" r:id="rId10"/>
    <p:sldId id="294" r:id="rId11"/>
    <p:sldId id="271" r:id="rId12"/>
    <p:sldId id="317" r:id="rId13"/>
    <p:sldId id="318" r:id="rId14"/>
    <p:sldId id="286" r:id="rId15"/>
    <p:sldId id="277" r:id="rId16"/>
    <p:sldId id="260" r:id="rId17"/>
    <p:sldId id="278" r:id="rId18"/>
    <p:sldId id="285" r:id="rId19"/>
    <p:sldId id="261" r:id="rId20"/>
    <p:sldId id="280" r:id="rId21"/>
    <p:sldId id="281" r:id="rId22"/>
    <p:sldId id="295" r:id="rId23"/>
    <p:sldId id="296" r:id="rId24"/>
    <p:sldId id="308" r:id="rId25"/>
    <p:sldId id="273" r:id="rId26"/>
    <p:sldId id="302" r:id="rId27"/>
    <p:sldId id="300" r:id="rId28"/>
    <p:sldId id="321" r:id="rId29"/>
    <p:sldId id="306" r:id="rId30"/>
    <p:sldId id="303" r:id="rId31"/>
    <p:sldId id="307" r:id="rId32"/>
    <p:sldId id="263" r:id="rId33"/>
    <p:sldId id="274" r:id="rId34"/>
    <p:sldId id="309" r:id="rId35"/>
    <p:sldId id="310" r:id="rId36"/>
    <p:sldId id="311" r:id="rId37"/>
    <p:sldId id="312" r:id="rId38"/>
    <p:sldId id="313" r:id="rId39"/>
    <p:sldId id="282" r:id="rId40"/>
    <p:sldId id="316" r:id="rId41"/>
    <p:sldId id="319" r:id="rId42"/>
    <p:sldId id="320" r:id="rId4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94">
          <p15:clr>
            <a:srgbClr val="A4A3A4"/>
          </p15:clr>
        </p15:guide>
        <p15:guide id="2" pos="2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0000"/>
    <a:srgbClr val="FFFF66"/>
    <a:srgbClr val="CCFFFF"/>
    <a:srgbClr val="99FF33"/>
    <a:srgbClr val="FFFFCC"/>
    <a:srgbClr val="FFFF00"/>
    <a:srgbClr val="0099CC"/>
    <a:srgbClr val="3366FF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298" y="31"/>
      </p:cViewPr>
      <p:guideLst>
        <p:guide orient="horz" pos="4094"/>
        <p:guide pos="2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470A787-9307-49ED-A2E7-3144FC526F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C64C47-D39A-4465-A7E7-11AF9A4B663B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9330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713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713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D305B-B6C1-4CB3-903F-8F566F7A8E12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6713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6C01F-3EFE-4169-8EA4-9C7F552C66B8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3278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B7791-7005-400E-84CE-59DD6D9499EE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91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E11531-8DE1-4B1A-9707-B2C14FD3BBF9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852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3E0E35-2027-4D02-B33E-A0236B466AB8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534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68DAC-D292-4B8C-9C79-44A3B073CE17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133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C11AF-A03B-42B7-BC9C-560A5CC5BE07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994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C5498-675B-4275-909C-D941DDC8F991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616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8DE462-3C56-4C15-B351-99AB1B52D622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755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5979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6B28D2-03D3-47A7-85BE-F01D83117644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208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59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6FE36-1DC4-49F1-AF42-CCEB17231B58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9769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462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4057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905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905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1755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247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A3AA8A-B6E3-40DA-8F41-4F3C3E526970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4249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BE3F9-25CE-4D8D-ACE8-261DF7F4D8FF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751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06E485-1A35-4318-B4F2-D187836C1BE8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1484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EB89F8-F3A7-42EF-A64F-56958EFF0788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1404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A3FFA9A-6E95-4AEF-98C2-2B2950B2F65F}" type="slidenum">
              <a:rPr lang="en-GB" sz="1200"/>
              <a:pPr algn="r"/>
              <a:t>34</a:t>
            </a:fld>
            <a:endParaRPr lang="en-GB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142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48300D-15C4-4B82-9EB7-C2ECA737C6CE}" type="slidenum">
              <a:rPr lang="en-GB" sz="1200"/>
              <a:pPr algn="r"/>
              <a:t>35</a:t>
            </a:fld>
            <a:endParaRPr lang="en-GB" sz="12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091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D9B0BE3-1E7B-41A1-9520-623ECDB45853}" type="slidenum">
              <a:rPr lang="en-GB" sz="1200"/>
              <a:pPr algn="r"/>
              <a:t>36</a:t>
            </a:fld>
            <a:endParaRPr lang="en-GB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47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0EF1E1-9E86-47DB-93AB-DC7C20B3D598}" type="slidenum">
              <a:rPr lang="en-GB" sz="1200"/>
              <a:pPr algn="r"/>
              <a:t>37</a:t>
            </a:fld>
            <a:endParaRPr lang="en-GB" sz="12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243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1BCD62D-E543-4CB6-8C4C-97959295D846}" type="slidenum">
              <a:rPr lang="en-GB" sz="1200"/>
              <a:pPr algn="r"/>
              <a:t>38</a:t>
            </a:fld>
            <a:endParaRPr lang="en-GB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cs-CZ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127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225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717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164E30-0C15-4647-A192-7F4BFC038DF7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127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7170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8C3DF-1BBC-489B-9C9B-A079D254B859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71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301E4-3205-429C-926B-2772AE9FB9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08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458A7A-041F-4AD0-A60D-C3C0132ED388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92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A224B4-78B6-4460-95B5-6F30BBA16DC5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803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07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EC427D-DA4F-43BF-952E-E5BAC77A902C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63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8B876-263F-47A8-99FE-A9DA856341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6E1AA-0411-4A82-8CF9-A1B0D5BCEF1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376A-ABDC-4F0B-AE40-E1F0DA008F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8790A-3201-41ED-AD1B-6A152DBD13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94B21-DFD3-4BB0-9B6C-C185D08340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B87AD-E463-4390-8894-9F86E60D20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9248B-6A54-41E3-9F84-AE5F871D581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828E2-16B4-4DDA-B62C-59938CA2A4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4BEAD-FA08-4F16-9ACB-CAA9256AB3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7F866-3865-438C-A195-5D19CE0770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0F218-4E4C-4773-ADAC-D833CC1279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4D372434-FF35-4EB1-9DE5-35231CAF5D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f/f6/Jaguar_head_shot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hyperlink" Target="http://upload.wikimedia.org/wikipedia/commons/7/72/Black_jaguar.jpg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hyperlink" Target="http://upload.wikimedia.org/wikipedia/commons/7/7a/Linanthus_demissus_1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5/Portulaca_grandiflora_mutant1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://upload.wikimedia.org/wikipedia/en/2/25/Pyrene_adduct.jpg" TargetMode="Externa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8/81/Sewall_Wright.jp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3"/>
          <p:cNvSpPr txBox="1">
            <a:spLocks noChangeArrowheads="1"/>
          </p:cNvSpPr>
          <p:nvPr/>
        </p:nvSpPr>
        <p:spPr bwMode="auto">
          <a:xfrm>
            <a:off x="1340527" y="263611"/>
            <a:ext cx="6072327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VZNIK GENETICKÉ PROMĚNLIVOSTI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1057" descr="d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" y="1855788"/>
            <a:ext cx="5867400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059" descr="dna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1188" y="4600575"/>
            <a:ext cx="29083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061" descr="DNA"/>
          <p:cNvPicPr>
            <a:picLocks noChangeAspect="1" noChangeArrowheads="1"/>
          </p:cNvPicPr>
          <p:nvPr/>
        </p:nvPicPr>
        <p:blipFill>
          <a:blip r:embed="rId5" cstate="print"/>
          <a:srcRect r="26927" b="28070"/>
          <a:stretch>
            <a:fillRect/>
          </a:stretch>
        </p:blipFill>
        <p:spPr bwMode="auto">
          <a:xfrm>
            <a:off x="6321425" y="1714500"/>
            <a:ext cx="2366963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65492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  reciproké translokace celých ramen (WART)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>
          <a:blip r:embed="rId3" cstate="print"/>
          <a:srcRect t="31281"/>
          <a:stretch>
            <a:fillRect/>
          </a:stretch>
        </p:blipFill>
        <p:spPr bwMode="auto">
          <a:xfrm>
            <a:off x="5921375" y="2278063"/>
            <a:ext cx="257651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4267200"/>
            <a:ext cx="2876550" cy="1573213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61720" y="3012568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3398" y="356367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178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2490788" y="2378075"/>
            <a:ext cx="1022350" cy="209708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6" name="Rectangle 18"/>
          <p:cNvSpPr>
            <a:spLocks noChangeArrowheads="1"/>
          </p:cNvSpPr>
          <p:nvPr/>
        </p:nvSpPr>
        <p:spPr bwMode="auto">
          <a:xfrm>
            <a:off x="3643313" y="2378075"/>
            <a:ext cx="1022350" cy="2473325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9"/>
          <p:cNvSpPr txBox="1">
            <a:spLocks noChangeArrowheads="1"/>
          </p:cNvSpPr>
          <p:nvPr/>
        </p:nvSpPr>
        <p:spPr bwMode="auto">
          <a:xfrm>
            <a:off x="476250" y="529024"/>
            <a:ext cx="15728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 delece</a:t>
            </a:r>
            <a:endParaRPr lang="en-US" dirty="0">
              <a:solidFill>
                <a:srgbClr val="E80000"/>
              </a:solidFill>
            </a:endParaRPr>
          </a:p>
          <a:p>
            <a:endParaRPr lang="cs-CZ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duplikace</a:t>
            </a:r>
            <a:br>
              <a:rPr lang="en-US" dirty="0">
                <a:solidFill>
                  <a:srgbClr val="E80000"/>
                </a:solidFill>
              </a:rPr>
            </a:br>
            <a:endParaRPr lang="en-US" dirty="0">
              <a:solidFill>
                <a:srgbClr val="E80000"/>
              </a:solidFill>
            </a:endParaRPr>
          </a:p>
          <a:p>
            <a:r>
              <a:rPr lang="cs-CZ" dirty="0">
                <a:solidFill>
                  <a:srgbClr val="E80000"/>
                </a:solidFill>
              </a:rPr>
              <a:t> inzerce</a:t>
            </a:r>
          </a:p>
        </p:txBody>
      </p:sp>
      <p:pic>
        <p:nvPicPr>
          <p:cNvPr id="10243" name="Picture 13" descr="Types-of-mutation"/>
          <p:cNvPicPr>
            <a:picLocks noChangeAspect="1" noChangeArrowheads="1"/>
          </p:cNvPicPr>
          <p:nvPr/>
        </p:nvPicPr>
        <p:blipFill>
          <a:blip r:embed="rId3" cstate="print"/>
          <a:srcRect t="39288" b="31030"/>
          <a:stretch>
            <a:fillRect/>
          </a:stretch>
        </p:blipFill>
        <p:spPr bwMode="auto">
          <a:xfrm>
            <a:off x="5443538" y="2506663"/>
            <a:ext cx="29083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6" descr="Types-of-mutation"/>
          <p:cNvPicPr>
            <a:picLocks noChangeAspect="1" noChangeArrowheads="1"/>
          </p:cNvPicPr>
          <p:nvPr/>
        </p:nvPicPr>
        <p:blipFill>
          <a:blip r:embed="rId4" cstate="print"/>
          <a:srcRect t="4636" r="32042" b="59650"/>
          <a:stretch>
            <a:fillRect/>
          </a:stretch>
        </p:blipFill>
        <p:spPr bwMode="auto">
          <a:xfrm>
            <a:off x="2613025" y="2514600"/>
            <a:ext cx="1976438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5375275" y="2378075"/>
            <a:ext cx="3076575" cy="2192338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940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Genomové 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476250" y="1378250"/>
            <a:ext cx="8341835" cy="282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</a:t>
            </a:r>
            <a:r>
              <a:rPr lang="cs-CZ" dirty="0" err="1">
                <a:solidFill>
                  <a:srgbClr val="E80000"/>
                </a:solidFill>
              </a:rPr>
              <a:t>somie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cs-CZ" dirty="0" err="1">
                <a:solidFill>
                  <a:srgbClr val="E80000"/>
                </a:solidFill>
              </a:rPr>
              <a:t>monosomie</a:t>
            </a:r>
            <a:r>
              <a:rPr lang="cs-CZ" dirty="0">
                <a:solidFill>
                  <a:srgbClr val="E80000"/>
                </a:solidFill>
              </a:rPr>
              <a:t>, </a:t>
            </a:r>
            <a:r>
              <a:rPr lang="cs-CZ" dirty="0" err="1">
                <a:solidFill>
                  <a:srgbClr val="E80000"/>
                </a:solidFill>
              </a:rPr>
              <a:t>trisomie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většinou neslučitelné se životem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monosomie</a:t>
            </a:r>
            <a:r>
              <a:rPr lang="cs-CZ" sz="2000" dirty="0"/>
              <a:t>: jediná životaschopná = X0 (</a:t>
            </a:r>
            <a:r>
              <a:rPr lang="cs-CZ" sz="2000" dirty="0" err="1"/>
              <a:t>Turnerův</a:t>
            </a:r>
            <a:r>
              <a:rPr lang="cs-CZ" sz="2000" dirty="0"/>
              <a:t> syndrom)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>
                <a:solidFill>
                  <a:srgbClr val="E80000"/>
                </a:solidFill>
              </a:rPr>
              <a:t>	</a:t>
            </a:r>
            <a:r>
              <a:rPr lang="cs-CZ" sz="2000" dirty="0" err="1">
                <a:solidFill>
                  <a:srgbClr val="E80000"/>
                </a:solidFill>
              </a:rPr>
              <a:t>trisomie</a:t>
            </a:r>
            <a:r>
              <a:rPr lang="cs-CZ" sz="2000" dirty="0"/>
              <a:t>: nerovnováha dávky genů (zvýšená exprese </a:t>
            </a:r>
            <a:r>
              <a:rPr lang="cs-CZ" sz="2000" dirty="0" err="1"/>
              <a:t>trizomického</a:t>
            </a:r>
            <a:br>
              <a:rPr lang="cs-CZ" sz="2000" dirty="0"/>
            </a:br>
            <a:r>
              <a:rPr lang="cs-CZ" sz="2000" dirty="0"/>
              <a:t>	  páru)</a:t>
            </a:r>
            <a:endParaRPr lang="en-US" sz="2000" dirty="0"/>
          </a:p>
          <a:p>
            <a:pPr defTabSz="360000">
              <a:spcAft>
                <a:spcPts val="1000"/>
              </a:spcAft>
            </a:pPr>
            <a:r>
              <a:rPr lang="en-US" sz="2000" dirty="0"/>
              <a:t>	</a:t>
            </a:r>
            <a:r>
              <a:rPr lang="cs-CZ" sz="2000" dirty="0"/>
              <a:t>životaschopné </a:t>
            </a:r>
            <a:r>
              <a:rPr lang="cs-CZ" sz="2000" dirty="0" err="1"/>
              <a:t>trisomie</a:t>
            </a:r>
            <a:r>
              <a:rPr lang="cs-CZ" sz="2000" dirty="0"/>
              <a:t> : XXY, XXX, XYY, </a:t>
            </a:r>
            <a:r>
              <a:rPr lang="cs-CZ" sz="2000" dirty="0" err="1"/>
              <a:t>Patauův</a:t>
            </a:r>
            <a:r>
              <a:rPr lang="cs-CZ" sz="2000" dirty="0"/>
              <a:t> syndrom (</a:t>
            </a:r>
            <a:r>
              <a:rPr lang="cs-CZ" sz="2000" dirty="0" err="1"/>
              <a:t>chr</a:t>
            </a:r>
            <a:r>
              <a:rPr lang="cs-CZ" sz="2000" dirty="0"/>
              <a:t>. 13),</a:t>
            </a:r>
            <a:br>
              <a:rPr lang="cs-CZ" sz="2000" dirty="0"/>
            </a:br>
            <a:r>
              <a:rPr lang="cs-CZ" sz="2000" dirty="0"/>
              <a:t>	  </a:t>
            </a:r>
            <a:r>
              <a:rPr lang="cs-CZ" sz="2000" dirty="0" err="1"/>
              <a:t>Edwardsův</a:t>
            </a:r>
            <a:r>
              <a:rPr lang="cs-CZ" sz="2000" dirty="0"/>
              <a:t> s. (</a:t>
            </a:r>
            <a:r>
              <a:rPr lang="cs-CZ" sz="2000" dirty="0" err="1"/>
              <a:t>chr</a:t>
            </a:r>
            <a:r>
              <a:rPr lang="cs-CZ" sz="2000" dirty="0"/>
              <a:t>. 18), Downův s. (</a:t>
            </a:r>
            <a:r>
              <a:rPr lang="cs-CZ" sz="2000" dirty="0" err="1"/>
              <a:t>chr</a:t>
            </a:r>
            <a:r>
              <a:rPr lang="cs-CZ" sz="2000" dirty="0"/>
              <a:t>. 21)</a:t>
            </a:r>
            <a:endParaRPr lang="cs-CZ" sz="18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476250" y="350793"/>
            <a:ext cx="7780976" cy="304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-ploidie (polyploidie)</a:t>
            </a:r>
            <a:endParaRPr lang="en-US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US" sz="1800" dirty="0">
                <a:solidFill>
                  <a:srgbClr val="E80000"/>
                </a:solidFill>
              </a:rPr>
              <a:t>	</a:t>
            </a:r>
            <a:r>
              <a:rPr lang="cs-CZ" sz="1800" dirty="0"/>
              <a:t>především rostliny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u živočichů méně (bezobratlí, ryby, obojživelníci)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během evoluce obratlovců došlo ke 2 kolům duplikace celého genomu </a:t>
            </a:r>
            <a:br>
              <a:rPr lang="en-US" sz="1800" dirty="0"/>
            </a:br>
            <a:r>
              <a:rPr lang="en-US" sz="1800" dirty="0"/>
              <a:t>	</a:t>
            </a:r>
            <a:r>
              <a:rPr lang="cs-CZ" sz="1800" dirty="0"/>
              <a:t>(2R-hypotéza)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 err="1"/>
              <a:t>pol</a:t>
            </a:r>
            <a:r>
              <a:rPr lang="en-US" sz="1800" dirty="0"/>
              <a:t>y</a:t>
            </a:r>
            <a:r>
              <a:rPr lang="cs-CZ" sz="1800" dirty="0" err="1"/>
              <a:t>ploidní</a:t>
            </a:r>
            <a:r>
              <a:rPr lang="cs-CZ" sz="1800" dirty="0"/>
              <a:t> jedinci zpravidla větší (zvýšený objem buněk)</a:t>
            </a:r>
            <a:endParaRPr lang="en-US" sz="1800" dirty="0"/>
          </a:p>
          <a:p>
            <a:pPr defTabSz="360000">
              <a:spcAft>
                <a:spcPts val="1000"/>
              </a:spcAft>
            </a:pPr>
            <a:r>
              <a:rPr lang="en-US" sz="1800" dirty="0"/>
              <a:t>	</a:t>
            </a:r>
            <a:r>
              <a:rPr lang="cs-CZ" sz="1800" dirty="0"/>
              <a:t>liché násobky genomu </a:t>
            </a:r>
            <a:r>
              <a:rPr lang="cs-CZ" sz="1800" dirty="0">
                <a:sym typeface="Symbol" pitchFamily="18" charset="2"/>
              </a:rPr>
              <a:t> problémy v meióze  reprodukční bariéra</a:t>
            </a:r>
            <a:br>
              <a:rPr lang="en-US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(ne vždy – např. triploidní skokani)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476250" y="3730326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/>
            <a:r>
              <a:rPr lang="cs-CZ" sz="2000" dirty="0">
                <a:solidFill>
                  <a:srgbClr val="E80000"/>
                </a:solidFill>
              </a:rPr>
              <a:t>autopolyploidie: </a:t>
            </a:r>
            <a:r>
              <a:rPr lang="cs-CZ" sz="2000" dirty="0"/>
              <a:t>kombinace dvou stejných genomů</a:t>
            </a:r>
            <a:br>
              <a:rPr lang="cs-CZ" sz="2000" dirty="0"/>
            </a:br>
            <a:r>
              <a:rPr lang="en-US" sz="1800" b="1" dirty="0"/>
              <a:t>	</a:t>
            </a:r>
            <a:r>
              <a:rPr lang="cs-CZ" sz="1800" dirty="0"/>
              <a:t>fúze buněk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sz="1800" dirty="0" err="1"/>
              <a:t>endoreplikace</a:t>
            </a:r>
            <a:br>
              <a:rPr lang="cs-CZ" sz="1800" dirty="0"/>
            </a:br>
            <a:r>
              <a:rPr lang="cs-CZ" sz="1800" dirty="0"/>
              <a:t>	abortivní buněčný cyklus</a:t>
            </a:r>
            <a:br>
              <a:rPr lang="cs-CZ" sz="2000" b="1" dirty="0"/>
            </a:br>
            <a:endParaRPr lang="cs-CZ" sz="2000" b="1" dirty="0"/>
          </a:p>
          <a:p>
            <a:pPr defTabSz="360000"/>
            <a:r>
              <a:rPr lang="cs-CZ" sz="2000" dirty="0" err="1">
                <a:solidFill>
                  <a:srgbClr val="E80000"/>
                </a:solidFill>
              </a:rPr>
              <a:t>alopolyploidie</a:t>
            </a:r>
            <a:r>
              <a:rPr lang="cs-CZ" sz="2000" dirty="0">
                <a:solidFill>
                  <a:srgbClr val="E80000"/>
                </a:solidFill>
              </a:rPr>
              <a:t>:</a:t>
            </a:r>
            <a:r>
              <a:rPr lang="cs-CZ" sz="2000" b="1" dirty="0"/>
              <a:t> </a:t>
            </a:r>
            <a:r>
              <a:rPr lang="cs-CZ" sz="2000" dirty="0"/>
              <a:t>kombinace dvou různých genomů</a:t>
            </a:r>
            <a:br>
              <a:rPr lang="cs-CZ" sz="2000" dirty="0"/>
            </a:br>
            <a:r>
              <a:rPr lang="en-US" sz="2000" dirty="0"/>
              <a:t>	</a:t>
            </a:r>
            <a:r>
              <a:rPr lang="cs-CZ" sz="1800" dirty="0"/>
              <a:t>fúze diploidních gamet</a:t>
            </a:r>
            <a:br>
              <a:rPr lang="cs-CZ" sz="1800" dirty="0"/>
            </a:br>
            <a:r>
              <a:rPr lang="cs-CZ" sz="1800" dirty="0"/>
              <a:t>	polyspermie</a:t>
            </a: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203708" y="279572"/>
            <a:ext cx="48291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Náhodnost a rychlost mutací (</a:t>
            </a:r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Symbol" pitchFamily="18" charset="2"/>
              </a:rPr>
              <a:t>)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95313" y="1087438"/>
            <a:ext cx="7947432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 b="1" dirty="0">
                <a:solidFill>
                  <a:srgbClr val="E80000"/>
                </a:solidFill>
              </a:rPr>
              <a:t>mutace náhodné co do účinku, nenáhodné co do pozice a rychlosti</a:t>
            </a:r>
            <a:r>
              <a:rPr lang="cs-CZ" sz="1800" b="1" dirty="0"/>
              <a:t> </a:t>
            </a:r>
            <a:br>
              <a:rPr lang="cs-CZ" sz="1800" b="1" dirty="0"/>
            </a:br>
            <a:endParaRPr lang="cs-CZ" sz="1800" b="1" dirty="0"/>
          </a:p>
          <a:p>
            <a:pPr>
              <a:spcAft>
                <a:spcPts val="600"/>
              </a:spcAft>
            </a:pPr>
            <a:r>
              <a:rPr lang="cs-CZ" sz="1800" dirty="0" err="1"/>
              <a:t>transice</a:t>
            </a:r>
            <a:r>
              <a:rPr lang="cs-CZ" sz="1800" dirty="0"/>
              <a:t> </a:t>
            </a:r>
            <a:r>
              <a:rPr lang="en-US" sz="1800" dirty="0"/>
              <a:t>&gt; </a:t>
            </a:r>
            <a:r>
              <a:rPr lang="en-US" sz="1800" dirty="0" err="1"/>
              <a:t>transverze</a:t>
            </a:r>
            <a:endParaRPr lang="en-US" sz="1800" dirty="0"/>
          </a:p>
          <a:p>
            <a:pPr>
              <a:spcAft>
                <a:spcPts val="600"/>
              </a:spcAft>
            </a:pPr>
            <a:r>
              <a:rPr lang="cs-CZ" sz="1800" dirty="0"/>
              <a:t>mutační „</a:t>
            </a:r>
            <a:r>
              <a:rPr lang="cs-CZ" sz="1800" dirty="0" err="1"/>
              <a:t>hotspots</a:t>
            </a:r>
            <a:r>
              <a:rPr lang="cs-CZ" sz="1800" dirty="0"/>
              <a:t>“</a:t>
            </a:r>
            <a:r>
              <a:rPr lang="en-US" sz="1800" dirty="0"/>
              <a:t>: </a:t>
            </a:r>
            <a:r>
              <a:rPr lang="cs-CZ" sz="1800" dirty="0" err="1"/>
              <a:t>CpG</a:t>
            </a:r>
            <a:r>
              <a:rPr lang="cs-CZ" sz="1800" dirty="0"/>
              <a:t> u živočichů</a:t>
            </a:r>
            <a:r>
              <a:rPr lang="en-US" sz="1800" dirty="0"/>
              <a:t> (</a:t>
            </a:r>
            <a:r>
              <a:rPr lang="cs-CZ" sz="1800" dirty="0" err="1"/>
              <a:t>metylovaný</a:t>
            </a:r>
            <a:r>
              <a:rPr lang="cs-CZ" sz="1800" dirty="0"/>
              <a:t> C </a:t>
            </a:r>
            <a:r>
              <a:rPr lang="cs-CZ" sz="1800" dirty="0">
                <a:sym typeface="Symbol" pitchFamily="18" charset="2"/>
              </a:rPr>
              <a:t> T)</a:t>
            </a:r>
            <a:r>
              <a:rPr lang="en-US" sz="1800" dirty="0">
                <a:sym typeface="Symbol" pitchFamily="18" charset="2"/>
              </a:rPr>
              <a:t>; </a:t>
            </a:r>
            <a:r>
              <a:rPr lang="en-US" sz="1800" dirty="0" err="1">
                <a:sym typeface="Symbol" pitchFamily="18" charset="2"/>
              </a:rPr>
              <a:t>TpT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prokaryot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„SOS reakce“ bakterií, </a:t>
            </a:r>
            <a:r>
              <a:rPr lang="en-US" sz="1800" dirty="0" err="1">
                <a:sym typeface="Symbol" pitchFamily="18" charset="2"/>
              </a:rPr>
              <a:t>minisatelity</a:t>
            </a:r>
            <a:r>
              <a:rPr lang="en-US" sz="1800" dirty="0">
                <a:sym typeface="Symbol" pitchFamily="18" charset="2"/>
              </a:rPr>
              <a:t> (VNTR), </a:t>
            </a:r>
            <a:r>
              <a:rPr lang="en-US" sz="1800" dirty="0" err="1">
                <a:sym typeface="Symbol" pitchFamily="18" charset="2"/>
              </a:rPr>
              <a:t>mikrosatelity</a:t>
            </a:r>
            <a:r>
              <a:rPr lang="en-US" sz="1800" dirty="0"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mtDNA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jad</a:t>
            </a:r>
            <a:r>
              <a:rPr lang="en-US" sz="1800" dirty="0"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pohlavní chromozomy </a:t>
            </a:r>
            <a:r>
              <a:rPr lang="en-US" sz="1800" dirty="0">
                <a:sym typeface="Symbol" pitchFamily="18" charset="2"/>
              </a:rPr>
              <a:t>&gt;</a:t>
            </a:r>
            <a:r>
              <a:rPr lang="cs-CZ" sz="1800" dirty="0">
                <a:sym typeface="Symbol" pitchFamily="18" charset="2"/>
              </a:rPr>
              <a:t> autozomy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sym typeface="Symbol" pitchFamily="18" charset="2"/>
              </a:rPr>
              <a:t>telomery</a:t>
            </a:r>
            <a:r>
              <a:rPr lang="cs-CZ" sz="1800" dirty="0">
                <a:sym typeface="Symbol" pitchFamily="18" charset="2"/>
              </a:rPr>
              <a:t>, </a:t>
            </a:r>
            <a:r>
              <a:rPr lang="cs-CZ" sz="1800" dirty="0" err="1">
                <a:sym typeface="Symbol" pitchFamily="18" charset="2"/>
              </a:rPr>
              <a:t>repetitivních</a:t>
            </a:r>
            <a:r>
              <a:rPr lang="cs-CZ" sz="1800" dirty="0">
                <a:sym typeface="Symbol" pitchFamily="18" charset="2"/>
              </a:rPr>
              <a:t> sekvencí,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studenokrevní živočichové: </a:t>
            </a:r>
            <a:r>
              <a:rPr lang="en-US" sz="1800" dirty="0">
                <a:sym typeface="Symbol" pitchFamily="18" charset="2"/>
              </a:rPr>
              <a:t>&gt; </a:t>
            </a:r>
            <a:r>
              <a:rPr lang="en-US" sz="1800" dirty="0" err="1">
                <a:sym typeface="Symbol" pitchFamily="18" charset="2"/>
              </a:rPr>
              <a:t>teplota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</a:t>
            </a:r>
            <a:r>
              <a:rPr lang="en-US" sz="1800" dirty="0"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RNA </a:t>
            </a:r>
            <a:r>
              <a:rPr lang="en-US" sz="1800" dirty="0" err="1">
                <a:sym typeface="Symbol" pitchFamily="18" charset="2"/>
              </a:rPr>
              <a:t>viry</a:t>
            </a:r>
            <a:r>
              <a:rPr lang="en-US" sz="1800" dirty="0">
                <a:sym typeface="Symbol" pitchFamily="18" charset="2"/>
              </a:rPr>
              <a:t> (HIV)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parazit</a:t>
            </a:r>
            <a:r>
              <a:rPr lang="en-US" sz="1800" dirty="0" err="1">
                <a:sym typeface="Symbol" pitchFamily="18" charset="2"/>
              </a:rPr>
              <a:t>i</a:t>
            </a:r>
            <a:endParaRPr lang="cs-CZ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ym typeface="Symbol" pitchFamily="18" charset="2"/>
              </a:rPr>
              <a:t>&gt; </a:t>
            </a:r>
            <a:r>
              <a:rPr lang="cs-CZ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somatick</a:t>
            </a:r>
            <a:r>
              <a:rPr lang="cs-CZ" sz="1800" dirty="0">
                <a:sym typeface="Symbol" pitchFamily="18" charset="2"/>
              </a:rPr>
              <a:t>ý</a:t>
            </a:r>
            <a:r>
              <a:rPr lang="en-US" sz="1800" dirty="0" err="1">
                <a:sym typeface="Symbol" pitchFamily="18" charset="2"/>
              </a:rPr>
              <a:t>ch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en-US" sz="1800" dirty="0" err="1">
                <a:sym typeface="Symbol" pitchFamily="18" charset="2"/>
              </a:rPr>
              <a:t>mutac</a:t>
            </a:r>
            <a:r>
              <a:rPr lang="cs-CZ" sz="1800" dirty="0">
                <a:sym typeface="Symbol" pitchFamily="18" charset="2"/>
              </a:rPr>
              <a:t>í</a:t>
            </a:r>
            <a:endParaRPr lang="en-US" sz="18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sym typeface="Symbol" pitchFamily="18" charset="2"/>
              </a:rPr>
              <a:t>samci</a:t>
            </a:r>
            <a:r>
              <a:rPr lang="en-US" sz="1800" dirty="0">
                <a:sym typeface="Symbol" pitchFamily="18" charset="2"/>
              </a:rPr>
              <a:t> &gt; </a:t>
            </a:r>
            <a:r>
              <a:rPr lang="en-US" sz="1800" dirty="0" err="1">
                <a:sym typeface="Symbol" pitchFamily="18" charset="2"/>
              </a:rPr>
              <a:t>samice</a:t>
            </a:r>
            <a:r>
              <a:rPr lang="en-US" sz="1800" dirty="0">
                <a:sym typeface="Symbol" pitchFamily="18" charset="2"/>
              </a:rPr>
              <a:t>: </a:t>
            </a:r>
            <a:r>
              <a:rPr lang="cs-CZ" sz="1800" dirty="0"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v zárodečných buňkách</a:t>
            </a:r>
            <a:endParaRPr lang="cs-CZ"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119570" y="242244"/>
            <a:ext cx="45496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000099"/>
                </a:solidFill>
              </a:rPr>
              <a:t>Max Delbrück, Salvador Luria</a:t>
            </a:r>
            <a:r>
              <a:rPr lang="cs-CZ" sz="2000"/>
              <a:t> (1943):</a:t>
            </a:r>
            <a:br>
              <a:rPr lang="cs-CZ" sz="2000"/>
            </a:br>
            <a:r>
              <a:rPr lang="cs-CZ" sz="2000"/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381000" y="1042988"/>
            <a:ext cx="81026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  <a:sym typeface="Symbol" pitchFamily="18" charset="2"/>
              </a:rPr>
              <a:t>mutace</a:t>
            </a:r>
            <a:r>
              <a:rPr lang="cs-CZ" sz="2000">
                <a:sym typeface="Symbol" pitchFamily="18" charset="2"/>
              </a:rPr>
              <a:t>  </a:t>
            </a:r>
            <a:r>
              <a:rPr lang="cs-CZ" sz="2000"/>
              <a:t>nové </a:t>
            </a:r>
            <a:r>
              <a:rPr lang="cs-CZ" sz="2000">
                <a:solidFill>
                  <a:srgbClr val="E80000"/>
                </a:solidFill>
              </a:rPr>
              <a:t>alely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E80000"/>
                </a:solidFill>
              </a:rPr>
              <a:t>rekombinace</a:t>
            </a:r>
            <a:r>
              <a:rPr lang="cs-CZ" sz="2000"/>
              <a:t> </a:t>
            </a:r>
            <a:r>
              <a:rPr lang="cs-CZ" sz="2000">
                <a:sym typeface="Symbol" pitchFamily="18" charset="2"/>
              </a:rPr>
              <a:t> nové </a:t>
            </a:r>
            <a:r>
              <a:rPr lang="cs-CZ" sz="2000">
                <a:solidFill>
                  <a:srgbClr val="E80000"/>
                </a:solidFill>
              </a:rPr>
              <a:t>genotypy </a:t>
            </a:r>
            <a:r>
              <a:rPr lang="cs-CZ" sz="2000"/>
              <a:t>(výj</a:t>
            </a:r>
            <a:r>
              <a:rPr lang="en-US" sz="2000"/>
              <a:t>imkou</a:t>
            </a:r>
            <a:r>
              <a:rPr lang="cs-CZ" sz="2000"/>
              <a:t> vnitrogenové rekombinace)</a:t>
            </a:r>
            <a:br>
              <a:rPr lang="cs-CZ" sz="2000">
                <a:solidFill>
                  <a:srgbClr val="E80000"/>
                </a:solidFill>
              </a:rPr>
            </a:br>
            <a:endParaRPr lang="cs-CZ" sz="1800">
              <a:sym typeface="Symbol" pitchFamily="18" charset="2"/>
            </a:endParaRPr>
          </a:p>
        </p:txBody>
      </p:sp>
      <p:sp>
        <p:nvSpPr>
          <p:cNvPr id="15363" name="Text Box 11"/>
          <p:cNvSpPr txBox="1">
            <a:spLocks noChangeArrowheads="1"/>
          </p:cNvSpPr>
          <p:nvPr/>
        </p:nvSpPr>
        <p:spPr bwMode="auto">
          <a:xfrm>
            <a:off x="2919413" y="322263"/>
            <a:ext cx="3592512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REKOMBINACE</a:t>
            </a:r>
          </a:p>
        </p:txBody>
      </p:sp>
      <p:grpSp>
        <p:nvGrpSpPr>
          <p:cNvPr id="15364" name="Skupina 84"/>
          <p:cNvGrpSpPr>
            <a:grpSpLocks/>
          </p:cNvGrpSpPr>
          <p:nvPr/>
        </p:nvGrpSpPr>
        <p:grpSpPr bwMode="auto">
          <a:xfrm>
            <a:off x="703263" y="2271713"/>
            <a:ext cx="7200900" cy="4062412"/>
            <a:chOff x="703263" y="2272232"/>
            <a:chExt cx="7201239" cy="4062351"/>
          </a:xfrm>
        </p:grpSpPr>
        <p:sp>
          <p:nvSpPr>
            <p:cNvPr id="15365" name="Line 3"/>
            <p:cNvSpPr>
              <a:spLocks noChangeShapeType="1"/>
            </p:cNvSpPr>
            <p:nvPr/>
          </p:nvSpPr>
          <p:spPr bwMode="auto">
            <a:xfrm>
              <a:off x="703263" y="2272232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6" name="Line 4"/>
            <p:cNvSpPr>
              <a:spLocks noChangeShapeType="1"/>
            </p:cNvSpPr>
            <p:nvPr/>
          </p:nvSpPr>
          <p:spPr bwMode="auto">
            <a:xfrm>
              <a:off x="703263" y="2399363"/>
              <a:ext cx="86917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7" name="Line 5"/>
            <p:cNvSpPr>
              <a:spLocks noChangeShapeType="1"/>
            </p:cNvSpPr>
            <p:nvPr/>
          </p:nvSpPr>
          <p:spPr bwMode="auto">
            <a:xfrm>
              <a:off x="703263" y="2653624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8" name="Line 6"/>
            <p:cNvSpPr>
              <a:spLocks noChangeShapeType="1"/>
            </p:cNvSpPr>
            <p:nvPr/>
          </p:nvSpPr>
          <p:spPr bwMode="auto">
            <a:xfrm>
              <a:off x="703263" y="2779358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69" name="Line 7"/>
            <p:cNvSpPr>
              <a:spLocks noChangeShapeType="1"/>
            </p:cNvSpPr>
            <p:nvPr/>
          </p:nvSpPr>
          <p:spPr bwMode="auto">
            <a:xfrm>
              <a:off x="703263" y="3349350"/>
              <a:ext cx="153913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8"/>
            <p:cNvSpPr>
              <a:spLocks noChangeShapeType="1"/>
            </p:cNvSpPr>
            <p:nvPr/>
          </p:nvSpPr>
          <p:spPr bwMode="auto">
            <a:xfrm>
              <a:off x="703263" y="3476480"/>
              <a:ext cx="467790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9"/>
            <p:cNvSpPr>
              <a:spLocks noChangeShapeType="1"/>
            </p:cNvSpPr>
            <p:nvPr/>
          </p:nvSpPr>
          <p:spPr bwMode="auto">
            <a:xfrm>
              <a:off x="703263" y="3856475"/>
              <a:ext cx="153913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0"/>
            <p:cNvSpPr>
              <a:spLocks noChangeShapeType="1"/>
            </p:cNvSpPr>
            <p:nvPr/>
          </p:nvSpPr>
          <p:spPr bwMode="auto">
            <a:xfrm>
              <a:off x="703263" y="3729345"/>
              <a:ext cx="535671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171053" y="3476480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V="1">
              <a:off x="1238934" y="3602214"/>
              <a:ext cx="33350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72437" y="3602214"/>
              <a:ext cx="268573" cy="127131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76" name="Line 14"/>
            <p:cNvSpPr>
              <a:spLocks noChangeShapeType="1"/>
            </p:cNvSpPr>
            <p:nvPr/>
          </p:nvSpPr>
          <p:spPr bwMode="auto">
            <a:xfrm>
              <a:off x="1841010" y="3729345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1439626" y="3729345"/>
              <a:ext cx="200692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8" name="Line 16"/>
            <p:cNvSpPr>
              <a:spLocks noChangeShapeType="1"/>
            </p:cNvSpPr>
            <p:nvPr/>
          </p:nvSpPr>
          <p:spPr bwMode="auto">
            <a:xfrm>
              <a:off x="769668" y="442646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9" name="Line 17"/>
            <p:cNvSpPr>
              <a:spLocks noChangeShapeType="1"/>
            </p:cNvSpPr>
            <p:nvPr/>
          </p:nvSpPr>
          <p:spPr bwMode="auto">
            <a:xfrm>
              <a:off x="769668" y="4553598"/>
              <a:ext cx="73636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0" name="Line 18"/>
            <p:cNvSpPr>
              <a:spLocks noChangeShapeType="1"/>
            </p:cNvSpPr>
            <p:nvPr/>
          </p:nvSpPr>
          <p:spPr bwMode="auto">
            <a:xfrm>
              <a:off x="769668" y="4933593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1" name="Line 19"/>
            <p:cNvSpPr>
              <a:spLocks noChangeShapeType="1"/>
            </p:cNvSpPr>
            <p:nvPr/>
          </p:nvSpPr>
          <p:spPr bwMode="auto">
            <a:xfrm>
              <a:off x="769668" y="4806462"/>
              <a:ext cx="66995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82" name="AutoShape 20"/>
            <p:cNvCxnSpPr>
              <a:cxnSpLocks noChangeShapeType="1"/>
            </p:cNvCxnSpPr>
            <p:nvPr/>
          </p:nvCxnSpPr>
          <p:spPr bwMode="auto">
            <a:xfrm>
              <a:off x="1506032" y="4553598"/>
              <a:ext cx="268573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83" name="AutoShape 21"/>
            <p:cNvCxnSpPr>
              <a:cxnSpLocks noChangeShapeType="1"/>
            </p:cNvCxnSpPr>
            <p:nvPr/>
          </p:nvCxnSpPr>
          <p:spPr bwMode="auto">
            <a:xfrm flipV="1">
              <a:off x="1439626" y="4553598"/>
              <a:ext cx="401384" cy="252864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84" name="Line 22"/>
            <p:cNvSpPr>
              <a:spLocks noChangeShapeType="1"/>
            </p:cNvSpPr>
            <p:nvPr/>
          </p:nvSpPr>
          <p:spPr bwMode="auto">
            <a:xfrm>
              <a:off x="1841010" y="4806462"/>
              <a:ext cx="467790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5" name="Line 23"/>
            <p:cNvSpPr>
              <a:spLocks noChangeShapeType="1"/>
            </p:cNvSpPr>
            <p:nvPr/>
          </p:nvSpPr>
          <p:spPr bwMode="auto">
            <a:xfrm>
              <a:off x="1773129" y="3476480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6" name="Line 24"/>
            <p:cNvSpPr>
              <a:spLocks noChangeShapeType="1"/>
            </p:cNvSpPr>
            <p:nvPr/>
          </p:nvSpPr>
          <p:spPr bwMode="auto">
            <a:xfrm>
              <a:off x="1841010" y="4553598"/>
              <a:ext cx="469266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7" name="Line 25"/>
            <p:cNvSpPr>
              <a:spLocks noChangeShapeType="1"/>
            </p:cNvSpPr>
            <p:nvPr/>
          </p:nvSpPr>
          <p:spPr bwMode="auto">
            <a:xfrm>
              <a:off x="1773129" y="4806462"/>
              <a:ext cx="67881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8" name="Line 26"/>
            <p:cNvSpPr>
              <a:spLocks noChangeShapeType="1"/>
            </p:cNvSpPr>
            <p:nvPr/>
          </p:nvSpPr>
          <p:spPr bwMode="auto">
            <a:xfrm>
              <a:off x="769668" y="5503586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89" name="Line 27"/>
            <p:cNvSpPr>
              <a:spLocks noChangeShapeType="1"/>
            </p:cNvSpPr>
            <p:nvPr/>
          </p:nvSpPr>
          <p:spPr bwMode="auto">
            <a:xfrm>
              <a:off x="769668" y="5630716"/>
              <a:ext cx="267098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0" name="Line 28"/>
            <p:cNvSpPr>
              <a:spLocks noChangeShapeType="1"/>
            </p:cNvSpPr>
            <p:nvPr/>
          </p:nvSpPr>
          <p:spPr bwMode="auto">
            <a:xfrm>
              <a:off x="769668" y="6010711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1" name="Line 29"/>
            <p:cNvSpPr>
              <a:spLocks noChangeShapeType="1"/>
            </p:cNvSpPr>
            <p:nvPr/>
          </p:nvSpPr>
          <p:spPr bwMode="auto">
            <a:xfrm>
              <a:off x="769668" y="5883581"/>
              <a:ext cx="26709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cxnSp>
          <p:nvCxnSpPr>
            <p:cNvPr id="15392" name="AutoShape 30"/>
            <p:cNvCxnSpPr>
              <a:cxnSpLocks noChangeShapeType="1"/>
            </p:cNvCxnSpPr>
            <p:nvPr/>
          </p:nvCxnSpPr>
          <p:spPr bwMode="auto">
            <a:xfrm>
              <a:off x="1036766" y="5630716"/>
              <a:ext cx="268573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</p:cxnSp>
        <p:cxnSp>
          <p:nvCxnSpPr>
            <p:cNvPr id="15393" name="AutoShape 31"/>
            <p:cNvCxnSpPr>
              <a:cxnSpLocks noChangeShapeType="1"/>
            </p:cNvCxnSpPr>
            <p:nvPr/>
          </p:nvCxnSpPr>
          <p:spPr bwMode="auto">
            <a:xfrm flipV="1">
              <a:off x="970360" y="5630716"/>
              <a:ext cx="401384" cy="252865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</p:cxnSp>
        <p:sp>
          <p:nvSpPr>
            <p:cNvPr id="15394" name="Line 32"/>
            <p:cNvSpPr>
              <a:spLocks noChangeShapeType="1"/>
            </p:cNvSpPr>
            <p:nvPr/>
          </p:nvSpPr>
          <p:spPr bwMode="auto">
            <a:xfrm>
              <a:off x="2108109" y="5883581"/>
              <a:ext cx="200692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5" name="Line 33"/>
            <p:cNvSpPr>
              <a:spLocks noChangeShapeType="1"/>
            </p:cNvSpPr>
            <p:nvPr/>
          </p:nvSpPr>
          <p:spPr bwMode="auto">
            <a:xfrm>
              <a:off x="2108109" y="5630716"/>
              <a:ext cx="20216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6" name="Line 34"/>
            <p:cNvSpPr>
              <a:spLocks noChangeShapeType="1"/>
            </p:cNvSpPr>
            <p:nvPr/>
          </p:nvSpPr>
          <p:spPr bwMode="auto">
            <a:xfrm>
              <a:off x="1303864" y="5883581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7" name="Line 35"/>
            <p:cNvSpPr>
              <a:spLocks noChangeShapeType="1"/>
            </p:cNvSpPr>
            <p:nvPr/>
          </p:nvSpPr>
          <p:spPr bwMode="auto">
            <a:xfrm>
              <a:off x="1371745" y="5630716"/>
              <a:ext cx="73636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8" name="Line 36"/>
            <p:cNvSpPr>
              <a:spLocks noChangeShapeType="1"/>
            </p:cNvSpPr>
            <p:nvPr/>
          </p:nvSpPr>
          <p:spPr bwMode="auto">
            <a:xfrm>
              <a:off x="1640318" y="2399363"/>
              <a:ext cx="602077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99" name="Line 40"/>
            <p:cNvSpPr>
              <a:spLocks noChangeShapeType="1"/>
            </p:cNvSpPr>
            <p:nvPr/>
          </p:nvSpPr>
          <p:spPr bwMode="auto">
            <a:xfrm flipH="1">
              <a:off x="5494719" y="4217617"/>
              <a:ext cx="334979" cy="507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0" name="Line 41"/>
            <p:cNvSpPr>
              <a:spLocks noChangeShapeType="1"/>
            </p:cNvSpPr>
            <p:nvPr/>
          </p:nvSpPr>
          <p:spPr bwMode="auto">
            <a:xfrm>
              <a:off x="6231083" y="4217617"/>
              <a:ext cx="401384" cy="505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1" name="Line 42"/>
            <p:cNvSpPr>
              <a:spLocks noChangeShapeType="1"/>
            </p:cNvSpPr>
            <p:nvPr/>
          </p:nvSpPr>
          <p:spPr bwMode="auto">
            <a:xfrm>
              <a:off x="4290565" y="5114517"/>
              <a:ext cx="153913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2" name="Line 43"/>
            <p:cNvSpPr>
              <a:spLocks noChangeShapeType="1"/>
            </p:cNvSpPr>
            <p:nvPr/>
          </p:nvSpPr>
          <p:spPr bwMode="auto">
            <a:xfrm>
              <a:off x="4290565" y="5241647"/>
              <a:ext cx="401384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3" name="Line 44"/>
            <p:cNvSpPr>
              <a:spLocks noChangeShapeType="1"/>
            </p:cNvSpPr>
            <p:nvPr/>
          </p:nvSpPr>
          <p:spPr bwMode="auto">
            <a:xfrm>
              <a:off x="4290565" y="5495908"/>
              <a:ext cx="401384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4" name="Line 45"/>
            <p:cNvSpPr>
              <a:spLocks noChangeShapeType="1"/>
            </p:cNvSpPr>
            <p:nvPr/>
          </p:nvSpPr>
          <p:spPr bwMode="auto">
            <a:xfrm>
              <a:off x="4290565" y="5621642"/>
              <a:ext cx="1539133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5" name="Line 46"/>
            <p:cNvSpPr>
              <a:spLocks noChangeShapeType="1"/>
            </p:cNvSpPr>
            <p:nvPr/>
          </p:nvSpPr>
          <p:spPr bwMode="auto">
            <a:xfrm>
              <a:off x="5494719" y="5241647"/>
              <a:ext cx="33497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6" name="Line 47"/>
            <p:cNvSpPr>
              <a:spLocks noChangeShapeType="1"/>
            </p:cNvSpPr>
            <p:nvPr/>
          </p:nvSpPr>
          <p:spPr bwMode="auto">
            <a:xfrm flipV="1">
              <a:off x="6365369" y="5104737"/>
              <a:ext cx="401384" cy="978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7" name="Line 48"/>
            <p:cNvSpPr>
              <a:spLocks noChangeShapeType="1"/>
            </p:cNvSpPr>
            <p:nvPr/>
          </p:nvSpPr>
          <p:spPr bwMode="auto">
            <a:xfrm flipV="1">
              <a:off x="6365369" y="5231868"/>
              <a:ext cx="736364" cy="9779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8" name="Line 49"/>
            <p:cNvSpPr>
              <a:spLocks noChangeShapeType="1"/>
            </p:cNvSpPr>
            <p:nvPr/>
          </p:nvSpPr>
          <p:spPr bwMode="auto">
            <a:xfrm>
              <a:off x="6365369" y="5484732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09" name="Line 50"/>
            <p:cNvSpPr>
              <a:spLocks noChangeShapeType="1"/>
            </p:cNvSpPr>
            <p:nvPr/>
          </p:nvSpPr>
          <p:spPr bwMode="auto">
            <a:xfrm flipV="1">
              <a:off x="6365369" y="5611863"/>
              <a:ext cx="736364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0" name="Line 51"/>
            <p:cNvSpPr>
              <a:spLocks noChangeShapeType="1"/>
            </p:cNvSpPr>
            <p:nvPr/>
          </p:nvSpPr>
          <p:spPr bwMode="auto">
            <a:xfrm>
              <a:off x="7101733" y="5231868"/>
              <a:ext cx="802769" cy="977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1" name="Line 52"/>
            <p:cNvSpPr>
              <a:spLocks noChangeShapeType="1"/>
            </p:cNvSpPr>
            <p:nvPr/>
          </p:nvSpPr>
          <p:spPr bwMode="auto">
            <a:xfrm>
              <a:off x="4691950" y="5495908"/>
              <a:ext cx="804245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2" name="Line 53"/>
            <p:cNvSpPr>
              <a:spLocks noChangeShapeType="1"/>
            </p:cNvSpPr>
            <p:nvPr/>
          </p:nvSpPr>
          <p:spPr bwMode="auto">
            <a:xfrm>
              <a:off x="5494719" y="5495908"/>
              <a:ext cx="33497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3" name="Line 54"/>
            <p:cNvSpPr>
              <a:spLocks noChangeShapeType="1"/>
            </p:cNvSpPr>
            <p:nvPr/>
          </p:nvSpPr>
          <p:spPr bwMode="auto">
            <a:xfrm>
              <a:off x="4691950" y="5241647"/>
              <a:ext cx="802769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4" name="Line 56"/>
            <p:cNvSpPr>
              <a:spLocks noChangeShapeType="1"/>
            </p:cNvSpPr>
            <p:nvPr/>
          </p:nvSpPr>
          <p:spPr bwMode="auto">
            <a:xfrm>
              <a:off x="5360432" y="2760504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5" name="Line 57"/>
            <p:cNvSpPr>
              <a:spLocks noChangeShapeType="1"/>
            </p:cNvSpPr>
            <p:nvPr/>
          </p:nvSpPr>
          <p:spPr bwMode="auto">
            <a:xfrm flipV="1">
              <a:off x="5962509" y="2760504"/>
              <a:ext cx="603552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6" name="Line 58"/>
            <p:cNvSpPr>
              <a:spLocks noChangeShapeType="1"/>
            </p:cNvSpPr>
            <p:nvPr/>
          </p:nvSpPr>
          <p:spPr bwMode="auto">
            <a:xfrm flipH="1">
              <a:off x="5360432" y="3457627"/>
              <a:ext cx="602077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7" name="Line 59"/>
            <p:cNvSpPr>
              <a:spLocks noChangeShapeType="1"/>
            </p:cNvSpPr>
            <p:nvPr/>
          </p:nvSpPr>
          <p:spPr bwMode="auto">
            <a:xfrm>
              <a:off x="5962509" y="3457627"/>
              <a:ext cx="603552" cy="569992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8" name="Line 60"/>
            <p:cNvSpPr>
              <a:spLocks noChangeShapeType="1"/>
            </p:cNvSpPr>
            <p:nvPr/>
          </p:nvSpPr>
          <p:spPr bwMode="auto">
            <a:xfrm flipV="1">
              <a:off x="6431775" y="2823371"/>
              <a:ext cx="200692" cy="189997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19" name="Line 61"/>
            <p:cNvSpPr>
              <a:spLocks noChangeShapeType="1"/>
            </p:cNvSpPr>
            <p:nvPr/>
          </p:nvSpPr>
          <p:spPr bwMode="auto">
            <a:xfrm>
              <a:off x="6030390" y="3393363"/>
              <a:ext cx="602077" cy="571389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0" name="Line 62"/>
            <p:cNvSpPr>
              <a:spLocks noChangeShapeType="1"/>
            </p:cNvSpPr>
            <p:nvPr/>
          </p:nvSpPr>
          <p:spPr bwMode="auto">
            <a:xfrm>
              <a:off x="5294026" y="2823371"/>
              <a:ext cx="602077" cy="569992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1" name="Line 63"/>
            <p:cNvSpPr>
              <a:spLocks noChangeShapeType="1"/>
            </p:cNvSpPr>
            <p:nvPr/>
          </p:nvSpPr>
          <p:spPr bwMode="auto">
            <a:xfrm flipH="1">
              <a:off x="5294026" y="3774755"/>
              <a:ext cx="200692" cy="189997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2" name="Line 64"/>
            <p:cNvSpPr>
              <a:spLocks noChangeShapeType="1"/>
            </p:cNvSpPr>
            <p:nvPr/>
          </p:nvSpPr>
          <p:spPr bwMode="auto">
            <a:xfrm flipH="1">
              <a:off x="6030390" y="3013368"/>
              <a:ext cx="401384" cy="379995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3" name="Line 65"/>
            <p:cNvSpPr>
              <a:spLocks noChangeShapeType="1"/>
            </p:cNvSpPr>
            <p:nvPr/>
          </p:nvSpPr>
          <p:spPr bwMode="auto">
            <a:xfrm flipH="1">
              <a:off x="5494719" y="3393363"/>
              <a:ext cx="401384" cy="381391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4" name="Line 66"/>
            <p:cNvSpPr>
              <a:spLocks noChangeShapeType="1"/>
            </p:cNvSpPr>
            <p:nvPr/>
          </p:nvSpPr>
          <p:spPr bwMode="auto">
            <a:xfrm>
              <a:off x="5428314" y="3393363"/>
              <a:ext cx="107134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5" name="Line 67"/>
            <p:cNvSpPr>
              <a:spLocks noChangeShapeType="1"/>
            </p:cNvSpPr>
            <p:nvPr/>
          </p:nvSpPr>
          <p:spPr bwMode="auto">
            <a:xfrm>
              <a:off x="5962509" y="2950501"/>
              <a:ext cx="0" cy="949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6" name="Line 69"/>
            <p:cNvSpPr>
              <a:spLocks noChangeShapeType="1"/>
            </p:cNvSpPr>
            <p:nvPr/>
          </p:nvSpPr>
          <p:spPr bwMode="auto">
            <a:xfrm>
              <a:off x="7101733" y="5611863"/>
              <a:ext cx="802769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7" name="Line 70"/>
            <p:cNvSpPr>
              <a:spLocks noChangeShapeType="1"/>
            </p:cNvSpPr>
            <p:nvPr/>
          </p:nvSpPr>
          <p:spPr bwMode="auto">
            <a:xfrm>
              <a:off x="6700348" y="5484732"/>
              <a:ext cx="1204153" cy="0"/>
            </a:xfrm>
            <a:prstGeom prst="line">
              <a:avLst/>
            </a:prstGeom>
            <a:noFill/>
            <a:ln w="76200">
              <a:solidFill>
                <a:srgbClr val="FF9933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8" name="Line 71"/>
            <p:cNvSpPr>
              <a:spLocks noChangeShapeType="1"/>
            </p:cNvSpPr>
            <p:nvPr/>
          </p:nvSpPr>
          <p:spPr bwMode="auto">
            <a:xfrm>
              <a:off x="6766753" y="5104737"/>
              <a:ext cx="1137748" cy="0"/>
            </a:xfrm>
            <a:prstGeom prst="line">
              <a:avLst/>
            </a:prstGeom>
            <a:noFill/>
            <a:ln w="76200">
              <a:solidFill>
                <a:srgbClr val="66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29" name="Oval 72"/>
            <p:cNvSpPr>
              <a:spLocks noChangeArrowheads="1"/>
            </p:cNvSpPr>
            <p:nvPr/>
          </p:nvSpPr>
          <p:spPr bwMode="auto">
            <a:xfrm>
              <a:off x="4826237" y="5393925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0" name="Oval 73"/>
            <p:cNvSpPr>
              <a:spLocks noChangeArrowheads="1"/>
            </p:cNvSpPr>
            <p:nvPr/>
          </p:nvSpPr>
          <p:spPr bwMode="auto">
            <a:xfrm>
              <a:off x="6700348" y="5386939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31" name="Line 76"/>
            <p:cNvSpPr>
              <a:spLocks noChangeShapeType="1"/>
            </p:cNvSpPr>
            <p:nvPr/>
          </p:nvSpPr>
          <p:spPr bwMode="auto">
            <a:xfrm>
              <a:off x="1439626" y="2905091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2" name="Line 77"/>
            <p:cNvSpPr>
              <a:spLocks noChangeShapeType="1"/>
            </p:cNvSpPr>
            <p:nvPr/>
          </p:nvSpPr>
          <p:spPr bwMode="auto">
            <a:xfrm>
              <a:off x="1439626" y="4045076"/>
              <a:ext cx="0" cy="252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3" name="Line 78"/>
            <p:cNvSpPr>
              <a:spLocks noChangeShapeType="1"/>
            </p:cNvSpPr>
            <p:nvPr/>
          </p:nvSpPr>
          <p:spPr bwMode="auto">
            <a:xfrm>
              <a:off x="1439626" y="5122193"/>
              <a:ext cx="0" cy="2528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434" name="Text Box 81"/>
            <p:cNvSpPr txBox="1">
              <a:spLocks noChangeArrowheads="1"/>
            </p:cNvSpPr>
            <p:nvPr/>
          </p:nvSpPr>
          <p:spPr bwMode="auto">
            <a:xfrm>
              <a:off x="2376682" y="2335099"/>
              <a:ext cx="173982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Vytvoření zlomu na jednom chromozomu.</a:t>
              </a:r>
              <a:endParaRPr lang="en-US" sz="1200"/>
            </a:p>
          </p:txBody>
        </p:sp>
        <p:sp>
          <p:nvSpPr>
            <p:cNvPr id="15435" name="Text Box 82"/>
            <p:cNvSpPr txBox="1">
              <a:spLocks noChangeArrowheads="1"/>
            </p:cNvSpPr>
            <p:nvPr/>
          </p:nvSpPr>
          <p:spPr bwMode="auto">
            <a:xfrm>
              <a:off x="2376682" y="3349350"/>
              <a:ext cx="147272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Invaze řetězce do homologního chromozomu.</a:t>
              </a:r>
              <a:endParaRPr lang="en-US" sz="1200"/>
            </a:p>
          </p:txBody>
        </p:sp>
        <p:sp>
          <p:nvSpPr>
            <p:cNvPr id="15436" name="Text Box 83"/>
            <p:cNvSpPr txBox="1">
              <a:spLocks noChangeArrowheads="1"/>
            </p:cNvSpPr>
            <p:nvPr/>
          </p:nvSpPr>
          <p:spPr bwMode="auto">
            <a:xfrm>
              <a:off x="2376682" y="4300734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Spojení řetězců homologních chromozomů. Holidayův spoj</a:t>
              </a:r>
              <a:endParaRPr lang="en-US" sz="1200"/>
            </a:p>
          </p:txBody>
        </p:sp>
        <p:sp>
          <p:nvSpPr>
            <p:cNvPr id="15437" name="Text Box 84"/>
            <p:cNvSpPr txBox="1">
              <a:spLocks noChangeArrowheads="1"/>
            </p:cNvSpPr>
            <p:nvPr/>
          </p:nvSpPr>
          <p:spPr bwMode="auto">
            <a:xfrm>
              <a:off x="2443087" y="5503586"/>
              <a:ext cx="14727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Migrace Holidayova spoje. Vytvoření heteroduplexu.</a:t>
              </a:r>
              <a:endParaRPr lang="en-US" sz="1200"/>
            </a:p>
          </p:txBody>
        </p:sp>
        <p:sp>
          <p:nvSpPr>
            <p:cNvPr id="15438" name="Text Box 85"/>
            <p:cNvSpPr txBox="1">
              <a:spLocks noChangeArrowheads="1"/>
            </p:cNvSpPr>
            <p:nvPr/>
          </p:nvSpPr>
          <p:spPr bwMode="auto">
            <a:xfrm>
              <a:off x="4987924" y="2391685"/>
              <a:ext cx="200767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/>
                <a:t>Štěpení Holidayova spoje</a:t>
              </a:r>
              <a:endParaRPr lang="en-US" sz="1200"/>
            </a:p>
          </p:txBody>
        </p:sp>
        <p:sp>
          <p:nvSpPr>
            <p:cNvPr id="15439" name="Oval 38"/>
            <p:cNvSpPr>
              <a:spLocks noChangeArrowheads="1"/>
            </p:cNvSpPr>
            <p:nvPr/>
          </p:nvSpPr>
          <p:spPr bwMode="auto">
            <a:xfrm>
              <a:off x="4826237" y="5020914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0" name="Oval 37"/>
            <p:cNvSpPr>
              <a:spLocks noChangeArrowheads="1"/>
            </p:cNvSpPr>
            <p:nvPr/>
          </p:nvSpPr>
          <p:spPr bwMode="auto">
            <a:xfrm>
              <a:off x="6700348" y="5005547"/>
              <a:ext cx="467790" cy="315731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41" name="Text Box 86"/>
            <p:cNvSpPr txBox="1">
              <a:spLocks noChangeArrowheads="1"/>
            </p:cNvSpPr>
            <p:nvPr/>
          </p:nvSpPr>
          <p:spPr bwMode="auto">
            <a:xfrm>
              <a:off x="1036766" y="6074975"/>
              <a:ext cx="1205629" cy="241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200">
                  <a:solidFill>
                    <a:srgbClr val="CC0000"/>
                  </a:solidFill>
                </a:rPr>
                <a:t>Heteroduplex</a:t>
              </a:r>
              <a:endParaRPr lang="en-US" sz="1200">
                <a:solidFill>
                  <a:srgbClr val="CC0000"/>
                </a:solidFill>
              </a:endParaRPr>
            </a:p>
          </p:txBody>
        </p:sp>
        <p:sp>
          <p:nvSpPr>
            <p:cNvPr id="15442" name="Oval 87"/>
            <p:cNvSpPr>
              <a:spLocks noChangeArrowheads="1"/>
            </p:cNvSpPr>
            <p:nvPr/>
          </p:nvSpPr>
          <p:spPr bwMode="auto">
            <a:xfrm>
              <a:off x="1305340" y="5567850"/>
              <a:ext cx="736363" cy="379995"/>
            </a:xfrm>
            <a:prstGeom prst="ellips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476250" y="776288"/>
            <a:ext cx="7827784" cy="405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800" dirty="0"/>
              <a:t>u mnoha organismů crossing-over důležitý pro správný průběh meiózy</a:t>
            </a:r>
            <a:br>
              <a:rPr lang="cs-CZ" sz="1800" dirty="0"/>
            </a:br>
            <a:r>
              <a:rPr lang="cs-CZ" sz="1800" dirty="0"/>
              <a:t>  	(aspoň 1 c-o na chromozom, jinak vznik aneuploidií)</a:t>
            </a:r>
          </a:p>
          <a:p>
            <a:pPr>
              <a:spcAft>
                <a:spcPts val="1000"/>
              </a:spcAft>
            </a:pPr>
            <a:r>
              <a:rPr lang="cs-CZ" sz="1800" dirty="0"/>
              <a:t>ženy s </a:t>
            </a:r>
            <a:r>
              <a:rPr lang="cs-CZ" sz="1800" dirty="0">
                <a:sym typeface="Symbol" pitchFamily="18" charset="2"/>
              </a:rPr>
              <a:t> c-o   dětí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děti starších žen   rekombinací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rozdíly v různých částech chromozomu (poblíž centromer a </a:t>
            </a:r>
            <a:r>
              <a:rPr lang="cs-CZ" sz="1800" dirty="0" err="1">
                <a:sym typeface="Symbol" pitchFamily="18" charset="2"/>
              </a:rPr>
              <a:t>telomer</a:t>
            </a:r>
            <a:r>
              <a:rPr lang="cs-CZ" sz="1800" dirty="0">
                <a:sym typeface="Symbol" pitchFamily="18" charset="2"/>
              </a:rPr>
              <a:t> apod.,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rozdíly mezi organismy)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sym typeface="Symbol" pitchFamily="18" charset="2"/>
              </a:rPr>
              <a:t>malé chromozomy  frekvence rekombinací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u člověka 25 000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chybí u </a:t>
            </a:r>
            <a:r>
              <a:rPr lang="cs-CZ" sz="1800" i="1" dirty="0" err="1">
                <a:sym typeface="Symbol" pitchFamily="18" charset="2"/>
              </a:rPr>
              <a:t>Drosophila</a:t>
            </a:r>
            <a:r>
              <a:rPr lang="cs-CZ" sz="1800" i="1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 a </a:t>
            </a:r>
            <a:r>
              <a:rPr lang="cs-CZ" sz="1800" i="1" dirty="0" err="1">
                <a:sym typeface="Symbol" pitchFamily="18" charset="2"/>
              </a:rPr>
              <a:t>Caenorhabditis</a:t>
            </a:r>
            <a:r>
              <a:rPr lang="cs-CZ" sz="1800" i="1" dirty="0">
                <a:sym typeface="Symbol" pitchFamily="18" charset="2"/>
              </a:rPr>
              <a:t> </a:t>
            </a:r>
            <a:r>
              <a:rPr lang="cs-CZ" sz="1800" i="1" dirty="0" err="1">
                <a:sym typeface="Symbol" pitchFamily="18" charset="2"/>
              </a:rPr>
              <a:t>elegans</a:t>
            </a:r>
            <a:br>
              <a:rPr lang="cs-CZ" sz="1800" i="1" dirty="0">
                <a:sym typeface="Symbol" pitchFamily="18" charset="2"/>
              </a:rPr>
            </a:br>
            <a:r>
              <a:rPr lang="en-US" sz="1800" i="1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častý vznik a zánik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zánik 1 místa často kompenzován</a:t>
            </a:r>
            <a:r>
              <a:rPr lang="en-US" sz="1800" dirty="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zvýšenou aktivitou sousedního místa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42925" y="311150"/>
            <a:ext cx="73929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Důsledek H-W principu:</a:t>
            </a:r>
            <a:r>
              <a:rPr lang="cs-CZ" sz="2000" b="1" dirty="0"/>
              <a:t> </a:t>
            </a:r>
            <a:br>
              <a:rPr lang="cs-CZ" sz="2000" b="1" dirty="0"/>
            </a:br>
            <a:endParaRPr lang="cs-CZ" sz="2000" b="1" dirty="0"/>
          </a:p>
          <a:p>
            <a:r>
              <a:rPr lang="cs-CZ" sz="2000" dirty="0"/>
              <a:t>při platnosti předpokladů H-W populace k udržení polymorfismu</a:t>
            </a:r>
          </a:p>
          <a:p>
            <a:r>
              <a:rPr lang="cs-CZ" sz="2000" dirty="0">
                <a:solidFill>
                  <a:srgbClr val="E80000"/>
                </a:solidFill>
              </a:rPr>
              <a:t>stačí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náhodné oplození a mendelovská dědičnost</a:t>
            </a:r>
            <a:endParaRPr lang="cs-CZ" sz="2000" dirty="0">
              <a:solidFill>
                <a:srgbClr val="E80000"/>
              </a:solidFill>
            </a:endParaRPr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09600" y="3597275"/>
            <a:ext cx="67897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</a:rPr>
              <a:t>ALE!</a:t>
            </a:r>
          </a:p>
          <a:p>
            <a:r>
              <a:rPr lang="cs-CZ" sz="2000" b="1"/>
              <a:t>reálné populace se od modelové situace zpravidla liší:</a:t>
            </a:r>
          </a:p>
          <a:p>
            <a:endParaRPr lang="cs-CZ" sz="2000"/>
          </a:p>
          <a:p>
            <a:pPr>
              <a:spcAft>
                <a:spcPts val="600"/>
              </a:spcAft>
            </a:pPr>
            <a:r>
              <a:rPr lang="cs-CZ" sz="2000"/>
              <a:t>velikost populace omezená</a:t>
            </a:r>
          </a:p>
          <a:p>
            <a:pPr>
              <a:spcAft>
                <a:spcPts val="600"/>
              </a:spcAft>
            </a:pPr>
            <a:r>
              <a:rPr lang="cs-CZ" sz="2000"/>
              <a:t>oplození nemusí být náhodné</a:t>
            </a:r>
          </a:p>
          <a:p>
            <a:pPr>
              <a:spcAft>
                <a:spcPts val="600"/>
              </a:spcAft>
            </a:pPr>
            <a:r>
              <a:rPr lang="cs-CZ" sz="2000"/>
              <a:t>migrace</a:t>
            </a:r>
          </a:p>
          <a:p>
            <a:pPr>
              <a:spcAft>
                <a:spcPts val="600"/>
              </a:spcAft>
            </a:pPr>
            <a:r>
              <a:rPr lang="cs-CZ" sz="2000"/>
              <a:t>selekce</a:t>
            </a:r>
          </a:p>
          <a:p>
            <a:pPr>
              <a:spcAft>
                <a:spcPts val="600"/>
              </a:spcAft>
            </a:pPr>
            <a:r>
              <a:rPr lang="cs-CZ" sz="2000"/>
              <a:t>vznik nových alel mutací</a:t>
            </a:r>
          </a:p>
        </p:txBody>
      </p:sp>
      <p:pic>
        <p:nvPicPr>
          <p:cNvPr id="3076" name="Picture 17" descr="File:Jaguar head sho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874838"/>
            <a:ext cx="2333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7" name="Picture 19" descr="File:Black jaguar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1525" y="1874838"/>
            <a:ext cx="2841625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1"/>
          <p:cNvSpPr txBox="1">
            <a:spLocks noChangeArrowheads="1"/>
          </p:cNvSpPr>
          <p:nvPr/>
        </p:nvSpPr>
        <p:spPr bwMode="auto">
          <a:xfrm>
            <a:off x="381000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rozdíly v míře rekombinace mezi pohlavími:</a:t>
            </a:r>
            <a:br>
              <a:rPr lang="cs-CZ" sz="2000" dirty="0"/>
            </a:br>
            <a:r>
              <a:rPr lang="cs-CZ" sz="1800" dirty="0"/>
              <a:t>  - </a:t>
            </a:r>
            <a:r>
              <a:rPr lang="cs-CZ" sz="1800" dirty="0" err="1">
                <a:solidFill>
                  <a:srgbClr val="0000CC"/>
                </a:solidFill>
              </a:rPr>
              <a:t>Haldaneovo</a:t>
            </a:r>
            <a:r>
              <a:rPr lang="cs-CZ" sz="1800" dirty="0">
                <a:solidFill>
                  <a:srgbClr val="0000CC"/>
                </a:solidFill>
              </a:rPr>
              <a:t>-</a:t>
            </a:r>
            <a:r>
              <a:rPr lang="cs-CZ" sz="1800" dirty="0" err="1">
                <a:solidFill>
                  <a:srgbClr val="0000CC"/>
                </a:solidFill>
              </a:rPr>
              <a:t>Huxleyovo</a:t>
            </a:r>
            <a:r>
              <a:rPr lang="cs-CZ" sz="1800" dirty="0">
                <a:solidFill>
                  <a:srgbClr val="0000CC"/>
                </a:solidFill>
              </a:rPr>
              <a:t> pravidlo</a:t>
            </a:r>
            <a:r>
              <a:rPr lang="cs-CZ" sz="1800" dirty="0"/>
              <a:t>: pokud jedno pohlaví nerekombinuje,</a:t>
            </a:r>
            <a:br>
              <a:rPr lang="cs-CZ" sz="1800" dirty="0"/>
            </a:br>
            <a:r>
              <a:rPr lang="cs-CZ" sz="1800" dirty="0"/>
              <a:t>    jde o pohlaví </a:t>
            </a:r>
            <a:r>
              <a:rPr lang="cs-CZ" sz="1800" u="sng" dirty="0" err="1"/>
              <a:t>heterogametické</a:t>
            </a:r>
            <a:br>
              <a:rPr lang="cs-CZ" sz="1800" dirty="0"/>
            </a:br>
            <a:r>
              <a:rPr lang="cs-CZ" sz="1800" dirty="0"/>
              <a:t>  - pokud rekombinují obě pohlaví, u samic většinou </a:t>
            </a:r>
            <a:r>
              <a:rPr lang="cs-CZ" sz="1800" dirty="0">
                <a:sym typeface="Symbol" pitchFamily="18" charset="2"/>
              </a:rPr>
              <a:t> rekombinací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(člověk 1,7x, myš 1,3x)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rozdíly mezi druhy: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počtem velkých chromozomů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sym typeface="Symbol" pitchFamily="18" charset="2"/>
              </a:rPr>
              <a:t>karyotypech</a:t>
            </a:r>
            <a:r>
              <a:rPr lang="cs-CZ" sz="1800" dirty="0">
                <a:sym typeface="Symbol" pitchFamily="18" charset="2"/>
              </a:rPr>
              <a:t> s velkým množstvím </a:t>
            </a:r>
            <a:br>
              <a:rPr lang="cs-CZ" sz="1800" dirty="0">
                <a:sym typeface="Symbol" pitchFamily="18" charset="2"/>
              </a:rPr>
            </a:br>
            <a:r>
              <a:rPr lang="cs-CZ" sz="1800" dirty="0"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8913" y="35163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669696" y="1302265"/>
            <a:ext cx="25122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>
                <a:solidFill>
                  <a:srgbClr val="E80000"/>
                </a:solidFill>
              </a:rPr>
              <a:t>Rekombinace</a:t>
            </a:r>
          </a:p>
          <a:p>
            <a:pPr algn="ctr"/>
            <a:r>
              <a:rPr lang="cs-CZ">
                <a:solidFill>
                  <a:srgbClr val="E80000"/>
                </a:solidFill>
              </a:rPr>
              <a:t>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pic>
        <p:nvPicPr>
          <p:cNvPr id="18436" name="Picture 4" descr="Rekombin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0913" y="1327150"/>
            <a:ext cx="39116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61975" y="2851150"/>
            <a:ext cx="33714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absence rekombinace </a:t>
            </a:r>
            <a:br>
              <a:rPr lang="cs-CZ" sz="2000" dirty="0"/>
            </a:br>
            <a:r>
              <a:rPr lang="cs-CZ" sz="2000" dirty="0"/>
              <a:t>   </a:t>
            </a:r>
            <a:r>
              <a:rPr lang="cs-CZ" sz="2000" dirty="0">
                <a:sym typeface="Symbol" pitchFamily="18" charset="2"/>
              </a:rPr>
              <a:t>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vazebná nerovnováha</a:t>
            </a:r>
            <a:endParaRPr lang="cs-CZ" sz="2000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476250" y="1269314"/>
            <a:ext cx="44823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E80000"/>
                </a:solidFill>
              </a:rPr>
              <a:t>Rekombinace a polymorfismus: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49644" y="330200"/>
            <a:ext cx="671138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cap="all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Evoluční důsledky rekombinace: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5A1AB544-611E-455D-A9D9-9A1000853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88" y="2031999"/>
            <a:ext cx="8412880" cy="3503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pozitivní selekce: </a:t>
            </a:r>
            <a:r>
              <a:rPr lang="cs-CZ" sz="2000" i="1" dirty="0" err="1">
                <a:sym typeface="Symbol" pitchFamily="18" charset="2"/>
              </a:rPr>
              <a:t>hitchhiking</a:t>
            </a:r>
            <a:r>
              <a:rPr lang="cs-CZ" sz="2000" dirty="0">
                <a:sym typeface="Symbol" pitchFamily="18" charset="2"/>
              </a:rPr>
              <a:t> (</a:t>
            </a:r>
            <a:r>
              <a:rPr lang="cs-CZ" sz="2000" i="1" dirty="0">
                <a:sym typeface="Symbol" pitchFamily="18" charset="2"/>
              </a:rPr>
              <a:t>draft</a:t>
            </a:r>
            <a:r>
              <a:rPr lang="cs-CZ" sz="2000" dirty="0">
                <a:sym typeface="Symbol" pitchFamily="18" charset="2"/>
              </a:rPr>
              <a:t>) </a:t>
            </a:r>
            <a:r>
              <a:rPr lang="cs-CZ" sz="2000" i="1" dirty="0"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sweep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000" dirty="0">
                <a:sym typeface="Symbol" pitchFamily="18" charset="2"/>
              </a:rPr>
              <a:t>(selekční setření)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	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ym typeface="Symbol" pitchFamily="18" charset="2"/>
              </a:rPr>
              <a:t>	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endParaRPr lang="cs-CZ" sz="20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negativní selekce: </a:t>
            </a:r>
            <a:r>
              <a:rPr lang="cs-CZ" sz="2000" i="1" dirty="0">
                <a:solidFill>
                  <a:srgbClr val="E80000"/>
                </a:solidFill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endParaRPr lang="cs-CZ" sz="2000" i="1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065A457A-78E2-4A7A-B939-714916EC3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113" y="5810739"/>
            <a:ext cx="348297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> ztráta polymorfismu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76B520A-74FB-4926-9758-D04047E56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16" y="2617325"/>
            <a:ext cx="7540313" cy="222463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06699" y="986310"/>
            <a:ext cx="85876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Míra toku genů</a:t>
            </a:r>
            <a:r>
              <a:rPr lang="en-US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>(</a:t>
            </a:r>
            <a:r>
              <a:rPr lang="en-US" i="1" dirty="0">
                <a:solidFill>
                  <a:srgbClr val="E80000"/>
                </a:solidFill>
              </a:rPr>
              <a:t>migration rate</a:t>
            </a:r>
            <a:r>
              <a:rPr lang="cs-CZ" dirty="0">
                <a:solidFill>
                  <a:srgbClr val="E80000"/>
                </a:solidFill>
              </a:rPr>
              <a:t>), </a:t>
            </a:r>
            <a:r>
              <a:rPr lang="cs-CZ" i="1" dirty="0">
                <a:solidFill>
                  <a:srgbClr val="E80000"/>
                </a:solidFill>
              </a:rPr>
              <a:t>m</a:t>
            </a:r>
            <a:r>
              <a:rPr lang="en-US" i="1" dirty="0">
                <a:solidFill>
                  <a:srgbClr val="E80000"/>
                </a:solidFill>
              </a:rPr>
              <a:t> </a:t>
            </a:r>
            <a:r>
              <a:rPr lang="cs-CZ" sz="2000" dirty="0"/>
              <a:t>= podíl genových kopií, který se </a:t>
            </a:r>
          </a:p>
          <a:p>
            <a:pPr defTabSz="360000"/>
            <a:r>
              <a:rPr lang="cs-CZ" sz="2000" dirty="0"/>
              <a:t>	do populace dostal v dané generaci imigrací z jiných populací</a:t>
            </a:r>
          </a:p>
        </p:txBody>
      </p:sp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(TOK GENŮ)</a:t>
            </a:r>
          </a:p>
        </p:txBody>
      </p:sp>
      <p:grpSp>
        <p:nvGrpSpPr>
          <p:cNvPr id="44" name="Skupina 43"/>
          <p:cNvGrpSpPr/>
          <p:nvPr/>
        </p:nvGrpSpPr>
        <p:grpSpPr>
          <a:xfrm>
            <a:off x="6266545" y="2469741"/>
            <a:ext cx="2121354" cy="2620225"/>
            <a:chOff x="5199970" y="1948948"/>
            <a:chExt cx="1709057" cy="2110970"/>
          </a:xfrm>
        </p:grpSpPr>
        <p:pic>
          <p:nvPicPr>
            <p:cNvPr id="39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55720" y="2964041"/>
              <a:ext cx="551996" cy="783834"/>
            </a:xfrm>
            <a:prstGeom prst="rect">
              <a:avLst/>
            </a:prstGeom>
            <a:noFill/>
          </p:spPr>
        </p:pic>
        <p:sp>
          <p:nvSpPr>
            <p:cNvPr id="25" name="Elipsa 24"/>
            <p:cNvSpPr/>
            <p:nvPr/>
          </p:nvSpPr>
          <p:spPr bwMode="auto">
            <a:xfrm>
              <a:off x="5199970" y="2350861"/>
              <a:ext cx="1709057" cy="1709057"/>
            </a:xfrm>
            <a:prstGeom prst="ellips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71387" y="2237334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6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58977" y="2969448"/>
              <a:ext cx="583179" cy="913647"/>
            </a:xfrm>
            <a:prstGeom prst="rect">
              <a:avLst/>
            </a:prstGeom>
            <a:noFill/>
          </p:spPr>
        </p:pic>
        <p:pic>
          <p:nvPicPr>
            <p:cNvPr id="37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3094" y="1948948"/>
              <a:ext cx="583179" cy="913647"/>
            </a:xfrm>
            <a:prstGeom prst="rect">
              <a:avLst/>
            </a:prstGeom>
            <a:noFill/>
          </p:spPr>
        </p:pic>
      </p:grpSp>
      <p:sp>
        <p:nvSpPr>
          <p:cNvPr id="40" name="Šipka doprava 39"/>
          <p:cNvSpPr/>
          <p:nvPr/>
        </p:nvSpPr>
        <p:spPr bwMode="auto">
          <a:xfrm>
            <a:off x="5014169" y="3657152"/>
            <a:ext cx="770173" cy="540473"/>
          </a:xfrm>
          <a:prstGeom prst="rightArrow">
            <a:avLst/>
          </a:prstGeom>
          <a:solidFill>
            <a:srgbClr val="66FF33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834798" y="2373546"/>
            <a:ext cx="3972924" cy="3439872"/>
            <a:chOff x="834798" y="2373546"/>
            <a:chExt cx="3972924" cy="3439872"/>
          </a:xfrm>
        </p:grpSpPr>
        <p:grpSp>
          <p:nvGrpSpPr>
            <p:cNvPr id="43" name="Skupina 42"/>
            <p:cNvGrpSpPr/>
            <p:nvPr/>
          </p:nvGrpSpPr>
          <p:grpSpPr>
            <a:xfrm>
              <a:off x="834798" y="2496279"/>
              <a:ext cx="2121354" cy="2593688"/>
              <a:chOff x="1585913" y="1970328"/>
              <a:chExt cx="1709057" cy="2089590"/>
            </a:xfrm>
          </p:grpSpPr>
          <p:pic>
            <p:nvPicPr>
              <p:cNvPr id="21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60686" y="2846629"/>
                <a:ext cx="583179" cy="913647"/>
              </a:xfrm>
              <a:prstGeom prst="rect">
                <a:avLst/>
              </a:prstGeom>
              <a:noFill/>
            </p:spPr>
          </p:pic>
          <p:sp>
            <p:nvSpPr>
              <p:cNvPr id="22" name="Elipsa 21"/>
              <p:cNvSpPr/>
              <p:nvPr/>
            </p:nvSpPr>
            <p:spPr bwMode="auto">
              <a:xfrm>
                <a:off x="1585913" y="2350861"/>
                <a:ext cx="1709057" cy="170905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0184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57330" y="2237334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44920" y="2969448"/>
                <a:ext cx="583179" cy="913647"/>
              </a:xfrm>
              <a:prstGeom prst="rect">
                <a:avLst/>
              </a:prstGeom>
              <a:noFill/>
            </p:spPr>
          </p:pic>
          <p:pic>
            <p:nvPicPr>
              <p:cNvPr id="19" name="Picture 8" descr="http://www.neaq.org/images/education_and_activities/teacher_resources/guides/penguins/emperor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72218" y="1970328"/>
                <a:ext cx="583179" cy="913647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8" descr="http://www.neaq.org/images/education_and_activities/teacher_resources/guides/penguins/emper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53753" y="2373546"/>
              <a:ext cx="723866" cy="1134057"/>
            </a:xfrm>
            <a:prstGeom prst="rect">
              <a:avLst/>
            </a:prstGeom>
            <a:noFill/>
          </p:spPr>
        </p:pic>
        <p:pic>
          <p:nvPicPr>
            <p:cNvPr id="50186" name="Picture 10" descr="http://www.penguinsworld.cz/img/picture/315/rockhopp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2561" y="4840490"/>
              <a:ext cx="685161" cy="972928"/>
            </a:xfrm>
            <a:prstGeom prst="rect">
              <a:avLst/>
            </a:prstGeom>
            <a:noFill/>
          </p:spPr>
        </p:pic>
        <p:cxnSp>
          <p:nvCxnSpPr>
            <p:cNvPr id="42" name="Přímá spojovací šipka 41"/>
            <p:cNvCxnSpPr/>
            <p:nvPr/>
          </p:nvCxnSpPr>
          <p:spPr bwMode="auto">
            <a:xfrm flipV="1">
              <a:off x="2582041" y="2954538"/>
              <a:ext cx="1337669" cy="45940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TextovéPole 45"/>
            <p:cNvSpPr txBox="1"/>
            <p:nvPr/>
          </p:nvSpPr>
          <p:spPr>
            <a:xfrm>
              <a:off x="2904248" y="2696082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sp>
          <p:nvSpPr>
            <p:cNvPr id="47" name="TextovéPole 46"/>
            <p:cNvSpPr txBox="1"/>
            <p:nvPr/>
          </p:nvSpPr>
          <p:spPr>
            <a:xfrm>
              <a:off x="3501885" y="4367388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/>
                <a:t>m</a:t>
              </a:r>
            </a:p>
          </p:txBody>
        </p:sp>
        <p:cxnSp>
          <p:nvCxnSpPr>
            <p:cNvPr id="48" name="Přímá spojovací šipka 47"/>
            <p:cNvCxnSpPr/>
            <p:nvPr/>
          </p:nvCxnSpPr>
          <p:spPr bwMode="auto">
            <a:xfrm flipH="1" flipV="1">
              <a:off x="2919838" y="4562443"/>
              <a:ext cx="1243086" cy="52752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1" name="Obdélníkový popisek 50"/>
          <p:cNvSpPr/>
          <p:nvPr/>
        </p:nvSpPr>
        <p:spPr>
          <a:xfrm>
            <a:off x="6195704" y="5539180"/>
            <a:ext cx="2110095" cy="709220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 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zvyšuje variabilitu v dému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2050711" y="307158"/>
            <a:ext cx="5172075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MIGRACE (</a:t>
            </a:r>
            <a:r>
              <a:rPr lang="cs-CZ" sz="3200" b="1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TOK GENŮ</a:t>
            </a:r>
            <a:r>
              <a:rPr lang="cs-CZ" sz="3200" b="1" strike="sngStrike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grpSp>
        <p:nvGrpSpPr>
          <p:cNvPr id="2" name="Skupina 12"/>
          <p:cNvGrpSpPr/>
          <p:nvPr/>
        </p:nvGrpSpPr>
        <p:grpSpPr>
          <a:xfrm>
            <a:off x="5657204" y="1342098"/>
            <a:ext cx="3323511" cy="4803625"/>
            <a:chOff x="5668089" y="1669124"/>
            <a:chExt cx="3323511" cy="4803625"/>
          </a:xfrm>
        </p:grpSpPr>
        <p:pic>
          <p:nvPicPr>
            <p:cNvPr id="27" name="Picture 4" descr="http://www.hay-fever-relief.com/image-files/tree-polle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68089" y="4254743"/>
              <a:ext cx="3323511" cy="221800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8" name="Picture 6" descr="https://encrypted-tbn3.gstatic.com/images?q=tbn:ANd9GcT6GEkf3aQvoFXWL0EMSyHYbdgehHh-bK22xaT0wcFGqZeMxK3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5270" y="1669124"/>
              <a:ext cx="2962275" cy="154305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31" name="Obdélníkový popisek 30"/>
          <p:cNvSpPr/>
          <p:nvPr/>
        </p:nvSpPr>
        <p:spPr>
          <a:xfrm>
            <a:off x="6005383" y="3078554"/>
            <a:ext cx="2354657" cy="636784"/>
          </a:xfrm>
          <a:prstGeom prst="wedgeRectCallout">
            <a:avLst>
              <a:gd name="adj1" fmla="val 14687"/>
              <a:gd name="adj2" fmla="val -128093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tok genů, ale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žádná migrace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bdélníkový popisek 31"/>
          <p:cNvSpPr/>
          <p:nvPr/>
        </p:nvSpPr>
        <p:spPr>
          <a:xfrm>
            <a:off x="3009822" y="1601743"/>
            <a:ext cx="2273447" cy="1041699"/>
          </a:xfrm>
          <a:prstGeom prst="wedgeRectCallout">
            <a:avLst>
              <a:gd name="adj1" fmla="val -79795"/>
              <a:gd name="adj2" fmla="val 2942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migrace na velké vzdálenosti, ale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algn="ctr"/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/>
              </a:rPr>
              <a:t>žádný tok genů</a:t>
            </a:r>
            <a:endParaRPr lang="cs-CZ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13"/>
          <p:cNvGrpSpPr/>
          <p:nvPr/>
        </p:nvGrpSpPr>
        <p:grpSpPr>
          <a:xfrm>
            <a:off x="146512" y="1563335"/>
            <a:ext cx="5123522" cy="4682284"/>
            <a:chOff x="157397" y="1890361"/>
            <a:chExt cx="5123522" cy="4682284"/>
          </a:xfrm>
        </p:grpSpPr>
        <p:pic>
          <p:nvPicPr>
            <p:cNvPr id="29" name="Picture 14" descr="http://flashpackatforty.com/wp-content/gallery/jaisalmer/migrating-birds-jaisalmer-indi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397" y="4479798"/>
              <a:ext cx="3141233" cy="209284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" name="Picture 16" descr="http://cap.birdlife.cz/files/obrazek-eurasia-orig-l-peske.png"/>
            <p:cNvPicPr>
              <a:picLocks noChangeAspect="1" noChangeArrowheads="1"/>
            </p:cNvPicPr>
            <p:nvPr/>
          </p:nvPicPr>
          <p:blipFill>
            <a:blip r:embed="rId6" cstate="print"/>
            <a:srcRect r="45900"/>
            <a:stretch>
              <a:fillRect/>
            </a:stretch>
          </p:blipFill>
          <p:spPr bwMode="auto">
            <a:xfrm>
              <a:off x="247947" y="1890361"/>
              <a:ext cx="2269864" cy="215200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4" name="Picture 10" descr="http://infinitespider.com/wp-content/uploads/2014/09/Sort_sol_pdfnet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97114" y="3141006"/>
              <a:ext cx="2583805" cy="1902709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952727"/>
            <a:ext cx="75427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1. přímé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zpětný odchyt (</a:t>
            </a:r>
            <a:r>
              <a:rPr lang="cs-CZ" sz="2000" i="1" dirty="0" err="1">
                <a:solidFill>
                  <a:srgbClr val="E80000"/>
                </a:solidFill>
              </a:rPr>
              <a:t>capture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mark</a:t>
            </a:r>
            <a:r>
              <a:rPr lang="cs-CZ" sz="2000" i="1" dirty="0">
                <a:solidFill>
                  <a:srgbClr val="E80000"/>
                </a:solidFill>
              </a:rPr>
              <a:t>-</a:t>
            </a:r>
            <a:r>
              <a:rPr lang="cs-CZ" sz="2000" i="1" dirty="0" err="1">
                <a:solidFill>
                  <a:srgbClr val="E80000"/>
                </a:solidFill>
              </a:rPr>
              <a:t>recapture</a:t>
            </a:r>
            <a:r>
              <a:rPr lang="cs-CZ" sz="2000" dirty="0">
                <a:solidFill>
                  <a:srgbClr val="E80000"/>
                </a:solidFill>
              </a:rPr>
              <a:t>, CMR)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stříhání prstů, speciální barvy, tetování, štítky, kroužky, límce, </a:t>
            </a:r>
            <a:br>
              <a:rPr lang="cs-CZ" sz="2000" dirty="0"/>
            </a:br>
            <a:r>
              <a:rPr lang="cs-CZ" sz="2000" dirty="0"/>
              <a:t>	genetické značení</a:t>
            </a:r>
            <a:endParaRPr lang="cs-CZ" sz="2000" dirty="0">
              <a:solidFill>
                <a:srgbClr val="0099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111829" y="326571"/>
            <a:ext cx="4956100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Metody odhadu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toku</a:t>
            </a:r>
            <a:r>
              <a:rPr lang="en-US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gen</a:t>
            </a:r>
            <a:r>
              <a:rPr lang="cs-CZ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ů:</a:t>
            </a:r>
            <a:endParaRPr lang="cs-CZ" cap="all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10" descr="http://www.71ranch.com/images/glossary/ta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423" y="2475480"/>
            <a:ext cx="2484664" cy="18634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12" descr="http://www.dickinsonlonghorn.net/longhorn_info/management_tips/Images/Branding-CU-1009-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5877" y="4534329"/>
            <a:ext cx="2323239" cy="203477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16" descr="http://www.photomecan.eu/_data/section-1/1321_b-krouze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6743" y="4862286"/>
            <a:ext cx="2362199" cy="1799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6866" name="Picture 2" descr="http://www.dosits.org/images/dosits/PilotWhaleinNCwithDTag_Ari_400.jpg"/>
          <p:cNvPicPr>
            <a:picLocks noChangeAspect="1" noChangeArrowheads="1"/>
          </p:cNvPicPr>
          <p:nvPr/>
        </p:nvPicPr>
        <p:blipFill>
          <a:blip r:embed="rId6" cstate="print"/>
          <a:srcRect l="9946"/>
          <a:stretch>
            <a:fillRect/>
          </a:stretch>
        </p:blipFill>
        <p:spPr bwMode="auto">
          <a:xfrm>
            <a:off x="228599" y="2692678"/>
            <a:ext cx="2928257" cy="21623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l="48614" t="49224" b="10065"/>
          <a:stretch>
            <a:fillRect/>
          </a:stretch>
        </p:blipFill>
        <p:spPr bwMode="auto">
          <a:xfrm>
            <a:off x="6096001" y="2351314"/>
            <a:ext cx="2745175" cy="16328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2" descr="http://image.slidesharecdn.com/humberheadcmrtalk-140630165931-phpapp02/95/capturemarkrecapture-cmr-as-a-method-for-species-monitoring-at-a-landscape-scale-3-638.jpg?cb=1404165669"/>
          <p:cNvPicPr>
            <a:picLocks noChangeAspect="1" noChangeArrowheads="1"/>
          </p:cNvPicPr>
          <p:nvPr/>
        </p:nvPicPr>
        <p:blipFill>
          <a:blip r:embed="rId7" cstate="print"/>
          <a:srcRect t="6600" r="53760" b="53542"/>
          <a:stretch>
            <a:fillRect/>
          </a:stretch>
        </p:blipFill>
        <p:spPr bwMode="auto">
          <a:xfrm>
            <a:off x="5611526" y="3814464"/>
            <a:ext cx="2530988" cy="1637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14" descr="http://im.novinky.cz/mynews/815/28154-top_foto1-sdyf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740" y="4989286"/>
            <a:ext cx="2962975" cy="16691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conservationmedia.com/wp-content/photo/Telemetry_980p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92" y="4341388"/>
            <a:ext cx="3246437" cy="21631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64899"/>
            <a:ext cx="4559261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1. Přímé metody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dálkové sledování pohybu – telemetrie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	vysílačky, antény; GPS systémy</a:t>
            </a:r>
          </a:p>
          <a:p>
            <a:pPr defTabSz="360000">
              <a:spcAft>
                <a:spcPts val="1000"/>
              </a:spcAft>
            </a:pPr>
            <a:r>
              <a:rPr lang="cs-CZ" sz="2000" dirty="0"/>
              <a:t>	... nákladnější, časová náročnost</a:t>
            </a:r>
            <a:endParaRPr lang="cs-CZ" sz="2000" dirty="0">
              <a:solidFill>
                <a:srgbClr val="009900"/>
              </a:solidFill>
            </a:endParaRPr>
          </a:p>
        </p:txBody>
      </p:sp>
      <p:pic>
        <p:nvPicPr>
          <p:cNvPr id="13" name="Picture 4" descr="http://www.selmy.cz/data/images/clanky/MarkoInGalichnik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885" y="3397253"/>
            <a:ext cx="3125945" cy="210366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" name="Picture 6" descr="http://www.spaceoffice.nl/blobs/spaceplaza/upload/images/wolf_with_radiocollar.jpg"/>
          <p:cNvPicPr>
            <a:picLocks noChangeAspect="1" noChangeArrowheads="1"/>
          </p:cNvPicPr>
          <p:nvPr/>
        </p:nvPicPr>
        <p:blipFill>
          <a:blip r:embed="rId5" cstate="print"/>
          <a:srcRect l="10689" r="5235"/>
          <a:stretch>
            <a:fillRect/>
          </a:stretch>
        </p:blipFill>
        <p:spPr bwMode="auto">
          <a:xfrm>
            <a:off x="5932714" y="785649"/>
            <a:ext cx="2971800" cy="23517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" name="Picture 8" descr="http://extras.mnginteractive.com/live/media/site36/2011/0801/20110801__animal-wandering~p1.jpg"/>
          <p:cNvPicPr>
            <a:picLocks noChangeAspect="1" noChangeArrowheads="1"/>
          </p:cNvPicPr>
          <p:nvPr/>
        </p:nvPicPr>
        <p:blipFill>
          <a:blip r:embed="rId6" cstate="print"/>
          <a:srcRect b="7340"/>
          <a:stretch>
            <a:fillRect/>
          </a:stretch>
        </p:blipFill>
        <p:spPr bwMode="auto">
          <a:xfrm>
            <a:off x="2404795" y="2202176"/>
            <a:ext cx="3266662" cy="234079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ovéPole 15"/>
          <p:cNvSpPr txBox="1"/>
          <p:nvPr/>
        </p:nvSpPr>
        <p:spPr>
          <a:xfrm>
            <a:off x="4188506" y="5889171"/>
            <a:ext cx="4671472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Riziko podhodnocení toku genů!!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evolution-textbook.org/content/free/figures/16_EVOW_Art/04_EVOW_CH16.jpg"/>
          <p:cNvPicPr>
            <a:picLocks noChangeAspect="1" noChangeArrowheads="1"/>
          </p:cNvPicPr>
          <p:nvPr/>
        </p:nvPicPr>
        <p:blipFill>
          <a:blip r:embed="rId3" cstate="print"/>
          <a:srcRect b="25753"/>
          <a:stretch>
            <a:fillRect/>
          </a:stretch>
        </p:blipFill>
        <p:spPr bwMode="auto">
          <a:xfrm>
            <a:off x="140043" y="1169774"/>
            <a:ext cx="8823824" cy="4151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11163" y="397556"/>
            <a:ext cx="8111195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2. Nepřímé metody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</a:rPr>
              <a:t>molekulární </a:t>
            </a:r>
            <a:r>
              <a:rPr lang="cs-CZ" sz="2000" dirty="0" err="1">
                <a:solidFill>
                  <a:srgbClr val="E80000"/>
                </a:solidFill>
              </a:rPr>
              <a:t>markery</a:t>
            </a:r>
            <a:endParaRPr lang="cs-CZ" sz="2000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modely toku genů</a:t>
            </a: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programy s využitím maximální věrohodnosti (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maximum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likelihood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)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nebo </a:t>
            </a:r>
            <a:r>
              <a:rPr lang="cs-CZ" sz="2000" dirty="0" err="1">
                <a:solidFill>
                  <a:schemeClr val="tx2"/>
                </a:solidFill>
                <a:sym typeface="Symbol" pitchFamily="18" charset="2"/>
              </a:rPr>
              <a:t>bayesiánského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přístupu</a:t>
            </a:r>
            <a:endParaRPr lang="cs-CZ" sz="2000" dirty="0">
              <a:solidFill>
                <a:srgbClr val="0099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	disperze (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dispersal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): vzdálenost rodičů a potomků	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Skupina 23"/>
          <p:cNvGrpSpPr/>
          <p:nvPr/>
        </p:nvGrpSpPr>
        <p:grpSpPr>
          <a:xfrm>
            <a:off x="411163" y="3892974"/>
            <a:ext cx="7909505" cy="2823512"/>
            <a:chOff x="411163" y="3892974"/>
            <a:chExt cx="7909505" cy="2823512"/>
          </a:xfrm>
        </p:grpSpPr>
        <p:grpSp>
          <p:nvGrpSpPr>
            <p:cNvPr id="22" name="Skupina 21"/>
            <p:cNvGrpSpPr/>
            <p:nvPr/>
          </p:nvGrpSpPr>
          <p:grpSpPr>
            <a:xfrm>
              <a:off x="411163" y="3892974"/>
              <a:ext cx="7909505" cy="2823512"/>
              <a:chOff x="411163" y="3892974"/>
              <a:chExt cx="7909505" cy="2823512"/>
            </a:xfrm>
          </p:grpSpPr>
          <p:pic>
            <p:nvPicPr>
              <p:cNvPr id="17" name="Picture 2" descr="http://www.apsnet.org/edcenter/advanced/topics/PopGenetics/Article%20Images/pop_figure_07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b="48723"/>
              <a:stretch>
                <a:fillRect/>
              </a:stretch>
            </p:blipFill>
            <p:spPr bwMode="auto">
              <a:xfrm>
                <a:off x="2167518" y="4440483"/>
                <a:ext cx="6153150" cy="2276003"/>
              </a:xfrm>
              <a:prstGeom prst="rect">
                <a:avLst/>
              </a:prstGeom>
              <a:noFill/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411163" y="3892974"/>
                <a:ext cx="46522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solidFill>
                      <a:srgbClr val="E80000"/>
                    </a:solidFill>
                  </a:rPr>
                  <a:t>Ostrovní model může být i asymetrický:</a:t>
                </a:r>
              </a:p>
            </p:txBody>
          </p:sp>
        </p:grpSp>
        <p:sp>
          <p:nvSpPr>
            <p:cNvPr id="23" name="Šipka dolů 22"/>
            <p:cNvSpPr/>
            <p:nvPr/>
          </p:nvSpPr>
          <p:spPr bwMode="auto">
            <a:xfrm rot="1635274">
              <a:off x="3856884" y="4340504"/>
              <a:ext cx="342583" cy="326572"/>
            </a:xfrm>
            <a:prstGeom prst="downArrow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97282" name="Picture 2" descr="http://media.indiedb.com/images/games/1/11/10298/cycladic-islands-II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3370" y="224679"/>
            <a:ext cx="3807731" cy="2054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extovéPole 3"/>
          <p:cNvSpPr txBox="1"/>
          <p:nvPr/>
        </p:nvSpPr>
        <p:spPr>
          <a:xfrm>
            <a:off x="411163" y="446315"/>
            <a:ext cx="4685898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A) Ostrovní model (</a:t>
            </a:r>
            <a:r>
              <a:rPr lang="cs-CZ" i="1" dirty="0">
                <a:solidFill>
                  <a:srgbClr val="E80000"/>
                </a:solidFill>
              </a:rPr>
              <a:t>island model</a:t>
            </a:r>
            <a:r>
              <a:rPr lang="cs-CZ" dirty="0">
                <a:solidFill>
                  <a:srgbClr val="E80000"/>
                </a:solidFill>
              </a:rPr>
              <a:t>)</a:t>
            </a:r>
          </a:p>
        </p:txBody>
      </p:sp>
      <p:grpSp>
        <p:nvGrpSpPr>
          <p:cNvPr id="3" name="Group 33"/>
          <p:cNvGrpSpPr>
            <a:grpSpLocks noChangeAspect="1"/>
          </p:cNvGrpSpPr>
          <p:nvPr/>
        </p:nvGrpSpPr>
        <p:grpSpPr bwMode="auto">
          <a:xfrm>
            <a:off x="2775857" y="1115787"/>
            <a:ext cx="1640795" cy="1358620"/>
            <a:chOff x="3960" y="1326"/>
            <a:chExt cx="628" cy="520"/>
          </a:xfrm>
        </p:grpSpPr>
        <p:sp>
          <p:nvSpPr>
            <p:cNvPr id="6" name="Oval 13"/>
            <p:cNvSpPr>
              <a:spLocks noChangeAspect="1" noChangeArrowheads="1"/>
            </p:cNvSpPr>
            <p:nvPr/>
          </p:nvSpPr>
          <p:spPr bwMode="auto">
            <a:xfrm>
              <a:off x="4044" y="1326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" name="Oval 15"/>
            <p:cNvSpPr>
              <a:spLocks noChangeAspect="1" noChangeArrowheads="1"/>
            </p:cNvSpPr>
            <p:nvPr/>
          </p:nvSpPr>
          <p:spPr bwMode="auto">
            <a:xfrm>
              <a:off x="4404" y="1368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" name="Oval 16"/>
            <p:cNvSpPr>
              <a:spLocks noChangeAspect="1" noChangeArrowheads="1"/>
            </p:cNvSpPr>
            <p:nvPr/>
          </p:nvSpPr>
          <p:spPr bwMode="auto">
            <a:xfrm>
              <a:off x="4416" y="1662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Oval 17"/>
            <p:cNvSpPr>
              <a:spLocks noChangeAspect="1" noChangeArrowheads="1"/>
            </p:cNvSpPr>
            <p:nvPr/>
          </p:nvSpPr>
          <p:spPr bwMode="auto">
            <a:xfrm>
              <a:off x="3960" y="1674"/>
              <a:ext cx="172" cy="1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 flipH="1" flipV="1">
              <a:off x="4194" y="1488"/>
              <a:ext cx="222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H="1">
              <a:off x="4050" y="1430"/>
              <a:ext cx="78" cy="3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4057" y="1769"/>
              <a:ext cx="454" cy="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4151" y="1409"/>
              <a:ext cx="324" cy="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>
              <a:off x="4490" y="1473"/>
              <a:ext cx="15" cy="2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 flipV="1">
              <a:off x="4140" y="1506"/>
              <a:ext cx="246" cy="19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18" name="Obdélníkový popisek 17"/>
          <p:cNvSpPr/>
          <p:nvPr/>
        </p:nvSpPr>
        <p:spPr>
          <a:xfrm>
            <a:off x="204334" y="4651436"/>
            <a:ext cx="2035620" cy="719513"/>
          </a:xfrm>
          <a:prstGeom prst="wedgeRectCallout">
            <a:avLst>
              <a:gd name="adj1" fmla="val 65124"/>
              <a:gd name="adj2" fmla="val 42112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continent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-island model</a:t>
            </a:r>
          </a:p>
        </p:txBody>
      </p:sp>
      <p:sp>
        <p:nvSpPr>
          <p:cNvPr id="19" name="Obdélníkový popisek 18"/>
          <p:cNvSpPr/>
          <p:nvPr/>
        </p:nvSpPr>
        <p:spPr>
          <a:xfrm>
            <a:off x="7358742" y="3701068"/>
            <a:ext cx="1153887" cy="719513"/>
          </a:xfrm>
          <a:prstGeom prst="wedgeRectCallout">
            <a:avLst>
              <a:gd name="adj1" fmla="val -33539"/>
              <a:gd name="adj2" fmla="val 90484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island </a:t>
            </a:r>
          </a:p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model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11163" y="2792029"/>
            <a:ext cx="74531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dirty="0"/>
              <a:t>S. </a:t>
            </a:r>
            <a:r>
              <a:rPr lang="cs-CZ" sz="2000" dirty="0" err="1"/>
              <a:t>Wright</a:t>
            </a:r>
            <a:r>
              <a:rPr lang="cs-CZ" sz="2000" dirty="0"/>
              <a:t> (F-statistika): 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1/(4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+ 1) 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(1/</a:t>
            </a:r>
            <a:r>
              <a:rPr lang="cs-CZ" sz="2000" i="1" dirty="0">
                <a:solidFill>
                  <a:schemeClr val="tx2"/>
                </a:solidFill>
                <a:sym typeface="Symbol" pitchFamily="18" charset="2"/>
              </a:rPr>
              <a:t>F</a:t>
            </a:r>
            <a:r>
              <a:rPr lang="cs-CZ" sz="2000" baseline="-25000" dirty="0">
                <a:solidFill>
                  <a:schemeClr val="tx2"/>
                </a:solidFill>
                <a:sym typeface="Symbol" pitchFamily="18" charset="2"/>
              </a:rPr>
              <a:t>ST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‒ 1)/4</a:t>
            </a:r>
            <a:br>
              <a:rPr lang="cs-CZ" sz="2000" dirty="0">
                <a:solidFill>
                  <a:schemeClr val="tx2"/>
                </a:solidFill>
                <a:sym typeface="Symbol" pitchFamily="18" charset="2"/>
              </a:rPr>
            </a:b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  … </a:t>
            </a:r>
            <a:r>
              <a:rPr lang="cs-CZ" sz="2000" i="1" dirty="0" err="1">
                <a:solidFill>
                  <a:schemeClr val="tx2"/>
                </a:solidFill>
                <a:sym typeface="Symbol" pitchFamily="18" charset="2"/>
              </a:rPr>
              <a:t>Nm</a:t>
            </a:r>
            <a:r>
              <a:rPr lang="cs-CZ" sz="2000" dirty="0">
                <a:solidFill>
                  <a:schemeClr val="tx2"/>
                </a:solidFill>
                <a:sym typeface="Symbol" pitchFamily="18" charset="2"/>
              </a:rPr>
              <a:t> = počet migrantů na generaci</a:t>
            </a:r>
            <a:endParaRPr lang="cs-CZ" sz="2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738188" y="1393825"/>
            <a:ext cx="814998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 mutace (+ transpozice)</a:t>
            </a:r>
          </a:p>
          <a:p>
            <a:pPr>
              <a:lnSpc>
                <a:spcPct val="150000"/>
              </a:lnSpc>
            </a:pPr>
            <a:r>
              <a:rPr lang="cs-CZ" dirty="0"/>
              <a:t> rekombinace</a:t>
            </a:r>
          </a:p>
          <a:p>
            <a:pPr>
              <a:lnSpc>
                <a:spcPct val="150000"/>
              </a:lnSpc>
            </a:pPr>
            <a:r>
              <a:rPr lang="cs-CZ" dirty="0"/>
              <a:t> migrace (tok genů)</a:t>
            </a:r>
          </a:p>
          <a:p>
            <a:pPr>
              <a:lnSpc>
                <a:spcPct val="150000"/>
              </a:lnSpc>
            </a:pPr>
            <a:r>
              <a:rPr lang="cs-CZ" dirty="0"/>
              <a:t> nenáhodné </a:t>
            </a:r>
            <a:r>
              <a:rPr lang="en-US" dirty="0" err="1"/>
              <a:t>oplozen</a:t>
            </a:r>
            <a:r>
              <a:rPr lang="cs-CZ" dirty="0"/>
              <a:t>í </a:t>
            </a: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dirty="0"/>
              <a:t> přírodní výběr (selekce)</a:t>
            </a:r>
          </a:p>
          <a:p>
            <a:pPr>
              <a:lnSpc>
                <a:spcPct val="150000"/>
              </a:lnSpc>
            </a:pPr>
            <a:r>
              <a:rPr lang="cs-CZ" dirty="0"/>
              <a:t> náhodný genetický posun (drift) + </a:t>
            </a:r>
            <a:r>
              <a:rPr lang="cs-CZ" sz="2000" dirty="0" err="1"/>
              <a:t>bottleneck</a:t>
            </a:r>
            <a:r>
              <a:rPr lang="cs-CZ" sz="2000" dirty="0"/>
              <a:t>, efekt zakladatele</a:t>
            </a:r>
          </a:p>
          <a:p>
            <a:pPr>
              <a:lnSpc>
                <a:spcPct val="150000"/>
              </a:lnSpc>
            </a:pPr>
            <a:r>
              <a:rPr lang="cs-CZ" dirty="0"/>
              <a:t> molekulární tah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1113310" y="424335"/>
            <a:ext cx="708251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HLAVNÍ MIKROEVOLUČNÍ MECHANISMY:</a:t>
            </a:r>
            <a:endParaRPr lang="cs-CZ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>
                <a:solidFill>
                  <a:srgbClr val="E80000"/>
                </a:solidFill>
              </a:rPr>
              <a:t>isolation</a:t>
            </a:r>
            <a:r>
              <a:rPr lang="cs-CZ" i="1" dirty="0">
                <a:solidFill>
                  <a:srgbClr val="E80000"/>
                </a:solidFill>
              </a:rPr>
              <a:t> by distance</a:t>
            </a:r>
            <a:r>
              <a:rPr lang="cs-CZ" dirty="0">
                <a:solidFill>
                  <a:srgbClr val="E80000"/>
                </a:solidFill>
              </a:rPr>
              <a:t>)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diskontinuální = </a:t>
            </a:r>
            <a:r>
              <a:rPr lang="cs-CZ" i="1" dirty="0" err="1">
                <a:solidFill>
                  <a:srgbClr val="E80000"/>
                </a:solidFill>
              </a:rPr>
              <a:t>stepping</a:t>
            </a:r>
            <a:r>
              <a:rPr lang="cs-CZ" i="1" dirty="0">
                <a:solidFill>
                  <a:srgbClr val="E80000"/>
                </a:solidFill>
              </a:rPr>
              <a:t> stone model</a:t>
            </a:r>
          </a:p>
        </p:txBody>
      </p:sp>
      <p:pic>
        <p:nvPicPr>
          <p:cNvPr id="6" name="Picture 2" descr="http://www.apsnet.org/edcenter/advanced/topics/PopGenetics/Article%20Images/pop_figure_07.jpg"/>
          <p:cNvPicPr>
            <a:picLocks noChangeAspect="1" noChangeArrowheads="1"/>
          </p:cNvPicPr>
          <p:nvPr/>
        </p:nvPicPr>
        <p:blipFill>
          <a:blip r:embed="rId3" cstate="print"/>
          <a:srcRect t="51522"/>
          <a:stretch>
            <a:fillRect/>
          </a:stretch>
        </p:blipFill>
        <p:spPr bwMode="auto">
          <a:xfrm>
            <a:off x="683305" y="1367951"/>
            <a:ext cx="6153150" cy="2151762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>
          <a:xfrm>
            <a:off x="768106" y="3106429"/>
            <a:ext cx="1710227" cy="719513"/>
          </a:xfrm>
          <a:prstGeom prst="wedgeRectCallout">
            <a:avLst>
              <a:gd name="adj1" fmla="val 24424"/>
              <a:gd name="adj2" fmla="val -112166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1D </a:t>
            </a:r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sp>
        <p:nvSpPr>
          <p:cNvPr id="8" name="Obdélníkový popisek 7"/>
          <p:cNvSpPr/>
          <p:nvPr/>
        </p:nvSpPr>
        <p:spPr>
          <a:xfrm>
            <a:off x="6679047" y="1514957"/>
            <a:ext cx="1710227" cy="719513"/>
          </a:xfrm>
          <a:prstGeom prst="wedgeRectCallout">
            <a:avLst>
              <a:gd name="adj1" fmla="val -56137"/>
              <a:gd name="adj2" fmla="val 100298"/>
            </a:avLst>
          </a:prstGeom>
          <a:solidFill>
            <a:srgbClr val="EAEAEA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2D </a:t>
            </a:r>
            <a:r>
              <a:rPr lang="cs-CZ" sz="18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stepping</a:t>
            </a:r>
            <a:r>
              <a:rPr lang="cs-CZ" sz="18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-stone model</a:t>
            </a:r>
          </a:p>
        </p:txBody>
      </p:sp>
      <p:pic>
        <p:nvPicPr>
          <p:cNvPr id="99330" name="Picture 2" descr="http://fbcatown.com/filerequest/16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5025" y="4176598"/>
            <a:ext cx="3197832" cy="23983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5" descr="ital74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9257" y="3548743"/>
            <a:ext cx="272332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Picture 2" descr="http://www.fla-keys.com/img/footer_floridakeys_5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388" y="4405760"/>
            <a:ext cx="2957739" cy="1621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1163" y="381000"/>
            <a:ext cx="7324441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defTabSz="360000"/>
            <a:r>
              <a:rPr lang="cs-CZ" dirty="0">
                <a:solidFill>
                  <a:srgbClr val="E80000"/>
                </a:solidFill>
              </a:rPr>
              <a:t>B) Modely izolace vzdáleností (</a:t>
            </a:r>
            <a:r>
              <a:rPr lang="cs-CZ" i="1" dirty="0" err="1">
                <a:solidFill>
                  <a:srgbClr val="E80000"/>
                </a:solidFill>
              </a:rPr>
              <a:t>isolation</a:t>
            </a:r>
            <a:r>
              <a:rPr lang="cs-CZ" i="1" dirty="0">
                <a:solidFill>
                  <a:srgbClr val="E80000"/>
                </a:solidFill>
              </a:rPr>
              <a:t> by distance</a:t>
            </a:r>
            <a:r>
              <a:rPr lang="cs-CZ" dirty="0">
                <a:solidFill>
                  <a:srgbClr val="E80000"/>
                </a:solidFill>
              </a:rPr>
              <a:t>)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	kontinuální</a:t>
            </a:r>
            <a:endParaRPr lang="cs-CZ" i="1" dirty="0">
              <a:solidFill>
                <a:srgbClr val="E8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11163" y="1451188"/>
            <a:ext cx="8732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Linanthus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parryae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jirnicovité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Polemoniaceae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Mohavská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poušť (Kalifornie) </a:t>
            </a:r>
          </a:p>
          <a:p>
            <a:pPr algn="ctr"/>
            <a:r>
              <a:rPr lang="cs-CZ" sz="2000" dirty="0">
                <a:latin typeface="Arial" pitchFamily="34" charset="0"/>
                <a:cs typeface="Arial" pitchFamily="34" charset="0"/>
              </a:rPr>
              <a:t>T.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Dobzhansky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Sewall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Wright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432513" y="6208697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L.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parryae</a:t>
            </a:r>
            <a:endParaRPr lang="cs-CZ" sz="18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0" descr="http://calphotos.berkeley.edu/imgs/512x768/0000_0000/0108/16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3" y="2235977"/>
            <a:ext cx="2669611" cy="20012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4" descr="File:Linanthus demissus 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334" y="4231277"/>
            <a:ext cx="2560637" cy="247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Picture 2" descr="http://eolspecies.lifedesks.org/image/view/1686/_orig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0627" y="2283276"/>
            <a:ext cx="2993573" cy="22451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eolspecies.lifedesks.org/image/view/1607/_original"/>
          <p:cNvPicPr>
            <a:picLocks noChangeAspect="1" noChangeArrowheads="1"/>
          </p:cNvPicPr>
          <p:nvPr/>
        </p:nvPicPr>
        <p:blipFill>
          <a:blip r:embed="rId7" cstate="print"/>
          <a:srcRect l="4947" t="3053" r="9664" b="3031"/>
          <a:stretch>
            <a:fillRect/>
          </a:stretch>
        </p:blipFill>
        <p:spPr bwMode="auto">
          <a:xfrm>
            <a:off x="5563341" y="4121659"/>
            <a:ext cx="3429739" cy="251398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028700" y="366713"/>
            <a:ext cx="31797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Důsledky toku genů:</a:t>
            </a:r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22263" y="1200150"/>
            <a:ext cx="49117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80000"/>
                </a:solidFill>
              </a:rPr>
              <a:t>genetická homogenizace subpopulací</a:t>
            </a:r>
            <a:r>
              <a:rPr lang="cs-CZ" sz="2000"/>
              <a:t>,</a:t>
            </a:r>
            <a:br>
              <a:rPr lang="cs-CZ" sz="2000"/>
            </a:br>
            <a:r>
              <a:rPr lang="cs-CZ" sz="2000"/>
              <a:t>   zabraňující jejich genetické divergenci </a:t>
            </a:r>
            <a:br>
              <a:rPr lang="en-US" sz="2000"/>
            </a:br>
            <a:endParaRPr lang="cs-CZ" sz="2000"/>
          </a:p>
          <a:p>
            <a:r>
              <a:rPr lang="cs-CZ" sz="2000">
                <a:sym typeface="Symbol" pitchFamily="18" charset="2"/>
              </a:rPr>
              <a:t>u mnoha druhů migrace velmi</a:t>
            </a:r>
            <a:r>
              <a:rPr lang="en-US" sz="2000">
                <a:sym typeface="Symbol" pitchFamily="18" charset="2"/>
              </a:rPr>
              <a:t> </a:t>
            </a:r>
            <a:r>
              <a:rPr lang="cs-CZ" sz="2000">
                <a:sym typeface="Symbol" pitchFamily="18" charset="2"/>
              </a:rPr>
              <a:t>omezená</a:t>
            </a:r>
            <a:endParaRPr lang="cs-CZ" sz="2000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330200" y="3787775"/>
            <a:ext cx="32369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Př.: výskyt melanických forem</a:t>
            </a:r>
            <a:br>
              <a:rPr lang="cs-CZ" sz="1800"/>
            </a:br>
            <a:r>
              <a:rPr lang="cs-CZ" sz="1800"/>
              <a:t>       můr v Anglii</a:t>
            </a:r>
          </a:p>
        </p:txBody>
      </p:sp>
      <p:sp>
        <p:nvSpPr>
          <p:cNvPr id="58376" name="AutoShape 8"/>
          <p:cNvSpPr>
            <a:spLocks noChangeArrowheads="1"/>
          </p:cNvSpPr>
          <p:nvPr/>
        </p:nvSpPr>
        <p:spPr bwMode="auto">
          <a:xfrm>
            <a:off x="3968750" y="3781425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autoUpdateAnimBg="0"/>
      <p:bldP spid="583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84200" y="3654425"/>
            <a:ext cx="3586163" cy="2441575"/>
            <a:chOff x="368" y="2302"/>
            <a:chExt cx="2259" cy="1538"/>
          </a:xfrm>
        </p:grpSpPr>
        <p:pic>
          <p:nvPicPr>
            <p:cNvPr id="22536" name="Picture 9" descr="odontopera_bidentata_ma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4" y="2302"/>
              <a:ext cx="1628" cy="1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sp>
          <p:nvSpPr>
            <p:cNvPr id="22537" name="Text Box 13"/>
            <p:cNvSpPr txBox="1">
              <a:spLocks noChangeArrowheads="1"/>
            </p:cNvSpPr>
            <p:nvPr/>
          </p:nvSpPr>
          <p:spPr bwMode="auto">
            <a:xfrm>
              <a:off x="368" y="3472"/>
              <a:ext cx="2259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/>
                <a:t>zejkovec dvojzubý</a:t>
              </a:r>
            </a:p>
            <a:p>
              <a:pPr algn="ctr"/>
              <a:r>
                <a:rPr lang="cs-CZ" sz="1600"/>
                <a:t>(</a:t>
              </a:r>
              <a:r>
                <a:rPr lang="en-US" sz="1600" i="1"/>
                <a:t>Odontoptera</a:t>
              </a:r>
              <a:r>
                <a:rPr lang="cs-CZ" sz="1600" i="1"/>
                <a:t> </a:t>
              </a:r>
              <a:r>
                <a:rPr lang="en-US" sz="1600"/>
                <a:t>[</a:t>
              </a:r>
              <a:r>
                <a:rPr lang="en-US" sz="1600" i="1"/>
                <a:t>Gonodontis</a:t>
              </a:r>
              <a:r>
                <a:rPr lang="en-US" sz="1600"/>
                <a:t>]</a:t>
              </a:r>
              <a:r>
                <a:rPr lang="en-US" sz="1600" i="1"/>
                <a:t> </a:t>
              </a:r>
              <a:r>
                <a:rPr lang="cs-CZ" sz="1600" i="1"/>
                <a:t>bidentata</a:t>
              </a:r>
              <a:r>
                <a:rPr lang="cs-CZ" sz="1600"/>
                <a:t>)</a:t>
              </a:r>
            </a:p>
          </p:txBody>
        </p:sp>
      </p:grpSp>
      <p:pic>
        <p:nvPicPr>
          <p:cNvPr id="22533" name="Picture 11" descr="biston_betularia_ha3_2507_t"/>
          <p:cNvPicPr>
            <a:picLocks noChangeAspect="1" noChangeArrowheads="1"/>
          </p:cNvPicPr>
          <p:nvPr/>
        </p:nvPicPr>
        <p:blipFill>
          <a:blip r:embed="rId4" cstate="print"/>
          <a:srcRect t="15058" b="15391"/>
          <a:stretch>
            <a:fillRect/>
          </a:stretch>
        </p:blipFill>
        <p:spPr bwMode="auto">
          <a:xfrm>
            <a:off x="2492375" y="805543"/>
            <a:ext cx="2112963" cy="1469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2534" name="Picture 12" descr="biston_betularia_hs5_1004_t"/>
          <p:cNvPicPr>
            <a:picLocks noChangeAspect="1" noChangeArrowheads="1"/>
          </p:cNvPicPr>
          <p:nvPr/>
        </p:nvPicPr>
        <p:blipFill>
          <a:blip r:embed="rId5" cstate="print"/>
          <a:srcRect t="20617" b="21471"/>
          <a:stretch>
            <a:fillRect/>
          </a:stretch>
        </p:blipFill>
        <p:spPr bwMode="auto">
          <a:xfrm>
            <a:off x="263525" y="925286"/>
            <a:ext cx="2124075" cy="123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5" name="Text Box 14"/>
          <p:cNvSpPr txBox="1">
            <a:spLocks noChangeArrowheads="1"/>
          </p:cNvSpPr>
          <p:nvPr/>
        </p:nvSpPr>
        <p:spPr bwMode="auto">
          <a:xfrm>
            <a:off x="627063" y="2708276"/>
            <a:ext cx="3686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/>
              <a:t>drsnokřídlec březový (</a:t>
            </a:r>
            <a:r>
              <a:rPr lang="cs-CZ" sz="1600" i="1"/>
              <a:t>Biston betularia</a:t>
            </a:r>
            <a:r>
              <a:rPr lang="cs-CZ" sz="1600"/>
              <a:t>)</a:t>
            </a:r>
          </a:p>
        </p:txBody>
      </p:sp>
      <p:pic>
        <p:nvPicPr>
          <p:cNvPr id="22532" name="Picture 20" descr="Migra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854075"/>
            <a:ext cx="41402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673100"/>
            <a:ext cx="89281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Bez názvu -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4953001" y="2547256"/>
            <a:ext cx="1099455" cy="500744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95401" y="176607"/>
            <a:ext cx="6524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Difúze neutrálních alel v důsledku toku genů mezi démy</a:t>
            </a:r>
          </a:p>
        </p:txBody>
      </p:sp>
      <p:sp>
        <p:nvSpPr>
          <p:cNvPr id="11" name="Oválný popisek 10"/>
          <p:cNvSpPr/>
          <p:nvPr/>
        </p:nvSpPr>
        <p:spPr bwMode="auto">
          <a:xfrm>
            <a:off x="498475" y="5127171"/>
            <a:ext cx="1319439" cy="587828"/>
          </a:xfrm>
          <a:prstGeom prst="wedgeEllipseCallout">
            <a:avLst>
              <a:gd name="adj1" fmla="val -5271"/>
              <a:gd name="adj2" fmla="val 84975"/>
            </a:avLst>
          </a:prstGeom>
          <a:solidFill>
            <a:srgbClr val="0099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1</a:t>
            </a:r>
          </a:p>
        </p:txBody>
      </p:sp>
      <p:sp>
        <p:nvSpPr>
          <p:cNvPr id="12" name="Oválný popisek 11"/>
          <p:cNvSpPr/>
          <p:nvPr/>
        </p:nvSpPr>
        <p:spPr bwMode="auto">
          <a:xfrm>
            <a:off x="6735989" y="1099911"/>
            <a:ext cx="1319439" cy="587828"/>
          </a:xfrm>
          <a:prstGeom prst="wedgeEllipseCallout">
            <a:avLst>
              <a:gd name="adj1" fmla="val -2796"/>
              <a:gd name="adj2" fmla="val -92803"/>
            </a:avLst>
          </a:prstGeom>
          <a:solidFill>
            <a:srgbClr val="FFFF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Dém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96686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Dém</a:t>
            </a:r>
            <a:r>
              <a:rPr lang="cs-CZ" dirty="0"/>
              <a:t> 1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66257" y="1785710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Dém</a:t>
            </a:r>
            <a:r>
              <a:rPr lang="cs-CZ" dirty="0"/>
              <a:t> 2</a:t>
            </a: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301344" y="3655421"/>
            <a:ext cx="2198913" cy="1101635"/>
          </a:xfrm>
          <a:prstGeom prst="wedgeRectCallout">
            <a:avLst>
              <a:gd name="adj1" fmla="val -82807"/>
              <a:gd name="adj2" fmla="val -189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počátečním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kontaktu klina „schodovitá“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8" name="Obrázek 7" descr="Bez názvu -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6" name="Obrázek 5" descr="Bez názvu -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-228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GB"/>
            </a:br>
            <a:endParaRPr lang="en-GB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673100"/>
            <a:ext cx="89154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8" name="Obrázek 7" descr="Bez názvu - 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679450"/>
            <a:ext cx="8902700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53493" y="6073775"/>
            <a:ext cx="22365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Geogra</a:t>
            </a:r>
            <a:r>
              <a:rPr lang="cs-CZ" sz="2000" dirty="0"/>
              <a:t>f</a:t>
            </a:r>
            <a:r>
              <a:rPr lang="en-GB" sz="2000" dirty="0" err="1"/>
              <a:t>ic</a:t>
            </a:r>
            <a:r>
              <a:rPr lang="cs-CZ" sz="2000" dirty="0" err="1"/>
              <a:t>ká</a:t>
            </a:r>
            <a:r>
              <a:rPr lang="cs-CZ" sz="2000" dirty="0"/>
              <a:t> škála</a:t>
            </a:r>
            <a:endParaRPr lang="en-GB" sz="2000" dirty="0"/>
          </a:p>
        </p:txBody>
      </p:sp>
      <p:pic>
        <p:nvPicPr>
          <p:cNvPr id="7" name="Obrázek 6" descr="Bez názvu - 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8475" y="1393825"/>
            <a:ext cx="2932176" cy="128579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9" name="TextovéPole 48"/>
          <p:cNvSpPr txBox="1"/>
          <p:nvPr/>
        </p:nvSpPr>
        <p:spPr>
          <a:xfrm>
            <a:off x="1894114" y="337458"/>
            <a:ext cx="3907673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80000"/>
                </a:solidFill>
              </a:rPr>
              <a:t>Sewall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 err="1">
                <a:solidFill>
                  <a:srgbClr val="E80000"/>
                </a:solidFill>
              </a:rPr>
              <a:t>Wright</a:t>
            </a:r>
            <a:r>
              <a:rPr lang="cs-CZ" dirty="0">
                <a:solidFill>
                  <a:srgbClr val="E80000"/>
                </a:solidFill>
              </a:rPr>
              <a:t> - F-statistika:</a:t>
            </a:r>
            <a:endParaRPr lang="cs-CZ" dirty="0"/>
          </a:p>
        </p:txBody>
      </p:sp>
      <p:grpSp>
        <p:nvGrpSpPr>
          <p:cNvPr id="50" name="Skupina 49"/>
          <p:cNvGrpSpPr>
            <a:grpSpLocks noChangeAspect="1"/>
          </p:cNvGrpSpPr>
          <p:nvPr/>
        </p:nvGrpSpPr>
        <p:grpSpPr>
          <a:xfrm>
            <a:off x="718458" y="1415144"/>
            <a:ext cx="6901544" cy="4956269"/>
            <a:chOff x="1447800" y="620486"/>
            <a:chExt cx="6901544" cy="4956269"/>
          </a:xfrm>
        </p:grpSpPr>
        <p:sp>
          <p:nvSpPr>
            <p:cNvPr id="51" name="Obdélník 50"/>
            <p:cNvSpPr/>
            <p:nvPr/>
          </p:nvSpPr>
          <p:spPr bwMode="auto">
            <a:xfrm>
              <a:off x="1447800" y="620486"/>
              <a:ext cx="6106886" cy="4876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52" name="Skupina 36"/>
            <p:cNvGrpSpPr>
              <a:grpSpLocks noChangeAspect="1"/>
            </p:cNvGrpSpPr>
            <p:nvPr/>
          </p:nvGrpSpPr>
          <p:grpSpPr>
            <a:xfrm>
              <a:off x="1545771" y="707573"/>
              <a:ext cx="5900057" cy="4869182"/>
              <a:chOff x="805543" y="391886"/>
              <a:chExt cx="7307469" cy="6030687"/>
            </a:xfrm>
          </p:grpSpPr>
          <p:grpSp>
            <p:nvGrpSpPr>
              <p:cNvPr id="65" name="Skupina 33"/>
              <p:cNvGrpSpPr/>
              <p:nvPr/>
            </p:nvGrpSpPr>
            <p:grpSpPr>
              <a:xfrm>
                <a:off x="805543" y="468313"/>
                <a:ext cx="3156858" cy="3156858"/>
                <a:chOff x="859971" y="1055914"/>
                <a:chExt cx="3156858" cy="3156858"/>
              </a:xfrm>
            </p:grpSpPr>
            <p:sp>
              <p:nvSpPr>
                <p:cNvPr id="79" name="Elipsa 78"/>
                <p:cNvSpPr>
                  <a:spLocks noChangeAspect="1"/>
                </p:cNvSpPr>
                <p:nvPr/>
              </p:nvSpPr>
              <p:spPr bwMode="auto">
                <a:xfrm>
                  <a:off x="859971" y="1055914"/>
                  <a:ext cx="3156858" cy="3156858"/>
                </a:xfrm>
                <a:prstGeom prst="ellipse">
                  <a:avLst/>
                </a:prstGeom>
                <a:solidFill>
                  <a:srgbClr val="99FF33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8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1727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200607" y="2641829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593977" y="2141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256520" y="3066374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8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2332720" y="1324660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6" name="Skupina 34"/>
              <p:cNvGrpSpPr/>
              <p:nvPr/>
            </p:nvGrpSpPr>
            <p:grpSpPr>
              <a:xfrm>
                <a:off x="4931228" y="391886"/>
                <a:ext cx="3181784" cy="3156858"/>
                <a:chOff x="4931228" y="391886"/>
                <a:chExt cx="3181784" cy="3156858"/>
              </a:xfrm>
            </p:grpSpPr>
            <p:sp>
              <p:nvSpPr>
                <p:cNvPr id="73" name="Elipsa 72"/>
                <p:cNvSpPr>
                  <a:spLocks noChangeAspect="1"/>
                </p:cNvSpPr>
                <p:nvPr/>
              </p:nvSpPr>
              <p:spPr bwMode="auto">
                <a:xfrm>
                  <a:off x="4931228" y="391886"/>
                  <a:ext cx="3156858" cy="3156858"/>
                </a:xfrm>
                <a:prstGeom prst="ellipse">
                  <a:avLst/>
                </a:prstGeom>
                <a:solidFill>
                  <a:srgbClr val="FFFF00">
                    <a:alpha val="50196"/>
                  </a:srgb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74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446036" y="96543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5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60979" y="178185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6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970034" y="1629460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7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892348" y="2522088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8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6512834" y="642484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67" name="Skupina 35"/>
              <p:cNvGrpSpPr/>
              <p:nvPr/>
            </p:nvGrpSpPr>
            <p:grpSpPr>
              <a:xfrm>
                <a:off x="3091543" y="3265715"/>
                <a:ext cx="3156858" cy="3156858"/>
                <a:chOff x="3526971" y="3483429"/>
                <a:chExt cx="3156858" cy="3156858"/>
              </a:xfrm>
            </p:grpSpPr>
            <p:sp>
              <p:nvSpPr>
                <p:cNvPr id="68" name="Elipsa 67"/>
                <p:cNvSpPr>
                  <a:spLocks noChangeAspect="1"/>
                </p:cNvSpPr>
                <p:nvPr/>
              </p:nvSpPr>
              <p:spPr bwMode="auto">
                <a:xfrm>
                  <a:off x="3526971" y="3483429"/>
                  <a:ext cx="3156858" cy="3156858"/>
                </a:xfrm>
                <a:prstGeom prst="ellipse">
                  <a:avLst/>
                </a:prstGeom>
                <a:solidFill>
                  <a:srgbClr val="CCFF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>
                  <a:softEdge rad="127000"/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9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532837" y="3834564"/>
                  <a:ext cx="1142977" cy="64197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0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889379" y="4938715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1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043263" y="5406803"/>
                  <a:ext cx="1142978" cy="641973"/>
                </a:xfrm>
                <a:prstGeom prst="rect">
                  <a:avLst/>
                </a:prstGeom>
                <a:noFill/>
              </p:spPr>
            </p:pic>
            <p:pic>
              <p:nvPicPr>
                <p:cNvPr id="72" name="Picture 15" descr="http://fc06.deviantart.net/fs71/i/2012/100/b/0/rhino_png_hq_by_gd08-d4vnfln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 flipH="1">
                  <a:off x="5097692" y="4427089"/>
                  <a:ext cx="1142978" cy="641973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53" name="Skupina 41"/>
            <p:cNvGrpSpPr/>
            <p:nvPr/>
          </p:nvGrpSpPr>
          <p:grpSpPr>
            <a:xfrm>
              <a:off x="4003902" y="1741714"/>
              <a:ext cx="992641" cy="185057"/>
              <a:chOff x="433388" y="468313"/>
              <a:chExt cx="1338943" cy="195943"/>
            </a:xfrm>
          </p:grpSpPr>
          <p:cxnSp>
            <p:nvCxnSpPr>
              <p:cNvPr id="63" name="Přímá spojovací šipka 62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4" name="Přímá spojovací šipka 63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4" name="Skupina 42"/>
            <p:cNvGrpSpPr/>
            <p:nvPr/>
          </p:nvGrpSpPr>
          <p:grpSpPr>
            <a:xfrm rot="3153616">
              <a:off x="3383416" y="3102429"/>
              <a:ext cx="742269" cy="174171"/>
              <a:chOff x="433388" y="468313"/>
              <a:chExt cx="1338943" cy="195943"/>
            </a:xfrm>
          </p:grpSpPr>
          <p:cxnSp>
            <p:nvCxnSpPr>
              <p:cNvPr id="61" name="Přímá spojovací šipka 60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2" name="Přímá spojovací šipka 61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55" name="Skupina 45"/>
            <p:cNvGrpSpPr/>
            <p:nvPr/>
          </p:nvGrpSpPr>
          <p:grpSpPr>
            <a:xfrm rot="18446384" flipH="1">
              <a:off x="5179559" y="3145972"/>
              <a:ext cx="742269" cy="174171"/>
              <a:chOff x="433388" y="468313"/>
              <a:chExt cx="1338943" cy="195943"/>
            </a:xfrm>
          </p:grpSpPr>
          <p:cxnSp>
            <p:nvCxnSpPr>
              <p:cNvPr id="59" name="Přímá spojovací šipka 58"/>
              <p:cNvCxnSpPr/>
              <p:nvPr/>
            </p:nvCxnSpPr>
            <p:spPr bwMode="auto">
              <a:xfrm>
                <a:off x="433388" y="468313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60" name="Přímá spojovací šipka 59"/>
              <p:cNvCxnSpPr/>
              <p:nvPr/>
            </p:nvCxnSpPr>
            <p:spPr bwMode="auto">
              <a:xfrm flipH="1">
                <a:off x="433388" y="664256"/>
                <a:ext cx="1338943" cy="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8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56" name="Obdélníkový popisek 55"/>
            <p:cNvSpPr/>
            <p:nvPr/>
          </p:nvSpPr>
          <p:spPr bwMode="auto">
            <a:xfrm>
              <a:off x="2786743" y="4245429"/>
              <a:ext cx="587829" cy="457200"/>
            </a:xfrm>
            <a:prstGeom prst="wedgeRectCallout">
              <a:avLst>
                <a:gd name="adj1" fmla="val 121760"/>
                <a:gd name="adj2" fmla="val -18452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I</a:t>
              </a:r>
            </a:p>
          </p:txBody>
        </p:sp>
        <p:sp>
          <p:nvSpPr>
            <p:cNvPr id="57" name="Obdélníkový popisek 56"/>
            <p:cNvSpPr/>
            <p:nvPr/>
          </p:nvSpPr>
          <p:spPr bwMode="auto">
            <a:xfrm>
              <a:off x="2100943" y="3385458"/>
              <a:ext cx="587829" cy="457200"/>
            </a:xfrm>
            <a:prstGeom prst="wedgeRectCallout">
              <a:avLst>
                <a:gd name="adj1" fmla="val 29167"/>
                <a:gd name="adj2" fmla="val -113690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S</a:t>
              </a:r>
            </a:p>
          </p:txBody>
        </p:sp>
        <p:sp>
          <p:nvSpPr>
            <p:cNvPr id="58" name="Obdélníkový popisek 57"/>
            <p:cNvSpPr/>
            <p:nvPr/>
          </p:nvSpPr>
          <p:spPr bwMode="auto">
            <a:xfrm>
              <a:off x="7761515" y="4669972"/>
              <a:ext cx="587829" cy="457200"/>
            </a:xfrm>
            <a:prstGeom prst="wedgeRectCallout">
              <a:avLst>
                <a:gd name="adj1" fmla="val -117129"/>
                <a:gd name="adj2" fmla="val -27976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Black" pitchFamily="34" charset="0"/>
                </a:rPr>
                <a:t>T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606800" y="404813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MUTACE</a:t>
            </a:r>
          </a:p>
        </p:txBody>
      </p:sp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433388" y="3700079"/>
            <a:ext cx="84064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 </a:t>
            </a:r>
            <a:r>
              <a:rPr lang="cs-CZ" sz="2000" dirty="0">
                <a:solidFill>
                  <a:srgbClr val="E80000"/>
                </a:solidFill>
              </a:rPr>
              <a:t>spontánní</a:t>
            </a:r>
            <a:r>
              <a:rPr lang="cs-CZ" sz="2000" dirty="0"/>
              <a:t> </a:t>
            </a:r>
            <a:r>
              <a:rPr lang="cs-CZ" sz="2000" dirty="0">
                <a:sym typeface="Symbol" pitchFamily="18" charset="2"/>
              </a:rPr>
              <a:t>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indukované</a:t>
            </a:r>
            <a:br>
              <a:rPr lang="cs-CZ" sz="2000" dirty="0">
                <a:solidFill>
                  <a:srgbClr val="E80000"/>
                </a:solidFill>
                <a:sym typeface="Symbol" pitchFamily="18" charset="2"/>
              </a:rPr>
            </a:br>
            <a:endParaRPr lang="cs-CZ" sz="2000" dirty="0">
              <a:solidFill>
                <a:srgbClr val="E80000"/>
              </a:solidFill>
              <a:sym typeface="Symbol" pitchFamily="18" charset="2"/>
            </a:endParaRPr>
          </a:p>
          <a:p>
            <a:r>
              <a:rPr lang="cs-CZ" sz="2000" dirty="0">
                <a:sym typeface="Symbol" pitchFamily="18" charset="2"/>
              </a:rPr>
              <a:t> v zárodečných buňkách  somatické</a:t>
            </a:r>
            <a:br>
              <a:rPr lang="cs-CZ" sz="2000" dirty="0">
                <a:sym typeface="Symbol" pitchFamily="18" charset="2"/>
              </a:rPr>
            </a:br>
            <a:endParaRPr lang="cs-CZ" sz="2000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ym typeface="Symbol" pitchFamily="18" charset="2"/>
              </a:rPr>
              <a:t> podle škodlivosti/prospěšnosti účinku:</a:t>
            </a:r>
            <a:br>
              <a:rPr lang="cs-CZ" sz="2000" dirty="0">
                <a:sym typeface="Symbol" pitchFamily="18" charset="2"/>
              </a:rPr>
            </a:br>
            <a:r>
              <a:rPr lang="cs-CZ" sz="2000" dirty="0">
                <a:sym typeface="Symbol" pitchFamily="18" charset="2"/>
              </a:rPr>
              <a:t>  					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prospěšné (pozitivní, výhodné)</a:t>
            </a:r>
            <a:br>
              <a:rPr lang="cs-CZ" sz="20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 					škodlivé (negativní, nevýhodné)</a:t>
            </a:r>
            <a:br>
              <a:rPr lang="cs-CZ" sz="2000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  					neutrální</a:t>
            </a:r>
            <a:r>
              <a:rPr lang="cs-CZ" sz="2000" dirty="0">
                <a:sym typeface="Symbol" pitchFamily="18" charset="2"/>
              </a:rPr>
              <a:t></a:t>
            </a:r>
          </a:p>
        </p:txBody>
      </p:sp>
      <p:pic>
        <p:nvPicPr>
          <p:cNvPr id="5124" name="Picture 1061" descr="File:Portulaca grandiflora mutant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713" y="442913"/>
            <a:ext cx="2211387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1063" descr="File:Pyrene adduc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850" y="46355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6506909" cy="1913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404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fixační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/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33388" y="466499"/>
            <a:ext cx="8503738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IS</a:t>
            </a:r>
            <a:r>
              <a:rPr lang="cs-CZ" dirty="0">
                <a:solidFill>
                  <a:srgbClr val="E80000"/>
                </a:solidFill>
              </a:rPr>
              <a:t> (= koeficient </a:t>
            </a:r>
            <a:r>
              <a:rPr lang="cs-CZ" dirty="0" err="1">
                <a:solidFill>
                  <a:srgbClr val="E80000"/>
                </a:solidFill>
              </a:rPr>
              <a:t>inbreedingu</a:t>
            </a:r>
            <a:r>
              <a:rPr lang="cs-CZ" dirty="0">
                <a:solidFill>
                  <a:srgbClr val="E80000"/>
                </a:solidFill>
              </a:rPr>
              <a:t>)</a:t>
            </a:r>
            <a:endParaRPr lang="cs-CZ" sz="2000" baseline="-25000" dirty="0"/>
          </a:p>
          <a:p>
            <a:pPr defTabSz="360000"/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</a:t>
            </a:r>
            <a:r>
              <a:rPr lang="cs-CZ" sz="2000" dirty="0" err="1"/>
              <a:t>subpopulaci</a:t>
            </a:r>
            <a:r>
              <a:rPr lang="cs-CZ" sz="2000" dirty="0"/>
              <a:t> v důsledku příbuzenského </a:t>
            </a:r>
            <a:br>
              <a:rPr lang="cs-CZ" sz="2000" dirty="0"/>
            </a:br>
            <a:r>
              <a:rPr lang="cs-CZ" sz="2000" dirty="0"/>
              <a:t>	křížení</a:t>
            </a:r>
            <a:br>
              <a:rPr lang="cs-CZ" sz="1800" dirty="0"/>
            </a:br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IS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		</a:t>
            </a:r>
            <a:r>
              <a:rPr lang="cs-CZ" dirty="0"/>
              <a:t>-1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IS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2000" dirty="0">
              <a:sym typeface="Symbol" pitchFamily="18" charset="2"/>
            </a:endParaRPr>
          </a:p>
          <a:p>
            <a:endParaRPr lang="cs-CZ" sz="2000" dirty="0"/>
          </a:p>
          <a:p>
            <a:pPr>
              <a:spcAft>
                <a:spcPts val="1000"/>
              </a:spcAft>
            </a:pP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ST</a:t>
            </a:r>
            <a:r>
              <a:rPr lang="cs-CZ" dirty="0">
                <a:solidFill>
                  <a:srgbClr val="E80000"/>
                </a:solidFill>
              </a:rPr>
              <a:t> (= fixační index)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</a:t>
            </a:r>
            <a:endParaRPr lang="cs-CZ" sz="1800" dirty="0"/>
          </a:p>
          <a:p>
            <a:endParaRPr lang="cs-CZ" sz="1800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ST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S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	</a:t>
            </a:r>
            <a:r>
              <a:rPr lang="cs-CZ" dirty="0"/>
              <a:t>0 </a:t>
            </a:r>
            <a:r>
              <a:rPr lang="cs-CZ" dirty="0">
                <a:sym typeface="Symbol" pitchFamily="18" charset="2"/>
              </a:rPr>
              <a:t> </a:t>
            </a:r>
            <a:r>
              <a:rPr lang="cs-CZ" i="1" dirty="0"/>
              <a:t>F</a:t>
            </a:r>
            <a:r>
              <a:rPr lang="cs-CZ" baseline="-25000" dirty="0"/>
              <a:t>S</a:t>
            </a:r>
            <a:r>
              <a:rPr lang="en-US" baseline="-25000" dirty="0"/>
              <a:t>T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 +1</a:t>
            </a:r>
          </a:p>
          <a:p>
            <a:endParaRPr lang="cs-CZ" sz="1800" dirty="0">
              <a:sym typeface="Symbol" pitchFamily="18" charset="2"/>
            </a:endParaRPr>
          </a:p>
          <a:p>
            <a:pPr>
              <a:spcAft>
                <a:spcPts val="1000"/>
              </a:spcAft>
            </a:pPr>
            <a:br>
              <a:rPr lang="cs-CZ" sz="1800" dirty="0"/>
            </a:br>
            <a:r>
              <a:rPr lang="cs-CZ" sz="1800" i="1" dirty="0">
                <a:solidFill>
                  <a:srgbClr val="E80000"/>
                </a:solidFill>
              </a:rPr>
              <a:t> </a:t>
            </a:r>
            <a:r>
              <a:rPr lang="cs-CZ" i="1" dirty="0">
                <a:solidFill>
                  <a:srgbClr val="E80000"/>
                </a:solidFill>
              </a:rPr>
              <a:t>F</a:t>
            </a:r>
            <a:r>
              <a:rPr lang="cs-CZ" baseline="-25000" dirty="0">
                <a:solidFill>
                  <a:srgbClr val="E80000"/>
                </a:solidFill>
              </a:rPr>
              <a:t>IT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sz="2000" dirty="0">
                <a:sym typeface="Symbol"/>
              </a:rPr>
              <a:t></a:t>
            </a:r>
            <a:r>
              <a:rPr lang="cs-CZ" sz="2000" dirty="0"/>
              <a:t> snížení HZ v důsledku strukturování populace i </a:t>
            </a:r>
            <a:r>
              <a:rPr lang="cs-CZ" sz="2000" dirty="0" err="1"/>
              <a:t>inbreedingu</a:t>
            </a:r>
            <a:endParaRPr lang="cs-CZ" sz="1800" dirty="0"/>
          </a:p>
          <a:p>
            <a:endParaRPr lang="cs-CZ" sz="2800" i="1" dirty="0"/>
          </a:p>
          <a:p>
            <a:r>
              <a:rPr lang="cs-CZ" sz="2800" i="1" dirty="0"/>
              <a:t>F</a:t>
            </a:r>
            <a:r>
              <a:rPr lang="cs-CZ" sz="2800" baseline="-25000" dirty="0"/>
              <a:t>IT</a:t>
            </a:r>
            <a:r>
              <a:rPr lang="cs-CZ" sz="2800" dirty="0"/>
              <a:t> = (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r>
              <a:rPr lang="cs-CZ" sz="2800" dirty="0"/>
              <a:t> ‒ </a:t>
            </a:r>
            <a:r>
              <a:rPr lang="cs-CZ" sz="2800" i="1" dirty="0"/>
              <a:t>H</a:t>
            </a:r>
            <a:r>
              <a:rPr lang="cs-CZ" sz="2800" baseline="-25000" dirty="0"/>
              <a:t>I</a:t>
            </a:r>
            <a:r>
              <a:rPr lang="cs-CZ" sz="2800" dirty="0"/>
              <a:t>)/</a:t>
            </a:r>
            <a:r>
              <a:rPr lang="cs-CZ" sz="2800" i="1" dirty="0"/>
              <a:t>H</a:t>
            </a:r>
            <a:r>
              <a:rPr lang="cs-CZ" sz="2800" baseline="-25000" dirty="0"/>
              <a:t>T</a:t>
            </a:r>
            <a:endParaRPr lang="cs-CZ" sz="2800" dirty="0"/>
          </a:p>
          <a:p>
            <a:endParaRPr lang="cs-CZ" sz="2000" dirty="0"/>
          </a:p>
        </p:txBody>
      </p:sp>
      <p:sp>
        <p:nvSpPr>
          <p:cNvPr id="27655" name="Text Box 44"/>
          <p:cNvSpPr txBox="1">
            <a:spLocks noChangeArrowheads="1"/>
          </p:cNvSpPr>
          <p:nvPr/>
        </p:nvSpPr>
        <p:spPr bwMode="auto">
          <a:xfrm>
            <a:off x="4405540" y="5505677"/>
            <a:ext cx="43749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/>
              <a:t>(1 ‒</a:t>
            </a:r>
            <a:r>
              <a:rPr lang="cs-CZ" sz="2800" i="1" dirty="0"/>
              <a:t> F</a:t>
            </a:r>
            <a:r>
              <a:rPr lang="cs-CZ" sz="2800" baseline="-25000" dirty="0"/>
              <a:t>IS</a:t>
            </a:r>
            <a:r>
              <a:rPr lang="cs-CZ" sz="2800" dirty="0"/>
              <a:t>) (1 ‒</a:t>
            </a:r>
            <a:r>
              <a:rPr lang="cs-CZ" sz="2800" i="1" dirty="0"/>
              <a:t> F</a:t>
            </a:r>
            <a:r>
              <a:rPr lang="cs-CZ" sz="2800" baseline="-25000" dirty="0"/>
              <a:t>ST</a:t>
            </a:r>
            <a:r>
              <a:rPr lang="cs-CZ" sz="2800" dirty="0"/>
              <a:t>) = 1 ‒</a:t>
            </a:r>
            <a:r>
              <a:rPr lang="cs-CZ" sz="2800" i="1" dirty="0"/>
              <a:t> F</a:t>
            </a:r>
            <a:r>
              <a:rPr lang="cs-CZ" sz="2800" baseline="-25000" dirty="0"/>
              <a:t>IT</a:t>
            </a:r>
          </a:p>
        </p:txBody>
      </p:sp>
      <p:pic>
        <p:nvPicPr>
          <p:cNvPr id="5" name="Picture 45" descr="File:Sewall Wrigh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4905" y="224849"/>
            <a:ext cx="1752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476250" y="3135956"/>
            <a:ext cx="4548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substituce</a:t>
            </a:r>
            <a:r>
              <a:rPr lang="cs-CZ" dirty="0"/>
              <a:t> (</a:t>
            </a:r>
            <a:r>
              <a:rPr lang="cs-CZ" dirty="0" err="1"/>
              <a:t>transice</a:t>
            </a:r>
            <a:r>
              <a:rPr lang="cs-CZ" dirty="0"/>
              <a:t>, </a:t>
            </a:r>
            <a:r>
              <a:rPr lang="cs-CZ" dirty="0" err="1"/>
              <a:t>transverze</a:t>
            </a:r>
            <a:r>
              <a:rPr lang="cs-CZ" dirty="0"/>
              <a:t>)</a:t>
            </a:r>
          </a:p>
        </p:txBody>
      </p:sp>
      <p:sp>
        <p:nvSpPr>
          <p:cNvPr id="6148" name="Text Box 21"/>
          <p:cNvSpPr txBox="1">
            <a:spLocks noChangeArrowheads="1"/>
          </p:cNvSpPr>
          <p:nvPr/>
        </p:nvSpPr>
        <p:spPr bwMode="auto">
          <a:xfrm>
            <a:off x="476250" y="450592"/>
            <a:ext cx="215475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</a:rPr>
              <a:t>Podle rozsahu</a:t>
            </a:r>
          </a:p>
        </p:txBody>
      </p:sp>
      <p:sp>
        <p:nvSpPr>
          <p:cNvPr id="6149" name="Text Box 22"/>
          <p:cNvSpPr txBox="1">
            <a:spLocks noChangeArrowheads="1"/>
          </p:cNvSpPr>
          <p:nvPr/>
        </p:nvSpPr>
        <p:spPr bwMode="auto">
          <a:xfrm>
            <a:off x="2874233" y="353112"/>
            <a:ext cx="21780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/>
              <a:t> genové (bodové)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chromozomové</a:t>
            </a:r>
          </a:p>
          <a:p>
            <a:pPr>
              <a:spcAft>
                <a:spcPts val="600"/>
              </a:spcAft>
            </a:pPr>
            <a:r>
              <a:rPr lang="cs-CZ" sz="2000" dirty="0"/>
              <a:t> genomové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476250" y="1956487"/>
            <a:ext cx="25795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</a:rPr>
              <a:t>Bodové mutace:</a:t>
            </a:r>
          </a:p>
        </p:txBody>
      </p:sp>
      <p:pic>
        <p:nvPicPr>
          <p:cNvPr id="85016" name="Picture 24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783" y="1432676"/>
            <a:ext cx="3479028" cy="2511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76250" y="3669872"/>
            <a:ext cx="7234238" cy="2020888"/>
            <a:chOff x="300" y="2386"/>
            <a:chExt cx="4557" cy="1273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300" y="2840"/>
              <a:ext cx="4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</a:rPr>
                <a:t>synonymní			</a:t>
              </a:r>
              <a:r>
                <a:rPr lang="en-US" sz="2000" dirty="0">
                  <a:solidFill>
                    <a:srgbClr val="E80000"/>
                  </a:solidFill>
                </a:rPr>
                <a:t>    </a:t>
              </a:r>
              <a:r>
                <a:rPr lang="cs-CZ" sz="2000" dirty="0">
                  <a:solidFill>
                    <a:srgbClr val="E80000"/>
                  </a:solidFill>
                </a:rPr>
                <a:t>nesynonymní (záměnové)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2966" y="3213"/>
              <a:ext cx="1891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/>
                <a:t>měnící smysl (</a:t>
              </a:r>
              <a:r>
                <a:rPr lang="cs-CZ" sz="2000" dirty="0" err="1"/>
                <a:t>missense</a:t>
              </a:r>
              <a:r>
                <a:rPr lang="cs-CZ" sz="2000" dirty="0"/>
                <a:t>)</a:t>
              </a:r>
            </a:p>
            <a:p>
              <a:r>
                <a:rPr lang="cs-CZ" sz="2000" dirty="0"/>
                <a:t>nesmyslné (nonsense)</a:t>
              </a:r>
            </a:p>
          </p:txBody>
        </p:sp>
        <p:sp>
          <p:nvSpPr>
            <p:cNvPr id="6157" name="Line 25"/>
            <p:cNvSpPr>
              <a:spLocks noChangeShapeType="1"/>
            </p:cNvSpPr>
            <p:nvPr/>
          </p:nvSpPr>
          <p:spPr bwMode="auto">
            <a:xfrm flipH="1">
              <a:off x="685" y="2386"/>
              <a:ext cx="131" cy="4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158" name="Line 26"/>
            <p:cNvSpPr>
              <a:spLocks noChangeShapeType="1"/>
            </p:cNvSpPr>
            <p:nvPr/>
          </p:nvSpPr>
          <p:spPr bwMode="auto">
            <a:xfrm>
              <a:off x="1121" y="2398"/>
              <a:ext cx="1526" cy="44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476250" y="5016071"/>
            <a:ext cx="1501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GTA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Val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85021" name="Text Box 29"/>
          <p:cNvSpPr txBox="1">
            <a:spLocks noChangeArrowheads="1"/>
          </p:cNvSpPr>
          <p:nvPr/>
        </p:nvSpPr>
        <p:spPr bwMode="auto">
          <a:xfrm>
            <a:off x="2236229" y="5005945"/>
            <a:ext cx="2251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GTC </a:t>
            </a:r>
            <a:r>
              <a:rPr lang="cs-CZ" sz="1800" dirty="0">
                <a:sym typeface="Symbol" pitchFamily="18" charset="2"/>
              </a:rPr>
              <a:t> TTC</a:t>
            </a:r>
          </a:p>
          <a:p>
            <a:r>
              <a:rPr lang="cs-CZ" sz="1800" dirty="0">
                <a:sym typeface="Symbol" pitchFamily="18" charset="2"/>
              </a:rPr>
              <a:t> Val    </a:t>
            </a:r>
            <a:r>
              <a:rPr lang="cs-CZ" sz="1800" dirty="0" err="1">
                <a:sym typeface="Symbol" pitchFamily="18" charset="2"/>
              </a:rPr>
              <a:t>Phe</a:t>
            </a:r>
            <a:endParaRPr lang="cs-CZ" sz="1800" dirty="0">
              <a:sym typeface="Symbol" pitchFamily="18" charset="2"/>
            </a:endParaRPr>
          </a:p>
          <a:p>
            <a:r>
              <a:rPr lang="cs-CZ" sz="1800" dirty="0">
                <a:sym typeface="Symbol" pitchFamily="18" charset="2"/>
              </a:rPr>
              <a:t>AAG  TAG</a:t>
            </a:r>
          </a:p>
          <a:p>
            <a:r>
              <a:rPr lang="cs-CZ" sz="1800" dirty="0">
                <a:sym typeface="Symbol" pitchFamily="18" charset="2"/>
              </a:rPr>
              <a:t> </a:t>
            </a:r>
            <a:r>
              <a:rPr lang="cs-CZ" sz="1800" dirty="0" err="1">
                <a:sym typeface="Symbol" pitchFamily="18" charset="2"/>
              </a:rPr>
              <a:t>Lys</a:t>
            </a:r>
            <a:r>
              <a:rPr lang="cs-CZ" sz="1800" dirty="0">
                <a:sym typeface="Symbol" pitchFamily="18" charset="2"/>
              </a:rPr>
              <a:t>   </a:t>
            </a:r>
            <a:r>
              <a:rPr lang="cs-CZ" sz="1800" i="1" dirty="0" err="1">
                <a:sym typeface="Symbol" pitchFamily="18" charset="2"/>
              </a:rPr>
              <a:t>ochre</a:t>
            </a:r>
            <a:r>
              <a:rPr lang="cs-CZ" sz="1800" dirty="0">
                <a:sym typeface="Symbol" pitchFamily="18" charset="2"/>
              </a:rPr>
              <a:t> (stop)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0" grpId="0"/>
      <p:bldP spid="85015" grpId="0"/>
      <p:bldP spid="85020" grpId="0"/>
      <p:bldP spid="850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83065" y="766634"/>
            <a:ext cx="3408363" cy="904875"/>
            <a:chOff x="1137" y="2975"/>
            <a:chExt cx="2147" cy="570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1346" y="3118"/>
              <a:ext cx="1938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E80000"/>
                  </a:solidFill>
                </a:rPr>
                <a:t>indels</a:t>
              </a:r>
              <a:r>
                <a:rPr lang="cs-CZ" sz="2000" b="1" dirty="0"/>
                <a:t> </a:t>
              </a:r>
              <a:r>
                <a:rPr lang="cs-CZ" sz="2000" b="1" dirty="0">
                  <a:sym typeface="Symbol" pitchFamily="18" charset="2"/>
                </a:rPr>
                <a:t> </a:t>
              </a:r>
              <a:r>
                <a:rPr lang="cs-CZ" sz="1800" dirty="0"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sym typeface="Symbol" pitchFamily="18" charset="2"/>
                </a:rPr>
                <a:t>                 rámce</a:t>
              </a:r>
              <a:endParaRPr lang="cs-CZ" sz="1800" dirty="0"/>
            </a:p>
          </p:txBody>
        </p:sp>
        <p:sp>
          <p:nvSpPr>
            <p:cNvPr id="7176" name="Text Box 7"/>
            <p:cNvSpPr txBox="1">
              <a:spLocks noChangeArrowheads="1"/>
            </p:cNvSpPr>
            <p:nvPr/>
          </p:nvSpPr>
          <p:spPr bwMode="auto">
            <a:xfrm>
              <a:off x="1137" y="2975"/>
              <a:ext cx="266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sz="4400" dirty="0">
                  <a:latin typeface="Arial Narrow" pitchFamily="34" charset="0"/>
                </a:rPr>
                <a:t>}</a:t>
              </a:r>
            </a:p>
          </p:txBody>
        </p:sp>
      </p:grp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1344613" y="5375275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476250" y="697899"/>
            <a:ext cx="440261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000"/>
              </a:spcBef>
            </a:pPr>
            <a:r>
              <a:rPr lang="cs-CZ" dirty="0">
                <a:solidFill>
                  <a:srgbClr val="E80000"/>
                </a:solidFill>
              </a:rPr>
              <a:t>inzerce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ACGGT </a:t>
            </a:r>
            <a:r>
              <a:rPr lang="cs-CZ" sz="2000" dirty="0">
                <a:sym typeface="Symbol" pitchFamily="18" charset="2"/>
              </a:rPr>
              <a:t> AC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sz="2000" dirty="0">
                <a:sym typeface="Symbol" pitchFamily="18" charset="2"/>
              </a:rPr>
              <a:t>GGT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delece	</a:t>
            </a:r>
            <a:r>
              <a:rPr lang="cs-CZ" sz="2000" b="1" dirty="0">
                <a:solidFill>
                  <a:srgbClr val="E80000"/>
                </a:solidFill>
              </a:rPr>
              <a:t>	</a:t>
            </a:r>
            <a:r>
              <a:rPr lang="cs-CZ" sz="2000" dirty="0"/>
              <a:t>A</a:t>
            </a:r>
            <a:r>
              <a:rPr lang="cs-CZ" sz="2000" dirty="0">
                <a:solidFill>
                  <a:srgbClr val="E80000"/>
                </a:solidFill>
              </a:rPr>
              <a:t>C</a:t>
            </a:r>
            <a:r>
              <a:rPr lang="cs-CZ" sz="2000" dirty="0"/>
              <a:t>GGT </a:t>
            </a:r>
            <a:r>
              <a:rPr lang="cs-CZ" sz="2000" dirty="0">
                <a:sym typeface="Symbol" pitchFamily="18" charset="2"/>
              </a:rPr>
              <a:t> AGGT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76250" y="2783874"/>
            <a:ext cx="6506909" cy="210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</a:rPr>
              <a:t>zpětné mutace</a:t>
            </a:r>
            <a:r>
              <a:rPr lang="cs-CZ" sz="2000" dirty="0"/>
              <a:t>: frekvence zpravidla 10</a:t>
            </a:r>
            <a:r>
              <a:rPr lang="cs-CZ" sz="2000" dirty="0">
                <a:sym typeface="Symbol" pitchFamily="18" charset="2"/>
              </a:rPr>
              <a:t> nižší</a:t>
            </a:r>
            <a:br>
              <a:rPr lang="cs-CZ" sz="2000" b="1" dirty="0">
                <a:sym typeface="Symbol" pitchFamily="18" charset="2"/>
              </a:rPr>
            </a:br>
            <a:endParaRPr lang="cs-CZ" sz="2000" b="1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rekurentní (opakované) mutace</a:t>
            </a:r>
            <a:r>
              <a:rPr lang="cs-CZ" sz="2000" dirty="0"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80000"/>
                </a:solidFill>
                <a:sym typeface="Symbol" pitchFamily="18" charset="2"/>
              </a:rPr>
              <a:t>mutační tlak</a:t>
            </a:r>
            <a:r>
              <a:rPr lang="cs-CZ" sz="2000" dirty="0">
                <a:sym typeface="Symbol" pitchFamily="18" charset="2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cs-CZ" sz="2000" b="1" dirty="0">
                <a:sym typeface="Symbol" pitchFamily="18" charset="2"/>
              </a:rPr>
              <a:t>   </a:t>
            </a:r>
            <a:r>
              <a:rPr lang="cs-CZ" sz="1800" dirty="0">
                <a:sym typeface="Symbol" pitchFamily="18" charset="2"/>
              </a:rPr>
              <a:t>např. při frekvenci alely </a:t>
            </a:r>
            <a:r>
              <a:rPr lang="cs-CZ" sz="1800" i="1" dirty="0">
                <a:sym typeface="Symbol" pitchFamily="18" charset="2"/>
              </a:rPr>
              <a:t>A</a:t>
            </a:r>
            <a:r>
              <a:rPr lang="cs-CZ" sz="1800" dirty="0">
                <a:sym typeface="Symbol" pitchFamily="18" charset="2"/>
              </a:rPr>
              <a:t> = 0,5; 2</a:t>
            </a:r>
            <a:r>
              <a:rPr lang="cs-CZ" sz="1800" i="1" dirty="0">
                <a:sym typeface="Symbol" pitchFamily="18" charset="2"/>
              </a:rPr>
              <a:t>N</a:t>
            </a:r>
            <a:r>
              <a:rPr lang="cs-CZ" sz="1800" dirty="0">
                <a:sym typeface="Symbol" pitchFamily="18" charset="2"/>
              </a:rPr>
              <a:t> = 2000: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po 1. generaci </a:t>
            </a:r>
            <a:r>
              <a:rPr lang="cs-CZ" sz="1800">
                <a:sym typeface="Symbol" pitchFamily="18" charset="2"/>
              </a:rPr>
              <a:t> </a:t>
            </a:r>
            <a:r>
              <a:rPr lang="cs-CZ" sz="1800" i="1">
                <a:sym typeface="Symbol" pitchFamily="18" charset="2"/>
              </a:rPr>
              <a:t>N</a:t>
            </a:r>
            <a:r>
              <a:rPr lang="cs-CZ" sz="1800">
                <a:sym typeface="Symbol" pitchFamily="18" charset="2"/>
              </a:rPr>
              <a:t> </a:t>
            </a:r>
            <a:r>
              <a:rPr lang="cs-CZ" sz="1800" dirty="0">
                <a:sym typeface="Symbol" pitchFamily="18" charset="2"/>
              </a:rPr>
              <a:t>= 1001 </a:t>
            </a:r>
            <a:r>
              <a:rPr lang="cs-CZ" sz="1800" dirty="0">
                <a:sym typeface="Symbol"/>
              </a:rPr>
              <a:t> </a:t>
            </a:r>
            <a:r>
              <a:rPr lang="cs-CZ" sz="1800" dirty="0">
                <a:sym typeface="Symbol" pitchFamily="18" charset="2"/>
              </a:rPr>
              <a:t>zvýšení frekvence na 0,5005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sym typeface="Symbol" pitchFamily="18" charset="2"/>
              </a:rPr>
              <a:t>   100 generací  0,55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7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52" grpId="0" animBg="1"/>
      <p:bldP spid="870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ericentric inversion">
            <a:extLst>
              <a:ext uri="{FF2B5EF4-FFF2-40B4-BE49-F238E27FC236}">
                <a16:creationId xmlns:a16="http://schemas.microsoft.com/office/drawing/2014/main" id="{958331D1-7F38-45C3-A56C-C3E6FC375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48" y="2672610"/>
            <a:ext cx="4080537" cy="379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2">
            <a:extLst>
              <a:ext uri="{FF2B5EF4-FFF2-40B4-BE49-F238E27FC236}">
                <a16:creationId xmlns:a16="http://schemas.microsoft.com/office/drawing/2014/main" id="{F271732A-824D-4737-9624-7561DB672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81" y="1001737"/>
            <a:ext cx="22044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rgbClr val="E80000"/>
                </a:solidFill>
              </a:rPr>
              <a:t>inverze</a:t>
            </a:r>
            <a:r>
              <a:rPr lang="en-US" dirty="0">
                <a:solidFill>
                  <a:srgbClr val="E80000"/>
                </a:solidFill>
              </a:rPr>
              <a:t>  </a:t>
            </a:r>
            <a:br>
              <a:rPr lang="en-US" b="1" dirty="0">
                <a:solidFill>
                  <a:srgbClr val="E80000"/>
                </a:solidFill>
              </a:rPr>
            </a:br>
            <a:r>
              <a:rPr lang="en-US" dirty="0">
                <a:solidFill>
                  <a:srgbClr val="E80000"/>
                </a:solidFill>
              </a:rPr>
              <a:t>  </a:t>
            </a:r>
            <a:r>
              <a:rPr lang="cs-CZ" dirty="0" err="1"/>
              <a:t>pericentrické</a:t>
            </a:r>
            <a:endParaRPr lang="cs-CZ" dirty="0"/>
          </a:p>
          <a:p>
            <a:r>
              <a:rPr lang="en-US" dirty="0"/>
              <a:t>  </a:t>
            </a:r>
            <a:r>
              <a:rPr lang="cs-CZ" dirty="0" err="1"/>
              <a:t>paracentrické</a:t>
            </a:r>
            <a:endParaRPr lang="cs-CZ" dirty="0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58FCF724-C188-489B-BB45-314789818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1803" y="210465"/>
            <a:ext cx="6053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cs-CZ" b="1">
                <a:solidFill>
                  <a:srgbClr val="E80000"/>
                </a:solidFill>
              </a:rPr>
              <a:t>Chromozomové mutace (chr. přestavby)</a:t>
            </a:r>
          </a:p>
        </p:txBody>
      </p:sp>
      <p:pic>
        <p:nvPicPr>
          <p:cNvPr id="10" name="Picture 4" descr="Paracentric inversion">
            <a:extLst>
              <a:ext uri="{FF2B5EF4-FFF2-40B4-BE49-F238E27FC236}">
                <a16:creationId xmlns:a16="http://schemas.microsoft.com/office/drawing/2014/main" id="{1FA094E5-87F7-423A-935D-5B160C6A9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91" y="1706137"/>
            <a:ext cx="2736070" cy="4941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BEB7444-5F4B-4116-8171-59228616B9C4}"/>
              </a:ext>
            </a:extLst>
          </p:cNvPr>
          <p:cNvGrpSpPr/>
          <p:nvPr/>
        </p:nvGrpSpPr>
        <p:grpSpPr>
          <a:xfrm>
            <a:off x="3424841" y="984919"/>
            <a:ext cx="2576512" cy="1738313"/>
            <a:chOff x="4322763" y="1076325"/>
            <a:chExt cx="2576512" cy="1738313"/>
          </a:xfrm>
        </p:grpSpPr>
        <p:pic>
          <p:nvPicPr>
            <p:cNvPr id="23" name="Picture 26" descr="Rb">
              <a:extLst>
                <a:ext uri="{FF2B5EF4-FFF2-40B4-BE49-F238E27FC236}">
                  <a16:creationId xmlns:a16="http://schemas.microsoft.com/office/drawing/2014/main" id="{CD0FBDC1-FA1E-4C1C-8070-6A13D0970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b="68591"/>
            <a:stretch>
              <a:fillRect/>
            </a:stretch>
          </p:blipFill>
          <p:spPr bwMode="auto">
            <a:xfrm>
              <a:off x="4322763" y="1260475"/>
              <a:ext cx="2576512" cy="1554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tangle 7">
              <a:extLst>
                <a:ext uri="{FF2B5EF4-FFF2-40B4-BE49-F238E27FC236}">
                  <a16:creationId xmlns:a16="http://schemas.microsoft.com/office/drawing/2014/main" id="{09F37EEF-DC37-46CA-9761-2E154E4E7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6113" y="1076325"/>
              <a:ext cx="2360612" cy="1711325"/>
            </a:xfrm>
            <a:prstGeom prst="rect">
              <a:avLst/>
            </a:prstGeom>
            <a:noFill/>
            <a:ln w="38100">
              <a:solidFill>
                <a:srgbClr val="E8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cs-CZ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  <p:sp>
        <p:nvSpPr>
          <p:cNvPr id="12" name="TextovéPole 2">
            <a:extLst>
              <a:ext uri="{FF2B5EF4-FFF2-40B4-BE49-F238E27FC236}">
                <a16:creationId xmlns:a16="http://schemas.microsoft.com/office/drawing/2014/main" id="{E4BD4C40-35BE-4D25-AE41-75FFF1B1102D}"/>
              </a:ext>
            </a:extLst>
          </p:cNvPr>
          <p:cNvSpPr txBox="1"/>
          <p:nvPr/>
        </p:nvSpPr>
        <p:spPr>
          <a:xfrm>
            <a:off x="4089291" y="3398165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crossing-over</a:t>
            </a:r>
          </a:p>
          <a:p>
            <a:pPr algn="ctr"/>
            <a:r>
              <a:rPr lang="cs-CZ" sz="1800" dirty="0"/>
              <a:t>ale žádná </a:t>
            </a:r>
          </a:p>
          <a:p>
            <a:pPr algn="ctr"/>
            <a:r>
              <a:rPr lang="cs-CZ" sz="1800" dirty="0"/>
              <a:t>rekombinace!</a:t>
            </a:r>
          </a:p>
        </p:txBody>
      </p:sp>
      <p:sp>
        <p:nvSpPr>
          <p:cNvPr id="13" name="Line 25">
            <a:extLst>
              <a:ext uri="{FF2B5EF4-FFF2-40B4-BE49-F238E27FC236}">
                <a16:creationId xmlns:a16="http://schemas.microsoft.com/office/drawing/2014/main" id="{C8C0F4EB-A4DD-409F-8E11-740F77B4F6D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24840" y="2880395"/>
            <a:ext cx="694990" cy="5177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4" name="Line 25">
            <a:extLst>
              <a:ext uri="{FF2B5EF4-FFF2-40B4-BE49-F238E27FC236}">
                <a16:creationId xmlns:a16="http://schemas.microsoft.com/office/drawing/2014/main" id="{31FE375A-7182-4A80-B437-8C2B84095D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79292" y="4321495"/>
            <a:ext cx="640538" cy="787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5" name="Line 25">
            <a:extLst>
              <a:ext uri="{FF2B5EF4-FFF2-40B4-BE49-F238E27FC236}">
                <a16:creationId xmlns:a16="http://schemas.microsoft.com/office/drawing/2014/main" id="{AC2AE36A-F6B5-4ECE-A1F8-8887D2FD7F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24448" y="2018981"/>
            <a:ext cx="934891" cy="13791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6" name="Line 25">
            <a:extLst>
              <a:ext uri="{FF2B5EF4-FFF2-40B4-BE49-F238E27FC236}">
                <a16:creationId xmlns:a16="http://schemas.microsoft.com/office/drawing/2014/main" id="{6E9E234B-878D-4876-8473-D2B208160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24449" y="4321496"/>
            <a:ext cx="827728" cy="13507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sp>
        <p:nvSpPr>
          <p:cNvPr id="17" name="TextovéPole 7">
            <a:extLst>
              <a:ext uri="{FF2B5EF4-FFF2-40B4-BE49-F238E27FC236}">
                <a16:creationId xmlns:a16="http://schemas.microsoft.com/office/drawing/2014/main" id="{50D88114-28C9-4DBC-95AC-CE1242B29D30}"/>
              </a:ext>
            </a:extLst>
          </p:cNvPr>
          <p:cNvSpPr txBox="1"/>
          <p:nvPr/>
        </p:nvSpPr>
        <p:spPr>
          <a:xfrm>
            <a:off x="4190802" y="551800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cs-CZ" sz="1800" dirty="0"/>
              <a:t>aneuploidie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973C947A-C60C-48DE-959D-802969107244}"/>
              </a:ext>
            </a:extLst>
          </p:cNvPr>
          <p:cNvSpPr/>
          <p:nvPr/>
        </p:nvSpPr>
        <p:spPr bwMode="auto">
          <a:xfrm>
            <a:off x="4190802" y="5547899"/>
            <a:ext cx="1353651" cy="339437"/>
          </a:xfrm>
          <a:prstGeom prst="rect">
            <a:avLst/>
          </a:prstGeom>
          <a:solidFill>
            <a:srgbClr val="FFFF0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1D791526-E25D-4742-94C6-463552F83369}"/>
              </a:ext>
            </a:extLst>
          </p:cNvPr>
          <p:cNvSpPr/>
          <p:nvPr/>
        </p:nvSpPr>
        <p:spPr bwMode="auto">
          <a:xfrm>
            <a:off x="3558191" y="5485620"/>
            <a:ext cx="363271" cy="168016"/>
          </a:xfrm>
          <a:prstGeom prst="rect">
            <a:avLst/>
          </a:prstGeom>
          <a:solidFill>
            <a:srgbClr val="FFFF0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C9882CDA-6BCE-466A-896D-1FABFD2C8194}"/>
              </a:ext>
            </a:extLst>
          </p:cNvPr>
          <p:cNvSpPr/>
          <p:nvPr/>
        </p:nvSpPr>
        <p:spPr bwMode="auto">
          <a:xfrm>
            <a:off x="4205022" y="6141387"/>
            <a:ext cx="363271" cy="168016"/>
          </a:xfrm>
          <a:prstGeom prst="rect">
            <a:avLst/>
          </a:prstGeom>
          <a:solidFill>
            <a:srgbClr val="FFFF0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23ECC3D6-64D6-4370-9FB4-CAC644DC75FD}"/>
              </a:ext>
            </a:extLst>
          </p:cNvPr>
          <p:cNvSpPr/>
          <p:nvPr/>
        </p:nvSpPr>
        <p:spPr bwMode="auto">
          <a:xfrm>
            <a:off x="5737167" y="6041262"/>
            <a:ext cx="715010" cy="168016"/>
          </a:xfrm>
          <a:prstGeom prst="rect">
            <a:avLst/>
          </a:prstGeom>
          <a:solidFill>
            <a:srgbClr val="FFFF00">
              <a:alpha val="1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Zvuk 8">
            <a:hlinkClick r:id="" action="ppaction://media"/>
            <a:extLst>
              <a:ext uri="{FF2B5EF4-FFF2-40B4-BE49-F238E27FC236}">
                <a16:creationId xmlns:a16="http://schemas.microsoft.com/office/drawing/2014/main" id="{93B11EFF-A9C1-4665-B8B7-21A9A9B0A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978" y="6366790"/>
            <a:ext cx="244475" cy="2444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5"/>
          <p:cNvSpPr txBox="1">
            <a:spLocks noChangeArrowheads="1"/>
          </p:cNvSpPr>
          <p:nvPr/>
        </p:nvSpPr>
        <p:spPr bwMode="auto">
          <a:xfrm>
            <a:off x="476250" y="1044918"/>
            <a:ext cx="4086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fúze a disociace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/>
              <a:t>(</a:t>
            </a:r>
            <a:r>
              <a:rPr lang="cs-CZ" dirty="0" err="1"/>
              <a:t>robertsonské</a:t>
            </a:r>
            <a:r>
              <a:rPr lang="cs-CZ" dirty="0"/>
              <a:t> translokace) </a:t>
            </a:r>
          </a:p>
        </p:txBody>
      </p:sp>
      <p:pic>
        <p:nvPicPr>
          <p:cNvPr id="9223" name="Picture 6" descr="Rb"/>
          <p:cNvPicPr>
            <a:picLocks noChangeAspect="1" noChangeArrowheads="1"/>
          </p:cNvPicPr>
          <p:nvPr/>
        </p:nvPicPr>
        <p:blipFill rotWithShape="1">
          <a:blip r:embed="rId3" cstate="print"/>
          <a:srcRect t="31281" b="28854"/>
          <a:stretch/>
        </p:blipFill>
        <p:spPr bwMode="auto">
          <a:xfrm>
            <a:off x="5921375" y="2278063"/>
            <a:ext cx="2576513" cy="197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5762625" y="2336800"/>
            <a:ext cx="2876550" cy="1963351"/>
          </a:xfrm>
          <a:prstGeom prst="rect">
            <a:avLst/>
          </a:prstGeom>
          <a:noFill/>
          <a:ln w="38100">
            <a:solidFill>
              <a:srgbClr val="E8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225" name="Text Box 24"/>
          <p:cNvSpPr txBox="1">
            <a:spLocks noChangeArrowheads="1"/>
          </p:cNvSpPr>
          <p:nvPr/>
        </p:nvSpPr>
        <p:spPr bwMode="auto">
          <a:xfrm>
            <a:off x="476250" y="486976"/>
            <a:ext cx="1760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</a:rPr>
              <a:t>translokace</a:t>
            </a:r>
          </a:p>
        </p:txBody>
      </p:sp>
      <p:pic>
        <p:nvPicPr>
          <p:cNvPr id="11" name="Picture 27" descr="Mu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370217"/>
            <a:ext cx="35972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8" descr="Mus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5532824"/>
            <a:ext cx="5043487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879475" y="3740537"/>
            <a:ext cx="1292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myš domácí</a:t>
            </a:r>
          </a:p>
        </p:txBody>
      </p:sp>
      <p:pic>
        <p:nvPicPr>
          <p:cNvPr id="14" name="Picture 11" descr="http://www.naturephoto-cz.com/photos/andera/house-mouse-xxx1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2146" y="2457803"/>
            <a:ext cx="2517561" cy="188817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images.slideplayer.com/2/685195/slides/slide_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789" y="512579"/>
            <a:ext cx="7949517" cy="59621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3008</TotalTime>
  <Words>1562</Words>
  <Application>Microsoft Office PowerPoint</Application>
  <PresentationFormat>Předvádění na obrazovce (4:3)</PresentationFormat>
  <Paragraphs>257</Paragraphs>
  <Slides>42</Slides>
  <Notes>41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Arial</vt:lpstr>
      <vt:lpstr>Arial Black</vt:lpstr>
      <vt:lpstr>Arial Narrow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181</cp:revision>
  <dcterms:created xsi:type="dcterms:W3CDTF">2002-02-28T16:27:36Z</dcterms:created>
  <dcterms:modified xsi:type="dcterms:W3CDTF">2021-10-07T13:54:37Z</dcterms:modified>
</cp:coreProperties>
</file>