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sldIdLst>
    <p:sldId id="257" r:id="rId2"/>
    <p:sldId id="281" r:id="rId3"/>
    <p:sldId id="280" r:id="rId4"/>
    <p:sldId id="277" r:id="rId5"/>
    <p:sldId id="292" r:id="rId6"/>
    <p:sldId id="293" r:id="rId7"/>
    <p:sldId id="294" r:id="rId8"/>
    <p:sldId id="295" r:id="rId9"/>
    <p:sldId id="258" r:id="rId10"/>
    <p:sldId id="282" r:id="rId11"/>
    <p:sldId id="279" r:id="rId12"/>
    <p:sldId id="291" r:id="rId13"/>
    <p:sldId id="305" r:id="rId14"/>
    <p:sldId id="259" r:id="rId15"/>
    <p:sldId id="261" r:id="rId16"/>
    <p:sldId id="283" r:id="rId17"/>
    <p:sldId id="297" r:id="rId18"/>
    <p:sldId id="260" r:id="rId19"/>
    <p:sldId id="284" r:id="rId20"/>
    <p:sldId id="262" r:id="rId21"/>
    <p:sldId id="298" r:id="rId22"/>
    <p:sldId id="299" r:id="rId23"/>
    <p:sldId id="307" r:id="rId24"/>
    <p:sldId id="286" r:id="rId25"/>
    <p:sldId id="263" r:id="rId26"/>
    <p:sldId id="302" r:id="rId27"/>
    <p:sldId id="300" r:id="rId28"/>
    <p:sldId id="285" r:id="rId29"/>
    <p:sldId id="264" r:id="rId30"/>
    <p:sldId id="289" r:id="rId31"/>
    <p:sldId id="303" r:id="rId32"/>
    <p:sldId id="288" r:id="rId33"/>
    <p:sldId id="265" r:id="rId34"/>
    <p:sldId id="287" r:id="rId35"/>
    <p:sldId id="304" r:id="rId36"/>
    <p:sldId id="290" r:id="rId37"/>
    <p:sldId id="306" r:id="rId3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">
          <p15:clr>
            <a:srgbClr val="A4A3A4"/>
          </p15:clr>
        </p15:guide>
        <p15:guide id="2" pos="2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B03"/>
    <a:srgbClr val="00CC00"/>
    <a:srgbClr val="8FD2FF"/>
    <a:srgbClr val="003399"/>
    <a:srgbClr val="E80000"/>
    <a:srgbClr val="CCFFFF"/>
    <a:srgbClr val="FFFF99"/>
    <a:srgbClr val="FFFF66"/>
    <a:srgbClr val="FF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46" y="43"/>
      </p:cViewPr>
      <p:guideLst>
        <p:guide orient="horz" pos="190"/>
        <p:guide pos="2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5D642E1-97BF-4BAC-9F65-EF83F4F5BA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94671-1207-4D17-B195-3D48DBAF0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814BD-EDE3-41E2-99BE-A7C1FCA4C3D9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8E8EFB-A6B3-4112-96DD-80CF91C51C3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DC863-E219-472C-9A81-EAD60D084B8E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C3E6F-170E-42EE-9940-CEE33FCAC2C9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EE699-1B11-4D91-AD7D-2BE3AFA2F900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8EAD6-5FA2-4F7F-B789-DBBD60FF0593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09831-B51C-448F-97AB-49B0A13A4EC2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497CC-34F2-4838-80C9-B7A763AE3050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9E0AB-009C-4D0A-9AAC-B9FDA8E8E027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F0275-C698-40AB-ACB5-FDF47DF6920A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36A122-04C3-43CE-BAF9-02DBDBA3A14F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A7A5B-BD16-42A7-903E-3B9E4192EA33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F87BB-63A9-4EBF-B9BE-739D5670F5BC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6D215-FB41-4944-9190-92FDB71F955B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70F9F-0BF3-43E3-BFCA-91AFA04C5E7B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D11ED-D1E7-422E-A99F-1A418F03B681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A7745-41DC-4A6B-AE43-C41E973E57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D6C6E-D686-4DBD-9908-696FFA16EC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29F6-B3E4-4014-A747-D41805CF99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1E36B-98E2-48C6-93B8-9735A0AC8F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057D3-4871-4CF7-BE8C-6E91E61F35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6CB0-6202-4F70-A515-711AD77DB6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F568A-6CD2-4CE5-B069-D342EA66FB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37CB-2047-4F4D-B34E-644EB007D1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20B2E-6313-4AEE-A8C4-F72BA03167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861D0-22BA-410C-A9D4-D9DCA44533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E815-8684-4ADD-87B5-9DD19BCDD3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BAE2C8FD-A4C3-48D7-8C74-46535C7E3D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0/Haeckel_Sacculina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6/Scanning_Electron_Micrograph_of_a_Flea.jpg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upload.wikimedia.org/wikipedia/commons/b/ba/Isotoma_Habitus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hyperlink" Target="http://upload.wikimedia.org/wikipedia/en/f/f8/Blind_Watchmaker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6/Diagram_of_eye_evolution.sv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://upload.wikimedia.org/wikipedia/commons/8/86/Vertebrate_n_octopus_eyes.png" TargetMode="Externa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2/22/Albatros_ceja_negra_-_paso_drake_-_noviembre_2005.jpg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hyperlink" Target="http://upload.wikimedia.org/wikipedia/commons/3/3d/Panderichthys_BW.jpg" TargetMode="External"/><Relationship Id="rId7" Type="http://schemas.openxmlformats.org/officeDocument/2006/relationships/hyperlink" Target="http://upload.wikimedia.org/wikipedia/commons/a/a6/Acanthostega_BW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hyperlink" Target="http://upload.wikimedia.org/wikipedia/commons/7/7d/Tiktaalik_BW.jpg" TargetMode="Externa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1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hyperlink" Target="http://upload.wikimedia.org/wikipedia/commons/2/2e/Atta_colombica_workers_cutting_whole_plan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hyperlink" Target="http://upload.wikimedia.org/wikipedia/en/9/92/Acromyrmex_octospinosus.jpg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hyperlink" Target="http://upload.wikimedia.org/wikipedia/commons/d/de/Polarfuchs_1_2004-11-17.jpg" TargetMode="External"/><Relationship Id="rId7" Type="http://schemas.openxmlformats.org/officeDocument/2006/relationships/hyperlink" Target="http://upload.wikimedia.org/wikipedia/en/4/45/Phylogeny_Star_vs_Hierarchical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hyperlink" Target="http://upload.wikimedia.org/wikipedia/commons/0/07/TAzooAnimal3.jpg" TargetMode="Externa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hyperlink" Target="http://upload.wikimedia.org/wikipedia/commons/6/63/Striped_skunk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hyperlink" Target="http://upload.wikimedia.org/wikipedia/commons/1/1d/AntsStitchingLeave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hyperlink" Target="http://pick5.pick.uga.edu/mp/20p?act=zoom&amp;img=/home/IM/I_ALW/0000/mx/Oecophylla_smaragdina,I_ALW1.jpg" TargetMode="External"/><Relationship Id="rId9" Type="http://schemas.openxmlformats.org/officeDocument/2006/relationships/hyperlink" Target="http://upload.wikimedia.org/wikipedia/commons/a/aa/SSL11903p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67" descr="Flying_fish"/>
          <p:cNvPicPr>
            <a:picLocks noChangeAspect="1" noChangeArrowheads="1"/>
          </p:cNvPicPr>
          <p:nvPr/>
        </p:nvPicPr>
        <p:blipFill>
          <a:blip r:embed="rId3" cstate="print"/>
          <a:srcRect r="25833" b="11591"/>
          <a:stretch>
            <a:fillRect/>
          </a:stretch>
        </p:blipFill>
        <p:spPr bwMode="auto">
          <a:xfrm>
            <a:off x="6205538" y="1751013"/>
            <a:ext cx="276225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2072" descr="Eagle Owl Eyes - Picture 1 of 4 in Vision"/>
          <p:cNvPicPr>
            <a:picLocks noChangeAspect="1" noChangeArrowheads="1"/>
          </p:cNvPicPr>
          <p:nvPr/>
        </p:nvPicPr>
        <p:blipFill>
          <a:blip r:embed="rId4" cstate="print"/>
          <a:srcRect l="17891" t="10104" r="53516" b="51805"/>
          <a:stretch>
            <a:fillRect/>
          </a:stretch>
        </p:blipFill>
        <p:spPr bwMode="auto">
          <a:xfrm>
            <a:off x="3165475" y="1219200"/>
            <a:ext cx="17430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487363" y="346075"/>
            <a:ext cx="80327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ADAPTACE A PŘÍRODNÍ VÝBĚR</a:t>
            </a:r>
            <a:endParaRPr lang="cs-CZ" sz="360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3" name="Picture 2061" descr="23900-004-B66A6F45"/>
          <p:cNvPicPr>
            <a:picLocks noChangeAspect="1" noChangeArrowheads="1"/>
          </p:cNvPicPr>
          <p:nvPr/>
        </p:nvPicPr>
        <p:blipFill>
          <a:blip r:embed="rId5" cstate="print"/>
          <a:srcRect l="20570"/>
          <a:stretch>
            <a:fillRect/>
          </a:stretch>
        </p:blipFill>
        <p:spPr bwMode="auto">
          <a:xfrm>
            <a:off x="5918200" y="4003675"/>
            <a:ext cx="28575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4" name="Picture 2063" descr="Trypanosoma%20brucei%20rhodesiense%20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3825" y="1244600"/>
            <a:ext cx="1833563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5" name="Picture 2065" descr="img3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9300" y="2924175"/>
            <a:ext cx="21272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6" name="Picture 2069" descr="File:Haeckel Sacculin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125" y="1497013"/>
            <a:ext cx="266065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7" name="Picture 2070" descr="Optim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8113" y="5175250"/>
            <a:ext cx="572452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1334814" y="752311"/>
            <a:ext cx="18738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</a:rPr>
              <a:t>ADAPTACE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398838" y="388939"/>
            <a:ext cx="3835400" cy="582612"/>
            <a:chOff x="1504" y="2521"/>
            <a:chExt cx="2416" cy="367"/>
          </a:xfrm>
        </p:grpSpPr>
        <p:sp>
          <p:nvSpPr>
            <p:cNvPr id="12299" name="Text Box 10"/>
            <p:cNvSpPr txBox="1">
              <a:spLocks noChangeArrowheads="1"/>
            </p:cNvSpPr>
            <p:nvPr/>
          </p:nvSpPr>
          <p:spPr bwMode="auto">
            <a:xfrm>
              <a:off x="1949" y="2521"/>
              <a:ext cx="19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latin typeface="Arial" pitchFamily="34" charset="0"/>
                </a:rPr>
                <a:t>proces adaptování se</a:t>
              </a:r>
            </a:p>
          </p:txBody>
        </p:sp>
        <p:sp>
          <p:nvSpPr>
            <p:cNvPr id="12300" name="Line 11"/>
            <p:cNvSpPr>
              <a:spLocks noChangeShapeType="1"/>
            </p:cNvSpPr>
            <p:nvPr/>
          </p:nvSpPr>
          <p:spPr bwMode="auto">
            <a:xfrm flipV="1">
              <a:off x="1504" y="2768"/>
              <a:ext cx="379" cy="12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411538" y="1073152"/>
            <a:ext cx="3997325" cy="641351"/>
            <a:chOff x="1512" y="2952"/>
            <a:chExt cx="2518" cy="404"/>
          </a:xfrm>
        </p:grpSpPr>
        <p:sp>
          <p:nvSpPr>
            <p:cNvPr id="12297" name="Text Box 13"/>
            <p:cNvSpPr txBox="1">
              <a:spLocks noChangeArrowheads="1"/>
            </p:cNvSpPr>
            <p:nvPr/>
          </p:nvSpPr>
          <p:spPr bwMode="auto">
            <a:xfrm>
              <a:off x="1929" y="3065"/>
              <a:ext cx="210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latin typeface="Arial" pitchFamily="34" charset="0"/>
                </a:rPr>
                <a:t>vlastní </a:t>
              </a:r>
              <a:r>
                <a:rPr lang="cs-CZ" b="0" u="sng" dirty="0">
                  <a:latin typeface="Arial" pitchFamily="34" charset="0"/>
                </a:rPr>
                <a:t>znak organismu</a:t>
              </a:r>
            </a:p>
          </p:txBody>
        </p:sp>
        <p:sp>
          <p:nvSpPr>
            <p:cNvPr id="12298" name="Line 14"/>
            <p:cNvSpPr>
              <a:spLocks noChangeShapeType="1"/>
            </p:cNvSpPr>
            <p:nvPr/>
          </p:nvSpPr>
          <p:spPr bwMode="auto">
            <a:xfrm>
              <a:off x="1512" y="2952"/>
              <a:ext cx="371" cy="16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449263" y="2214891"/>
            <a:ext cx="87414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>
                <a:latin typeface="Arial" pitchFamily="34" charset="0"/>
              </a:rPr>
              <a:t>znak, který svému nositeli umožňuje lépe přežít a rozmnožit se</a:t>
            </a:r>
          </a:p>
          <a:p>
            <a:pPr defTabSz="360000"/>
            <a:endParaRPr lang="cs-CZ" b="0" dirty="0">
              <a:latin typeface="Arial" pitchFamily="34" charset="0"/>
            </a:endParaRPr>
          </a:p>
          <a:p>
            <a:pPr defTabSz="360000"/>
            <a:r>
              <a:rPr lang="cs-CZ" b="0" dirty="0">
                <a:latin typeface="Arial" pitchFamily="34" charset="0"/>
              </a:rPr>
              <a:t>podmínkou přírodní výběr, ohled na historii </a:t>
            </a:r>
          </a:p>
          <a:p>
            <a:pPr defTabSz="360000"/>
            <a:r>
              <a:rPr lang="cs-CZ" b="0" dirty="0">
                <a:latin typeface="Arial" pitchFamily="34" charset="0"/>
              </a:rPr>
              <a:t>	</a:t>
            </a:r>
            <a:r>
              <a:rPr lang="cs-CZ" sz="2000" b="0" dirty="0">
                <a:latin typeface="Arial" pitchFamily="34" charset="0"/>
              </a:rPr>
              <a:t>(bezkřídlost blech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Collembola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)</a:t>
            </a:r>
            <a:endParaRPr lang="cs-CZ" b="0" dirty="0">
              <a:latin typeface="Arial" pitchFamily="34" charset="0"/>
            </a:endParaRPr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>
            <a:off x="936625" y="2414588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nature06614-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315913"/>
            <a:ext cx="4587875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B5C0BFEF-88C5-4C15-B607-ABF656A6E6C7}"/>
              </a:ext>
            </a:extLst>
          </p:cNvPr>
          <p:cNvGrpSpPr/>
          <p:nvPr/>
        </p:nvGrpSpPr>
        <p:grpSpPr>
          <a:xfrm>
            <a:off x="5500111" y="2757487"/>
            <a:ext cx="2702503" cy="1565274"/>
            <a:chOff x="5500111" y="2757487"/>
            <a:chExt cx="2702503" cy="1565274"/>
          </a:xfrm>
        </p:grpSpPr>
        <p:sp>
          <p:nvSpPr>
            <p:cNvPr id="13329" name="Line 13"/>
            <p:cNvSpPr>
              <a:spLocks noChangeShapeType="1"/>
            </p:cNvSpPr>
            <p:nvPr/>
          </p:nvSpPr>
          <p:spPr bwMode="auto">
            <a:xfrm flipH="1">
              <a:off x="6168377" y="2916237"/>
              <a:ext cx="643153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330" name="Line 14"/>
            <p:cNvSpPr>
              <a:spLocks noChangeShapeType="1"/>
            </p:cNvSpPr>
            <p:nvPr/>
          </p:nvSpPr>
          <p:spPr bwMode="auto">
            <a:xfrm flipH="1">
              <a:off x="6168377" y="3505902"/>
              <a:ext cx="643153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331" name="Line 15"/>
            <p:cNvSpPr>
              <a:spLocks noChangeShapeType="1"/>
            </p:cNvSpPr>
            <p:nvPr/>
          </p:nvSpPr>
          <p:spPr bwMode="auto">
            <a:xfrm rot="16200000" flipH="1">
              <a:off x="5874242" y="3211709"/>
              <a:ext cx="589665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326" name="Line 19"/>
            <p:cNvSpPr>
              <a:spLocks noChangeShapeType="1"/>
            </p:cNvSpPr>
            <p:nvPr/>
          </p:nvSpPr>
          <p:spPr bwMode="auto">
            <a:xfrm flipH="1">
              <a:off x="5500111" y="3211709"/>
              <a:ext cx="643153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327" name="Line 21"/>
            <p:cNvSpPr>
              <a:spLocks noChangeShapeType="1"/>
            </p:cNvSpPr>
            <p:nvPr/>
          </p:nvSpPr>
          <p:spPr bwMode="auto">
            <a:xfrm rot="16200000" flipH="1">
              <a:off x="5045391" y="3666429"/>
              <a:ext cx="90944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328" name="Line 22"/>
            <p:cNvSpPr>
              <a:spLocks noChangeShapeType="1"/>
            </p:cNvSpPr>
            <p:nvPr/>
          </p:nvSpPr>
          <p:spPr bwMode="auto">
            <a:xfrm>
              <a:off x="5500111" y="4134158"/>
              <a:ext cx="1323975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322" name="Text Box 24"/>
            <p:cNvSpPr txBox="1">
              <a:spLocks noChangeArrowheads="1"/>
            </p:cNvSpPr>
            <p:nvPr/>
          </p:nvSpPr>
          <p:spPr bwMode="auto">
            <a:xfrm>
              <a:off x="6864351" y="2757487"/>
              <a:ext cx="133826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 dirty="0" err="1">
                  <a:latin typeface="Arial" pitchFamily="34" charset="0"/>
                </a:rPr>
                <a:t>Collembola</a:t>
              </a:r>
              <a:endParaRPr lang="cs-CZ" sz="1800" b="0" i="1" dirty="0">
                <a:latin typeface="Arial" pitchFamily="34" charset="0"/>
              </a:endParaRPr>
            </a:p>
          </p:txBody>
        </p:sp>
        <p:sp>
          <p:nvSpPr>
            <p:cNvPr id="13323" name="Text Box 25"/>
            <p:cNvSpPr txBox="1">
              <a:spLocks noChangeArrowheads="1"/>
            </p:cNvSpPr>
            <p:nvPr/>
          </p:nvSpPr>
          <p:spPr bwMode="auto">
            <a:xfrm>
              <a:off x="6864351" y="3327399"/>
              <a:ext cx="9413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Protura</a:t>
              </a:r>
            </a:p>
          </p:txBody>
        </p:sp>
        <p:sp>
          <p:nvSpPr>
            <p:cNvPr id="13324" name="Text Box 26"/>
            <p:cNvSpPr txBox="1">
              <a:spLocks noChangeArrowheads="1"/>
            </p:cNvSpPr>
            <p:nvPr/>
          </p:nvSpPr>
          <p:spPr bwMode="auto">
            <a:xfrm>
              <a:off x="6864351" y="3952874"/>
              <a:ext cx="9286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Insecta</a:t>
              </a:r>
            </a:p>
          </p:txBody>
        </p:sp>
      </p:grpSp>
      <p:pic>
        <p:nvPicPr>
          <p:cNvPr id="13316" name="Picture 27" descr="File:Isotoma Habit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6900" y="1387366"/>
            <a:ext cx="1958816" cy="13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317" name="Picture 28" descr="File:Scanning Electron Micrograph of a Fle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3482" y="4272928"/>
            <a:ext cx="1458927" cy="18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318" name="AutoShape 30"/>
          <p:cNvSpPr>
            <a:spLocks noChangeArrowheads="1"/>
          </p:cNvSpPr>
          <p:nvPr/>
        </p:nvSpPr>
        <p:spPr bwMode="auto">
          <a:xfrm>
            <a:off x="5109889" y="304800"/>
            <a:ext cx="2528888" cy="1079500"/>
          </a:xfrm>
          <a:prstGeom prst="wedgeRectCallout">
            <a:avLst>
              <a:gd name="adj1" fmla="val 29171"/>
              <a:gd name="adj2" fmla="val 8647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</a:rPr>
              <a:t>chvostoskok nemá křídla, protože jeho předci je nikdy neměli</a:t>
            </a:r>
          </a:p>
        </p:txBody>
      </p:sp>
      <p:sp>
        <p:nvSpPr>
          <p:cNvPr id="13319" name="AutoShape 31"/>
          <p:cNvSpPr>
            <a:spLocks noChangeArrowheads="1"/>
          </p:cNvSpPr>
          <p:nvPr/>
        </p:nvSpPr>
        <p:spPr bwMode="auto">
          <a:xfrm>
            <a:off x="5111750" y="4677103"/>
            <a:ext cx="2078038" cy="988685"/>
          </a:xfrm>
          <a:prstGeom prst="wedgeRectCallout">
            <a:avLst>
              <a:gd name="adj1" fmla="val 76653"/>
              <a:gd name="adj2" fmla="val -3766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</a:rPr>
              <a:t>blecha křídla ztratila sekundárně</a:t>
            </a:r>
          </a:p>
        </p:txBody>
      </p:sp>
      <p:sp>
        <p:nvSpPr>
          <p:cNvPr id="13320" name="Text Box 33"/>
          <p:cNvSpPr txBox="1">
            <a:spLocks noChangeArrowheads="1"/>
          </p:cNvSpPr>
          <p:nvPr/>
        </p:nvSpPr>
        <p:spPr bwMode="auto">
          <a:xfrm>
            <a:off x="4349750" y="6272213"/>
            <a:ext cx="4506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latin typeface="Arial" pitchFamily="34" charset="0"/>
              </a:rPr>
              <a:t>… podobně bezkřídlé druhy octomilek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GLABER"/>
          <p:cNvPicPr>
            <a:picLocks noChangeAspect="1" noChangeArrowheads="1"/>
          </p:cNvPicPr>
          <p:nvPr/>
        </p:nvPicPr>
        <p:blipFill>
          <a:blip r:embed="rId3" cstate="print"/>
          <a:srcRect l="10336" t="12140" r="9636" b="7881"/>
          <a:stretch>
            <a:fillRect/>
          </a:stretch>
        </p:blipFill>
        <p:spPr bwMode="auto">
          <a:xfrm>
            <a:off x="577096" y="403115"/>
            <a:ext cx="5844448" cy="25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399288" y="2264837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Heterocephalus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glaber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239959" y="6134156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Fukomys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sp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.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/>
          <a:srcRect t="12288" b="7059"/>
          <a:stretch>
            <a:fillRect/>
          </a:stretch>
        </p:blipFill>
        <p:spPr bwMode="auto">
          <a:xfrm>
            <a:off x="646536" y="3268148"/>
            <a:ext cx="2699204" cy="326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38" name="Picture 2" descr="Výsledek obrázku pro heterocephalus glaber bulb eating theo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8461" y="3295135"/>
            <a:ext cx="5176941" cy="275546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8AD52F12-CEB6-4183-9D41-29FC6FFC3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911" y="150812"/>
            <a:ext cx="5387762" cy="6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05B041-B486-4344-A608-F6AF2D15764E}"/>
              </a:ext>
            </a:extLst>
          </p:cNvPr>
          <p:cNvSpPr txBox="1"/>
          <p:nvPr/>
        </p:nvSpPr>
        <p:spPr>
          <a:xfrm>
            <a:off x="69011" y="6399410"/>
            <a:ext cx="3179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Caspar</a:t>
            </a:r>
            <a:r>
              <a:rPr 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cs-CZ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Front. </a:t>
            </a:r>
            <a:r>
              <a:rPr lang="cs-CZ" sz="14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Ecol</a:t>
            </a:r>
            <a:r>
              <a:rPr lang="cs-CZ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Evol</a:t>
            </a:r>
            <a:r>
              <a:rPr 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. (2021)</a:t>
            </a:r>
            <a:endParaRPr lang="en-GB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F043233-E192-4D97-9BE7-D7DA68F547E5}"/>
              </a:ext>
            </a:extLst>
          </p:cNvPr>
          <p:cNvGrpSpPr/>
          <p:nvPr/>
        </p:nvGrpSpPr>
        <p:grpSpPr>
          <a:xfrm>
            <a:off x="966848" y="857308"/>
            <a:ext cx="1727776" cy="1323439"/>
            <a:chOff x="449263" y="253459"/>
            <a:chExt cx="1727776" cy="1323439"/>
          </a:xfrm>
        </p:grpSpPr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B9C4DA87-D933-4318-97B6-B6D42A6E72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9263" y="301625"/>
              <a:ext cx="283952" cy="283952"/>
            </a:xfrm>
            <a:prstGeom prst="rect">
              <a:avLst/>
            </a:prstGeom>
            <a:solidFill>
              <a:srgbClr val="8FD2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0B1F1ECB-DE4B-4128-859D-9619B0B71B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9263" y="773203"/>
              <a:ext cx="283952" cy="283952"/>
            </a:xfrm>
            <a:prstGeom prst="rect">
              <a:avLst/>
            </a:prstGeom>
            <a:solidFill>
              <a:srgbClr val="00CC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FF0A752F-26B5-40C1-9CEC-BE9F4D8B8B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9263" y="1244781"/>
              <a:ext cx="283952" cy="283952"/>
            </a:xfrm>
            <a:prstGeom prst="rect">
              <a:avLst/>
            </a:prstGeom>
            <a:solidFill>
              <a:srgbClr val="FDEB0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9E21499F-534A-410D-84E1-118E1D5E3933}"/>
                </a:ext>
              </a:extLst>
            </p:cNvPr>
            <p:cNvSpPr txBox="1"/>
            <p:nvPr/>
          </p:nvSpPr>
          <p:spPr>
            <a:xfrm>
              <a:off x="836607" y="253459"/>
              <a:ext cx="134043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cs-CZ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eusociální</a:t>
              </a:r>
              <a:endParaRPr lang="cs-CZ" sz="2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sociální</a:t>
              </a:r>
            </a:p>
            <a:p>
              <a:pPr>
                <a:spcAft>
                  <a:spcPts val="1200"/>
                </a:spcAft>
              </a:pP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solitérní</a:t>
              </a:r>
              <a:endParaRPr lang="en-GB" sz="2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987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49263" y="304800"/>
            <a:ext cx="6604693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adaptace známy již dříve - filozofové, přírodní teologové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(sv. Augustin, sv. Tomáš </a:t>
            </a:r>
            <a:r>
              <a:rPr lang="cs-CZ" sz="2000" b="0" dirty="0" err="1">
                <a:latin typeface="Arial" pitchFamily="34" charset="0"/>
              </a:rPr>
              <a:t>Akvinský</a:t>
            </a:r>
            <a:r>
              <a:rPr lang="cs-CZ" sz="2000" b="0" dirty="0">
                <a:latin typeface="Arial" pitchFamily="34" charset="0"/>
              </a:rPr>
              <a:t>, William </a:t>
            </a:r>
            <a:r>
              <a:rPr lang="cs-CZ" sz="2000" b="0" dirty="0" err="1">
                <a:latin typeface="Arial" pitchFamily="34" charset="0"/>
              </a:rPr>
              <a:t>Paley</a:t>
            </a:r>
            <a:r>
              <a:rPr lang="cs-CZ" sz="2000" b="0" dirty="0">
                <a:latin typeface="Arial" pitchFamily="34" charset="0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přirovnání k hodináři, dnes „</a:t>
            </a:r>
            <a:r>
              <a:rPr lang="cs-CZ" sz="2000" b="0" i="1" dirty="0">
                <a:latin typeface="Arial" pitchFamily="34" charset="0"/>
              </a:rPr>
              <a:t>argument </a:t>
            </a:r>
            <a:r>
              <a:rPr lang="cs-CZ" sz="2000" b="0" i="1" dirty="0" err="1">
                <a:latin typeface="Arial" pitchFamily="34" charset="0"/>
              </a:rPr>
              <a:t>from</a:t>
            </a:r>
            <a:r>
              <a:rPr lang="cs-CZ" sz="2000" b="0" i="1" dirty="0">
                <a:latin typeface="Arial" pitchFamily="34" charset="0"/>
              </a:rPr>
              <a:t> design</a:t>
            </a:r>
            <a:r>
              <a:rPr lang="cs-CZ" sz="2000" b="0" dirty="0">
                <a:latin typeface="Arial" pitchFamily="34" charset="0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 David Hume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Richard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Dawkins</a:t>
            </a:r>
            <a:r>
              <a:rPr lang="cs-CZ" sz="2000" b="0" dirty="0">
                <a:latin typeface="Arial" pitchFamily="34" charset="0"/>
              </a:rPr>
              <a:t>: „Slepý hodinář“ (</a:t>
            </a:r>
            <a:r>
              <a:rPr lang="cs-CZ" sz="2000" b="0" i="1" dirty="0">
                <a:latin typeface="Arial" pitchFamily="34" charset="0"/>
              </a:rPr>
              <a:t>Blind </a:t>
            </a:r>
            <a:r>
              <a:rPr lang="cs-CZ" sz="2000" b="0" i="1" dirty="0" err="1">
                <a:latin typeface="Arial" pitchFamily="34" charset="0"/>
              </a:rPr>
              <a:t>Watchmaker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49263" y="3202864"/>
            <a:ext cx="6998711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Vysvětlení adaptací: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nadpřirozená bytost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</a:rPr>
              <a:t>lamarckismus</a:t>
            </a:r>
            <a:r>
              <a:rPr lang="cs-CZ" sz="2000" b="0" dirty="0">
                <a:latin typeface="Arial" pitchFamily="34" charset="0"/>
              </a:rPr>
              <a:t>, adaptivní mutace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1800" b="0" dirty="0">
                <a:latin typeface="Arial" pitchFamily="34" charset="0"/>
              </a:rPr>
              <a:t>zebra a lev: schopnost zesílení svalstva sama o sobě adaptivní</a:t>
            </a: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ortogeneze ... </a:t>
            </a:r>
            <a:r>
              <a:rPr lang="cs-CZ" sz="1800" b="0" dirty="0">
                <a:latin typeface="Arial" pitchFamily="34" charset="0"/>
              </a:rPr>
              <a:t>mechanismus?</a:t>
            </a:r>
          </a:p>
          <a:p>
            <a:pPr defTabSz="360000">
              <a:spcAft>
                <a:spcPts val="1000"/>
              </a:spcAft>
            </a:pPr>
            <a:r>
              <a:rPr lang="cs-CZ" sz="2000" b="0" u="sng" dirty="0">
                <a:latin typeface="Arial" pitchFamily="34" charset="0"/>
              </a:rPr>
              <a:t>přírodní výběr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265988" y="404813"/>
            <a:ext cx="1371600" cy="4149725"/>
            <a:chOff x="4577" y="255"/>
            <a:chExt cx="864" cy="2614"/>
          </a:xfrm>
        </p:grpSpPr>
        <p:pic>
          <p:nvPicPr>
            <p:cNvPr id="14342" name="Picture 17" descr="Obálka: Slepý hodinář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6" y="1702"/>
              <a:ext cx="748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3" name="Picture 19" descr="File:Blind Watchmaker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7" y="255"/>
              <a:ext cx="864" cy="1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604939" y="304800"/>
            <a:ext cx="1829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  <a:latin typeface="Arial" pitchFamily="34" charset="0"/>
              </a:rPr>
              <a:t>Koadaptace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49263" y="1021420"/>
            <a:ext cx="775404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= složité adaptace, vyžadující vzájemně koordinované změny více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než 1 části</a:t>
            </a:r>
            <a:br>
              <a:rPr lang="cs-CZ" sz="2000" b="0" dirty="0">
                <a:latin typeface="Arial" pitchFamily="34" charset="0"/>
              </a:rPr>
            </a:b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Herbert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Spencer</a:t>
            </a:r>
            <a:r>
              <a:rPr lang="cs-CZ" sz="2000" b="0" dirty="0">
                <a:latin typeface="Arial" pitchFamily="34" charset="0"/>
              </a:rPr>
              <a:t>: krk žirafy – současné změny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kostí, svalů a cév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 neovlivňují samostatné geny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genů</a:t>
            </a:r>
            <a:r>
              <a:rPr lang="cs-CZ" sz="2000" b="0" dirty="0">
                <a:latin typeface="Arial" pitchFamily="34" charset="0"/>
              </a:rPr>
              <a:t> (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dirty="0">
                <a:latin typeface="Arial" pitchFamily="34" charset="0"/>
              </a:rPr>
              <a:t>genové komplexy, „</a:t>
            </a:r>
            <a:r>
              <a:rPr lang="cs-CZ" sz="2000" b="0" dirty="0" err="1">
                <a:latin typeface="Arial" pitchFamily="34" charset="0"/>
              </a:rPr>
              <a:t>supergeny</a:t>
            </a:r>
            <a:r>
              <a:rPr lang="cs-CZ" sz="2000" b="0" dirty="0">
                <a:latin typeface="Arial" pitchFamily="34" charset="0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orgánů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druhů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... viz také Vznik pohlavního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rozmnožování</a:t>
            </a:r>
          </a:p>
        </p:txBody>
      </p:sp>
      <p:pic>
        <p:nvPicPr>
          <p:cNvPr id="15364" name="Picture 1043" descr="giraf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779" y="1448731"/>
            <a:ext cx="2568959" cy="52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7"/>
          <p:cNvSpPr txBox="1">
            <a:spLocks noChangeArrowheads="1"/>
          </p:cNvSpPr>
          <p:nvPr/>
        </p:nvSpPr>
        <p:spPr bwMode="auto">
          <a:xfrm>
            <a:off x="1279580" y="1020764"/>
            <a:ext cx="3230372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1. Funkční mezičlánky</a:t>
            </a:r>
          </a:p>
        </p:txBody>
      </p:sp>
      <p:pic>
        <p:nvPicPr>
          <p:cNvPr id="1029" name="Picture 22" descr="File:Diagram of eye evolution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7213" y="1114117"/>
            <a:ext cx="3447394" cy="48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7" descr="File:Vertebrate n octopus eyes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4573"/>
          <a:stretch>
            <a:fillRect/>
          </a:stretch>
        </p:blipFill>
        <p:spPr bwMode="auto">
          <a:xfrm>
            <a:off x="760892" y="2099552"/>
            <a:ext cx="2991301" cy="175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AutoShape 28"/>
          <p:cNvSpPr>
            <a:spLocks noChangeArrowheads="1"/>
          </p:cNvSpPr>
          <p:nvPr/>
        </p:nvSpPr>
        <p:spPr bwMode="auto">
          <a:xfrm>
            <a:off x="880187" y="3954988"/>
            <a:ext cx="1080794" cy="338435"/>
          </a:xfrm>
          <a:prstGeom prst="wedgeRectCallout">
            <a:avLst>
              <a:gd name="adj1" fmla="val 13400"/>
              <a:gd name="adj2" fmla="val -13774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obratlovci</a:t>
            </a:r>
          </a:p>
        </p:txBody>
      </p:sp>
      <p:sp>
        <p:nvSpPr>
          <p:cNvPr id="1035" name="AutoShape 29"/>
          <p:cNvSpPr>
            <a:spLocks noChangeArrowheads="1"/>
          </p:cNvSpPr>
          <p:nvPr/>
        </p:nvSpPr>
        <p:spPr bwMode="auto">
          <a:xfrm>
            <a:off x="3231688" y="1916235"/>
            <a:ext cx="1214188" cy="338435"/>
          </a:xfrm>
          <a:prstGeom prst="wedgeRectCallout">
            <a:avLst>
              <a:gd name="adj1" fmla="val -38395"/>
              <a:gd name="adj2" fmla="val 12809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chobotnice</a:t>
            </a:r>
          </a:p>
        </p:txBody>
      </p:sp>
      <p:sp>
        <p:nvSpPr>
          <p:cNvPr id="162841" name="AutoShape 25"/>
          <p:cNvSpPr>
            <a:spLocks noChangeArrowheads="1"/>
          </p:cNvSpPr>
          <p:nvPr/>
        </p:nvSpPr>
        <p:spPr bwMode="auto">
          <a:xfrm>
            <a:off x="6965733" y="6008251"/>
            <a:ext cx="1433513" cy="657225"/>
          </a:xfrm>
          <a:prstGeom prst="wedgeRectCallout">
            <a:avLst>
              <a:gd name="adj1" fmla="val 18287"/>
              <a:gd name="adj2" fmla="val -8775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hlavonožci, obratlovci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039006" y="304800"/>
            <a:ext cx="5220212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EVOLUCE SLOŽITÝCH ZNAKŮ</a:t>
            </a:r>
          </a:p>
        </p:txBody>
      </p:sp>
      <p:sp>
        <p:nvSpPr>
          <p:cNvPr id="162839" name="AutoShape 23"/>
          <p:cNvSpPr>
            <a:spLocks noChangeArrowheads="1"/>
          </p:cNvSpPr>
          <p:nvPr/>
        </p:nvSpPr>
        <p:spPr bwMode="auto">
          <a:xfrm>
            <a:off x="4050423" y="3855928"/>
            <a:ext cx="1139825" cy="473075"/>
          </a:xfrm>
          <a:prstGeom prst="wedgeRectCallout">
            <a:avLst>
              <a:gd name="adj1" fmla="val 75575"/>
              <a:gd name="adj2" fmla="val -3155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>
                <a:latin typeface="Arial" pitchFamily="34" charset="0"/>
              </a:rPr>
              <a:t>Nautilus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33042" y="5061992"/>
            <a:ext cx="3728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Evoluce 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oka: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49263" y="6006499"/>
            <a:ext cx="4299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Jak může být funkční poloviční oko?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62841" grpId="0" animBg="1"/>
      <p:bldP spid="1628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1795115" y="472964"/>
            <a:ext cx="6014235" cy="605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17429" y="304800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latin typeface="Arial" pitchFamily="34" charset="0"/>
                <a:cs typeface="Arial" pitchFamily="34" charset="0"/>
              </a:rPr>
              <a:t>hlavonožci: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449263" y="1167634"/>
            <a:ext cx="86164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000" b="0" dirty="0">
                <a:latin typeface="Arial" pitchFamily="34" charset="0"/>
              </a:rPr>
              <a:t>s</a:t>
            </a:r>
            <a:r>
              <a:rPr lang="cs-CZ" sz="2000" b="0" dirty="0" err="1">
                <a:latin typeface="Arial" pitchFamily="34" charset="0"/>
              </a:rPr>
              <a:t>větločivné</a:t>
            </a:r>
            <a:r>
              <a:rPr lang="cs-CZ" sz="2000" b="0" dirty="0">
                <a:latin typeface="Arial" pitchFamily="34" charset="0"/>
              </a:rPr>
              <a:t> orgány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nezávislý vznik </a:t>
            </a:r>
            <a:r>
              <a:rPr lang="en-US" sz="2000" b="0" dirty="0">
                <a:latin typeface="Arial" pitchFamily="34" charset="0"/>
                <a:sym typeface="Symbol" pitchFamily="18" charset="2"/>
              </a:rPr>
              <a:t>5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0-</a:t>
            </a:r>
            <a:r>
              <a:rPr lang="en-US" sz="2000" b="0" dirty="0">
                <a:latin typeface="Arial" pitchFamily="34" charset="0"/>
                <a:sym typeface="Symbol" pitchFamily="18" charset="2"/>
              </a:rPr>
              <a:t>10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0 u různých skupin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bezobratlých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Nilsson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en-US" sz="2000" b="0" dirty="0">
                <a:solidFill>
                  <a:srgbClr val="003399"/>
                </a:solidFill>
                <a:latin typeface="Arial" pitchFamily="34" charset="0"/>
              </a:rPr>
              <a:t>&amp; </a:t>
            </a:r>
            <a:r>
              <a:rPr lang="en-US" sz="2000" b="0" dirty="0" err="1">
                <a:solidFill>
                  <a:srgbClr val="003399"/>
                </a:solidFill>
                <a:latin typeface="Arial" pitchFamily="34" charset="0"/>
              </a:rPr>
              <a:t>Pelger</a:t>
            </a:r>
            <a:r>
              <a:rPr lang="en-US" sz="2000" b="0" dirty="0">
                <a:latin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</a:rPr>
              <a:t>(1994):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vrstva světločivných buněk mezi tmavou vrstvou buněk dole a průhlednou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ochrannou vrstvou nahoře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náhodné změny </a:t>
            </a:r>
            <a:r>
              <a:rPr lang="en-US" sz="2000" b="0" dirty="0">
                <a:latin typeface="Arial" pitchFamily="34" charset="0"/>
              </a:rPr>
              <a:t>&lt;</a:t>
            </a:r>
            <a:r>
              <a:rPr lang="cs-CZ" sz="2000" b="0" dirty="0">
                <a:latin typeface="Arial" pitchFamily="34" charset="0"/>
              </a:rPr>
              <a:t>1%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změny k horšímu zavrhnuty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kritérium = schopnost rozlišovat objekty v prostoru</a:t>
            </a:r>
            <a:r>
              <a:rPr lang="cs-CZ" sz="2000" b="0" dirty="0">
                <a:latin typeface="Arial" pitchFamily="34" charset="0"/>
              </a:rPr>
              <a:t> (optická fyzika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možnost kvantifikace)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42642" y="304800"/>
            <a:ext cx="68611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Evoluce 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oka – počítačová simulace: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2248" y="2244725"/>
          <a:ext cx="8696490" cy="2843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CorelPhotoPaint.Image.9" r:id="rId4" imgW="5533333" imgH="1809524" progId="">
                  <p:embed/>
                </p:oleObj>
              </mc:Choice>
              <mc:Fallback>
                <p:oleObj name="CorelPhotoPaint.Image.9" r:id="rId4" imgW="5533333" imgH="180952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48" y="2244725"/>
                        <a:ext cx="8696490" cy="2843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9" name="AutoShape 15"/>
          <p:cNvSpPr>
            <a:spLocks noChangeArrowheads="1"/>
          </p:cNvSpPr>
          <p:nvPr/>
        </p:nvSpPr>
        <p:spPr bwMode="auto">
          <a:xfrm>
            <a:off x="5072332" y="1222375"/>
            <a:ext cx="1749156" cy="719138"/>
          </a:xfrm>
          <a:prstGeom prst="wedgeRectCallout">
            <a:avLst>
              <a:gd name="adj1" fmla="val 69495"/>
              <a:gd name="adj2" fmla="val 10298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1000 kroků: váčkové oko</a:t>
            </a:r>
          </a:p>
        </p:txBody>
      </p:sp>
      <p:sp>
        <p:nvSpPr>
          <p:cNvPr id="164880" name="AutoShape 16"/>
          <p:cNvSpPr>
            <a:spLocks noChangeArrowheads="1"/>
          </p:cNvSpPr>
          <p:nvPr/>
        </p:nvSpPr>
        <p:spPr bwMode="auto">
          <a:xfrm>
            <a:off x="4773229" y="5391228"/>
            <a:ext cx="1762125" cy="719138"/>
          </a:xfrm>
          <a:prstGeom prst="wedgeRectCallout">
            <a:avLst>
              <a:gd name="adj1" fmla="val 80881"/>
              <a:gd name="adj2" fmla="val -12095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 2000 kroků: komorové oko</a:t>
            </a:r>
          </a:p>
        </p:txBody>
      </p:sp>
      <p:sp>
        <p:nvSpPr>
          <p:cNvPr id="164881" name="AutoShape 17"/>
          <p:cNvSpPr>
            <a:spLocks noChangeArrowheads="1"/>
          </p:cNvSpPr>
          <p:nvPr/>
        </p:nvSpPr>
        <p:spPr bwMode="auto">
          <a:xfrm>
            <a:off x="7310048" y="5629964"/>
            <a:ext cx="1408113" cy="719137"/>
          </a:xfrm>
          <a:prstGeom prst="wedgeRectCallout">
            <a:avLst>
              <a:gd name="adj1" fmla="val -23280"/>
              <a:gd name="adj2" fmla="val -1238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400 000 generací</a:t>
            </a:r>
          </a:p>
        </p:txBody>
      </p:sp>
      <p:sp>
        <p:nvSpPr>
          <p:cNvPr id="164882" name="AutoShape 18"/>
          <p:cNvSpPr>
            <a:spLocks noChangeArrowheads="1"/>
          </p:cNvSpPr>
          <p:nvPr/>
        </p:nvSpPr>
        <p:spPr bwMode="auto">
          <a:xfrm>
            <a:off x="1873250" y="1492250"/>
            <a:ext cx="1287463" cy="474663"/>
          </a:xfrm>
          <a:prstGeom prst="wedgeRectCallout">
            <a:avLst>
              <a:gd name="adj1" fmla="val 36190"/>
              <a:gd name="adj2" fmla="val 12859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>
                <a:latin typeface="Arial" pitchFamily="34" charset="0"/>
                <a:sym typeface="Symbol" pitchFamily="18" charset="2"/>
              </a:rPr>
              <a:t>d</a:t>
            </a:r>
            <a:r>
              <a:rPr lang="en-US" sz="1600" b="0" dirty="0">
                <a:latin typeface="Arial" pitchFamily="34" charset="0"/>
                <a:sym typeface="Symbol" pitchFamily="18" charset="2"/>
              </a:rPr>
              <a:t> = 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průměr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42642" y="304800"/>
            <a:ext cx="68611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Evoluce 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oka – počítačová simulace: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9" grpId="0" animBg="1"/>
      <p:bldP spid="164880" grpId="0" animBg="1"/>
      <p:bldP spid="164881" grpId="0" animBg="1"/>
      <p:bldP spid="1648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RCHIDEJ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16873"/>
          <a:stretch>
            <a:fillRect/>
          </a:stretch>
        </p:blipFill>
        <p:spPr bwMode="auto">
          <a:xfrm>
            <a:off x="541338" y="204788"/>
            <a:ext cx="352742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497263" y="281305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Catasetum saccatum</a:t>
            </a:r>
          </a:p>
        </p:txBody>
      </p:sp>
      <p:pic>
        <p:nvPicPr>
          <p:cNvPr id="8196" name="Picture 8" descr="Chiloglottis formicifera #2"/>
          <p:cNvPicPr>
            <a:picLocks noChangeAspect="1" noChangeArrowheads="1"/>
          </p:cNvPicPr>
          <p:nvPr/>
        </p:nvPicPr>
        <p:blipFill>
          <a:blip r:embed="rId4" cstate="print"/>
          <a:srcRect b="17111"/>
          <a:stretch>
            <a:fillRect/>
          </a:stretch>
        </p:blipFill>
        <p:spPr bwMode="auto">
          <a:xfrm>
            <a:off x="3213100" y="3549650"/>
            <a:ext cx="27352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0" descr="Catasetum saccat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227013"/>
            <a:ext cx="263048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6092825" y="584835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Chiloglottis formicifera</a:t>
            </a:r>
          </a:p>
        </p:txBody>
      </p:sp>
      <p:pic>
        <p:nvPicPr>
          <p:cNvPr id="8199" name="Picture 14" descr="Chiloglottis formicifera #1"/>
          <p:cNvPicPr>
            <a:picLocks noChangeAspect="1" noChangeArrowheads="1"/>
          </p:cNvPicPr>
          <p:nvPr/>
        </p:nvPicPr>
        <p:blipFill>
          <a:blip r:embed="rId6" cstate="print"/>
          <a:srcRect l="7051" r="16959"/>
          <a:stretch>
            <a:fillRect/>
          </a:stretch>
        </p:blipFill>
        <p:spPr bwMode="auto">
          <a:xfrm>
            <a:off x="401638" y="4013200"/>
            <a:ext cx="26177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2987511"/>
            <a:ext cx="5274521" cy="356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preadaptace</a:t>
            </a:r>
            <a:r>
              <a:rPr lang="cs-CZ" sz="2000" b="0" dirty="0">
                <a:latin typeface="Arial" pitchFamily="34" charset="0"/>
              </a:rPr>
              <a:t> = posun funkce,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tj. použití znaku k jinému účelu</a:t>
            </a:r>
            <a:br>
              <a:rPr lang="cs-CZ" sz="20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1800" b="0" dirty="0">
                <a:latin typeface="Arial" pitchFamily="34" charset="0"/>
                <a:sym typeface="Symbol" pitchFamily="18" charset="2"/>
              </a:rPr>
              <a:t>Př.: švy na lebce savců  pomoc při narození? </a:t>
            </a:r>
            <a:r>
              <a:rPr lang="cs-CZ" sz="1800" b="0" dirty="0">
                <a:latin typeface="Arial" pitchFamily="34" charset="0"/>
                <a:sym typeface="Symbol"/>
              </a:rPr>
              <a:t>	</a:t>
            </a:r>
            <a:br>
              <a:rPr lang="cs-CZ" sz="1800" b="0" dirty="0">
                <a:latin typeface="Arial" pitchFamily="34" charset="0"/>
                <a:sym typeface="Symbol"/>
              </a:rPr>
            </a:b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br>
              <a:rPr lang="cs-CZ" sz="1800" b="0" dirty="0">
                <a:latin typeface="Arial" pitchFamily="34" charset="0"/>
                <a:sym typeface="Symbol"/>
              </a:rPr>
            </a:br>
            <a:r>
              <a:rPr lang="cs-CZ" sz="1800" b="0" dirty="0">
                <a:latin typeface="Arial" pitchFamily="34" charset="0"/>
                <a:sym typeface="Symbol"/>
              </a:rPr>
              <a:t>švy pravděpodobně umožňovaly růst mozku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2774621" y="304800"/>
            <a:ext cx="3813865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2. </a:t>
            </a:r>
            <a:r>
              <a:rPr lang="cs-CZ" b="0" dirty="0" err="1">
                <a:solidFill>
                  <a:srgbClr val="E80000"/>
                </a:solidFill>
                <a:latin typeface="Arial" pitchFamily="34" charset="0"/>
              </a:rPr>
              <a:t>Exaptace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>
                <a:solidFill>
                  <a:srgbClr val="E80000"/>
                </a:solidFill>
                <a:latin typeface="Arial" pitchFamily="34" charset="0"/>
              </a:rPr>
              <a:t>(preadaptace)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449263" y="1051118"/>
            <a:ext cx="8295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b="0" dirty="0">
                <a:latin typeface="Arial" pitchFamily="34" charset="0"/>
                <a:sym typeface="Symbol" pitchFamily="18" charset="2"/>
              </a:rPr>
              <a:t>Složité znaky zřídka vznikají </a:t>
            </a:r>
            <a:r>
              <a:rPr lang="cs-CZ" sz="2000" b="0" i="1" dirty="0">
                <a:latin typeface="Arial" pitchFamily="34" charset="0"/>
                <a:sym typeface="Symbol" pitchFamily="18" charset="2"/>
              </a:rPr>
              <a:t>de novo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, spíše modifikace existujících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struktur</a:t>
            </a:r>
          </a:p>
          <a:p>
            <a:pPr defTabSz="360000"/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/>
            <a:r>
              <a:rPr lang="cs-CZ" sz="2000" b="0" dirty="0" err="1">
                <a:latin typeface="Arial" charset="0"/>
              </a:rPr>
              <a:t>François</a:t>
            </a:r>
            <a:r>
              <a:rPr lang="cs-CZ" sz="2000" b="0" dirty="0">
                <a:latin typeface="Arial" charset="0"/>
              </a:rPr>
              <a:t> </a:t>
            </a:r>
            <a:r>
              <a:rPr lang="cs-CZ" sz="2000" b="0" dirty="0" err="1">
                <a:latin typeface="Arial" charset="0"/>
              </a:rPr>
              <a:t>Jacob</a:t>
            </a:r>
            <a:r>
              <a:rPr lang="cs-CZ" sz="2000" b="0" dirty="0">
                <a:latin typeface="Arial" charset="0"/>
              </a:rPr>
              <a:t> (1977): evoluční kutilství (doslova </a:t>
            </a:r>
            <a:r>
              <a:rPr lang="cs-CZ" sz="2000" b="0" dirty="0" err="1">
                <a:latin typeface="Arial" charset="0"/>
              </a:rPr>
              <a:t>dráteničina</a:t>
            </a:r>
            <a:r>
              <a:rPr lang="cs-CZ" sz="2000" b="0" dirty="0">
                <a:latin typeface="Arial" charset="0"/>
              </a:rPr>
              <a:t>) </a:t>
            </a:r>
            <a:br>
              <a:rPr lang="cs-CZ" sz="2000" b="0" dirty="0">
                <a:latin typeface="Arial" charset="0"/>
              </a:rPr>
            </a:br>
            <a:r>
              <a:rPr lang="cs-CZ" sz="2000" b="0" dirty="0">
                <a:latin typeface="Arial" charset="0"/>
              </a:rPr>
              <a:t>	= „</a:t>
            </a:r>
            <a:r>
              <a:rPr lang="cs-CZ" sz="2000" b="0" i="1" dirty="0" err="1">
                <a:latin typeface="Arial" charset="0"/>
              </a:rPr>
              <a:t>evolutionary</a:t>
            </a:r>
            <a:r>
              <a:rPr lang="cs-CZ" sz="2000" b="0" i="1" dirty="0">
                <a:latin typeface="Arial" charset="0"/>
              </a:rPr>
              <a:t> </a:t>
            </a:r>
            <a:r>
              <a:rPr lang="cs-CZ" sz="2000" b="0" i="1" dirty="0" err="1">
                <a:latin typeface="Arial" charset="0"/>
              </a:rPr>
              <a:t>tinkering</a:t>
            </a:r>
            <a:r>
              <a:rPr lang="cs-CZ" sz="2000" b="0" dirty="0">
                <a:latin typeface="Arial" charset="0"/>
              </a:rPr>
              <a:t>“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45058" name="Picture 2" descr="http://www.sebiology.org/membership/images/Darwin2.jpg"/>
          <p:cNvPicPr>
            <a:picLocks noChangeAspect="1" noChangeArrowheads="1"/>
          </p:cNvPicPr>
          <p:nvPr/>
        </p:nvPicPr>
        <p:blipFill>
          <a:blip r:embed="rId3" cstate="print"/>
          <a:srcRect l="9424" r="14476"/>
          <a:stretch>
            <a:fillRect/>
          </a:stretch>
        </p:blipFill>
        <p:spPr bwMode="auto">
          <a:xfrm>
            <a:off x="903890" y="4382811"/>
            <a:ext cx="1597572" cy="170395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5575005" y="2517959"/>
            <a:ext cx="3279180" cy="35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álný popisek 19"/>
          <p:cNvSpPr/>
          <p:nvPr/>
        </p:nvSpPr>
        <p:spPr bwMode="auto">
          <a:xfrm>
            <a:off x="2522483" y="4582510"/>
            <a:ext cx="3100551" cy="1103586"/>
          </a:xfrm>
          <a:prstGeom prst="wedgeEllipseCallout">
            <a:avLst>
              <a:gd name="adj1" fmla="val -63884"/>
              <a:gd name="adj2" fmla="val 7262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800" b="0" dirty="0">
                <a:latin typeface="Arial" pitchFamily="34" charset="0"/>
                <a:sym typeface="Symbol"/>
              </a:rPr>
              <a:t>Musel být jiný účel!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6" grpId="0" uiExpand="1" build="allAtOnce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80280" y="129204"/>
            <a:ext cx="3959224" cy="658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558252"/>
            <a:ext cx="4477444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Př.: peří ptáků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jediný původ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	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teropodní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dinosauři (ale nejen oni!)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sym typeface="Symbol" pitchFamily="18" charset="2"/>
              </a:rPr>
              <a:t>Prum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and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Brush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(2002):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	„Závěr, že peří vzniklo kvůli létání,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je jako tvrdit, že prsty vznikly kvůli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hře na piano.“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85" name="Picture 41" descr="dilong_paradox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1190" y="142524"/>
            <a:ext cx="3673239" cy="2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327025"/>
            <a:ext cx="4213013" cy="314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Peří ptáků: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1. termoregulace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2. ochrana před slunečním zářením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3. signalizace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4. hmat (podobně jako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vibrisy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)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5. chytání kořisti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6. obrana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7. ochrana před vodou</a:t>
            </a:r>
          </a:p>
        </p:txBody>
      </p:sp>
      <p:pic>
        <p:nvPicPr>
          <p:cNvPr id="108580" name="Picture 36" descr="microrap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026" y="4459206"/>
            <a:ext cx="3300856" cy="217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8582" name="AutoShape 38"/>
          <p:cNvSpPr>
            <a:spLocks noChangeArrowheads="1"/>
          </p:cNvSpPr>
          <p:nvPr/>
        </p:nvSpPr>
        <p:spPr bwMode="auto">
          <a:xfrm>
            <a:off x="1015277" y="3591459"/>
            <a:ext cx="1816100" cy="719138"/>
          </a:xfrm>
          <a:prstGeom prst="wedgeRectCallout">
            <a:avLst>
              <a:gd name="adj1" fmla="val -21847"/>
              <a:gd name="adj2" fmla="val 9805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Microraptor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gui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: klouzavý pohyb</a:t>
            </a:r>
          </a:p>
        </p:txBody>
      </p:sp>
      <p:sp>
        <p:nvSpPr>
          <p:cNvPr id="108581" name="AutoShape 37"/>
          <p:cNvSpPr>
            <a:spLocks noChangeArrowheads="1"/>
          </p:cNvSpPr>
          <p:nvPr/>
        </p:nvSpPr>
        <p:spPr bwMode="auto">
          <a:xfrm>
            <a:off x="6927468" y="1864837"/>
            <a:ext cx="1976438" cy="719137"/>
          </a:xfrm>
          <a:prstGeom prst="wedgeRectCallout">
            <a:avLst>
              <a:gd name="adj1" fmla="val -36433"/>
              <a:gd name="adj2" fmla="val -750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Dilong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paradoxus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termoregulace</a:t>
            </a:r>
          </a:p>
        </p:txBody>
      </p:sp>
      <p:pic>
        <p:nvPicPr>
          <p:cNvPr id="2" name="Picture 2" descr="Epidexipteryx hui by FOSSIL1991 on DeviantArt">
            <a:extLst>
              <a:ext uri="{FF2B5EF4-FFF2-40B4-BE49-F238E27FC236}">
                <a16:creationId xmlns:a16="http://schemas.microsoft.com/office/drawing/2014/main" id="{10B57902-9D14-4835-816D-CA55FECFB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/>
          <a:stretch/>
        </p:blipFill>
        <p:spPr bwMode="auto">
          <a:xfrm>
            <a:off x="3389138" y="2630663"/>
            <a:ext cx="3628459" cy="27051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37">
            <a:extLst>
              <a:ext uri="{FF2B5EF4-FFF2-40B4-BE49-F238E27FC236}">
                <a16:creationId xmlns:a16="http://schemas.microsoft.com/office/drawing/2014/main" id="{5F4DAB30-67EF-4A21-89A0-5C167B824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119" y="3793330"/>
            <a:ext cx="1824038" cy="601101"/>
          </a:xfrm>
          <a:prstGeom prst="wedgeRectCallout">
            <a:avLst>
              <a:gd name="adj1" fmla="val -62520"/>
              <a:gd name="adj2" fmla="val -1245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Epidexipteryx</a:t>
            </a:r>
            <a:r>
              <a:rPr lang="cs-CZ" sz="16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hui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08578" name="Picture 34" descr="Soubor:Albatros ceja negra - paso drake - noviembre 200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4783" y="4632816"/>
            <a:ext cx="2218296" cy="21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8583" name="AutoShape 39"/>
          <p:cNvSpPr>
            <a:spLocks noChangeArrowheads="1"/>
          </p:cNvSpPr>
          <p:nvPr/>
        </p:nvSpPr>
        <p:spPr bwMode="auto">
          <a:xfrm>
            <a:off x="5337207" y="5627894"/>
            <a:ext cx="1257300" cy="717550"/>
          </a:xfrm>
          <a:prstGeom prst="wedgeRectCallout">
            <a:avLst>
              <a:gd name="adj1" fmla="val 90083"/>
              <a:gd name="adj2" fmla="val -2745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ptáci: </a:t>
            </a: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aktivní let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i Qi (&amp;#39;strange wing&amp;#39;) new bat-like dinosaur/bird | The Pterosaur Heresies">
            <a:extLst>
              <a:ext uri="{FF2B5EF4-FFF2-40B4-BE49-F238E27FC236}">
                <a16:creationId xmlns:a16="http://schemas.microsoft.com/office/drawing/2014/main" id="{C2C97CF0-1BE7-4B80-BF0E-3016DC909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45" y="3889321"/>
            <a:ext cx="3862124" cy="25760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 Dinosaur A Day — Yi qi">
            <a:extLst>
              <a:ext uri="{FF2B5EF4-FFF2-40B4-BE49-F238E27FC236}">
                <a16:creationId xmlns:a16="http://schemas.microsoft.com/office/drawing/2014/main" id="{BECBAA37-81EE-4876-98DA-1F6AC40E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84" y="152400"/>
            <a:ext cx="4339846" cy="373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8">
            <a:extLst>
              <a:ext uri="{FF2B5EF4-FFF2-40B4-BE49-F238E27FC236}">
                <a16:creationId xmlns:a16="http://schemas.microsoft.com/office/drawing/2014/main" id="{0C50CB99-1D2A-4B33-A718-C1B573D4F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548" y="632012"/>
            <a:ext cx="728358" cy="464738"/>
          </a:xfrm>
          <a:prstGeom prst="wedgeRectCallout">
            <a:avLst>
              <a:gd name="adj1" fmla="val 84618"/>
              <a:gd name="adj2" fmla="val 2860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Yi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qi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4E32E143-16C1-43E9-9417-5228D4DB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28" y="2206516"/>
            <a:ext cx="4313256" cy="31600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813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449263" y="327025"/>
            <a:ext cx="780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  <a:sym typeface="Symbol" pitchFamily="18" charset="2"/>
              </a:rPr>
              <a:t>Př.: ploutve lalokoploutvých ryb - pohyb po dně  šplhání na břeh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449263" y="4897985"/>
            <a:ext cx="8519961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Stephen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 J.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Gould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, Elizabeth Vrba (1982):</a:t>
            </a:r>
            <a:r>
              <a:rPr lang="cs-CZ" sz="2000" b="0" dirty="0">
                <a:latin typeface="Arial" pitchFamily="34" charset="0"/>
              </a:rPr>
              <a:t>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snaha vyhnout se teleologii termínu „preadaptace“ </a:t>
            </a:r>
            <a:r>
              <a:rPr lang="cs-CZ" sz="2000" b="0" dirty="0">
                <a:latin typeface="Arial" pitchFamily="34" charset="0"/>
                <a:sym typeface="Symbol"/>
              </a:rPr>
              <a:t> </a:t>
            </a:r>
            <a:r>
              <a:rPr lang="cs-CZ" sz="2000" b="0" dirty="0">
                <a:latin typeface="Arial" pitchFamily="34" charset="0"/>
              </a:rPr>
              <a:t>pojem </a:t>
            </a: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</a:rPr>
              <a:t>exaptace</a:t>
            </a:r>
            <a:r>
              <a:rPr lang="cs-CZ" sz="2000" b="0" dirty="0">
                <a:latin typeface="Arial" pitchFamily="34" charset="0"/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	= širší smysl - včetně původně neutrálních znaků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podobně termín „kooptace“ (</a:t>
            </a:r>
            <a:r>
              <a:rPr lang="cs-CZ" sz="2000" b="0" i="1" dirty="0">
                <a:latin typeface="Arial" pitchFamily="34" charset="0"/>
              </a:rPr>
              <a:t>co-</a:t>
            </a:r>
            <a:r>
              <a:rPr lang="cs-CZ" sz="2000" b="0" i="1" dirty="0" err="1">
                <a:latin typeface="Arial" pitchFamily="34" charset="0"/>
              </a:rPr>
              <a:t>option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pic>
        <p:nvPicPr>
          <p:cNvPr id="17413" name="Picture 13" descr="File:Panderichthy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935421"/>
            <a:ext cx="4157860" cy="14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5" descr="File:Tiktaalik B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4167" y="777765"/>
            <a:ext cx="4124048" cy="125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6" descr="File:Acanthostega BW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199" y="2123090"/>
            <a:ext cx="3999517" cy="151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449263" y="3899011"/>
            <a:ext cx="86471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  <a:sym typeface="Symbol" pitchFamily="18" charset="2"/>
              </a:rPr>
              <a:t>Př.: kutikula hmyzu (integument  kostra);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       mléčné žlázy savců (struktury tělního povrchu;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pův</a:t>
            </a:r>
            <a:r>
              <a:rPr lang="cs-CZ" sz="2000" b="0">
                <a:latin typeface="Arial" pitchFamily="34" charset="0"/>
                <a:sym typeface="Symbol" pitchFamily="18" charset="2"/>
              </a:rPr>
              <a:t>. zvlhčování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vajec?)</a:t>
            </a:r>
          </a:p>
        </p:txBody>
      </p:sp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449263" y="2224252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Panderichthys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 (</a:t>
            </a:r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Rhipidistia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7418" name="Text Box 19"/>
          <p:cNvSpPr txBox="1">
            <a:spLocks noChangeArrowheads="1"/>
          </p:cNvSpPr>
          <p:nvPr/>
        </p:nvSpPr>
        <p:spPr bwMode="auto">
          <a:xfrm>
            <a:off x="7653010" y="1928375"/>
            <a:ext cx="10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Tiktaalik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419" name="Text Box 20"/>
          <p:cNvSpPr txBox="1">
            <a:spLocks noChangeArrowheads="1"/>
          </p:cNvSpPr>
          <p:nvPr/>
        </p:nvSpPr>
        <p:spPr bwMode="auto">
          <a:xfrm>
            <a:off x="6603890" y="3035793"/>
            <a:ext cx="1595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Acanthostega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947714" y="327025"/>
            <a:ext cx="26324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Evoluční omezení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49263" y="1751067"/>
            <a:ext cx="671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časové zpoždění</a:t>
            </a:r>
            <a:r>
              <a:rPr lang="cs-CZ" sz="2000" b="0" dirty="0">
                <a:latin typeface="Arial" pitchFamily="34" charset="0"/>
              </a:rPr>
              <a:t> (</a:t>
            </a:r>
            <a:r>
              <a:rPr lang="cs-CZ" sz="2000" b="0" i="1" dirty="0" err="1">
                <a:latin typeface="Arial" pitchFamily="34" charset="0"/>
              </a:rPr>
              <a:t>time</a:t>
            </a:r>
            <a:r>
              <a:rPr lang="cs-CZ" sz="2000" b="0" i="1" dirty="0">
                <a:latin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</a:rPr>
              <a:t>lag</a:t>
            </a:r>
            <a:r>
              <a:rPr lang="cs-CZ" sz="2000" b="0" dirty="0">
                <a:latin typeface="Arial" pitchFamily="34" charset="0"/>
              </a:rPr>
              <a:t>): „neotropické anachronismy“</a:t>
            </a:r>
          </a:p>
        </p:txBody>
      </p:sp>
      <p:sp>
        <p:nvSpPr>
          <p:cNvPr id="18438" name="Rectangle 1034"/>
          <p:cNvSpPr>
            <a:spLocks noChangeArrowheads="1"/>
          </p:cNvSpPr>
          <p:nvPr/>
        </p:nvSpPr>
        <p:spPr bwMode="auto">
          <a:xfrm>
            <a:off x="7140575" y="2940872"/>
            <a:ext cx="1620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600" b="0" i="1" dirty="0" err="1">
                <a:latin typeface="Arial" pitchFamily="34" charset="0"/>
              </a:rPr>
              <a:t>Cresentia</a:t>
            </a:r>
            <a:r>
              <a:rPr lang="cs-CZ" sz="1600" b="0" i="1" dirty="0">
                <a:latin typeface="Arial" pitchFamily="34" charset="0"/>
              </a:rPr>
              <a:t> </a:t>
            </a:r>
            <a:r>
              <a:rPr lang="cs-CZ" sz="1600" b="0" i="1" dirty="0" err="1">
                <a:latin typeface="Arial" pitchFamily="34" charset="0"/>
              </a:rPr>
              <a:t>alata</a:t>
            </a:r>
            <a:r>
              <a:rPr lang="cs-CZ" sz="1600" b="0" i="1" dirty="0">
                <a:latin typeface="Arial" pitchFamily="34" charset="0"/>
              </a:rPr>
              <a:t> </a:t>
            </a:r>
          </a:p>
        </p:txBody>
      </p:sp>
      <p:pic>
        <p:nvPicPr>
          <p:cNvPr id="18439" name="Picture 1037" descr="old_frui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4483" y="327025"/>
            <a:ext cx="1779042" cy="26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49263" y="3047818"/>
            <a:ext cx="79029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genetická omezení</a:t>
            </a:r>
            <a:r>
              <a:rPr lang="cs-CZ" sz="2000" b="0" dirty="0">
                <a:latin typeface="Arial" pitchFamily="34" charset="0"/>
              </a:rPr>
              <a:t>: superdominance </a:t>
            </a:r>
            <a:br>
              <a:rPr lang="cs-CZ" sz="2000" b="0" dirty="0">
                <a:latin typeface="Arial" pitchFamily="34" charset="0"/>
              </a:rPr>
            </a:br>
            <a:r>
              <a:rPr lang="en-US" sz="2000" b="0" dirty="0">
                <a:latin typeface="Arial" pitchFamily="34" charset="0"/>
              </a:rPr>
              <a:t>	</a:t>
            </a:r>
            <a:r>
              <a:rPr lang="cs-CZ" sz="2000" b="0" dirty="0">
                <a:latin typeface="Arial" pitchFamily="34" charset="0"/>
              </a:rPr>
              <a:t>(letální systém chromozomu 1 u </a:t>
            </a:r>
            <a:r>
              <a:rPr lang="cs-CZ" sz="2000" b="0">
                <a:latin typeface="Arial" pitchFamily="34" charset="0"/>
              </a:rPr>
              <a:t>čolka velkého, </a:t>
            </a:r>
            <a:r>
              <a:rPr lang="cs-CZ" sz="2000" b="0" i="1">
                <a:latin typeface="Arial" pitchFamily="34" charset="0"/>
              </a:rPr>
              <a:t>Triturus</a:t>
            </a:r>
            <a:r>
              <a:rPr lang="cs-CZ" sz="2000" b="0" i="1" dirty="0">
                <a:latin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</a:rPr>
              <a:t>cristatus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49263" y="931370"/>
            <a:ext cx="4413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latin typeface="Arial" pitchFamily="34" charset="0"/>
              </a:rPr>
              <a:t>Jsou adaptace vždy optimální?</a:t>
            </a:r>
          </a:p>
        </p:txBody>
      </p:sp>
      <p:pic>
        <p:nvPicPr>
          <p:cNvPr id="40964" name="Picture 4" descr="http://www.hlasek.com/foto/triturus_cristatus_ha7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5669" y="3967655"/>
            <a:ext cx="4342962" cy="23784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16200000">
            <a:off x="827229" y="115315"/>
            <a:ext cx="3787219" cy="45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9263" y="327025"/>
            <a:ext cx="2319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fyzikální omezení</a:t>
            </a:r>
            <a:r>
              <a:rPr lang="cs-CZ" sz="2000" b="0" dirty="0">
                <a:latin typeface="Arial" pitchFamily="34" charset="0"/>
              </a:rPr>
              <a:t>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5400000">
            <a:off x="4349804" y="3719465"/>
            <a:ext cx="1951968" cy="388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9"/>
          <p:cNvSpPr>
            <a:spLocks noChangeArrowheads="1"/>
          </p:cNvSpPr>
          <p:nvPr/>
        </p:nvSpPr>
        <p:spPr bwMode="auto">
          <a:xfrm>
            <a:off x="633303" y="4183118"/>
            <a:ext cx="1784076" cy="758223"/>
          </a:xfrm>
          <a:prstGeom prst="wedgeRectCallout">
            <a:avLst>
              <a:gd name="adj1" fmla="val 34941"/>
              <a:gd name="adj2" fmla="val -8093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hmotnost roste se 3. mocninou</a:t>
            </a:r>
          </a:p>
        </p:txBody>
      </p:sp>
      <p:sp>
        <p:nvSpPr>
          <p:cNvPr id="6" name="AutoShape 39"/>
          <p:cNvSpPr>
            <a:spLocks noChangeArrowheads="1"/>
          </p:cNvSpPr>
          <p:nvPr/>
        </p:nvSpPr>
        <p:spPr bwMode="auto">
          <a:xfrm>
            <a:off x="1027440" y="5286704"/>
            <a:ext cx="2262298" cy="1026237"/>
          </a:xfrm>
          <a:prstGeom prst="wedgeRectCallout">
            <a:avLst>
              <a:gd name="adj1" fmla="val 103349"/>
              <a:gd name="adj2" fmla="val 903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pevnost kosti roste s druhou mocninou (průřez kosti)</a:t>
            </a:r>
          </a:p>
        </p:txBody>
      </p:sp>
      <p:pic>
        <p:nvPicPr>
          <p:cNvPr id="68610" name="Picture 2" descr="http://theactionelite.com/site/wp-content/uploads/2015/01/423b13dfbe5f7401dfa0f2110d348d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3825" y="327025"/>
            <a:ext cx="3830438" cy="21546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8612" name="Picture 4" descr="http://room226.weebly.com/uploads/5/3/4/4/5344580/3275028_orig.jpg?3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042" y="2448909"/>
            <a:ext cx="2699736" cy="186904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49263" y="327025"/>
            <a:ext cx="7540526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ontogenetická omezení</a:t>
            </a:r>
            <a:r>
              <a:rPr lang="cs-CZ" sz="2000" b="0" dirty="0">
                <a:latin typeface="Arial" pitchFamily="34" charset="0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	vychýlení produkce různých fenotypů, nebo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omezení fenotypové variability způsobené strukturou,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charakterem, složením nebo dynamikou vývojového systému</a:t>
            </a:r>
          </a:p>
        </p:txBody>
      </p:sp>
      <p:pic>
        <p:nvPicPr>
          <p:cNvPr id="110607" name="Picture 1039" descr="pegas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0" y="2085646"/>
            <a:ext cx="3021286" cy="411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3783875" y="2053323"/>
            <a:ext cx="2663825" cy="719138"/>
          </a:xfrm>
          <a:prstGeom prst="wedgeRectCallout">
            <a:avLst>
              <a:gd name="adj1" fmla="val -62284"/>
              <a:gd name="adj2" fmla="val 1123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Pegasovi nemůžou vyrůst křídla 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de novo</a:t>
            </a:r>
          </a:p>
        </p:txBody>
      </p:sp>
      <p:pic>
        <p:nvPicPr>
          <p:cNvPr id="48130" name="Picture 2" descr="http://plato.stanford.edu/entries/innate-acquired/figure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35" y="3039762"/>
            <a:ext cx="3952998" cy="2668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4644730" y="5813897"/>
            <a:ext cx="2382146" cy="719138"/>
          </a:xfrm>
          <a:prstGeom prst="wedgeRectCallout">
            <a:avLst>
              <a:gd name="adj1" fmla="val 18637"/>
              <a:gd name="adj2" fmla="val -11477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b="0" dirty="0" err="1">
                <a:latin typeface="Arial" pitchFamily="34" charset="0"/>
                <a:sym typeface="Symbol" pitchFamily="18" charset="2"/>
              </a:rPr>
              <a:t>ontogenetick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ý vývoj je „kanalizován“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8"/>
          <p:cNvGraphicFramePr>
            <a:graphicFrameLocks noChangeAspect="1"/>
          </p:cNvGraphicFramePr>
          <p:nvPr/>
        </p:nvGraphicFramePr>
        <p:xfrm>
          <a:off x="3663950" y="288925"/>
          <a:ext cx="2600325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CorelPhotoPaint.Image.9" r:id="rId4" imgW="5752381" imgH="2085714" progId="">
                  <p:embed/>
                </p:oleObj>
              </mc:Choice>
              <mc:Fallback>
                <p:oleObj name="CorelPhotoPaint.Image.9" r:id="rId4" imgW="5752381" imgH="2085714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63" t="8752" r="52539" b="7153"/>
                      <a:stretch>
                        <a:fillRect/>
                      </a:stretch>
                    </p:blipFill>
                    <p:spPr bwMode="auto">
                      <a:xfrm>
                        <a:off x="3663950" y="288925"/>
                        <a:ext cx="2600325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31" name="Object 19"/>
          <p:cNvGraphicFramePr>
            <a:graphicFrameLocks noChangeAspect="1"/>
          </p:cNvGraphicFramePr>
          <p:nvPr/>
        </p:nvGraphicFramePr>
        <p:xfrm>
          <a:off x="1366838" y="2524125"/>
          <a:ext cx="5724525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CorelPhotoPaint.Image.9" r:id="rId6" imgW="5723810" imgH="4133333" progId="">
                  <p:embed/>
                </p:oleObj>
              </mc:Choice>
              <mc:Fallback>
                <p:oleObj name="CorelPhotoPaint.Image.9" r:id="rId6" imgW="5723810" imgH="4133333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838" y="2524125"/>
                        <a:ext cx="5724525" cy="413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20"/>
          <p:cNvSpPr txBox="1">
            <a:spLocks noChangeArrowheads="1"/>
          </p:cNvSpPr>
          <p:nvPr/>
        </p:nvSpPr>
        <p:spPr bwMode="auto">
          <a:xfrm>
            <a:off x="555625" y="317500"/>
            <a:ext cx="249237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>
                <a:solidFill>
                  <a:srgbClr val="003399"/>
                </a:solidFill>
                <a:latin typeface="Arial" pitchFamily="34" charset="0"/>
              </a:rPr>
              <a:t>David Raup (1966):</a:t>
            </a:r>
            <a:br>
              <a:rPr lang="cs-CZ" sz="2000" b="0">
                <a:solidFill>
                  <a:srgbClr val="003399"/>
                </a:solidFill>
                <a:latin typeface="Arial" pitchFamily="34" charset="0"/>
              </a:rPr>
            </a:br>
            <a:endParaRPr lang="cs-CZ" sz="2000" b="0">
              <a:solidFill>
                <a:srgbClr val="003399"/>
              </a:solidFill>
              <a:latin typeface="Arial" pitchFamily="34" charset="0"/>
            </a:endParaRPr>
          </a:p>
          <a:p>
            <a:r>
              <a:rPr lang="cs-CZ" sz="1800" b="0">
                <a:latin typeface="Arial" pitchFamily="34" charset="0"/>
              </a:rPr>
              <a:t>morfoprostor popsaný </a:t>
            </a:r>
            <a:br>
              <a:rPr lang="cs-CZ" sz="1800" b="0">
                <a:latin typeface="Arial" pitchFamily="34" charset="0"/>
              </a:rPr>
            </a:br>
            <a:r>
              <a:rPr lang="cs-CZ" sz="1800" b="0">
                <a:latin typeface="Arial" pitchFamily="34" charset="0"/>
              </a:rPr>
              <a:t>  3 proměnnými</a:t>
            </a:r>
          </a:p>
        </p:txBody>
      </p:sp>
      <p:sp>
        <p:nvSpPr>
          <p:cNvPr id="4101" name="AutoShape 21"/>
          <p:cNvSpPr>
            <a:spLocks noChangeArrowheads="1"/>
          </p:cNvSpPr>
          <p:nvPr/>
        </p:nvSpPr>
        <p:spPr bwMode="auto">
          <a:xfrm>
            <a:off x="6673850" y="1933575"/>
            <a:ext cx="2157413" cy="611188"/>
          </a:xfrm>
          <a:prstGeom prst="wedgeRectCallout">
            <a:avLst>
              <a:gd name="adj1" fmla="val -117198"/>
              <a:gd name="adj2" fmla="val -10531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W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expansion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růst velikosti</a:t>
            </a:r>
          </a:p>
        </p:txBody>
      </p:sp>
      <p:sp>
        <p:nvSpPr>
          <p:cNvPr id="4102" name="AutoShape 22"/>
          <p:cNvSpPr>
            <a:spLocks noChangeArrowheads="1"/>
          </p:cNvSpPr>
          <p:nvPr/>
        </p:nvSpPr>
        <p:spPr bwMode="auto">
          <a:xfrm>
            <a:off x="6565900" y="417513"/>
            <a:ext cx="2403475" cy="681037"/>
          </a:xfrm>
          <a:prstGeom prst="wedgeRectCallout">
            <a:avLst>
              <a:gd name="adj1" fmla="val -115361"/>
              <a:gd name="adj2" fmla="val 6136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D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tightness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coil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vzdálenost od osy</a:t>
            </a:r>
          </a:p>
        </p:txBody>
      </p:sp>
      <p:sp>
        <p:nvSpPr>
          <p:cNvPr id="4103" name="AutoShape 23"/>
          <p:cNvSpPr>
            <a:spLocks noChangeArrowheads="1"/>
          </p:cNvSpPr>
          <p:nvPr/>
        </p:nvSpPr>
        <p:spPr bwMode="auto">
          <a:xfrm>
            <a:off x="682625" y="1771135"/>
            <a:ext cx="2014538" cy="939113"/>
          </a:xfrm>
          <a:prstGeom prst="wedgeRectCallout">
            <a:avLst>
              <a:gd name="adj1" fmla="val 127120"/>
              <a:gd name="adj2" fmla="val -7553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T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translation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rozsah pohybu podél osy</a:t>
            </a:r>
          </a:p>
        </p:txBody>
      </p:sp>
      <p:sp>
        <p:nvSpPr>
          <p:cNvPr id="166936" name="Freeform 24"/>
          <p:cNvSpPr>
            <a:spLocks/>
          </p:cNvSpPr>
          <p:nvPr/>
        </p:nvSpPr>
        <p:spPr bwMode="auto">
          <a:xfrm>
            <a:off x="2786063" y="3786188"/>
            <a:ext cx="2452687" cy="1851025"/>
          </a:xfrm>
          <a:custGeom>
            <a:avLst/>
            <a:gdLst>
              <a:gd name="T0" fmla="*/ 2147483647 w 1545"/>
              <a:gd name="T1" fmla="*/ 2147483647 h 1166"/>
              <a:gd name="T2" fmla="*/ 0 w 1545"/>
              <a:gd name="T3" fmla="*/ 2147483647 h 1166"/>
              <a:gd name="T4" fmla="*/ 2147483647 w 1545"/>
              <a:gd name="T5" fmla="*/ 2147483647 h 1166"/>
              <a:gd name="T6" fmla="*/ 2147483647 w 1545"/>
              <a:gd name="T7" fmla="*/ 2147483647 h 1166"/>
              <a:gd name="T8" fmla="*/ 2147483647 w 1545"/>
              <a:gd name="T9" fmla="*/ 2147483647 h 1166"/>
              <a:gd name="T10" fmla="*/ 2147483647 w 1545"/>
              <a:gd name="T11" fmla="*/ 2147483647 h 1166"/>
              <a:gd name="T12" fmla="*/ 2147483647 w 1545"/>
              <a:gd name="T13" fmla="*/ 2147483647 h 1166"/>
              <a:gd name="T14" fmla="*/ 2147483647 w 1545"/>
              <a:gd name="T15" fmla="*/ 2147483647 h 1166"/>
              <a:gd name="T16" fmla="*/ 2147483647 w 1545"/>
              <a:gd name="T17" fmla="*/ 2147483647 h 1166"/>
              <a:gd name="T18" fmla="*/ 2147483647 w 1545"/>
              <a:gd name="T19" fmla="*/ 2147483647 h 1166"/>
              <a:gd name="T20" fmla="*/ 2147483647 w 1545"/>
              <a:gd name="T21" fmla="*/ 2147483647 h 1166"/>
              <a:gd name="T22" fmla="*/ 2147483647 w 1545"/>
              <a:gd name="T23" fmla="*/ 2147483647 h 11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45"/>
              <a:gd name="T37" fmla="*/ 0 h 1166"/>
              <a:gd name="T38" fmla="*/ 1545 w 1545"/>
              <a:gd name="T39" fmla="*/ 1166 h 11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45" h="1166">
                <a:moveTo>
                  <a:pt x="1464" y="34"/>
                </a:moveTo>
                <a:cubicBezTo>
                  <a:pt x="996" y="0"/>
                  <a:pt x="352" y="21"/>
                  <a:pt x="0" y="244"/>
                </a:cubicBezTo>
                <a:cubicBezTo>
                  <a:pt x="3" y="274"/>
                  <a:pt x="7" y="305"/>
                  <a:pt x="7" y="305"/>
                </a:cubicBezTo>
                <a:cubicBezTo>
                  <a:pt x="7" y="305"/>
                  <a:pt x="390" y="345"/>
                  <a:pt x="725" y="393"/>
                </a:cubicBezTo>
                <a:cubicBezTo>
                  <a:pt x="725" y="393"/>
                  <a:pt x="732" y="495"/>
                  <a:pt x="867" y="651"/>
                </a:cubicBezTo>
                <a:cubicBezTo>
                  <a:pt x="960" y="807"/>
                  <a:pt x="983" y="1166"/>
                  <a:pt x="983" y="1166"/>
                </a:cubicBezTo>
                <a:lnTo>
                  <a:pt x="1227" y="1166"/>
                </a:lnTo>
                <a:lnTo>
                  <a:pt x="1362" y="1010"/>
                </a:lnTo>
                <a:cubicBezTo>
                  <a:pt x="1362" y="1010"/>
                  <a:pt x="1404" y="570"/>
                  <a:pt x="1254" y="448"/>
                </a:cubicBezTo>
                <a:cubicBezTo>
                  <a:pt x="1275" y="276"/>
                  <a:pt x="1311" y="255"/>
                  <a:pt x="1545" y="18"/>
                </a:cubicBezTo>
                <a:cubicBezTo>
                  <a:pt x="1381" y="145"/>
                  <a:pt x="1218" y="273"/>
                  <a:pt x="1218" y="273"/>
                </a:cubicBezTo>
                <a:cubicBezTo>
                  <a:pt x="1205" y="276"/>
                  <a:pt x="1413" y="84"/>
                  <a:pt x="1464" y="34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mpd="sng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6937" name="AutoShape 25"/>
          <p:cNvSpPr>
            <a:spLocks noChangeArrowheads="1"/>
          </p:cNvSpPr>
          <p:nvPr/>
        </p:nvSpPr>
        <p:spPr bwMode="auto">
          <a:xfrm>
            <a:off x="7072313" y="4870450"/>
            <a:ext cx="1816100" cy="998538"/>
          </a:xfrm>
          <a:prstGeom prst="wedgeRectCallout">
            <a:avLst>
              <a:gd name="adj1" fmla="val -170630"/>
              <a:gd name="adj2" fmla="val -7225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jen některé tvary skutečně realizovány</a:t>
            </a:r>
          </a:p>
        </p:txBody>
      </p:sp>
      <p:cxnSp>
        <p:nvCxnSpPr>
          <p:cNvPr id="4106" name="Přímá spojovací šipka 10"/>
          <p:cNvCxnSpPr>
            <a:cxnSpLocks noChangeShapeType="1"/>
          </p:cNvCxnSpPr>
          <p:nvPr/>
        </p:nvCxnSpPr>
        <p:spPr bwMode="auto">
          <a:xfrm>
            <a:off x="4284663" y="1397000"/>
            <a:ext cx="0" cy="534988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7" name="Přímá spojovací šipka 11"/>
          <p:cNvCxnSpPr>
            <a:cxnSpLocks noChangeShapeType="1"/>
          </p:cNvCxnSpPr>
          <p:nvPr/>
        </p:nvCxnSpPr>
        <p:spPr bwMode="auto">
          <a:xfrm rot="-5400000">
            <a:off x="4755357" y="973931"/>
            <a:ext cx="0" cy="534987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8" name="Přímá spojovací šipka 14"/>
          <p:cNvCxnSpPr>
            <a:cxnSpLocks noChangeShapeType="1"/>
          </p:cNvCxnSpPr>
          <p:nvPr/>
        </p:nvCxnSpPr>
        <p:spPr bwMode="auto">
          <a:xfrm>
            <a:off x="4730149" y="1526532"/>
            <a:ext cx="574675" cy="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6" grpId="0" animBg="1"/>
      <p:bldP spid="1669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7" descr="III.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03" y="2311893"/>
            <a:ext cx="86423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49263" y="327025"/>
            <a:ext cx="2462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historická omezení</a:t>
            </a:r>
            <a:r>
              <a:rPr lang="cs-CZ" sz="2000" b="0" dirty="0">
                <a:latin typeface="Arial" pitchFamily="34" charset="0"/>
              </a:rPr>
              <a:t>  </a:t>
            </a:r>
          </a:p>
        </p:txBody>
      </p:sp>
      <p:sp>
        <p:nvSpPr>
          <p:cNvPr id="19461" name="AutoShape 15"/>
          <p:cNvSpPr>
            <a:spLocks noChangeArrowheads="1"/>
          </p:cNvSpPr>
          <p:nvPr/>
        </p:nvSpPr>
        <p:spPr bwMode="auto">
          <a:xfrm>
            <a:off x="4477406" y="966953"/>
            <a:ext cx="1397877" cy="984578"/>
          </a:xfrm>
          <a:prstGeom prst="wedgeRectCallout">
            <a:avLst>
              <a:gd name="adj1" fmla="val 4236"/>
              <a:gd name="adj2" fmla="val 13247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změna adaptivní krajiny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MRAVEN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3951288"/>
            <a:ext cx="48974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4230688" y="3948113"/>
            <a:ext cx="245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Zacryptocerus varians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33388" y="288925"/>
            <a:ext cx="7734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0" i="1">
                <a:latin typeface="Arial" pitchFamily="34" charset="0"/>
              </a:rPr>
              <a:t>Atta, Acromyrmex</a:t>
            </a:r>
            <a:r>
              <a:rPr lang="cs-CZ" sz="2000" b="0">
                <a:latin typeface="Arial" pitchFamily="34" charset="0"/>
              </a:rPr>
              <a:t>: </a:t>
            </a:r>
            <a:r>
              <a:rPr lang="cs-CZ" sz="1800" b="0">
                <a:latin typeface="Arial" pitchFamily="34" charset="0"/>
              </a:rPr>
              <a:t>větší dělníci - krájení listů, </a:t>
            </a:r>
          </a:p>
          <a:p>
            <a:r>
              <a:rPr lang="cs-CZ" sz="1800" b="0">
                <a:latin typeface="Arial" pitchFamily="34" charset="0"/>
              </a:rPr>
              <a:t>                                  vojáci - jejich ochrana, </a:t>
            </a:r>
          </a:p>
          <a:p>
            <a:r>
              <a:rPr lang="cs-CZ" sz="1800" b="0">
                <a:latin typeface="Arial" pitchFamily="34" charset="0"/>
              </a:rPr>
              <a:t>                                  malí dělníci - žvýkání listů, pěstování hub</a:t>
            </a:r>
            <a:endParaRPr lang="cs-CZ" sz="2000" b="0" i="1">
              <a:latin typeface="Arial" pitchFamily="34" charset="0"/>
            </a:endParaRPr>
          </a:p>
        </p:txBody>
      </p:sp>
      <p:pic>
        <p:nvPicPr>
          <p:cNvPr id="156683" name="Picture 11" descr="casent0103758_p_1_hi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7550" y="4464050"/>
            <a:ext cx="264001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2" name="Picture 18" descr="File:Acromyrmex octospinosu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0025" y="1395413"/>
            <a:ext cx="27400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3" name="Picture 20" descr="File:Atta colombica workers cutting whole pla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0988" y="1433513"/>
            <a:ext cx="355123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4" name="Picture 22" descr="atta_close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3" y="1766888"/>
            <a:ext cx="254635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6"/>
          <p:cNvSpPr txBox="1">
            <a:spLocks noChangeArrowheads="1"/>
          </p:cNvSpPr>
          <p:nvPr/>
        </p:nvSpPr>
        <p:spPr bwMode="auto">
          <a:xfrm>
            <a:off x="449262" y="327025"/>
            <a:ext cx="8200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Př.: hrtanový nerv - jedna z větví bloudivého nervu (</a:t>
            </a:r>
            <a:r>
              <a:rPr lang="cs-CZ" sz="2000" b="0" i="1" dirty="0" err="1">
                <a:latin typeface="Arial" pitchFamily="34" charset="0"/>
              </a:rPr>
              <a:t>nervus</a:t>
            </a:r>
            <a:r>
              <a:rPr lang="cs-CZ" sz="2000" b="0" i="1" dirty="0">
                <a:latin typeface="Arial" pitchFamily="34" charset="0"/>
              </a:rPr>
              <a:t> vagus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pic>
        <p:nvPicPr>
          <p:cNvPr id="20485" name="Obrázek 8" descr="ner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0" y="935038"/>
            <a:ext cx="3683000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684432"/>
            <a:ext cx="3594100" cy="210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9" name="Obdélník 11"/>
          <p:cNvSpPr>
            <a:spLocks noChangeArrowheads="1"/>
          </p:cNvSpPr>
          <p:nvPr/>
        </p:nvSpPr>
        <p:spPr bwMode="auto">
          <a:xfrm>
            <a:off x="657609" y="2647349"/>
            <a:ext cx="3153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 i="1" dirty="0" err="1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Myllokunmingia</a:t>
            </a:r>
            <a:r>
              <a:rPr lang="cs-CZ" sz="1800" b="0" i="1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 </a:t>
            </a:r>
            <a:r>
              <a:rPr lang="en-US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&gt; 530 mil. let</a:t>
            </a:r>
            <a:endParaRPr lang="cs-CZ" sz="1800" b="0" i="1" dirty="0"/>
          </a:p>
        </p:txBody>
      </p:sp>
      <p:pic>
        <p:nvPicPr>
          <p:cNvPr id="53250" name="Picture 2" descr="http://faculty.baruch.cuny.edu/jwahlert/bio1003/images/amphioxus_w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3727274"/>
            <a:ext cx="4543151" cy="938918"/>
          </a:xfrm>
          <a:prstGeom prst="rect">
            <a:avLst/>
          </a:prstGeom>
          <a:noFill/>
        </p:spPr>
      </p:pic>
      <p:pic>
        <p:nvPicPr>
          <p:cNvPr id="53252" name="Picture 4" descr="http://upload.wikimedia.org/wikipedia/commons/thumb/e/eb/Lancelet's_circulatory_system_scheme.png/640px-Lancelet's_circulatory_system_schem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429" y="4740841"/>
            <a:ext cx="4255703" cy="1416352"/>
          </a:xfrm>
          <a:prstGeom prst="rect">
            <a:avLst/>
          </a:prstGeom>
          <a:noFill/>
        </p:spPr>
      </p:pic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3237899" y="3367308"/>
            <a:ext cx="1172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kopinatec</a:t>
            </a:r>
            <a:endParaRPr lang="cs-CZ" sz="1800" b="0" i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4.bp.blogspot.com/-47RBn97-DF0/TlMl4-Z5xlI/AAAAAAAAMQM/OGI6uBxwqdA/s1600/giraffe+recurrent+laryngeal+ner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00" y="843114"/>
            <a:ext cx="7959013" cy="5397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449263" y="1696272"/>
            <a:ext cx="8581195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kompromis různých adaptivních potřeb: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současné dýchání a příjem potravy při absenci sekundárního patra </a:t>
            </a:r>
            <a:endParaRPr lang="en-US" sz="2000" b="0" dirty="0">
              <a:latin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kompromis </a:t>
            </a:r>
            <a:r>
              <a:rPr lang="cs-CZ" sz="2000" b="0" dirty="0" err="1">
                <a:latin typeface="Arial" pitchFamily="34" charset="0"/>
              </a:rPr>
              <a:t>life</a:t>
            </a:r>
            <a:r>
              <a:rPr lang="cs-CZ" sz="2000" b="0" dirty="0">
                <a:latin typeface="Arial" pitchFamily="34" charset="0"/>
              </a:rPr>
              <a:t>-</a:t>
            </a:r>
            <a:r>
              <a:rPr lang="cs-CZ" sz="2000" b="0" dirty="0" err="1">
                <a:latin typeface="Arial" pitchFamily="34" charset="0"/>
              </a:rPr>
              <a:t>history</a:t>
            </a:r>
            <a:r>
              <a:rPr lang="cs-CZ" sz="2000" b="0" dirty="0">
                <a:latin typeface="Arial" pitchFamily="34" charset="0"/>
              </a:rPr>
              <a:t> parametrů (počet mláďat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věk při první reprodukci)</a:t>
            </a:r>
            <a:endParaRPr lang="en-US" sz="2000" b="0" dirty="0">
              <a:latin typeface="Arial" pitchFamily="34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rozdělení času mezi různé aktivity (příjem potravy, odpočinek, …)</a:t>
            </a:r>
            <a:endParaRPr lang="cs-CZ" sz="2000" b="0" dirty="0">
              <a:latin typeface="Arial" pitchFamily="34" charset="0"/>
            </a:endParaRP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449263" y="327025"/>
            <a:ext cx="6764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konflikt na různých úrovních</a:t>
            </a:r>
            <a:r>
              <a:rPr lang="cs-CZ" sz="2000" b="0" dirty="0">
                <a:latin typeface="Arial" pitchFamily="34" charset="0"/>
              </a:rPr>
              <a:t>: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  selekce na úrovni genu vs. selekce na úrovni organismu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2734113" y="327025"/>
            <a:ext cx="3453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Metody studia adaptací: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49263" y="897211"/>
            <a:ext cx="412115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strukturní složitost: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cs-CZ" sz="1800" b="0" dirty="0">
                <a:latin typeface="Arial" pitchFamily="34" charset="0"/>
              </a:rPr>
              <a:t>čím složitější, tím pravděpodobnější,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že jde o adaptace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účelnost, demonstrace funkce: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cs-CZ" sz="1800" b="0" dirty="0" err="1">
                <a:latin typeface="Arial" pitchFamily="34" charset="0"/>
              </a:rPr>
              <a:t>Bergmannovo</a:t>
            </a:r>
            <a:r>
              <a:rPr lang="cs-CZ" sz="1800" b="0" dirty="0">
                <a:latin typeface="Arial" pitchFamily="34" charset="0"/>
              </a:rPr>
              <a:t> a Allenovo pravidlo,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křídlo sokola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 krahujce atd.</a:t>
            </a:r>
            <a:br>
              <a:rPr lang="cs-CZ" sz="1800" b="0" dirty="0">
                <a:latin typeface="Arial" pitchFamily="34" charset="0"/>
                <a:sym typeface="Symbol" pitchFamily="18" charset="2"/>
              </a:rPr>
            </a:br>
            <a:r>
              <a:rPr lang="cs-CZ" sz="18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</a:t>
            </a: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komparativní metoda: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spojení s fylogenetickou analýzou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  <a:sym typeface="Symbol" pitchFamily="18" charset="2"/>
            </a:endParaRP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experiment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449263" y="5356609"/>
            <a:ext cx="849504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000" b="0" dirty="0">
                <a:latin typeface="Arial" pitchFamily="34" charset="0"/>
              </a:rPr>
              <a:t>Někdy nelze ani experimentem jednoznačně určit, zda se daná vlastnost vyvinula k určitému cíli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u="sng" dirty="0">
                <a:latin typeface="Arial" pitchFamily="34" charset="0"/>
                <a:sym typeface="Symbol" pitchFamily="18" charset="2"/>
              </a:rPr>
              <a:t>nebezpečí záměny funkce a účinku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: </a:t>
            </a:r>
          </a:p>
          <a:p>
            <a:pPr algn="ctr"/>
            <a:r>
              <a:rPr lang="cs-CZ" sz="2000" b="0" dirty="0">
                <a:latin typeface="Arial" pitchFamily="34" charset="0"/>
                <a:sym typeface="Symbol" pitchFamily="18" charset="2"/>
              </a:rPr>
              <a:t>např. alkaloidy a terpeny u rostlin (odpuzování hmyzu  odpadní produkty metabolismu)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22537" name="Picture 3" descr="File:Polarfuchs 1 2004-11-1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6942" y="987972"/>
            <a:ext cx="2365190" cy="18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5" descr="Plik:TAzooAnimal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9463" y="956442"/>
            <a:ext cx="2148028" cy="187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86038" y="3154363"/>
            <a:ext cx="6311900" cy="2003425"/>
            <a:chOff x="1629" y="1927"/>
            <a:chExt cx="3976" cy="1262"/>
          </a:xfrm>
        </p:grpSpPr>
        <p:pic>
          <p:nvPicPr>
            <p:cNvPr id="22535" name="Picture 7" descr="File:Phylogeny Star vs Hierarchical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3259" y="1927"/>
              <a:ext cx="2346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AutoShape 8"/>
            <p:cNvSpPr>
              <a:spLocks noChangeArrowheads="1"/>
            </p:cNvSpPr>
            <p:nvPr/>
          </p:nvSpPr>
          <p:spPr bwMode="auto">
            <a:xfrm>
              <a:off x="1629" y="2492"/>
              <a:ext cx="1667" cy="697"/>
            </a:xfrm>
            <a:prstGeom prst="wedgeRectCallout">
              <a:avLst>
                <a:gd name="adj1" fmla="val 64935"/>
                <a:gd name="adj2" fmla="val -3378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>
                  <a:latin typeface="Arial" pitchFamily="34" charset="0"/>
                  <a:sym typeface="Symbol" pitchFamily="18" charset="2"/>
                </a:rPr>
                <a:t>nefylogenetické</a:t>
              </a:r>
              <a:r>
                <a:rPr lang="cs-CZ" sz="1400" b="0" dirty="0">
                  <a:latin typeface="Arial" pitchFamily="34" charset="0"/>
                  <a:sym typeface="Symbol" pitchFamily="18" charset="2"/>
                </a:rPr>
                <a:t> statistické metody předpokládají, že srovnávané druhy jsou všechny stejně příbuzné 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Je každý znak adaptivní?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638315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fyzikální a chemické zákony: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barva hemoglobinu, návrat létající ryby do vody</a:t>
            </a:r>
            <a:br>
              <a:rPr lang="cs-CZ" sz="18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kulturní dědičnost některých vzorců chování</a:t>
            </a:r>
            <a:br>
              <a:rPr lang="cs-CZ" sz="18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drift: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>
                <a:latin typeface="Arial" pitchFamily="34" charset="0"/>
              </a:rPr>
              <a:t>pseudogeny</a:t>
            </a:r>
            <a:r>
              <a:rPr lang="cs-CZ" sz="1800" b="0" dirty="0">
                <a:latin typeface="Arial" pitchFamily="34" charset="0"/>
              </a:rPr>
              <a:t>; přechod k partenogenezi u </a:t>
            </a:r>
            <a:r>
              <a:rPr lang="cs-CZ" sz="1800" b="0" i="1" dirty="0">
                <a:latin typeface="Arial" pitchFamily="34" charset="0"/>
              </a:rPr>
              <a:t>D. </a:t>
            </a:r>
            <a:r>
              <a:rPr lang="cs-CZ" sz="1800" b="0" i="1" dirty="0" err="1">
                <a:latin typeface="Arial" pitchFamily="34" charset="0"/>
              </a:rPr>
              <a:t>mercatorum</a:t>
            </a:r>
            <a:r>
              <a:rPr lang="cs-CZ" sz="1800" b="0" dirty="0">
                <a:latin typeface="Arial" pitchFamily="34" charset="0"/>
              </a:rPr>
              <a:t>;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ztráta struktury v důsledku akumulace škodlivých mutací</a:t>
            </a:r>
            <a:br>
              <a:rPr lang="cs-CZ" sz="18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korelace se selektovaným znakem: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>
                <a:latin typeface="Arial" pitchFamily="34" charset="0"/>
              </a:rPr>
              <a:t>hitchhiking</a:t>
            </a:r>
            <a:r>
              <a:rPr lang="cs-CZ" sz="1800" b="0" dirty="0">
                <a:latin typeface="Arial" pitchFamily="34" charset="0"/>
              </a:rPr>
              <a:t>, pleiotropie</a:t>
            </a:r>
          </a:p>
          <a:p>
            <a:pPr defTabSz="360000"/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v adaptivní krajině mnoho vrcholů:</a:t>
            </a:r>
            <a:endParaRPr lang="cs-CZ" sz="1800" b="0" dirty="0">
              <a:latin typeface="Arial" pitchFamily="34" charset="0"/>
            </a:endParaRP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4618487" y="3994707"/>
          <a:ext cx="3679117" cy="2117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CorelPhotoPaint.Image.9" r:id="rId4" imgW="2200000" imgH="1266332" progId="">
                  <p:embed/>
                </p:oleObj>
              </mc:Choice>
              <mc:Fallback>
                <p:oleObj name="CorelPhotoPaint.Image.9" r:id="rId4" imgW="2200000" imgH="1266332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487" y="3994707"/>
                        <a:ext cx="3679117" cy="21177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73" name="Picture 17" descr="Flying_fish"/>
          <p:cNvPicPr>
            <a:picLocks noChangeAspect="1" noChangeArrowheads="1"/>
          </p:cNvPicPr>
          <p:nvPr/>
        </p:nvPicPr>
        <p:blipFill>
          <a:blip r:embed="rId6" cstate="print"/>
          <a:srcRect r="25833" b="11591"/>
          <a:stretch>
            <a:fillRect/>
          </a:stretch>
        </p:blipFill>
        <p:spPr bwMode="auto">
          <a:xfrm>
            <a:off x="6467946" y="407019"/>
            <a:ext cx="2124117" cy="185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Je každý znak adaptivní?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453649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v adaptivní krajině mnoho vrcholů: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kryptické nebo aposematické zbarvení;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lokomoce klokana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 zebry</a:t>
            </a:r>
            <a:br>
              <a:rPr lang="cs-CZ" sz="1800" b="0" dirty="0">
                <a:latin typeface="Arial" pitchFamily="34" charset="0"/>
                <a:sym typeface="Symbol" pitchFamily="18" charset="2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fylogeneze: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bezkřídlost, </a:t>
            </a:r>
            <a:br>
              <a:rPr lang="en-US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>
                <a:latin typeface="Arial" pitchFamily="34" charset="0"/>
              </a:rPr>
              <a:t>eusociální</a:t>
            </a:r>
            <a:r>
              <a:rPr lang="cs-CZ" sz="1800" b="0" dirty="0">
                <a:latin typeface="Arial" pitchFamily="34" charset="0"/>
              </a:rPr>
              <a:t> chování </a:t>
            </a:r>
            <a:r>
              <a:rPr lang="cs-CZ" sz="1800" b="0" dirty="0" err="1">
                <a:latin typeface="Arial" pitchFamily="34" charset="0"/>
              </a:rPr>
              <a:t>rypošů</a:t>
            </a:r>
            <a:endParaRPr lang="cs-CZ" sz="1800" b="0" dirty="0">
              <a:latin typeface="Arial" pitchFamily="34" charset="0"/>
            </a:endParaRPr>
          </a:p>
        </p:txBody>
      </p:sp>
      <p:pic>
        <p:nvPicPr>
          <p:cNvPr id="5127" name="Picture 11" descr="zori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6592" y="2530861"/>
            <a:ext cx="2453202" cy="18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8" name="Text Box 12"/>
          <p:cNvSpPr txBox="1">
            <a:spLocks noChangeArrowheads="1"/>
          </p:cNvSpPr>
          <p:nvPr/>
        </p:nvSpPr>
        <p:spPr bwMode="auto">
          <a:xfrm>
            <a:off x="3413296" y="4318602"/>
            <a:ext cx="673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>
                <a:latin typeface="Arial" pitchFamily="34" charset="0"/>
              </a:rPr>
              <a:t>zorila</a:t>
            </a:r>
            <a:endParaRPr lang="cs-CZ" sz="1600" b="0" dirty="0">
              <a:latin typeface="Arial" pitchFamily="34" charset="0"/>
            </a:endParaRPr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2122231" y="2122575"/>
            <a:ext cx="720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Arial" pitchFamily="34" charset="0"/>
              </a:rPr>
              <a:t>skunk</a:t>
            </a:r>
          </a:p>
        </p:txBody>
      </p:sp>
      <p:pic>
        <p:nvPicPr>
          <p:cNvPr id="5130" name="Picture 15" descr="File:Striped skun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2038694"/>
            <a:ext cx="1743332" cy="253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31" name="Picture 16"/>
          <p:cNvPicPr>
            <a:picLocks noChangeAspect="1" noChangeArrowheads="1"/>
          </p:cNvPicPr>
          <p:nvPr/>
        </p:nvPicPr>
        <p:blipFill>
          <a:blip r:embed="rId6" cstate="print"/>
          <a:srcRect t="76128"/>
          <a:stretch>
            <a:fillRect/>
          </a:stretch>
        </p:blipFill>
        <p:spPr bwMode="auto">
          <a:xfrm>
            <a:off x="5107459" y="972065"/>
            <a:ext cx="3898202" cy="9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AutoShape 4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2" name="AutoShape 6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4" name="AutoShape 8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5786" name="Picture 10" descr="http://cdn2.arkive.org/media/EB/EB5BC604-FBB2-49E5-AF95-3D1CE7ACE28E/Presentation.Large/Red-kangaroo-hopp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053" y="4240303"/>
            <a:ext cx="2640363" cy="190512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5788" name="Picture 12" descr="http://rennersafaris.com/wp-content/uploads/2014/06/Impala-Running-054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5630" y="2404920"/>
            <a:ext cx="2686478" cy="18282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851647" y="6039666"/>
            <a:ext cx="776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Arial" pitchFamily="34" charset="0"/>
              </a:rPr>
              <a:t>klokan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248490" y="2513872"/>
            <a:ext cx="901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Arial" pitchFamily="34" charset="0"/>
              </a:rPr>
              <a:t>antilopa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Obdélník 6"/>
          <p:cNvSpPr>
            <a:spLocks noChangeArrowheads="1"/>
          </p:cNvSpPr>
          <p:nvPr/>
        </p:nvSpPr>
        <p:spPr bwMode="auto">
          <a:xfrm>
            <a:off x="449263" y="301625"/>
            <a:ext cx="8585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Stephen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G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ould</a:t>
            </a:r>
            <a:r>
              <a:rPr lang="en-US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Richard 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Lewontin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(1979):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pandrels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San Marco and the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Panglossian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aradigm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: A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ritique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daptationist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rogramme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Proceedings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f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he Royal Society of London, Series B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, 205</a:t>
            </a:r>
            <a:r>
              <a:rPr lang="cs-CZ" sz="1400" b="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 581-598.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8" name="Picture 10" descr="Pangloss in Brussels – How (not) to implement the Aegean Agreement | ESI">
            <a:extLst>
              <a:ext uri="{FF2B5EF4-FFF2-40B4-BE49-F238E27FC236}">
                <a16:creationId xmlns:a16="http://schemas.microsoft.com/office/drawing/2014/main" id="{1E7E5940-7101-45AB-A716-6E7C500D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170" y="4999031"/>
            <a:ext cx="4189650" cy="181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No Dr. Pangloss here - The Hockey Mom Fit Life">
            <a:extLst>
              <a:ext uri="{FF2B5EF4-FFF2-40B4-BE49-F238E27FC236}">
                <a16:creationId xmlns:a16="http://schemas.microsoft.com/office/drawing/2014/main" id="{6BF86791-56FD-4097-95F3-B0B37C1E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61" y="2142517"/>
            <a:ext cx="3055184" cy="45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The Heir at Law - Wikipedia">
            <a:extLst>
              <a:ext uri="{FF2B5EF4-FFF2-40B4-BE49-F238E27FC236}">
                <a16:creationId xmlns:a16="http://schemas.microsoft.com/office/drawing/2014/main" id="{2A2D55EC-9CBF-40ED-ADC3-D68BD3262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1722" r="5019" b="10279"/>
          <a:stretch/>
        </p:blipFill>
        <p:spPr bwMode="auto">
          <a:xfrm>
            <a:off x="5264031" y="1262625"/>
            <a:ext cx="2510405" cy="36371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907F51-2873-49FA-BA60-428392097CFB}"/>
              </a:ext>
            </a:extLst>
          </p:cNvPr>
          <p:cNvSpPr txBox="1"/>
          <p:nvPr/>
        </p:nvSpPr>
        <p:spPr>
          <a:xfrm>
            <a:off x="1130061" y="1452903"/>
            <a:ext cx="2138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Voltaire: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Candide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83811"/>
            <a:ext cx="4045789" cy="262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4FA683-20AA-4553-B4A0-81E24BCA2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9" y="164716"/>
            <a:ext cx="3950045" cy="2628221"/>
          </a:xfrm>
          <a:prstGeom prst="rect">
            <a:avLst/>
          </a:prstGeom>
        </p:spPr>
      </p:pic>
      <p:pic>
        <p:nvPicPr>
          <p:cNvPr id="7176" name="Picture 8" descr="spandrel | Art History Glossary">
            <a:extLst>
              <a:ext uri="{FF2B5EF4-FFF2-40B4-BE49-F238E27FC236}">
                <a16:creationId xmlns:a16="http://schemas.microsoft.com/office/drawing/2014/main" id="{EE7A93F4-596A-4B98-B30C-7DAA0CC9F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5" y="3094251"/>
            <a:ext cx="3363612" cy="343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asilica di San Marco, Venezia, Italy - Emerisda">
            <a:extLst>
              <a:ext uri="{FF2B5EF4-FFF2-40B4-BE49-F238E27FC236}">
                <a16:creationId xmlns:a16="http://schemas.microsoft.com/office/drawing/2014/main" id="{BD3B52A3-D07D-4D5F-93B2-83CD80E66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r="14905" b="10053"/>
          <a:stretch/>
        </p:blipFill>
        <p:spPr bwMode="auto">
          <a:xfrm>
            <a:off x="5613875" y="45968"/>
            <a:ext cx="3367714" cy="25469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7516" y="1998182"/>
            <a:ext cx="3012718" cy="203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8563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Oecophy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" y="1271588"/>
            <a:ext cx="41481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1001713" y="644525"/>
            <a:ext cx="2608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Oecophylla smaragdina</a:t>
            </a:r>
          </a:p>
        </p:txBody>
      </p:sp>
      <p:pic>
        <p:nvPicPr>
          <p:cNvPr id="10244" name="Picture 18" descr="Oecophylla smaragdina, I_ALW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3" y="414338"/>
            <a:ext cx="32686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5" name="Picture 20" descr="OecSm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8075" y="3151188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6" name="Picture 22" descr="File:AntsStitchingLeav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575" y="3260725"/>
            <a:ext cx="2297113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7" name="Picture 24" descr="File:SSL11903p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9375" y="3054350"/>
            <a:ext cx="34925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5433" name="Text Box 25"/>
          <p:cNvSpPr txBox="1">
            <a:spLocks noChangeArrowheads="1"/>
          </p:cNvSpPr>
          <p:nvPr/>
        </p:nvSpPr>
        <p:spPr bwMode="auto">
          <a:xfrm>
            <a:off x="6030913" y="6083300"/>
            <a:ext cx="23342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parazité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hostitelé</a:t>
            </a:r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8535991" cy="5042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life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history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strategie 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= časování a způsob investování do přežití a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reprodukce po celé období života jedince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	např. načasování pohlavní dospělosti, zrání a stárnutí, 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počet a velikost	potomstva, 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reprodukce jedenkrát za život (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semelparity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opakovaně (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iteroparity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Př.: paví očka (gupky) na severu Trinidadu a Tobaga: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	horní a dolní toky odděleny vodopády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 bariéra pro gupky i predátory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horní: mírný predační tlak (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halančíkovec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Hartův, 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Rivulus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hartii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dolní: silný predační tlak (hřebenáč vysoký, 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Crenicichla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  <a:sym typeface="Symbol"/>
              </a:rPr>
              <a:t>alta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 odlišné zbarvení,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antipredační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chování,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life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history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parametry 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(odlišný počet a velikost potomstva, věk první reprodukce, časování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senescence)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Brief Introduction to Functional Ecology (Outline) (relating the  performance of organisms' phenotypes to their environments) - Species have  a set of. - ppt download">
            <a:extLst>
              <a:ext uri="{FF2B5EF4-FFF2-40B4-BE49-F238E27FC236}">
                <a16:creationId xmlns:a16="http://schemas.microsoft.com/office/drawing/2014/main" id="{1642B4D5-D007-4A0F-9CFF-AA8619406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23886" r="4265" b="4708"/>
          <a:stretch/>
        </p:blipFill>
        <p:spPr bwMode="auto">
          <a:xfrm>
            <a:off x="1472819" y="84510"/>
            <a:ext cx="7319688" cy="427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927834" y="7462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159581" y="3063505"/>
            <a:ext cx="2932385" cy="845689"/>
          </a:xfrm>
          <a:prstGeom prst="wedgeRectCallout">
            <a:avLst>
              <a:gd name="adj1" fmla="val 41700"/>
              <a:gd name="adj2" fmla="val -81752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méně většího potomstva, pozdější reprodukce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6112565" y="4393412"/>
            <a:ext cx="2932385" cy="845689"/>
          </a:xfrm>
          <a:prstGeom prst="wedgeRectCallout">
            <a:avLst>
              <a:gd name="adj1" fmla="val -39090"/>
              <a:gd name="adj2" fmla="val -109860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více menšího potomstva, dřívější reprodukce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324734" y="5822875"/>
            <a:ext cx="4342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evoluční kompromis (</a:t>
            </a:r>
            <a:r>
              <a:rPr lang="cs-CZ" b="0" i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trade</a:t>
            </a:r>
            <a:r>
              <a:rPr lang="cs-CZ" b="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b="0" i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off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b="0" i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85766F5-4F37-4A13-9873-8FA56809F6FC}"/>
              </a:ext>
            </a:extLst>
          </p:cNvPr>
          <p:cNvGrpSpPr/>
          <p:nvPr/>
        </p:nvGrpSpPr>
        <p:grpSpPr>
          <a:xfrm>
            <a:off x="638885" y="4155508"/>
            <a:ext cx="3020598" cy="2655757"/>
            <a:chOff x="5867737" y="4069296"/>
            <a:chExt cx="3020598" cy="2655757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-10000" contrast="40000"/>
            </a:blip>
            <a:srcRect l="8881"/>
            <a:stretch/>
          </p:blipFill>
          <p:spPr bwMode="auto">
            <a:xfrm rot="5400000">
              <a:off x="6050157" y="3886876"/>
              <a:ext cx="2655757" cy="3020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Volný tvar 11"/>
            <p:cNvSpPr/>
            <p:nvPr/>
          </p:nvSpPr>
          <p:spPr bwMode="auto">
            <a:xfrm>
              <a:off x="6467418" y="4351724"/>
              <a:ext cx="2052638" cy="1750219"/>
            </a:xfrm>
            <a:custGeom>
              <a:avLst/>
              <a:gdLst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2638" h="1750219">
                  <a:moveTo>
                    <a:pt x="0" y="0"/>
                  </a:moveTo>
                  <a:cubicBezTo>
                    <a:pt x="950912" y="171450"/>
                    <a:pt x="1716088" y="964408"/>
                    <a:pt x="2052638" y="1750219"/>
                  </a:cubicBezTo>
                  <a:lnTo>
                    <a:pt x="2052638" y="1750219"/>
                  </a:lnTo>
                </a:path>
              </a:pathLst>
            </a:custGeom>
            <a:noFill/>
            <a:ln w="28575" cap="flat" cmpd="sng" algn="ctr">
              <a:solidFill>
                <a:srgbClr val="E8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903187" y="4439830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8331937" y="5780474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6970178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David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Reznick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John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Endler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. (1990):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transport 100 samců a 100 samic z dolního toku na horní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po 5 a 12 letech měly samice méně většího potomstva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tato vlastnost dědičná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88009" y="1632579"/>
            <a:ext cx="4145459" cy="512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10800000">
            <a:off x="1615648" y="304800"/>
            <a:ext cx="3750922" cy="624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5801710" y="3978557"/>
            <a:ext cx="2932385" cy="1034877"/>
          </a:xfrm>
          <a:prstGeom prst="wedgeRectCallout">
            <a:avLst>
              <a:gd name="adj1" fmla="val -75184"/>
              <a:gd name="adj2" fmla="val 54844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gupky ze silněji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predovaných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oblastí tvoří větší a těsnější hejna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11271" y="304800"/>
            <a:ext cx="468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Co musí evoluční teorie vysvětlit: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49263" y="1544638"/>
            <a:ext cx="820261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>
                <a:latin typeface="Arial" pitchFamily="34" charset="0"/>
              </a:rPr>
              <a:t>vznik složitých adaptací</a:t>
            </a:r>
            <a:br>
              <a:rPr lang="cs-CZ" sz="2000" b="0">
                <a:latin typeface="Arial" pitchFamily="34" charset="0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vznik znaků, jako rekombinace, pohlavní rozmnožování,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programovaná délka života včetně senescence a smrti, posunutí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segregačního poměru, které nositeli nepřinášejí (nebo zdánlivě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nepřinášejí) užitek</a:t>
            </a:r>
            <a:br>
              <a:rPr lang="cs-CZ" sz="2000" b="0">
                <a:latin typeface="Arial" pitchFamily="34" charset="0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kooperace v rámci druhu a mezi druhy </a:t>
            </a:r>
            <a:r>
              <a:rPr lang="cs-CZ" sz="2000" b="0">
                <a:latin typeface="Arial" pitchFamily="34" charset="0"/>
                <a:sym typeface="Symbol" pitchFamily="18" charset="2"/>
              </a:rPr>
              <a:t> antagonismus v rámci druhu</a:t>
            </a:r>
            <a:br>
              <a:rPr lang="cs-CZ" sz="2000" b="0">
                <a:latin typeface="Arial" pitchFamily="34" charset="0"/>
                <a:sym typeface="Symbol" pitchFamily="18" charset="2"/>
              </a:rPr>
            </a:br>
            <a:r>
              <a:rPr lang="cs-CZ" sz="2000" b="0">
                <a:latin typeface="Arial" pitchFamily="34" charset="0"/>
                <a:sym typeface="Symbol" pitchFamily="18" charset="2"/>
              </a:rPr>
              <a:t>  (např. infanticida) a mezi druhy (např. kastrace hostitele parazitem)</a:t>
            </a:r>
            <a:br>
              <a:rPr lang="cs-CZ" sz="2000" b="0">
                <a:latin typeface="Arial" pitchFamily="34" charset="0"/>
                <a:sym typeface="Symbol" pitchFamily="18" charset="2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„škodlivé“ adaptace (např. včelí žihadlo)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4156</TotalTime>
  <Words>1430</Words>
  <Application>Microsoft Office PowerPoint</Application>
  <PresentationFormat>Předvádění na obrazovce (4:3)</PresentationFormat>
  <Paragraphs>210</Paragraphs>
  <Slides>37</Slides>
  <Notes>26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Arial Black</vt:lpstr>
      <vt:lpstr>Times New Roman</vt:lpstr>
      <vt:lpstr>Výchozí návrh</vt:lpstr>
      <vt:lpstr>CorelPhotoPaint.Image.9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150</cp:revision>
  <dcterms:created xsi:type="dcterms:W3CDTF">2002-02-28T16:27:36Z</dcterms:created>
  <dcterms:modified xsi:type="dcterms:W3CDTF">2021-10-27T19:11:44Z</dcterms:modified>
</cp:coreProperties>
</file>