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319" r:id="rId26"/>
    <p:sldId id="293" r:id="rId27"/>
    <p:sldId id="294" r:id="rId28"/>
    <p:sldId id="275" r:id="rId29"/>
    <p:sldId id="295" r:id="rId30"/>
    <p:sldId id="317" r:id="rId31"/>
    <p:sldId id="318" r:id="rId32"/>
    <p:sldId id="276" r:id="rId33"/>
    <p:sldId id="296" r:id="rId34"/>
    <p:sldId id="321" r:id="rId35"/>
    <p:sldId id="322" r:id="rId36"/>
    <p:sldId id="320" r:id="rId37"/>
    <p:sldId id="297" r:id="rId38"/>
    <p:sldId id="298" r:id="rId39"/>
    <p:sldId id="300" r:id="rId40"/>
    <p:sldId id="278" r:id="rId41"/>
    <p:sldId id="313" r:id="rId42"/>
    <p:sldId id="302" r:id="rId43"/>
    <p:sldId id="304" r:id="rId44"/>
    <p:sldId id="315" r:id="rId45"/>
    <p:sldId id="303" r:id="rId46"/>
    <p:sldId id="323" r:id="rId47"/>
    <p:sldId id="314" r:id="rId48"/>
    <p:sldId id="316" r:id="rId4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">
          <p15:clr>
            <a:srgbClr val="A4A3A4"/>
          </p15:clr>
        </p15:guide>
        <p15:guide id="2" pos="2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60000"/>
    <a:srgbClr val="FFFF66"/>
    <a:srgbClr val="CCFFFF"/>
    <a:srgbClr val="FFFF99"/>
    <a:srgbClr val="0000FF"/>
    <a:srgbClr val="FFFFFF"/>
    <a:srgbClr val="CCFF66"/>
    <a:srgbClr val="66FF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536" y="102"/>
      </p:cViewPr>
      <p:guideLst>
        <p:guide orient="horz" pos="188"/>
        <p:guide pos="2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79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4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3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8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5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3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66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6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37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80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25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6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9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32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988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15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48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809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64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69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35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9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44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23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6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21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0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0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21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8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6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P&#345;edn&#225;&#353;ky\EB\videa\Spermie%20norm&#225;ln&#237;.avi" TargetMode="External"/><Relationship Id="rId1" Type="http://schemas.microsoft.com/office/2007/relationships/media" Target="file:///F:\P&#345;edn&#225;&#353;ky\EB\videa\Spermie%20norm&#225;ln&#237;.avi" TargetMode="Externa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gif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36918" y="244475"/>
            <a:ext cx="7169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KONFLIKT A KOOPERACE I.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47" y="1269272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1798" y="976621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5902" y="4561202"/>
            <a:ext cx="2718039" cy="2036264"/>
          </a:xfrm>
          <a:prstGeom prst="rect">
            <a:avLst/>
          </a:prstGeom>
          <a:noFill/>
        </p:spPr>
      </p:pic>
      <p:pic>
        <p:nvPicPr>
          <p:cNvPr id="4098" name="Picture 2" descr="Výsledek obrázku pro trump putin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3835" r="4994" b="18289"/>
          <a:stretch/>
        </p:blipFill>
        <p:spPr bwMode="auto">
          <a:xfrm>
            <a:off x="6269901" y="3778867"/>
            <a:ext cx="2441681" cy="29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PhotoPaint.Image.9" r:id="rId4" imgW="1142555" imgH="809310" progId="">
                  <p:embed/>
                </p:oleObj>
              </mc:Choice>
              <mc:Fallback>
                <p:oleObj name="CorelPhotoPaint.Image.9" r:id="rId4" imgW="1142555" imgH="80931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220" y="1353911"/>
                        <a:ext cx="1308100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593483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strážní hlídky timálie šedé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/>
              <a:t>squamiceps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en-US" sz="2000" b="0" dirty="0"/>
              <a:t>a </a:t>
            </a:r>
            <a:r>
              <a:rPr lang="cs-CZ" sz="2000" b="0" dirty="0" err="1"/>
              <a:t>surikat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stráž</a:t>
            </a: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>
                <a:latin typeface="Arial" pitchFamily="-109" charset="0"/>
              </a:rPr>
              <a:t>alfa samec</a:t>
            </a: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456191" y="5817281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570491" y="298450"/>
            <a:ext cx="5937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</a:rPr>
              <a:t>Teoretické důvody proti skupinové</a:t>
            </a:r>
            <a:r>
              <a:rPr lang="en-US" b="0">
                <a:solidFill>
                  <a:srgbClr val="E80000"/>
                </a:solidFill>
              </a:rPr>
              <a:t> selekci</a:t>
            </a:r>
            <a:r>
              <a:rPr lang="cs-CZ" b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72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E80000"/>
                </a:solidFill>
              </a:rPr>
              <a:t>altruismus</a:t>
            </a:r>
            <a:r>
              <a:rPr lang="en-US" dirty="0"/>
              <a:t> </a:t>
            </a:r>
            <a:r>
              <a:rPr lang="cs-CZ" b="0" dirty="0"/>
              <a:t>= chování zvyšující fitness příjemce a </a:t>
            </a:r>
            <a:br>
              <a:rPr lang="cs-CZ" b="0" dirty="0"/>
            </a:br>
            <a:r>
              <a:rPr lang="cs-CZ" b="0" dirty="0"/>
              <a:t>	          současně snižující fitness dárce (donora)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2438400" y="5053012"/>
            <a:ext cx="1201738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infiltrace sobce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4" y="2198914"/>
            <a:ext cx="1884362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šíření „sobecké“ alely v populaci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Edwardsova</a:t>
            </a:r>
            <a:r>
              <a:rPr lang="cs-CZ" sz="1600" b="0" dirty="0"/>
              <a:t> populace altruistů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fixace „sobecké“ alely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  <p:sp>
        <p:nvSpPr>
          <p:cNvPr id="57" name="Oval 7">
            <a:extLst>
              <a:ext uri="{FF2B5EF4-FFF2-40B4-BE49-F238E27FC236}">
                <a16:creationId xmlns:a16="http://schemas.microsoft.com/office/drawing/2014/main" id="{1AD90BC1-5763-427C-9CB1-6F9157B54D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5234" y="5184829"/>
            <a:ext cx="319641" cy="323055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23174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Nízká </a:t>
            </a:r>
            <a:r>
              <a:rPr lang="cs-CZ" sz="2000" b="0" dirty="0" err="1"/>
              <a:t>heritabilita</a:t>
            </a:r>
            <a:r>
              <a:rPr lang="cs-CZ" sz="2000" b="0" dirty="0"/>
              <a:t> skupiny ve srovnání s </a:t>
            </a:r>
            <a:r>
              <a:rPr lang="cs-CZ" sz="2000" b="0" dirty="0" err="1"/>
              <a:t>heritabilitou</a:t>
            </a:r>
            <a:r>
              <a:rPr lang="cs-CZ" sz="2000" b="0" dirty="0"/>
              <a:t> jedinců a krátký </a:t>
            </a:r>
            <a:br>
              <a:rPr lang="cs-CZ" sz="2000" b="0" dirty="0"/>
            </a:br>
            <a:r>
              <a:rPr lang="cs-CZ" sz="2000" b="0" dirty="0"/>
              <a:t>	generační čas jedince ve srovnání se skupinou </a:t>
            </a:r>
            <a:r>
              <a:rPr lang="cs-CZ" sz="2000" b="0" dirty="0">
                <a:sym typeface="Symbol" pitchFamily="18" charset="2"/>
              </a:rPr>
              <a:t> změny na úrovni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jedinců mnohem rychlejší</a:t>
            </a:r>
            <a:br>
              <a:rPr lang="cs-CZ" sz="2000" b="0" dirty="0">
                <a:sym typeface="Symbol" pitchFamily="18" charset="2"/>
              </a:rPr>
            </a:b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 infiltrace sobeckých jedinců, zánik altruistické populace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543931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rychlé střídání extinkce a nového vzniku démů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Př.: </a:t>
            </a:r>
            <a:r>
              <a:rPr lang="cs-CZ" sz="2000" b="0" dirty="0" err="1"/>
              <a:t>fíkovnice</a:t>
            </a:r>
            <a:r>
              <a:rPr lang="cs-CZ" sz="2000" b="0" dirty="0"/>
              <a:t> čeledi </a:t>
            </a:r>
            <a:r>
              <a:rPr lang="cs-CZ" sz="2000" b="0" dirty="0" err="1"/>
              <a:t>Agaonidae</a:t>
            </a:r>
            <a:r>
              <a:rPr lang="cs-CZ" sz="2000" b="0" dirty="0"/>
              <a:t> („fíkové vosy“)</a:t>
            </a:r>
            <a:br>
              <a:rPr lang="cs-CZ" sz="1800" b="0" dirty="0"/>
            </a:br>
            <a:endParaRPr lang="cs-CZ" sz="2000" b="0" dirty="0"/>
          </a:p>
          <a:p>
            <a:r>
              <a:rPr lang="cs-CZ" sz="2000" b="0" dirty="0"/>
              <a:t>prakticky nulová migrace:</a:t>
            </a:r>
            <a:br>
              <a:rPr lang="cs-CZ" sz="2000" b="0" dirty="0"/>
            </a:br>
            <a:r>
              <a:rPr lang="cs-CZ" sz="1600" b="0" dirty="0"/>
              <a:t>   </a:t>
            </a:r>
            <a:br>
              <a:rPr lang="cs-CZ" sz="1600" b="0" dirty="0"/>
            </a:br>
            <a:r>
              <a:rPr lang="cs-CZ" sz="1600" b="0" dirty="0"/>
              <a:t>   </a:t>
            </a:r>
            <a:r>
              <a:rPr lang="cs-CZ" sz="2000" b="0" i="1" dirty="0"/>
              <a:t>c</a:t>
            </a:r>
            <a:r>
              <a:rPr lang="cs-CZ" sz="2000" b="0" dirty="0"/>
              <a:t> … ztráta jedince (</a:t>
            </a:r>
            <a:r>
              <a:rPr lang="cs-CZ" sz="2000" b="0" i="1" dirty="0" err="1"/>
              <a:t>cost</a:t>
            </a:r>
            <a:r>
              <a:rPr lang="cs-CZ" sz="2000" b="0" dirty="0"/>
              <a:t>) </a:t>
            </a:r>
            <a:br>
              <a:rPr lang="cs-CZ" sz="2000" b="0" dirty="0"/>
            </a:br>
            <a:r>
              <a:rPr lang="cs-CZ" sz="2000" b="0" dirty="0"/>
              <a:t>   </a:t>
            </a:r>
            <a:r>
              <a:rPr lang="en-US" sz="2000" b="0" dirty="0"/>
              <a:t>(</a:t>
            </a:r>
            <a:r>
              <a:rPr lang="en-US" sz="2000" b="0" i="1" dirty="0"/>
              <a:t>b – c</a:t>
            </a:r>
            <a:r>
              <a:rPr lang="en-US" sz="2000" b="0" dirty="0"/>
              <a:t>) … </a:t>
            </a:r>
            <a:r>
              <a:rPr lang="en-US" sz="2000" b="0" dirty="0" err="1"/>
              <a:t>prosp</a:t>
            </a:r>
            <a:r>
              <a:rPr lang="cs-CZ" sz="2000" b="0" dirty="0"/>
              <a:t>ě</a:t>
            </a:r>
            <a:r>
              <a:rPr lang="en-US" sz="2000" b="0" dirty="0" err="1"/>
              <a:t>ch</a:t>
            </a:r>
            <a:r>
              <a:rPr lang="en-US" sz="2000" b="0" dirty="0"/>
              <a:t> </a:t>
            </a:r>
            <a:r>
              <a:rPr lang="en-US" sz="2000" b="0" dirty="0" err="1"/>
              <a:t>skupiny</a:t>
            </a:r>
            <a:r>
              <a:rPr lang="cs-CZ" sz="2000" b="0" dirty="0"/>
              <a:t> (</a:t>
            </a:r>
            <a:r>
              <a:rPr lang="cs-CZ" sz="2000" b="0" i="1" dirty="0" err="1"/>
              <a:t>benefit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ostrovní 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Rovnice" r:id="rId5" imgW="799920" imgH="393480" progId="Equation.3">
                  <p:embed/>
                </p:oleObj>
              </mc:Choice>
              <mc:Fallback>
                <p:oleObj name="Rovnice" r:id="rId5" imgW="799920" imgH="3934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602" y="3772127"/>
                        <a:ext cx="2903375" cy="952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Podmínky pro skupinovou</a:t>
            </a:r>
            <a:r>
              <a:rPr lang="en-US" b="0" dirty="0">
                <a:solidFill>
                  <a:srgbClr val="E80000"/>
                </a:solidFill>
              </a:rPr>
              <a:t> </a:t>
            </a:r>
            <a:r>
              <a:rPr lang="en-US" b="0" dirty="0" err="1">
                <a:solidFill>
                  <a:srgbClr val="E80000"/>
                </a:solidFill>
              </a:rPr>
              <a:t>selekci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3" y="5060496"/>
            <a:ext cx="8350043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Závěr: selekce mezi démy (skupinová) bude silnější než selekce uvnitř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démů (individuální) pouze je-li prospěch skupiny v porovnání se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ztrátou jedince vyšší než průměrný počet migrantů v každé generaci.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815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olidFill>
                  <a:srgbClr val="003399"/>
                </a:solidFill>
              </a:rPr>
              <a:t>Michael </a:t>
            </a:r>
            <a:r>
              <a:rPr lang="cs-CZ" sz="2000" b="0" dirty="0" err="1">
                <a:solidFill>
                  <a:srgbClr val="003399"/>
                </a:solidFill>
              </a:rPr>
              <a:t>Wade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/>
              <a:t>(1977):</a:t>
            </a:r>
            <a:r>
              <a:rPr lang="cs-CZ" sz="2000" b="0" dirty="0">
                <a:solidFill>
                  <a:srgbClr val="0033CC"/>
                </a:solidFill>
              </a:rPr>
              <a:t> </a:t>
            </a:r>
            <a:r>
              <a:rPr lang="cs-CZ" sz="2000" b="0" dirty="0"/>
              <a:t>experiment se skupinovou selekcí u potemníka </a:t>
            </a:r>
            <a:br>
              <a:rPr lang="cs-CZ" sz="2000" b="0" dirty="0"/>
            </a:br>
            <a:r>
              <a:rPr lang="cs-CZ" sz="2000" b="0" dirty="0"/>
              <a:t>	moučného (</a:t>
            </a: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r>
              <a:rPr lang="cs-CZ" sz="1800" b="0" dirty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798808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V přírodě však role skupinové selekce zřejmě minimální</a:t>
            </a:r>
            <a:endParaRPr lang="cs-CZ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1977590" y="298450"/>
            <a:ext cx="505388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082143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Kdybych z řeky zachránil své dva bratry, jako bych zachránil sám sebe!</a:t>
            </a: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6229" y="451076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551794" cy="290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William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Hamilton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(1964):</a:t>
            </a:r>
            <a:br>
              <a:rPr lang="cs-CZ" sz="2000" dirty="0">
                <a:solidFill>
                  <a:srgbClr val="0033CC"/>
                </a:solidFill>
                <a:sym typeface="Symbol" pitchFamily="18" charset="2"/>
              </a:rPr>
            </a:br>
            <a:endParaRPr lang="cs-CZ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blanokřídlý hmyz: </a:t>
            </a:r>
            <a:r>
              <a:rPr lang="cs-CZ" sz="2000" b="0" dirty="0" err="1">
                <a:sym typeface="Symbol" pitchFamily="18" charset="2"/>
              </a:rPr>
              <a:t>haplo</a:t>
            </a:r>
            <a:r>
              <a:rPr lang="cs-CZ" sz="2000" b="0" dirty="0">
                <a:sym typeface="Symbol" pitchFamily="18" charset="2"/>
              </a:rPr>
              <a:t>-diploidní systém určení pohlaví: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samice 2</a:t>
            </a:r>
            <a:r>
              <a:rPr lang="cs-CZ" sz="2000" b="0" i="1" dirty="0">
                <a:sym typeface="Symbol" pitchFamily="18" charset="2"/>
              </a:rPr>
              <a:t>N</a:t>
            </a:r>
            <a:r>
              <a:rPr lang="cs-CZ" sz="2000" b="0" dirty="0">
                <a:sym typeface="Symbol" pitchFamily="18" charset="2"/>
              </a:rPr>
              <a:t>, samci </a:t>
            </a:r>
            <a:r>
              <a:rPr lang="cs-CZ" sz="2000" b="0" i="1" dirty="0">
                <a:sym typeface="Symbol" pitchFamily="18" charset="2"/>
              </a:rPr>
              <a:t>N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  </a:t>
            </a:r>
            <a:r>
              <a:rPr lang="cs-CZ" sz="2000" b="0" dirty="0">
                <a:sym typeface="Symbol" pitchFamily="18" charset="2"/>
              </a:rPr>
              <a:t> příbuznost: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</a:t>
            </a:r>
            <a:r>
              <a:rPr lang="cs-CZ" sz="2000" b="0" dirty="0" err="1">
                <a:sym typeface="Symbol" pitchFamily="18" charset="2"/>
              </a:rPr>
              <a:t>dělnice</a:t>
            </a:r>
            <a:r>
              <a:rPr lang="cs-CZ" sz="2000" b="0" dirty="0">
                <a:sym typeface="Symbol" pitchFamily="18" charset="2"/>
              </a:rPr>
              <a:t> = ¾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královna – potomci = ½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trubci = ¼ 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658" y="2681941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6729727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>
                <a:solidFill>
                  <a:srgbClr val="E80000"/>
                </a:solidFill>
                <a:sym typeface="Symbol" pitchFamily="18" charset="2"/>
              </a:rPr>
              <a:t>i</a:t>
            </a:r>
            <a:r>
              <a:rPr lang="cs-CZ" b="0" dirty="0" err="1">
                <a:solidFill>
                  <a:srgbClr val="E80000"/>
                </a:solidFill>
                <a:sym typeface="Symbol" pitchFamily="18" charset="2"/>
              </a:rPr>
              <a:t>nkluzivní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 fitness </a:t>
            </a:r>
            <a:r>
              <a:rPr lang="cs-CZ" sz="2000" b="0" dirty="0">
                <a:sym typeface="Symbol" pitchFamily="18" charset="2"/>
              </a:rPr>
              <a:t>= </a:t>
            </a:r>
            <a:r>
              <a:rPr lang="cs-CZ" sz="2000" b="0" dirty="0" err="1">
                <a:sym typeface="Symbol" pitchFamily="18" charset="2"/>
              </a:rPr>
              <a:t>fitness</a:t>
            </a:r>
            <a:r>
              <a:rPr lang="cs-CZ" sz="2000" b="0" dirty="0">
                <a:sym typeface="Symbol" pitchFamily="18" charset="2"/>
              </a:rPr>
              <a:t> jedince a jeho příbuzných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altruismus mezi příbuznými =</a:t>
            </a:r>
            <a:r>
              <a:rPr lang="cs-CZ" sz="2000" dirty="0"/>
              <a:t> </a:t>
            </a:r>
            <a:r>
              <a:rPr lang="cs-CZ" b="0" dirty="0">
                <a:solidFill>
                  <a:srgbClr val="E80000"/>
                </a:solidFill>
              </a:rPr>
              <a:t>příbuzenský altruismus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(2⋅2</a:t>
                      </a:r>
                      <a:r>
                        <a:rPr lang="cs-CZ" sz="1100" baseline="30000" dirty="0"/>
                        <a:t>−5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koeficient příbuznosti: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94059" y="2836863"/>
          <a:ext cx="1807483" cy="124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Rovnice" r:id="rId4" imgW="533160" imgH="368280" progId="Equation.3">
                  <p:embed/>
                </p:oleObj>
              </mc:Choice>
              <mc:Fallback>
                <p:oleObj name="Rovnice" r:id="rId4" imgW="533160" imgH="368280" progId="Equation.3">
                  <p:embed/>
                  <p:pic>
                    <p:nvPicPr>
                      <p:cNvPr id="0" name="Object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059" y="2836863"/>
                        <a:ext cx="1807483" cy="124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032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závislost na stupni příbuznosti mezi dárcem a příjemcem</a:t>
            </a:r>
          </a:p>
          <a:p>
            <a:pPr defTabSz="360000"/>
            <a:r>
              <a:rPr lang="cs-CZ" sz="2000" b="0" dirty="0"/>
              <a:t>	(= na pravděpodobnosti, že sdílejí společné geny)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b="0" dirty="0" err="1">
                <a:solidFill>
                  <a:srgbClr val="E80000"/>
                </a:solidFill>
              </a:rPr>
              <a:t>Hamiltonovo</a:t>
            </a:r>
            <a:r>
              <a:rPr lang="cs-CZ" b="0" dirty="0">
                <a:solidFill>
                  <a:srgbClr val="E80000"/>
                </a:solidFill>
              </a:rPr>
              <a:t> pravidlo:</a:t>
            </a:r>
            <a:br>
              <a:rPr lang="cs-CZ" sz="2000" dirty="0">
                <a:solidFill>
                  <a:srgbClr val="E80000"/>
                </a:solidFill>
              </a:rPr>
            </a:br>
            <a:r>
              <a:rPr lang="cs-CZ" sz="2000" dirty="0">
                <a:solidFill>
                  <a:srgbClr val="E80000"/>
                </a:solidFill>
              </a:rPr>
              <a:t>				</a:t>
            </a:r>
            <a:r>
              <a:rPr lang="cs-CZ" sz="3200" b="0" i="1" dirty="0" err="1"/>
              <a:t>rb</a:t>
            </a:r>
            <a:r>
              <a:rPr lang="cs-CZ" sz="3200" b="0" dirty="0"/>
              <a:t> </a:t>
            </a:r>
            <a:r>
              <a:rPr lang="en-US" sz="3200" b="0" dirty="0"/>
              <a:t>&gt;</a:t>
            </a:r>
            <a:r>
              <a:rPr lang="cs-CZ" sz="3200" b="0" dirty="0"/>
              <a:t> </a:t>
            </a:r>
            <a:r>
              <a:rPr lang="cs-CZ" sz="3200" b="0" i="1" dirty="0"/>
              <a:t>c	</a:t>
            </a:r>
            <a:r>
              <a:rPr lang="cs-CZ" sz="2000" b="0" i="1" dirty="0"/>
              <a:t>	</a:t>
            </a:r>
          </a:p>
          <a:p>
            <a:endParaRPr lang="cs-CZ" sz="2000" b="0" i="1" dirty="0"/>
          </a:p>
          <a:p>
            <a:r>
              <a:rPr lang="cs-CZ" sz="2000" b="0" i="1" dirty="0"/>
              <a:t>r</a:t>
            </a:r>
            <a:r>
              <a:rPr lang="cs-CZ" sz="2000" b="0" dirty="0"/>
              <a:t> = příbuznost; </a:t>
            </a:r>
            <a:r>
              <a:rPr lang="cs-CZ" sz="2000" b="0" i="1" dirty="0"/>
              <a:t>b</a:t>
            </a:r>
            <a:r>
              <a:rPr lang="cs-CZ" sz="2000" b="0" dirty="0"/>
              <a:t> = výhoda (</a:t>
            </a:r>
            <a:r>
              <a:rPr lang="cs-CZ" sz="2000" b="0" i="1" dirty="0" err="1"/>
              <a:t>benefit</a:t>
            </a:r>
            <a:r>
              <a:rPr lang="cs-CZ" sz="2000" b="0" dirty="0"/>
              <a:t>); </a:t>
            </a:r>
            <a:r>
              <a:rPr lang="cs-CZ" sz="2000" b="0" i="1" dirty="0"/>
              <a:t>c</a:t>
            </a:r>
            <a:r>
              <a:rPr lang="cs-CZ" sz="2000" b="0" dirty="0"/>
              <a:t> = znevýhodnění (</a:t>
            </a:r>
            <a:r>
              <a:rPr lang="cs-CZ" sz="2000" b="0" i="1" dirty="0" err="1"/>
              <a:t>cost</a:t>
            </a:r>
            <a:r>
              <a:rPr lang="cs-CZ" sz="2000" b="0" dirty="0"/>
              <a:t>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sz="2000" b="0" dirty="0"/>
              <a:t>vztah příbuznosti a skupinové selekce: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5216493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80000"/>
                </a:solidFill>
              </a:rPr>
              <a:t>Eusocialita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blanokřídlí (</a:t>
            </a:r>
            <a:r>
              <a:rPr lang="cs-CZ" sz="2000" b="0" dirty="0" err="1"/>
              <a:t>Hymenoptera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termiti (</a:t>
            </a:r>
            <a:r>
              <a:rPr lang="cs-CZ" sz="2000" b="0" dirty="0" err="1"/>
              <a:t>Isoptera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br>
              <a:rPr lang="cs-CZ" sz="2000" b="0" dirty="0"/>
            </a:br>
            <a:r>
              <a:rPr lang="cs-CZ" sz="2000" b="0" dirty="0"/>
              <a:t>savci : </a:t>
            </a:r>
            <a:r>
              <a:rPr lang="cs-CZ" sz="2000" b="0" dirty="0" err="1"/>
              <a:t>rypoš</a:t>
            </a:r>
            <a:r>
              <a:rPr lang="cs-CZ" sz="2000" b="0" dirty="0"/>
              <a:t> lysý (</a:t>
            </a:r>
            <a:r>
              <a:rPr lang="cs-CZ" sz="2000" b="0" i="1" dirty="0" err="1"/>
              <a:t>Heterocephalus</a:t>
            </a:r>
            <a:r>
              <a:rPr lang="cs-CZ" sz="2000" b="0" i="1" dirty="0"/>
              <a:t> </a:t>
            </a:r>
            <a:r>
              <a:rPr lang="cs-CZ" sz="2000" b="0" i="1" dirty="0" err="1"/>
              <a:t>glaber</a:t>
            </a:r>
            <a:r>
              <a:rPr lang="cs-CZ" sz="2000" b="0" dirty="0"/>
              <a:t>), </a:t>
            </a:r>
            <a:br>
              <a:rPr lang="cs-CZ" sz="2000" b="0" dirty="0"/>
            </a:br>
            <a:r>
              <a:rPr lang="cs-CZ" sz="2000" b="0" dirty="0"/>
              <a:t>	      </a:t>
            </a:r>
            <a:r>
              <a:rPr lang="cs-CZ" sz="2000" b="0" dirty="0" err="1"/>
              <a:t>rypoši</a:t>
            </a:r>
            <a:r>
              <a:rPr lang="cs-CZ" sz="2000" b="0" dirty="0"/>
              <a:t> rodu </a:t>
            </a:r>
            <a:r>
              <a:rPr lang="en-US" sz="2000" b="0" i="1" dirty="0" err="1"/>
              <a:t>Fucomys</a:t>
            </a:r>
            <a:r>
              <a:rPr lang="cs-CZ" sz="2000" b="0" dirty="0"/>
              <a:t> (</a:t>
            </a:r>
            <a:r>
              <a:rPr lang="cs-CZ" sz="2000" b="0" dirty="0" err="1"/>
              <a:t>Bathyergidae</a:t>
            </a:r>
            <a:r>
              <a:rPr lang="cs-CZ" sz="2000" b="0" dirty="0"/>
              <a:t>)</a:t>
            </a:r>
            <a:br>
              <a:rPr lang="cs-CZ" sz="2000" b="0" dirty="0"/>
            </a:br>
            <a:br>
              <a:rPr lang="cs-CZ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sojka křovinná </a:t>
            </a:r>
            <a:r>
              <a:rPr lang="en-US" sz="2000" b="0" dirty="0"/>
              <a:t>(</a:t>
            </a:r>
            <a:r>
              <a:rPr lang="cs-CZ" sz="2000" b="0" i="1" dirty="0" err="1"/>
              <a:t>Aphelocoma</a:t>
            </a:r>
            <a:r>
              <a:rPr lang="cs-CZ" sz="2000" b="0" i="1" dirty="0"/>
              <a:t> </a:t>
            </a:r>
            <a:r>
              <a:rPr lang="cs-CZ" sz="2000" b="0" i="1" dirty="0" err="1"/>
              <a:t>coerulescens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	(Florida): </a:t>
            </a:r>
            <a:r>
              <a:rPr lang="cs-CZ" sz="2000" b="0" i="1" dirty="0"/>
              <a:t>c</a:t>
            </a:r>
            <a:r>
              <a:rPr lang="cs-CZ" sz="2000" b="0" dirty="0"/>
              <a:t> = 7%, </a:t>
            </a:r>
            <a:r>
              <a:rPr lang="cs-CZ" sz="2000" b="0" i="1" dirty="0"/>
              <a:t>b</a:t>
            </a:r>
            <a:r>
              <a:rPr lang="cs-CZ" sz="2000" b="0" dirty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625420" y="1231901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Fukomys</a:t>
            </a:r>
            <a:r>
              <a:rPr lang="cs-CZ" sz="1600" b="0" i="1" dirty="0"/>
              <a:t> </a:t>
            </a:r>
            <a:r>
              <a:rPr lang="cs-CZ" sz="1600" b="0" i="1" dirty="0" err="1"/>
              <a:t>sp</a:t>
            </a:r>
            <a:r>
              <a:rPr lang="cs-CZ" sz="1600" b="0" i="1" dirty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38883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přírodní výběr je v podstatě kompetitivní proces </a:t>
            </a:r>
            <a:r>
              <a:rPr lang="cs-CZ" sz="2000" b="0" dirty="0">
                <a:sym typeface="Symbol" pitchFamily="18" charset="2"/>
              </a:rPr>
              <a:t>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mezi organismy je jedním z nejzvláštnějších rysů živé přírody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sociální hmyz, člověk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mutualismus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543476" y="298450"/>
            <a:ext cx="595817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INTRAGENOMOVÝ KONFLIKT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7375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konflikt mezi jedinci v populaci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příbuznými jedinci (sourozenci, matka – potomek)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samcem a samicí (pohlavní výběr)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b="0" dirty="0">
                <a:solidFill>
                  <a:srgbClr val="E80000"/>
                </a:solidFill>
              </a:rPr>
              <a:t>kooperace a konflikt na úrovni genomu:</a:t>
            </a:r>
            <a:br>
              <a:rPr lang="cs-CZ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>: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tělo smrtelné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/>
              <a:t>geny (skoro) nesmrtelné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„genový pohled“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595382" y="3561924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548822"/>
            <a:ext cx="716574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CC"/>
                </a:solidFill>
              </a:rPr>
              <a:t>Richard </a:t>
            </a:r>
            <a:r>
              <a:rPr lang="cs-CZ" b="0" dirty="0" err="1">
                <a:solidFill>
                  <a:srgbClr val="0033CC"/>
                </a:solidFill>
              </a:rPr>
              <a:t>Dawkins</a:t>
            </a:r>
            <a:r>
              <a:rPr lang="cs-CZ" b="0" dirty="0"/>
              <a:t>: </a:t>
            </a:r>
            <a:br>
              <a:rPr lang="cs-CZ" sz="2000" dirty="0"/>
            </a:br>
            <a:r>
              <a:rPr lang="cs-CZ" sz="2000" b="0" dirty="0"/>
              <a:t>pojem </a:t>
            </a:r>
            <a:r>
              <a:rPr lang="cs-CZ" sz="2000" b="0" dirty="0">
                <a:solidFill>
                  <a:srgbClr val="E80000"/>
                </a:solidFill>
              </a:rPr>
              <a:t>sobecký gen</a:t>
            </a:r>
            <a:r>
              <a:rPr lang="cs-CZ" sz="2000" b="0" dirty="0"/>
              <a:t> (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Selfish</a:t>
            </a:r>
            <a:r>
              <a:rPr lang="cs-CZ" sz="2000" b="0" i="1" dirty="0"/>
              <a:t> Gene</a:t>
            </a:r>
            <a:r>
              <a:rPr lang="cs-CZ" sz="2000" b="0" dirty="0"/>
              <a:t>, 1976):</a:t>
            </a:r>
            <a:br>
              <a:rPr lang="cs-CZ" sz="2000" b="0" dirty="0"/>
            </a:br>
            <a:br>
              <a:rPr lang="cs-CZ" sz="2000" b="0" dirty="0"/>
            </a:br>
            <a:r>
              <a:rPr lang="cs-CZ" sz="2000" b="0" dirty="0"/>
              <a:t>tělo pouze jako dopravní prostředek, přenosné médium </a:t>
            </a:r>
            <a:br>
              <a:rPr lang="cs-CZ" sz="2000" b="0" dirty="0"/>
            </a:br>
            <a:r>
              <a:rPr lang="cs-CZ" sz="2000" b="0" dirty="0"/>
              <a:t>	(šiřitel) </a:t>
            </a:r>
            <a:r>
              <a:rPr lang="cs-CZ" sz="2000" b="0" dirty="0" err="1"/>
              <a:t>replikátorů</a:t>
            </a:r>
            <a:r>
              <a:rPr lang="cs-CZ" sz="2000" b="0" dirty="0"/>
              <a:t> (genů), které se nedokážou šířit samy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proto selekce působí na geny spíše než na celý organismus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geny spolu nutně musí spolupracovat (analogie s osmiveslicí)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</a:rPr>
              <a:t>Pozor! pojem „sobecký“ chápán jako metafora!</a:t>
            </a:r>
            <a:endParaRPr lang="cs-CZ" sz="2000" dirty="0"/>
          </a:p>
          <a:p>
            <a:pPr defTabSz="360000">
              <a:spcAft>
                <a:spcPts val="1000"/>
              </a:spcAft>
            </a:pP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občas se některý genetický element chová „neférově“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  </a:t>
            </a:r>
            <a:r>
              <a:rPr lang="cs-CZ" sz="2000" b="0" dirty="0" err="1">
                <a:solidFill>
                  <a:srgbClr val="E80000"/>
                </a:solidFill>
                <a:sym typeface="Symbol" pitchFamily="18" charset="2"/>
              </a:rPr>
              <a:t>ultrasobecká</a:t>
            </a:r>
            <a:r>
              <a:rPr lang="cs-CZ" sz="2000" b="0" dirty="0">
                <a:solidFill>
                  <a:srgbClr val="E80000"/>
                </a:solidFill>
                <a:sym typeface="Symbol" pitchFamily="18" charset="2"/>
              </a:rPr>
              <a:t> 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zákon o segregaci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36563" y="298450"/>
            <a:ext cx="8552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Intragenomový</a:t>
            </a:r>
            <a:r>
              <a:rPr lang="cs-CZ" b="0" dirty="0">
                <a:solidFill>
                  <a:srgbClr val="E80000"/>
                </a:solidFill>
              </a:rPr>
              <a:t> konflikt vede k většímu zastoupení některého</a:t>
            </a:r>
          </a:p>
          <a:p>
            <a:pPr algn="ctr"/>
            <a:r>
              <a:rPr lang="cs-CZ" b="0" dirty="0">
                <a:solidFill>
                  <a:srgbClr val="E80000"/>
                </a:solidFill>
              </a:rPr>
              <a:t>genomového elementu v příští generaci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64331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vychýlení </a:t>
            </a:r>
            <a:r>
              <a:rPr lang="cs-CZ" b="0" dirty="0" err="1">
                <a:solidFill>
                  <a:srgbClr val="E80000"/>
                </a:solidFill>
              </a:rPr>
              <a:t>segregačího</a:t>
            </a:r>
            <a:r>
              <a:rPr lang="cs-CZ" b="0" dirty="0">
                <a:solidFill>
                  <a:srgbClr val="E80000"/>
                </a:solidFill>
              </a:rPr>
              <a:t> (transmisního) poměru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segregation</a:t>
            </a:r>
            <a:r>
              <a:rPr lang="cs-CZ" sz="1800" b="0" i="1" dirty="0"/>
              <a:t>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(SD)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transmission</a:t>
            </a:r>
            <a:r>
              <a:rPr lang="cs-CZ" sz="1800" b="0" i="1" dirty="0"/>
              <a:t> ratio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(TRD)</a:t>
            </a:r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2493963" y="4452938"/>
            <a:ext cx="1557337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/>
              <a:t>drive</a:t>
            </a:r>
            <a:r>
              <a:rPr lang="cs-CZ" sz="1800" b="0" dirty="0"/>
              <a:t>“ (tah)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088188" y="5689600"/>
            <a:ext cx="1374775" cy="657225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 err="1"/>
              <a:t>drag</a:t>
            </a:r>
            <a:r>
              <a:rPr lang="cs-CZ" sz="1800" b="0" dirty="0"/>
              <a:t>“ (vlečení)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659947" y="3556000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i="1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interferenci je normální alela diskvalifikována z přenosu do další generace</a:t>
              </a: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1"/>
                      <a:t>D</a:t>
                    </a:r>
                    <a:endParaRPr lang="cs-CZ" sz="1200" i="1"/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gonotaxi se mutantní alela dostává do vajíčka, zatímco normální alela do pólového tělíska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/>
                <a:t>vajíčko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pólové tělísko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i="1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CEC713B-691F-4E1E-89F0-E98439352DEC}"/>
              </a:ext>
            </a:extLst>
          </p:cNvPr>
          <p:cNvSpPr txBox="1"/>
          <p:nvPr/>
        </p:nvSpPr>
        <p:spPr>
          <a:xfrm>
            <a:off x="6387798" y="306442"/>
            <a:ext cx="271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0" dirty="0" err="1"/>
              <a:t>Akera</a:t>
            </a:r>
            <a:r>
              <a:rPr lang="cs-CZ" sz="1600" b="0" dirty="0"/>
              <a:t> et al., Science (2017)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0B569C7-D084-4C55-8ADD-3D089A14C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458" y="306442"/>
            <a:ext cx="184377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Gonotaxe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7158D38-82EA-43FA-8CE9-7ABC3CD9F75D}"/>
              </a:ext>
            </a:extLst>
          </p:cNvPr>
          <p:cNvGrpSpPr/>
          <p:nvPr/>
        </p:nvGrpSpPr>
        <p:grpSpPr>
          <a:xfrm>
            <a:off x="1163957" y="1014390"/>
            <a:ext cx="6758535" cy="5679677"/>
            <a:chOff x="1163957" y="1014390"/>
            <a:chExt cx="6758535" cy="5679677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E809763-4BE5-41E8-9634-41967F8D0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6000"/>
                      </a14:imgEffect>
                      <a14:imgEffect>
                        <a14:brightnessContrast contrast="4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63957" y="1014390"/>
              <a:ext cx="6758535" cy="5679677"/>
            </a:xfrm>
            <a:prstGeom prst="rect">
              <a:avLst/>
            </a:prstGeom>
          </p:spPr>
        </p:pic>
        <p:sp>
          <p:nvSpPr>
            <p:cNvPr id="2" name="Ovál 1">
              <a:extLst>
                <a:ext uri="{FF2B5EF4-FFF2-40B4-BE49-F238E27FC236}">
                  <a16:creationId xmlns:a16="http://schemas.microsoft.com/office/drawing/2014/main" id="{782C219B-A2EE-47BE-94A3-9075CF6F31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45324" y="1065075"/>
              <a:ext cx="1078302" cy="107830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endParaRPr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04B4B050-494D-4C65-9DFB-EEC0FDA5F21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35804" y="1065075"/>
              <a:ext cx="1078302" cy="107830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endParaRPr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711BC4DA-F73C-4620-97C0-557EAA4B44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26284" y="1065075"/>
              <a:ext cx="1078302" cy="107830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805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2220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1. Autozomální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0879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i="1" dirty="0">
                <a:solidFill>
                  <a:srgbClr val="E60000"/>
                </a:solidFill>
              </a:rPr>
              <a:t>SD</a:t>
            </a:r>
            <a:r>
              <a:rPr lang="cs-CZ" sz="2000" b="0" dirty="0">
                <a:solidFill>
                  <a:srgbClr val="E60000"/>
                </a:solidFill>
              </a:rPr>
              <a:t> (</a:t>
            </a:r>
            <a:r>
              <a:rPr lang="cs-CZ" sz="2000" b="0" dirty="0" err="1">
                <a:solidFill>
                  <a:srgbClr val="E60000"/>
                </a:solidFill>
              </a:rPr>
              <a:t>segregation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distorters</a:t>
            </a:r>
            <a:r>
              <a:rPr lang="cs-CZ" sz="2000" b="0" dirty="0">
                <a:solidFill>
                  <a:srgbClr val="E60000"/>
                </a:solidFill>
              </a:rPr>
              <a:t>) geny: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</a:t>
            </a:r>
            <a:r>
              <a:rPr lang="cs-CZ" sz="2000" b="0" i="1" dirty="0" err="1"/>
              <a:t>Drosophila</a:t>
            </a:r>
            <a:r>
              <a:rPr lang="cs-CZ" sz="2000" b="0" i="1" dirty="0"/>
              <a:t> </a:t>
            </a:r>
            <a:r>
              <a:rPr lang="cs-CZ" sz="2000" b="0" i="1" dirty="0" err="1"/>
              <a:t>melanogaster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distorter</a:t>
            </a:r>
            <a:r>
              <a:rPr lang="cs-CZ" sz="2000" b="0" dirty="0"/>
              <a:t> a </a:t>
            </a:r>
            <a:r>
              <a:rPr lang="cs-CZ" sz="2000" b="0" i="1" dirty="0" err="1"/>
              <a:t>responder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zástava spermatogeneze u buněk</a:t>
            </a:r>
            <a:br>
              <a:rPr lang="cs-CZ" sz="2000" b="0" dirty="0"/>
            </a:br>
            <a:r>
              <a:rPr lang="cs-CZ" sz="2000" b="0" dirty="0"/>
              <a:t>	s diskvalifikovanou alelou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často vznik modifikátorových genů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SD geny = „psanecké geny“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29606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„</a:t>
            </a:r>
            <a:r>
              <a:rPr lang="cs-CZ" sz="2000" b="0" i="1" dirty="0">
                <a:solidFill>
                  <a:srgbClr val="E60000"/>
                </a:solidFill>
              </a:rPr>
              <a:t>Spore </a:t>
            </a:r>
            <a:r>
              <a:rPr lang="cs-CZ" sz="2000" b="0" i="1" dirty="0" err="1">
                <a:solidFill>
                  <a:srgbClr val="E60000"/>
                </a:solidFill>
              </a:rPr>
              <a:t>killers</a:t>
            </a:r>
            <a:r>
              <a:rPr lang="cs-CZ" sz="2000" b="0" dirty="0">
                <a:solidFill>
                  <a:srgbClr val="E60000"/>
                </a:solidFill>
              </a:rPr>
              <a:t>“ (</a:t>
            </a:r>
            <a:r>
              <a:rPr lang="cs-CZ" sz="2000" b="0" i="1" dirty="0" err="1">
                <a:solidFill>
                  <a:srgbClr val="E60000"/>
                </a:solidFill>
              </a:rPr>
              <a:t>sk</a:t>
            </a:r>
            <a:r>
              <a:rPr lang="cs-CZ" sz="2000" b="0" dirty="0">
                <a:solidFill>
                  <a:srgbClr val="E60000"/>
                </a:solidFill>
              </a:rPr>
              <a:t> geny):</a:t>
            </a:r>
          </a:p>
          <a:p>
            <a:pPr>
              <a:spcAft>
                <a:spcPts val="600"/>
              </a:spcAft>
            </a:pPr>
            <a:r>
              <a:rPr lang="cs-CZ" sz="2000" b="0" i="1" dirty="0" err="1"/>
              <a:t>Neurospora</a:t>
            </a:r>
            <a:r>
              <a:rPr lang="cs-CZ" sz="2000" b="0" i="1" dirty="0"/>
              <a:t> </a:t>
            </a:r>
            <a:r>
              <a:rPr lang="cs-CZ" sz="2000" b="0" i="1" dirty="0" err="1"/>
              <a:t>crassa</a:t>
            </a:r>
            <a:endParaRPr lang="cs-CZ" sz="2000" b="0" dirty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55515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i="1" dirty="0">
                <a:solidFill>
                  <a:srgbClr val="E60000"/>
                </a:solidFill>
              </a:rPr>
              <a:t>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haplotyp</a:t>
            </a:r>
            <a:r>
              <a:rPr lang="cs-CZ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myši domácí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 proximální třetina </a:t>
            </a:r>
            <a:r>
              <a:rPr lang="cs-CZ" sz="2000" b="0" dirty="0" err="1">
                <a:sym typeface="Symbol" pitchFamily="18" charset="2"/>
              </a:rPr>
              <a:t>chr</a:t>
            </a:r>
            <a:r>
              <a:rPr lang="en-US" sz="2000" b="0" dirty="0" err="1">
                <a:sym typeface="Symbol" pitchFamily="18" charset="2"/>
              </a:rPr>
              <a:t>omozomu</a:t>
            </a:r>
            <a:r>
              <a:rPr lang="cs-CZ" sz="2000" b="0" dirty="0">
                <a:sym typeface="Symbol" pitchFamily="18" charset="2"/>
              </a:rPr>
              <a:t> 17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4 </a:t>
            </a:r>
            <a:r>
              <a:rPr lang="cs-CZ" sz="2000" b="0" dirty="0" err="1"/>
              <a:t>paracentrické</a:t>
            </a:r>
            <a:r>
              <a:rPr lang="cs-CZ" sz="2000" b="0" dirty="0"/>
              <a:t> inverze </a:t>
            </a:r>
            <a:r>
              <a:rPr lang="cs-CZ" sz="2000" b="0" dirty="0">
                <a:sym typeface="Symbol" pitchFamily="18" charset="2"/>
              </a:rPr>
              <a:t> rekombinace jen 2%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+ několik </a:t>
            </a:r>
            <a:r>
              <a:rPr lang="cs-CZ" sz="2000" b="0" i="1" dirty="0" err="1"/>
              <a:t>distorterů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/>
              <a:t>t/t</a:t>
            </a:r>
            <a:r>
              <a:rPr lang="cs-CZ" sz="2000" b="0" dirty="0"/>
              <a:t> samci sterilní</a:t>
            </a:r>
            <a:r>
              <a:rPr lang="cs-CZ" sz="2000" b="0" dirty="0">
                <a:sym typeface="Symbol" pitchFamily="18" charset="2"/>
              </a:rPr>
              <a:t>  </a:t>
            </a:r>
            <a:r>
              <a:rPr lang="cs-CZ" sz="2000" b="0" dirty="0"/>
              <a:t>více než 15 letálních genů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89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různá genetická struktura vede k odlišným výsledkům tahu: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oba chromozomy normální </a:t>
            </a:r>
            <a:r>
              <a:rPr lang="cs-CZ" sz="1800" b="0" dirty="0">
                <a:sym typeface="Symbol" pitchFamily="18" charset="2"/>
              </a:rPr>
              <a:t> segregace 1:1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357256" y="2921000"/>
            <a:ext cx="2687889" cy="1752600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nejvyšší vychýlení transmisního poměru při kombinaci kompletního </a:t>
            </a:r>
            <a:r>
              <a:rPr lang="cs-CZ" sz="1800" b="0" i="1" dirty="0"/>
              <a:t>t</a:t>
            </a:r>
            <a:r>
              <a:rPr lang="cs-CZ" sz="1800" b="0" dirty="0"/>
              <a:t> </a:t>
            </a:r>
            <a:r>
              <a:rPr lang="cs-CZ" sz="1800" b="0" dirty="0" err="1"/>
              <a:t>haplotypu</a:t>
            </a:r>
            <a:r>
              <a:rPr lang="cs-CZ" sz="1800" b="0" dirty="0"/>
              <a:t> a normálního chromozomu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respoder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distortery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479830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mechanismus TRD odlišný od octomilky: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= </a:t>
            </a:r>
            <a:r>
              <a:rPr lang="cs-CZ" sz="2000" b="0" i="1" dirty="0" err="1"/>
              <a:t>Smok</a:t>
            </a:r>
            <a:r>
              <a:rPr lang="cs-CZ" sz="2000" b="0" dirty="0"/>
              <a:t> (fúzovaný gen)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regulace kaskády genů podílejících se </a:t>
            </a:r>
            <a:br>
              <a:rPr lang="cs-CZ" sz="2000" b="0" dirty="0"/>
            </a:br>
            <a:r>
              <a:rPr lang="cs-CZ" sz="2000" b="0" dirty="0"/>
              <a:t>	na tvorbě bičíku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distorter</a:t>
            </a:r>
            <a:endParaRPr lang="cs-CZ" sz="1800" b="0" i="1" dirty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responder</a:t>
            </a:r>
            <a:endParaRPr lang="cs-CZ" sz="1800" b="0" i="1" dirty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6" y="133350"/>
            <a:ext cx="2687638" cy="2203450"/>
            <a:chOff x="3862" y="84"/>
            <a:chExt cx="1693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568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Př.: hlenky (</a:t>
            </a:r>
            <a:r>
              <a:rPr lang="cs-CZ" sz="2000" b="0" i="1" dirty="0" err="1"/>
              <a:t>slime</a:t>
            </a:r>
            <a:r>
              <a:rPr lang="cs-CZ" sz="2000" b="0" i="1" dirty="0"/>
              <a:t> </a:t>
            </a:r>
            <a:r>
              <a:rPr lang="cs-CZ" sz="2000" b="0" i="1" dirty="0" err="1"/>
              <a:t>molds</a:t>
            </a:r>
            <a:r>
              <a:rPr lang="cs-CZ" sz="2000" b="0" dirty="0"/>
              <a:t>)</a:t>
            </a:r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rmie normální">
            <a:hlinkClick r:id="" action="ppaction://media"/>
            <a:extLst>
              <a:ext uri="{FF2B5EF4-FFF2-40B4-BE49-F238E27FC236}">
                <a16:creationId xmlns:a16="http://schemas.microsoft.com/office/drawing/2014/main" id="{84D75706-6696-4521-8C2C-CE116E5CA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187" y="2787"/>
            <a:ext cx="8567625" cy="685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ermie defektní">
            <a:hlinkClick r:id="" action="ppaction://media"/>
            <a:extLst>
              <a:ext uri="{FF2B5EF4-FFF2-40B4-BE49-F238E27FC236}">
                <a16:creationId xmlns:a16="http://schemas.microsoft.com/office/drawing/2014/main" id="{7CE7234E-4ECC-4FB9-ADB2-F62754073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419" y="-14665"/>
            <a:ext cx="8590831" cy="687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4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2. </a:t>
            </a:r>
            <a:r>
              <a:rPr lang="cs-CZ" b="0" dirty="0" err="1">
                <a:solidFill>
                  <a:srgbClr val="E60000"/>
                </a:solidFill>
              </a:rPr>
              <a:t>Maternal</a:t>
            </a:r>
            <a:r>
              <a:rPr lang="cs-CZ" b="0" dirty="0">
                <a:solidFill>
                  <a:srgbClr val="E60000"/>
                </a:solidFill>
              </a:rPr>
              <a:t>-</a:t>
            </a:r>
            <a:r>
              <a:rPr lang="cs-CZ" b="0" dirty="0" err="1">
                <a:solidFill>
                  <a:srgbClr val="E60000"/>
                </a:solidFill>
              </a:rPr>
              <a:t>effect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killers</a:t>
            </a:r>
            <a:endParaRPr lang="cs-CZ" b="0" dirty="0">
              <a:solidFill>
                <a:srgbClr val="E60000"/>
              </a:solidFill>
            </a:endParaRP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1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106334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gen </a:t>
            </a:r>
            <a:r>
              <a:rPr lang="cs-CZ" sz="2000" b="0" i="1" dirty="0" err="1">
                <a:solidFill>
                  <a:srgbClr val="E60000"/>
                </a:solidFill>
              </a:rPr>
              <a:t>Medea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Maternal</a:t>
            </a:r>
            <a:r>
              <a:rPr lang="cs-CZ" sz="2000" b="0" dirty="0"/>
              <a:t>-</a:t>
            </a:r>
            <a:r>
              <a:rPr lang="cs-CZ" sz="2000" b="0" dirty="0" err="1"/>
              <a:t>Effect</a:t>
            </a:r>
            <a:r>
              <a:rPr lang="cs-CZ" sz="2000" b="0" dirty="0"/>
              <a:t> Dominant </a:t>
            </a:r>
            <a:r>
              <a:rPr lang="cs-CZ" sz="2000" b="0" dirty="0" err="1"/>
              <a:t>Embryonic</a:t>
            </a:r>
            <a:r>
              <a:rPr lang="cs-CZ" sz="2000" b="0" dirty="0"/>
              <a:t> </a:t>
            </a:r>
            <a:r>
              <a:rPr lang="cs-CZ" sz="2000" b="0" dirty="0" err="1"/>
              <a:t>Arrest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matka </a:t>
            </a:r>
            <a:r>
              <a:rPr lang="cs-CZ" sz="2000" b="0" i="1" dirty="0"/>
              <a:t>M/</a:t>
            </a:r>
            <a:r>
              <a:rPr lang="cs-CZ" sz="2000" b="0" dirty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 likviduje všechny potomky,</a:t>
            </a:r>
            <a:br>
              <a:rPr lang="cs-CZ" sz="2000" b="0" dirty="0"/>
            </a:br>
            <a:r>
              <a:rPr lang="cs-CZ" sz="2000" b="0" dirty="0"/>
              <a:t>	kteří ho nemají – potomci +/+ hynou</a:t>
            </a:r>
            <a:br>
              <a:rPr lang="cs-CZ" sz="2000" b="0" dirty="0"/>
            </a:br>
            <a:r>
              <a:rPr lang="cs-CZ" sz="2000" b="0" dirty="0"/>
              <a:t>	ve 2. larválním instaru</a:t>
            </a:r>
            <a:endParaRPr lang="cs-CZ" b="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600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3. </a:t>
            </a:r>
            <a:r>
              <a:rPr lang="en-US" b="0" dirty="0">
                <a:solidFill>
                  <a:srgbClr val="E60000"/>
                </a:solidFill>
              </a:rPr>
              <a:t>D</a:t>
            </a:r>
            <a:r>
              <a:rPr lang="cs-CZ" b="0" dirty="0" err="1">
                <a:solidFill>
                  <a:srgbClr val="E60000"/>
                </a:solidFill>
              </a:rPr>
              <a:t>ědičnost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ve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prosp</a:t>
            </a:r>
            <a:r>
              <a:rPr lang="cs-CZ" b="0" dirty="0">
                <a:solidFill>
                  <a:srgbClr val="E60000"/>
                </a:solidFill>
              </a:rPr>
              <a:t>ě</a:t>
            </a:r>
            <a:r>
              <a:rPr lang="en-US" b="0" dirty="0" err="1">
                <a:solidFill>
                  <a:srgbClr val="E60000"/>
                </a:solidFill>
              </a:rPr>
              <a:t>ch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jednoho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pohlav</a:t>
            </a:r>
            <a:r>
              <a:rPr lang="cs-CZ" b="0" dirty="0">
                <a:solidFill>
                  <a:srgbClr val="E60000"/>
                </a:solidFill>
              </a:rPr>
              <a:t>í </a:t>
            </a:r>
            <a:br>
              <a:rPr lang="cs-CZ" b="0" dirty="0">
                <a:solidFill>
                  <a:srgbClr val="E60000"/>
                </a:solidFill>
              </a:rPr>
            </a:br>
            <a:r>
              <a:rPr lang="cs-CZ" b="0" dirty="0">
                <a:solidFill>
                  <a:srgbClr val="E60000"/>
                </a:solidFill>
              </a:rPr>
              <a:t>    (</a:t>
            </a:r>
            <a:r>
              <a:rPr lang="cs-CZ" b="0" i="1" dirty="0">
                <a:solidFill>
                  <a:srgbClr val="E60000"/>
                </a:solidFill>
              </a:rPr>
              <a:t>sex-</a:t>
            </a:r>
            <a:r>
              <a:rPr lang="cs-CZ" b="0" i="1" dirty="0" err="1">
                <a:solidFill>
                  <a:srgbClr val="E60000"/>
                </a:solidFill>
              </a:rPr>
              <a:t>biased</a:t>
            </a:r>
            <a:r>
              <a:rPr lang="cs-CZ" b="0" i="1" dirty="0">
                <a:solidFill>
                  <a:srgbClr val="E60000"/>
                </a:solidFill>
              </a:rPr>
              <a:t> inheritance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284742"/>
            <a:ext cx="760496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geny předávané výhradně skrze jedno pohlaví mají zájem o vyšší</a:t>
            </a:r>
            <a:br>
              <a:rPr lang="cs-CZ" sz="2000" b="0" dirty="0"/>
            </a:br>
            <a:r>
              <a:rPr lang="cs-CZ" sz="2000" b="0" dirty="0"/>
              <a:t>	reprodukci právě tohoto pohlaví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dirty="0">
                <a:solidFill>
                  <a:srgbClr val="E60000"/>
                </a:solidFill>
              </a:rPr>
              <a:t>vychýlení poměru pohlaví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tah </a:t>
            </a:r>
            <a:r>
              <a:rPr lang="cs-CZ" sz="2000" b="0" dirty="0" err="1"/>
              <a:t>chr</a:t>
            </a:r>
            <a:r>
              <a:rPr lang="cs-CZ" sz="2000" b="0" dirty="0"/>
              <a:t>. X </a:t>
            </a:r>
            <a:r>
              <a:rPr lang="cs-CZ" sz="2000" b="0" dirty="0">
                <a:sym typeface="Symbol" pitchFamily="18" charset="2"/>
              </a:rPr>
              <a:t> vychýlení poměru pohlaví ve prospěch samic 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selekce bude podporovat návrat k původnímu stavu</a:t>
            </a: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0579" y="2892450"/>
            <a:ext cx="3852913" cy="349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8848D1-653A-436F-AF98-D54D9F57A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14000" contrast="56000"/>
          </a:blip>
          <a:srcRect t="57407" b="10769"/>
          <a:stretch/>
        </p:blipFill>
        <p:spPr>
          <a:xfrm>
            <a:off x="1970815" y="3929331"/>
            <a:ext cx="5202370" cy="22337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1CC2CEF-4B59-4BDD-B511-9555599DE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" b="77518"/>
          <a:stretch/>
        </p:blipFill>
        <p:spPr>
          <a:xfrm>
            <a:off x="765268" y="1105020"/>
            <a:ext cx="7613464" cy="23239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8282DAF-AA52-497D-8E88-A77B012A6D45}"/>
              </a:ext>
            </a:extLst>
          </p:cNvPr>
          <p:cNvSpPr txBox="1"/>
          <p:nvPr/>
        </p:nvSpPr>
        <p:spPr>
          <a:xfrm>
            <a:off x="1086928" y="370935"/>
            <a:ext cx="7448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Model konfliktu mezi X-vázaným (</a:t>
            </a:r>
            <a:r>
              <a:rPr lang="cs-CZ" sz="2000" b="0" i="1" dirty="0" err="1"/>
              <a:t>Slx</a:t>
            </a:r>
            <a:r>
              <a:rPr lang="cs-CZ" sz="2000" b="0" dirty="0"/>
              <a:t>) a Y-vázaným genem (</a:t>
            </a:r>
            <a:r>
              <a:rPr lang="cs-CZ" sz="2000" b="0" i="1" dirty="0" err="1"/>
              <a:t>Sly</a:t>
            </a:r>
            <a:r>
              <a:rPr lang="cs-CZ" sz="2000" b="0" dirty="0"/>
              <a:t>)</a:t>
            </a: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2807779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989482B-7A80-4CD7-BCCE-8E272B3754B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6000" contrast="46000"/>
          </a:blip>
          <a:stretch>
            <a:fillRect/>
          </a:stretch>
        </p:blipFill>
        <p:spPr>
          <a:xfrm>
            <a:off x="436563" y="168214"/>
            <a:ext cx="4747912" cy="29181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548316-B3DB-4596-AB92-CD57421E4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30000" contrast="66000"/>
          </a:blip>
          <a:srcRect l="1518" r="2016" b="4139"/>
          <a:stretch/>
        </p:blipFill>
        <p:spPr>
          <a:xfrm>
            <a:off x="3122762" y="2776848"/>
            <a:ext cx="5926347" cy="399488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DFFE44-F644-4E42-A739-18401D51C634}"/>
              </a:ext>
            </a:extLst>
          </p:cNvPr>
          <p:cNvSpPr txBox="1"/>
          <p:nvPr/>
        </p:nvSpPr>
        <p:spPr>
          <a:xfrm>
            <a:off x="5891842" y="872366"/>
            <a:ext cx="2038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velikost </a:t>
            </a:r>
            <a:r>
              <a:rPr lang="cs-CZ" sz="2000" b="0" dirty="0" err="1"/>
              <a:t>chr</a:t>
            </a:r>
            <a:r>
              <a:rPr lang="cs-CZ" sz="2000" b="0" dirty="0"/>
              <a:t>. Y ...</a:t>
            </a:r>
            <a:endParaRPr lang="en-GB" sz="2000" b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D6EBD8-D372-4EFF-894F-94393404F17C}"/>
              </a:ext>
            </a:extLst>
          </p:cNvPr>
          <p:cNvSpPr txBox="1"/>
          <p:nvPr/>
        </p:nvSpPr>
        <p:spPr>
          <a:xfrm>
            <a:off x="5801410" y="2065178"/>
            <a:ext cx="2417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... z toho </a:t>
            </a:r>
            <a:r>
              <a:rPr lang="cs-CZ" sz="2000" b="0" dirty="0" err="1"/>
              <a:t>multigenní</a:t>
            </a:r>
            <a:endParaRPr lang="en-GB" sz="2000" b="0" dirty="0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41853B6-FCFE-4664-A637-01FB61C5E982}"/>
              </a:ext>
            </a:extLst>
          </p:cNvPr>
          <p:cNvCxnSpPr>
            <a:cxnSpLocks/>
          </p:cNvCxnSpPr>
          <p:nvPr/>
        </p:nvCxnSpPr>
        <p:spPr bwMode="auto">
          <a:xfrm flipH="1">
            <a:off x="4735902" y="1272476"/>
            <a:ext cx="1526875" cy="8122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3C64E4B-D9A2-4037-8C3F-89BDA7DE3580}"/>
              </a:ext>
            </a:extLst>
          </p:cNvPr>
          <p:cNvCxnSpPr>
            <a:cxnSpLocks/>
          </p:cNvCxnSpPr>
          <p:nvPr/>
        </p:nvCxnSpPr>
        <p:spPr bwMode="auto">
          <a:xfrm flipH="1">
            <a:off x="4735902" y="2265232"/>
            <a:ext cx="10042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9E2CBD4-17A6-4309-943B-48E47A83A424}"/>
              </a:ext>
            </a:extLst>
          </p:cNvPr>
          <p:cNvCxnSpPr>
            <a:cxnSpLocks/>
          </p:cNvCxnSpPr>
          <p:nvPr/>
        </p:nvCxnSpPr>
        <p:spPr bwMode="auto">
          <a:xfrm>
            <a:off x="6806242" y="2465288"/>
            <a:ext cx="0" cy="5116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15857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663640"/>
            <a:ext cx="8274701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Cytoplazmová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samčí sterilita</a:t>
            </a:r>
            <a:br>
              <a:rPr lang="cs-CZ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(CMS, </a:t>
            </a:r>
            <a:r>
              <a:rPr lang="cs-CZ" sz="2000" b="0" i="1" dirty="0" err="1">
                <a:sym typeface="Symbol" pitchFamily="18" charset="2"/>
              </a:rPr>
              <a:t>cytoplasmic</a:t>
            </a:r>
            <a:r>
              <a:rPr lang="cs-CZ" sz="2000" b="0" i="1" dirty="0">
                <a:sym typeface="Symbol" pitchFamily="18" charset="2"/>
              </a:rPr>
              <a:t> male sterility</a:t>
            </a:r>
            <a:r>
              <a:rPr lang="cs-CZ" sz="2000" b="0" dirty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u 5-10% populací jednodomých rostlin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smíšené populace se sterilními samčími rostlinami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tato sterilita způsobena mutantním mitochondriálním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genomem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výhoda pokud rostliny se sterilním samčím pohlavím investují zdroje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místo do pylu pouze do semen  přenos většího počtu mitochondrií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3046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65163" y="113551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samec</a:t>
            </a:r>
            <a:endParaRPr lang="cs-CZ" sz="1600" b="0" dirty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3986213" y="99899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samice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36563" y="465976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jestliže má matka 1 syna a 1 dceru, počet kopií její </a:t>
            </a:r>
            <a:r>
              <a:rPr lang="cs-CZ" sz="1800" b="0" dirty="0" err="1"/>
              <a:t>mtDNA</a:t>
            </a:r>
            <a:r>
              <a:rPr lang="cs-CZ" sz="1800" b="0" dirty="0"/>
              <a:t> zůstává stále stejný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44700" y="168796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73300" y="194196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00363" y="168796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28963" y="194196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28888" y="163716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20788" y="267062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49388" y="292462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076450" y="267062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06638" y="292462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04975" y="261824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25763" y="267062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54363" y="292462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783013" y="267062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11613" y="292462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09950" y="261824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20788" y="369456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49388" y="395015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076450" y="369456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06638" y="395015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04975" y="364376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25763" y="369456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54363" y="395015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783013" y="369456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11613" y="395015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09950" y="364535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60713" y="228169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25700" y="228169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30450" y="325641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595438" y="325641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00413" y="325641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63775" y="98629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349875" y="856796"/>
            <a:ext cx="3219450" cy="5144407"/>
            <a:chOff x="5375275" y="645206"/>
            <a:chExt cx="3219450" cy="5144407"/>
          </a:xfrm>
        </p:grpSpPr>
        <p:sp>
          <p:nvSpPr>
            <p:cNvPr id="76" name="Oval 57"/>
            <p:cNvSpPr>
              <a:spLocks noChangeAspect="1" noChangeArrowheads="1"/>
            </p:cNvSpPr>
            <p:nvPr/>
          </p:nvSpPr>
          <p:spPr bwMode="auto">
            <a:xfrm>
              <a:off x="7056438" y="147796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57"/>
            <p:cNvSpPr>
              <a:spLocks noChangeAspect="1" noChangeArrowheads="1"/>
            </p:cNvSpPr>
            <p:nvPr/>
          </p:nvSpPr>
          <p:spPr bwMode="auto">
            <a:xfrm>
              <a:off x="622776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57"/>
            <p:cNvSpPr>
              <a:spLocks noChangeAspect="1" noChangeArrowheads="1"/>
            </p:cNvSpPr>
            <p:nvPr/>
          </p:nvSpPr>
          <p:spPr bwMode="auto">
            <a:xfrm>
              <a:off x="708501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57"/>
            <p:cNvSpPr>
              <a:spLocks noChangeAspect="1" noChangeArrowheads="1"/>
            </p:cNvSpPr>
            <p:nvPr/>
          </p:nvSpPr>
          <p:spPr bwMode="auto">
            <a:xfrm>
              <a:off x="5380038" y="347821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57"/>
            <p:cNvSpPr>
              <a:spLocks noChangeAspect="1" noChangeArrowheads="1"/>
            </p:cNvSpPr>
            <p:nvPr/>
          </p:nvSpPr>
          <p:spPr bwMode="auto">
            <a:xfrm>
              <a:off x="62277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57"/>
            <p:cNvSpPr>
              <a:spLocks noChangeAspect="1" noChangeArrowheads="1"/>
            </p:cNvSpPr>
            <p:nvPr/>
          </p:nvSpPr>
          <p:spPr bwMode="auto">
            <a:xfrm>
              <a:off x="708501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57"/>
            <p:cNvSpPr>
              <a:spLocks noChangeAspect="1" noChangeArrowheads="1"/>
            </p:cNvSpPr>
            <p:nvPr/>
          </p:nvSpPr>
          <p:spPr bwMode="auto">
            <a:xfrm>
              <a:off x="79422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7937500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45"/>
            <p:cNvSpPr>
              <a:spLocks noChangeAspect="1" noChangeArrowheads="1"/>
            </p:cNvSpPr>
            <p:nvPr/>
          </p:nvSpPr>
          <p:spPr bwMode="auto">
            <a:xfrm>
              <a:off x="5375275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45"/>
            <p:cNvSpPr>
              <a:spLocks noChangeAspect="1" noChangeArrowheads="1"/>
            </p:cNvSpPr>
            <p:nvPr/>
          </p:nvSpPr>
          <p:spPr bwMode="auto">
            <a:xfrm>
              <a:off x="6203950" y="1476375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5476875" y="1425575"/>
              <a:ext cx="3117850" cy="4364038"/>
              <a:chOff x="3450" y="898"/>
              <a:chExt cx="1964" cy="2749"/>
            </a:xfrm>
            <a:solidFill>
              <a:schemeClr val="bg1">
                <a:lumMod val="95000"/>
              </a:schemeClr>
            </a:solidFill>
          </p:grpSpPr>
          <p:sp>
            <p:nvSpPr>
              <p:cNvPr id="25639" name="Oval 7"/>
              <p:cNvSpPr>
                <a:spLocks noChangeAspect="1" noChangeArrowheads="1"/>
              </p:cNvSpPr>
              <p:nvPr/>
            </p:nvSpPr>
            <p:spPr bwMode="auto">
              <a:xfrm>
                <a:off x="4051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1" name="Oval 9"/>
              <p:cNvSpPr>
                <a:spLocks noChangeAspect="1" noChangeArrowheads="1"/>
              </p:cNvSpPr>
              <p:nvPr/>
            </p:nvSpPr>
            <p:spPr bwMode="auto">
              <a:xfrm>
                <a:off x="4590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12" y="898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4" name="Oval 12"/>
              <p:cNvSpPr>
                <a:spLocks noChangeAspect="1" noChangeArrowheads="1"/>
              </p:cNvSpPr>
              <p:nvPr/>
            </p:nvSpPr>
            <p:spPr bwMode="auto">
              <a:xfrm>
                <a:off x="3532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6" name="Oval 14"/>
              <p:cNvSpPr>
                <a:spLocks noChangeAspect="1" noChangeArrowheads="1"/>
              </p:cNvSpPr>
              <p:nvPr/>
            </p:nvSpPr>
            <p:spPr bwMode="auto">
              <a:xfrm>
                <a:off x="4072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7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9" name="Oval 17"/>
              <p:cNvSpPr>
                <a:spLocks noChangeAspect="1" noChangeArrowheads="1"/>
              </p:cNvSpPr>
              <p:nvPr/>
            </p:nvSpPr>
            <p:spPr bwMode="auto">
              <a:xfrm>
                <a:off x="4606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1" name="Oval 19"/>
              <p:cNvSpPr>
                <a:spLocks noChangeAspect="1" noChangeArrowheads="1"/>
              </p:cNvSpPr>
              <p:nvPr/>
            </p:nvSpPr>
            <p:spPr bwMode="auto">
              <a:xfrm>
                <a:off x="5146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4" name="Oval 22"/>
              <p:cNvSpPr>
                <a:spLocks noChangeAspect="1" noChangeArrowheads="1"/>
              </p:cNvSpPr>
              <p:nvPr/>
            </p:nvSpPr>
            <p:spPr bwMode="auto">
              <a:xfrm>
                <a:off x="3532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6" name="Oval 24"/>
              <p:cNvSpPr>
                <a:spLocks noChangeAspect="1" noChangeArrowheads="1"/>
              </p:cNvSpPr>
              <p:nvPr/>
            </p:nvSpPr>
            <p:spPr bwMode="auto">
              <a:xfrm>
                <a:off x="4072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2162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9" name="Oval 27"/>
              <p:cNvSpPr>
                <a:spLocks noChangeAspect="1" noChangeArrowheads="1"/>
              </p:cNvSpPr>
              <p:nvPr/>
            </p:nvSpPr>
            <p:spPr bwMode="auto">
              <a:xfrm>
                <a:off x="4606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1" name="Oval 29"/>
              <p:cNvSpPr>
                <a:spLocks noChangeAspect="1" noChangeArrowheads="1"/>
              </p:cNvSpPr>
              <p:nvPr/>
            </p:nvSpPr>
            <p:spPr bwMode="auto">
              <a:xfrm>
                <a:off x="5146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2163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 dirty="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63" name="Line 31"/>
              <p:cNvSpPr>
                <a:spLocks noChangeAspect="1" noChangeShapeType="1"/>
              </p:cNvSpPr>
              <p:nvPr/>
            </p:nvSpPr>
            <p:spPr bwMode="auto">
              <a:xfrm>
                <a:off x="4610" y="1304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147" y="1304"/>
                <a:ext cx="314" cy="223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5" name="Line 33"/>
              <p:cNvSpPr>
                <a:spLocks noChangeAspect="1" noChangeShapeType="1"/>
              </p:cNvSpPr>
              <p:nvPr/>
            </p:nvSpPr>
            <p:spPr bwMode="auto">
              <a:xfrm>
                <a:off x="4087" y="1918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6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624" y="1918"/>
                <a:ext cx="314" cy="22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grpSp>
            <p:nvGrpSpPr>
              <p:cNvPr id="25667" name="Group 38"/>
              <p:cNvGrpSpPr>
                <a:grpSpLocks noChangeAspect="1"/>
              </p:cNvGrpSpPr>
              <p:nvPr/>
            </p:nvGrpSpPr>
            <p:grpSpPr bwMode="auto">
              <a:xfrm flipH="1">
                <a:off x="4623" y="1918"/>
                <a:ext cx="463" cy="224"/>
                <a:chOff x="3072" y="1931"/>
                <a:chExt cx="588" cy="284"/>
              </a:xfrm>
              <a:grpFill/>
            </p:grpSpPr>
            <p:sp>
              <p:nvSpPr>
                <p:cNvPr id="2566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660" y="1931"/>
                  <a:ext cx="0" cy="278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5670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72" y="1931"/>
                  <a:ext cx="399" cy="284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5668" name="AutoShape 77"/>
              <p:cNvSpPr>
                <a:spLocks noChangeArrowheads="1"/>
              </p:cNvSpPr>
              <p:nvPr/>
            </p:nvSpPr>
            <p:spPr bwMode="auto">
              <a:xfrm>
                <a:off x="3450" y="2802"/>
                <a:ext cx="1964" cy="845"/>
              </a:xfrm>
              <a:prstGeom prst="wedgeRectCallout">
                <a:avLst>
                  <a:gd name="adj1" fmla="val -3412"/>
                  <a:gd name="adj2" fmla="val -84676"/>
                </a:avLst>
              </a:prstGeom>
              <a:grp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jestliže mtDNA způsobí, že jsou produkovány jen dcery, počet jejích kopií se v každé generaci zdvojnásobí</a:t>
                </a:r>
              </a:p>
            </p:txBody>
          </p:sp>
        </p:grpSp>
        <p:sp>
          <p:nvSpPr>
            <p:cNvPr id="217173" name="Text Box 85"/>
            <p:cNvSpPr txBox="1">
              <a:spLocks noChangeArrowheads="1"/>
            </p:cNvSpPr>
            <p:nvPr/>
          </p:nvSpPr>
          <p:spPr bwMode="auto">
            <a:xfrm>
              <a:off x="6439128" y="645206"/>
              <a:ext cx="862012" cy="4572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solidFill>
                    <a:srgbClr val="E60000"/>
                  </a:solidFill>
                </a:rPr>
                <a:t>CMS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66533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podobný efekt vyvolává bakterie </a:t>
            </a:r>
            <a:r>
              <a:rPr lang="cs-CZ" sz="2000" b="0" i="1" dirty="0" err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buněčný parazit členovců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zabíjí samce, v jejichž buňkách se vyskytuje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snížení </a:t>
            </a:r>
            <a:r>
              <a:rPr lang="cs-CZ" sz="2000" b="0" dirty="0" err="1">
                <a:sym typeface="Symbol" pitchFamily="18" charset="2"/>
              </a:rPr>
              <a:t>kompetice</a:t>
            </a:r>
            <a:r>
              <a:rPr lang="cs-CZ" sz="2000" b="0" dirty="0">
                <a:sym typeface="Symbol" pitchFamily="18" charset="2"/>
              </a:rPr>
              <a:t> o zdroje – příbuzenský výběr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1533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ym typeface="Symbol" pitchFamily="18" charset="2"/>
              </a:rPr>
              <a:t>kromě zabíjení samců může mít </a:t>
            </a:r>
            <a:r>
              <a:rPr lang="cs-CZ" sz="2000" b="0" i="1" dirty="0" err="1">
                <a:sym typeface="Symbol" pitchFamily="18" charset="2"/>
              </a:rPr>
              <a:t>Wolbachia</a:t>
            </a:r>
            <a:r>
              <a:rPr lang="cs-CZ" sz="2000" b="0" dirty="0">
                <a:sym typeface="Symbol" pitchFamily="18" charset="2"/>
              </a:rPr>
              <a:t> i další fenotypové projevy: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feminizace:</a:t>
            </a:r>
            <a:r>
              <a:rPr lang="cs-CZ" sz="2000" b="0" dirty="0">
                <a:sym typeface="Symbol" pitchFamily="18" charset="2"/>
              </a:rPr>
              <a:t> infikovaní samci se vyvíjejí jako samice nebo neplodné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err="1">
                <a:sym typeface="Symbol" pitchFamily="18" charset="2"/>
              </a:rPr>
              <a:t>pseudosamice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partenogeneze: </a:t>
            </a:r>
            <a:r>
              <a:rPr lang="cs-CZ" sz="2000" b="0" dirty="0">
                <a:sym typeface="Symbol" pitchFamily="18" charset="2"/>
              </a:rPr>
              <a:t>např. u vosy </a:t>
            </a:r>
            <a:r>
              <a:rPr lang="cs-CZ" sz="2000" b="0" i="1" dirty="0" err="1">
                <a:sym typeface="Symbol" pitchFamily="18" charset="2"/>
              </a:rPr>
              <a:t>Trichogramma</a:t>
            </a:r>
            <a:r>
              <a:rPr lang="cs-CZ" sz="2000" b="0" dirty="0">
                <a:sym typeface="Symbol" pitchFamily="18" charset="2"/>
              </a:rPr>
              <a:t> jsou samci vzácní (zřejmě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v důsledku činnosti </a:t>
            </a:r>
            <a:r>
              <a:rPr lang="cs-CZ" sz="2000" b="0" dirty="0" err="1">
                <a:sym typeface="Symbol" pitchFamily="18" charset="2"/>
              </a:rPr>
              <a:t>wolbachií</a:t>
            </a:r>
            <a:r>
              <a:rPr lang="cs-CZ" sz="2000" b="0" dirty="0">
                <a:sym typeface="Symbol" pitchFamily="18" charset="2"/>
              </a:rPr>
              <a:t>) 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pomáhají samicím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rozmnožovat se partenogeneticky, tj. bez samců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cytoplazmatická inkompatibilita:</a:t>
            </a:r>
            <a:r>
              <a:rPr lang="cs-CZ" sz="2000" b="0" dirty="0">
                <a:sym typeface="Symbol" pitchFamily="18" charset="2"/>
              </a:rPr>
              <a:t> neschopnost samců s </a:t>
            </a:r>
            <a:r>
              <a:rPr lang="cs-CZ" sz="2000" b="0" dirty="0" err="1">
                <a:sym typeface="Symbol" pitchFamily="18" charset="2"/>
              </a:rPr>
              <a:t>wolbachiemi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rozmnožit se se samicemi, které je nemají, nebo mají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jiného kmene 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reprodukční bariéra,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speciace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66975" y="298450"/>
            <a:ext cx="413385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Vyšší tempo replikace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45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60000"/>
                </a:solidFill>
              </a:rPr>
              <a:t>Transpozabilní</a:t>
            </a:r>
            <a:r>
              <a:rPr lang="cs-CZ" b="0" dirty="0">
                <a:solidFill>
                  <a:srgbClr val="E60000"/>
                </a:solidFill>
              </a:rPr>
              <a:t> elementy (</a:t>
            </a:r>
            <a:r>
              <a:rPr lang="cs-CZ" b="0" dirty="0" err="1">
                <a:solidFill>
                  <a:srgbClr val="E60000"/>
                </a:solidFill>
              </a:rPr>
              <a:t>transpozony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61298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začlenění kopií na nové místo v genomu</a:t>
            </a:r>
            <a:br>
              <a:rPr lang="cs-CZ" sz="2000" b="0" dirty="0"/>
            </a:br>
            <a:r>
              <a:rPr lang="cs-CZ" sz="2000" b="0" dirty="0"/>
              <a:t>	(</a:t>
            </a:r>
            <a:r>
              <a:rPr lang="cs-CZ" sz="2000" b="0" dirty="0">
                <a:solidFill>
                  <a:schemeClr val="accent2"/>
                </a:solidFill>
              </a:rPr>
              <a:t>Barbara </a:t>
            </a:r>
            <a:r>
              <a:rPr lang="cs-CZ" sz="2000" b="0" dirty="0" err="1">
                <a:solidFill>
                  <a:schemeClr val="accent2"/>
                </a:solidFill>
              </a:rPr>
              <a:t>McClintock</a:t>
            </a:r>
            <a:r>
              <a:rPr lang="cs-CZ" sz="2000" b="0" dirty="0"/>
              <a:t>: „skákající geny“ u kukuřice)</a:t>
            </a:r>
            <a:br>
              <a:rPr lang="cs-CZ" sz="2000" b="0" dirty="0"/>
            </a:br>
            <a:endParaRPr lang="cs-CZ" sz="2000" b="0" dirty="0"/>
          </a:p>
          <a:p>
            <a:pPr defTabSz="360000"/>
            <a:r>
              <a:rPr lang="cs-CZ" sz="2000" b="0" dirty="0"/>
              <a:t>obvykle nejsou z genomu odstraňovány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molekulární fosilie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obvykle obrovské množství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člověk:  polovina genomu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horizontální transfer, i mezi druhy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v některých případech vliv na genovou regulaci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79064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Jak se navzdory konfliktu mezi organismy může </a:t>
            </a:r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	kooperace vyvinout?</a:t>
            </a: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3873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Charles Darwin: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life</a:t>
            </a:r>
            <a:r>
              <a:rPr lang="cs-CZ" sz="2000" b="0" dirty="0"/>
              <a:t>“ nebo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existence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ale i spolupráce mezi krávou a teletem (kooperace mezi příbuznými)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neodarwinismus: </a:t>
            </a:r>
            <a:r>
              <a:rPr lang="cs-CZ" sz="2000" b="0" u="sng" dirty="0"/>
              <a:t>evoluce v populacích</a:t>
            </a:r>
            <a:r>
              <a:rPr lang="cs-CZ" sz="2000" b="0" dirty="0"/>
              <a:t>, </a:t>
            </a:r>
            <a:r>
              <a:rPr lang="cs-CZ" sz="2000" b="0" u="sng" dirty="0"/>
              <a:t>selekce působí na jedince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 až do 60. let 20. stol. tento předpoklad ale spíše implicitní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</a:p>
          <a:p>
            <a:pPr defTabSz="360000">
              <a:spcAft>
                <a:spcPts val="1000"/>
              </a:spcAft>
            </a:pP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Darwin, </a:t>
            </a:r>
            <a:r>
              <a:rPr lang="cs-CZ" sz="2000" b="0" dirty="0" err="1">
                <a:sym typeface="Symbol" pitchFamily="18" charset="2"/>
              </a:rPr>
              <a:t>Wallace</a:t>
            </a:r>
            <a:r>
              <a:rPr lang="cs-CZ" sz="2000" b="0" dirty="0">
                <a:sym typeface="Symbol" pitchFamily="18" charset="2"/>
              </a:rPr>
              <a:t>, </a:t>
            </a:r>
            <a:r>
              <a:rPr lang="cs-CZ" sz="2000" b="0" dirty="0" err="1">
                <a:sym typeface="Symbol" pitchFamily="18" charset="2"/>
              </a:rPr>
              <a:t>Konrad</a:t>
            </a:r>
            <a:r>
              <a:rPr lang="cs-CZ" sz="2000" b="0" dirty="0">
                <a:sym typeface="Symbol" pitchFamily="18" charset="2"/>
              </a:rPr>
              <a:t> Lorenz atd.: „prospěch druhu“, „přežití druhu“....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31604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1. DNA elementy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 err="1"/>
              <a:t>cut</a:t>
            </a:r>
            <a:r>
              <a:rPr lang="cs-CZ" sz="2000" b="0" i="1" dirty="0"/>
              <a:t>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enzym </a:t>
            </a:r>
            <a:r>
              <a:rPr lang="cs-CZ" sz="2000" b="0" dirty="0" err="1"/>
              <a:t>transpozáza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Ac</a:t>
            </a:r>
            <a:r>
              <a:rPr lang="cs-CZ" sz="2000" b="0" dirty="0"/>
              <a:t> a </a:t>
            </a:r>
            <a:r>
              <a:rPr lang="cs-CZ" sz="2000" b="0" i="1" dirty="0" err="1"/>
              <a:t>Ds</a:t>
            </a:r>
            <a:r>
              <a:rPr lang="cs-CZ" sz="2000" b="0" dirty="0"/>
              <a:t> elementy u kukuřice (B. </a:t>
            </a:r>
            <a:r>
              <a:rPr lang="cs-CZ" sz="2000" b="0" dirty="0" err="1"/>
              <a:t>McClintock</a:t>
            </a:r>
            <a:r>
              <a:rPr lang="cs-CZ" sz="2000" b="0" dirty="0"/>
              <a:t>), </a:t>
            </a:r>
            <a:r>
              <a:rPr lang="cs-CZ" sz="2000" b="0" i="1" dirty="0" err="1"/>
              <a:t>mariner</a:t>
            </a:r>
            <a:r>
              <a:rPr lang="cs-CZ" sz="2000" b="0" dirty="0"/>
              <a:t> u živočichů,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/>
              <a:t>P</a:t>
            </a:r>
            <a:r>
              <a:rPr lang="cs-CZ" sz="2000" b="0" dirty="0"/>
              <a:t> elementy u </a:t>
            </a:r>
            <a:r>
              <a:rPr lang="cs-CZ" sz="2000" b="0" i="1" dirty="0" err="1"/>
              <a:t>Drosophila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2.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/>
              <a:t>copy-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přes fázi RNA, reverzní transkripce (reverzní transkriptáza)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templát</a:t>
            </a:r>
            <a:r>
              <a:rPr lang="cs-CZ" sz="2000" b="0" dirty="0"/>
              <a:t> zůstává na původním místě </a:t>
            </a:r>
            <a:r>
              <a:rPr lang="cs-CZ" sz="2000" b="0" dirty="0">
                <a:sym typeface="Symbol" pitchFamily="18" charset="2"/>
              </a:rPr>
              <a:t> zvyšování počtu kopií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3" y="2289175"/>
            <a:ext cx="3816350" cy="2724150"/>
            <a:chOff x="3228" y="588"/>
            <a:chExt cx="2404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20" y="1956"/>
              <a:ext cx="784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nové místo v genomu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04" cy="1328"/>
              <a:chOff x="3228" y="588"/>
              <a:chExt cx="2404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 dirty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784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reverzní transkripce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8369599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/>
              <a:t>LTR-</a:t>
            </a:r>
            <a:r>
              <a:rPr lang="cs-CZ" sz="2000" b="0" dirty="0" err="1"/>
              <a:t>retrotranspozony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u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/>
              <a:t>retropozony</a:t>
            </a:r>
            <a:r>
              <a:rPr lang="cs-CZ" sz="2000" b="0" dirty="0"/>
              <a:t>:	LINE – L1 u člověka: 17% genomu</a:t>
            </a:r>
            <a:br>
              <a:rPr lang="cs-CZ" sz="2000" b="0" dirty="0"/>
            </a:br>
            <a:r>
              <a:rPr lang="cs-CZ" sz="2000" b="0" dirty="0"/>
              <a:t>		SINE: krátké, nekódují vlastní reverzní transkriptázu</a:t>
            </a:r>
            <a:br>
              <a:rPr lang="cs-CZ" sz="2000" b="0" dirty="0"/>
            </a:br>
            <a:r>
              <a:rPr lang="cs-CZ" sz="2000" b="0" dirty="0"/>
              <a:t>		</a:t>
            </a:r>
            <a:r>
              <a:rPr lang="cs-CZ" sz="2000" b="0" i="1" dirty="0" err="1"/>
              <a:t>Alu</a:t>
            </a:r>
            <a:r>
              <a:rPr lang="cs-CZ" sz="2000" b="0" dirty="0"/>
              <a:t> sekvence u člověka – 12% genomu; B1 a B2 u myši</a:t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i="1" dirty="0" err="1">
                <a:solidFill>
                  <a:srgbClr val="E60000"/>
                </a:solidFill>
              </a:rPr>
              <a:t>miniature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inverted</a:t>
            </a:r>
            <a:r>
              <a:rPr lang="cs-CZ" sz="2000" b="0" i="1" dirty="0">
                <a:solidFill>
                  <a:srgbClr val="E60000"/>
                </a:solidFill>
              </a:rPr>
              <a:t>-</a:t>
            </a:r>
            <a:r>
              <a:rPr lang="cs-CZ" sz="2000" b="0" i="1" dirty="0" err="1">
                <a:solidFill>
                  <a:srgbClr val="E60000"/>
                </a:solidFill>
              </a:rPr>
              <a:t>repeat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transposable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65125" y="298450"/>
            <a:ext cx="608211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účinky genu </a:t>
            </a:r>
            <a:r>
              <a:rPr lang="cs-CZ" sz="2000" b="0" dirty="0" err="1"/>
              <a:t>moh</a:t>
            </a:r>
            <a:r>
              <a:rPr lang="en-US" sz="2000" b="0" dirty="0"/>
              <a:t>o</a:t>
            </a:r>
            <a:r>
              <a:rPr lang="cs-CZ" sz="2000" b="0" dirty="0"/>
              <a:t>u zasahovat i mimo organismus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Př.: domečky chrostíků, pavoučí sítě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normální</a:t>
              </a: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meskalin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LSD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kofein</a:t>
              </a: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marihuana (THC)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22716"/>
            <a:chOff x="6960942" y="2405145"/>
            <a:chExt cx="1840158" cy="2222716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672302" y="428930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benzedrin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358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chloralhydrát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84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motolice: parazitovaní jedinci vytvářejí silnější ulity</a:t>
            </a:r>
            <a:br>
              <a:rPr lang="cs-CZ" sz="2000" b="0" dirty="0"/>
            </a:br>
            <a:br>
              <a:rPr lang="cs-CZ" sz="2000" b="0" dirty="0"/>
            </a:br>
            <a:r>
              <a:rPr lang="cs-CZ" sz="2000" b="0" i="1" dirty="0" err="1"/>
              <a:t>Toxoplasma</a:t>
            </a:r>
            <a:r>
              <a:rPr lang="cs-CZ" sz="2000" b="0" i="1" dirty="0"/>
              <a:t> </a:t>
            </a:r>
            <a:r>
              <a:rPr lang="cs-CZ" sz="2000" b="0" i="1" dirty="0" err="1"/>
              <a:t>gondii</a:t>
            </a:r>
            <a:r>
              <a:rPr lang="cs-CZ" sz="2000" b="0" dirty="0"/>
              <a:t>: snížení reakční doby</a:t>
            </a:r>
            <a:br>
              <a:rPr lang="cs-CZ" sz="2000" b="0" dirty="0"/>
            </a:br>
            <a:r>
              <a:rPr lang="cs-CZ" sz="2000" b="0" dirty="0"/>
              <a:t> 	hostitele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64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podobně parazitické motolice:</a:t>
            </a:r>
            <a:br>
              <a:rPr lang="cs-CZ" sz="2000" b="0" dirty="0"/>
            </a:br>
            <a:br>
              <a:rPr lang="cs-CZ" sz="2000" b="0" dirty="0"/>
            </a:br>
            <a:r>
              <a:rPr lang="cs-CZ" sz="2000" b="0" dirty="0"/>
              <a:t>např. abdomen nakaženého mravence </a:t>
            </a:r>
            <a:r>
              <a:rPr lang="cs-CZ" sz="2000" b="0" i="1" dirty="0" err="1"/>
              <a:t>Cephalotes</a:t>
            </a:r>
            <a:r>
              <a:rPr lang="cs-CZ" sz="2000" b="0" i="1" dirty="0"/>
              <a:t> </a:t>
            </a:r>
            <a:r>
              <a:rPr lang="cs-CZ" sz="2000" b="0" i="1" dirty="0" err="1"/>
              <a:t>atratus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	zčervená, takže připomíná jedlou bobuli (jiné druhy </a:t>
            </a:r>
            <a:br>
              <a:rPr lang="cs-CZ" sz="2000" b="0" dirty="0"/>
            </a:br>
            <a:r>
              <a:rPr lang="cs-CZ" sz="2000" b="0" dirty="0"/>
              <a:t>	mění chování mravence, který vylézá na vrcholky trav, </a:t>
            </a:r>
            <a:br>
              <a:rPr lang="cs-CZ" sz="2000" b="0" dirty="0"/>
            </a:br>
            <a:r>
              <a:rPr lang="cs-CZ" sz="2000" b="0" dirty="0"/>
              <a:t>	kde je spasen dobytkem</a:t>
            </a:r>
            <a:r>
              <a:rPr lang="en-US" sz="2000" b="0" dirty="0"/>
              <a:t>)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mravenec </a:t>
            </a:r>
            <a:r>
              <a:rPr lang="cs-CZ" sz="2000" b="0" i="1" dirty="0" err="1"/>
              <a:t>Monomorium</a:t>
            </a:r>
            <a:r>
              <a:rPr lang="cs-CZ" sz="2000" b="0" i="1" dirty="0"/>
              <a:t> </a:t>
            </a:r>
            <a:r>
              <a:rPr lang="cs-CZ" sz="2000" b="0" i="1" dirty="0" err="1"/>
              <a:t>santschii</a:t>
            </a:r>
            <a:r>
              <a:rPr lang="cs-CZ" sz="2000" b="0" dirty="0"/>
              <a:t>: absence dělnické kasty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průnik do cizího mraveniště, „příkaz“ k zabití vlastní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královny a adopci cizí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1714501"/>
            <a:ext cx="3210151" cy="2373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D81F67-E868-4C73-9366-AE12CB189858}"/>
              </a:ext>
            </a:extLst>
          </p:cNvPr>
          <p:cNvSpPr txBox="1"/>
          <p:nvPr/>
        </p:nvSpPr>
        <p:spPr>
          <a:xfrm>
            <a:off x="517585" y="681487"/>
            <a:ext cx="76306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halančík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tyrkysový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0" i="1" dirty="0" err="1">
                <a:latin typeface="Arial" panose="020B0604020202020204" pitchFamily="34" charset="0"/>
                <a:cs typeface="Arial" panose="020B0604020202020204" pitchFamily="34" charset="0"/>
              </a:rPr>
              <a:t>Nothobranchius</a:t>
            </a:r>
            <a:r>
              <a:rPr lang="en-US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1" dirty="0" err="1">
                <a:latin typeface="Arial" panose="020B0604020202020204" pitchFamily="34" charset="0"/>
                <a:cs typeface="Arial" panose="020B0604020202020204" pitchFamily="34" charset="0"/>
              </a:rPr>
              <a:t>furzeri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infikovaný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metacerkáriemi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motolice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1" dirty="0" err="1">
                <a:latin typeface="Arial" panose="020B0604020202020204" pitchFamily="34" charset="0"/>
                <a:cs typeface="Arial" panose="020B0604020202020204" pitchFamily="34" charset="0"/>
              </a:rPr>
              <a:t>Apatemon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sp.</a:t>
            </a:r>
            <a:endParaRPr lang="cs-CZ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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Veronika </a:t>
            </a:r>
            <a:r>
              <a:rPr lang="en-US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Michálková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Apatemon tilapiae n. sp. metacercaria: 1, ventral view; 2, lateral view. |  Download Scientific Diagram">
            <a:extLst>
              <a:ext uri="{FF2B5EF4-FFF2-40B4-BE49-F238E27FC236}">
                <a16:creationId xmlns:a16="http://schemas.microsoft.com/office/drawing/2014/main" id="{0DEE2D01-899B-40C5-BE68-7E560FA8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75" y="1768415"/>
            <a:ext cx="171704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thobranchius furzeri Archives - Africa Geographic">
            <a:extLst>
              <a:ext uri="{FF2B5EF4-FFF2-40B4-BE49-F238E27FC236}">
                <a16:creationId xmlns:a16="http://schemas.microsoft.com/office/drawing/2014/main" id="{FC7E66CB-1A38-450D-AA6B-1C5DB1F0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89053"/>
            <a:ext cx="6311197" cy="29890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716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599" y="4275464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703878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 pitchFamily="18" charset="2"/>
              </a:rPr>
              <a:t>pestrobarvec petrklíčový (</a:t>
            </a:r>
            <a:r>
              <a:rPr lang="cs-CZ" sz="2000" b="0" i="1" dirty="0" err="1">
                <a:sym typeface="Symbol" pitchFamily="18" charset="2"/>
              </a:rPr>
              <a:t>Hamearis</a:t>
            </a:r>
            <a:r>
              <a:rPr lang="cs-CZ" sz="2000" b="0" i="1" dirty="0">
                <a:sym typeface="Symbol" pitchFamily="18" charset="2"/>
              </a:rPr>
              <a:t> lucina</a:t>
            </a:r>
            <a:r>
              <a:rPr lang="cs-CZ" sz="2000" b="0" dirty="0">
                <a:sym typeface="Symbol" pitchFamily="18" charset="2"/>
              </a:rPr>
              <a:t>):</a:t>
            </a:r>
            <a:r>
              <a:rPr lang="cs-CZ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na hlavě orgán produkující omamný nektar;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další pár výpustí, jejichž produkt způsobuje zvýšenou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agresivitu vůči všemu živému kromě vlastní housenky 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ochrana („bodyguard“), několikadenní drogová závislost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mravence, který se od housenky nevzdaluje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677115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4239544" y="3262814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Výsledek obrázku pro Hamearis lucina larva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8" r="16438" b="14101"/>
          <a:stretch/>
        </p:blipFill>
        <p:spPr bwMode="auto">
          <a:xfrm>
            <a:off x="702614" y="4798746"/>
            <a:ext cx="3223072" cy="1957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298450"/>
            <a:ext cx="9144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Pavouci se mění v otroky vosiček, tkají sítě podle jejich příkazu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19. září 2012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Vědci z Masarykovy univerzity v Brně přišli na to, že larvy parazitické vosičky dokážou neznámou látkou změnit chování pavouků tak,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že jim slouží jako ochránci a potrava zároveň. Pokud se podaří látku izolovat, mohla by být využitelná ve farmacii.</a:t>
            </a:r>
            <a:endParaRPr kumimoji="0" lang="cs-CZ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obrázek 1" descr="Larva parazitické vosičky si &quot;osedlala&quot; pavouka snovačk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828" y="1516828"/>
            <a:ext cx="6010275" cy="33718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5227479"/>
            <a:ext cx="9144000" cy="969496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Larva parazitické vosičky si "osedlala" pavouka snovačku.| foto: 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Stano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</a:t>
            </a:r>
            <a:endParaRPr kumimoji="0" 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Normálně si pavouk snovačka buduje klasické terčovité pavučiny. Když se však na něj přisaje larva parazitické vosičky, najednou pavouk začne </a:t>
            </a:r>
            <a:r>
              <a:rPr kumimoji="0" lang="cs-CZ" sz="1200" b="0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spřádat sítě 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zmateně a navíc v nich tvoří zámotky, kde se pak larva zakuklí.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podivuhodné chování pavouků napadených těmito larvami přišel tým vědců profesora Stana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z Přírodovědecké fakulty Masarykovy univerzity. Objev publikoval v mezinárodním odborném časopise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PLoS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One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ový bublinový popisek 1"/>
          <p:cNvSpPr/>
          <p:nvPr/>
        </p:nvSpPr>
        <p:spPr bwMode="auto">
          <a:xfrm>
            <a:off x="716691" y="2093478"/>
            <a:ext cx="2092412" cy="715626"/>
          </a:xfrm>
          <a:prstGeom prst="wedgeRectCallout">
            <a:avLst>
              <a:gd name="adj1" fmla="val 76805"/>
              <a:gd name="adj2" fmla="val 521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0" i="1" dirty="0" err="1"/>
              <a:t>Neottiura</a:t>
            </a:r>
            <a:r>
              <a:rPr lang="cs-CZ" sz="1600" b="0" i="1" dirty="0"/>
              <a:t> </a:t>
            </a:r>
            <a:r>
              <a:rPr lang="en-US" sz="1600" b="0" i="1" dirty="0" err="1"/>
              <a:t>bimaculata</a:t>
            </a:r>
            <a:endParaRPr lang="cs-CZ" sz="1600" b="0" dirty="0"/>
          </a:p>
          <a:p>
            <a:pPr algn="ctr"/>
            <a:r>
              <a:rPr lang="en-US" sz="1600" b="0" i="1" dirty="0" err="1"/>
              <a:t>Theridion</a:t>
            </a:r>
            <a:r>
              <a:rPr lang="en-US" sz="1600" b="0" i="1" dirty="0"/>
              <a:t> </a:t>
            </a:r>
            <a:r>
              <a:rPr lang="en-US" sz="1600" b="0" i="1" dirty="0" err="1"/>
              <a:t>varians</a:t>
            </a:r>
            <a:endParaRPr kumimoji="0" lang="cs-CZ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6" name="Obdélníkový bublinový popisek 5"/>
          <p:cNvSpPr/>
          <p:nvPr/>
        </p:nvSpPr>
        <p:spPr bwMode="auto">
          <a:xfrm>
            <a:off x="4802660" y="3885208"/>
            <a:ext cx="1668162" cy="715626"/>
          </a:xfrm>
          <a:prstGeom prst="wedgeRectCallout">
            <a:avLst>
              <a:gd name="adj1" fmla="val -78751"/>
              <a:gd name="adj2" fmla="val -491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0" i="1" dirty="0" err="1"/>
              <a:t>Zatypota</a:t>
            </a:r>
            <a:r>
              <a:rPr lang="cs-CZ" sz="1600" b="0" i="1" dirty="0"/>
              <a:t> </a:t>
            </a:r>
            <a:r>
              <a:rPr lang="cs-CZ" sz="1600" b="0" i="1" dirty="0" err="1"/>
              <a:t>percontatoria</a:t>
            </a:r>
            <a:endParaRPr lang="cs-CZ" sz="1600" b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7926850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William </a:t>
            </a:r>
            <a:r>
              <a:rPr lang="cs-CZ" sz="2000" b="0" dirty="0" err="1"/>
              <a:t>Forster</a:t>
            </a:r>
            <a:r>
              <a:rPr lang="cs-CZ" sz="2000" b="0" dirty="0"/>
              <a:t> </a:t>
            </a:r>
            <a:r>
              <a:rPr lang="cs-CZ" sz="2000" b="0" dirty="0" err="1"/>
              <a:t>Lloyd</a:t>
            </a:r>
            <a:r>
              <a:rPr lang="cs-CZ" sz="2000" b="0" dirty="0"/>
              <a:t> (1833)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Garrett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Hardin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>
                <a:solidFill>
                  <a:srgbClr val="E60000"/>
                </a:solidFill>
                <a:sym typeface="Symbol"/>
              </a:rPr>
              <a:t>Tragédie obecné pastviny 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Tragedy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of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the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commons</a:t>
            </a:r>
            <a:r>
              <a:rPr lang="cs-CZ" sz="2000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přidání 1 ovce do stáda  přímý užitek vlastníkovi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 náklady (úbytek pastvy) rozložen na celou skupinu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  pokud se lidé chovají z hlediska svého prospěchu nezávisle a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racionálně, nakonec nutně dojde k vyčerpání zdrojů	</a:t>
            </a:r>
            <a:endParaRPr lang="cs-CZ" sz="20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749237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Řešením dobrovolné omezení ze strany pastevců </a:t>
            </a:r>
            <a:r>
              <a:rPr lang="cs-CZ" sz="2000" b="0" dirty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/>
              </a:rPr>
              <a:t>Proč by takové chování měl podporovat přírodní výběr?</a:t>
            </a:r>
            <a:endParaRPr lang="cs-CZ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7753726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1962 – </a:t>
            </a:r>
            <a:r>
              <a:rPr lang="cs-CZ" b="0" dirty="0" err="1">
                <a:solidFill>
                  <a:srgbClr val="003399"/>
                </a:solidFill>
              </a:rPr>
              <a:t>Vero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Copner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Wynne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Edwards</a:t>
            </a:r>
            <a:r>
              <a:rPr lang="cs-CZ" b="0" dirty="0">
                <a:solidFill>
                  <a:srgbClr val="003399"/>
                </a:solidFill>
              </a:rPr>
              <a:t>: </a:t>
            </a:r>
          </a:p>
          <a:p>
            <a:pPr defTabSz="360000">
              <a:spcAft>
                <a:spcPts val="2400"/>
              </a:spcAft>
            </a:pPr>
            <a:r>
              <a:rPr lang="cs-CZ" sz="2000" b="0" i="1" dirty="0" err="1"/>
              <a:t>Animal</a:t>
            </a:r>
            <a:r>
              <a:rPr lang="cs-CZ" sz="2000" b="0" i="1" dirty="0"/>
              <a:t> </a:t>
            </a:r>
            <a:r>
              <a:rPr lang="cs-CZ" sz="2000" b="0" i="1" dirty="0" err="1"/>
              <a:t>Dispersion</a:t>
            </a:r>
            <a:r>
              <a:rPr lang="cs-CZ" sz="2000" b="0" i="1" dirty="0"/>
              <a:t> in </a:t>
            </a:r>
            <a:r>
              <a:rPr lang="cs-CZ" sz="2000" b="0" i="1" dirty="0" err="1"/>
              <a:t>Relation</a:t>
            </a:r>
            <a:r>
              <a:rPr lang="cs-CZ" sz="2000" b="0" i="1" dirty="0"/>
              <a:t> to </a:t>
            </a:r>
            <a:r>
              <a:rPr lang="cs-CZ" sz="2000" b="0" i="1" dirty="0" err="1"/>
              <a:t>Social</a:t>
            </a:r>
            <a:r>
              <a:rPr lang="cs-CZ" sz="2000" b="0" i="1" dirty="0"/>
              <a:t> </a:t>
            </a:r>
            <a:r>
              <a:rPr lang="cs-CZ" sz="2000" b="0" i="1" dirty="0" err="1"/>
              <a:t>Behaviour</a:t>
            </a:r>
            <a:r>
              <a:rPr lang="cs-CZ" sz="2000" b="0" dirty="0"/>
              <a:t>      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shlukování do hejn, disperze, omezení plodnosti, altruismus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vysvětlena jako selekce celých skupin spíše než</a:t>
            </a:r>
            <a:br>
              <a:rPr lang="cs-CZ" sz="2000" b="0" dirty="0"/>
            </a:br>
            <a:r>
              <a:rPr lang="cs-CZ" sz="2000" b="0" dirty="0"/>
              <a:t>	individuální výběr (v krajní podobě „adaptace pro přežití druhu“)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</a:rPr>
              <a:t>reakce: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br>
              <a:rPr lang="cs-CZ" sz="2000" b="0" dirty="0">
                <a:solidFill>
                  <a:srgbClr val="003399"/>
                </a:solidFill>
              </a:rPr>
            </a:b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1966: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příbuzenský výběr</a:t>
                </a:r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důležité jsou </a:t>
                </a:r>
                <a:r>
                  <a:rPr lang="cs-CZ" sz="1800" b="0" u="sng" dirty="0"/>
                  <a:t>geny</a:t>
                </a:r>
                <a:r>
                  <a:rPr lang="cs-CZ" sz="1800" b="0" dirty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260210" y="298450"/>
            <a:ext cx="454919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SKUPINOVÁ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en-US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01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</a:rPr>
              <a:t>V.C. </a:t>
            </a:r>
            <a:r>
              <a:rPr lang="cs-CZ" sz="2000" b="0" dirty="0" err="1">
                <a:solidFill>
                  <a:srgbClr val="003399"/>
                </a:solidFill>
              </a:rPr>
              <a:t>Wynne</a:t>
            </a:r>
            <a:r>
              <a:rPr lang="cs-CZ" sz="2000" b="0" dirty="0">
                <a:solidFill>
                  <a:srgbClr val="003399"/>
                </a:solidFill>
              </a:rPr>
              <a:t>-</a:t>
            </a:r>
            <a:r>
              <a:rPr lang="cs-CZ" sz="2000" b="0" dirty="0" err="1">
                <a:solidFill>
                  <a:srgbClr val="003399"/>
                </a:solidFill>
              </a:rPr>
              <a:t>Edwards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</a:p>
          <a:p>
            <a:r>
              <a:rPr lang="cs-CZ" sz="2000" b="0" dirty="0"/>
              <a:t> disperze proto, aby nedošlo k vyčerpání zdrojů</a:t>
            </a:r>
          </a:p>
          <a:p>
            <a:r>
              <a:rPr lang="cs-CZ" sz="2000" b="0" dirty="0"/>
              <a:t> produkce méně potomstva než potenciálně možné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351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varovný křik ptáků, hejna ryb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„</a:t>
            </a:r>
            <a:r>
              <a:rPr lang="cs-CZ" b="0" i="1" dirty="0" err="1">
                <a:solidFill>
                  <a:srgbClr val="E60000"/>
                </a:solidFill>
              </a:rPr>
              <a:t>stotting</a:t>
            </a:r>
            <a:r>
              <a:rPr lang="cs-CZ" b="0" dirty="0">
                <a:solidFill>
                  <a:srgbClr val="E60000"/>
                </a:solidFill>
              </a:rPr>
              <a:t>“</a:t>
            </a: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29617" y="5463365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4973" y="2789570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888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gazela Thomsonova, antilopa skákavá, jelenec ušatý, vidloroh americký atd. 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29617" y="615305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https://www.youtube.com/watch?v=jMIiB9DnRXg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6653</TotalTime>
  <Words>2422</Words>
  <Application>Microsoft Office PowerPoint</Application>
  <PresentationFormat>Předvádění na obrazovce (4:3)</PresentationFormat>
  <Paragraphs>414</Paragraphs>
  <Slides>48</Slides>
  <Notes>40</Notes>
  <HiddenSlides>0</HiddenSlides>
  <MMClips>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Arial Black</vt:lpstr>
      <vt:lpstr>Times New Roman</vt:lpstr>
      <vt:lpstr>Výchozí návrh</vt:lpstr>
      <vt:lpstr>CorelPhotoPaint.Image.9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213</cp:revision>
  <dcterms:created xsi:type="dcterms:W3CDTF">2009-04-01T16:19:06Z</dcterms:created>
  <dcterms:modified xsi:type="dcterms:W3CDTF">2021-11-03T13:38:15Z</dcterms:modified>
</cp:coreProperties>
</file>