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52" r:id="rId2"/>
    <p:sldId id="398" r:id="rId3"/>
    <p:sldId id="413" r:id="rId4"/>
    <p:sldId id="414" r:id="rId5"/>
    <p:sldId id="416" r:id="rId6"/>
    <p:sldId id="417" r:id="rId7"/>
    <p:sldId id="427" r:id="rId8"/>
    <p:sldId id="428" r:id="rId9"/>
    <p:sldId id="429" r:id="rId10"/>
    <p:sldId id="430" r:id="rId11"/>
    <p:sldId id="426" r:id="rId12"/>
    <p:sldId id="432" r:id="rId13"/>
    <p:sldId id="433" r:id="rId14"/>
    <p:sldId id="434" r:id="rId15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E8B3A6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3556" autoAdjust="0"/>
  </p:normalViewPr>
  <p:slideViewPr>
    <p:cSldViewPr>
      <p:cViewPr varScale="1">
        <p:scale>
          <a:sx n="123" d="100"/>
          <a:sy n="123" d="100"/>
        </p:scale>
        <p:origin x="11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9BE10F5-F6C1-4CD0-BB37-3427544B4799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3472F80-DE85-4433-9F12-411E17CE8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50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0659347-840F-40A7-88F4-6B6B9A66D102}" type="datetimeFigureOut">
              <a:rPr lang="cs-CZ" smtClean="0"/>
              <a:pPr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2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3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12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516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5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72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7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508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11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10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12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796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13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834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14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14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07.12.2021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07.12.2021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94751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Analýza hlavních komponent (PCA)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Bi8600: Pokročilé statistické metody</a:t>
            </a:r>
            <a:br>
              <a:rPr lang="en-U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cvičení</a:t>
            </a: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p:sp>
        <p:nvSpPr>
          <p:cNvPr id="14" name="Obdélník 13"/>
          <p:cNvSpPr/>
          <p:nvPr/>
        </p:nvSpPr>
        <p:spPr>
          <a:xfrm>
            <a:off x="251519" y="1630541"/>
            <a:ext cx="85845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Každá další osa popisuje rozptyl, který nebyl popsán osami předchozími – každá další osa je nezávislá = kolmá na osy předchozí.</a:t>
            </a:r>
            <a:endParaRPr lang="en-US" dirty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Výběrem faktorových os přicházíme o určité % variability</a:t>
            </a:r>
            <a:endParaRPr lang="en-US" dirty="0"/>
          </a:p>
          <a:p>
            <a:pPr marL="273050">
              <a:buClr>
                <a:srgbClr val="D16349"/>
              </a:buClr>
            </a:pPr>
            <a:r>
              <a:rPr lang="cs-CZ" dirty="0"/>
              <a:t>původních dat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86" y="2132856"/>
            <a:ext cx="3427139" cy="34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154" y="2132856"/>
            <a:ext cx="3427139" cy="34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l="4718" t="-5090" r="19903" b="36838"/>
          <a:stretch/>
        </p:blipFill>
        <p:spPr>
          <a:xfrm>
            <a:off x="6117976" y="5633885"/>
            <a:ext cx="2846512" cy="624337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>
          <a:xfrm>
            <a:off x="6876256" y="5633885"/>
            <a:ext cx="504056" cy="31216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 rot="16865697">
            <a:off x="4795463" y="2932311"/>
            <a:ext cx="948995" cy="47792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 rot="21178176">
            <a:off x="2624716" y="3949448"/>
            <a:ext cx="948995" cy="47792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635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Grafické výstupy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64593" y="1362834"/>
            <a:ext cx="1540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16349"/>
              </a:buClr>
            </a:pPr>
            <a:r>
              <a:rPr lang="cs-CZ" b="1" dirty="0" err="1">
                <a:solidFill>
                  <a:srgbClr val="000000"/>
                </a:solidFill>
                <a:latin typeface="Calibri" panose="020F0502020204030204" pitchFamily="34" charset="0"/>
              </a:rPr>
              <a:t>Biplot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 korelací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539502" y="1628750"/>
          <a:ext cx="3600450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8" name="Graph" r:id="rId4" imgW="3600000" imgH="3600000" progId="STATISTICA.Graph">
                  <p:embed/>
                </p:oleObj>
              </mc:Choice>
              <mc:Fallback>
                <p:oleObj name="Graph" r:id="rId4" imgW="3600000" imgH="360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02" y="1628750"/>
                        <a:ext cx="3600450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8"/>
          <p:cNvSpPr txBox="1"/>
          <p:nvPr/>
        </p:nvSpPr>
        <p:spPr>
          <a:xfrm>
            <a:off x="179512" y="530120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Variabilita vyčerpaná faktorovými osami </a:t>
            </a:r>
          </a:p>
        </p:txBody>
      </p:sp>
      <p:sp>
        <p:nvSpPr>
          <p:cNvPr id="8" name="TextBox 9"/>
          <p:cNvSpPr txBox="1"/>
          <p:nvPr/>
        </p:nvSpPr>
        <p:spPr>
          <a:xfrm>
            <a:off x="139135" y="1316194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Pozice proměnných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2411760" y="5517232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Jednotková kružnice - Hranice příspěvku k definici faktorové osy</a:t>
            </a:r>
          </a:p>
        </p:txBody>
      </p:sp>
      <p:cxnSp>
        <p:nvCxnSpPr>
          <p:cNvPr id="10" name="Straight Arrow Connector 13"/>
          <p:cNvCxnSpPr>
            <a:cxnSpLocks/>
          </p:cNvCxnSpPr>
          <p:nvPr/>
        </p:nvCxnSpPr>
        <p:spPr>
          <a:xfrm flipH="1" flipV="1">
            <a:off x="683568" y="3789040"/>
            <a:ext cx="226626" cy="1512168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4"/>
          <p:cNvCxnSpPr>
            <a:cxnSpLocks/>
          </p:cNvCxnSpPr>
          <p:nvPr/>
        </p:nvCxnSpPr>
        <p:spPr>
          <a:xfrm flipV="1">
            <a:off x="910194" y="5085184"/>
            <a:ext cx="1141526" cy="21602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7"/>
          <p:cNvCxnSpPr/>
          <p:nvPr/>
        </p:nvCxnSpPr>
        <p:spPr>
          <a:xfrm rot="5400000" flipH="1" flipV="1">
            <a:off x="2843808" y="4653136"/>
            <a:ext cx="1512168" cy="21602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8"/>
          <p:cNvCxnSpPr>
            <a:cxnSpLocks/>
          </p:cNvCxnSpPr>
          <p:nvPr/>
        </p:nvCxnSpPr>
        <p:spPr>
          <a:xfrm>
            <a:off x="681363" y="1555537"/>
            <a:ext cx="2126441" cy="361295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9"/>
          <p:cNvCxnSpPr>
            <a:cxnSpLocks/>
          </p:cNvCxnSpPr>
          <p:nvPr/>
        </p:nvCxnSpPr>
        <p:spPr>
          <a:xfrm>
            <a:off x="681363" y="1555537"/>
            <a:ext cx="228831" cy="1503228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22"/>
          <p:cNvCxnSpPr>
            <a:cxnSpLocks/>
          </p:cNvCxnSpPr>
          <p:nvPr/>
        </p:nvCxnSpPr>
        <p:spPr>
          <a:xfrm>
            <a:off x="683568" y="1555537"/>
            <a:ext cx="539145" cy="102247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4"/>
          <p:cNvCxnSpPr>
            <a:cxnSpLocks/>
          </p:cNvCxnSpPr>
          <p:nvPr/>
        </p:nvCxnSpPr>
        <p:spPr>
          <a:xfrm>
            <a:off x="683568" y="1555537"/>
            <a:ext cx="359125" cy="1441415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393108"/>
              </p:ext>
            </p:extLst>
          </p:nvPr>
        </p:nvGraphicFramePr>
        <p:xfrm>
          <a:off x="4499992" y="1700758"/>
          <a:ext cx="43195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9" name="Graph" r:id="rId6" imgW="4320000" imgH="3600000" progId="STATISTICA.Graph">
                  <p:embed/>
                </p:oleObj>
              </mc:Choice>
              <mc:Fallback>
                <p:oleObj name="Graph" r:id="rId6" imgW="4320000" imgH="360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700758"/>
                        <a:ext cx="4319587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29"/>
          <p:cNvSpPr txBox="1"/>
          <p:nvPr/>
        </p:nvSpPr>
        <p:spPr>
          <a:xfrm>
            <a:off x="6274181" y="429309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Pozice objektů</a:t>
            </a:r>
          </a:p>
        </p:txBody>
      </p:sp>
      <p:cxnSp>
        <p:nvCxnSpPr>
          <p:cNvPr id="19" name="Straight Arrow Connector 30"/>
          <p:cNvCxnSpPr/>
          <p:nvPr/>
        </p:nvCxnSpPr>
        <p:spPr>
          <a:xfrm rot="16200000" flipV="1">
            <a:off x="6227291" y="3861048"/>
            <a:ext cx="360040" cy="36004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2"/>
          <p:cNvCxnSpPr/>
          <p:nvPr/>
        </p:nvCxnSpPr>
        <p:spPr>
          <a:xfrm flipV="1">
            <a:off x="7163395" y="3861048"/>
            <a:ext cx="504056" cy="432048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34"/>
          <p:cNvSpPr txBox="1"/>
          <p:nvPr/>
        </p:nvSpPr>
        <p:spPr>
          <a:xfrm>
            <a:off x="5435203" y="544522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Variabilita vyčerpaná faktorovými osami </a:t>
            </a:r>
          </a:p>
        </p:txBody>
      </p:sp>
      <p:cxnSp>
        <p:nvCxnSpPr>
          <p:cNvPr id="22" name="Straight Arrow Connector 35"/>
          <p:cNvCxnSpPr/>
          <p:nvPr/>
        </p:nvCxnSpPr>
        <p:spPr>
          <a:xfrm rot="16200000" flipV="1">
            <a:off x="4643115" y="4077072"/>
            <a:ext cx="1368152" cy="136815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37"/>
          <p:cNvCxnSpPr/>
          <p:nvPr/>
        </p:nvCxnSpPr>
        <p:spPr>
          <a:xfrm flipV="1">
            <a:off x="6227291" y="5301208"/>
            <a:ext cx="576064" cy="144016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5838989" y="1340768"/>
            <a:ext cx="1972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16349"/>
              </a:buClr>
            </a:pPr>
            <a:r>
              <a:rPr lang="cs-CZ" b="1" dirty="0" err="1">
                <a:solidFill>
                  <a:srgbClr val="000000"/>
                </a:solidFill>
                <a:latin typeface="Calibri" panose="020F0502020204030204" pitchFamily="34" charset="0"/>
              </a:rPr>
              <a:t>Biplot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 vzdáleností</a:t>
            </a:r>
          </a:p>
        </p:txBody>
      </p:sp>
      <p:pic>
        <p:nvPicPr>
          <p:cNvPr id="54315" name="Picture 43" descr="Výsledek obrázku pro sepal peta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72" y="223918"/>
            <a:ext cx="1224089" cy="101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73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Jaký počet os popisuje dostatečně datový soubor?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384" y="1556792"/>
            <a:ext cx="85000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Ideálně 2-3 osy, je však potřeba brát ohled na % rozptylu původních dat, který vybranými osami popíšeme.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Kaiser-</a:t>
            </a:r>
            <a:r>
              <a:rPr lang="cs-CZ" b="1" dirty="0" err="1">
                <a:solidFill>
                  <a:srgbClr val="000000"/>
                </a:solidFill>
                <a:latin typeface="Calibri" panose="020F0502020204030204" pitchFamily="34" charset="0"/>
              </a:rPr>
              <a:t>Gutmanovo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 kritérium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14375" indent="-285750">
              <a:buFont typeface="Wingdings" panose="05000000000000000000" pitchFamily="2" charset="2"/>
              <a:buChar char="ü"/>
            </a:pPr>
            <a:r>
              <a:rPr lang="cs-CZ" dirty="0"/>
              <a:t>Pro další analýzu jsou vybrány osy s vlastním číslem &gt;1 (korelace) nebo větším než je průměrné </a:t>
            </a:r>
            <a:r>
              <a:rPr lang="cs-CZ" dirty="0" err="1"/>
              <a:t>eigenvalue</a:t>
            </a:r>
            <a:r>
              <a:rPr lang="cs-CZ" dirty="0"/>
              <a:t> (kovariance) </a:t>
            </a:r>
          </a:p>
          <a:p>
            <a:pPr marL="714375" indent="-285750">
              <a:buFont typeface="Wingdings" panose="05000000000000000000" pitchFamily="2" charset="2"/>
              <a:buChar char="ü"/>
            </a:pPr>
            <a:r>
              <a:rPr lang="cs-CZ" dirty="0"/>
              <a:t>Logika je vybírat osy, které přispívají k vysvětlení variability dat více než připadá rovnoměrným rozdělením variability 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4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Jaký počet os popisuje dostatečně datový soubor?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0384" y="1340768"/>
            <a:ext cx="8500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Scree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 plot</a:t>
            </a:r>
          </a:p>
          <a:p>
            <a:pPr marL="809625" indent="-285750">
              <a:buFont typeface="Wingdings" panose="05000000000000000000" pitchFamily="2" charset="2"/>
              <a:buChar char="ü"/>
            </a:pPr>
            <a:r>
              <a:rPr lang="cs-CZ" dirty="0"/>
              <a:t>Grafický nástroj hledající zlom ve vztahu počtu os a vyčerpané variability </a:t>
            </a: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23528" y="2204864"/>
          <a:ext cx="5463547" cy="409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Graph" r:id="rId4" imgW="5943600" imgH="4457880" progId="STATISTICA.Graph">
                  <p:embed/>
                </p:oleObj>
              </mc:Choice>
              <mc:Fallback>
                <p:oleObj name="Graph" r:id="rId4" imgW="5943600" imgH="4457880" progId="STATISTICA.Graph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04864"/>
                        <a:ext cx="5463547" cy="4097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1691856" y="4293272"/>
            <a:ext cx="3168000" cy="0"/>
          </a:xfrm>
          <a:prstGeom prst="line">
            <a:avLst/>
          </a:prstGeom>
          <a:ln w="19050">
            <a:solidFill>
              <a:srgbClr val="D16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6136" y="3429000"/>
            <a:ext cx="31741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Zlom ve vztahu mezi počtem nových os a popsanou variabilitou – pro další analýzu budou použity první dvě faktorové osy.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Tyto osy popisují téměř 96 % rozptylu původních dat.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275856" y="4581128"/>
            <a:ext cx="259228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29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6089" t="16626"/>
          <a:stretch/>
        </p:blipFill>
        <p:spPr>
          <a:xfrm>
            <a:off x="899592" y="2420888"/>
            <a:ext cx="4870622" cy="3610853"/>
          </a:xfrm>
          <a:prstGeom prst="rect">
            <a:avLst/>
          </a:prstGeom>
        </p:spPr>
      </p:pic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Jaký počet os popisuje dostatečně datový soubor?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79512" y="1353542"/>
            <a:ext cx="867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Shepardův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 diagram</a:t>
            </a:r>
          </a:p>
          <a:p>
            <a:pPr marL="714375" indent="-285750">
              <a:buClr>
                <a:srgbClr val="D16349"/>
              </a:buClr>
              <a:buFont typeface="Wingdings" panose="05000000000000000000" pitchFamily="2" charset="2"/>
              <a:buChar char="ü"/>
            </a:pPr>
            <a:r>
              <a:rPr lang="cs-CZ" dirty="0"/>
              <a:t>Vykresluje vzdálenosti v prostoru původních proměnných proti vzdálenostem na nových osách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2843808" y="2492968"/>
            <a:ext cx="1836000" cy="648000"/>
          </a:xfrm>
          <a:prstGeom prst="rect">
            <a:avLst/>
          </a:prstGeom>
          <a:noFill/>
          <a:ln w="38100">
            <a:solidFill>
              <a:srgbClr val="D1634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6"/>
          <p:cNvSpPr/>
          <p:nvPr/>
        </p:nvSpPr>
        <p:spPr>
          <a:xfrm>
            <a:off x="971696" y="3933208"/>
            <a:ext cx="864000" cy="1332000"/>
          </a:xfrm>
          <a:prstGeom prst="rect">
            <a:avLst/>
          </a:prstGeom>
          <a:noFill/>
          <a:ln w="38100">
            <a:solidFill>
              <a:srgbClr val="D1634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Box 7"/>
          <p:cNvSpPr txBox="1"/>
          <p:nvPr/>
        </p:nvSpPr>
        <p:spPr>
          <a:xfrm>
            <a:off x="6480720" y="2492896"/>
            <a:ext cx="2483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Za optimální z hlediska zachování vzdáleností objektů lze považovat dvě nebo tři dimenze.</a:t>
            </a:r>
          </a:p>
        </p:txBody>
      </p:sp>
      <p:cxnSp>
        <p:nvCxnSpPr>
          <p:cNvPr id="12" name="Straight Connector 10"/>
          <p:cNvCxnSpPr>
            <a:endCxn id="13" idx="1"/>
          </p:cNvCxnSpPr>
          <p:nvPr/>
        </p:nvCxnSpPr>
        <p:spPr>
          <a:xfrm>
            <a:off x="5634372" y="2987370"/>
            <a:ext cx="881844" cy="1479359"/>
          </a:xfrm>
          <a:prstGeom prst="line">
            <a:avLst/>
          </a:prstGeom>
          <a:ln w="28575">
            <a:solidFill>
              <a:srgbClr val="D16349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4"/>
          <p:cNvSpPr txBox="1"/>
          <p:nvPr/>
        </p:nvSpPr>
        <p:spPr>
          <a:xfrm>
            <a:off x="6516216" y="4005064"/>
            <a:ext cx="248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 použití všech dimenzí jsou vzdálenosti perfektně zachovány.</a:t>
            </a:r>
          </a:p>
        </p:txBody>
      </p:sp>
      <p:cxnSp>
        <p:nvCxnSpPr>
          <p:cNvPr id="14" name="Straight Connector 10"/>
          <p:cNvCxnSpPr>
            <a:endCxn id="10" idx="1"/>
          </p:cNvCxnSpPr>
          <p:nvPr/>
        </p:nvCxnSpPr>
        <p:spPr>
          <a:xfrm>
            <a:off x="4788024" y="2589005"/>
            <a:ext cx="1692696" cy="504056"/>
          </a:xfrm>
          <a:prstGeom prst="line">
            <a:avLst/>
          </a:prstGeom>
          <a:ln w="28575">
            <a:solidFill>
              <a:srgbClr val="D16349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8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komponent – jaký je cíl?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412776"/>
            <a:ext cx="8534400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 převážné většině případů existují mezi dimenzemi </a:t>
            </a:r>
            <a:r>
              <a:rPr lang="cs-CZ" b="1" dirty="0"/>
              <a:t>korelační</a:t>
            </a:r>
            <a:r>
              <a:rPr lang="cs-CZ" dirty="0"/>
              <a:t> </a:t>
            </a:r>
            <a:r>
              <a:rPr lang="cs-CZ" b="1" dirty="0"/>
              <a:t>vztahy</a:t>
            </a:r>
            <a:r>
              <a:rPr lang="cs-CZ" dirty="0"/>
              <a:t>, tedy dimenze se </a:t>
            </a:r>
            <a:r>
              <a:rPr lang="cs-CZ" b="1" dirty="0"/>
              <a:t>navzájem vysvětlují </a:t>
            </a:r>
            <a:r>
              <a:rPr lang="cs-CZ" dirty="0"/>
              <a:t>a pro popis kompletní informace v datech </a:t>
            </a:r>
            <a:r>
              <a:rPr lang="cs-CZ" b="1" dirty="0"/>
              <a:t>není třeba všech dimenzí vstupního souboru.</a:t>
            </a:r>
          </a:p>
        </p:txBody>
      </p:sp>
      <p:sp>
        <p:nvSpPr>
          <p:cNvPr id="2" name="Šipka dolů 1"/>
          <p:cNvSpPr/>
          <p:nvPr/>
        </p:nvSpPr>
        <p:spPr>
          <a:xfrm>
            <a:off x="4166900" y="2708920"/>
            <a:ext cx="380176" cy="413382"/>
          </a:xfrm>
          <a:prstGeom prst="downArrow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3"/>
          <p:cNvSpPr txBox="1">
            <a:spLocks/>
          </p:cNvSpPr>
          <p:nvPr/>
        </p:nvSpPr>
        <p:spPr bwMode="auto">
          <a:xfrm>
            <a:off x="1475656" y="3501008"/>
            <a:ext cx="5808402" cy="1368152"/>
          </a:xfrm>
          <a:prstGeom prst="roundRect">
            <a:avLst/>
          </a:prstGeom>
          <a:solidFill>
            <a:srgbClr val="E8B3A6"/>
          </a:solidFill>
          <a:ln w="9525">
            <a:solidFill>
              <a:srgbClr val="D16349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Popis a vizualizace vztahů mezi proměnnými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Výběr neredundantních proměnných pro další analýzy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Vytvoření zástupných faktorových os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Identifikace shluků/odlehlých objektů </a:t>
            </a:r>
          </a:p>
        </p:txBody>
      </p:sp>
    </p:spTree>
    <p:extLst>
      <p:ext uri="{BB962C8B-B14F-4D97-AF65-F5344CB8AC3E}">
        <p14:creationId xmlns:p14="http://schemas.microsoft.com/office/powerpoint/2010/main" val="397005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komponent – vstup?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0384" y="1556792"/>
            <a:ext cx="8500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Pracuje s asociační maticí korelací/kovariancí.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Jaký je vztah mezi kovariancí a korelací?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Kdy použijeme kterou matici?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Jaká bude dimenze matic?</a:t>
            </a:r>
          </a:p>
        </p:txBody>
      </p:sp>
    </p:spTree>
    <p:extLst>
      <p:ext uri="{BB962C8B-B14F-4D97-AF65-F5344CB8AC3E}">
        <p14:creationId xmlns:p14="http://schemas.microsoft.com/office/powerpoint/2010/main" val="285565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/>
              <a:t>Jaký je vztah mezi kovariancí a korelací?</a:t>
            </a:r>
          </a:p>
        </p:txBody>
      </p:sp>
      <p:sp>
        <p:nvSpPr>
          <p:cNvPr id="19" name="Rectangle 3"/>
          <p:cNvSpPr txBox="1">
            <a:spLocks/>
          </p:cNvSpPr>
          <p:nvPr/>
        </p:nvSpPr>
        <p:spPr bwMode="auto">
          <a:xfrm>
            <a:off x="301625" y="1566316"/>
            <a:ext cx="8534400" cy="4526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b="1" u="sng" dirty="0"/>
              <a:t>Kovariance</a:t>
            </a:r>
            <a:r>
              <a:rPr lang="cs-CZ" dirty="0"/>
              <a:t> popisuje </a:t>
            </a:r>
            <a:r>
              <a:rPr lang="pl-PL" dirty="0"/>
              <a:t>vztah dvou proměnných; </a:t>
            </a:r>
            <a:r>
              <a:rPr lang="cs-CZ" dirty="0"/>
              <a:t>její rozsah závisí na variabilitě dat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b="1" u="sng" dirty="0"/>
              <a:t>Korelace</a:t>
            </a:r>
            <a:r>
              <a:rPr lang="cs-CZ" dirty="0"/>
              <a:t> = kovariance standardizovaná na rozptyl proměnných.</a:t>
            </a:r>
            <a:endParaRPr lang="en-GB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Jaké hodnoty se nachází na diagonále korelační matice?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Má smysl použít metody redukce </a:t>
            </a:r>
            <a:r>
              <a:rPr lang="cs-CZ" dirty="0" err="1"/>
              <a:t>dimenzionality</a:t>
            </a:r>
            <a:r>
              <a:rPr lang="cs-CZ" dirty="0"/>
              <a:t> dat v situaci, kdy jsou hodnoty kovariance/korelace blízké nule?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Čemu odpovídá kovariance na standardizovaných datech?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/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4427984" y="1988840"/>
          <a:ext cx="2891135" cy="723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4" name="Rovnice" r:id="rId4" imgW="2819160" imgH="609480" progId="Equation.3">
                  <p:embed/>
                </p:oleObj>
              </mc:Choice>
              <mc:Fallback>
                <p:oleObj name="Rovnice" r:id="rId4" imgW="28191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88840"/>
                        <a:ext cx="2891135" cy="723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427984" y="3429000"/>
          <a:ext cx="2382780" cy="586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5" name="Rovnice" r:id="rId6" imgW="2323800" imgH="495000" progId="Equation.3">
                  <p:embed/>
                </p:oleObj>
              </mc:Choice>
              <mc:Fallback>
                <p:oleObj name="Rovnice" r:id="rId6" imgW="2323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429000"/>
                        <a:ext cx="2382780" cy="5867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se šipkou 2"/>
          <p:cNvCxnSpPr/>
          <p:nvPr/>
        </p:nvCxnSpPr>
        <p:spPr>
          <a:xfrm>
            <a:off x="3976936" y="5805264"/>
            <a:ext cx="288032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211960" y="5888561"/>
            <a:ext cx="4549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dirty="0"/>
              <a:t>Pokud D(x</a:t>
            </a:r>
            <a:r>
              <a:rPr lang="cs-CZ" baseline="-25000" dirty="0"/>
              <a:t>1</a:t>
            </a:r>
            <a:r>
              <a:rPr lang="cs-CZ" dirty="0"/>
              <a:t>)=D(x</a:t>
            </a:r>
            <a:r>
              <a:rPr lang="cs-CZ" baseline="-25000" dirty="0"/>
              <a:t>2</a:t>
            </a:r>
            <a:r>
              <a:rPr lang="cs-CZ" dirty="0"/>
              <a:t>)=1 → kovariance = korelace </a:t>
            </a:r>
          </a:p>
        </p:txBody>
      </p:sp>
    </p:spTree>
    <p:extLst>
      <p:ext uri="{BB962C8B-B14F-4D97-AF65-F5344CB8AC3E}">
        <p14:creationId xmlns:p14="http://schemas.microsoft.com/office/powerpoint/2010/main" val="17055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komponent – předpoklady?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9512" y="1401376"/>
            <a:ext cx="8750424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Více objektů než proměnných (obvykle se uvádí 10x větší počet objektů než proměnných)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Vícerozměrná technika – 100% vyplněnost dat (jedna chybějící hodnota vede k odstranění celého objektu z analýzy)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Souvisí s výpočtem asociační matice – korelace/kovariance vyžadují zhruba normální rozdělení proměnných.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436477" y="3472818"/>
            <a:ext cx="6264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solidFill>
                  <a:srgbClr val="D16349"/>
                </a:solidFill>
              </a:rPr>
              <a:t>ALE! Jaké mohou být výjimky?</a:t>
            </a:r>
            <a:endParaRPr lang="en-GB" sz="2800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0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8113" y="290736"/>
            <a:ext cx="8826375" cy="762000"/>
          </a:xfrm>
          <a:noFill/>
        </p:spPr>
        <p:txBody>
          <a:bodyPr anchor="ctr"/>
          <a:lstStyle/>
          <a:p>
            <a:pPr eaLnBrk="1" hangingPunct="1"/>
            <a:r>
              <a:rPr lang="cs-CZ" dirty="0"/>
              <a:t>Problémy s výpočtem korelačního koeficientu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2784177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Identifikace</a:t>
            </a:r>
            <a:r>
              <a:rPr lang="en-U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shluk</a:t>
            </a: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ů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2784177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Identifikace</a:t>
            </a:r>
            <a:r>
              <a:rPr lang="en-U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odlehlých hodnot</a:t>
            </a: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3420616" y="567464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1475928" y="3530724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1634678" y="4234780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1418778" y="413953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1426716" y="559526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263299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260759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1126678" y="3968080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893441" y="54269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1761678" y="52872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953766" y="51650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1791841" y="52126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953766" y="52587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1680716" y="52491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912491" y="51285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1801366" y="537143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912491" y="50904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2085528" y="52126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893441" y="532380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831528" y="50713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2115691" y="51285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995041" y="50348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965003" y="4298280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3047553" y="42982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945953" y="43824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3006278" y="43363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884041" y="4493543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884041" y="43538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3015803" y="44665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3168203" y="44840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5635476" y="3956967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7929414" y="5654005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5964982" y="3530724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0,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001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6156176" y="4228430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5940276" y="413318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5948214" y="559844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6313339" y="537460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6322864" y="52158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6565751" y="51872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6372200" y="51242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6228184" y="541228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6474941" y="5234359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6372200" y="5484291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7729389" y="43395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ectangle 3"/>
          <p:cNvSpPr txBox="1">
            <a:spLocks/>
          </p:cNvSpPr>
          <p:nvPr/>
        </p:nvSpPr>
        <p:spPr bwMode="auto">
          <a:xfrm>
            <a:off x="286072" y="1687225"/>
            <a:ext cx="8750424" cy="7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Výjimkou jsou situace, kdy provádíme analýzu za účelem identifikace shluků / odlehlých hodnot.</a:t>
            </a:r>
          </a:p>
        </p:txBody>
      </p:sp>
    </p:spTree>
    <p:extLst>
      <p:ext uri="{BB962C8B-B14F-4D97-AF65-F5344CB8AC3E}">
        <p14:creationId xmlns:p14="http://schemas.microsoft.com/office/powerpoint/2010/main" val="218811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Popis výstupů - příklad</a:t>
            </a:r>
          </a:p>
        </p:txBody>
      </p:sp>
      <p:pic>
        <p:nvPicPr>
          <p:cNvPr id="6" name="Obrázek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73"/>
          <a:stretch/>
        </p:blipFill>
        <p:spPr bwMode="auto">
          <a:xfrm>
            <a:off x="688504" y="2204864"/>
            <a:ext cx="2824311" cy="2809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397516" y="2706293"/>
                <a:ext cx="1801775" cy="1366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101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105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103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98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93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516" y="2706293"/>
                <a:ext cx="1801775" cy="13662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86072" y="1507136"/>
                <a:ext cx="82809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Bylo provedeno měření objemu šedé hmoty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(v cm</a:t>
                </a:r>
                <a:r>
                  <a:rPr lang="cs-CZ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a objemu </a:t>
                </a:r>
                <a:r>
                  <a:rPr lang="cs-CZ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likvoru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(v cm</a:t>
                </a:r>
                <a:r>
                  <a:rPr lang="cs-CZ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u pěti dětí. Naměřené hodnoty byly zaznamenány do matice </a:t>
                </a:r>
                <a14:m>
                  <m:oMath xmlns:m="http://schemas.openxmlformats.org/officeDocument/2006/math">
                    <m:r>
                      <a:rPr lang="cs-CZ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𝐗</m:t>
                    </m:r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GB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2" y="1507136"/>
                <a:ext cx="8280920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515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6012160" y="4793454"/>
                <a:ext cx="2760371" cy="1371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cs-CZ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GB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793454"/>
                <a:ext cx="2760371" cy="13718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286072" y="5241974"/>
            <a:ext cx="56540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Jelikož jsou vstupní data měřena ve stejných jednotkách, analýza bude provedena 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kovarianční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matici, vstupní data jsou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centrov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průměrem →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0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86072" y="1507136"/>
                <a:ext cx="8280920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Jelikož jsou proměnné hodnoceny ve stejných jednotkách, analýza je provedena na </a:t>
                </a:r>
                <a:r>
                  <a:rPr lang="cs-CZ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kovarianční</a:t>
                </a:r>
                <a:r>
                  <a:rPr lang="cs-CZ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matici C:</a:t>
                </a: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Clr>
                    <a:srgbClr val="D16349"/>
                  </a:buClr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Spočítáme-li determinant matice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, 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dostáváme </a:t>
                </a:r>
                <a:r>
                  <a:rPr lang="cs-CZ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vlastní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b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b>
                        <m:r>
                          <a:rPr lang="cs-CZ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 dosazení vlastních čísel spočítáme vlastní vektory: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2" y="1507136"/>
                <a:ext cx="8280920" cy="3970318"/>
              </a:xfrm>
              <a:prstGeom prst="rect">
                <a:avLst/>
              </a:prstGeom>
              <a:blipFill>
                <a:blip r:embed="rId2"/>
                <a:stretch>
                  <a:fillRect l="-515" t="-767" b="-13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611560" y="2204864"/>
                <a:ext cx="2759025" cy="502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176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04864"/>
                <a:ext cx="2759025" cy="502958"/>
              </a:xfrm>
              <a:prstGeom prst="rect">
                <a:avLst/>
              </a:prstGeom>
              <a:blipFill>
                <a:blip r:embed="rId3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39552" y="3861048"/>
                <a:ext cx="120588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0">
                          <a:latin typeface="Cambria Math" panose="02040503050406030204" pitchFamily="18" charset="0"/>
                        </a:rPr>
                        <m:t>=184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61048"/>
                <a:ext cx="12058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93304" y="4283804"/>
                <a:ext cx="971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600" i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4283804"/>
                <a:ext cx="9716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93304" y="5517232"/>
                <a:ext cx="3451907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  <m:e>
                                <m:r>
                                  <a:rPr lang="cs-CZ" sz="16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5517232"/>
                <a:ext cx="3451907" cy="5305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1619672" y="3882973"/>
            <a:ext cx="54096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>
              <a:buClr>
                <a:srgbClr val="D16349"/>
              </a:buClr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% rozptylu, které popisuje osa: 184/(184+14) *100 = 92.9 %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19673" y="4293096"/>
            <a:ext cx="52920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>
              <a:buClr>
                <a:srgbClr val="D16349"/>
              </a:buClr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% rozptylu, které popisuje osa: 14/(184+14) *100 = 7.1 %</a:t>
            </a:r>
          </a:p>
        </p:txBody>
      </p:sp>
      <p:sp>
        <p:nvSpPr>
          <p:cNvPr id="11" name="Pravá složená závorka 10"/>
          <p:cNvSpPr/>
          <p:nvPr/>
        </p:nvSpPr>
        <p:spPr>
          <a:xfrm>
            <a:off x="6885263" y="3892265"/>
            <a:ext cx="144016" cy="720000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bdélník 11"/>
          <p:cNvSpPr/>
          <p:nvPr/>
        </p:nvSpPr>
        <p:spPr>
          <a:xfrm>
            <a:off x="7092280" y="3861048"/>
            <a:ext cx="2058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184+14=22+176 → PCA přerozděluje rozptyl původních 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611560" y="2854034"/>
                <a:ext cx="4377865" cy="507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Ι</m:t>
                          </m:r>
                        </m:e>
                      </m:d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176−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54034"/>
                <a:ext cx="4377865" cy="507960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3635896" y="3450486"/>
                <a:ext cx="9398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Ι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450486"/>
                <a:ext cx="93987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 flipV="1">
            <a:off x="8316416" y="2564904"/>
            <a:ext cx="0" cy="1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3419872" y="2564904"/>
            <a:ext cx="489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2195736" y="5517264"/>
            <a:ext cx="1663200" cy="288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 rot="10800000" flipH="1">
            <a:off x="3904968" y="5661264"/>
            <a:ext cx="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4670999" y="5488157"/>
                <a:ext cx="29916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vlastní vektor asociovaný 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999" y="5488157"/>
                <a:ext cx="2991653" cy="369332"/>
              </a:xfrm>
              <a:prstGeom prst="rect">
                <a:avLst/>
              </a:prstGeom>
              <a:blipFill>
                <a:blip r:embed="rId9"/>
                <a:stretch>
                  <a:fillRect l="-1629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698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93304" y="1331108"/>
                <a:ext cx="3451907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  <m:e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1331108"/>
                <a:ext cx="3451907" cy="530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251520" y="197911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4" indent="-200025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Nové osy (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jsou lineární kombinací původních proměnných: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507733" y="2420888"/>
                <a:ext cx="73766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=0,2169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+0,9762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)=0,2169∙1+0,9762∙(−5)=</m:t>
                      </m:r>
                      <m:r>
                        <a:rPr lang="en-US" sz="1600" i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4,66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33" y="2420888"/>
                <a:ext cx="7376635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569934" y="2803287"/>
                <a:ext cx="78161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b>
                        <m:r>
                          <a:rPr lang="en-GB" sz="1600" b="0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600" b="0" i="0">
                        <a:latin typeface="Cambria Math" panose="02040503050406030204" pitchFamily="18" charset="0"/>
                      </a:rPr>
                      <m:t>=0,9762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cs-CZ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GB" sz="16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cs-CZ" sz="16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1600" b="0" i="0" smtClean="0">
                        <a:latin typeface="Cambria Math" panose="02040503050406030204" pitchFamily="18" charset="0"/>
                      </a:rPr>
                      <m:t>+(−</m:t>
                    </m:r>
                    <m:r>
                      <a:rPr lang="en-GB" sz="1600" b="0" i="0">
                        <a:latin typeface="Cambria Math" panose="02040503050406030204" pitchFamily="18" charset="0"/>
                      </a:rPr>
                      <m:t>0,2169</m:t>
                    </m:r>
                    <m:r>
                      <a:rPr lang="cs-CZ" sz="1600" b="0" i="0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cs-CZ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cs-CZ" sz="16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cs-CZ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0,9762</m:t>
                    </m:r>
                    <m:r>
                      <a:rPr lang="cs-CZ" sz="16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cs-CZ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0,2169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cs-CZ" sz="16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(−5)</m:t>
                    </m:r>
                    <m:r>
                      <a:rPr lang="cs-CZ" sz="16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2,06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34" y="2803287"/>
                <a:ext cx="7816114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2481136" y="5013176"/>
            <a:ext cx="216000" cy="216024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bdélník 23"/>
          <p:cNvSpPr/>
          <p:nvPr/>
        </p:nvSpPr>
        <p:spPr>
          <a:xfrm>
            <a:off x="2084888" y="5193092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[101; 16]</a:t>
            </a:r>
            <a:endParaRPr lang="en-GB" dirty="0"/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3026663"/>
            <a:ext cx="3427139" cy="3420000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5896" y="3026663"/>
            <a:ext cx="3427139" cy="3420000"/>
          </a:xfrm>
          <a:prstGeom prst="rect">
            <a:avLst/>
          </a:prstGeom>
        </p:spPr>
      </p:pic>
      <p:sp>
        <p:nvSpPr>
          <p:cNvPr id="23" name="Obdélník 22"/>
          <p:cNvSpPr/>
          <p:nvPr/>
        </p:nvSpPr>
        <p:spPr>
          <a:xfrm>
            <a:off x="4907141" y="4293096"/>
            <a:ext cx="216000" cy="216024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bdélník 24"/>
          <p:cNvSpPr/>
          <p:nvPr/>
        </p:nvSpPr>
        <p:spPr>
          <a:xfrm>
            <a:off x="4511165" y="3933056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[-4,66; 2,06]</a:t>
            </a:r>
            <a:endParaRPr lang="en-GB" dirty="0"/>
          </a:p>
        </p:txBody>
      </p:sp>
      <p:sp>
        <p:nvSpPr>
          <p:cNvPr id="30" name="Obdélník 29"/>
          <p:cNvSpPr/>
          <p:nvPr/>
        </p:nvSpPr>
        <p:spPr>
          <a:xfrm>
            <a:off x="6948264" y="3582501"/>
            <a:ext cx="20755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PCA natočí datový prostor a vytvoří nové osy tak, aby popisovaly maximum variability původních dat.</a:t>
            </a:r>
          </a:p>
        </p:txBody>
      </p:sp>
    </p:spTree>
    <p:extLst>
      <p:ext uri="{BB962C8B-B14F-4D97-AF65-F5344CB8AC3E}">
        <p14:creationId xmlns:p14="http://schemas.microsoft.com/office/powerpoint/2010/main" val="619414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811</Words>
  <Application>Microsoft Office PowerPoint</Application>
  <PresentationFormat>Předvádění na obrazovce (4:3)</PresentationFormat>
  <Paragraphs>135</Paragraphs>
  <Slides>14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Wingdings</vt:lpstr>
      <vt:lpstr>Wingdings 2</vt:lpstr>
      <vt:lpstr>Administrativní</vt:lpstr>
      <vt:lpstr>Rovnice</vt:lpstr>
      <vt:lpstr>Graph</vt:lpstr>
      <vt:lpstr>Bi8600: Pokročilé statistické metody 4. cvičení</vt:lpstr>
      <vt:lpstr>Analýza hlavních komponent – jaký je cíl?</vt:lpstr>
      <vt:lpstr>Analýza hlavních komponent – vstup?</vt:lpstr>
      <vt:lpstr>Jaký je vztah mezi kovariancí a korelací?</vt:lpstr>
      <vt:lpstr>Analýza hlavních komponent – předpoklady?</vt:lpstr>
      <vt:lpstr>Problémy s výpočtem korelačního koeficientu</vt:lpstr>
      <vt:lpstr>Popis výstupů - příklad</vt:lpstr>
      <vt:lpstr>Popis výstupů - příklad</vt:lpstr>
      <vt:lpstr>Popis výstupů - příklad</vt:lpstr>
      <vt:lpstr>Popis výstupů - příklad</vt:lpstr>
      <vt:lpstr>Grafické výstupy</vt:lpstr>
      <vt:lpstr>Jaký počet os popisuje dostatečně datový soubor?</vt:lpstr>
      <vt:lpstr>Jaký počet os popisuje dostatečně datový soubor?</vt:lpstr>
      <vt:lpstr>Jaký počet os popisuje dostatečně datový soubor?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Cvanová Michaela RNDr.</cp:lastModifiedBy>
  <cp:revision>329</cp:revision>
  <cp:lastPrinted>2018-03-12T10:55:17Z</cp:lastPrinted>
  <dcterms:created xsi:type="dcterms:W3CDTF">2012-09-19T11:32:44Z</dcterms:created>
  <dcterms:modified xsi:type="dcterms:W3CDTF">2021-12-07T10:11:01Z</dcterms:modified>
</cp:coreProperties>
</file>