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2" r:id="rId9"/>
    <p:sldId id="264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057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86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65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36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36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76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1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361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334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544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35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0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7974B-696F-40E0-BED7-74FB89749F3F}" type="datetimeFigureOut">
              <a:rPr lang="cs-CZ" smtClean="0"/>
              <a:t>06.12.2019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C19CE-139A-4098-8A00-C81177A883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85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Stylistické chyby a nedostatky </a:t>
            </a:r>
            <a:br>
              <a:rPr lang="cs-CZ" dirty="0" smtClean="0"/>
            </a:br>
            <a:r>
              <a:rPr lang="cs-CZ" dirty="0" smtClean="0"/>
              <a:t>v kontextovém členění věty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9525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Zpracováno podle podkladů PhDr. Marie Hořké z Ústavu cizích jazyků </a:t>
            </a:r>
            <a:br>
              <a:rPr lang="cs-CZ" dirty="0" smtClean="0"/>
            </a:br>
            <a:r>
              <a:rPr lang="cs-CZ" dirty="0" smtClean="0"/>
              <a:t>1. lékařské fakulty Univerzity Karlovy v Praze</a:t>
            </a:r>
          </a:p>
          <a:p>
            <a:r>
              <a:rPr lang="cs-CZ" dirty="0" smtClean="0"/>
              <a:t>Původně určeno pro pregraduální a postgraduální studium.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2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Kontextové členění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Subjektivní slovosled</a:t>
            </a:r>
          </a:p>
          <a:p>
            <a:r>
              <a:rPr lang="cs-CZ" dirty="0" smtClean="0"/>
              <a:t>Celý život (J) jsem čekal na tuto příležitost (V). </a:t>
            </a:r>
          </a:p>
          <a:p>
            <a:r>
              <a:rPr lang="cs-CZ" dirty="0" smtClean="0"/>
              <a:t>Celé generace (J) se hlásily k jeho odkazu (V). </a:t>
            </a:r>
          </a:p>
          <a:p>
            <a:pPr marL="0" indent="0">
              <a:buNone/>
            </a:pPr>
            <a:r>
              <a:rPr lang="cs-CZ" dirty="0" smtClean="0"/>
              <a:t>Jádro se klade před východisko výpovědi jen v projevech vzrušených, citově zabarvených, zejména mluvených; to je </a:t>
            </a:r>
            <a:r>
              <a:rPr lang="cs-CZ" b="1" dirty="0" smtClean="0"/>
              <a:t>subjektivní pořádek </a:t>
            </a:r>
            <a:r>
              <a:rPr lang="cs-CZ" dirty="0" smtClean="0"/>
              <a:t>slov: od jádra výpovědi k východisku výpovědi. Při citovém zaujetí totiž mluvčí zpravidla napřed vysloví to nejzávažnější, co mu tane na mysli, a pak teprve dodává okolnosti z jeho hlediska méně důležité. Cílem je </a:t>
            </a:r>
            <a:br>
              <a:rPr lang="cs-CZ" dirty="0" smtClean="0"/>
            </a:br>
            <a:r>
              <a:rPr lang="cs-CZ" dirty="0" smtClean="0"/>
              <a:t>v tomto případě zdůraznit jádro výpovědi, proto stojí na prvním místě ve větě a má větný přízvuk.</a:t>
            </a:r>
          </a:p>
        </p:txBody>
      </p:sp>
    </p:spTree>
    <p:extLst>
      <p:ext uri="{BB962C8B-B14F-4D97-AF65-F5344CB8AC3E}">
        <p14:creationId xmlns:p14="http://schemas.microsoft.com/office/powerpoint/2010/main" val="13997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815" y="1"/>
            <a:ext cx="780925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Stylistické chyby a nedostatky v kontextovém členění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vybočení z vazby (anakolut)</a:t>
            </a:r>
          </a:p>
          <a:p>
            <a:r>
              <a:rPr lang="cs-CZ" dirty="0" smtClean="0"/>
              <a:t>směšování vazeb (kontaminace)</a:t>
            </a:r>
          </a:p>
          <a:p>
            <a:r>
              <a:rPr lang="cs-CZ" dirty="0" smtClean="0"/>
              <a:t>spřahování vazeb (zeugma)</a:t>
            </a:r>
          </a:p>
          <a:p>
            <a:r>
              <a:rPr lang="cs-CZ" dirty="0" smtClean="0"/>
              <a:t>větná spodoba (atrakce)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V psaném textu jsou nevhodné. V mluveném projevu jsou běžné 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smtClean="0"/>
              <a:t>určitém kontextu moc nevadí.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5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Vybočení z větné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Uprostřed souvětí mluvčí změní </a:t>
            </a:r>
            <a:r>
              <a:rPr lang="cs-CZ" dirty="0" smtClean="0"/>
              <a:t>větnou vazbu bez </a:t>
            </a:r>
            <a:r>
              <a:rPr lang="cs-CZ" dirty="0" smtClean="0"/>
              <a:t>ohledu na začátek </a:t>
            </a:r>
            <a:r>
              <a:rPr lang="cs-CZ" dirty="0" smtClean="0"/>
              <a:t>souvětí a </a:t>
            </a:r>
            <a:r>
              <a:rPr lang="cs-CZ" dirty="0" smtClean="0"/>
              <a:t>dokončí ho nesprávně.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/>
              <a:t>Chlapci ráno, když vyšli do školy, byla jim zima. </a:t>
            </a:r>
            <a:endParaRPr lang="cs-CZ" i="1" dirty="0" smtClean="0"/>
          </a:p>
          <a:p>
            <a:r>
              <a:rPr lang="cs-CZ" dirty="0" smtClean="0"/>
              <a:t>Když </a:t>
            </a:r>
            <a:r>
              <a:rPr lang="cs-CZ" dirty="0"/>
              <a:t>chlapci </a:t>
            </a:r>
            <a:r>
              <a:rPr lang="cs-CZ" dirty="0" smtClean="0"/>
              <a:t>ráno </a:t>
            </a:r>
            <a:r>
              <a:rPr lang="pl-PL" dirty="0" smtClean="0"/>
              <a:t>vyšli </a:t>
            </a:r>
            <a:r>
              <a:rPr lang="pl-PL" dirty="0"/>
              <a:t>do školy, byla jim zima</a:t>
            </a:r>
            <a:r>
              <a:rPr lang="pl-PL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282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Směšování vazeb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Vlivem významově blízkého výrazu vznikne nová, nesprávná vazba.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účastnit </a:t>
            </a:r>
            <a:r>
              <a:rPr lang="cs-CZ" i="1" dirty="0"/>
              <a:t>se na </a:t>
            </a:r>
            <a:r>
              <a:rPr lang="cs-CZ" i="1" dirty="0" smtClean="0"/>
              <a:t>něčem</a:t>
            </a:r>
          </a:p>
          <a:p>
            <a:r>
              <a:rPr lang="cs-CZ" dirty="0" smtClean="0"/>
              <a:t>podílet se na něčem, zúčastnit se něčeho</a:t>
            </a:r>
          </a:p>
          <a:p>
            <a:endParaRPr lang="cs-CZ" dirty="0" smtClean="0"/>
          </a:p>
          <a:p>
            <a:r>
              <a:rPr lang="cs-CZ" i="1" dirty="0" smtClean="0"/>
              <a:t>počítat zhoubné nádory za onemocnění</a:t>
            </a:r>
          </a:p>
          <a:p>
            <a:r>
              <a:rPr lang="cs-CZ" dirty="0" smtClean="0"/>
              <a:t>pokládat za…, považovat za</a:t>
            </a:r>
            <a:r>
              <a:rPr lang="cs-CZ" dirty="0" smtClean="0"/>
              <a:t>…, ale počítat 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46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Spřahování vazeb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</a:t>
            </a:r>
            <a:r>
              <a:rPr lang="cs-CZ" dirty="0" smtClean="0"/>
              <a:t>zniká </a:t>
            </a:r>
            <a:r>
              <a:rPr lang="cs-CZ" dirty="0"/>
              <a:t>užitím stejné </a:t>
            </a:r>
            <a:r>
              <a:rPr lang="cs-CZ" dirty="0" smtClean="0"/>
              <a:t>vazby u </a:t>
            </a:r>
            <a:r>
              <a:rPr lang="cs-CZ" dirty="0" smtClean="0"/>
              <a:t>souřadně spojených větných členů, z nichž každý vyžaduje jinou </a:t>
            </a:r>
            <a:r>
              <a:rPr lang="cs-CZ" dirty="0" smtClean="0"/>
              <a:t>vazbu.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před a po měření</a:t>
            </a:r>
          </a:p>
          <a:p>
            <a:r>
              <a:rPr lang="cs-CZ" dirty="0" smtClean="0"/>
              <a:t>před měřením a po měření</a:t>
            </a:r>
          </a:p>
          <a:p>
            <a:endParaRPr lang="cs-CZ" dirty="0" smtClean="0"/>
          </a:p>
          <a:p>
            <a:r>
              <a:rPr lang="cs-CZ" i="1" dirty="0" smtClean="0"/>
              <a:t>A tak jsem poprvé osobně viděl a mluvil s tak slavným člověkem. </a:t>
            </a:r>
          </a:p>
          <a:p>
            <a:r>
              <a:rPr lang="cs-CZ" dirty="0" smtClean="0"/>
              <a:t>A tak jsem poprvé viděl tak slavného člověka a mluvil s ním.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3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Větná spodoba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 mechanické přizpůsobení tvaru slova podobě slova sousedního, často nadřízeného; atrakce </a:t>
            </a:r>
            <a:r>
              <a:rPr lang="cs-CZ" dirty="0" smtClean="0"/>
              <a:t>může </a:t>
            </a:r>
            <a:r>
              <a:rPr lang="cs-CZ" dirty="0" smtClean="0"/>
              <a:t>nesprávně signalizovat syntaktickou závislost větných členů.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i="1" dirty="0" smtClean="0"/>
              <a:t>Družstva osmnácti zúčastněných národů, seřazených před hlavní tribunou olympijského stadionu, pozdravil předseda MOV.</a:t>
            </a:r>
            <a:endParaRPr lang="cs-CZ" dirty="0" smtClean="0"/>
          </a:p>
          <a:p>
            <a:r>
              <a:rPr lang="cs-CZ" dirty="0" smtClean="0"/>
              <a:t>Družstva osmnácti zúčastněných národů, seřazená před hlavní tribunou olympijského stadionu, pozdravil předseda MOV.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4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Kontextové členění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Důležitým prostředkem k porozumění složitému odbornému textu je správný slovosled a správná interpunkce. Řazení slov ve větě, tj. pořádek slov, není nahodilé, libovolné, ale </a:t>
            </a:r>
            <a:r>
              <a:rPr lang="cs-CZ" dirty="0" smtClean="0"/>
              <a:t>podléhá </a:t>
            </a:r>
            <a:r>
              <a:rPr lang="cs-CZ" dirty="0" smtClean="0"/>
              <a:t>jistým pravidlům, především z hlediska obsahu a významu.</a:t>
            </a:r>
          </a:p>
          <a:p>
            <a:pPr marL="0" indent="0">
              <a:buNone/>
            </a:pPr>
            <a:r>
              <a:rPr lang="cs-CZ" dirty="0" smtClean="0"/>
              <a:t>Každá úplná výpověď se v závislosti na kontextu nebo situaci, do níž je zasazena, člení na dvě části: na </a:t>
            </a:r>
            <a:r>
              <a:rPr lang="cs-CZ" b="1" dirty="0" smtClean="0"/>
              <a:t>východisko (V) výpovědi </a:t>
            </a:r>
            <a:r>
              <a:rPr lang="cs-CZ" dirty="0" smtClean="0"/>
              <a:t>(základ, téma) a na </a:t>
            </a:r>
            <a:r>
              <a:rPr lang="cs-CZ" b="1" dirty="0" smtClean="0"/>
              <a:t>jádro (J) výpovědi </a:t>
            </a:r>
            <a:r>
              <a:rPr lang="cs-CZ" dirty="0" smtClean="0"/>
              <a:t>(réma). </a:t>
            </a:r>
          </a:p>
          <a:p>
            <a:pPr marL="0" indent="0">
              <a:buNone/>
            </a:pPr>
            <a:r>
              <a:rPr lang="cs-CZ" dirty="0" smtClean="0"/>
              <a:t>Východisko výpovědi vyjadřuje skutečnost známou z předcházejícího kontextu a mluvčí jí na daný kontext nebo situaci navazuje. Jádrem výpovědi jsou skutečnosti sdělně nejzávažnější, tj. nové. Toto vlastní jádro výpovědi se klade v klidných oznamovacích větách na konec věty, což se označuje jako </a:t>
            </a:r>
            <a:r>
              <a:rPr lang="cs-CZ" b="1" dirty="0" smtClean="0"/>
              <a:t>objektivní pořádek slov</a:t>
            </a:r>
            <a:r>
              <a:rPr lang="cs-CZ" dirty="0" smtClean="0"/>
              <a:t>, tj. od východiska k jádru výpovědi. </a:t>
            </a:r>
          </a:p>
        </p:txBody>
      </p:sp>
    </p:spTree>
    <p:extLst>
      <p:ext uri="{BB962C8B-B14F-4D97-AF65-F5344CB8AC3E}">
        <p14:creationId xmlns:p14="http://schemas.microsoft.com/office/powerpoint/2010/main" val="7699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Kontextové členění věty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Objektivní slovosled</a:t>
            </a:r>
          </a:p>
          <a:p>
            <a:r>
              <a:rPr lang="cs-CZ" dirty="0" smtClean="0"/>
              <a:t>Na tuto příležitost (V) jsem čekal celý život (J). </a:t>
            </a:r>
          </a:p>
          <a:p>
            <a:r>
              <a:rPr lang="cs-CZ" dirty="0" smtClean="0"/>
              <a:t>K jeho odkazu (V) se hlásily celé generace (J).</a:t>
            </a:r>
          </a:p>
          <a:p>
            <a:pPr marL="0" indent="0">
              <a:buNone/>
            </a:pPr>
            <a:r>
              <a:rPr lang="cs-CZ" dirty="0" smtClean="0"/>
              <a:t>V souvislém projevu navazují jednotlivé věty na sebe po významové stránce tak, že věta následující začíná tím, co je známo z věty předcházející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 svahu (V) se pohyboval řetěz (J) aut. Prázdná auta (V) stoupala pro nový náklad k slepé železniční koleji (J). Tam (V) se náklad překládal (J)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</a:t>
            </a:r>
            <a:r>
              <a:rPr lang="cs-CZ" dirty="0" smtClean="0"/>
              <a:t>vagónu. Prázdné (V) vagóny hned odjížděly (J) pro další náklad.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83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579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Stylistické chyby a nedostatky  v kontextovém členění věty</vt:lpstr>
      <vt:lpstr>Prezentace aplikace PowerPoint</vt:lpstr>
      <vt:lpstr>Stylistické chyby a nedostatky v kontextovém členění věty</vt:lpstr>
      <vt:lpstr>Vybočení z větné vazby</vt:lpstr>
      <vt:lpstr>Směšování vazeb</vt:lpstr>
      <vt:lpstr>Spřahování vazeb</vt:lpstr>
      <vt:lpstr>Větná spodoba</vt:lpstr>
      <vt:lpstr>Kontextové členění věty</vt:lpstr>
      <vt:lpstr>Kontextové členění věty</vt:lpstr>
      <vt:lpstr>Kontextové členění věty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11</cp:revision>
  <dcterms:created xsi:type="dcterms:W3CDTF">2019-12-04T12:12:39Z</dcterms:created>
  <dcterms:modified xsi:type="dcterms:W3CDTF">2019-12-06T14:35:25Z</dcterms:modified>
</cp:coreProperties>
</file>