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61" r:id="rId2"/>
    <p:sldId id="262" r:id="rId3"/>
    <p:sldId id="264" r:id="rId4"/>
    <p:sldId id="263" r:id="rId5"/>
    <p:sldId id="256" r:id="rId6"/>
    <p:sldId id="258" r:id="rId7"/>
    <p:sldId id="257" r:id="rId8"/>
    <p:sldId id="259" r:id="rId9"/>
    <p:sldId id="260" r:id="rId10"/>
  </p:sldIdLst>
  <p:sldSz cx="9144000" cy="6858000" type="screen4x3"/>
  <p:notesSz cx="6781800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1451" y="0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3C3CA6-1CDE-4497-BC47-8FB1F21E787B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1451" y="9428583"/>
            <a:ext cx="293878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BBBF8-F2DF-4FEE-B5E9-66D5BA1CEE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14045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825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5278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4067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4941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567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7294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1569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5054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8498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170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20A31-6C08-4D95-B5F6-9BFA0DC91610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0764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20A31-6C08-4D95-B5F6-9BFA0DC91610}" type="datetimeFigureOut">
              <a:rPr lang="cs-CZ" smtClean="0"/>
              <a:t>02.11.2021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9B40C-9EF8-40C5-965A-5BF39A08D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2039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-30335"/>
            <a:ext cx="7772400" cy="1227088"/>
          </a:xfrm>
        </p:spPr>
        <p:txBody>
          <a:bodyPr/>
          <a:lstStyle/>
          <a:p>
            <a:r>
              <a:rPr lang="cs-CZ" b="1" dirty="0" err="1">
                <a:solidFill>
                  <a:schemeClr val="accent2"/>
                </a:solidFill>
              </a:rPr>
              <a:t>Mikrobiom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1124744"/>
            <a:ext cx="8208912" cy="5328592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cs-CZ" dirty="0">
                <a:solidFill>
                  <a:schemeClr val="accent2"/>
                </a:solidFill>
              </a:rPr>
              <a:t>Význam: </a:t>
            </a:r>
            <a:r>
              <a:rPr lang="cs-CZ" dirty="0">
                <a:solidFill>
                  <a:schemeClr val="tx1"/>
                </a:solidFill>
              </a:rPr>
              <a:t>obrovský a stále více oceňovaný, dochází k přepsání některých kapitol v učebnicích; vědecké práce ukazují, že </a:t>
            </a:r>
            <a:r>
              <a:rPr lang="cs-CZ" b="1" dirty="0">
                <a:solidFill>
                  <a:schemeClr val="accent3">
                    <a:lumMod val="50000"/>
                  </a:schemeClr>
                </a:solidFill>
              </a:rPr>
              <a:t>prevence a léčba </a:t>
            </a:r>
            <a:r>
              <a:rPr lang="cs-CZ" dirty="0">
                <a:solidFill>
                  <a:schemeClr val="tx1"/>
                </a:solidFill>
              </a:rPr>
              <a:t>civilizačních a chronických chorob je možná úpravou střevní mikroflóry - střevního </a:t>
            </a:r>
            <a:r>
              <a:rPr lang="cs-CZ" dirty="0" err="1">
                <a:solidFill>
                  <a:schemeClr val="tx1"/>
                </a:solidFill>
              </a:rPr>
              <a:t>mikrobiomu</a:t>
            </a:r>
            <a:r>
              <a:rPr lang="cs-CZ" dirty="0">
                <a:solidFill>
                  <a:schemeClr val="tx1"/>
                </a:solidFill>
              </a:rPr>
              <a:t>. </a:t>
            </a:r>
          </a:p>
          <a:p>
            <a:pPr algn="l"/>
            <a:endParaRPr lang="cs-CZ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Stupeň diverzity m. rozhoduje při vzniku a vývoji chorob (ovlivňuje IS, ostatní orgány i ve vzdálených místech (NS)</a:t>
            </a:r>
          </a:p>
          <a:p>
            <a:pPr algn="l"/>
            <a:r>
              <a:rPr lang="cs-CZ" dirty="0">
                <a:solidFill>
                  <a:schemeClr val="tx1"/>
                </a:solidFill>
              </a:rPr>
              <a:t>Bylo prokázáno, že střevní </a:t>
            </a:r>
            <a:r>
              <a:rPr lang="cs-CZ" dirty="0" err="1">
                <a:solidFill>
                  <a:schemeClr val="tx1"/>
                </a:solidFill>
              </a:rPr>
              <a:t>mikrobiom</a:t>
            </a:r>
            <a:r>
              <a:rPr lang="cs-CZ" dirty="0">
                <a:solidFill>
                  <a:schemeClr val="tx1"/>
                </a:solidFill>
              </a:rPr>
              <a:t> dokáže také ovlivnit naši náladu, chuť k jídlu, obezitu či vznik alergií.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Homeostáza ve střevech důležitá, převaha prospěšných bakterií – vede ke vzniku  </a:t>
            </a:r>
            <a:r>
              <a:rPr lang="cs-CZ" dirty="0" err="1">
                <a:solidFill>
                  <a:schemeClr val="tx1"/>
                </a:solidFill>
              </a:rPr>
              <a:t>tolerogenních</a:t>
            </a:r>
            <a:r>
              <a:rPr lang="cs-CZ" dirty="0">
                <a:solidFill>
                  <a:schemeClr val="tx1"/>
                </a:solidFill>
              </a:rPr>
              <a:t> buněk a reakcím IS potlačující autoimunitní reakce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Některé prospěšné bakterie – špatně kultivovatelné- nelze aplikovat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Velká diverzita původních kmenů obyvatel (metabolická homeostáza x civilizovaný člověk)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Porucha složení – DISBIOZA je spojena s chorobami (průkaz u zvířat - cukrovka, astma, anorexie, potravinová alergie)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Analýza </a:t>
            </a:r>
            <a:r>
              <a:rPr lang="cs-CZ" dirty="0" err="1">
                <a:solidFill>
                  <a:schemeClr val="tx1"/>
                </a:solidFill>
              </a:rPr>
              <a:t>mikrobiomu</a:t>
            </a:r>
            <a:r>
              <a:rPr lang="cs-CZ" dirty="0">
                <a:solidFill>
                  <a:schemeClr val="tx1"/>
                </a:solidFill>
              </a:rPr>
              <a:t> v USA 99 USD</a:t>
            </a:r>
          </a:p>
        </p:txBody>
      </p:sp>
    </p:spTree>
    <p:extLst>
      <p:ext uri="{BB962C8B-B14F-4D97-AF65-F5344CB8AC3E}">
        <p14:creationId xmlns:p14="http://schemas.microsoft.com/office/powerpoint/2010/main" val="72491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33FB26-82CD-47FA-8504-B9060186D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Vyšetření </a:t>
            </a:r>
            <a:r>
              <a:rPr lang="cs-CZ" dirty="0" err="1"/>
              <a:t>mikrobiomu</a:t>
            </a:r>
            <a:r>
              <a:rPr lang="cs-CZ" dirty="0"/>
              <a:t> zahrnuje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CAA26E5-12DF-40F7-BF54-C600C8E32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 Analýzu střevní bakteriální mikroflóry</a:t>
            </a:r>
          </a:p>
          <a:p>
            <a:r>
              <a:rPr lang="cs-CZ" dirty="0"/>
              <a:t>Identifikaci kvasinkové mikroflóry</a:t>
            </a:r>
          </a:p>
          <a:p>
            <a:r>
              <a:rPr lang="cs-CZ" dirty="0"/>
              <a:t>Vyhodnocení trávicích parametrů a enzymů</a:t>
            </a:r>
          </a:p>
          <a:p>
            <a:r>
              <a:rPr lang="cs-CZ" dirty="0"/>
              <a:t>Střevní biochemii</a:t>
            </a:r>
          </a:p>
          <a:p>
            <a:r>
              <a:rPr lang="cs-CZ" dirty="0"/>
              <a:t>Detekci krve – fekálního hemoglobinu</a:t>
            </a:r>
          </a:p>
          <a:p>
            <a:r>
              <a:rPr lang="cs-CZ" dirty="0"/>
              <a:t>Stanovení střevní propustnosti a úrovně zánětu</a:t>
            </a:r>
          </a:p>
          <a:p>
            <a:r>
              <a:rPr lang="cs-CZ" dirty="0"/>
              <a:t>Imunologické </a:t>
            </a:r>
            <a:r>
              <a:rPr lang="cs-CZ" dirty="0" err="1"/>
              <a:t>markery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0294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97E896-0274-4363-8385-94C734E96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Důvody vzniku kvasinkových infekcí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D1037C1-597A-4C80-AC5C-50DD7BDB4E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Oslabená imunita a jiné </a:t>
            </a:r>
            <a:r>
              <a:rPr lang="cs-CZ" dirty="0" err="1"/>
              <a:t>onemocněníí</a:t>
            </a:r>
            <a:r>
              <a:rPr lang="cs-CZ" dirty="0"/>
              <a:t>. Typické jsou třeba onkologická onemocnění, pacienti užívající kortikosteroidy, diabetici a jim podobné náchylnější skupiny</a:t>
            </a:r>
          </a:p>
          <a:p>
            <a:r>
              <a:rPr lang="cs-CZ" dirty="0"/>
              <a:t>Užívání antibiotik: Užívání hormonální </a:t>
            </a:r>
            <a:r>
              <a:rPr lang="cs-CZ" dirty="0" err="1"/>
              <a:t>antikoncepceJiné</a:t>
            </a:r>
            <a:r>
              <a:rPr lang="cs-CZ" dirty="0"/>
              <a:t> narušení pH sliznice: k těmto faktorům patří menstruace, pohlavní styk, pobyt v bazénu s vodou obsahující desinfekční přípravky, nevhodné prostředky používané k intimní hygieně a podobně.</a:t>
            </a:r>
          </a:p>
          <a:p>
            <a:r>
              <a:rPr lang="cs-CZ" dirty="0"/>
              <a:t>Nevhodná strava: při převaze jednoduchých cukrů v jídle mají kvasinky ideální podmínky pro rozmnožení, protože cukry jsou jejich potravou.</a:t>
            </a:r>
          </a:p>
          <a:p>
            <a:r>
              <a:rPr lang="cs-CZ" dirty="0"/>
              <a:t>Stres</a:t>
            </a:r>
          </a:p>
          <a:p>
            <a:r>
              <a:rPr lang="cs-CZ" dirty="0"/>
              <a:t>Nakažení se pohlavní cestou:</a:t>
            </a:r>
          </a:p>
          <a:p>
            <a:r>
              <a:rPr lang="cs-CZ" dirty="0"/>
              <a:t>Těhotenství: zvýšená hladina estrogenu mění složení vaginálního hlenu</a:t>
            </a:r>
          </a:p>
          <a:p>
            <a:r>
              <a:rPr lang="cs-CZ" dirty="0"/>
              <a:t>Nevhodné spodní prádlo: když je spodní prádlo z neprodyšných, syntetických materiálů, sliznice se lehce zapaří a vytváří se zde prostředí podporující množení kvasinek; mokré plavky </a:t>
            </a:r>
          </a:p>
        </p:txBody>
      </p:sp>
    </p:spTree>
    <p:extLst>
      <p:ext uri="{BB962C8B-B14F-4D97-AF65-F5344CB8AC3E}">
        <p14:creationId xmlns:p14="http://schemas.microsoft.com/office/powerpoint/2010/main" val="3580494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242929-12F7-4328-963A-85E98B0FA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Výsledkem vyšetření 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D9B7A36-58C7-4DFF-8589-B1236550E5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personalizovaná zpráva, která zahrnuje komplexní analýzu střevní mikroflóry, střevního </a:t>
            </a:r>
            <a:r>
              <a:rPr lang="cs-CZ" dirty="0" err="1"/>
              <a:t>mikrobiomu</a:t>
            </a:r>
            <a:r>
              <a:rPr lang="cs-CZ" dirty="0"/>
              <a:t>, biochemie a imunologie, doporučení k dosažení optimálního stavu s ohledem na prevenci a léčbu chorob pomocí speciální diety, potravinových doplňků (</a:t>
            </a:r>
            <a:r>
              <a:rPr lang="cs-CZ" dirty="0" err="1"/>
              <a:t>probiotik</a:t>
            </a:r>
            <a:r>
              <a:rPr lang="cs-CZ" dirty="0"/>
              <a:t> a </a:t>
            </a:r>
            <a:r>
              <a:rPr lang="cs-CZ" dirty="0" err="1"/>
              <a:t>prebiotik</a:t>
            </a:r>
            <a:r>
              <a:rPr lang="cs-CZ" dirty="0"/>
              <a:t> ) nebo léčiv.</a:t>
            </a:r>
          </a:p>
        </p:txBody>
      </p:sp>
    </p:spTree>
    <p:extLst>
      <p:ext uri="{BB962C8B-B14F-4D97-AF65-F5344CB8AC3E}">
        <p14:creationId xmlns:p14="http://schemas.microsoft.com/office/powerpoint/2010/main" val="1490502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/>
          <a:lstStyle/>
          <a:p>
            <a:r>
              <a:rPr lang="cs-CZ" b="1" dirty="0">
                <a:solidFill>
                  <a:schemeClr val="accent2"/>
                </a:solidFill>
              </a:rPr>
              <a:t>Fekální bakterioterapie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1844824"/>
            <a:ext cx="7448872" cy="4608512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Znovuobjevená  léčebná metoda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K obnově alterovaného střevního </a:t>
            </a:r>
            <a:r>
              <a:rPr lang="cs-CZ" sz="2800" dirty="0" err="1">
                <a:solidFill>
                  <a:schemeClr val="tx1"/>
                </a:solidFill>
              </a:rPr>
              <a:t>mikrobiomu</a:t>
            </a:r>
            <a:endParaRPr lang="cs-CZ" sz="2800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Pacienti s rekurentní klostridiovou střevní infekcí, další onemocnění střev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Od r. 2010 – 2015 na více než 20 pracovištích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Výsledky z 22 pracovišť: 260 výkonů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39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scan metody\1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332236"/>
            <a:ext cx="6480720" cy="5052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2446902" y="404664"/>
            <a:ext cx="389824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b="1" dirty="0">
                <a:solidFill>
                  <a:schemeClr val="accent2"/>
                </a:solidFill>
              </a:rPr>
              <a:t>Četnost terapie </a:t>
            </a:r>
          </a:p>
        </p:txBody>
      </p:sp>
    </p:spTree>
    <p:extLst>
      <p:ext uri="{BB962C8B-B14F-4D97-AF65-F5344CB8AC3E}">
        <p14:creationId xmlns:p14="http://schemas.microsoft.com/office/powerpoint/2010/main" val="2783894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:\scan metody\2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73" y="1519955"/>
            <a:ext cx="4725319" cy="4429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4701007" y="1844824"/>
            <a:ext cx="426348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err="1"/>
              <a:t>rCDI</a:t>
            </a:r>
            <a:r>
              <a:rPr lang="cs-CZ" sz="2800" dirty="0"/>
              <a:t> rekurentní klostridiovou střevní infekcí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 IBD Střevní záněty (</a:t>
            </a:r>
            <a:r>
              <a:rPr lang="cs-CZ" sz="2800" dirty="0" err="1"/>
              <a:t>Krohnova</a:t>
            </a:r>
            <a:r>
              <a:rPr lang="cs-CZ" sz="2800" dirty="0"/>
              <a:t> nemoc)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/>
              <a:t>IBS </a:t>
            </a:r>
            <a:r>
              <a:rPr lang="cs-CZ" sz="2800" dirty="0" err="1"/>
              <a:t>celiakie</a:t>
            </a:r>
            <a:endParaRPr lang="cs-CZ" sz="28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259632" y="404664"/>
            <a:ext cx="486402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b="1" dirty="0">
                <a:solidFill>
                  <a:schemeClr val="accent2"/>
                </a:solidFill>
              </a:rPr>
              <a:t>Typy onemocnění %</a:t>
            </a:r>
          </a:p>
        </p:txBody>
      </p:sp>
    </p:spTree>
    <p:extLst>
      <p:ext uri="{BB962C8B-B14F-4D97-AF65-F5344CB8AC3E}">
        <p14:creationId xmlns:p14="http://schemas.microsoft.com/office/powerpoint/2010/main" val="499787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2"/>
                </a:solidFill>
              </a:rPr>
              <a:t>Způsob terapie</a:t>
            </a:r>
          </a:p>
        </p:txBody>
      </p:sp>
      <p:pic>
        <p:nvPicPr>
          <p:cNvPr id="3074" name="Picture 2" descr="G:\scan metody\3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84784"/>
            <a:ext cx="4950802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5436097" y="1772816"/>
            <a:ext cx="352839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Nejvíce cestou horního gastrointestinálního traktu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err="1"/>
              <a:t>Nazojejunální</a:t>
            </a:r>
            <a:r>
              <a:rPr lang="cs-CZ" sz="2400" dirty="0"/>
              <a:t> sondou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Pracovním kanálem </a:t>
            </a:r>
            <a:r>
              <a:rPr lang="cs-CZ" sz="2400" dirty="0" err="1"/>
              <a:t>gasttroskopu</a:t>
            </a: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18% konečníkem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9% </a:t>
            </a:r>
            <a:r>
              <a:rPr lang="cs-CZ" sz="2400" dirty="0" err="1"/>
              <a:t>Koloskop</a:t>
            </a:r>
            <a:r>
              <a:rPr lang="cs-CZ" sz="2400" dirty="0"/>
              <a:t> -  přes tlusté střevo</a:t>
            </a:r>
          </a:p>
        </p:txBody>
      </p:sp>
    </p:spTree>
    <p:extLst>
      <p:ext uri="{BB962C8B-B14F-4D97-AF65-F5344CB8AC3E}">
        <p14:creationId xmlns:p14="http://schemas.microsoft.com/office/powerpoint/2010/main" val="1078685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2"/>
                </a:solidFill>
              </a:rPr>
              <a:t>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Rychlá relativně levná efektivní léčba</a:t>
            </a:r>
          </a:p>
          <a:p>
            <a:r>
              <a:rPr lang="cs-CZ" dirty="0"/>
              <a:t>Je třeba dávat důraz na pečlivý výběr náležitě vyšetřených dárců</a:t>
            </a:r>
          </a:p>
          <a:p>
            <a:r>
              <a:rPr lang="cs-CZ" dirty="0"/>
              <a:t>Na dlouhodobé </a:t>
            </a:r>
            <a:r>
              <a:rPr lang="cs-CZ"/>
              <a:t>sledování výsledků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10254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457</Words>
  <Application>Microsoft Office PowerPoint</Application>
  <PresentationFormat>Předvádění na obrazovce (4:3)</PresentationFormat>
  <Paragraphs>49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Motiv systému Office</vt:lpstr>
      <vt:lpstr>Mikrobiom</vt:lpstr>
      <vt:lpstr>Vyšetření mikrobiomu zahrnuje</vt:lpstr>
      <vt:lpstr>Důvody vzniku kvasinkových infekcí</vt:lpstr>
      <vt:lpstr>Výsledkem vyšetření je</vt:lpstr>
      <vt:lpstr>Fekální bakterioterapie</vt:lpstr>
      <vt:lpstr>Prezentace aplikace PowerPoint</vt:lpstr>
      <vt:lpstr>Prezentace aplikace PowerPoint</vt:lpstr>
      <vt:lpstr>Způsob terapie</vt:lpstr>
      <vt:lpstr>Závěr</vt:lpstr>
    </vt:vector>
  </TitlesOfParts>
  <Company>UEB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Alena Žákovská</dc:creator>
  <cp:lastModifiedBy>Alena Žákovská</cp:lastModifiedBy>
  <cp:revision>11</cp:revision>
  <cp:lastPrinted>2016-11-04T17:34:17Z</cp:lastPrinted>
  <dcterms:created xsi:type="dcterms:W3CDTF">2016-11-04T16:42:22Z</dcterms:created>
  <dcterms:modified xsi:type="dcterms:W3CDTF">2021-11-02T15:39:46Z</dcterms:modified>
</cp:coreProperties>
</file>