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97" r:id="rId3"/>
    <p:sldId id="556" r:id="rId4"/>
    <p:sldId id="557" r:id="rId5"/>
    <p:sldId id="558" r:id="rId6"/>
    <p:sldId id="568" r:id="rId7"/>
    <p:sldId id="569" r:id="rId8"/>
    <p:sldId id="559" r:id="rId9"/>
    <p:sldId id="560" r:id="rId10"/>
    <p:sldId id="572" r:id="rId11"/>
    <p:sldId id="561" r:id="rId12"/>
    <p:sldId id="570" r:id="rId13"/>
    <p:sldId id="562" r:id="rId14"/>
    <p:sldId id="563" r:id="rId15"/>
    <p:sldId id="564" r:id="rId16"/>
    <p:sldId id="566" r:id="rId17"/>
    <p:sldId id="567" r:id="rId18"/>
    <p:sldId id="571" r:id="rId19"/>
    <p:sldId id="565" r:id="rId20"/>
    <p:sldId id="573" r:id="rId21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FF99"/>
    <a:srgbClr val="FF0000"/>
    <a:srgbClr val="FFFF00"/>
    <a:srgbClr val="FF99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90" autoAdjust="0"/>
  </p:normalViewPr>
  <p:slideViewPr>
    <p:cSldViewPr>
      <p:cViewPr varScale="1">
        <p:scale>
          <a:sx n="83" d="100"/>
          <a:sy n="83" d="100"/>
        </p:scale>
        <p:origin x="161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/>
              <a:t>Click to edit Master text styles</a:t>
            </a:r>
          </a:p>
          <a:p>
            <a:pPr lvl="1"/>
            <a:r>
              <a:rPr lang="sk-SK" noProof="0"/>
              <a:t>Second level</a:t>
            </a:r>
          </a:p>
          <a:p>
            <a:pPr lvl="2"/>
            <a:r>
              <a:rPr lang="sk-SK" noProof="0"/>
              <a:t>Third level</a:t>
            </a:r>
          </a:p>
          <a:p>
            <a:pPr lvl="3"/>
            <a:r>
              <a:rPr lang="sk-SK" noProof="0"/>
              <a:t>Fourth level</a:t>
            </a:r>
          </a:p>
          <a:p>
            <a:pPr lvl="4"/>
            <a:r>
              <a:rPr lang="sk-SK" noProof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A020E8-AC26-45A2-8DDA-4796D5812D2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76DD2-B0DF-4FEA-8251-4B278D50ED79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159F9-13B7-4B9F-BAF9-1E91E2B4D07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42130-BFBD-43FF-BF8C-F9BDEA733E40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E0EF-75A2-445F-BA42-21AAA1105D5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87F34-2497-476B-888A-258FC24D3602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D0A45-28A5-461E-8B92-945FC723D8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4E8C3-A92E-47A8-A3B6-DD86098FE9D3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F317E-C5B4-4DAB-9674-AFCC279BEA9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5124B-DE81-4F8B-BB71-A57309692617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1B0DE-FA74-4AFF-A5C7-1440790630E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0B075-36D3-4BFC-BA0A-5AF95573CCBE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F162C-1DBC-4BD0-B3FA-CB1FC3ECB0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E4FB8-DA7A-47DB-81E7-7C8893B01748}" type="datetime1">
              <a:rPr lang="cs-CZ" smtClean="0"/>
              <a:t>05.12.2021</a:t>
            </a:fld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68248-660C-447C-855D-37CBFB62877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FAECF-1936-45F5-905D-CB39A74E0623}" type="datetime1">
              <a:rPr lang="cs-CZ" smtClean="0"/>
              <a:t>05.12.2021</a:t>
            </a:fld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A1800-BFC7-4E22-8964-B8A4E143B63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B7C2F-6A74-4A9C-AC49-341D43D446AF}" type="datetime1">
              <a:rPr lang="cs-CZ" smtClean="0"/>
              <a:t>05.12.2021</a:t>
            </a:fld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65BE-C659-4ABD-A817-DED046766B3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BA328-79CF-49C4-AF00-E19F97E441D8}" type="datetime1">
              <a:rPr lang="cs-CZ" smtClean="0"/>
              <a:t>05.12.2021</a:t>
            </a:fld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E1EA-64DE-4526-BF42-981E8B573A5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C4338-7CAC-454C-A7C9-C3F022CAB21D}" type="datetime1">
              <a:rPr lang="cs-CZ" smtClean="0"/>
              <a:t>05.12.2021</a:t>
            </a:fld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294A2-FC15-4664-8301-AA3F984E846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AAC52-7756-423B-975A-9EC827A63C79}" type="datetime1">
              <a:rPr lang="cs-CZ" smtClean="0"/>
              <a:t>05.12.2021</a:t>
            </a:fld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01612-7D2C-4A80-B82F-FB90E81E0EC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8878BB11-A0C7-4C23-AFD6-7662D18228B0}" type="datetime1">
              <a:rPr lang="cs-CZ" smtClean="0"/>
              <a:t>05.12.2021</a:t>
            </a:fld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CD623B-DDD8-4A6A-9C50-793E8D3E8A3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Keratin" TargetMode="External"/><Relationship Id="rId2" Type="http://schemas.openxmlformats.org/officeDocument/2006/relationships/hyperlink" Target="http://cs.wikipedia.org/wiki/B%C3%ADlkovin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/index.php?title=Fibroin&amp;action=edit&amp;redlink=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s.wikipedia.org/wiki/Lysi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cs.wikipedia.org/wiki/Alanin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cs.wikipedia.org/wiki/Glyci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s.wikipedia.org/wiki/Leucin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://cs.wikipedia.org/wiki/Prolin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://cs.wikipedia.org/wiki/Valin" TargetMode="External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547813" y="6245225"/>
            <a:ext cx="6696075" cy="476250"/>
          </a:xfrm>
          <a:noFill/>
        </p:spPr>
        <p:txBody>
          <a:bodyPr/>
          <a:lstStyle/>
          <a:p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30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CBC22-831C-497A-92CA-C8075AB01A1C}" type="slidenum">
              <a:rPr lang="sk-SK" smtClean="0"/>
              <a:pPr/>
              <a:t>1</a:t>
            </a:fld>
            <a:endParaRPr lang="sk-SK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188640"/>
            <a:ext cx="8784976" cy="4680520"/>
          </a:xfrm>
        </p:spPr>
        <p:txBody>
          <a:bodyPr/>
          <a:lstStyle/>
          <a:p>
            <a:pPr eaLnBrk="1" hangingPunct="1"/>
            <a:r>
              <a:rPr lang="sk-SK" sz="4800" b="1" dirty="0">
                <a:solidFill>
                  <a:srgbClr val="FF0000"/>
                </a:solidFill>
                <a:latin typeface="Arial Black" pitchFamily="34" charset="0"/>
              </a:rPr>
              <a:t>PŘÍRODNÍ POLYMERY</a:t>
            </a:r>
            <a:br>
              <a:rPr lang="sk-SK" sz="4000" b="1" dirty="0">
                <a:solidFill>
                  <a:srgbClr val="FF0000"/>
                </a:solidFill>
              </a:rPr>
            </a:br>
            <a:r>
              <a:rPr lang="sk-SK" sz="5400" b="1" kern="1200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br>
              <a:rPr lang="cs-CZ" sz="5400" dirty="0">
                <a:latin typeface="Calibri"/>
                <a:ea typeface="Calibri"/>
                <a:cs typeface="Times New Roman"/>
              </a:rPr>
            </a:br>
            <a:r>
              <a:rPr lang="cs-CZ" sz="5400" b="1" kern="1200" dirty="0">
                <a:solidFill>
                  <a:srgbClr val="008000"/>
                </a:solidFill>
                <a:latin typeface="Arial Black" pitchFamily="34" charset="0"/>
              </a:rPr>
              <a:t>Bílkovinná vlákna III </a:t>
            </a:r>
            <a:br>
              <a:rPr lang="cs-CZ" sz="5400" b="1" kern="1200" dirty="0">
                <a:solidFill>
                  <a:srgbClr val="008000"/>
                </a:solidFill>
                <a:latin typeface="Arial Black" pitchFamily="34" charset="0"/>
              </a:rPr>
            </a:br>
            <a:r>
              <a:rPr lang="cs-CZ" sz="5400" b="1" kern="1200" dirty="0">
                <a:solidFill>
                  <a:srgbClr val="008000"/>
                </a:solidFill>
                <a:latin typeface="Arial Black" pitchFamily="34" charset="0"/>
              </a:rPr>
              <a:t>ELASTIN </a:t>
            </a:r>
            <a:br>
              <a:rPr lang="cs-CZ" sz="6600" b="1" kern="1200" dirty="0">
                <a:solidFill>
                  <a:srgbClr val="008000"/>
                </a:solidFill>
                <a:latin typeface="Arial Black" pitchFamily="34" charset="0"/>
              </a:rPr>
            </a:br>
            <a:endParaRPr lang="sk-SK" sz="4000" b="1" dirty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941168"/>
            <a:ext cx="6400800" cy="1296144"/>
          </a:xfrm>
        </p:spPr>
        <p:txBody>
          <a:bodyPr/>
          <a:lstStyle/>
          <a:p>
            <a:pPr eaLnBrk="1" hangingPunct="1"/>
            <a:r>
              <a:rPr lang="cs-CZ" sz="2400" b="1" dirty="0"/>
              <a:t>RNDr. Ladislav Pospíšil, CSc.</a:t>
            </a:r>
          </a:p>
          <a:p>
            <a:pPr eaLnBrk="1" hangingPunct="1"/>
            <a:r>
              <a:rPr lang="cs-CZ" sz="2400" b="1" dirty="0"/>
              <a:t>POLYMER INSTITUTE BRNO </a:t>
            </a:r>
          </a:p>
          <a:p>
            <a:pPr eaLnBrk="1" hangingPunct="1"/>
            <a:r>
              <a:rPr lang="cs-CZ" sz="2400" b="1" dirty="0"/>
              <a:t>spol. s r.o. </a:t>
            </a:r>
            <a:endParaRPr lang="sk-SK" sz="2400" b="1" dirty="0">
              <a:solidFill>
                <a:srgbClr val="C00000"/>
              </a:solidFill>
            </a:endParaRPr>
          </a:p>
        </p:txBody>
      </p:sp>
      <p:sp>
        <p:nvSpPr>
          <p:cNvPr id="307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DECF2C2-B516-4A07-8B0E-09C041B2808D}" type="datetime1">
              <a:rPr lang="cs-CZ" smtClean="0"/>
              <a:t>05.12.2021</a:t>
            </a:fld>
            <a:endParaRPr lang="sk-SK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Vratná deformace ELASTINU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DD9827-A386-4778-8CA9-7D888F1B5F52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10</a:t>
            </a:fld>
            <a:endParaRPr lang="sk-SK"/>
          </a:p>
        </p:txBody>
      </p:sp>
      <p:sp>
        <p:nvSpPr>
          <p:cNvPr id="8" name="TextovéPole 7"/>
          <p:cNvSpPr txBox="1"/>
          <p:nvPr/>
        </p:nvSpPr>
        <p:spPr>
          <a:xfrm>
            <a:off x="323528" y="1340768"/>
            <a:ext cx="2232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00FF"/>
                </a:solidFill>
              </a:rPr>
              <a:t>Před DEFORMACÍ si zachovává ELASTIN částečně </a:t>
            </a:r>
            <a:r>
              <a:rPr lang="cs-CZ" b="1" cap="all" dirty="0" err="1">
                <a:solidFill>
                  <a:srgbClr val="0000FF"/>
                </a:solidFill>
              </a:rPr>
              <a:t>globulární</a:t>
            </a:r>
            <a:r>
              <a:rPr lang="cs-CZ" b="1" dirty="0">
                <a:solidFill>
                  <a:srgbClr val="0000FF"/>
                </a:solidFill>
              </a:rPr>
              <a:t> strukturu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51520" y="3861048"/>
            <a:ext cx="1944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Po DEFORMACI má elastin již hlavně </a:t>
            </a:r>
            <a:r>
              <a:rPr lang="cs-CZ" cap="all" dirty="0">
                <a:solidFill>
                  <a:srgbClr val="FF0000"/>
                </a:solidFill>
                <a:latin typeface="Arial Black" pitchFamily="34" charset="0"/>
              </a:rPr>
              <a:t>fibrilární</a:t>
            </a:r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 strukturu</a:t>
            </a:r>
          </a:p>
        </p:txBody>
      </p:sp>
      <p:pic>
        <p:nvPicPr>
          <p:cNvPr id="11" name="Obrázek 10" descr="ELASTIN 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980728"/>
            <a:ext cx="5675709" cy="5285961"/>
          </a:xfrm>
          <a:prstGeom prst="rect">
            <a:avLst/>
          </a:prstGeom>
        </p:spPr>
      </p:pic>
      <p:cxnSp>
        <p:nvCxnSpPr>
          <p:cNvPr id="13" name="Přímá spojovací šipka 12"/>
          <p:cNvCxnSpPr/>
          <p:nvPr/>
        </p:nvCxnSpPr>
        <p:spPr>
          <a:xfrm>
            <a:off x="2483768" y="1556792"/>
            <a:ext cx="2376264" cy="216024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>
            <a:off x="1979712" y="4365104"/>
            <a:ext cx="2088232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827584" y="2924944"/>
            <a:ext cx="4032448" cy="92333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ELASTIN  je elastický pouze v HYDRATOVANÉM STAVU, nikoli suchý. Voda působí jako lubrikant.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V čem spočívá elasticita ELASTINU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cs-CZ" sz="2400" b="1" dirty="0">
                <a:solidFill>
                  <a:srgbClr val="0000FF"/>
                </a:solidFill>
              </a:rPr>
              <a:t>Menší molekuly tzv</a:t>
            </a:r>
            <a:r>
              <a:rPr lang="cs-CZ" sz="2400" dirty="0"/>
              <a:t>. </a:t>
            </a:r>
            <a:r>
              <a:rPr lang="cs-CZ" sz="2400" dirty="0">
                <a:solidFill>
                  <a:srgbClr val="0000FF"/>
                </a:solidFill>
                <a:latin typeface="Arial Black" pitchFamily="34" charset="0"/>
              </a:rPr>
              <a:t>TROPOELASTINU</a:t>
            </a:r>
            <a:r>
              <a:rPr lang="cs-CZ" sz="2400" dirty="0">
                <a:solidFill>
                  <a:srgbClr val="0000FF"/>
                </a:solidFill>
              </a:rPr>
              <a:t> jsou za </a:t>
            </a:r>
            <a:r>
              <a:rPr lang="cs-CZ" sz="2400" b="1" dirty="0">
                <a:solidFill>
                  <a:srgbClr val="0000FF"/>
                </a:solidFill>
                <a:latin typeface="Arial Black" pitchFamily="34" charset="0"/>
              </a:rPr>
              <a:t>ENZYMATICKÉ KATALÝZY </a:t>
            </a:r>
            <a:r>
              <a:rPr lang="cs-CZ" sz="2400" b="1" dirty="0" err="1">
                <a:solidFill>
                  <a:srgbClr val="0000FF"/>
                </a:solidFill>
              </a:rPr>
              <a:t>sesíťovány</a:t>
            </a:r>
            <a:r>
              <a:rPr lang="cs-CZ" sz="2400" b="1" dirty="0">
                <a:solidFill>
                  <a:srgbClr val="0000FF"/>
                </a:solidFill>
              </a:rPr>
              <a:t> molekulami </a:t>
            </a:r>
            <a:r>
              <a:rPr lang="cs-CZ" sz="2400" b="1" dirty="0" err="1">
                <a:solidFill>
                  <a:srgbClr val="0000FF"/>
                </a:solidFill>
                <a:latin typeface="Arial Black" pitchFamily="34" charset="0"/>
              </a:rPr>
              <a:t>desmosinu</a:t>
            </a:r>
            <a:r>
              <a:rPr lang="cs-CZ" sz="2400" b="1" dirty="0">
                <a:solidFill>
                  <a:srgbClr val="0000FF"/>
                </a:solidFill>
              </a:rPr>
              <a:t> a </a:t>
            </a:r>
            <a:r>
              <a:rPr lang="cs-CZ" sz="2400" b="1" dirty="0" err="1">
                <a:solidFill>
                  <a:srgbClr val="0000FF"/>
                </a:solidFill>
                <a:latin typeface="Arial Black" pitchFamily="34" charset="0"/>
              </a:rPr>
              <a:t>isodesmosinu</a:t>
            </a:r>
            <a:endParaRPr lang="cs-CZ" sz="2400" b="1" dirty="0">
              <a:solidFill>
                <a:srgbClr val="0000FF"/>
              </a:solidFill>
              <a:latin typeface="Arial Black" pitchFamily="34" charset="0"/>
            </a:endParaRPr>
          </a:p>
          <a:p>
            <a:pPr>
              <a:buNone/>
            </a:pPr>
            <a:endParaRPr lang="cs-CZ" sz="2400" b="1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CDC0C9-1D22-4F17-8C62-C9B3EB039981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11</a:t>
            </a:fld>
            <a:endParaRPr lang="sk-SK"/>
          </a:p>
        </p:txBody>
      </p:sp>
      <p:pic>
        <p:nvPicPr>
          <p:cNvPr id="9" name="Obrázek 8" descr="300px-Desmosine_Structural_Formulae_V_1_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132856"/>
            <a:ext cx="4176464" cy="3800582"/>
          </a:xfrm>
          <a:prstGeom prst="rect">
            <a:avLst/>
          </a:prstGeom>
        </p:spPr>
      </p:pic>
      <p:pic>
        <p:nvPicPr>
          <p:cNvPr id="11" name="Obrázek 10" descr="200px-Isodesmosine_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8800" y="1988840"/>
            <a:ext cx="3705200" cy="3705200"/>
          </a:xfrm>
          <a:prstGeom prst="rect">
            <a:avLst/>
          </a:prstGeom>
        </p:spPr>
      </p:pic>
      <p:cxnSp>
        <p:nvCxnSpPr>
          <p:cNvPr id="13" name="Přímá spojovací šipka 12"/>
          <p:cNvCxnSpPr/>
          <p:nvPr/>
        </p:nvCxnSpPr>
        <p:spPr>
          <a:xfrm flipH="1">
            <a:off x="3203848" y="2132856"/>
            <a:ext cx="648072" cy="504056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6300192" y="2132856"/>
            <a:ext cx="792088" cy="576064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995936" y="2204864"/>
            <a:ext cx="2448272" cy="1631216"/>
          </a:xfrm>
          <a:prstGeom prst="rect">
            <a:avLst/>
          </a:prstGeom>
          <a:noFill/>
          <a:ln w="38100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8000"/>
                </a:solidFill>
              </a:rPr>
              <a:t>Síťování jde přes LYSIN v molekule ELASTINU, který vytváří tyto síťující sloučeniny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96144"/>
          </a:xfrm>
        </p:spPr>
        <p:txBody>
          <a:bodyPr/>
          <a:lstStyle/>
          <a:p>
            <a:r>
              <a:rPr lang="cs-CZ" sz="2800" b="1" dirty="0">
                <a:solidFill>
                  <a:srgbClr val="FF0000"/>
                </a:solidFill>
                <a:latin typeface="Arial Black" pitchFamily="34" charset="0"/>
              </a:rPr>
              <a:t>Síťování přes LYSIN v molekule ELASTINU, který vytváří síťující sloučeniny</a:t>
            </a:r>
            <a:endParaRPr lang="cs-CZ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12888E-0857-457B-9E85-862A0B37B9F9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12</a:t>
            </a:fld>
            <a:endParaRPr lang="sk-SK"/>
          </a:p>
        </p:txBody>
      </p:sp>
      <p:pic>
        <p:nvPicPr>
          <p:cNvPr id="14" name="Obrázek 13" descr="img9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200002" y="1556792"/>
            <a:ext cx="8785341" cy="4680520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4499992" y="4005064"/>
            <a:ext cx="2520280" cy="156966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00FF"/>
                </a:solidFill>
                <a:latin typeface="Arial Black" pitchFamily="34" charset="0"/>
              </a:rPr>
              <a:t>Lyzin</a:t>
            </a:r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  ZDE MÁ SPRÁVNÉ ZNAČENÍ:</a:t>
            </a:r>
          </a:p>
          <a:p>
            <a:r>
              <a:rPr lang="cs-CZ" sz="2400" dirty="0">
                <a:solidFill>
                  <a:srgbClr val="0000FF"/>
                </a:solidFill>
                <a:latin typeface="Arial Black" pitchFamily="34" charset="0"/>
              </a:rPr>
              <a:t>K</a:t>
            </a:r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Co vytváří VLASTNÍ ELASTICKÉ VLÁKNO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3E4CC5-CD71-441A-BD19-30A6E7785565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13</a:t>
            </a:fld>
            <a:endParaRPr lang="sk-SK"/>
          </a:p>
        </p:txBody>
      </p:sp>
      <p:pic>
        <p:nvPicPr>
          <p:cNvPr id="8" name="Obrázek 7" descr="800px-2W86_(Fibrillin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908720"/>
            <a:ext cx="3673816" cy="1942530"/>
          </a:xfrm>
          <a:prstGeom prst="rect">
            <a:avLst/>
          </a:prstGeom>
        </p:spPr>
      </p:pic>
      <p:pic>
        <p:nvPicPr>
          <p:cNvPr id="11" name="Obrázek 10" descr="img9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4117122" y="1723638"/>
            <a:ext cx="2065020" cy="6339840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3779912" y="836712"/>
            <a:ext cx="4248472" cy="2232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Arial Black" pitchFamily="34" charset="0"/>
              </a:rPr>
              <a:t>Fibrillin</a:t>
            </a:r>
            <a:r>
              <a:rPr lang="en-US" sz="2800" b="1" dirty="0"/>
              <a:t> </a:t>
            </a:r>
            <a:r>
              <a:rPr lang="en-US" b="1" dirty="0"/>
              <a:t>is a glycoprotein, which is essential for the formation of elastic fibers found in connective tissue.</a:t>
            </a:r>
            <a:r>
              <a:rPr lang="cs-CZ" b="1" dirty="0"/>
              <a:t> </a:t>
            </a:r>
            <a:r>
              <a:rPr lang="en-US" b="1" dirty="0" err="1"/>
              <a:t>Fibrillin</a:t>
            </a:r>
            <a:r>
              <a:rPr lang="en-US" b="1" dirty="0"/>
              <a:t> is a major component of the </a:t>
            </a:r>
            <a:r>
              <a:rPr lang="en-US" b="1" dirty="0" err="1"/>
              <a:t>microfibrils</a:t>
            </a:r>
            <a:r>
              <a:rPr lang="en-US" b="1" dirty="0"/>
              <a:t> that form a 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sheath</a:t>
            </a:r>
            <a:r>
              <a:rPr lang="en-US" b="1" dirty="0"/>
              <a:t> surrounding the amorphous </a:t>
            </a:r>
            <a:r>
              <a:rPr lang="en-US" b="1" dirty="0" err="1"/>
              <a:t>elastin</a:t>
            </a:r>
            <a:r>
              <a:rPr lang="en-US" b="1" dirty="0"/>
              <a:t>. </a:t>
            </a:r>
            <a:endParaRPr lang="cs-CZ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79512" y="3212976"/>
            <a:ext cx="1944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Arial Black" pitchFamily="34" charset="0"/>
              </a:rPr>
              <a:t>Fibrillin</a:t>
            </a:r>
            <a:r>
              <a:rPr lang="cs-CZ" sz="2800" b="1" dirty="0">
                <a:solidFill>
                  <a:srgbClr val="FF0000"/>
                </a:solidFill>
                <a:latin typeface="Arial Black" pitchFamily="34" charset="0"/>
              </a:rPr>
              <a:t> + Elastin</a:t>
            </a:r>
            <a:endParaRPr lang="cs-CZ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ELASTINU v lidské pokožce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F6B583-6189-4922-93B5-7ED2E8597881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14</a:t>
            </a:fld>
            <a:endParaRPr lang="sk-SK"/>
          </a:p>
        </p:txBody>
      </p:sp>
      <p:pic>
        <p:nvPicPr>
          <p:cNvPr id="9" name="Obrázek 8" descr="ELASTIN  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36712"/>
            <a:ext cx="2411760" cy="3883343"/>
          </a:xfrm>
          <a:prstGeom prst="rect">
            <a:avLst/>
          </a:prstGeom>
        </p:spPr>
      </p:pic>
      <p:pic>
        <p:nvPicPr>
          <p:cNvPr id="11" name="Obrázek 10" descr="ELASTIN 1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908720"/>
            <a:ext cx="2247900" cy="2028825"/>
          </a:xfrm>
          <a:prstGeom prst="rect">
            <a:avLst/>
          </a:prstGeom>
        </p:spPr>
      </p:pic>
      <p:pic>
        <p:nvPicPr>
          <p:cNvPr id="12" name="Obrázek 11" descr="ELASTIN 1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92080" y="836711"/>
            <a:ext cx="3851920" cy="3773351"/>
          </a:xfrm>
          <a:prstGeom prst="rect">
            <a:avLst/>
          </a:prstGeom>
        </p:spPr>
      </p:pic>
      <p:pic>
        <p:nvPicPr>
          <p:cNvPr id="13" name="Obrázek 12" descr="ELASTIN 1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11761" y="2996952"/>
            <a:ext cx="3341252" cy="386104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ELASTINU v lidské pokožce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68637F-4319-4C36-A198-C90E5AE3243D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15</a:t>
            </a:fld>
            <a:endParaRPr lang="sk-SK"/>
          </a:p>
        </p:txBody>
      </p:sp>
      <p:pic>
        <p:nvPicPr>
          <p:cNvPr id="10" name="Obrázek 9" descr="ELASTIN 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29622"/>
            <a:ext cx="4082854" cy="3240360"/>
          </a:xfrm>
          <a:prstGeom prst="rect">
            <a:avLst/>
          </a:prstGeom>
        </p:spPr>
      </p:pic>
      <p:pic>
        <p:nvPicPr>
          <p:cNvPr id="14" name="Obrázek 13" descr="ELASTIN 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2996951"/>
            <a:ext cx="4987729" cy="3907709"/>
          </a:xfrm>
          <a:prstGeom prst="rect">
            <a:avLst/>
          </a:prstGeom>
        </p:spPr>
      </p:pic>
      <p:sp>
        <p:nvSpPr>
          <p:cNvPr id="15" name="TextovéPole 14"/>
          <p:cNvSpPr txBox="1"/>
          <p:nvPr/>
        </p:nvSpPr>
        <p:spPr>
          <a:xfrm>
            <a:off x="4860032" y="908720"/>
            <a:ext cx="39604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Stárnoucí či stará pokožka už nestačí znovu vytvářet elastická vlákna elastinu, která jsou enzymem ELASTÁZOU štěpena. Pokožka ztrácí pružnost na vytvářejí se napřed vrásky a pak ………….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KOACERVACE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17" name="Zástupný symbol pro obsah 16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KOACERVACE </a:t>
            </a:r>
            <a:r>
              <a:rPr lang="cs-CZ" sz="2800" b="1" dirty="0">
                <a:solidFill>
                  <a:srgbClr val="FF0000"/>
                </a:solidFill>
              </a:rPr>
              <a:t>je REVERZIBILNÍ PROCES,  kdy se změní sekundární struktura polymerního řetězce </a:t>
            </a:r>
          </a:p>
          <a:p>
            <a:r>
              <a:rPr lang="cs-CZ" sz="2800" b="1" dirty="0">
                <a:solidFill>
                  <a:srgbClr val="0000FF"/>
                </a:solidFill>
              </a:rPr>
              <a:t>Tyto změněné struktury pak mohou vytvářet agregací reverzibilní terciární struktury</a:t>
            </a:r>
          </a:p>
          <a:p>
            <a:r>
              <a:rPr lang="cs-CZ" sz="2800" b="1" dirty="0">
                <a:solidFill>
                  <a:srgbClr val="008000"/>
                </a:solidFill>
              </a:rPr>
              <a:t>Změněné</a:t>
            </a:r>
            <a:r>
              <a:rPr lang="cs-CZ" sz="2800" b="1" dirty="0">
                <a:solidFill>
                  <a:srgbClr val="0000FF"/>
                </a:solidFill>
              </a:rPr>
              <a:t> </a:t>
            </a:r>
            <a:r>
              <a:rPr lang="cs-CZ" sz="2800" b="1" dirty="0">
                <a:solidFill>
                  <a:srgbClr val="008000"/>
                </a:solidFill>
              </a:rPr>
              <a:t>struktury se nazývají KOACERVÁT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A5D3B8-884E-4A97-8AB7-0C966C3FA8B7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16</a:t>
            </a:fld>
            <a:endParaRPr lang="sk-SK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KOACERVACE </a:t>
            </a:r>
            <a:r>
              <a:rPr lang="cs-CZ" sz="2800" u="sng" dirty="0">
                <a:solidFill>
                  <a:srgbClr val="FF0000"/>
                </a:solidFill>
                <a:latin typeface="Arial Black" pitchFamily="34" charset="0"/>
              </a:rPr>
              <a:t>TROPOELASTINU</a:t>
            </a:r>
            <a:endParaRPr lang="cs-CZ" sz="2800" u="sng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90B93B-3181-4CF4-BCBC-2FE17BCB06E8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17</a:t>
            </a:fld>
            <a:endParaRPr lang="sk-SK"/>
          </a:p>
        </p:txBody>
      </p:sp>
      <p:pic>
        <p:nvPicPr>
          <p:cNvPr id="9" name="Obrázek 8" descr="KOACERVACE ELASTINU imagesLFPVH8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836712"/>
            <a:ext cx="3384376" cy="4437677"/>
          </a:xfrm>
          <a:prstGeom prst="rect">
            <a:avLst/>
          </a:prstGeom>
        </p:spPr>
      </p:pic>
      <p:pic>
        <p:nvPicPr>
          <p:cNvPr id="11" name="Obrázek 10" descr="KOACERVACE ELASTINU imagesMHXJXL9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980728"/>
            <a:ext cx="4451404" cy="2448272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3491880" y="4581128"/>
            <a:ext cx="54726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>
                <a:solidFill>
                  <a:srgbClr val="FF0000"/>
                </a:solidFill>
              </a:rPr>
              <a:t>Tropoelastin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0000FF"/>
                </a:solidFill>
              </a:rPr>
              <a:t>aggregates</a:t>
            </a:r>
            <a:r>
              <a:rPr lang="en-US" sz="2000" b="1" dirty="0"/>
              <a:t> at physiological temperature due to interactions </a:t>
            </a:r>
            <a:r>
              <a:rPr lang="en-US" sz="2000" b="1" dirty="0">
                <a:solidFill>
                  <a:srgbClr val="0000FF"/>
                </a:solidFill>
              </a:rPr>
              <a:t>between hydrophobic domains</a:t>
            </a:r>
            <a:r>
              <a:rPr lang="en-US" sz="2000" b="1" dirty="0"/>
              <a:t>. This process is reversible and thermodynamically controlled. </a:t>
            </a:r>
            <a:endParaRPr lang="cs-CZ" sz="20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64088" y="1052736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Změna SEKUNDÁRNÍ STRUKTURY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67544" y="5301208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00FF"/>
                </a:solidFill>
                <a:latin typeface="Arial Black" pitchFamily="34" charset="0"/>
              </a:rPr>
              <a:t>Změna TERCIÁRNÍ STRUKTURY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779912" y="3501008"/>
            <a:ext cx="4968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C000"/>
                </a:solidFill>
              </a:rPr>
              <a:t>TYTO OBRÁZKY JSOU ILUSTRACÍ POJMU </a:t>
            </a:r>
            <a:r>
              <a:rPr lang="cs-CZ" sz="2400" b="1" u="sng" dirty="0">
                <a:solidFill>
                  <a:srgbClr val="FFC000"/>
                </a:solidFill>
              </a:rPr>
              <a:t>KOACERVACE</a:t>
            </a:r>
            <a:r>
              <a:rPr lang="cs-CZ" sz="2400" b="1" dirty="0">
                <a:solidFill>
                  <a:srgbClr val="FFC000"/>
                </a:solidFill>
              </a:rPr>
              <a:t> </a:t>
            </a:r>
            <a:r>
              <a:rPr lang="cs-CZ" b="1" dirty="0">
                <a:solidFill>
                  <a:srgbClr val="FFC000"/>
                </a:solidFill>
              </a:rPr>
              <a:t>A </a:t>
            </a:r>
            <a:r>
              <a:rPr lang="cs-CZ" sz="2800" b="1" u="sng" dirty="0">
                <a:solidFill>
                  <a:srgbClr val="FFC000"/>
                </a:solidFill>
              </a:rPr>
              <a:t>KOACERVÁT</a:t>
            </a:r>
            <a:endParaRPr lang="cs-CZ" b="1" u="sng" dirty="0">
              <a:solidFill>
                <a:srgbClr val="FFC000"/>
              </a:solidFill>
            </a:endParaRPr>
          </a:p>
          <a:p>
            <a:r>
              <a:rPr lang="cs-CZ" b="1" dirty="0">
                <a:solidFill>
                  <a:srgbClr val="C00000"/>
                </a:solidFill>
                <a:latin typeface="Arial Black" pitchFamily="34" charset="0"/>
              </a:rPr>
              <a:t>NEVZTAHUJÍ SE PŘÍMO K ELASTINU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b="1" cap="all" dirty="0" err="1">
                <a:solidFill>
                  <a:srgbClr val="0000FF"/>
                </a:solidFill>
                <a:latin typeface="Arial Black" pitchFamily="34" charset="0"/>
              </a:rPr>
              <a:t>Tropolelastin</a:t>
            </a:r>
            <a:r>
              <a:rPr lang="cs-CZ" sz="2800" b="1" dirty="0">
                <a:solidFill>
                  <a:srgbClr val="0000FF"/>
                </a:solidFill>
              </a:rPr>
              <a:t> &gt; </a:t>
            </a:r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 &gt; </a:t>
            </a:r>
            <a:r>
              <a:rPr lang="cs-CZ" sz="2800" dirty="0">
                <a:solidFill>
                  <a:srgbClr val="008000"/>
                </a:solidFill>
                <a:latin typeface="Symbol" pitchFamily="18" charset="2"/>
              </a:rPr>
              <a:t>a </a:t>
            </a:r>
            <a:r>
              <a:rPr lang="cs-CZ" sz="2800" dirty="0">
                <a:solidFill>
                  <a:srgbClr val="008000"/>
                </a:solidFill>
                <a:latin typeface="Arial Black" pitchFamily="34" charset="0"/>
              </a:rPr>
              <a:t>ELASTIN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5BB0AD-3843-4BFE-9699-B927453FCA59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18</a:t>
            </a:fld>
            <a:endParaRPr lang="sk-SK"/>
          </a:p>
        </p:txBody>
      </p:sp>
      <p:pic>
        <p:nvPicPr>
          <p:cNvPr id="11" name="Obrázek 10" descr="ELASTIN 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910" y="908720"/>
            <a:ext cx="4536504" cy="3600400"/>
          </a:xfrm>
          <a:prstGeom prst="rect">
            <a:avLst/>
          </a:prstGeom>
        </p:spPr>
      </p:pic>
      <p:sp>
        <p:nvSpPr>
          <p:cNvPr id="15" name="Obdélník 14"/>
          <p:cNvSpPr/>
          <p:nvPr/>
        </p:nvSpPr>
        <p:spPr>
          <a:xfrm>
            <a:off x="2339752" y="2996952"/>
            <a:ext cx="2376264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4644008" y="1052736"/>
            <a:ext cx="4434190" cy="4680520"/>
          </a:xfrm>
          <a:prstGeom prst="rect">
            <a:avLst/>
          </a:prstGeom>
          <a:noFill/>
          <a:ln w="38100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ELASTIN</a:t>
            </a:r>
            <a:r>
              <a:rPr lang="cs-CZ" sz="2400" dirty="0">
                <a:solidFill>
                  <a:srgbClr val="FF0000"/>
                </a:solidFill>
                <a:latin typeface="+mn-lt"/>
              </a:rPr>
              <a:t>  </a:t>
            </a:r>
            <a:r>
              <a:rPr lang="cs-CZ" sz="2400" b="1" dirty="0">
                <a:solidFill>
                  <a:srgbClr val="FF0000"/>
                </a:solidFill>
                <a:latin typeface="+mn-lt"/>
              </a:rPr>
              <a:t>je chemicky relativně velmi odolný. Je třeba např. krátkodobě působit 80 % H</a:t>
            </a:r>
            <a:r>
              <a:rPr lang="cs-CZ" sz="2400" b="1" baseline="-25000" dirty="0">
                <a:solidFill>
                  <a:srgbClr val="FF0000"/>
                </a:solidFill>
                <a:latin typeface="+mn-lt"/>
              </a:rPr>
              <a:t>2</a:t>
            </a:r>
            <a:r>
              <a:rPr lang="cs-CZ" sz="2400" b="1" dirty="0">
                <a:solidFill>
                  <a:srgbClr val="FF0000"/>
                </a:solidFill>
                <a:latin typeface="+mn-lt"/>
              </a:rPr>
              <a:t>SO</a:t>
            </a:r>
            <a:r>
              <a:rPr lang="cs-CZ" sz="2400" b="1" baseline="-25000" dirty="0">
                <a:solidFill>
                  <a:srgbClr val="FF0000"/>
                </a:solidFill>
                <a:latin typeface="+mn-lt"/>
              </a:rPr>
              <a:t>4</a:t>
            </a:r>
            <a:r>
              <a:rPr lang="cs-CZ" sz="2400" b="1" dirty="0">
                <a:solidFill>
                  <a:srgbClr val="FF0000"/>
                </a:solidFill>
                <a:latin typeface="+mn-lt"/>
              </a:rPr>
              <a:t> nebo 4-N </a:t>
            </a:r>
            <a:r>
              <a:rPr lang="cs-CZ" sz="2400" b="1" dirty="0" err="1">
                <a:solidFill>
                  <a:srgbClr val="FF0000"/>
                </a:solidFill>
                <a:latin typeface="+mn-lt"/>
              </a:rPr>
              <a:t>NaOH</a:t>
            </a:r>
            <a:r>
              <a:rPr lang="cs-CZ" sz="2400" b="1" dirty="0">
                <a:solidFill>
                  <a:srgbClr val="FF0000"/>
                </a:solidFill>
                <a:latin typeface="+mn-lt"/>
              </a:rPr>
              <a:t>.</a:t>
            </a:r>
          </a:p>
          <a:p>
            <a:r>
              <a:rPr lang="cs-CZ" sz="2400" b="1" dirty="0">
                <a:solidFill>
                  <a:srgbClr val="008000"/>
                </a:solidFill>
                <a:latin typeface="+mn-lt"/>
              </a:rPr>
              <a:t>Po částečné hydrolýze vzniká ve vodě rozpustný tzv.</a:t>
            </a:r>
            <a:r>
              <a:rPr lang="cs-CZ" sz="2400" dirty="0">
                <a:solidFill>
                  <a:srgbClr val="008000"/>
                </a:solidFill>
                <a:latin typeface="+mn-lt"/>
              </a:rPr>
              <a:t> </a:t>
            </a:r>
            <a:r>
              <a:rPr lang="cs-CZ" sz="2400" dirty="0">
                <a:solidFill>
                  <a:srgbClr val="008000"/>
                </a:solidFill>
                <a:latin typeface="Symbol" pitchFamily="18" charset="2"/>
              </a:rPr>
              <a:t>a </a:t>
            </a:r>
            <a:r>
              <a:rPr lang="cs-CZ" sz="2400" dirty="0">
                <a:solidFill>
                  <a:srgbClr val="008000"/>
                </a:solidFill>
                <a:latin typeface="Arial Black" pitchFamily="34" charset="0"/>
              </a:rPr>
              <a:t>ELASTIN </a:t>
            </a:r>
            <a:r>
              <a:rPr lang="cs-CZ" sz="2400" b="1" u="sng" dirty="0">
                <a:solidFill>
                  <a:srgbClr val="008000"/>
                </a:solidFill>
                <a:latin typeface="+mn-lt"/>
              </a:rPr>
              <a:t>(MW » 60000 - 80000) .</a:t>
            </a:r>
          </a:p>
          <a:p>
            <a:r>
              <a:rPr lang="cs-CZ" sz="2400" dirty="0">
                <a:solidFill>
                  <a:srgbClr val="008000"/>
                </a:solidFill>
                <a:latin typeface="Symbol" pitchFamily="18" charset="2"/>
              </a:rPr>
              <a:t>a </a:t>
            </a:r>
            <a:r>
              <a:rPr lang="cs-CZ" sz="2400" dirty="0">
                <a:solidFill>
                  <a:srgbClr val="008000"/>
                </a:solidFill>
                <a:latin typeface="Arial Black" pitchFamily="34" charset="0"/>
              </a:rPr>
              <a:t>ELASTIN </a:t>
            </a:r>
            <a:r>
              <a:rPr lang="cs-CZ" sz="2400" dirty="0">
                <a:solidFill>
                  <a:srgbClr val="008000"/>
                </a:solidFill>
                <a:latin typeface="+mn-lt"/>
              </a:rPr>
              <a:t>pak může asociovat části řetězce &gt; </a:t>
            </a:r>
            <a:r>
              <a:rPr lang="cs-CZ" sz="2400" dirty="0">
                <a:solidFill>
                  <a:srgbClr val="008000"/>
                </a:solidFill>
                <a:latin typeface="Arial Black" pitchFamily="34" charset="0"/>
              </a:rPr>
              <a:t>KOACERVACE </a:t>
            </a:r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endParaRPr lang="cs-CZ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5802" y="3446564"/>
            <a:ext cx="4032448" cy="28623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buFont typeface="Symbol"/>
              <a:buChar char="b"/>
            </a:pPr>
            <a:r>
              <a:rPr lang="cs-CZ" sz="2000" dirty="0">
                <a:solidFill>
                  <a:srgbClr val="C00000"/>
                </a:solidFill>
                <a:latin typeface="Arial Black" pitchFamily="34" charset="0"/>
              </a:rPr>
              <a:t>ELASTIN  </a:t>
            </a:r>
            <a:r>
              <a:rPr lang="cs-CZ" sz="2000" dirty="0">
                <a:solidFill>
                  <a:srgbClr val="C00000"/>
                </a:solidFill>
                <a:latin typeface="+mn-lt"/>
              </a:rPr>
              <a:t>vzniká z</a:t>
            </a:r>
            <a:r>
              <a:rPr lang="cs-CZ" sz="2000" dirty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latin typeface="Arial Black" pitchFamily="34" charset="0"/>
              </a:rPr>
              <a:t>ELASTINu</a:t>
            </a:r>
            <a:r>
              <a:rPr lang="cs-CZ" sz="2000" dirty="0">
                <a:solidFill>
                  <a:srgbClr val="FF0000"/>
                </a:solidFill>
              </a:rPr>
              <a:t>  </a:t>
            </a:r>
            <a:r>
              <a:rPr lang="cs-CZ" sz="2000" dirty="0">
                <a:solidFill>
                  <a:srgbClr val="C00000"/>
                </a:solidFill>
              </a:rPr>
              <a:t>po zvláště intenzivním štěpení vedle </a:t>
            </a:r>
            <a:r>
              <a:rPr lang="cs-CZ" sz="2000" dirty="0">
                <a:solidFill>
                  <a:srgbClr val="008000"/>
                </a:solidFill>
                <a:latin typeface="Symbol" pitchFamily="18" charset="2"/>
              </a:rPr>
              <a:t>a </a:t>
            </a:r>
            <a:r>
              <a:rPr lang="cs-CZ" sz="2000" dirty="0" err="1">
                <a:solidFill>
                  <a:srgbClr val="008000"/>
                </a:solidFill>
                <a:latin typeface="Arial Black" pitchFamily="34" charset="0"/>
              </a:rPr>
              <a:t>ELASTINu</a:t>
            </a:r>
            <a:r>
              <a:rPr lang="cs-CZ" sz="2000" dirty="0">
                <a:solidFill>
                  <a:srgbClr val="008000"/>
                </a:solidFill>
                <a:latin typeface="Arial Black" pitchFamily="34" charset="0"/>
              </a:rPr>
              <a:t>.</a:t>
            </a:r>
          </a:p>
          <a:p>
            <a:r>
              <a:rPr lang="cs-CZ" sz="2000" dirty="0">
                <a:solidFill>
                  <a:srgbClr val="C00000"/>
                </a:solidFill>
                <a:latin typeface="Arial Black" pitchFamily="34" charset="0"/>
              </a:rPr>
              <a:t>Není u něj KOACERVACE,  protože asi jsou molekuly moc krátké </a:t>
            </a:r>
            <a:r>
              <a:rPr lang="cs-CZ" sz="2000" b="1" u="sng" dirty="0">
                <a:solidFill>
                  <a:srgbClr val="C00000"/>
                </a:solidFill>
                <a:latin typeface="+mn-lt"/>
              </a:rPr>
              <a:t>(MW </a:t>
            </a:r>
            <a:r>
              <a:rPr lang="cs-CZ" sz="2000" u="sng" dirty="0">
                <a:solidFill>
                  <a:srgbClr val="C00000"/>
                </a:solidFill>
                <a:latin typeface="Symbol" pitchFamily="18" charset="2"/>
              </a:rPr>
              <a:t>» </a:t>
            </a:r>
            <a:r>
              <a:rPr lang="cs-CZ" sz="2000" b="1" u="sng" dirty="0">
                <a:solidFill>
                  <a:srgbClr val="C00000"/>
                </a:solidFill>
                <a:latin typeface="+mn-lt"/>
              </a:rPr>
              <a:t>5000)</a:t>
            </a:r>
            <a:r>
              <a:rPr lang="cs-CZ" sz="2000" u="sng" dirty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cs-CZ" sz="2000" dirty="0">
                <a:solidFill>
                  <a:srgbClr val="C00000"/>
                </a:solidFill>
                <a:latin typeface="Arial Black" pitchFamily="34" charset="0"/>
              </a:rPr>
              <a:t>a není na nich dost sekvencí schopných asociace </a:t>
            </a:r>
            <a:endParaRPr lang="cs-CZ" sz="2000" dirty="0">
              <a:solidFill>
                <a:srgbClr val="C00000"/>
              </a:solidFill>
              <a:latin typeface="Symbol" pitchFamily="18" charset="2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923928" y="522920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5437541" y="6023567"/>
            <a:ext cx="3672408" cy="830997"/>
          </a:xfrm>
          <a:prstGeom prst="rect">
            <a:avLst/>
          </a:prstGeom>
          <a:solidFill>
            <a:srgbClr val="FFFF00"/>
          </a:solidFill>
          <a:ln w="635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ELASTIN NEJEVÍ KOACERVACI 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ELASTINU v KŮŽI &amp; USNI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cs-CZ" sz="2400" b="1" dirty="0">
                <a:solidFill>
                  <a:srgbClr val="FF0000"/>
                </a:solidFill>
                <a:latin typeface="Arial Black" pitchFamily="34" charset="0"/>
              </a:rPr>
              <a:t>Obecně je </a:t>
            </a:r>
            <a:r>
              <a:rPr lang="cs-CZ" sz="2400" b="1" u="sng" dirty="0">
                <a:solidFill>
                  <a:srgbClr val="FF0000"/>
                </a:solidFill>
                <a:latin typeface="Arial Black" pitchFamily="34" charset="0"/>
              </a:rPr>
              <a:t>TECHNICKÝ VÝZNAM  </a:t>
            </a:r>
            <a:r>
              <a:rPr lang="cs-CZ" sz="2400" b="1" dirty="0">
                <a:solidFill>
                  <a:srgbClr val="FF0000"/>
                </a:solidFill>
                <a:latin typeface="Arial Black" pitchFamily="34" charset="0"/>
              </a:rPr>
              <a:t>elastinu málo významným</a:t>
            </a:r>
          </a:p>
          <a:p>
            <a:r>
              <a:rPr lang="cs-CZ" sz="2400" b="1" dirty="0">
                <a:solidFill>
                  <a:srgbClr val="0000FF"/>
                </a:solidFill>
              </a:rPr>
              <a:t>TVOŘÍ V KŮŽI MENŠÍ ČÁST NEŽ KOLAGEN, nachází se v lícní části kůže a v podkožním vazivu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Odolává většině kroků v přeměně kůže na useň, kromě enzymatického MOŘENÍ</a:t>
            </a:r>
          </a:p>
          <a:p>
            <a:r>
              <a:rPr lang="cs-CZ" sz="2400" b="1" dirty="0">
                <a:solidFill>
                  <a:srgbClr val="008000"/>
                </a:solidFill>
              </a:rPr>
              <a:t>MŮŽE PŘISPÍVAT K ELASTICITĚ USNĚ,  ale názory na toto nejsou jednotné, jsou i názory, že má být při činění odstraněn</a:t>
            </a:r>
          </a:p>
          <a:p>
            <a:r>
              <a:rPr lang="cs-CZ" sz="2400" b="1" dirty="0">
                <a:solidFill>
                  <a:srgbClr val="7030A0"/>
                </a:solidFill>
              </a:rPr>
              <a:t>Analytické sledování  obsahu ELASTINU po činění je založeno na analýze aminokyselin po hydrolýze usně, protože v ELASTINU je 18 % hmot. valinu (</a:t>
            </a:r>
            <a:r>
              <a:rPr lang="cs-CZ" sz="2400" b="1" u="sng" dirty="0">
                <a:solidFill>
                  <a:srgbClr val="7030A0"/>
                </a:solidFill>
              </a:rPr>
              <a:t>nejvíce ze všech bílkovin</a:t>
            </a:r>
            <a:r>
              <a:rPr lang="cs-CZ" sz="2400" b="1" dirty="0">
                <a:solidFill>
                  <a:srgbClr val="7030A0"/>
                </a:solidFill>
              </a:rPr>
              <a:t>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F65C7B-AB79-479E-AC6B-7597EF27C6FE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19</a:t>
            </a:fld>
            <a:endParaRPr lang="sk-S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5865515"/>
          </a:xfrm>
        </p:spPr>
        <p:txBody>
          <a:bodyPr/>
          <a:lstStyle/>
          <a:p>
            <a:r>
              <a:rPr lang="cs-CZ" sz="2400" dirty="0"/>
              <a:t>Ing. J. Dvořáková: </a:t>
            </a:r>
            <a:r>
              <a:rPr lang="cs-CZ" sz="2400" b="1" dirty="0">
                <a:solidFill>
                  <a:srgbClr val="C00000"/>
                </a:solidFill>
              </a:rPr>
              <a:t>PŘÍRODNÍ POLYMERY</a:t>
            </a:r>
            <a:r>
              <a:rPr lang="cs-CZ" sz="2400" dirty="0"/>
              <a:t>, VŠCHT Praha, Katedra polymerů, skripta 1990</a:t>
            </a:r>
          </a:p>
          <a:p>
            <a:r>
              <a:rPr lang="cs-CZ" sz="2400" dirty="0"/>
              <a:t>A. Blažej, V. </a:t>
            </a:r>
            <a:r>
              <a:rPr lang="cs-CZ" sz="2400" dirty="0" err="1"/>
              <a:t>Szilvová</a:t>
            </a:r>
            <a:r>
              <a:rPr lang="cs-CZ" sz="2400" dirty="0"/>
              <a:t>: </a:t>
            </a:r>
            <a:r>
              <a:rPr lang="cs-CZ" sz="2400" b="1" dirty="0" err="1">
                <a:solidFill>
                  <a:srgbClr val="C00000"/>
                </a:solidFill>
              </a:rPr>
              <a:t>Prírodné</a:t>
            </a:r>
            <a:r>
              <a:rPr lang="cs-CZ" sz="2400" b="1" dirty="0">
                <a:solidFill>
                  <a:srgbClr val="C00000"/>
                </a:solidFill>
              </a:rPr>
              <a:t> a syntetické polymery</a:t>
            </a:r>
            <a:r>
              <a:rPr lang="cs-CZ" sz="2400" dirty="0"/>
              <a:t>, SVŠT Bratislava, skripta 1985</a:t>
            </a:r>
          </a:p>
          <a:p>
            <a:r>
              <a:rPr lang="cs-CZ" sz="2400" dirty="0"/>
              <a:t>A. Blažej a kol.:</a:t>
            </a:r>
            <a:br>
              <a:rPr lang="cs-CZ" sz="2400" dirty="0"/>
            </a:br>
            <a:r>
              <a:rPr lang="cs-CZ" sz="2400" b="1" dirty="0" err="1">
                <a:solidFill>
                  <a:srgbClr val="C00000"/>
                </a:solidFill>
              </a:rPr>
              <a:t>Štruktúra</a:t>
            </a:r>
            <a:r>
              <a:rPr lang="cs-CZ" sz="2400" b="1" dirty="0">
                <a:solidFill>
                  <a:srgbClr val="C00000"/>
                </a:solidFill>
              </a:rPr>
              <a:t> a vlastnosti vláknitých </a:t>
            </a:r>
            <a:r>
              <a:rPr lang="cs-CZ" sz="2400" b="1" dirty="0" err="1">
                <a:solidFill>
                  <a:srgbClr val="C00000"/>
                </a:solidFill>
              </a:rPr>
              <a:t>bielkovín</a:t>
            </a:r>
            <a:r>
              <a:rPr lang="cs-CZ" sz="2400" b="1" dirty="0">
                <a:solidFill>
                  <a:srgbClr val="C00000"/>
                </a:solidFill>
              </a:rPr>
              <a:t>, </a:t>
            </a:r>
          </a:p>
          <a:p>
            <a:endParaRPr lang="cs-CZ" sz="2400" b="1" dirty="0">
              <a:solidFill>
                <a:srgbClr val="C00000"/>
              </a:solidFill>
            </a:endParaRPr>
          </a:p>
          <a:p>
            <a:endParaRPr lang="cs-CZ" sz="2400" b="1" dirty="0">
              <a:solidFill>
                <a:srgbClr val="C00000"/>
              </a:solidFill>
            </a:endParaRP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1220A1-8510-40C9-AF6D-668D1561750C}" type="datetime1">
              <a:rPr lang="cs-CZ" smtClean="0"/>
              <a:t>05.12.2021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2</a:t>
            </a:fld>
            <a:endParaRPr lang="sk-SK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Význam ELASTINU ve VÝŽIVĚ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7DBD84-6B4E-49C9-80EA-D11D9997DBA9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20</a:t>
            </a:fld>
            <a:endParaRPr lang="sk-SK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cs-CZ" b="1" dirty="0">
                <a:solidFill>
                  <a:srgbClr val="0000FF"/>
                </a:solidFill>
              </a:rPr>
              <a:t>Následkem chemické a enzymatické odolnosti je význam malý, je to těžko stravitelná  bílkovina</a:t>
            </a:r>
          </a:p>
          <a:p>
            <a:r>
              <a:rPr lang="cs-CZ" b="1" dirty="0">
                <a:solidFill>
                  <a:srgbClr val="008000"/>
                </a:solidFill>
              </a:rPr>
              <a:t>Pro krmné účely se musí částečně </a:t>
            </a:r>
            <a:r>
              <a:rPr lang="cs-CZ" b="1" dirty="0" err="1">
                <a:solidFill>
                  <a:srgbClr val="008000"/>
                </a:solidFill>
              </a:rPr>
              <a:t>naštěpit</a:t>
            </a:r>
            <a:r>
              <a:rPr lang="cs-CZ" b="1" dirty="0">
                <a:solidFill>
                  <a:srgbClr val="008000"/>
                </a:solidFill>
              </a:rPr>
              <a:t> chemicky nebo enzymy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Kde se vyskytuje ELASTIN v těle?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  <a:solidFill>
            <a:srgbClr val="FFFF99"/>
          </a:solidFill>
        </p:spPr>
        <p:txBody>
          <a:bodyPr/>
          <a:lstStyle/>
          <a:p>
            <a:r>
              <a:rPr lang="cs-CZ" sz="2800" b="1" dirty="0"/>
              <a:t>Velké množství elastinu se vyskytuje v cévách poblíž srdce, dále ve vazech, </a:t>
            </a:r>
            <a:r>
              <a:rPr lang="cs-CZ" sz="2800" b="1" dirty="0">
                <a:solidFill>
                  <a:srgbClr val="FF0000"/>
                </a:solidFill>
                <a:latin typeface="Arial Black" pitchFamily="34" charset="0"/>
              </a:rPr>
              <a:t>v kůži</a:t>
            </a:r>
            <a:r>
              <a:rPr lang="cs-CZ" sz="2800" b="1" dirty="0"/>
              <a:t> a v šlachách.</a:t>
            </a:r>
          </a:p>
          <a:p>
            <a:r>
              <a:rPr lang="cs-CZ" sz="2800" b="1" dirty="0">
                <a:solidFill>
                  <a:srgbClr val="FF0000"/>
                </a:solidFill>
                <a:latin typeface="Arial Black" pitchFamily="34" charset="0"/>
              </a:rPr>
              <a:t>Elastin</a:t>
            </a:r>
            <a:r>
              <a:rPr lang="cs-CZ" sz="2800" b="1" dirty="0"/>
              <a:t> je nerozpustný </a:t>
            </a:r>
            <a:r>
              <a:rPr lang="cs-CZ" sz="2800" b="1" dirty="0">
                <a:solidFill>
                  <a:srgbClr val="FF0000"/>
                </a:solidFill>
                <a:latin typeface="Arial Black" pitchFamily="34" charset="0"/>
              </a:rPr>
              <a:t>skleroprotein</a:t>
            </a:r>
            <a:r>
              <a:rPr lang="cs-CZ" sz="2800" b="1" dirty="0"/>
              <a:t>, jehož jméno je odvozeno od jeho  elastických vlastností</a:t>
            </a:r>
          </a:p>
          <a:p>
            <a:r>
              <a:rPr lang="cs-CZ" sz="2800" b="1" dirty="0">
                <a:solidFill>
                  <a:srgbClr val="FF0000"/>
                </a:solidFill>
                <a:latin typeface="Arial Black" pitchFamily="34" charset="0"/>
              </a:rPr>
              <a:t>Skleroprotein</a:t>
            </a:r>
            <a:r>
              <a:rPr lang="cs-CZ" sz="2800" dirty="0"/>
              <a:t> </a:t>
            </a:r>
            <a:r>
              <a:rPr lang="cs-CZ" sz="2800" b="1" dirty="0"/>
              <a:t>je označení pro jakýkoliv </a:t>
            </a:r>
            <a:r>
              <a:rPr lang="cs-CZ" sz="2800" b="1" dirty="0">
                <a:solidFill>
                  <a:srgbClr val="FF0000"/>
                </a:solidFill>
                <a:hlinkClick r:id="rId2" tooltip="Bílkovin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protein</a:t>
            </a:r>
            <a:r>
              <a:rPr lang="cs-CZ" sz="2800" b="1" dirty="0"/>
              <a:t> přibližně vláknitého tvaru.</a:t>
            </a:r>
          </a:p>
          <a:p>
            <a:r>
              <a:rPr lang="cs-CZ" sz="2800" b="1" dirty="0"/>
              <a:t>Jsou nerozpustné ve vodném prostředí a patří k nim například </a:t>
            </a:r>
            <a:r>
              <a:rPr lang="cs-CZ" sz="2800" b="1" dirty="0">
                <a:solidFill>
                  <a:srgbClr val="FF0000"/>
                </a:solidFill>
                <a:hlinkClick r:id="rId3" tooltip="Kerati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keratin</a:t>
            </a:r>
            <a:r>
              <a:rPr lang="cs-CZ" sz="2800" b="1" dirty="0"/>
              <a:t> či </a:t>
            </a:r>
            <a:r>
              <a:rPr lang="cs-CZ" sz="2800" b="1" dirty="0">
                <a:solidFill>
                  <a:srgbClr val="FF0000"/>
                </a:solidFill>
                <a:hlinkClick r:id="rId4" tooltip="Fibroin (stránka neexistuj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fibroin</a:t>
            </a:r>
            <a:r>
              <a:rPr lang="cs-CZ" sz="2800" b="1" dirty="0"/>
              <a:t> a </a:t>
            </a:r>
            <a:r>
              <a:rPr lang="cs-CZ" sz="2800" b="1" dirty="0">
                <a:solidFill>
                  <a:srgbClr val="FF0000"/>
                </a:solidFill>
                <a:latin typeface="Arial Black" pitchFamily="34" charset="0"/>
              </a:rPr>
              <a:t>Elastin</a:t>
            </a:r>
            <a:r>
              <a:rPr lang="cs-CZ" sz="2800" b="1" dirty="0"/>
              <a:t> </a:t>
            </a:r>
            <a:endParaRPr lang="cs-CZ" sz="2800" b="1" dirty="0">
              <a:solidFill>
                <a:srgbClr val="C0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FB481D-EF7D-49D9-A34D-1EF9901611CB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3</a:t>
            </a:fld>
            <a:endParaRPr lang="sk-S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Čím se liší ELASTIN od </a:t>
            </a:r>
            <a:r>
              <a:rPr lang="cs-CZ" sz="2800" dirty="0">
                <a:solidFill>
                  <a:srgbClr val="0000FF"/>
                </a:solidFill>
                <a:latin typeface="Arial Black" pitchFamily="34" charset="0"/>
              </a:rPr>
              <a:t>KOLAGENU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  <a:solidFill>
            <a:srgbClr val="FFFF99"/>
          </a:solidFill>
        </p:spPr>
        <p:txBody>
          <a:bodyPr/>
          <a:lstStyle/>
          <a:p>
            <a:r>
              <a:rPr lang="cs-CZ" sz="2800" dirty="0">
                <a:solidFill>
                  <a:srgbClr val="0000FF"/>
                </a:solidFill>
                <a:latin typeface="Arial Black" pitchFamily="34" charset="0"/>
              </a:rPr>
              <a:t>KOLAGEN </a:t>
            </a:r>
            <a:r>
              <a:rPr lang="cs-CZ" sz="2800" b="1" dirty="0">
                <a:solidFill>
                  <a:srgbClr val="0000FF"/>
                </a:solidFill>
              </a:rPr>
              <a:t>je</a:t>
            </a:r>
            <a:r>
              <a:rPr lang="cs-CZ" sz="2800" dirty="0">
                <a:solidFill>
                  <a:srgbClr val="0000FF"/>
                </a:solidFill>
                <a:latin typeface="Arial Black" pitchFamily="34" charset="0"/>
              </a:rPr>
              <a:t> </a:t>
            </a:r>
            <a:r>
              <a:rPr lang="cs-CZ" sz="2800" b="1" u="sng" dirty="0">
                <a:solidFill>
                  <a:srgbClr val="0000FF"/>
                </a:solidFill>
              </a:rPr>
              <a:t>krystalický </a:t>
            </a:r>
            <a:r>
              <a:rPr lang="cs-CZ" sz="2800" b="1" u="sng" dirty="0">
                <a:solidFill>
                  <a:srgbClr val="0000FF"/>
                </a:solidFill>
                <a:latin typeface="Symbol" pitchFamily="18" charset="2"/>
              </a:rPr>
              <a:t>a </a:t>
            </a:r>
            <a:r>
              <a:rPr lang="cs-CZ" sz="2800" b="1" u="sng" dirty="0" err="1">
                <a:solidFill>
                  <a:srgbClr val="0000FF"/>
                </a:solidFill>
              </a:rPr>
              <a:t>helix</a:t>
            </a:r>
            <a:r>
              <a:rPr lang="cs-CZ" sz="2800" b="1" dirty="0">
                <a:solidFill>
                  <a:srgbClr val="0000FF"/>
                </a:solidFill>
              </a:rPr>
              <a:t>, vytvářející celou hierarchii struktur od primární &gt; sekundární &gt; terciární &gt; kvartérní</a:t>
            </a:r>
          </a:p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 </a:t>
            </a:r>
            <a:r>
              <a:rPr lang="cs-CZ" sz="2800" b="1" dirty="0">
                <a:solidFill>
                  <a:srgbClr val="FF0000"/>
                </a:solidFill>
              </a:rPr>
              <a:t>je </a:t>
            </a:r>
            <a:r>
              <a:rPr lang="cs-CZ" sz="2800" b="1" u="sng" dirty="0">
                <a:solidFill>
                  <a:srgbClr val="FF0000"/>
                </a:solidFill>
              </a:rPr>
              <a:t>AMORFNÍ SESÍŤOVANÝ </a:t>
            </a:r>
            <a:r>
              <a:rPr lang="cs-CZ" sz="2800" b="1" dirty="0">
                <a:solidFill>
                  <a:srgbClr val="FF0000"/>
                </a:solidFill>
              </a:rPr>
              <a:t>skleroprotein, nevytváří </a:t>
            </a:r>
            <a:r>
              <a:rPr lang="cs-CZ" sz="2800" b="1" dirty="0" err="1">
                <a:solidFill>
                  <a:srgbClr val="FF0000"/>
                </a:solidFill>
              </a:rPr>
              <a:t>helixy</a:t>
            </a:r>
            <a:r>
              <a:rPr lang="cs-CZ" sz="2800" b="1" dirty="0">
                <a:solidFill>
                  <a:srgbClr val="FF0000"/>
                </a:solidFill>
              </a:rPr>
              <a:t> (ani </a:t>
            </a:r>
            <a:r>
              <a:rPr lang="cs-CZ" sz="2800" b="1" dirty="0">
                <a:solidFill>
                  <a:srgbClr val="FF0000"/>
                </a:solidFill>
                <a:latin typeface="Symbol" pitchFamily="18" charset="2"/>
              </a:rPr>
              <a:t>a </a:t>
            </a:r>
            <a:r>
              <a:rPr lang="cs-CZ" sz="2800" b="1" dirty="0">
                <a:solidFill>
                  <a:srgbClr val="FF0000"/>
                </a:solidFill>
              </a:rPr>
              <a:t>ani </a:t>
            </a:r>
            <a:r>
              <a:rPr lang="cs-CZ" sz="2800" b="1" dirty="0">
                <a:solidFill>
                  <a:srgbClr val="FF0000"/>
                </a:solidFill>
                <a:latin typeface="Symbol" pitchFamily="18" charset="2"/>
              </a:rPr>
              <a:t>b</a:t>
            </a:r>
            <a:r>
              <a:rPr lang="cs-CZ" sz="2800" b="1" dirty="0">
                <a:solidFill>
                  <a:srgbClr val="FF0000"/>
                </a:solidFill>
              </a:rPr>
              <a:t>) ani </a:t>
            </a:r>
            <a:r>
              <a:rPr lang="cs-CZ" sz="2800" b="1" dirty="0">
                <a:solidFill>
                  <a:srgbClr val="FF0000"/>
                </a:solidFill>
                <a:latin typeface="Symbol" pitchFamily="18" charset="2"/>
              </a:rPr>
              <a:t>b </a:t>
            </a:r>
            <a:r>
              <a:rPr lang="cs-CZ" sz="2800" b="1" dirty="0">
                <a:solidFill>
                  <a:srgbClr val="FF0000"/>
                </a:solidFill>
              </a:rPr>
              <a:t>listy (</a:t>
            </a:r>
            <a:r>
              <a:rPr lang="cs-CZ" sz="2800" b="1" dirty="0" err="1">
                <a:solidFill>
                  <a:srgbClr val="FF0000"/>
                </a:solidFill>
              </a:rPr>
              <a:t>sheets</a:t>
            </a:r>
            <a:r>
              <a:rPr lang="cs-CZ" sz="2800" b="1" dirty="0">
                <a:solidFill>
                  <a:srgbClr val="FF0000"/>
                </a:solidFill>
              </a:rPr>
              <a:t>)</a:t>
            </a:r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endParaRPr lang="cs-CZ" sz="2800" b="1" dirty="0">
              <a:solidFill>
                <a:srgbClr val="0000FF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3E5F88-027B-42B1-965A-48424205D095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4</a:t>
            </a:fld>
            <a:endParaRPr lang="sk-SK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 – primární struktura 1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  <a:solidFill>
            <a:srgbClr val="FFFF99"/>
          </a:solidFill>
        </p:spPr>
        <p:txBody>
          <a:bodyPr/>
          <a:lstStyle/>
          <a:p>
            <a:r>
              <a:rPr lang="cs-CZ" sz="2800" b="1" dirty="0"/>
              <a:t>Složení elastinu je bohaté zejména na aminokyseliny glycin, alanin, prolin, valin a leucin. </a:t>
            </a:r>
          </a:p>
          <a:p>
            <a:r>
              <a:rPr lang="cs-CZ" sz="2800" b="1" dirty="0"/>
              <a:t>Obsahuje také poměrně mnoho bazických </a:t>
            </a:r>
            <a:r>
              <a:rPr lang="cs-CZ" sz="2800" b="1" dirty="0" err="1"/>
              <a:t>lysinových</a:t>
            </a:r>
            <a:r>
              <a:rPr lang="cs-CZ" sz="2800" b="1" dirty="0"/>
              <a:t> zbytků a elastin má proto izoelektrický bod 10.</a:t>
            </a:r>
            <a:endParaRPr lang="cs-CZ" sz="2800" b="1" dirty="0">
              <a:solidFill>
                <a:srgbClr val="0000FF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D8D880-86C6-4EF5-8462-B5270F5BB09D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5</a:t>
            </a:fld>
            <a:endParaRPr lang="sk-SK"/>
          </a:p>
        </p:txBody>
      </p:sp>
      <p:sp>
        <p:nvSpPr>
          <p:cNvPr id="11" name="TextovéPole 10"/>
          <p:cNvSpPr txBox="1"/>
          <p:nvPr/>
        </p:nvSpPr>
        <p:spPr>
          <a:xfrm>
            <a:off x="899592" y="4005064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hlinkClick r:id="rId2" tooltip="Lysin"/>
              </a:rPr>
              <a:t>Lysin</a:t>
            </a:r>
            <a:r>
              <a:rPr lang="cs-CZ" sz="2000" b="1" dirty="0"/>
              <a:t> (</a:t>
            </a:r>
            <a:r>
              <a:rPr lang="cs-CZ" sz="2000" b="1" dirty="0" err="1"/>
              <a:t>Lys</a:t>
            </a:r>
            <a:r>
              <a:rPr lang="cs-CZ" sz="2000" b="1" dirty="0"/>
              <a:t>, K)</a:t>
            </a:r>
          </a:p>
        </p:txBody>
      </p:sp>
      <p:pic>
        <p:nvPicPr>
          <p:cNvPr id="12" name="Obrázek 11" descr="Amminoacido_lisina_formul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4077072"/>
            <a:ext cx="2333625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 – primární struktura 2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505C7C-92DB-478F-8AF3-2CAF3341157A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6</a:t>
            </a:fld>
            <a:endParaRPr lang="sk-SK"/>
          </a:p>
        </p:txBody>
      </p:sp>
      <p:pic>
        <p:nvPicPr>
          <p:cNvPr id="10" name="Obrázek 9" descr="img9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3" y="980728"/>
            <a:ext cx="7948443" cy="2160240"/>
          </a:xfrm>
          <a:prstGeom prst="rect">
            <a:avLst/>
          </a:prstGeom>
        </p:spPr>
      </p:pic>
      <p:sp>
        <p:nvSpPr>
          <p:cNvPr id="13" name="Obdélník 12"/>
          <p:cNvSpPr/>
          <p:nvPr/>
        </p:nvSpPr>
        <p:spPr>
          <a:xfrm>
            <a:off x="3347864" y="2060848"/>
            <a:ext cx="2448272" cy="64807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5796136" y="2564904"/>
            <a:ext cx="2448272" cy="216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 – primární struktura 3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5280EE-72EA-45D9-B1CD-6167527AA6DE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7</a:t>
            </a:fld>
            <a:endParaRPr lang="sk-SK"/>
          </a:p>
        </p:txBody>
      </p:sp>
      <p:sp>
        <p:nvSpPr>
          <p:cNvPr id="14" name="Obdélník 13"/>
          <p:cNvSpPr/>
          <p:nvPr/>
        </p:nvSpPr>
        <p:spPr>
          <a:xfrm>
            <a:off x="2051720" y="2708920"/>
            <a:ext cx="1368152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 descr="img93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539552" y="2348880"/>
            <a:ext cx="7848872" cy="259228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683568" y="1052736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8000"/>
                </a:solidFill>
                <a:latin typeface="Arial Black" pitchFamily="34" charset="0"/>
              </a:rPr>
              <a:t>Dvě sekvence LAAALAAL nebo  LAALAAAL jsou potřeba pro vytvoření vazby mezi molekulami elastinu  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67544" y="4797152"/>
            <a:ext cx="4320480" cy="1200329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u="sng" dirty="0">
                <a:solidFill>
                  <a:srgbClr val="7030A0"/>
                </a:solidFill>
              </a:rPr>
              <a:t>POZOR! Tady není použito správné jednopísmenné značení lyzinu!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436096" y="4869160"/>
            <a:ext cx="3240360" cy="92333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SPRÁVNÉ ZNAČENÍ:</a:t>
            </a:r>
          </a:p>
          <a:p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Lyzin K, a ne L!</a:t>
            </a:r>
          </a:p>
          <a:p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L je značení pro LEUCIN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796136" y="1772816"/>
            <a:ext cx="3024336" cy="64633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00FF"/>
                </a:solidFill>
              </a:rPr>
              <a:t>Molekulu ELASTINU  tvoří cca. 400 aminokyselin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755576" y="3212976"/>
            <a:ext cx="4176464" cy="92333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00FF"/>
                </a:solidFill>
              </a:rPr>
              <a:t>Sekvence schopné vytvářet vazby mezi molekulami elastinu jsou odděleny cca. 150 aminokyselinami</a:t>
            </a:r>
          </a:p>
        </p:txBody>
      </p:sp>
      <p:sp>
        <p:nvSpPr>
          <p:cNvPr id="20" name="Elipsa 19"/>
          <p:cNvSpPr/>
          <p:nvPr/>
        </p:nvSpPr>
        <p:spPr>
          <a:xfrm>
            <a:off x="7740352" y="4221088"/>
            <a:ext cx="504056" cy="432048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Elipsa 20"/>
          <p:cNvSpPr/>
          <p:nvPr/>
        </p:nvSpPr>
        <p:spPr>
          <a:xfrm>
            <a:off x="539552" y="4437112"/>
            <a:ext cx="792088" cy="360040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2B8F78-2229-40D7-A33A-5C24E3D4824D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8</a:t>
            </a:fld>
            <a:endParaRPr lang="sk-SK"/>
          </a:p>
        </p:txBody>
      </p:sp>
      <p:graphicFrame>
        <p:nvGraphicFramePr>
          <p:cNvPr id="17" name="Tabulka 16"/>
          <p:cNvGraphicFramePr>
            <a:graphicFrameLocks noGrp="1"/>
          </p:cNvGraphicFramePr>
          <p:nvPr/>
        </p:nvGraphicFramePr>
        <p:xfrm>
          <a:off x="539552" y="188641"/>
          <a:ext cx="8352928" cy="6048671"/>
        </p:xfrm>
        <a:graphic>
          <a:graphicData uri="http://schemas.openxmlformats.org/drawingml/2006/table">
            <a:tbl>
              <a:tblPr/>
              <a:tblGrid>
                <a:gridCol w="19516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1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524">
                <a:tc gridSpan="2"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Biogenní aminokyseliny</a:t>
                      </a:r>
                    </a:p>
                  </a:txBody>
                  <a:tcPr marL="12285" marR="12285" marT="12285" marB="1228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7190">
                <a:tc>
                  <a:txBody>
                    <a:bodyPr/>
                    <a:lstStyle/>
                    <a:p>
                      <a:pPr algn="ctr"/>
                      <a:br>
                        <a:rPr lang="cs-CZ" sz="1800" dirty="0"/>
                      </a:br>
                      <a:r>
                        <a:rPr lang="cs-CZ" sz="1800" dirty="0">
                          <a:hlinkClick r:id="rId2" tooltip="Glycin"/>
                        </a:rPr>
                        <a:t>Glycin</a:t>
                      </a:r>
                      <a:r>
                        <a:rPr lang="cs-CZ" sz="1800" dirty="0"/>
                        <a:t> (</a:t>
                      </a:r>
                      <a:r>
                        <a:rPr lang="cs-CZ" sz="1800" dirty="0" err="1"/>
                        <a:t>Gly</a:t>
                      </a:r>
                      <a:r>
                        <a:rPr lang="cs-CZ" sz="1800" dirty="0"/>
                        <a:t>, G)</a:t>
                      </a:r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7190">
                <a:tc>
                  <a:txBody>
                    <a:bodyPr/>
                    <a:lstStyle/>
                    <a:p>
                      <a:pPr algn="ctr"/>
                      <a:br>
                        <a:rPr lang="cs-CZ" sz="1800" dirty="0"/>
                      </a:br>
                      <a:r>
                        <a:rPr lang="cs-CZ" sz="1800" dirty="0">
                          <a:hlinkClick r:id="rId3" tooltip="Alanin"/>
                        </a:rPr>
                        <a:t>Alanin</a:t>
                      </a:r>
                      <a:r>
                        <a:rPr lang="cs-CZ" sz="1800" dirty="0"/>
                        <a:t> (Ala, A)</a:t>
                      </a:r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3387">
                <a:tc>
                  <a:txBody>
                    <a:bodyPr/>
                    <a:lstStyle/>
                    <a:p>
                      <a:pPr algn="ctr"/>
                      <a:br>
                        <a:rPr lang="cs-CZ" sz="1800" dirty="0"/>
                      </a:br>
                      <a:r>
                        <a:rPr lang="cs-CZ" sz="1800" dirty="0">
                          <a:hlinkClick r:id="rId4" tooltip="Valin"/>
                        </a:rPr>
                        <a:t>Valin</a:t>
                      </a:r>
                      <a:r>
                        <a:rPr lang="cs-CZ" sz="1800" dirty="0"/>
                        <a:t> (Val, V)</a:t>
                      </a:r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71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hlinkClick r:id="rId5" tooltip="Prolin"/>
                        </a:rPr>
                        <a:t>Prolin</a:t>
                      </a:r>
                      <a:r>
                        <a:rPr lang="cs-CZ" dirty="0"/>
                        <a:t> (Pro, P)</a:t>
                      </a:r>
                    </a:p>
                    <a:p>
                      <a:pPr algn="ctr"/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7190">
                <a:tc>
                  <a:txBody>
                    <a:bodyPr/>
                    <a:lstStyle/>
                    <a:p>
                      <a:pPr algn="ctr"/>
                      <a:br>
                        <a:rPr lang="cs-CZ" sz="1800" dirty="0"/>
                      </a:br>
                      <a:r>
                        <a:rPr lang="cs-CZ" sz="1800" dirty="0">
                          <a:hlinkClick r:id="rId6" tooltip="Leucin"/>
                        </a:rPr>
                        <a:t>Leucin</a:t>
                      </a:r>
                      <a:r>
                        <a:rPr lang="cs-CZ" sz="1800" dirty="0"/>
                        <a:t> (Leu, L)</a:t>
                      </a:r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4" name="Obrázek 23" descr="Amminoacido_glicina_formula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491880" y="548680"/>
            <a:ext cx="1104900" cy="914400"/>
          </a:xfrm>
          <a:prstGeom prst="rect">
            <a:avLst/>
          </a:prstGeom>
        </p:spPr>
      </p:pic>
      <p:pic>
        <p:nvPicPr>
          <p:cNvPr id="25" name="Obrázek 24" descr="Amminoacido_alanina_formula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491880" y="1772816"/>
            <a:ext cx="1247775" cy="914400"/>
          </a:xfrm>
          <a:prstGeom prst="rect">
            <a:avLst/>
          </a:prstGeom>
        </p:spPr>
      </p:pic>
      <p:pic>
        <p:nvPicPr>
          <p:cNvPr id="26" name="Obrázek 25" descr="Amminoacido_valina_formula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491880" y="2924944"/>
            <a:ext cx="1266825" cy="914400"/>
          </a:xfrm>
          <a:prstGeom prst="rect">
            <a:avLst/>
          </a:prstGeom>
        </p:spPr>
      </p:pic>
      <p:pic>
        <p:nvPicPr>
          <p:cNvPr id="11" name="Obrázek 10" descr="800px-Amminoacido_prolina_formula_svg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580112" y="4077072"/>
            <a:ext cx="1440160" cy="1018914"/>
          </a:xfrm>
          <a:prstGeom prst="rect">
            <a:avLst/>
          </a:prstGeom>
        </p:spPr>
      </p:pic>
      <p:pic>
        <p:nvPicPr>
          <p:cNvPr id="12" name="Obrázek 11" descr="Amminoacido_leucina_formula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563888" y="5229200"/>
            <a:ext cx="1552575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Co vytváří síťování v ELASTINU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656164-BA3B-4EDE-8D9A-6E8CC8F5A6B5}" type="datetime1">
              <a:rPr lang="cs-CZ" smtClean="0"/>
              <a:t>05.12.2021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9</a:t>
            </a:fld>
            <a:endParaRPr lang="sk-SK"/>
          </a:p>
        </p:txBody>
      </p:sp>
      <p:sp>
        <p:nvSpPr>
          <p:cNvPr id="8" name="TextovéPole 7"/>
          <p:cNvSpPr txBox="1"/>
          <p:nvPr/>
        </p:nvSpPr>
        <p:spPr>
          <a:xfrm>
            <a:off x="323528" y="1340768"/>
            <a:ext cx="2232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cap="all" dirty="0" err="1">
                <a:solidFill>
                  <a:srgbClr val="0000FF"/>
                </a:solidFill>
              </a:rPr>
              <a:t>Tropolelastin</a:t>
            </a:r>
            <a:r>
              <a:rPr lang="cs-CZ" b="1" dirty="0">
                <a:solidFill>
                  <a:srgbClr val="0000FF"/>
                </a:solidFill>
              </a:rPr>
              <a:t> si zachovává částečně </a:t>
            </a:r>
            <a:r>
              <a:rPr lang="cs-CZ" b="1" cap="all" dirty="0" err="1">
                <a:solidFill>
                  <a:srgbClr val="0000FF"/>
                </a:solidFill>
              </a:rPr>
              <a:t>globulární</a:t>
            </a:r>
            <a:r>
              <a:rPr lang="cs-CZ" b="1" dirty="0">
                <a:solidFill>
                  <a:srgbClr val="0000FF"/>
                </a:solidFill>
              </a:rPr>
              <a:t> strukturu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51520" y="3861048"/>
            <a:ext cx="1944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Po </a:t>
            </a:r>
            <a:r>
              <a:rPr lang="cs-CZ" cap="all" dirty="0" err="1">
                <a:solidFill>
                  <a:srgbClr val="FF0000"/>
                </a:solidFill>
                <a:latin typeface="Arial Black" pitchFamily="34" charset="0"/>
              </a:rPr>
              <a:t>sesíťování</a:t>
            </a:r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 má elastin již hlavně </a:t>
            </a:r>
            <a:r>
              <a:rPr lang="cs-CZ" cap="all" dirty="0">
                <a:solidFill>
                  <a:srgbClr val="FF0000"/>
                </a:solidFill>
                <a:latin typeface="Arial Black" pitchFamily="34" charset="0"/>
              </a:rPr>
              <a:t>fibrilární</a:t>
            </a:r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 strukturu</a:t>
            </a:r>
          </a:p>
        </p:txBody>
      </p:sp>
      <p:pic>
        <p:nvPicPr>
          <p:cNvPr id="15" name="Obrázek 14" descr="ELASTIN 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1196752"/>
            <a:ext cx="6067395" cy="4815392"/>
          </a:xfrm>
          <a:prstGeom prst="rect">
            <a:avLst/>
          </a:prstGeom>
        </p:spPr>
      </p:pic>
      <p:cxnSp>
        <p:nvCxnSpPr>
          <p:cNvPr id="16" name="Přímá spojovací šipka 15"/>
          <p:cNvCxnSpPr/>
          <p:nvPr/>
        </p:nvCxnSpPr>
        <p:spPr>
          <a:xfrm>
            <a:off x="2483768" y="1556792"/>
            <a:ext cx="1800200" cy="28803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 flipV="1">
            <a:off x="2123728" y="3861048"/>
            <a:ext cx="4680520" cy="7200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7595</TotalTime>
  <Words>1027</Words>
  <Application>Microsoft Office PowerPoint</Application>
  <PresentationFormat>Předvádění na obrazovce (4:3)</PresentationFormat>
  <Paragraphs>143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Arial Black</vt:lpstr>
      <vt:lpstr>Calibri</vt:lpstr>
      <vt:lpstr>Symbol</vt:lpstr>
      <vt:lpstr>Default Design</vt:lpstr>
      <vt:lpstr>PŘÍRODNÍ POLYMERY   Bílkovinná vlákna III  ELASTIN  </vt:lpstr>
      <vt:lpstr>Prezentace aplikace PowerPoint</vt:lpstr>
      <vt:lpstr>Kde se vyskytuje ELASTIN v těle?</vt:lpstr>
      <vt:lpstr>Čím se liší ELASTIN od KOLAGENU</vt:lpstr>
      <vt:lpstr>ELASTIN – primární struktura 1</vt:lpstr>
      <vt:lpstr>ELASTIN – primární struktura 2</vt:lpstr>
      <vt:lpstr>ELASTIN – primární struktura 3</vt:lpstr>
      <vt:lpstr>Prezentace aplikace PowerPoint</vt:lpstr>
      <vt:lpstr>Co vytváří síťování v ELASTINU</vt:lpstr>
      <vt:lpstr>Vratná deformace ELASTINU</vt:lpstr>
      <vt:lpstr>V čem spočívá elasticita ELASTINU</vt:lpstr>
      <vt:lpstr>Síťování přes LYSIN v molekule ELASTINU, který vytváří síťující sloučeniny</vt:lpstr>
      <vt:lpstr>Co vytváří VLASTNÍ ELASTICKÉ VLÁKNO</vt:lpstr>
      <vt:lpstr>ELASTINU v lidské pokožce</vt:lpstr>
      <vt:lpstr>ELASTINU v lidské pokožce</vt:lpstr>
      <vt:lpstr>KOACERVACE</vt:lpstr>
      <vt:lpstr>KOACERVACE TROPOELASTINU</vt:lpstr>
      <vt:lpstr>Tropolelastin &gt; ELASTIN &gt; a ELASTIN </vt:lpstr>
      <vt:lpstr>ELASTINU v KŮŽI &amp; USNI</vt:lpstr>
      <vt:lpstr>Význam ELASTINU ve VÝŽIVĚ</vt:lpstr>
    </vt:vector>
  </TitlesOfParts>
  <Company>Home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NAVRHOVÁNÍ VÝROBKŮ Z PLASTŮ</dc:title>
  <dc:creator>LP</dc:creator>
  <cp:lastModifiedBy>ladapospa@icloud.com</cp:lastModifiedBy>
  <cp:revision>813</cp:revision>
  <dcterms:created xsi:type="dcterms:W3CDTF">2008-02-10T16:41:08Z</dcterms:created>
  <dcterms:modified xsi:type="dcterms:W3CDTF">2021-12-05T14:40:14Z</dcterms:modified>
</cp:coreProperties>
</file>