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343" r:id="rId4"/>
    <p:sldId id="258" r:id="rId5"/>
    <p:sldId id="288" r:id="rId6"/>
    <p:sldId id="279" r:id="rId7"/>
    <p:sldId id="326" r:id="rId8"/>
    <p:sldId id="342" r:id="rId9"/>
    <p:sldId id="329" r:id="rId10"/>
    <p:sldId id="327" r:id="rId11"/>
    <p:sldId id="304" r:id="rId12"/>
    <p:sldId id="328" r:id="rId13"/>
    <p:sldId id="315" r:id="rId14"/>
    <p:sldId id="344" r:id="rId15"/>
    <p:sldId id="314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30" r:id="rId24"/>
    <p:sldId id="331" r:id="rId25"/>
    <p:sldId id="349" r:id="rId26"/>
    <p:sldId id="333" r:id="rId27"/>
    <p:sldId id="345" r:id="rId28"/>
    <p:sldId id="347" r:id="rId29"/>
    <p:sldId id="348" r:id="rId30"/>
    <p:sldId id="332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51" r:id="rId40"/>
    <p:sldId id="352" r:id="rId41"/>
    <p:sldId id="350" r:id="rId42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C96-F87B-48B8-A79E-E1FB790B7A57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D33D-4D85-40D1-9CCD-FF3E6A0491FB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FA3A-6D01-4FA4-A677-EBC1032D6E8F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A109-1179-4671-883B-1CBAB1652F3D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12AB1-6DF9-449D-ADD6-E679A7D4FA24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1DFD-A971-40B9-B1A0-85C55823A9BC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9110-49AA-47F7-B707-DBC36A168D5C}" type="datetime1">
              <a:rPr lang="cs-CZ" smtClean="0"/>
              <a:t>13.09.2021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3773-9AB4-4E20-B30B-069B0C781F55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EF913-DB15-446C-9F03-E521F46F4210}" type="datetime1">
              <a:rPr lang="cs-CZ" smtClean="0"/>
              <a:t>13.09.2021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8D4AF-9B9A-4584-B430-093B01DDC960}" type="datetime1">
              <a:rPr lang="cs-CZ" smtClean="0"/>
              <a:t>13.09.2021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CCDE-4D9D-4760-8FBE-212F96960B1D}" type="datetime1">
              <a:rPr lang="cs-CZ" smtClean="0"/>
              <a:t>13.09.2021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DB8DC-49A2-4297-910F-B80DF89C20AF}" type="datetime1">
              <a:rPr lang="cs-CZ" smtClean="0"/>
              <a:t>13.09.2021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093C88D-7963-4721-9AD6-28868F49656A}" type="datetime1">
              <a:rPr lang="cs-CZ" smtClean="0"/>
              <a:t>13.09.2021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s://cs.wikipedia.org/w/index.php?title=Zbytkov%C3%A1_biomasa&amp;action=edit&amp;redlink=1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hyperlink" Target="https://cs.wikipedia.org/wiki/Energetick%C3%A9_byliny" TargetMode="External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5" Type="http://schemas.openxmlformats.org/officeDocument/2006/relationships/hyperlink" Target="http://upload.wikimedia.org/wikipedia/commons/a/a6/Boletus_erythropus_2010_G3.jpg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s://cs.wikipedia.org/w/index.php?title=P%C4%9Bstovan%C3%A1_biomasa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hyperlink" Target="http://upload.wikimedia.org/wikipedia/commons/1/11/%C5%A0palek_na_%C5%A1t%C3%ADp%C3%A1n%C3%AD.jpg" TargetMode="External"/><Relationship Id="rId28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hyperlink" Target="https://cs.wikipedia.org/wiki/Bioodpad" TargetMode="External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s://cs.wikipedia.org/wiki/Rychlerostouc%C3%AD_d%C5%99eviny" TargetMode="External"/><Relationship Id="rId27" Type="http://schemas.openxmlformats.org/officeDocument/2006/relationships/hyperlink" Target="http://cs.wikipedia.org/wiki/Soubor:Spirulina_farm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onosacharidy" TargetMode="External"/><Relationship Id="rId7" Type="http://schemas.openxmlformats.org/officeDocument/2006/relationships/hyperlink" Target="https://cs.wikipedia.org/wiki/Glukopyranos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nomer" TargetMode="External"/><Relationship Id="rId5" Type="http://schemas.openxmlformats.org/officeDocument/2006/relationships/hyperlink" Target="https://cs.wikipedia.org/wiki/Sacharidy" TargetMode="External"/><Relationship Id="rId4" Type="http://schemas.openxmlformats.org/officeDocument/2006/relationships/hyperlink" Target="https://cs.wikipedia.org/w/index.php?title=Hemiacet%C3%A1l&amp;action=edit&amp;redlink=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9144000" cy="1008112"/>
          </a:xfrm>
        </p:spPr>
        <p:txBody>
          <a:bodyPr/>
          <a:lstStyle/>
          <a:p>
            <a:pPr eaLnBrk="1" hangingPunct="1"/>
            <a:r>
              <a:rPr lang="sk-SK" sz="54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132856"/>
            <a:ext cx="8640960" cy="4104456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008000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11500" b="1" dirty="0">
                <a:solidFill>
                  <a:srgbClr val="C00000"/>
                </a:solidFill>
              </a:rPr>
              <a:t>UČO:29716</a:t>
            </a:r>
            <a:endParaRPr lang="sk-SK" sz="11500" b="1" dirty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850148-1AB0-4880-B029-B955C76AFA18}" type="datetime1">
              <a:rPr lang="cs-CZ" smtClean="0"/>
              <a:t>13.09.2021</a:t>
            </a:fld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Inženýrské specializace v oblasti přírodních polymerů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1369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400" dirty="0">
                          <a:solidFill>
                            <a:srgbClr val="0000FF"/>
                          </a:solidFill>
                        </a:rPr>
                        <a:t>Předmět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Papír a celulóza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Polysacharidy - škrob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Koželužství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Přírodní textilní</a:t>
                      </a:r>
                      <a:r>
                        <a:rPr lang="cs-CZ" sz="2800" b="1" baseline="0" dirty="0"/>
                        <a:t> </a:t>
                      </a:r>
                      <a:r>
                        <a:rPr lang="cs-CZ" sz="2800" b="1" dirty="0"/>
                        <a:t>vlákna (celulózová a bílkovinná)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Bioplyn, dřevoplyn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………………………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6E58D-6261-4369-84D2-29D048C11F61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752528"/>
          </a:xfrm>
        </p:spPr>
        <p:txBody>
          <a:bodyPr/>
          <a:lstStyle/>
          <a:p>
            <a:pPr algn="just"/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Biomasa</a:t>
            </a:r>
            <a:br>
              <a:rPr lang="cs-CZ" sz="1600" dirty="0"/>
            </a:br>
            <a:r>
              <a:rPr lang="cs-CZ" sz="1800" b="1" dirty="0"/>
              <a:t>Biomasa</a:t>
            </a:r>
            <a:r>
              <a:rPr lang="cs-CZ" sz="1800" dirty="0"/>
              <a:t> je souhrn látek tvořících těla </a:t>
            </a:r>
            <a:r>
              <a:rPr lang="cs-CZ" sz="1800" dirty="0">
                <a:solidFill>
                  <a:srgbClr val="FF0000"/>
                </a:solidFill>
                <a:latin typeface="Arial Black" pitchFamily="34" charset="0"/>
              </a:rPr>
              <a:t>všech </a:t>
            </a:r>
            <a:r>
              <a:rPr lang="cs-CZ" sz="1800" dirty="0">
                <a:solidFill>
                  <a:srgbClr val="FF0000"/>
                </a:solidFill>
                <a:latin typeface="Arial Black" pitchFamily="34" charset="0"/>
                <a:hlinkClick r:id="rId2" action="ppaction://hlinkfile" tooltip="Organismus"/>
              </a:rPr>
              <a:t>organismů</a:t>
            </a:r>
            <a:r>
              <a:rPr lang="cs-CZ" sz="1800" dirty="0"/>
              <a:t>, jak </a:t>
            </a:r>
            <a:r>
              <a:rPr lang="cs-CZ" sz="1800" dirty="0">
                <a:hlinkClick r:id="rId3" action="ppaction://hlinkfile" tooltip="Rostliny"/>
              </a:rPr>
              <a:t>rostlin</a:t>
            </a:r>
            <a:r>
              <a:rPr lang="cs-CZ" sz="1800" dirty="0"/>
              <a:t>, </a:t>
            </a:r>
            <a:r>
              <a:rPr lang="cs-CZ" sz="1800" dirty="0">
                <a:hlinkClick r:id="rId4" action="ppaction://hlinkfile" tooltip="Bakterie"/>
              </a:rPr>
              <a:t>bakterií</a:t>
            </a:r>
            <a:r>
              <a:rPr lang="cs-CZ" sz="1800" dirty="0"/>
              <a:t>, </a:t>
            </a:r>
            <a:r>
              <a:rPr lang="cs-CZ" sz="1800" dirty="0">
                <a:hlinkClick r:id="rId5" action="ppaction://hlinkfile" tooltip="Sinice"/>
              </a:rPr>
              <a:t>sinic</a:t>
            </a:r>
            <a:r>
              <a:rPr lang="cs-CZ" sz="1800" dirty="0"/>
              <a:t> a </a:t>
            </a:r>
            <a:r>
              <a:rPr lang="cs-CZ" sz="1800" dirty="0">
                <a:hlinkClick r:id="rId6" action="ppaction://hlinkfile" tooltip="Houby"/>
              </a:rPr>
              <a:t>hub</a:t>
            </a:r>
            <a:r>
              <a:rPr lang="cs-CZ" sz="1800" dirty="0"/>
              <a:t>, tak i živočichů. Tímto pojmem často označujeme rostlinnou biomasu využitelnou pro energetické účely. Energie biomasy má svůj prapůvod ve </a:t>
            </a:r>
            <a:r>
              <a:rPr lang="cs-CZ" sz="1800" dirty="0">
                <a:hlinkClick r:id="rId7" action="ppaction://hlinkfile" tooltip="Sluneční záření"/>
              </a:rPr>
              <a:t>slunečním záření</a:t>
            </a:r>
            <a:r>
              <a:rPr lang="cs-CZ" sz="1800" dirty="0"/>
              <a:t> a </a:t>
            </a:r>
            <a:r>
              <a:rPr lang="cs-CZ" sz="1800" dirty="0">
                <a:hlinkClick r:id="rId8" action="ppaction://hlinkfile" tooltip="Fotosyntéza"/>
              </a:rPr>
              <a:t>fotosyntéze</a:t>
            </a:r>
            <a:r>
              <a:rPr lang="cs-CZ" sz="1800" dirty="0"/>
              <a:t>, proto se jedná o </a:t>
            </a:r>
            <a:r>
              <a:rPr lang="cs-CZ" sz="1800" dirty="0">
                <a:hlinkClick r:id="rId9" action="ppaction://hlinkfile" tooltip="Obnovitelný zdroj energie"/>
              </a:rPr>
              <a:t>obnovitelný zdroj energie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800" dirty="0"/>
              <a:t>Celková hmotnost biomasy je obvykle stanovena </a:t>
            </a:r>
            <a:r>
              <a:rPr lang="cs-CZ" sz="1800" dirty="0">
                <a:hlinkClick r:id="rId10" action="ppaction://hlinkfile" tooltip="Vážení (stránka neexistuje)"/>
              </a:rPr>
              <a:t>vážením</a:t>
            </a:r>
            <a:r>
              <a:rPr lang="cs-CZ" sz="1800" dirty="0"/>
              <a:t>, popřípadě též odhadem z </a:t>
            </a:r>
            <a:r>
              <a:rPr lang="cs-CZ" sz="1800" dirty="0">
                <a:hlinkClick r:id="rId11" action="ppaction://hlinkfile" tooltip="Objem"/>
              </a:rPr>
              <a:t>objemu</a:t>
            </a:r>
            <a:r>
              <a:rPr lang="cs-CZ" sz="1800" dirty="0"/>
              <a:t> nebo délky těla. U čerstvě nalovených organismů je stanovena živá nebo čerstvá biomasa. Přesnější je stanovení biomasy suché (</a:t>
            </a:r>
            <a:r>
              <a:rPr lang="cs-CZ" sz="1800" dirty="0">
                <a:hlinkClick r:id="rId12" action="ppaction://hlinkfile" tooltip="Sušina"/>
              </a:rPr>
              <a:t>sušiny</a:t>
            </a:r>
            <a:r>
              <a:rPr lang="cs-CZ" sz="1800" dirty="0"/>
              <a:t>) a sušiny bez </a:t>
            </a:r>
            <a:r>
              <a:rPr lang="cs-CZ" sz="1800" dirty="0">
                <a:hlinkClick r:id="rId13" action="ppaction://hlinkfile" tooltip="Popel"/>
              </a:rPr>
              <a:t>popelovin</a:t>
            </a:r>
            <a:r>
              <a:rPr lang="cs-CZ" sz="1800" dirty="0"/>
              <a:t>. Energetická hodnota biomasy je stanovena buď spálením v </a:t>
            </a:r>
            <a:r>
              <a:rPr lang="cs-CZ" sz="1800" dirty="0" err="1">
                <a:hlinkClick r:id="rId14" action="ppaction://hlinkfile" tooltip="Joulometr"/>
              </a:rPr>
              <a:t>joulometru</a:t>
            </a:r>
            <a:r>
              <a:rPr lang="cs-CZ" sz="1800" dirty="0"/>
              <a:t>, nebo na základě podílu </a:t>
            </a:r>
            <a:r>
              <a:rPr lang="cs-CZ" sz="1800" dirty="0">
                <a:hlinkClick r:id="rId15" action="ppaction://hlinkfile" tooltip="Bílkovina"/>
              </a:rPr>
              <a:t>proteinů</a:t>
            </a:r>
            <a:r>
              <a:rPr lang="cs-CZ" sz="1800" dirty="0"/>
              <a:t>, </a:t>
            </a:r>
            <a:r>
              <a:rPr lang="cs-CZ" sz="1800" dirty="0">
                <a:hlinkClick r:id="rId16" action="ppaction://hlinkfile" tooltip="Sacharidy"/>
              </a:rPr>
              <a:t>cukrů</a:t>
            </a:r>
            <a:r>
              <a:rPr lang="cs-CZ" sz="1800" dirty="0"/>
              <a:t> a </a:t>
            </a:r>
            <a:r>
              <a:rPr lang="cs-CZ" sz="1800" dirty="0">
                <a:hlinkClick r:id="rId17" action="ppaction://hlinkfile" tooltip="Tuky"/>
              </a:rPr>
              <a:t>tuků</a:t>
            </a:r>
            <a:r>
              <a:rPr lang="cs-CZ" sz="1800" dirty="0"/>
              <a:t>.</a:t>
            </a:r>
            <a:br>
              <a:rPr lang="cs-CZ" sz="1800" dirty="0"/>
            </a:br>
            <a:r>
              <a:rPr lang="cs-CZ" sz="1600" dirty="0"/>
              <a:t> </a:t>
            </a:r>
            <a:r>
              <a:rPr lang="cs-CZ" sz="1800" dirty="0">
                <a:solidFill>
                  <a:srgbClr val="C00000"/>
                </a:solidFill>
              </a:rPr>
              <a:t>Rozeznáváme především </a:t>
            </a:r>
            <a:r>
              <a:rPr lang="cs-CZ" sz="1800" dirty="0">
                <a:solidFill>
                  <a:srgbClr val="C00000"/>
                </a:solidFill>
                <a:latin typeface="Arial Black" pitchFamily="34" charset="0"/>
                <a:hlinkClick r:id="rId18" tooltip="Zbytková biomasa (stránka neexistuje)"/>
              </a:rPr>
              <a:t>zbytkovou (odpadní) biomasu</a:t>
            </a:r>
            <a:r>
              <a:rPr lang="cs-CZ" sz="1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</a:rPr>
              <a:t>- dřevní odpady z lesního hospodářství a celulózo-papírenského, dřevařského a nábytkářského průmyslu, rostlinné zbytky ze zemědělské prvovýroby a údržby krajiny, komunální </a:t>
            </a:r>
            <a:r>
              <a:rPr lang="cs-CZ" sz="1800" dirty="0" err="1">
                <a:solidFill>
                  <a:srgbClr val="C00000"/>
                </a:solidFill>
                <a:hlinkClick r:id="rId19" tooltip="Bioodpad"/>
              </a:rPr>
              <a:t>bioodpad</a:t>
            </a:r>
            <a:r>
              <a:rPr lang="cs-CZ" sz="1800" dirty="0">
                <a:solidFill>
                  <a:srgbClr val="C00000"/>
                </a:solidFill>
              </a:rPr>
              <a:t> a odpady z potravinářského průmyslu - a </a:t>
            </a:r>
            <a:r>
              <a:rPr lang="cs-CZ" sz="1800" dirty="0">
                <a:solidFill>
                  <a:srgbClr val="C00000"/>
                </a:solidFill>
                <a:latin typeface="Arial Black" pitchFamily="34" charset="0"/>
                <a:hlinkClick r:id="rId20" tooltip="Pěstovaná biomasa (stránka neexistuje)"/>
              </a:rPr>
              <a:t>cíleně pěstovanou biomasu</a:t>
            </a:r>
            <a:r>
              <a:rPr lang="cs-CZ" sz="18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</a:rPr>
              <a:t>- </a:t>
            </a:r>
            <a:r>
              <a:rPr lang="cs-CZ" sz="1800" dirty="0">
                <a:solidFill>
                  <a:srgbClr val="C00000"/>
                </a:solidFill>
                <a:hlinkClick r:id="rId21" tooltip="Energetické byliny"/>
              </a:rPr>
              <a:t>energetické byliny</a:t>
            </a:r>
            <a:r>
              <a:rPr lang="cs-CZ" sz="1800" dirty="0">
                <a:solidFill>
                  <a:srgbClr val="C00000"/>
                </a:solidFill>
              </a:rPr>
              <a:t> a </a:t>
            </a:r>
            <a:r>
              <a:rPr lang="cs-CZ" sz="1800" dirty="0" err="1">
                <a:solidFill>
                  <a:srgbClr val="C00000"/>
                </a:solidFill>
                <a:hlinkClick r:id="rId22" tooltip="Rychlerostoucí dřeviny"/>
              </a:rPr>
              <a:t>rychlerostoucí</a:t>
            </a:r>
            <a:r>
              <a:rPr lang="cs-CZ" sz="1800" dirty="0">
                <a:solidFill>
                  <a:srgbClr val="C00000"/>
                </a:solidFill>
                <a:hlinkClick r:id="rId22" tooltip="Rychlerostoucí dřeviny"/>
              </a:rPr>
              <a:t> dřeviny</a:t>
            </a:r>
            <a:endParaRPr lang="cs-CZ" sz="1600" b="1" dirty="0">
              <a:solidFill>
                <a:srgbClr val="C0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1A5A43-637C-4381-80F1-561B8A17B0AF}" type="datetime1">
              <a:rPr lang="cs-CZ" smtClean="0"/>
              <a:t>13.09.2021</a:t>
            </a:fld>
            <a:endParaRPr lang="sk-SK"/>
          </a:p>
        </p:txBody>
      </p:sp>
      <p:pic>
        <p:nvPicPr>
          <p:cNvPr id="9222" name="Picture 23" descr="Soubor:Špalek na štípání.jpg">
            <a:hlinkClick r:id="rId2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4" cstate="print"/>
          <a:srcRect/>
          <a:stretch>
            <a:fillRect/>
          </a:stretch>
        </p:blipFill>
        <p:spPr>
          <a:xfrm>
            <a:off x="179512" y="4843806"/>
            <a:ext cx="2686000" cy="2014194"/>
          </a:xfrm>
        </p:spPr>
      </p:pic>
      <p:pic>
        <p:nvPicPr>
          <p:cNvPr id="9223" name="Picture 28" descr="Soubor:Boletus erythropus 2010 G3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915816" y="4869160"/>
            <a:ext cx="177570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788024" y="4848484"/>
            <a:ext cx="4248472" cy="20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Doporučená literatura – nespecializované učebnice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cs-CZ" sz="2600" u="sng" dirty="0">
                <a:solidFill>
                  <a:srgbClr val="FF0000"/>
                </a:solidFill>
                <a:latin typeface="Arial Black" pitchFamily="34" charset="0"/>
              </a:rPr>
              <a:t>Předmět nemá žádné tzv. </a:t>
            </a:r>
            <a:r>
              <a:rPr lang="cs-CZ" sz="2600" b="1" u="sng" dirty="0">
                <a:solidFill>
                  <a:srgbClr val="FF0000"/>
                </a:solidFill>
                <a:latin typeface="Arial Black" pitchFamily="34" charset="0"/>
              </a:rPr>
              <a:t>PREREQUISITIES</a:t>
            </a:r>
          </a:p>
          <a:p>
            <a:r>
              <a:rPr lang="cs-CZ" sz="2600" b="1" dirty="0">
                <a:solidFill>
                  <a:srgbClr val="0000FF"/>
                </a:solidFill>
              </a:rPr>
              <a:t>J. Mleziva, J. </a:t>
            </a:r>
            <a:r>
              <a:rPr lang="cs-CZ" sz="2600" b="1" dirty="0" err="1">
                <a:solidFill>
                  <a:srgbClr val="0000FF"/>
                </a:solidFill>
              </a:rPr>
              <a:t>Šňupárek</a:t>
            </a:r>
            <a:r>
              <a:rPr lang="cs-CZ" sz="2600" b="1" dirty="0">
                <a:solidFill>
                  <a:srgbClr val="0000FF"/>
                </a:solidFill>
              </a:rPr>
              <a:t>: </a:t>
            </a:r>
            <a:r>
              <a:rPr lang="cs-CZ" sz="2600" b="1" dirty="0">
                <a:solidFill>
                  <a:srgbClr val="0000FF"/>
                </a:solidFill>
                <a:latin typeface="Arial Black" pitchFamily="34" charset="0"/>
              </a:rPr>
              <a:t>POLYMERY</a:t>
            </a:r>
            <a:r>
              <a:rPr lang="cs-CZ" sz="2600" b="1" dirty="0">
                <a:solidFill>
                  <a:srgbClr val="0000FF"/>
                </a:solidFill>
              </a:rPr>
              <a:t>  výroba, struktura, vlastnosti a použití (kapitola 21: Celulosa a její deriváty)</a:t>
            </a:r>
          </a:p>
          <a:p>
            <a:r>
              <a:rPr lang="cs-CZ" sz="2600" b="1" dirty="0">
                <a:solidFill>
                  <a:srgbClr val="008000"/>
                </a:solidFill>
              </a:rPr>
              <a:t>J. Mleziva, J. Kálal: </a:t>
            </a:r>
            <a:r>
              <a:rPr lang="cs-CZ" sz="2600" b="1" dirty="0">
                <a:solidFill>
                  <a:srgbClr val="008000"/>
                </a:solidFill>
                <a:latin typeface="Arial Black" pitchFamily="34" charset="0"/>
              </a:rPr>
              <a:t>Základy makromolekulární chemie</a:t>
            </a:r>
            <a:r>
              <a:rPr lang="cs-CZ" sz="2600" b="1" dirty="0">
                <a:solidFill>
                  <a:srgbClr val="008000"/>
                </a:solidFill>
              </a:rPr>
              <a:t> (kapitola 6: Přírodní polymery)</a:t>
            </a:r>
          </a:p>
          <a:p>
            <a:r>
              <a:rPr lang="cs-CZ" sz="2600" b="1" dirty="0">
                <a:solidFill>
                  <a:srgbClr val="C00000"/>
                </a:solidFill>
              </a:rPr>
              <a:t>J. </a:t>
            </a:r>
            <a:r>
              <a:rPr lang="cs-CZ" sz="2600" b="1" dirty="0" err="1">
                <a:solidFill>
                  <a:srgbClr val="C00000"/>
                </a:solidFill>
              </a:rPr>
              <a:t>McMurry</a:t>
            </a:r>
            <a:r>
              <a:rPr lang="cs-CZ" sz="2600" b="1" dirty="0">
                <a:solidFill>
                  <a:srgbClr val="C00000"/>
                </a:solidFill>
              </a:rPr>
              <a:t>: </a:t>
            </a:r>
            <a:r>
              <a:rPr lang="cs-CZ" sz="2600" b="1" dirty="0">
                <a:solidFill>
                  <a:srgbClr val="C00000"/>
                </a:solidFill>
                <a:latin typeface="Arial Black" pitchFamily="34" charset="0"/>
              </a:rPr>
              <a:t>Organická chemie </a:t>
            </a:r>
            <a:r>
              <a:rPr lang="cs-CZ" sz="2600" b="1" dirty="0">
                <a:solidFill>
                  <a:srgbClr val="C00000"/>
                </a:solidFill>
              </a:rPr>
              <a:t>(kapitola 25: </a:t>
            </a:r>
            <a:r>
              <a:rPr lang="cs-CZ" sz="2600" b="1" dirty="0" err="1">
                <a:solidFill>
                  <a:srgbClr val="C00000"/>
                </a:solidFill>
              </a:rPr>
              <a:t>Biomolekuly</a:t>
            </a:r>
            <a:r>
              <a:rPr lang="cs-CZ" sz="2600" b="1" dirty="0">
                <a:solidFill>
                  <a:srgbClr val="C00000"/>
                </a:solidFill>
              </a:rPr>
              <a:t>: Sacharidy, kapitola 26: </a:t>
            </a:r>
            <a:r>
              <a:rPr lang="cs-CZ" sz="2600" b="1" dirty="0" err="1">
                <a:solidFill>
                  <a:srgbClr val="C00000"/>
                </a:solidFill>
              </a:rPr>
              <a:t>Biomolekuly</a:t>
            </a:r>
            <a:r>
              <a:rPr lang="cs-CZ" sz="2600" b="1" dirty="0">
                <a:solidFill>
                  <a:srgbClr val="C00000"/>
                </a:solidFill>
              </a:rPr>
              <a:t>:Aminokyseliny, peptidy a bílkoviny, kapitola 27: </a:t>
            </a:r>
            <a:r>
              <a:rPr lang="cs-CZ" sz="2600" b="1" dirty="0" err="1">
                <a:solidFill>
                  <a:srgbClr val="C00000"/>
                </a:solidFill>
              </a:rPr>
              <a:t>Biomolekuly</a:t>
            </a:r>
            <a:r>
              <a:rPr lang="cs-CZ" sz="2600" b="1" dirty="0">
                <a:solidFill>
                  <a:srgbClr val="C00000"/>
                </a:solidFill>
              </a:rPr>
              <a:t>:Lipidy) </a:t>
            </a:r>
          </a:p>
          <a:p>
            <a:endParaRPr lang="cs-CZ" sz="2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C699D-13A8-4A78-999F-C8516819B7B7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cs-CZ" b="1" dirty="0">
                <a:solidFill>
                  <a:srgbClr val="008000"/>
                </a:solidFill>
                <a:latin typeface="Arial Black" pitchFamily="34" charset="0"/>
              </a:rPr>
              <a:t>Nově sehnaná literatura</a:t>
            </a: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EC6368B-2185-420A-BA64-38E64682B9D5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13</a:t>
            </a:fld>
            <a:endParaRPr lang="sk-SK"/>
          </a:p>
        </p:txBody>
      </p:sp>
      <p:pic>
        <p:nvPicPr>
          <p:cNvPr id="7" name="Obrázek 6" descr="img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1" y="908719"/>
            <a:ext cx="3528392" cy="5346871"/>
          </a:xfrm>
          <a:prstGeom prst="rect">
            <a:avLst/>
          </a:prstGeom>
        </p:spPr>
      </p:pic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86" y="836712"/>
            <a:ext cx="341407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400" b="1" dirty="0"/>
              <a:t>V češtině a slovenštině asi jediná literatura věnovaná výhradně </a:t>
            </a:r>
            <a:r>
              <a:rPr lang="cs-CZ" sz="2400" b="1" dirty="0">
                <a:solidFill>
                  <a:srgbClr val="FF0000"/>
                </a:solidFill>
              </a:rPr>
              <a:t>PŘÍRODNÍM POLYMERŮM, </a:t>
            </a:r>
            <a:r>
              <a:rPr lang="cs-CZ" sz="2400" b="1" u="sng" dirty="0">
                <a:solidFill>
                  <a:srgbClr val="008000"/>
                </a:solidFill>
                <a:latin typeface="Arial Black" pitchFamily="34" charset="0"/>
              </a:rPr>
              <a:t>ale nedostupná</a:t>
            </a:r>
          </a:p>
        </p:txBody>
      </p:sp>
      <p:sp>
        <p:nvSpPr>
          <p:cNvPr id="16386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01EE30F-60BE-4972-8825-7003E739147A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12" name="Obrázek 11" descr="16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416824" cy="52879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D7716A-4A4B-4A14-914B-DB3C975FA33E}" type="datetime1">
              <a:rPr lang="cs-CZ" smtClean="0"/>
              <a:t>13.09.2021</a:t>
            </a:fld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9" name="Obrázek 8" descr="img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83568" y="260648"/>
            <a:ext cx="3777578" cy="590558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788024" y="332656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RSC Green Chemistry No. 16</a:t>
            </a:r>
          </a:p>
          <a:p>
            <a:r>
              <a:rPr lang="fr-FR" dirty="0"/>
              <a:t>Natural Polymers, Volume 1: Composites</a:t>
            </a:r>
          </a:p>
          <a:p>
            <a:r>
              <a:rPr lang="en-US" dirty="0"/>
              <a:t>Edited by Maya J John and Thomas </a:t>
            </a:r>
            <a:r>
              <a:rPr lang="en-US" dirty="0" err="1"/>
              <a:t>Sabu</a:t>
            </a:r>
            <a:endParaRPr lang="en-US" dirty="0"/>
          </a:p>
          <a:p>
            <a:r>
              <a:rPr lang="en-US" dirty="0"/>
              <a:t>© The Royal Society of Chemistry 2012</a:t>
            </a:r>
          </a:p>
          <a:p>
            <a:r>
              <a:rPr lang="en-US" dirty="0"/>
              <a:t>Published by the Royal Society of Chemistry,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www.rsc.org</a:t>
            </a:r>
            <a:endParaRPr lang="cs-CZ" sz="2400" b="1" dirty="0">
              <a:solidFill>
                <a:srgbClr val="0000FF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8024" y="3284984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Tuto skutečně moderní knihu se podařilo s prof. Příhodou zakoupit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0BA02A-9918-4AB0-8551-16C5122F743D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10" name="Obrázek 9" descr="img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43425" cy="3086100"/>
          </a:xfrm>
          <a:prstGeom prst="rect">
            <a:avLst/>
          </a:prstGeom>
        </p:spPr>
      </p:pic>
      <p:pic>
        <p:nvPicPr>
          <p:cNvPr id="11" name="Obrázek 10" descr="img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5434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F96EF1-42B6-4547-AEDC-E6B75D9E8D98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7" name="Obrázek 6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43425" cy="3086100"/>
          </a:xfrm>
          <a:prstGeom prst="rect">
            <a:avLst/>
          </a:prstGeom>
        </p:spPr>
      </p:pic>
      <p:pic>
        <p:nvPicPr>
          <p:cNvPr id="8" name="Obrázek 7" descr="img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60029" y="404661"/>
            <a:ext cx="3888434" cy="57606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9A52FE-F0F4-48F6-BBAD-2D6D2F50B287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9" name="Obrázek 8" descr="img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4245755" cy="5400600"/>
          </a:xfrm>
          <a:prstGeom prst="rect">
            <a:avLst/>
          </a:prstGeom>
        </p:spPr>
      </p:pic>
      <p:pic>
        <p:nvPicPr>
          <p:cNvPr id="10" name="Obrázek 9" descr="img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84459"/>
            <a:ext cx="3969460" cy="56254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86C7EC-4F94-4346-A8A4-70BB3F447BA1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19</a:t>
            </a:fld>
            <a:endParaRPr lang="sk-SK"/>
          </a:p>
        </p:txBody>
      </p:sp>
      <p:pic>
        <p:nvPicPr>
          <p:cNvPr id="8" name="Obrázek 7" descr="img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4149935" cy="5400600"/>
          </a:xfrm>
          <a:prstGeom prst="rect">
            <a:avLst/>
          </a:prstGeom>
        </p:spPr>
      </p:pic>
      <p:pic>
        <p:nvPicPr>
          <p:cNvPr id="11" name="Obrázek 10" descr="img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53" y="248952"/>
            <a:ext cx="4113803" cy="5412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FF0000"/>
                </a:solidFill>
              </a:rPr>
              <a:t>Předmět kurzu je: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FA5EB7B-C79D-435F-96B4-6380C0C55A83}" type="datetime1">
              <a:rPr lang="cs-CZ" smtClean="0"/>
              <a:t>13.09.2021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1800" b="1" dirty="0"/>
              <a:t>Předmět poskytne studentům ZÁKLADNÍ PŘEHLED o přírodních polymerních materiálech využitelných pro aplikace v chemii konzervátora a restaurátora i jiných oblastech chemie polymerů, o jejich historii a současnosti. </a:t>
            </a:r>
          </a:p>
          <a:p>
            <a:r>
              <a:rPr lang="cs-CZ" sz="1800" b="1" dirty="0">
                <a:solidFill>
                  <a:srgbClr val="00B0F0"/>
                </a:solidFill>
              </a:rPr>
              <a:t>Studenti budou schopni VYBRAT VHODNÉ POLYMERNÍ MATERIÁLY, případně jejich kombinace pro aplikace v chemii konzervátora a restaurátora i jiných oblastech chemie polymerů. </a:t>
            </a:r>
          </a:p>
          <a:p>
            <a:r>
              <a:rPr lang="cs-CZ" sz="1800" b="1" dirty="0">
                <a:solidFill>
                  <a:srgbClr val="008000"/>
                </a:solidFill>
              </a:rPr>
              <a:t>POROZUMĚT CHEMICKÝM REAKCÍM PŘÍRODNÍCH POLYMERŮ a chápat jejich vliv na vlastnosti takto modifikovaných přírodních polymerů.</a:t>
            </a:r>
          </a:p>
          <a:p>
            <a:r>
              <a:rPr lang="cs-CZ" sz="1800" b="1" dirty="0">
                <a:solidFill>
                  <a:srgbClr val="0000FF"/>
                </a:solidFill>
              </a:rPr>
              <a:t>Seznámit studenty i s PRŮMYSLOVÝM ZPRACOVÁNÍM PŘÍRODNÍCH POLYMERŮ. </a:t>
            </a:r>
          </a:p>
          <a:p>
            <a:r>
              <a:rPr lang="cs-CZ" sz="1800" b="1" dirty="0">
                <a:solidFill>
                  <a:srgbClr val="FFC000"/>
                </a:solidFill>
              </a:rPr>
              <a:t>Pochopit ROZDÍLY MEZI PŘÍRODNÍMI A SYNTETICKÝMI POLYMERY.</a:t>
            </a:r>
          </a:p>
          <a:p>
            <a:r>
              <a:rPr lang="cs-CZ" sz="1800" b="1" dirty="0">
                <a:solidFill>
                  <a:srgbClr val="7030A0"/>
                </a:solidFill>
              </a:rPr>
              <a:t>Být schopen samostatně ANALYZOVAT ROLI PŘÍRODNÍCH POLYMERŮ V SOUČASNÉM SVĚTĚ.</a:t>
            </a:r>
          </a:p>
          <a:p>
            <a:r>
              <a:rPr lang="cs-CZ" sz="2000" b="1" u="sng" dirty="0">
                <a:solidFill>
                  <a:srgbClr val="FF0000"/>
                </a:solidFill>
                <a:latin typeface="Arial Black" pitchFamily="34" charset="0"/>
              </a:rPr>
              <a:t>Podnítit v studentech zájem o další studium chemie přírodních polymerů.</a:t>
            </a:r>
          </a:p>
          <a:p>
            <a:r>
              <a:rPr lang="cs-CZ" sz="1800" b="1" dirty="0">
                <a:solidFill>
                  <a:srgbClr val="C00000"/>
                </a:solidFill>
              </a:rPr>
              <a:t>Schopnost SAMOSTATNÉHO DOPLŇOVÁNÍ ZNALOSTÍ v oboru.</a:t>
            </a:r>
          </a:p>
          <a:p>
            <a:endParaRPr lang="cs-CZ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2348D9-EE05-422E-A3DA-AD0AB9D5D680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20</a:t>
            </a:fld>
            <a:endParaRPr lang="sk-SK"/>
          </a:p>
        </p:txBody>
      </p:sp>
      <p:pic>
        <p:nvPicPr>
          <p:cNvPr id="7" name="Obrázek 6" descr="img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818409" y="1258568"/>
            <a:ext cx="6028293" cy="3888433"/>
          </a:xfrm>
          <a:prstGeom prst="rect">
            <a:avLst/>
          </a:prstGeom>
        </p:spPr>
      </p:pic>
      <p:pic>
        <p:nvPicPr>
          <p:cNvPr id="9" name="Obrázek 8" descr="img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4663"/>
            <a:ext cx="3896940" cy="57579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83945FC-90DE-41B3-9E27-68A7BF31C92C}" type="datetime1">
              <a:rPr lang="cs-CZ" smtClean="0"/>
              <a:t>13.09.2021</a:t>
            </a:fld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21</a:t>
            </a:fld>
            <a:endParaRPr lang="sk-SK"/>
          </a:p>
        </p:txBody>
      </p:sp>
      <p:pic>
        <p:nvPicPr>
          <p:cNvPr id="8" name="Obrázek 7" descr="img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787723" cy="5616624"/>
          </a:xfrm>
          <a:prstGeom prst="rect">
            <a:avLst/>
          </a:prstGeom>
        </p:spPr>
      </p:pic>
      <p:pic>
        <p:nvPicPr>
          <p:cNvPr id="10" name="Obrázek 9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5"/>
            <a:ext cx="3602828" cy="558591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CBB6-F2F5-4925-8B31-C772E53CAE38}" type="datetime1">
              <a:rPr lang="cs-CZ" smtClean="0"/>
              <a:t>13.09.2021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img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015769" cy="5832648"/>
          </a:xfrm>
          <a:prstGeom prst="rect">
            <a:avLst/>
          </a:prstGeom>
        </p:spPr>
      </p:pic>
      <p:pic>
        <p:nvPicPr>
          <p:cNvPr id="6" name="Obrázek 5" descr="img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58508" cy="58467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Čemu se věnovat budeme a čemu ne?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Budeme se věnovat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Přírodní oligomery</a:t>
            </a:r>
          </a:p>
          <a:p>
            <a:r>
              <a:rPr lang="cs-CZ" b="1" dirty="0">
                <a:solidFill>
                  <a:srgbClr val="FF0000"/>
                </a:solidFill>
              </a:rPr>
              <a:t>Vosky</a:t>
            </a:r>
          </a:p>
          <a:p>
            <a:r>
              <a:rPr lang="cs-CZ" b="1" dirty="0">
                <a:solidFill>
                  <a:srgbClr val="FF0000"/>
                </a:solidFill>
              </a:rPr>
              <a:t>Přírodní polymery</a:t>
            </a:r>
          </a:p>
          <a:p>
            <a:r>
              <a:rPr lang="cs-CZ" b="1" dirty="0">
                <a:solidFill>
                  <a:srgbClr val="FF0000"/>
                </a:solidFill>
              </a:rPr>
              <a:t>Modifikace přírodních polymerů</a:t>
            </a:r>
          </a:p>
          <a:p>
            <a:r>
              <a:rPr lang="cs-CZ" b="1" dirty="0">
                <a:solidFill>
                  <a:srgbClr val="FF0000"/>
                </a:solidFill>
              </a:rPr>
              <a:t>Využití přírodních polymerů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  <a:ln w="38100">
            <a:solidFill>
              <a:srgbClr val="0000FF"/>
            </a:solidFill>
          </a:ln>
        </p:spPr>
        <p:txBody>
          <a:bodyPr/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Nebudeme se věnovat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Enzymy</a:t>
            </a:r>
          </a:p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Hormony</a:t>
            </a:r>
          </a:p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Nukleové kyseliny</a:t>
            </a:r>
          </a:p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Nízkomolekulární přírodní látky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5F626-79D4-47CA-B01E-80C72C521359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r>
              <a:rPr lang="cs-CZ" sz="2800" b="1">
                <a:solidFill>
                  <a:srgbClr val="FF0000"/>
                </a:solidFill>
                <a:latin typeface="Arial Black" pitchFamily="34" charset="0"/>
              </a:rPr>
              <a:t>– HISTORICKÝ základ </a:t>
            </a:r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chemie polymerů a plastů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Celuloid</a:t>
            </a:r>
            <a:r>
              <a:rPr lang="cs-CZ" dirty="0">
                <a:solidFill>
                  <a:srgbClr val="008000"/>
                </a:solidFill>
              </a:rPr>
              <a:t> &gt; nitrocelulóza s kafrem</a:t>
            </a:r>
          </a:p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dirty="0">
                <a:solidFill>
                  <a:srgbClr val="0000FF"/>
                </a:solidFill>
              </a:rPr>
              <a:t> &gt; kasein s formaldehydem</a:t>
            </a:r>
          </a:p>
          <a:p>
            <a:r>
              <a:rPr lang="cs-CZ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Viskózové vlákno </a:t>
            </a:r>
            <a:r>
              <a:rPr lang="cs-CZ" dirty="0">
                <a:solidFill>
                  <a:srgbClr val="C00000"/>
                </a:solidFill>
              </a:rPr>
              <a:t>&gt; regenerovaná celulóza</a:t>
            </a:r>
          </a:p>
          <a:p>
            <a:r>
              <a:rPr lang="cs-CZ" dirty="0">
                <a:solidFill>
                  <a:srgbClr val="C00000"/>
                </a:solidFill>
              </a:rPr>
              <a:t>……………….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F9AC6-25F9-4AD6-8082-DAB44567718D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NOVÝ PŘEDMĚT od tohoto semestru:</a:t>
            </a:r>
            <a:b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Laboratorní cvičení z chemie přírodních polymerů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B2BA7-0C3E-41F7-B9B0-D15ECEE7A714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r>
              <a:rPr lang="pl-PL" b="1" dirty="0"/>
              <a:t>C3807 Cvičení z chemie přírodních polymerů (podzim 2018) </a:t>
            </a:r>
          </a:p>
          <a:p>
            <a:r>
              <a:rPr lang="pl-PL" b="1" dirty="0">
                <a:solidFill>
                  <a:srgbClr val="C00000"/>
                </a:solidFill>
              </a:rPr>
              <a:t>Učit to bude Mgr. Gabriela Vyskočilová 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5400" dirty="0">
                <a:solidFill>
                  <a:srgbClr val="FF0000"/>
                </a:solidFill>
                <a:latin typeface="Arial Black" pitchFamily="34" charset="0"/>
              </a:rPr>
              <a:t>Přírodní produkty </a:t>
            </a:r>
          </a:p>
          <a:p>
            <a:r>
              <a:rPr lang="cs-CZ" sz="4000" b="1" dirty="0">
                <a:solidFill>
                  <a:srgbClr val="008000"/>
                </a:solidFill>
              </a:rPr>
              <a:t>Modifikované přírodní produkty</a:t>
            </a:r>
          </a:p>
          <a:p>
            <a:r>
              <a:rPr lang="cs-CZ" dirty="0">
                <a:solidFill>
                  <a:srgbClr val="0000FF"/>
                </a:solidFill>
              </a:rPr>
              <a:t>Syntetické produkty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1DA90-7FEB-4141-918E-416BB67963BD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9D789C-7F40-465D-86EE-6F4ED4C6E804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14" name="Obrázek 13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332656"/>
            <a:ext cx="8640960" cy="583161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5580112" y="1268760"/>
            <a:ext cx="23762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7092280" y="2852936"/>
            <a:ext cx="165618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940152" y="2060848"/>
            <a:ext cx="172819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39952" y="4653136"/>
            <a:ext cx="10801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211960" y="558924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156176" y="188640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Textilní vlákna jsou často přírodní polymery!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733256"/>
            <a:ext cx="413995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Modifikované přírodní produkty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FB87F-13DD-4A09-9741-F8BD7A7C0037}" type="datetime1">
              <a:rPr lang="cs-CZ" smtClean="0"/>
              <a:t>13.09.2021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Modifikovaná přírodní vlákna</a:t>
            </a: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7020272" y="20608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5508104" y="2204864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5364088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+mj-lt"/>
              </a:rPr>
              <a:t>Celulózová vlákna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452320" y="234888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+mj-lt"/>
              </a:rPr>
              <a:t>Bílkovinná vlákna</a:t>
            </a:r>
          </a:p>
        </p:txBody>
      </p:sp>
      <p:cxnSp>
        <p:nvCxnSpPr>
          <p:cNvPr id="49" name="Přímá spojovací čára 48"/>
          <p:cNvCxnSpPr>
            <a:endCxn id="43" idx="0"/>
          </p:cNvCxnSpPr>
          <p:nvPr/>
        </p:nvCxnSpPr>
        <p:spPr>
          <a:xfrm>
            <a:off x="6012160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>
            <a:endCxn id="45" idx="0"/>
          </p:cNvCxnSpPr>
          <p:nvPr/>
        </p:nvCxnSpPr>
        <p:spPr>
          <a:xfrm>
            <a:off x="8100392" y="220486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7524328" y="321297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Živočišná</a:t>
            </a:r>
          </a:p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vlákna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012160" y="3284984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Rostlinná</a:t>
            </a:r>
          </a:p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vlákna</a:t>
            </a:r>
          </a:p>
        </p:txBody>
      </p:sp>
      <p:cxnSp>
        <p:nvCxnSpPr>
          <p:cNvPr id="59" name="Přímá spojovací čára 58"/>
          <p:cNvCxnSpPr/>
          <p:nvPr/>
        </p:nvCxnSpPr>
        <p:spPr>
          <a:xfrm>
            <a:off x="7452320" y="2996952"/>
            <a:ext cx="57606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>
            <a:endCxn id="55" idx="0"/>
          </p:cNvCxnSpPr>
          <p:nvPr/>
        </p:nvCxnSpPr>
        <p:spPr>
          <a:xfrm flipH="1">
            <a:off x="6660232" y="2996952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7452320" y="4149080"/>
            <a:ext cx="144016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00FF"/>
                </a:solidFill>
                <a:latin typeface="+mj-lt"/>
              </a:rPr>
              <a:t>Kaseinovávlákna</a:t>
            </a:r>
            <a:endParaRPr lang="cs-CZ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5796136" y="4149080"/>
            <a:ext cx="122413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00FF"/>
                </a:solidFill>
                <a:latin typeface="+mj-lt"/>
              </a:rPr>
              <a:t>Zeinová</a:t>
            </a:r>
            <a:r>
              <a:rPr lang="cs-CZ" sz="2000" dirty="0">
                <a:solidFill>
                  <a:srgbClr val="0000FF"/>
                </a:solidFill>
                <a:latin typeface="+mj-lt"/>
              </a:rPr>
              <a:t> vlákna</a:t>
            </a:r>
          </a:p>
        </p:txBody>
      </p:sp>
      <p:cxnSp>
        <p:nvCxnSpPr>
          <p:cNvPr id="66" name="Přímá spojovací čára 65"/>
          <p:cNvCxnSpPr>
            <a:stCxn id="54" idx="2"/>
            <a:endCxn id="63" idx="0"/>
          </p:cNvCxnSpPr>
          <p:nvPr/>
        </p:nvCxnSpPr>
        <p:spPr>
          <a:xfrm flipH="1">
            <a:off x="8172400" y="3920862"/>
            <a:ext cx="36004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6804248" y="40050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68"/>
          <p:cNvSpPr txBox="1"/>
          <p:nvPr/>
        </p:nvSpPr>
        <p:spPr>
          <a:xfrm>
            <a:off x="6804248" y="5013176"/>
            <a:ext cx="1872208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Vlákna</a:t>
            </a:r>
          </a:p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z  podzemnice olejné</a:t>
            </a:r>
          </a:p>
        </p:txBody>
      </p:sp>
      <p:cxnSp>
        <p:nvCxnSpPr>
          <p:cNvPr id="71" name="Přímá spojovací čára 70"/>
          <p:cNvCxnSpPr/>
          <p:nvPr/>
        </p:nvCxnSpPr>
        <p:spPr>
          <a:xfrm>
            <a:off x="7164288" y="4005064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čára 72"/>
          <p:cNvCxnSpPr/>
          <p:nvPr/>
        </p:nvCxnSpPr>
        <p:spPr>
          <a:xfrm flipH="1">
            <a:off x="1619672" y="2996952"/>
            <a:ext cx="374441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251520" y="3068960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+mj-lt"/>
              </a:rPr>
              <a:t>Viskózová vlákna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251520" y="3861048"/>
            <a:ext cx="136815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+mj-lt"/>
              </a:rPr>
              <a:t>Měďnaté hedvábí</a:t>
            </a:r>
          </a:p>
        </p:txBody>
      </p:sp>
      <p:cxnSp>
        <p:nvCxnSpPr>
          <p:cNvPr id="80" name="Přímá spojovací čára 79"/>
          <p:cNvCxnSpPr/>
          <p:nvPr/>
        </p:nvCxnSpPr>
        <p:spPr>
          <a:xfrm flipH="1">
            <a:off x="1547664" y="2996952"/>
            <a:ext cx="388843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1907704" y="3933056"/>
            <a:ext cx="144016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Di</a:t>
            </a:r>
            <a:r>
              <a:rPr lang="cs-CZ" dirty="0">
                <a:solidFill>
                  <a:srgbClr val="C00000"/>
                </a:solidFill>
              </a:rPr>
              <a:t> a </a:t>
            </a:r>
            <a:r>
              <a:rPr lang="cs-CZ" dirty="0" err="1">
                <a:solidFill>
                  <a:srgbClr val="C00000"/>
                </a:solidFill>
              </a:rPr>
              <a:t>Triacetátové</a:t>
            </a:r>
            <a:r>
              <a:rPr lang="cs-CZ" dirty="0">
                <a:solidFill>
                  <a:srgbClr val="C00000"/>
                </a:solidFill>
              </a:rPr>
              <a:t> hedvábí</a:t>
            </a:r>
          </a:p>
        </p:txBody>
      </p:sp>
      <p:cxnSp>
        <p:nvCxnSpPr>
          <p:cNvPr id="83" name="Přímá spojovací čára 82"/>
          <p:cNvCxnSpPr/>
          <p:nvPr/>
        </p:nvCxnSpPr>
        <p:spPr>
          <a:xfrm flipH="1">
            <a:off x="3131840" y="2996952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 flipH="1">
            <a:off x="4499992" y="3068960"/>
            <a:ext cx="93610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/>
          <p:cNvSpPr txBox="1"/>
          <p:nvPr/>
        </p:nvSpPr>
        <p:spPr>
          <a:xfrm>
            <a:off x="3923928" y="3789040"/>
            <a:ext cx="151216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itchFamily="34" charset="0"/>
              </a:rPr>
              <a:t>RŮZNÉ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90" name="Přímá spojovací čára 89"/>
          <p:cNvCxnSpPr>
            <a:stCxn id="88" idx="2"/>
          </p:cNvCxnSpPr>
          <p:nvPr/>
        </p:nvCxnSpPr>
        <p:spPr>
          <a:xfrm flipH="1">
            <a:off x="4644008" y="4250705"/>
            <a:ext cx="36004" cy="47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/>
          <p:cNvSpPr txBox="1"/>
          <p:nvPr/>
        </p:nvSpPr>
        <p:spPr>
          <a:xfrm>
            <a:off x="3491880" y="4725144"/>
            <a:ext cx="22322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+mj-lt"/>
              </a:rPr>
              <a:t>Alginátová vlákna </a:t>
            </a:r>
            <a:r>
              <a:rPr lang="cs-CZ" b="1" u="sng" dirty="0">
                <a:solidFill>
                  <a:srgbClr val="C00000"/>
                </a:solidFill>
                <a:latin typeface="+mj-lt"/>
              </a:rPr>
              <a:t>(není celulóza, ale je to POLYSACHARID)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A533B-6680-4D4E-B9CF-F6F023E2C541}" type="datetime1">
              <a:rPr lang="cs-CZ" smtClean="0"/>
              <a:t>13.09.2021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88640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Arial Black" pitchFamily="34" charset="0"/>
              </a:rPr>
              <a:t>Textilní vlákna</a:t>
            </a:r>
          </a:p>
        </p:txBody>
      </p:sp>
      <p:cxnSp>
        <p:nvCxnSpPr>
          <p:cNvPr id="10" name="Přímá spojovací čára 9"/>
          <p:cNvCxnSpPr>
            <a:stCxn id="6" idx="2"/>
          </p:cNvCxnSpPr>
          <p:nvPr/>
        </p:nvCxnSpPr>
        <p:spPr>
          <a:xfrm>
            <a:off x="4572000" y="588750"/>
            <a:ext cx="0" cy="247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115616" y="836712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1052736"/>
            <a:ext cx="2304256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Přírodní vlákna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1052736"/>
            <a:ext cx="28803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Arial Black" pitchFamily="34" charset="0"/>
              </a:rPr>
              <a:t>Umělá vlákna</a:t>
            </a:r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172400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115616" y="8367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195736" y="148478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79512" y="1916832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Živočišná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899592" y="177281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1835696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Rostlinná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419872" y="1916832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Minerální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cxnSp>
        <p:nvCxnSpPr>
          <p:cNvPr id="30" name="Přímá spojovací čára 29"/>
          <p:cNvCxnSpPr>
            <a:endCxn id="24" idx="0"/>
          </p:cNvCxnSpPr>
          <p:nvPr/>
        </p:nvCxnSpPr>
        <p:spPr>
          <a:xfrm flipH="1">
            <a:off x="863588" y="1772816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262778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>
            <a:endCxn id="28" idx="0"/>
          </p:cNvCxnSpPr>
          <p:nvPr/>
        </p:nvCxnSpPr>
        <p:spPr>
          <a:xfrm>
            <a:off x="4067944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5436096" y="1628800"/>
            <a:ext cx="35283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00FF"/>
                </a:solidFill>
                <a:latin typeface="+mj-lt"/>
              </a:rPr>
              <a:t>Modifikovaná přírodní vlákna</a:t>
            </a:r>
          </a:p>
        </p:txBody>
      </p:sp>
      <p:cxnSp>
        <p:nvCxnSpPr>
          <p:cNvPr id="53" name="Přímá spojovací čára 52"/>
          <p:cNvCxnSpPr>
            <a:endCxn id="38" idx="0"/>
          </p:cNvCxnSpPr>
          <p:nvPr/>
        </p:nvCxnSpPr>
        <p:spPr>
          <a:xfrm flipH="1">
            <a:off x="7200292" y="1484784"/>
            <a:ext cx="360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79512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 ze srsti 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691680" y="2852936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 ze sekretu</a:t>
            </a:r>
          </a:p>
        </p:txBody>
      </p:sp>
      <p:cxnSp>
        <p:nvCxnSpPr>
          <p:cNvPr id="46" name="Přímá spojovací čára 45"/>
          <p:cNvCxnSpPr>
            <a:stCxn id="24" idx="2"/>
          </p:cNvCxnSpPr>
          <p:nvPr/>
        </p:nvCxnSpPr>
        <p:spPr>
          <a:xfrm>
            <a:off x="863588" y="2624718"/>
            <a:ext cx="108012" cy="22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1475656" y="263691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107504" y="3933056"/>
            <a:ext cx="79208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Vlna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23528" y="4509120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Mohér</a:t>
            </a:r>
          </a:p>
        </p:txBody>
      </p:sp>
      <p:cxnSp>
        <p:nvCxnSpPr>
          <p:cNvPr id="57" name="Přímá spojovací čára 56"/>
          <p:cNvCxnSpPr/>
          <p:nvPr/>
        </p:nvCxnSpPr>
        <p:spPr>
          <a:xfrm>
            <a:off x="179512" y="357301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1115616" y="357301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1691680" y="3789040"/>
            <a:ext cx="115212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Přírodní hedvábí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835696" y="35730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ovací čára 71"/>
          <p:cNvCxnSpPr/>
          <p:nvPr/>
        </p:nvCxnSpPr>
        <p:spPr>
          <a:xfrm>
            <a:off x="3131840" y="263691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>
            <a:off x="4716016" y="256490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ovéPole 74"/>
          <p:cNvSpPr txBox="1"/>
          <p:nvPr/>
        </p:nvSpPr>
        <p:spPr>
          <a:xfrm>
            <a:off x="6012160" y="2276872"/>
            <a:ext cx="1224136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7030A0"/>
                </a:solidFill>
                <a:latin typeface="Arial Black" pitchFamily="34" charset="0"/>
              </a:rPr>
              <a:t>Azbest</a:t>
            </a:r>
          </a:p>
        </p:txBody>
      </p:sp>
      <p:cxnSp>
        <p:nvCxnSpPr>
          <p:cNvPr id="77" name="Přímá spojovací čára 76"/>
          <p:cNvCxnSpPr/>
          <p:nvPr/>
        </p:nvCxnSpPr>
        <p:spPr>
          <a:xfrm flipV="1">
            <a:off x="3707904" y="3140968"/>
            <a:ext cx="496855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ovéPole 77"/>
          <p:cNvSpPr txBox="1"/>
          <p:nvPr/>
        </p:nvSpPr>
        <p:spPr>
          <a:xfrm>
            <a:off x="3203848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Semenná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</a:t>
            </a:r>
          </a:p>
        </p:txBody>
      </p:sp>
      <p:cxnSp>
        <p:nvCxnSpPr>
          <p:cNvPr id="83" name="Přímá spojovací čára 82"/>
          <p:cNvCxnSpPr/>
          <p:nvPr/>
        </p:nvCxnSpPr>
        <p:spPr>
          <a:xfrm>
            <a:off x="3707904" y="321297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ovéPole 83"/>
          <p:cNvSpPr txBox="1"/>
          <p:nvPr/>
        </p:nvSpPr>
        <p:spPr>
          <a:xfrm>
            <a:off x="457200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Stonková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(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lýková</a:t>
            </a:r>
            <a:r>
              <a:rPr lang="cs-CZ" sz="2000" dirty="0">
                <a:solidFill>
                  <a:srgbClr val="008000"/>
                </a:solidFill>
                <a:latin typeface="+mj-lt"/>
              </a:rPr>
              <a:t>) vlákna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6012160" y="3429000"/>
            <a:ext cx="12961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Listová vlákna</a:t>
            </a:r>
          </a:p>
        </p:txBody>
      </p:sp>
      <p:sp>
        <p:nvSpPr>
          <p:cNvPr id="86" name="TextovéPole 85"/>
          <p:cNvSpPr txBox="1"/>
          <p:nvPr/>
        </p:nvSpPr>
        <p:spPr>
          <a:xfrm>
            <a:off x="7452320" y="3429000"/>
            <a:ext cx="129614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Vlákna z </a:t>
            </a:r>
            <a:r>
              <a:rPr lang="cs-CZ" sz="2000" dirty="0">
                <a:solidFill>
                  <a:srgbClr val="008000"/>
                </a:solidFill>
                <a:latin typeface="Arial Black" pitchFamily="34" charset="0"/>
              </a:rPr>
              <a:t>plodů</a:t>
            </a:r>
            <a:r>
              <a:rPr lang="cs-CZ" sz="2000" dirty="0">
                <a:solidFill>
                  <a:srgbClr val="008000"/>
                </a:solidFill>
                <a:latin typeface="+mj-lt"/>
              </a:rPr>
              <a:t> (ovoce)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3275856" y="4437112"/>
            <a:ext cx="108012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Bavlna 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4644008" y="4653136"/>
            <a:ext cx="108012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Juta,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Konopí,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Len, ramie</a:t>
            </a:r>
          </a:p>
        </p:txBody>
      </p:sp>
      <p:sp>
        <p:nvSpPr>
          <p:cNvPr id="89" name="TextovéPole 88"/>
          <p:cNvSpPr txBox="1"/>
          <p:nvPr/>
        </p:nvSpPr>
        <p:spPr>
          <a:xfrm>
            <a:off x="6084168" y="4437112"/>
            <a:ext cx="108012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Sisal,</a:t>
            </a:r>
          </a:p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ananas</a:t>
            </a:r>
          </a:p>
        </p:txBody>
      </p:sp>
      <p:sp>
        <p:nvSpPr>
          <p:cNvPr id="90" name="TextovéPole 89"/>
          <p:cNvSpPr txBox="1"/>
          <p:nvPr/>
        </p:nvSpPr>
        <p:spPr>
          <a:xfrm>
            <a:off x="7452320" y="4725144"/>
            <a:ext cx="136815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00"/>
                </a:solidFill>
                <a:latin typeface="+mj-lt"/>
              </a:rPr>
              <a:t>Kokosové vlákno</a:t>
            </a:r>
          </a:p>
        </p:txBody>
      </p:sp>
      <p:cxnSp>
        <p:nvCxnSpPr>
          <p:cNvPr id="92" name="Přímá spojovací čára 91"/>
          <p:cNvCxnSpPr>
            <a:stCxn id="78" idx="2"/>
            <a:endCxn id="87" idx="0"/>
          </p:cNvCxnSpPr>
          <p:nvPr/>
        </p:nvCxnSpPr>
        <p:spPr>
          <a:xfrm flipH="1">
            <a:off x="3815916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Přímá spojovací čára 93"/>
          <p:cNvCxnSpPr/>
          <p:nvPr/>
        </p:nvCxnSpPr>
        <p:spPr>
          <a:xfrm>
            <a:off x="5364088" y="443711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čára 95"/>
          <p:cNvCxnSpPr>
            <a:stCxn id="85" idx="2"/>
            <a:endCxn id="89" idx="0"/>
          </p:cNvCxnSpPr>
          <p:nvPr/>
        </p:nvCxnSpPr>
        <p:spPr>
          <a:xfrm flipH="1">
            <a:off x="6624228" y="4136886"/>
            <a:ext cx="36004" cy="30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čára 97"/>
          <p:cNvCxnSpPr>
            <a:stCxn id="86" idx="2"/>
            <a:endCxn id="90" idx="0"/>
          </p:cNvCxnSpPr>
          <p:nvPr/>
        </p:nvCxnSpPr>
        <p:spPr>
          <a:xfrm>
            <a:off x="8100392" y="4444663"/>
            <a:ext cx="36004" cy="28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Jak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zařadit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 tuto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přednášku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 do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souvislosti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 s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další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výukou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sk-SK" sz="2800" b="1" dirty="0" err="1">
                <a:solidFill>
                  <a:srgbClr val="FF0000"/>
                </a:solidFill>
                <a:latin typeface="Arial Black" pitchFamily="34" charset="0"/>
              </a:rPr>
              <a:t>specializací</a:t>
            </a:r>
            <a:r>
              <a:rPr lang="sk-SK" sz="2800" b="1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89AB61-90A6-47CA-A71A-60337C049620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r>
              <a:rPr lang="cs-CZ" b="1" dirty="0"/>
              <a:t>Makromolekulární chemie -  </a:t>
            </a:r>
            <a:r>
              <a:rPr lang="cs-CZ" dirty="0"/>
              <a:t>základní přednáška </a:t>
            </a:r>
            <a:r>
              <a:rPr lang="cs-CZ" sz="2800" i="1" dirty="0"/>
              <a:t>(zdroj poznání &gt; obecná učebnice)</a:t>
            </a:r>
            <a:endParaRPr lang="cs-CZ" i="1" dirty="0"/>
          </a:p>
          <a:p>
            <a:pPr lvl="1"/>
            <a:r>
              <a:rPr lang="cs-CZ" b="1" u="sng" dirty="0">
                <a:solidFill>
                  <a:srgbClr val="008000"/>
                </a:solidFill>
                <a:latin typeface="Arial Black" pitchFamily="34" charset="0"/>
              </a:rPr>
              <a:t>Přírodní polymery </a:t>
            </a:r>
            <a:r>
              <a:rPr lang="cs-CZ" u="sng" dirty="0">
                <a:solidFill>
                  <a:srgbClr val="008000"/>
                </a:solidFill>
                <a:latin typeface="Arial Black" pitchFamily="34" charset="0"/>
              </a:rPr>
              <a:t>&gt; </a:t>
            </a:r>
            <a:r>
              <a:rPr lang="cs-CZ" u="sng" dirty="0">
                <a:solidFill>
                  <a:srgbClr val="008000"/>
                </a:solidFill>
              </a:rPr>
              <a:t>rozvinutí a doplnění jedné přednášky základní </a:t>
            </a:r>
            <a:r>
              <a:rPr lang="cs-CZ" sz="2400" i="1" dirty="0">
                <a:solidFill>
                  <a:srgbClr val="008000"/>
                </a:solidFill>
              </a:rPr>
              <a:t>(zdroj poznání &gt; specializovaná učebnice)</a:t>
            </a:r>
            <a:endParaRPr lang="cs-CZ" u="sng" dirty="0">
              <a:solidFill>
                <a:srgbClr val="008000"/>
              </a:solidFill>
            </a:endParaRPr>
          </a:p>
          <a:p>
            <a:pPr lvl="2"/>
            <a:r>
              <a:rPr lang="cs-CZ" b="1" dirty="0">
                <a:solidFill>
                  <a:srgbClr val="0000FF"/>
                </a:solidFill>
              </a:rPr>
              <a:t>Sacharidy</a:t>
            </a:r>
            <a:r>
              <a:rPr lang="cs-CZ" dirty="0">
                <a:solidFill>
                  <a:srgbClr val="0000FF"/>
                </a:solidFill>
              </a:rPr>
              <a:t> &gt; specializace na určitou chemickou oblast </a:t>
            </a:r>
            <a:r>
              <a:rPr lang="cs-CZ" i="1" dirty="0">
                <a:solidFill>
                  <a:srgbClr val="0000FF"/>
                </a:solidFill>
              </a:rPr>
              <a:t>(zdroj poznání &gt; monografie)</a:t>
            </a:r>
            <a:endParaRPr lang="cs-CZ" dirty="0">
              <a:solidFill>
                <a:srgbClr val="0000FF"/>
              </a:solidFill>
            </a:endParaRPr>
          </a:p>
          <a:p>
            <a:pPr lvl="3"/>
            <a:r>
              <a:rPr lang="cs-CZ" b="1" dirty="0">
                <a:solidFill>
                  <a:srgbClr val="C00000"/>
                </a:solidFill>
              </a:rPr>
              <a:t>Mono a disacharidy </a:t>
            </a:r>
            <a:r>
              <a:rPr lang="cs-CZ" dirty="0">
                <a:solidFill>
                  <a:srgbClr val="C00000"/>
                </a:solidFill>
              </a:rPr>
              <a:t>&gt; zúžení specializace </a:t>
            </a:r>
            <a:r>
              <a:rPr lang="cs-CZ" i="1" dirty="0">
                <a:solidFill>
                  <a:srgbClr val="C00000"/>
                </a:solidFill>
              </a:rPr>
              <a:t>(zdroj poznání &gt; specializovaná</a:t>
            </a:r>
            <a:r>
              <a:rPr lang="cs-CZ" i="1" dirty="0">
                <a:solidFill>
                  <a:srgbClr val="7030A0"/>
                </a:solidFill>
              </a:rPr>
              <a:t> </a:t>
            </a:r>
            <a:r>
              <a:rPr lang="cs-CZ" i="1" dirty="0">
                <a:solidFill>
                  <a:srgbClr val="C00000"/>
                </a:solidFill>
              </a:rPr>
              <a:t>monografie)</a:t>
            </a:r>
            <a:endParaRPr lang="cs-CZ" dirty="0">
              <a:solidFill>
                <a:srgbClr val="C00000"/>
              </a:solidFill>
            </a:endParaRPr>
          </a:p>
          <a:p>
            <a:pPr lvl="4"/>
            <a:r>
              <a:rPr lang="cs-CZ" b="1" dirty="0">
                <a:solidFill>
                  <a:srgbClr val="7030A0"/>
                </a:solidFill>
              </a:rPr>
              <a:t>Analytika monosacharidů </a:t>
            </a:r>
            <a:r>
              <a:rPr lang="cs-CZ" dirty="0">
                <a:solidFill>
                  <a:srgbClr val="7030A0"/>
                </a:solidFill>
              </a:rPr>
              <a:t>&gt; úzká specializace </a:t>
            </a:r>
            <a:r>
              <a:rPr lang="cs-CZ" i="1" dirty="0">
                <a:solidFill>
                  <a:srgbClr val="7030A0"/>
                </a:solidFill>
              </a:rPr>
              <a:t>(zdroj poznání &gt; velmi specializovaná monografie)</a:t>
            </a:r>
            <a:endParaRPr lang="cs-CZ" dirty="0">
              <a:solidFill>
                <a:srgbClr val="7030A0"/>
              </a:solidFill>
            </a:endParaRPr>
          </a:p>
          <a:p>
            <a:pPr lvl="5"/>
            <a:r>
              <a:rPr lang="cs-CZ" b="1" dirty="0">
                <a:solidFill>
                  <a:srgbClr val="FF9900"/>
                </a:solidFill>
              </a:rPr>
              <a:t>HPLC sacharidů </a:t>
            </a:r>
            <a:r>
              <a:rPr lang="cs-CZ" dirty="0">
                <a:solidFill>
                  <a:srgbClr val="FF9900"/>
                </a:solidFill>
              </a:rPr>
              <a:t>&gt; velmi úzká specializace </a:t>
            </a:r>
            <a:r>
              <a:rPr lang="cs-CZ" i="1" dirty="0">
                <a:solidFill>
                  <a:srgbClr val="FF9900"/>
                </a:solidFill>
              </a:rPr>
              <a:t>(zdroj poznání &gt;původní literatura v časopisech)</a:t>
            </a:r>
            <a:endParaRPr lang="cs-CZ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Přírodní produkty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BA14C-7E22-4719-9252-17E3EC20A83F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 izolaci a případném vyčištění je lze použít tak, jak jsou získány z přírodních zdrojů</a:t>
            </a:r>
          </a:p>
          <a:p>
            <a:r>
              <a:rPr lang="cs-CZ" sz="2800" b="1" dirty="0"/>
              <a:t>PŘÍKLADY: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  <a:latin typeface="Arial Black" pitchFamily="34" charset="0"/>
                <a:cs typeface="Aharoni" pitchFamily="2" charset="-79"/>
              </a:rPr>
              <a:t>Celulózová vlákna </a:t>
            </a:r>
            <a:r>
              <a:rPr lang="cs-CZ" sz="2400" b="1" dirty="0"/>
              <a:t>&gt; bavlna (cca. 98 % hmot. Celulózy)</a:t>
            </a:r>
          </a:p>
          <a:p>
            <a:pPr lvl="1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Škrob</a:t>
            </a:r>
            <a:r>
              <a:rPr lang="cs-CZ" sz="2400" b="1" dirty="0"/>
              <a:t> &gt; izolace z rostlin (brambory, pšenice, kukuřice)</a:t>
            </a:r>
          </a:p>
          <a:p>
            <a:pPr lvl="1"/>
            <a:r>
              <a:rPr lang="cs-CZ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Kolagen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  <a:latin typeface="Arial Black" pitchFamily="34" charset="0"/>
              </a:rPr>
              <a:t>Modifikované přírodní produkty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43224-72CE-4D1C-B481-26AB55FE50AC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>
                <a:solidFill>
                  <a:srgbClr val="008000"/>
                </a:solidFill>
                <a:latin typeface="Arial Black" pitchFamily="34" charset="0"/>
              </a:rPr>
              <a:t>Po izolaci a případném vyčištění jsou podrobeny chemické reakci (reakcím), čímž je získán výsledný produkt</a:t>
            </a:r>
          </a:p>
          <a:p>
            <a:r>
              <a:rPr lang="cs-CZ" sz="2800" b="1" dirty="0"/>
              <a:t>PŘÍKLADY:</a:t>
            </a:r>
          </a:p>
          <a:p>
            <a:pPr lvl="1"/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Celulózová vlákna </a:t>
            </a:r>
            <a:r>
              <a:rPr lang="cs-CZ" sz="2400" b="1" dirty="0"/>
              <a:t>&gt; xantogenát &gt; srážení &gt; </a:t>
            </a: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textilní vlákna</a:t>
            </a:r>
          </a:p>
          <a:p>
            <a:pPr lvl="1"/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Škrob</a:t>
            </a:r>
            <a:r>
              <a:rPr lang="cs-CZ" sz="2400" b="1" dirty="0"/>
              <a:t> &gt; kyselina + teplo &gt;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dextrinové lepidlo</a:t>
            </a:r>
          </a:p>
          <a:p>
            <a:pPr lvl="1"/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Kolagen</a:t>
            </a:r>
            <a:r>
              <a:rPr lang="cs-CZ" sz="2400" b="1" dirty="0"/>
              <a:t> &gt; denaturace &gt; 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klíh a želatina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Syntetické produkty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3BC9B-FFA0-49D2-BD12-73948D486EE3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Výsledný produkt je získán záměrnou lidskou činností z látek (monomerů)  </a:t>
            </a:r>
          </a:p>
          <a:p>
            <a:r>
              <a:rPr lang="cs-CZ" sz="2800" b="1" dirty="0"/>
              <a:t>PŘÍKLADY:</a:t>
            </a:r>
          </a:p>
          <a:p>
            <a:pPr lvl="1"/>
            <a:r>
              <a:rPr lang="cs-CZ" sz="2400" dirty="0">
                <a:latin typeface="Arial Black" pitchFamily="34" charset="0"/>
              </a:rPr>
              <a:t>Etylén</a:t>
            </a:r>
            <a:r>
              <a:rPr lang="cs-CZ" sz="2400" dirty="0"/>
              <a:t> &gt; polyetylén</a:t>
            </a:r>
          </a:p>
          <a:p>
            <a:pPr lvl="1"/>
            <a:r>
              <a:rPr lang="cs-CZ" sz="240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Butadien + styrén </a:t>
            </a:r>
            <a:r>
              <a:rPr lang="cs-CZ" sz="2400" dirty="0"/>
              <a:t>&gt; butadien-styrénový kaučuk</a:t>
            </a:r>
          </a:p>
          <a:p>
            <a:pPr lvl="1"/>
            <a:r>
              <a:rPr lang="cs-CZ" sz="2400" dirty="0" err="1">
                <a:solidFill>
                  <a:srgbClr val="7030A0"/>
                </a:solidFill>
                <a:latin typeface="Arial Black" pitchFamily="34" charset="0"/>
              </a:rPr>
              <a:t>Dimetyltereftalát</a:t>
            </a:r>
            <a:r>
              <a:rPr lang="cs-CZ" sz="2400" dirty="0">
                <a:solidFill>
                  <a:srgbClr val="7030A0"/>
                </a:solidFill>
                <a:latin typeface="Arial Black" pitchFamily="34" charset="0"/>
              </a:rPr>
              <a:t> + </a:t>
            </a:r>
            <a:r>
              <a:rPr lang="cs-CZ" sz="2400" dirty="0" err="1">
                <a:solidFill>
                  <a:srgbClr val="7030A0"/>
                </a:solidFill>
                <a:latin typeface="Arial Black" pitchFamily="34" charset="0"/>
              </a:rPr>
              <a:t>etylénglykol</a:t>
            </a:r>
            <a:r>
              <a:rPr lang="cs-CZ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cs-CZ" sz="2400" dirty="0"/>
              <a:t>&gt; PETP (PET)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Význam přírodních polymerů v minulosti, současnosti a budoucnosti 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3906D-5E8F-4ED9-B8E5-841A4870AB11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/>
          <a:lstStyle/>
          <a:p>
            <a:r>
              <a:rPr lang="cs-CZ" sz="3600" b="1" i="1" u="sng" dirty="0">
                <a:solidFill>
                  <a:srgbClr val="FF0000"/>
                </a:solidFill>
                <a:latin typeface="Arial Black" pitchFamily="34" charset="0"/>
              </a:rPr>
              <a:t>Minulost</a:t>
            </a:r>
            <a:r>
              <a:rPr lang="cs-CZ" sz="3600" i="1" u="sng" dirty="0"/>
              <a:t>: dominance přírodních polymerů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Současnost</a:t>
            </a:r>
            <a:r>
              <a:rPr lang="cs-CZ" sz="2400" dirty="0"/>
              <a:t>: minoritní role jako technický plast, konkurence v oblasti lepidel trvá, přesun významu do potravinářství, </a:t>
            </a:r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kosmetiky a léčiv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4000" b="1" dirty="0">
                <a:solidFill>
                  <a:srgbClr val="008000"/>
                </a:solidFill>
                <a:latin typeface="Aharoni" pitchFamily="2" charset="-79"/>
                <a:cs typeface="Aharoni" pitchFamily="2" charset="-79"/>
              </a:rPr>
              <a:t>BUDOUCNOST</a:t>
            </a:r>
            <a:r>
              <a:rPr lang="cs-CZ" sz="2400" dirty="0"/>
              <a:t>:  </a:t>
            </a:r>
          </a:p>
          <a:p>
            <a:pPr lvl="1"/>
            <a:r>
              <a:rPr lang="cs-CZ" b="1" dirty="0">
                <a:solidFill>
                  <a:srgbClr val="008000"/>
                </a:solidFill>
              </a:rPr>
              <a:t>Rozvoj modifikovaných přírodních polymerů (asi kromě papíru)</a:t>
            </a:r>
          </a:p>
          <a:p>
            <a:pPr lvl="1"/>
            <a:r>
              <a:rPr lang="cs-CZ" b="1" dirty="0">
                <a:solidFill>
                  <a:srgbClr val="008000"/>
                </a:solidFill>
              </a:rPr>
              <a:t>Snahy o chemické využití biomasy </a:t>
            </a:r>
          </a:p>
          <a:p>
            <a:pPr lvl="1"/>
            <a:r>
              <a:rPr lang="cs-CZ" b="1" dirty="0">
                <a:solidFill>
                  <a:srgbClr val="008000"/>
                </a:solidFill>
              </a:rPr>
              <a:t>Energetické využití (bioplyn, dřevoplyn)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Má KAŽDÉ využití přírodních surovin smysl?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90F03-D4E8-4DF8-8E62-E0187DD69AE2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  <a:latin typeface="Arial Black" pitchFamily="34" charset="0"/>
              </a:rPr>
              <a:t>Co soudíte o těchto využitích:</a:t>
            </a:r>
          </a:p>
          <a:p>
            <a:pPr lvl="1"/>
            <a:r>
              <a:rPr lang="cs-CZ" dirty="0"/>
              <a:t>Bionafta,</a:t>
            </a:r>
          </a:p>
          <a:p>
            <a:pPr lvl="1"/>
            <a:r>
              <a:rPr lang="cs-CZ" dirty="0"/>
              <a:t>Kyselina </a:t>
            </a:r>
            <a:r>
              <a:rPr lang="cs-CZ" dirty="0" err="1"/>
              <a:t>polymléčná</a:t>
            </a:r>
            <a:r>
              <a:rPr lang="cs-CZ" dirty="0"/>
              <a:t> (PLA),</a:t>
            </a:r>
          </a:p>
          <a:p>
            <a:pPr lvl="1"/>
            <a:r>
              <a:rPr lang="cs-CZ" dirty="0" err="1"/>
              <a:t>Biolíh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Etylén z </a:t>
            </a:r>
            <a:r>
              <a:rPr lang="cs-CZ" dirty="0" err="1"/>
              <a:t>biolihu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…………….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Co je vhodné si oživit 1 ?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1C733-C030-4AC1-991D-20EF9EE45F05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1872208" cy="19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323528" y="551723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Fischer </a:t>
            </a:r>
            <a:r>
              <a:rPr lang="cs-CZ" b="1" dirty="0" err="1">
                <a:solidFill>
                  <a:srgbClr val="FF0000"/>
                </a:solidFill>
              </a:rPr>
              <a:t>projection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of</a:t>
            </a:r>
            <a:endParaRPr lang="cs-CZ" dirty="0"/>
          </a:p>
          <a:p>
            <a:r>
              <a:rPr lang="cs-CZ" dirty="0"/>
              <a:t>D-Glyceraldehyde</a:t>
            </a:r>
          </a:p>
        </p:txBody>
      </p:sp>
      <p:pic>
        <p:nvPicPr>
          <p:cNvPr id="16" name="Obrázek 15" descr="D-glucose-chain-2D-Fisc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1870006" cy="320980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20384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Fischer </a:t>
            </a:r>
            <a:r>
              <a:rPr lang="cs-CZ" b="1" dirty="0" err="1">
                <a:solidFill>
                  <a:srgbClr val="FF0000"/>
                </a:solidFill>
              </a:rPr>
              <a:t>projection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of</a:t>
            </a:r>
            <a:endParaRPr lang="cs-CZ" dirty="0"/>
          </a:p>
          <a:p>
            <a:r>
              <a:rPr lang="cs-CZ" dirty="0"/>
              <a:t>D-</a:t>
            </a:r>
            <a:r>
              <a:rPr lang="cs-CZ" dirty="0" err="1"/>
              <a:t>Glucose</a:t>
            </a:r>
            <a:endParaRPr lang="cs-CZ" dirty="0"/>
          </a:p>
        </p:txBody>
      </p:sp>
      <p:pic>
        <p:nvPicPr>
          <p:cNvPr id="18" name="Obrázek 17" descr="img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692696"/>
            <a:ext cx="2033160" cy="3492445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6156176" y="414908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Fischerova  projekce</a:t>
            </a:r>
          </a:p>
          <a:p>
            <a:r>
              <a:rPr lang="cs-CZ" b="1" dirty="0">
                <a:solidFill>
                  <a:srgbClr val="008000"/>
                </a:solidFill>
              </a:rPr>
              <a:t>D-Glukosy ještě jednou: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8000"/>
                </a:solidFill>
              </a:rPr>
              <a:t> C1 je nahoře,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solidFill>
                  <a:srgbClr val="008000"/>
                </a:solidFill>
              </a:rPr>
              <a:t> -OH na C5 je </a:t>
            </a:r>
            <a:r>
              <a:rPr lang="cs-CZ" b="1" u="sng" dirty="0">
                <a:solidFill>
                  <a:srgbClr val="008000"/>
                </a:solidFill>
              </a:rPr>
              <a:t>napravo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85" y="1196752"/>
            <a:ext cx="27267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Co je vhodné si oživit 2 ?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525343"/>
            <a:ext cx="2133600" cy="196131"/>
          </a:xfrm>
        </p:spPr>
        <p:txBody>
          <a:bodyPr/>
          <a:lstStyle/>
          <a:p>
            <a:pPr>
              <a:defRPr/>
            </a:pPr>
            <a:fld id="{AF06EC99-00F1-4320-B0A2-52E2FBE5801F}" type="datetime1">
              <a:rPr lang="cs-CZ" smtClean="0"/>
              <a:t>13.09.2021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688" y="6525343"/>
            <a:ext cx="6480720" cy="216025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525343"/>
            <a:ext cx="2133600" cy="196131"/>
          </a:xfrm>
        </p:spPr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36</a:t>
            </a:fld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018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395536" y="3429000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Mutarotace</a:t>
            </a:r>
            <a:r>
              <a:rPr lang="cs-CZ" sz="2400" dirty="0"/>
              <a:t> </a:t>
            </a:r>
            <a:r>
              <a:rPr lang="cs-CZ" dirty="0"/>
              <a:t>je jev, kdy se za určitý čas ve vodném roztoku </a:t>
            </a:r>
            <a:r>
              <a:rPr lang="cs-CZ" dirty="0">
                <a:hlinkClick r:id="rId3" tooltip="Monosacharidy"/>
              </a:rPr>
              <a:t>monosacharidů</a:t>
            </a:r>
            <a:r>
              <a:rPr lang="cs-CZ" dirty="0"/>
              <a:t> vytvoří různé formy těchto monosacharidů (tzv. </a:t>
            </a:r>
            <a:r>
              <a:rPr lang="cs-CZ" dirty="0" err="1"/>
              <a:t>anomery</a:t>
            </a:r>
            <a:r>
              <a:rPr lang="cs-CZ" dirty="0"/>
              <a:t>). Dochází ke štěpení </a:t>
            </a:r>
            <a:r>
              <a:rPr lang="cs-CZ" dirty="0" err="1">
                <a:hlinkClick r:id="rId4" tooltip="Hemiacetál (stránka neexistuje)"/>
              </a:rPr>
              <a:t>poloacetálové</a:t>
            </a:r>
            <a:r>
              <a:rPr lang="cs-CZ" dirty="0">
                <a:hlinkClick r:id="rId4" tooltip="Hemiacetál (stránka neexistuje)"/>
              </a:rPr>
              <a:t> vazby</a:t>
            </a:r>
            <a:r>
              <a:rPr lang="cs-CZ" dirty="0"/>
              <a:t> a molekula </a:t>
            </a:r>
            <a:r>
              <a:rPr lang="cs-CZ" dirty="0">
                <a:hlinkClick r:id="rId5" tooltip="Sacharidy"/>
              </a:rPr>
              <a:t>sacharidu</a:t>
            </a:r>
            <a:r>
              <a:rPr lang="cs-CZ" dirty="0"/>
              <a:t> se mění na lineární. Z lineární molekuly se mění na jiné </a:t>
            </a:r>
            <a:r>
              <a:rPr lang="cs-CZ" dirty="0" err="1">
                <a:hlinkClick r:id="rId6" tooltip="Anomer"/>
              </a:rPr>
              <a:t>anomery</a:t>
            </a:r>
            <a:r>
              <a:rPr lang="cs-CZ" dirty="0"/>
              <a:t> (formy heterocyklických sacharidů).</a:t>
            </a:r>
          </a:p>
          <a:p>
            <a:r>
              <a:rPr lang="cs-CZ" b="1" dirty="0">
                <a:solidFill>
                  <a:srgbClr val="0000FF"/>
                </a:solidFill>
                <a:latin typeface="Arial Black" pitchFamily="34" charset="0"/>
              </a:rPr>
              <a:t>Příklad</a:t>
            </a:r>
          </a:p>
          <a:p>
            <a:r>
              <a:rPr lang="cs-CZ" dirty="0"/>
              <a:t>Pokud uvažujeme o vodném roztoku </a:t>
            </a:r>
            <a:r>
              <a:rPr lang="cs-CZ" i="1" dirty="0"/>
              <a:t>α-D-</a:t>
            </a:r>
            <a:r>
              <a:rPr lang="cs-CZ" i="1" dirty="0" err="1">
                <a:hlinkClick r:id="rId7" tooltip="Glukopyranosa"/>
              </a:rPr>
              <a:t>glukopyranosy</a:t>
            </a:r>
            <a:r>
              <a:rPr lang="cs-CZ" dirty="0"/>
              <a:t>, pak se po rozštěpení na lineární </a:t>
            </a:r>
            <a:r>
              <a:rPr lang="cs-CZ" i="1" dirty="0"/>
              <a:t>D-glukosu</a:t>
            </a:r>
            <a:r>
              <a:rPr lang="cs-CZ" dirty="0"/>
              <a:t> může přeměnit na své jiné </a:t>
            </a:r>
            <a:r>
              <a:rPr lang="cs-CZ" dirty="0" err="1"/>
              <a:t>anomery</a:t>
            </a:r>
            <a:r>
              <a:rPr lang="cs-CZ" dirty="0"/>
              <a:t>: </a:t>
            </a:r>
            <a:r>
              <a:rPr lang="cs-CZ" i="1" dirty="0"/>
              <a:t>α-D-</a:t>
            </a:r>
            <a:r>
              <a:rPr lang="cs-CZ" i="1" dirty="0" err="1"/>
              <a:t>glukopyranosu</a:t>
            </a:r>
            <a:r>
              <a:rPr lang="cs-CZ" i="1" dirty="0"/>
              <a:t>, β-D-</a:t>
            </a:r>
            <a:r>
              <a:rPr lang="cs-CZ" i="1" dirty="0" err="1"/>
              <a:t>glukopyranosu</a:t>
            </a:r>
            <a:r>
              <a:rPr lang="cs-CZ" i="1" dirty="0"/>
              <a:t>, α-D-</a:t>
            </a:r>
            <a:r>
              <a:rPr lang="cs-CZ" i="1" dirty="0" err="1"/>
              <a:t>glukofuranosu</a:t>
            </a:r>
            <a:r>
              <a:rPr lang="cs-CZ" i="1" dirty="0"/>
              <a:t> a β-D-</a:t>
            </a:r>
            <a:r>
              <a:rPr lang="cs-CZ" i="1" dirty="0" err="1"/>
              <a:t>glukofuranosu</a:t>
            </a:r>
            <a:r>
              <a:rPr lang="cs-CZ" dirty="0"/>
              <a:t>. V roztoku se však současně vyskytuje malé množství </a:t>
            </a:r>
            <a:r>
              <a:rPr lang="cs-CZ" dirty="0" err="1"/>
              <a:t>linéární</a:t>
            </a:r>
            <a:r>
              <a:rPr lang="cs-CZ" dirty="0"/>
              <a:t> </a:t>
            </a:r>
            <a:r>
              <a:rPr lang="cs-CZ" i="1" dirty="0"/>
              <a:t>D-glukosy</a:t>
            </a:r>
            <a:r>
              <a:rPr lang="cs-CZ" dirty="0"/>
              <a:t>, která v tu chvíli přechází do jiné formy monosacharidu.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Co je vhodné si oživit 3 ?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35019-1322-48AE-BA3D-E8655F48572E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12" name="Obrázek 11" descr="img4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18" y="908720"/>
            <a:ext cx="4105984" cy="2664296"/>
          </a:xfrm>
          <a:prstGeom prst="rect">
            <a:avLst/>
          </a:prstGeom>
        </p:spPr>
      </p:pic>
      <p:pic>
        <p:nvPicPr>
          <p:cNvPr id="14" name="Obrázek 13" descr="img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139952" y="3573016"/>
            <a:ext cx="4630147" cy="258204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499992" y="908720"/>
            <a:ext cx="3456384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00"/>
                </a:solidFill>
              </a:rPr>
              <a:t>Vazby  -OH na C1 a vazba C5-C6 jsou TRANS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83568" y="4725144"/>
            <a:ext cx="3456384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Vazby  -OH na C1 a vazba C5-C6 jsou CIS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2420888"/>
            <a:ext cx="3528392" cy="6463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b="1" dirty="0">
                <a:solidFill>
                  <a:srgbClr val="008000"/>
                </a:solidFill>
                <a:latin typeface="+mn-lt"/>
              </a:rPr>
              <a:t>– D – </a:t>
            </a:r>
            <a:r>
              <a:rPr lang="cs-CZ" b="1" dirty="0" err="1">
                <a:solidFill>
                  <a:srgbClr val="008000"/>
                </a:solidFill>
                <a:latin typeface="+mn-lt"/>
              </a:rPr>
              <a:t>glukopyranosa</a:t>
            </a:r>
            <a:r>
              <a:rPr lang="cs-CZ" b="1" dirty="0">
                <a:solidFill>
                  <a:srgbClr val="008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4005064"/>
            <a:ext cx="345638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– D – </a:t>
            </a:r>
            <a:r>
              <a:rPr lang="cs-CZ" b="1" dirty="0" err="1">
                <a:solidFill>
                  <a:srgbClr val="FF0000"/>
                </a:solidFill>
                <a:latin typeface="+mn-lt"/>
              </a:rPr>
              <a:t>glukopyranosa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 (cyklická forma glukosy)</a:t>
            </a:r>
            <a:endParaRPr lang="cs-CZ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Co je vhodné si oživit 4 ?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>
                <a:solidFill>
                  <a:srgbClr val="008000"/>
                </a:solidFill>
              </a:rPr>
              <a:t>– D – </a:t>
            </a:r>
            <a:r>
              <a:rPr lang="cs-CZ" sz="2800" b="1" dirty="0" err="1">
                <a:solidFill>
                  <a:srgbClr val="008000"/>
                </a:solidFill>
              </a:rPr>
              <a:t>glukopyranosa</a:t>
            </a:r>
            <a:r>
              <a:rPr lang="cs-CZ" sz="2800" b="1" dirty="0">
                <a:solidFill>
                  <a:srgbClr val="008000"/>
                </a:solidFill>
              </a:rPr>
              <a:t> (cyklická forma glukosy, má jí být cca. 37 % molárních ) je v rovnováze s </a:t>
            </a:r>
            <a:endParaRPr lang="cs-CZ" sz="2800" b="1" dirty="0">
              <a:solidFill>
                <a:srgbClr val="008000"/>
              </a:solidFill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cs-CZ" sz="2800" b="1" dirty="0">
                <a:solidFill>
                  <a:srgbClr val="FF0000"/>
                </a:solidFill>
              </a:rPr>
              <a:t>– D – </a:t>
            </a:r>
            <a:r>
              <a:rPr lang="cs-CZ" sz="2800" b="1" dirty="0" err="1">
                <a:solidFill>
                  <a:srgbClr val="FF0000"/>
                </a:solidFill>
              </a:rPr>
              <a:t>glukopyranosa</a:t>
            </a:r>
            <a:r>
              <a:rPr lang="cs-CZ" sz="2800" b="1" dirty="0">
                <a:solidFill>
                  <a:srgbClr val="FF0000"/>
                </a:solidFill>
              </a:rPr>
              <a:t> (cyklická forma glukosy , má jí být cca. 63 % molárních ) a tyto obě formy ještě koexistují </a:t>
            </a:r>
            <a:r>
              <a:rPr lang="cs-CZ" sz="2800" b="1" dirty="0">
                <a:solidFill>
                  <a:srgbClr val="0000FF"/>
                </a:solidFill>
              </a:rPr>
              <a:t>s formou lineární (té má být jen cca. 0,002 % molárních)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>
                <a:solidFill>
                  <a:srgbClr val="C00000"/>
                </a:solidFill>
              </a:rPr>
              <a:t>Forma D v přírodě převažuje</a:t>
            </a:r>
          </a:p>
          <a:p>
            <a:endParaRPr lang="cs-CZ" sz="28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68806-F342-4B2B-9C1D-8DFB43ADFF86}" type="datetime1">
              <a:rPr lang="cs-CZ" smtClean="0"/>
              <a:t>13.09.2021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A1800-BFC7-4E22-8964-B8A4E143B637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Biopolymery v AV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Ústav chemických procesů AV ČR v Centrum kompetence pro výzkum </a:t>
            </a:r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biorafinací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Centra poskytne kupříkladu podklady, aby se průmysloví účastníci stali např. dodavateli stravitelných kolagenních a </a:t>
            </a:r>
            <a:r>
              <a:rPr lang="cs-CZ" i="1" u="sng" dirty="0">
                <a:solidFill>
                  <a:srgbClr val="008000"/>
                </a:solidFill>
                <a:latin typeface="Arial Black" pitchFamily="34" charset="0"/>
              </a:rPr>
              <a:t>proteinových hydrolyzátů pro výživu </a:t>
            </a:r>
          </a:p>
          <a:p>
            <a:pPr lvl="1"/>
            <a:r>
              <a:rPr lang="cs-CZ" sz="4800">
                <a:solidFill>
                  <a:srgbClr val="C00000"/>
                </a:solidFill>
                <a:latin typeface="Arial Black" pitchFamily="34" charset="0"/>
              </a:rPr>
              <a:t>Projekt </a:t>
            </a:r>
            <a:r>
              <a:rPr lang="cs-CZ" sz="4800" dirty="0">
                <a:solidFill>
                  <a:srgbClr val="C00000"/>
                </a:solidFill>
                <a:latin typeface="Arial Black" pitchFamily="34" charset="0"/>
              </a:rPr>
              <a:t>nyní probíhá</a:t>
            </a:r>
            <a:r>
              <a:rPr lang="cs-CZ" sz="4800" dirty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84904-95C9-4EE0-B6F5-AEF29AB222C7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E14067F-9AE0-440A-8D8C-E7DF7A80586C}" type="datetime1">
              <a:rPr lang="cs-CZ" smtClean="0"/>
              <a:t>13.09.2021</a:t>
            </a:fld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4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764701"/>
          <a:ext cx="8712968" cy="5339685"/>
        </p:xfrm>
        <a:graphic>
          <a:graphicData uri="http://schemas.openxmlformats.org/drawingml/2006/table">
            <a:tbl>
              <a:tblPr/>
              <a:tblGrid>
                <a:gridCol w="72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05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Polyyfenoly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– lignin, </a:t>
                      </a:r>
                      <a:r>
                        <a:rPr lang="cs-CZ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88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 </a:t>
                      </a:r>
                      <a:r>
                        <a:rPr lang="sk-SK" sz="20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KOŽELUŽNA, VÝROBA KLIHU A ŽELATINY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938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Aharoni" pitchFamily="2" charset="-79"/>
                        </a:rPr>
                        <a:t>EXKURZE – ...................................................................</a:t>
                      </a:r>
                      <a:endParaRPr lang="cs-CZ" sz="14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Cesta od nápadu k realizaci je </a:t>
            </a:r>
            <a:r>
              <a:rPr lang="cs-CZ" sz="3200" i="1" u="sng" dirty="0">
                <a:solidFill>
                  <a:srgbClr val="FF0000"/>
                </a:solidFill>
                <a:latin typeface="Arial Black" pitchFamily="34" charset="0"/>
              </a:rPr>
              <a:t>PŘEDLOUHÁ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10617-C864-4DB2-9079-F710CC58B5C4}" type="datetime1">
              <a:rPr lang="cs-CZ" smtClean="0"/>
              <a:t>13.09.2021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6" name="Obrázek 5" descr="PERMÍN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356" y="902181"/>
            <a:ext cx="5755463" cy="61561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1052736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Z knížky MLADÝ TECHNIK 5, vydané již v roce 1962!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Co jsem pro vás udělal navíc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Souhrn o názvosloví sacharidů</a:t>
            </a:r>
          </a:p>
          <a:p>
            <a:r>
              <a:rPr lang="cs-CZ" b="1" dirty="0">
                <a:solidFill>
                  <a:srgbClr val="008000"/>
                </a:solidFill>
              </a:rPr>
              <a:t>SCAN „Didaktické problémy výuky sacharidů“ z Chemických listů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E00B4-8007-44D7-8B78-66E5DCD46B69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Systém studia</a:t>
            </a:r>
            <a:endParaRPr lang="sk-SK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107504" y="1341438"/>
            <a:ext cx="8928992" cy="4784725"/>
          </a:xfrm>
        </p:spPr>
        <p:txBody>
          <a:bodyPr/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Přednášky budou vloženy do informačního systému</a:t>
            </a:r>
          </a:p>
          <a:p>
            <a:r>
              <a:rPr lang="cs-CZ" b="1" dirty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5</a:t>
            </a:fld>
            <a:endParaRPr lang="sk-SK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47C212D-0B58-45DF-BD65-7E447AC4864A}" type="datetime1">
              <a:rPr lang="cs-CZ" smtClean="0"/>
              <a:t>13.09.2021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pl-PL"/>
              <a:t>PŘÍRODNÍ POLYMERY PŘF MU  1 2021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6</a:t>
            </a:fld>
            <a:endParaRPr lang="sk-SK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>
                <a:solidFill>
                  <a:srgbClr val="FF0000"/>
                </a:solidFill>
              </a:rPr>
              <a:t>E - LEARNING</a:t>
            </a:r>
            <a:endParaRPr lang="sk-SK" b="1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348609"/>
        </p:xfrm>
        <a:graphic>
          <a:graphicData uri="http://schemas.openxmlformats.org/drawingml/2006/table">
            <a:tbl>
              <a:tblPr/>
              <a:tblGrid>
                <a:gridCol w="364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800" b="1" dirty="0" err="1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800" b="1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moje Internetové adresy nebo do informačního systému MU</a:t>
                      </a:r>
                      <a:r>
                        <a:rPr lang="cs-CZ" sz="2800" b="1" baseline="0" dirty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7FDD38-4D6C-4494-AF9F-8AE8F902F601}" type="datetime1">
              <a:rPr lang="cs-CZ" smtClean="0"/>
              <a:t>13.09.2021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Výuka předmětu PŘÍRODNÍ POLYMERY na MU a na jiných školách </a:t>
            </a:r>
            <a:r>
              <a:rPr lang="cs-CZ" sz="2800" b="1" dirty="0">
                <a:solidFill>
                  <a:srgbClr val="008000"/>
                </a:solidFill>
              </a:rPr>
              <a:t>(</a:t>
            </a:r>
            <a:r>
              <a:rPr lang="cs-CZ" sz="2800" b="1" i="1" u="sng" dirty="0">
                <a:solidFill>
                  <a:srgbClr val="008000"/>
                </a:solidFill>
              </a:rPr>
              <a:t>není úplným výčtem</a:t>
            </a:r>
            <a:r>
              <a:rPr lang="cs-CZ" sz="2800" b="1" dirty="0">
                <a:solidFill>
                  <a:srgbClr val="008000"/>
                </a:solidFill>
              </a:rPr>
              <a:t>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Předmět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MU, </a:t>
                      </a:r>
                      <a:r>
                        <a:rPr lang="cs-CZ" dirty="0" err="1"/>
                        <a:t>PřF</a:t>
                      </a:r>
                      <a:r>
                        <a:rPr lang="cs-CZ" dirty="0"/>
                        <a:t>, obor 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Makromolekulární chemie</a:t>
                      </a:r>
                      <a:r>
                        <a:rPr lang="cs-CZ" dirty="0"/>
                        <a:t>, lekce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C000"/>
                          </a:solidFill>
                        </a:rPr>
                        <a:t>SVŠT Bratislava, fakulta chemická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rgbClr val="FFC000"/>
                          </a:solidFill>
                        </a:rPr>
                        <a:t>Prírodné</a:t>
                      </a:r>
                      <a:r>
                        <a:rPr lang="cs-CZ" b="1" dirty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cs-CZ" b="1" dirty="0" err="1">
                          <a:solidFill>
                            <a:srgbClr val="FFC000"/>
                          </a:solidFill>
                        </a:rPr>
                        <a:t>polyméry</a:t>
                      </a:r>
                      <a:r>
                        <a:rPr lang="cs-CZ" b="1" dirty="0">
                          <a:solidFill>
                            <a:srgbClr val="FFC000"/>
                          </a:solidFill>
                        </a:rPr>
                        <a:t> (4 kredity, 2 hodiny přednášek týdně)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VUT, FCH, Ústav chemie materiálů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00B050"/>
                          </a:solidFill>
                        </a:rPr>
                        <a:t>Polymery pro medicínské aplikace (3 kredity, 2 hodiny přednášek týdně)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UTB, fakulta technologická, chemie a technologie materiálů, inženýrství polymerů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Technologie přírodních polymerů</a:t>
                      </a:r>
                    </a:p>
                    <a:p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Aplikace přírodních polymerů	</a:t>
                      </a:r>
                    </a:p>
                    <a:p>
                      <a:r>
                        <a:rPr lang="cs-CZ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Polymerní kompozity přírodní a syntetické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VŠCHT</a:t>
                      </a:r>
                      <a:r>
                        <a:rPr lang="cs-CZ" baseline="0" dirty="0">
                          <a:solidFill>
                            <a:srgbClr val="FF0000"/>
                          </a:solidFill>
                        </a:rPr>
                        <a:t> Praha, fakulta potravinářské a biochemické technologie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Chemie přírodních látek – studijní obor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00FF"/>
                          </a:solidFill>
                        </a:rPr>
                        <a:t>VFU Brno, fakulta farmaceutická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00FF"/>
                          </a:solidFill>
                        </a:rPr>
                        <a:t>Ústav přírodních léčiv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FB9B2-AAA1-492F-AC2B-347F7A19C1A3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Výuka předmětu PŘÍRODNÍ POLYMERY na MU a na jiných školách 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dirty="0">
                <a:solidFill>
                  <a:srgbClr val="008000"/>
                </a:solidFill>
                <a:latin typeface="Arial Black" pitchFamily="34" charset="0"/>
              </a:rPr>
              <a:t>POKRAČOVÁNÍ</a:t>
            </a:r>
            <a:r>
              <a:rPr lang="cs-CZ" sz="2800" b="1" dirty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119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Předmět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369">
                <a:tc>
                  <a:txBody>
                    <a:bodyPr/>
                    <a:lstStyle/>
                    <a:p>
                      <a:r>
                        <a:rPr lang="cs-CZ" b="1" dirty="0"/>
                        <a:t>VUT, FCH, Ústav chemie</a:t>
                      </a:r>
                      <a:r>
                        <a:rPr lang="cs-CZ" b="1" baseline="0" dirty="0"/>
                        <a:t> potravin a biotechnologií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Technologie</a:t>
                      </a:r>
                      <a:r>
                        <a:rPr lang="cs-CZ" b="1" baseline="0" dirty="0"/>
                        <a:t>  biopolymerů</a:t>
                      </a:r>
                      <a:r>
                        <a:rPr lang="cs-CZ" b="1" dirty="0"/>
                        <a:t> </a:t>
                      </a:r>
                      <a:r>
                        <a:rPr lang="cs-CZ" dirty="0"/>
                        <a:t>(5 kreditů, 2 hodiny přednášek týdně). </a:t>
                      </a:r>
                    </a:p>
                    <a:p>
                      <a:r>
                        <a:rPr lang="cs-CZ" sz="2800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Naše</a:t>
                      </a:r>
                      <a:r>
                        <a:rPr lang="cs-CZ" sz="2800" baseline="0" dirty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přednášky jsou těmto dosti obsahově podobné, ale </a:t>
                      </a:r>
                      <a:r>
                        <a:rPr lang="cs-CZ" sz="2800" baseline="0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u nás nejsou zařazeny nukleové kyseliny, enzymy ani hormony</a:t>
                      </a:r>
                      <a:endParaRPr lang="cs-CZ" sz="28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1D4B1-25D5-4DDC-92E3-8C9B5DBA8205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Výuka předmětu PŘÍRODNÍ POLYMERY (LÁTKY) na MU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Škola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00FF"/>
                          </a:solidFill>
                        </a:rPr>
                        <a:t>Předmět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MU, </a:t>
                      </a:r>
                      <a:r>
                        <a:rPr lang="cs-CZ" dirty="0" err="1"/>
                        <a:t>PřF</a:t>
                      </a:r>
                      <a:r>
                        <a:rPr lang="cs-CZ" dirty="0"/>
                        <a:t>, obor 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Bioorganická</a:t>
                      </a:r>
                      <a:r>
                        <a:rPr lang="cs-CZ" dirty="0"/>
                        <a:t> 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91AD2-1F1D-4622-9528-B7A01DB9CE1A}" type="datetime1">
              <a:rPr lang="cs-CZ" smtClean="0"/>
              <a:t>13.09.2021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165304"/>
            <a:ext cx="4256112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PŘF MU  1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8" name="Obrázek 7" descr="img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19400" y="2745894"/>
            <a:ext cx="4486255" cy="3312367"/>
          </a:xfrm>
          <a:prstGeom prst="rect">
            <a:avLst/>
          </a:prstGeom>
        </p:spPr>
      </p:pic>
      <p:pic>
        <p:nvPicPr>
          <p:cNvPr id="9" name="Obrázek 8" descr="img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2855" y="617945"/>
            <a:ext cx="1872208" cy="50460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1990</Words>
  <Application>Microsoft Office PowerPoint</Application>
  <PresentationFormat>Předvádění na obrazovce (4:3)</PresentationFormat>
  <Paragraphs>378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Aharoni</vt:lpstr>
      <vt:lpstr>Arial</vt:lpstr>
      <vt:lpstr>Arial Black</vt:lpstr>
      <vt:lpstr>Calibri</vt:lpstr>
      <vt:lpstr>Symbol</vt:lpstr>
      <vt:lpstr>Default Design</vt:lpstr>
      <vt:lpstr>PŘÍRODNÍ POLYMERY</vt:lpstr>
      <vt:lpstr>Předmět kurzu je:</vt:lpstr>
      <vt:lpstr>Jak zařadit tuto přednášku do souvislosti s další výukou a specializací?</vt:lpstr>
      <vt:lpstr>Časový plán</vt:lpstr>
      <vt:lpstr>Systém studia</vt:lpstr>
      <vt:lpstr>E - LEARNING</vt:lpstr>
      <vt:lpstr>Výuka předmětu PŘÍRODNÍ POLYMERY na MU a na jiných školách (není úplným výčtem)</vt:lpstr>
      <vt:lpstr>Výuka předmětu PŘÍRODNÍ POLYMERY na MU a na jiných školách (POKRAČOVÁNÍ)</vt:lpstr>
      <vt:lpstr>Výuka předmětu PŘÍRODNÍ POLYMERY (LÁTKY) na MU</vt:lpstr>
      <vt:lpstr>Inženýrské specializace v oblasti přírodních polymerů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  Rozeznáváme především zbytkovou (odpadní) biomasu - dřevní odpady z lesního hospodářství a celulózo-papírenského, dřevařského a nábytkářského průmyslu, rostlinné zbytky ze zemědělské prvovýroby a údržby krajiny, komunální bioodpad a odpady z potravinářského průmyslu - a cíleně pěstovanou biomasu - energetické byliny a rychlerostoucí dřeviny</vt:lpstr>
      <vt:lpstr>Doporučená literatura – nespecializované učebnice</vt:lpstr>
      <vt:lpstr>Nově sehnaná literatura</vt:lpstr>
      <vt:lpstr>V češtině a slovenštině asi jediná literatura věnovaná výhradně PŘÍRODNÍM POLYMERŮM, ale nedostupná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Čemu se věnovat budeme a čemu ne?</vt:lpstr>
      <vt:lpstr>Přírodní polymery – HISTORICKÝ základ chemie polymerů a plastů</vt:lpstr>
      <vt:lpstr>NOVÝ PŘEDMĚT od tohoto semestru: Laboratorní cvičení z chemie přírodních polymerů</vt:lpstr>
      <vt:lpstr>Syntetické produkty</vt:lpstr>
      <vt:lpstr>Prezentace aplikace PowerPoint</vt:lpstr>
      <vt:lpstr>Prezentace aplikace PowerPoint</vt:lpstr>
      <vt:lpstr>Prezentace aplikace PowerPoint</vt:lpstr>
      <vt:lpstr>Přírodní produkty</vt:lpstr>
      <vt:lpstr>Modifikované přírodní produkty</vt:lpstr>
      <vt:lpstr>Syntetické produkty</vt:lpstr>
      <vt:lpstr>Význam přírodních polymerů v minulosti, současnosti a budoucnosti </vt:lpstr>
      <vt:lpstr>Má KAŽDÉ využití přírodních surovin smysl?</vt:lpstr>
      <vt:lpstr>Co je vhodné si oživit 1 ?</vt:lpstr>
      <vt:lpstr>Co je vhodné si oživit 2 ?</vt:lpstr>
      <vt:lpstr>Co je vhodné si oživit 3 ?</vt:lpstr>
      <vt:lpstr>Co je vhodné si oživit 4 ?</vt:lpstr>
      <vt:lpstr>Biopolymery v AV ČR</vt:lpstr>
      <vt:lpstr>Cesta od nápadu k realizaci je PŘEDLOUHÁ</vt:lpstr>
      <vt:lpstr>Co jsem pro vás udělal navíc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177</cp:revision>
  <dcterms:created xsi:type="dcterms:W3CDTF">2008-02-10T16:41:08Z</dcterms:created>
  <dcterms:modified xsi:type="dcterms:W3CDTF">2021-09-13T10:39:32Z</dcterms:modified>
</cp:coreProperties>
</file>