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6" r:id="rId2"/>
    <p:sldId id="389" r:id="rId3"/>
    <p:sldId id="334" r:id="rId4"/>
    <p:sldId id="335" r:id="rId5"/>
    <p:sldId id="369" r:id="rId6"/>
    <p:sldId id="336" r:id="rId7"/>
    <p:sldId id="398" r:id="rId8"/>
    <p:sldId id="375" r:id="rId9"/>
    <p:sldId id="333" r:id="rId10"/>
    <p:sldId id="391" r:id="rId11"/>
    <p:sldId id="338" r:id="rId12"/>
    <p:sldId id="345" r:id="rId13"/>
    <p:sldId id="383" r:id="rId14"/>
    <p:sldId id="377" r:id="rId15"/>
    <p:sldId id="385" r:id="rId16"/>
    <p:sldId id="378" r:id="rId17"/>
    <p:sldId id="379" r:id="rId18"/>
    <p:sldId id="380" r:id="rId19"/>
    <p:sldId id="381" r:id="rId20"/>
    <p:sldId id="337" r:id="rId21"/>
    <p:sldId id="395" r:id="rId22"/>
    <p:sldId id="396" r:id="rId23"/>
    <p:sldId id="397" r:id="rId24"/>
    <p:sldId id="339" r:id="rId25"/>
    <p:sldId id="340" r:id="rId26"/>
    <p:sldId id="341" r:id="rId27"/>
    <p:sldId id="342" r:id="rId28"/>
    <p:sldId id="343" r:id="rId29"/>
    <p:sldId id="344" r:id="rId30"/>
    <p:sldId id="347" r:id="rId31"/>
    <p:sldId id="390" r:id="rId32"/>
    <p:sldId id="373" r:id="rId33"/>
    <p:sldId id="346" r:id="rId34"/>
    <p:sldId id="348" r:id="rId35"/>
    <p:sldId id="349" r:id="rId36"/>
    <p:sldId id="350" r:id="rId37"/>
    <p:sldId id="351" r:id="rId38"/>
    <p:sldId id="352" r:id="rId39"/>
    <p:sldId id="353" r:id="rId40"/>
    <p:sldId id="354" r:id="rId41"/>
    <p:sldId id="355" r:id="rId42"/>
    <p:sldId id="356" r:id="rId43"/>
    <p:sldId id="357" r:id="rId44"/>
    <p:sldId id="358" r:id="rId45"/>
    <p:sldId id="359" r:id="rId46"/>
    <p:sldId id="392" r:id="rId47"/>
    <p:sldId id="393" r:id="rId48"/>
    <p:sldId id="360" r:id="rId49"/>
    <p:sldId id="361" r:id="rId50"/>
    <p:sldId id="366" r:id="rId51"/>
    <p:sldId id="362" r:id="rId52"/>
    <p:sldId id="394" r:id="rId53"/>
    <p:sldId id="365" r:id="rId54"/>
    <p:sldId id="367" r:id="rId55"/>
    <p:sldId id="363" r:id="rId56"/>
    <p:sldId id="364" r:id="rId57"/>
    <p:sldId id="368" r:id="rId58"/>
    <p:sldId id="370" r:id="rId59"/>
    <p:sldId id="386" r:id="rId60"/>
    <p:sldId id="371" r:id="rId61"/>
    <p:sldId id="382" r:id="rId62"/>
    <p:sldId id="387" r:id="rId63"/>
    <p:sldId id="388" r:id="rId64"/>
    <p:sldId id="374" r:id="rId65"/>
  </p:sldIdLst>
  <p:sldSz cx="9144000" cy="6858000" type="screen4x3"/>
  <p:notesSz cx="6850063" cy="99822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1704" y="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83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8361" cy="499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72" tIns="48086" rIns="96172" bIns="48086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0117" y="0"/>
            <a:ext cx="2968361" cy="499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72" tIns="48086" rIns="96172" bIns="48086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0275" y="747713"/>
            <a:ext cx="4989513" cy="3743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007" y="4741546"/>
            <a:ext cx="5480050" cy="4491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72" tIns="48086" rIns="96172" bIns="480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noProof="0"/>
              <a:t>Click to edit Master text styles</a:t>
            </a:r>
          </a:p>
          <a:p>
            <a:pPr lvl="1"/>
            <a:r>
              <a:rPr lang="sk-SK" noProof="0"/>
              <a:t>Second level</a:t>
            </a:r>
          </a:p>
          <a:p>
            <a:pPr lvl="2"/>
            <a:r>
              <a:rPr lang="sk-SK" noProof="0"/>
              <a:t>Third level</a:t>
            </a:r>
          </a:p>
          <a:p>
            <a:pPr lvl="3"/>
            <a:r>
              <a:rPr lang="sk-SK" noProof="0"/>
              <a:t>Fourth level</a:t>
            </a:r>
          </a:p>
          <a:p>
            <a:pPr lvl="4"/>
            <a:r>
              <a:rPr lang="sk-SK" noProof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81358"/>
            <a:ext cx="2968361" cy="499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72" tIns="48086" rIns="96172" bIns="48086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0117" y="9481358"/>
            <a:ext cx="2968361" cy="499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72" tIns="48086" rIns="96172" bIns="48086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0AA020E8-AC26-45A2-8DDA-4796D5812D2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85610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1A4251-6793-48A9-9EF1-04977FA14194}" type="datetime1">
              <a:rPr lang="cs-CZ" smtClean="0"/>
              <a:t>19.09.2021</a:t>
            </a:fld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159F9-13B7-4B9F-BAF9-1E91E2B4D07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A774E-4EBB-4AFA-9EBF-331CE2CDC960}" type="datetime1">
              <a:rPr lang="cs-CZ" smtClean="0"/>
              <a:t>19.09.2021</a:t>
            </a:fld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AE0EF-75A2-445F-BA42-21AAA1105D5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CB16F-2DEB-49B5-BEA1-C865F6CB904B}" type="datetime1">
              <a:rPr lang="cs-CZ" smtClean="0"/>
              <a:t>19.09.2021</a:t>
            </a:fld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D0A45-28A5-461E-8B92-945FC723D89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E73CC-A8FC-4D80-A6AB-9A6BB3AD3EAC}" type="datetime1">
              <a:rPr lang="cs-CZ" smtClean="0"/>
              <a:t>19.09.2021</a:t>
            </a:fld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F317E-C5B4-4DAB-9674-AFCC279BEA9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97D965-A66F-4E3B-AF77-E935E511D651}" type="datetime1">
              <a:rPr lang="cs-CZ" smtClean="0"/>
              <a:t>19.09.2021</a:t>
            </a:fld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1B0DE-FA74-4AFF-A5C7-1440790630E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04683-6568-4BD0-ADC6-46BBE6E55122}" type="datetime1">
              <a:rPr lang="cs-CZ" smtClean="0"/>
              <a:t>19.09.2021</a:t>
            </a:fld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162C-1DBC-4BD0-B3FA-CB1FC3ECB06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F74DC-4258-4E1B-B1E0-93A67557682F}" type="datetime1">
              <a:rPr lang="cs-CZ" smtClean="0"/>
              <a:t>19.09.2021</a:t>
            </a:fld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68248-660C-447C-855D-37CBFB62877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E7892-4FCE-456D-9DB8-1DD886CE21D9}" type="datetime1">
              <a:rPr lang="cs-CZ" smtClean="0"/>
              <a:t>19.09.2021</a:t>
            </a:fld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A1800-BFC7-4E22-8964-B8A4E143B63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D1635-AC82-4478-B5AD-EA7ABF849A9F}" type="datetime1">
              <a:rPr lang="cs-CZ" smtClean="0"/>
              <a:t>19.09.2021</a:t>
            </a:fld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865BE-C659-4ABD-A817-DED046766B3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B07FF-475F-48B2-A9CB-9C7D1B989CCB}" type="datetime1">
              <a:rPr lang="cs-CZ" smtClean="0"/>
              <a:t>19.09.2021</a:t>
            </a:fld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AE1EA-64DE-4526-BF42-981E8B573A5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5B465-68AB-4AF0-A1A0-804DCA027110}" type="datetime1">
              <a:rPr lang="cs-CZ" smtClean="0"/>
              <a:t>19.09.2021</a:t>
            </a:fld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294A2-FC15-4664-8301-AA3F984E846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892F6-C9A4-45C9-AC44-CD9572FE11A5}" type="datetime1">
              <a:rPr lang="cs-CZ" smtClean="0"/>
              <a:t>19.09.2021</a:t>
            </a:fld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01612-7D2C-4A80-B82F-FB90E81E0EC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fld id="{0E0DEBBB-E488-4869-8A4A-92E4A9A892D5}" type="datetime1">
              <a:rPr lang="cs-CZ" smtClean="0"/>
              <a:t>19.09.2021</a:t>
            </a:fld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5CD623B-DDD8-4A6A-9C50-793E8D3E8A3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precheza.cz/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Olej" TargetMode="External"/><Relationship Id="rId7" Type="http://schemas.openxmlformats.org/officeDocument/2006/relationships/hyperlink" Target="https://cs.wikipedia.org/wiki/Teplota" TargetMode="External"/><Relationship Id="rId2" Type="http://schemas.openxmlformats.org/officeDocument/2006/relationships/hyperlink" Target="https://cs.wikipedia.org/wiki/Rozpustnos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iki/Chu%C5%A5" TargetMode="External"/><Relationship Id="rId5" Type="http://schemas.openxmlformats.org/officeDocument/2006/relationships/hyperlink" Target="https://cs.wikipedia.org/wiki/V%C5%AFn%C4%9B" TargetMode="External"/><Relationship Id="rId4" Type="http://schemas.openxmlformats.org/officeDocument/2006/relationships/hyperlink" Target="https://cs.wikipedia.org/wiki/Sm%C4%9Bs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cs.wikipedia.org/wiki/Soubor:Isoprene.sv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s.wikipedia.org/wiki/Chemick%C3%BD_vzorec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Miner%C3%A1ln%C3%AD_olej" TargetMode="External"/><Relationship Id="rId7" Type="http://schemas.openxmlformats.org/officeDocument/2006/relationships/hyperlink" Target="http://cs.wikipedia.org/wiki/K%C5%99em%C3%ADk" TargetMode="External"/><Relationship Id="rId2" Type="http://schemas.openxmlformats.org/officeDocument/2006/relationships/hyperlink" Target="http://cs.wikipedia.org/wiki/Triacylglycero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s.wikipedia.org/wiki/Silikonov%C3%BD_olej" TargetMode="External"/><Relationship Id="rId5" Type="http://schemas.openxmlformats.org/officeDocument/2006/relationships/hyperlink" Target="http://cs.wikipedia.org/wiki/Ropa" TargetMode="External"/><Relationship Id="rId4" Type="http://schemas.openxmlformats.org/officeDocument/2006/relationships/hyperlink" Target="http://cs.wikipedia.org/wiki/Uhlovod%C3%ADky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hyperlink" Target="https://en.wikipedia.org/wiki/File:Bromundecans%C3%A4ure.svg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hyperlink" Target="https://en.wikipedia.org/wiki/File:Synthese_von_11-Aminoundecans%C3%A4ure.svg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nicke-normy-csn.cz/588761-csn-en-iso-3961_4_89869.html" TargetMode="External"/><Relationship Id="rId2" Type="http://schemas.openxmlformats.org/officeDocument/2006/relationships/hyperlink" Target="http://www.technicke-normy-csn.cz/588756-csn-en-iso-660_4_84117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echnicke-normy-csn.cz/588763-csn-58-8763_4_17049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547813" y="6245225"/>
            <a:ext cx="6696075" cy="476250"/>
          </a:xfrm>
          <a:noFill/>
        </p:spPr>
        <p:txBody>
          <a:bodyPr/>
          <a:lstStyle/>
          <a:p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3075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0CBC22-831C-497A-92CA-C8075AB01A1C}" type="slidenum">
              <a:rPr lang="sk-SK" smtClean="0"/>
              <a:pPr/>
              <a:t>1</a:t>
            </a:fld>
            <a:endParaRPr lang="sk-SK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188640"/>
            <a:ext cx="7772400" cy="2448272"/>
          </a:xfrm>
        </p:spPr>
        <p:txBody>
          <a:bodyPr/>
          <a:lstStyle/>
          <a:p>
            <a:pPr eaLnBrk="1" hangingPunct="1"/>
            <a:r>
              <a:rPr lang="sk-SK" sz="4000" b="1" dirty="0">
                <a:solidFill>
                  <a:srgbClr val="FF0000"/>
                </a:solidFill>
                <a:latin typeface="Arial Black" pitchFamily="34" charset="0"/>
              </a:rPr>
              <a:t>PŘÍRODNÍ POLYMERY</a:t>
            </a:r>
            <a:br>
              <a:rPr lang="sk-SK" sz="4000" b="1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sk-SK" sz="4000" b="1" kern="1200" dirty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Deriváty </a:t>
            </a:r>
            <a:r>
              <a:rPr lang="sk-SK" sz="4000" b="1" kern="1200" dirty="0" err="1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kyselin</a:t>
            </a:r>
            <a:r>
              <a:rPr lang="sk-SK" sz="4000" b="1" kern="1200" dirty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 - </a:t>
            </a:r>
            <a:r>
              <a:rPr lang="sk-SK" sz="4000" b="1" kern="1200" dirty="0" err="1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přírodní</a:t>
            </a:r>
            <a:r>
              <a:rPr lang="sk-SK" sz="4000" b="1" kern="1200" dirty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sk-SK" sz="4000" b="1" kern="1200" dirty="0" err="1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pryskyřice</a:t>
            </a:r>
            <a:r>
              <a:rPr lang="sk-SK" sz="4000" b="1" kern="1200" dirty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, </a:t>
            </a:r>
            <a:r>
              <a:rPr lang="sk-SK" sz="4000" b="1" kern="1200" dirty="0" err="1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vysýchavé</a:t>
            </a:r>
            <a:r>
              <a:rPr lang="sk-SK" sz="4000" b="1" kern="1200" dirty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 oleje, šelak</a:t>
            </a:r>
            <a:endParaRPr lang="sk-SK" sz="4000" b="1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2636912"/>
            <a:ext cx="6400800" cy="3600400"/>
          </a:xfrm>
        </p:spPr>
        <p:txBody>
          <a:bodyPr/>
          <a:lstStyle/>
          <a:p>
            <a:pPr eaLnBrk="1" hangingPunct="1"/>
            <a:r>
              <a:rPr lang="cs-CZ" sz="2400" b="1" dirty="0"/>
              <a:t>RNDr. Ladislav Pospíšil, CSc.</a:t>
            </a:r>
          </a:p>
          <a:p>
            <a:pPr eaLnBrk="1" hangingPunct="1"/>
            <a:r>
              <a:rPr lang="cs-CZ" sz="2400" b="1" dirty="0">
                <a:solidFill>
                  <a:srgbClr val="C00000"/>
                </a:solidFill>
              </a:rPr>
              <a:t>UČO:29716</a:t>
            </a:r>
            <a:endParaRPr lang="sk-SK" sz="2400" b="1" dirty="0">
              <a:solidFill>
                <a:srgbClr val="C00000"/>
              </a:solidFill>
            </a:endParaRPr>
          </a:p>
        </p:txBody>
      </p:sp>
      <p:sp>
        <p:nvSpPr>
          <p:cNvPr id="3078" name="Zástupný symbol pro datum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0176DA10-9EC4-4875-8F0C-36B38CB9D290}" type="datetime1">
              <a:rPr lang="cs-CZ" smtClean="0"/>
              <a:t>19.09.2021</a:t>
            </a:fld>
            <a:endParaRPr lang="sk-SK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55D317-9C95-40AF-BBA4-4715A7C62FAB}" type="datetime1">
              <a:rPr lang="cs-CZ" smtClean="0"/>
              <a:t>19.09.2021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10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251520" y="260648"/>
            <a:ext cx="8424936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Jodové číslo </a:t>
            </a:r>
          </a:p>
          <a:p>
            <a:pPr algn="just"/>
            <a:r>
              <a:rPr lang="cs-CZ" sz="2400" b="1" dirty="0"/>
              <a:t>je definováno jako množství (%) halogenu přepočítaného na jód, které může zkoumaný vzorek vázat za podmínek metody. Jodové číslo (JČ) charakterizuje obsah nenasycených mastných kyselin. Lze ho proto použít pro zjištění původu a kvality tuku. Jodové číslo může sloužit ke zjištění původů sádla (např. střevní sádlo) a při podezření, že v sádlu či loji jsou přimíchány jiné tuky, nebo že došlo k oxidaci. Jodové číslo je měřítkem obsahu dvojných vazeb ve vzorku. Oleje, které mají JČ nad 150 se řadí mezi vysychavé, oleje s JČ od 100 do 150 jsou </a:t>
            </a:r>
            <a:r>
              <a:rPr lang="cs-CZ" sz="2400" b="1" dirty="0" err="1"/>
              <a:t>polovysychavé</a:t>
            </a:r>
            <a:r>
              <a:rPr lang="cs-CZ" sz="2400" b="1" dirty="0"/>
              <a:t> a oleje s JČ pod 100 jsou nevysychavé.</a:t>
            </a:r>
          </a:p>
          <a:p>
            <a:pPr algn="just"/>
            <a:r>
              <a:rPr lang="cs-CZ" sz="2400" b="1" dirty="0"/>
              <a:t>Jodové číslo se stanovuje metodou Hanušovou (s </a:t>
            </a:r>
            <a:r>
              <a:rPr lang="cs-CZ" sz="2400" b="1" dirty="0" err="1"/>
              <a:t>jódmonobromidem</a:t>
            </a:r>
            <a:r>
              <a:rPr lang="cs-CZ" sz="2400" b="1" dirty="0"/>
              <a:t>) či </a:t>
            </a:r>
            <a:r>
              <a:rPr lang="cs-CZ" sz="2400" b="1" dirty="0" err="1"/>
              <a:t>Wijasovou</a:t>
            </a:r>
            <a:r>
              <a:rPr lang="cs-CZ" sz="2400" b="1" dirty="0"/>
              <a:t> (s </a:t>
            </a:r>
            <a:r>
              <a:rPr lang="cs-CZ" sz="2400" b="1" dirty="0" err="1"/>
              <a:t>jodmonochloridem</a:t>
            </a:r>
            <a:r>
              <a:rPr lang="cs-CZ" sz="2400" b="1" dirty="0"/>
              <a:t>).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Mastné kyseliny, které nás budou zajímat </a:t>
            </a:r>
            <a:br>
              <a:rPr lang="cs-CZ" sz="2800" b="1" dirty="0">
                <a:solidFill>
                  <a:srgbClr val="FF0000"/>
                </a:solidFill>
              </a:rPr>
            </a:br>
            <a:r>
              <a:rPr lang="cs-CZ" sz="2800" b="1" dirty="0">
                <a:solidFill>
                  <a:srgbClr val="FF0000"/>
                </a:solidFill>
              </a:rPr>
              <a:t>a proč?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EF8E8C-828B-4860-9A32-FDDA274E4962}" type="datetime1">
              <a:rPr lang="cs-CZ" smtClean="0"/>
              <a:t>19.09.2021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11</a:t>
            </a:fld>
            <a:endParaRPr lang="sk-SK"/>
          </a:p>
        </p:txBody>
      </p:sp>
      <p:pic>
        <p:nvPicPr>
          <p:cNvPr id="13" name="Obrázek 12" descr="img4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120721" y="-600440"/>
            <a:ext cx="5040560" cy="8634945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1619672" y="6021288"/>
            <a:ext cx="1728192" cy="646331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CHYBA! MÁ BÝT 3</a:t>
            </a:r>
          </a:p>
        </p:txBody>
      </p:sp>
      <p:cxnSp>
        <p:nvCxnSpPr>
          <p:cNvPr id="14" name="Přímá spojovací šipka 13"/>
          <p:cNvCxnSpPr/>
          <p:nvPr/>
        </p:nvCxnSpPr>
        <p:spPr>
          <a:xfrm flipV="1">
            <a:off x="3059832" y="4869160"/>
            <a:ext cx="288032" cy="115212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Mastné kyseliny -  zdroje a technologie výroby</a:t>
            </a: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/>
          <a:lstStyle/>
          <a:p>
            <a:pPr algn="ctr">
              <a:buNone/>
            </a:pPr>
            <a:r>
              <a:rPr lang="cs-CZ" sz="4800" b="1" dirty="0">
                <a:solidFill>
                  <a:srgbClr val="C00000"/>
                </a:solidFill>
                <a:latin typeface="Arial Black" pitchFamily="34" charset="0"/>
              </a:rPr>
              <a:t>Olejnatá semena bylin</a:t>
            </a:r>
          </a:p>
          <a:p>
            <a:pPr algn="ctr">
              <a:buNone/>
            </a:pPr>
            <a:r>
              <a:rPr lang="cs-CZ" sz="4000" b="1" u="sng" dirty="0">
                <a:solidFill>
                  <a:srgbClr val="008000"/>
                </a:solidFill>
                <a:latin typeface="Arial Black" pitchFamily="34" charset="0"/>
              </a:rPr>
              <a:t>TECHNOLOGIE</a:t>
            </a:r>
          </a:p>
          <a:p>
            <a:r>
              <a:rPr lang="cs-CZ" sz="2800" b="1" u="sng" dirty="0">
                <a:solidFill>
                  <a:srgbClr val="008000"/>
                </a:solidFill>
              </a:rPr>
              <a:t>LISOVÁNÍ ZA STUDENA </a:t>
            </a:r>
            <a:r>
              <a:rPr lang="cs-CZ" sz="2800" dirty="0">
                <a:solidFill>
                  <a:srgbClr val="008000"/>
                </a:solidFill>
              </a:rPr>
              <a:t>(obdoba tzv. panenského olivového oleje)</a:t>
            </a:r>
          </a:p>
          <a:p>
            <a:r>
              <a:rPr lang="cs-CZ" sz="2800" b="1" u="sng" dirty="0">
                <a:solidFill>
                  <a:srgbClr val="0000FF"/>
                </a:solidFill>
              </a:rPr>
              <a:t>Lisování za tepla </a:t>
            </a:r>
            <a:r>
              <a:rPr lang="cs-CZ" sz="2800" dirty="0">
                <a:solidFill>
                  <a:srgbClr val="0000FF"/>
                </a:solidFill>
              </a:rPr>
              <a:t>(obdoba olivového oleje pro vaření)</a:t>
            </a:r>
          </a:p>
          <a:p>
            <a:r>
              <a:rPr lang="cs-CZ" sz="2800" b="1" u="sng" dirty="0"/>
              <a:t>Extrakce uhlovodíky </a:t>
            </a:r>
            <a:r>
              <a:rPr lang="cs-CZ" sz="2800" dirty="0"/>
              <a:t>(obdoba olivového oleje pro mýdla a kosmetiku )</a:t>
            </a:r>
          </a:p>
          <a:p>
            <a:r>
              <a:rPr lang="cs-CZ" sz="3600" b="1" dirty="0">
                <a:solidFill>
                  <a:srgbClr val="FFC000"/>
                </a:solidFill>
                <a:latin typeface="Arial Black" pitchFamily="34" charset="0"/>
              </a:rPr>
              <a:t>ODPADY, tzv. POKRUTINY &gt; KRMIVO 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8D2F1D-99AF-4262-AFE3-AC4FCD025BB5}" type="datetime1">
              <a:rPr lang="cs-CZ" smtClean="0"/>
              <a:t>19.09.2021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12</a:t>
            </a:fld>
            <a:endParaRPr lang="sk-SK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727759-D299-4CD0-BB55-E895B458D107}" type="datetime1">
              <a:rPr lang="cs-CZ" smtClean="0"/>
              <a:t>19.09.2021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13</a:t>
            </a:fld>
            <a:endParaRPr lang="sk-SK"/>
          </a:p>
        </p:txBody>
      </p:sp>
      <p:sp>
        <p:nvSpPr>
          <p:cNvPr id="5" name="TextovéPole 4"/>
          <p:cNvSpPr txBox="1"/>
          <p:nvPr/>
        </p:nvSpPr>
        <p:spPr>
          <a:xfrm>
            <a:off x="251520" y="332656"/>
            <a:ext cx="842493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>
                <a:solidFill>
                  <a:srgbClr val="FF0000"/>
                </a:solidFill>
                <a:latin typeface="Arial Black" pitchFamily="34" charset="0"/>
              </a:rPr>
              <a:t>FERMEŽ:</a:t>
            </a:r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  </a:t>
            </a:r>
            <a:r>
              <a:rPr lang="cs-CZ" sz="3200" u="sng" dirty="0">
                <a:solidFill>
                  <a:srgbClr val="0000FF"/>
                </a:solidFill>
                <a:latin typeface="Arial Black" pitchFamily="34" charset="0"/>
              </a:rPr>
              <a:t>UPRAVENÝ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 LNĚNÝ OLEJ</a:t>
            </a:r>
          </a:p>
          <a:p>
            <a:r>
              <a:rPr lang="cs-CZ" sz="3200" u="sng" dirty="0">
                <a:solidFill>
                  <a:srgbClr val="FFC000"/>
                </a:solidFill>
                <a:latin typeface="Arial Black" pitchFamily="34" charset="0"/>
              </a:rPr>
              <a:t>FERMEŽ nastavovaná: </a:t>
            </a:r>
            <a:r>
              <a:rPr lang="cs-CZ" sz="3200" dirty="0">
                <a:solidFill>
                  <a:srgbClr val="FFC000"/>
                </a:solidFill>
                <a:latin typeface="Arial Black" pitchFamily="34" charset="0"/>
              </a:rPr>
              <a:t>obsahuje i jiné oleje než jen lněný</a:t>
            </a:r>
          </a:p>
          <a:p>
            <a:r>
              <a:rPr lang="cs-CZ" sz="3200" u="sng" dirty="0">
                <a:solidFill>
                  <a:srgbClr val="008000"/>
                </a:solidFill>
                <a:latin typeface="Arial Black" pitchFamily="34" charset="0"/>
              </a:rPr>
              <a:t>CHEMICKÁ PODSTATA ÚPRAVY:</a:t>
            </a:r>
          </a:p>
          <a:p>
            <a:r>
              <a:rPr lang="cs-CZ" sz="3200" dirty="0">
                <a:solidFill>
                  <a:srgbClr val="008000"/>
                </a:solidFill>
                <a:latin typeface="Arial Black" pitchFamily="34" charset="0"/>
              </a:rPr>
              <a:t>Vznik –OOH skupin na dvojných vazbách nenasycených vyšších mastných kyselin</a:t>
            </a:r>
          </a:p>
          <a:p>
            <a:r>
              <a:rPr lang="cs-CZ" sz="3200" u="sng" dirty="0">
                <a:solidFill>
                  <a:srgbClr val="C00000"/>
                </a:solidFill>
                <a:latin typeface="Arial Black" pitchFamily="34" charset="0"/>
              </a:rPr>
              <a:t>FERMEŽ napouštěcí: </a:t>
            </a:r>
            <a:r>
              <a:rPr lang="cs-CZ" sz="3200" dirty="0">
                <a:solidFill>
                  <a:srgbClr val="C00000"/>
                </a:solidFill>
                <a:latin typeface="Arial Black" pitchFamily="34" charset="0"/>
              </a:rPr>
              <a:t>zředěno těkavými rozpouštědly pro snížení viskozity, tato pak vytěkají</a:t>
            </a:r>
          </a:p>
          <a:p>
            <a:r>
              <a:rPr lang="cs-CZ" sz="3200" u="sng" dirty="0">
                <a:solidFill>
                  <a:srgbClr val="7030A0"/>
                </a:solidFill>
                <a:latin typeface="Arial Black" pitchFamily="34" charset="0"/>
              </a:rPr>
              <a:t>FERMEŽ litografická:</a:t>
            </a:r>
            <a:r>
              <a:rPr lang="cs-CZ" sz="3200" dirty="0">
                <a:solidFill>
                  <a:srgbClr val="7030A0"/>
                </a:solidFill>
                <a:latin typeface="Arial Black" pitchFamily="34" charset="0"/>
              </a:rPr>
              <a:t> zvýšená viskozita delším vařením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E9740A-7C37-4042-A6F9-84F04365085D}" type="datetime1">
              <a:rPr lang="cs-CZ" smtClean="0"/>
              <a:t>19.09.2021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14</a:t>
            </a:fld>
            <a:endParaRPr lang="sk-SK"/>
          </a:p>
        </p:txBody>
      </p:sp>
      <p:pic>
        <p:nvPicPr>
          <p:cNvPr id="5" name="Obrázek 4" descr="4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74136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51520" y="980728"/>
            <a:ext cx="28083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>
                <a:solidFill>
                  <a:srgbClr val="FF0000"/>
                </a:solidFill>
                <a:latin typeface="Arial Black" pitchFamily="34" charset="0"/>
              </a:rPr>
              <a:t>FERMEŽ:</a:t>
            </a:r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  </a:t>
            </a:r>
            <a:r>
              <a:rPr lang="cs-CZ" sz="3200" u="sng" dirty="0">
                <a:solidFill>
                  <a:srgbClr val="0000FF"/>
                </a:solidFill>
                <a:latin typeface="Arial Black" pitchFamily="34" charset="0"/>
              </a:rPr>
              <a:t>UPRAVENÝ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 LNĚNÝ OLEJ</a:t>
            </a:r>
          </a:p>
        </p:txBody>
      </p:sp>
      <p:sp>
        <p:nvSpPr>
          <p:cNvPr id="7" name="Obdélník 6"/>
          <p:cNvSpPr/>
          <p:nvPr/>
        </p:nvSpPr>
        <p:spPr>
          <a:xfrm>
            <a:off x="4499992" y="2348880"/>
            <a:ext cx="432048" cy="360040"/>
          </a:xfrm>
          <a:prstGeom prst="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4860032" y="2636912"/>
            <a:ext cx="504056" cy="504056"/>
          </a:xfrm>
          <a:prstGeom prst="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CD6D75-B0B7-4A45-8EF4-15B6203AEBA3}" type="datetime1">
              <a:rPr lang="cs-CZ" smtClean="0"/>
              <a:t>19.09.2021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15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323528" y="260648"/>
            <a:ext cx="85689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>
                <a:solidFill>
                  <a:srgbClr val="FF0000"/>
                </a:solidFill>
                <a:latin typeface="Arial Black" pitchFamily="34" charset="0"/>
              </a:rPr>
              <a:t>FERMEŽ - </a:t>
            </a:r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z čeho </a:t>
            </a:r>
            <a:r>
              <a:rPr lang="cs-CZ" sz="3200" u="sng" dirty="0">
                <a:solidFill>
                  <a:srgbClr val="0000FF"/>
                </a:solidFill>
                <a:latin typeface="Arial Black" pitchFamily="34" charset="0"/>
              </a:rPr>
              <a:t>prý</a:t>
            </a:r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 pochází tento název?</a:t>
            </a:r>
          </a:p>
          <a:p>
            <a:r>
              <a:rPr lang="cs-CZ" sz="3200" i="1" u="sng" dirty="0">
                <a:solidFill>
                  <a:srgbClr val="0000FF"/>
                </a:solidFill>
                <a:latin typeface="Arial Black" pitchFamily="34" charset="0"/>
              </a:rPr>
              <a:t>PRÝ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 je to z francouzského </a:t>
            </a:r>
            <a:r>
              <a:rPr lang="cs-CZ" sz="3200">
                <a:solidFill>
                  <a:srgbClr val="0000FF"/>
                </a:solidFill>
                <a:latin typeface="Arial Black" pitchFamily="34" charset="0"/>
              </a:rPr>
              <a:t>slova </a:t>
            </a:r>
            <a:r>
              <a:rPr lang="cs-CZ" sz="3200" i="1" u="sng">
                <a:solidFill>
                  <a:srgbClr val="0000FF"/>
                </a:solidFill>
                <a:latin typeface="Arial Black" pitchFamily="34" charset="0"/>
              </a:rPr>
              <a:t>FERMER </a:t>
            </a:r>
            <a:r>
              <a:rPr lang="cs-CZ" sz="3200">
                <a:solidFill>
                  <a:srgbClr val="0000FF"/>
                </a:solidFill>
                <a:latin typeface="Arial Black" pitchFamily="34" charset="0"/>
              </a:rPr>
              <a:t>= 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uzavřít, protože to uzavíralo póry ve dřevě proti hnilobě.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A814A7-7D66-402B-A279-C2A0BB29D976}" type="datetime1">
              <a:rPr lang="cs-CZ" smtClean="0"/>
              <a:t>19.09.2021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16</a:t>
            </a:fld>
            <a:endParaRPr lang="sk-SK"/>
          </a:p>
        </p:txBody>
      </p:sp>
      <p:pic>
        <p:nvPicPr>
          <p:cNvPr id="5" name="Obrázek 4" descr="4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85725"/>
            <a:ext cx="8856983" cy="66865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49B763-938D-4D5A-AB98-F2ED9634CA47}" type="datetime1">
              <a:rPr lang="cs-CZ" smtClean="0"/>
              <a:t>19.09.2021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17</a:t>
            </a:fld>
            <a:endParaRPr lang="sk-SK"/>
          </a:p>
        </p:txBody>
      </p:sp>
      <p:pic>
        <p:nvPicPr>
          <p:cNvPr id="6" name="Obrázek 5" descr="4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23825"/>
            <a:ext cx="8856983" cy="66103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73B1B0-9A5A-45E5-B717-C3CA790E57D8}" type="datetime1">
              <a:rPr lang="cs-CZ" smtClean="0"/>
              <a:t>19.09.2021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18</a:t>
            </a:fld>
            <a:endParaRPr lang="sk-SK"/>
          </a:p>
        </p:txBody>
      </p:sp>
      <p:pic>
        <p:nvPicPr>
          <p:cNvPr id="7" name="Obrázek 6" descr="4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3825"/>
            <a:ext cx="9143999" cy="66103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3FDDD9-6DED-4042-8D1E-95373A13C136}" type="datetime1">
              <a:rPr lang="cs-CZ" smtClean="0"/>
              <a:t>19.09.2021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19</a:t>
            </a:fld>
            <a:endParaRPr lang="sk-SK"/>
          </a:p>
        </p:txBody>
      </p:sp>
      <p:pic>
        <p:nvPicPr>
          <p:cNvPr id="6" name="Obrázek 5" descr="4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5" y="150810"/>
            <a:ext cx="8928992" cy="4574334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7504" y="4941168"/>
            <a:ext cx="8856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>
                <a:solidFill>
                  <a:srgbClr val="0000FF"/>
                </a:solidFill>
                <a:latin typeface="Arial Black" pitchFamily="34" charset="0"/>
              </a:rPr>
              <a:t>TOT JE STARÁ LITERATURA, ALE STÁLE PLATNÁ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pPr eaLnBrk="1" hangingPunct="1"/>
            <a:r>
              <a:rPr lang="sk-SK" sz="3200" b="1" dirty="0">
                <a:solidFill>
                  <a:srgbClr val="FF0000"/>
                </a:solidFill>
              </a:rPr>
              <a:t>Časový plán</a:t>
            </a:r>
          </a:p>
        </p:txBody>
      </p:sp>
      <p:sp>
        <p:nvSpPr>
          <p:cNvPr id="5187" name="Zástupný symbol pro datum 5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fld id="{5C6822DB-74E4-412B-A57C-790E5BACB29D}" type="datetime1">
              <a:rPr lang="cs-CZ" smtClean="0"/>
              <a:t>19.09.2021</a:t>
            </a:fld>
            <a:endParaRPr lang="sk-SK"/>
          </a:p>
        </p:txBody>
      </p:sp>
      <p:sp>
        <p:nvSpPr>
          <p:cNvPr id="5122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5123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FF5703E-1236-4214-9588-EAFBC0DC33A4}" type="slidenum">
              <a:rPr lang="sk-SK" smtClean="0"/>
              <a:pPr/>
              <a:t>2</a:t>
            </a:fld>
            <a:endParaRPr lang="sk-SK"/>
          </a:p>
        </p:txBody>
      </p:sp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179512" y="764701"/>
          <a:ext cx="8712968" cy="5339685"/>
        </p:xfrm>
        <a:graphic>
          <a:graphicData uri="http://schemas.openxmlformats.org/drawingml/2006/table">
            <a:tbl>
              <a:tblPr/>
              <a:tblGrid>
                <a:gridCol w="7271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85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3623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b="1" kern="1200" dirty="0">
                          <a:solidFill>
                            <a:srgbClr val="0000FF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LEKCE</a:t>
                      </a:r>
                      <a:endParaRPr lang="cs-CZ" sz="1050" dirty="0">
                        <a:solidFill>
                          <a:srgbClr val="0000FF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 dirty="0">
                          <a:solidFill>
                            <a:srgbClr val="0000FF"/>
                          </a:solidFill>
                          <a:latin typeface="Arial Black"/>
                          <a:ea typeface="Times New Roman"/>
                          <a:cs typeface="Arial"/>
                        </a:rPr>
                        <a:t>téma </a:t>
                      </a:r>
                      <a:endParaRPr lang="cs-CZ" sz="900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016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cs-CZ" sz="105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Úvod do </a:t>
                      </a:r>
                      <a:r>
                        <a:rPr lang="sk-SK" sz="1600" b="1" kern="1200" dirty="0" err="1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předmětu</a:t>
                      </a:r>
                      <a:r>
                        <a:rPr lang="sk-SK" sz="1600" b="1" kern="1200" dirty="0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cs-CZ" sz="1600" b="1" kern="1200" dirty="0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Struktura a názvosloví přírodních polymerů, literatura </a:t>
                      </a:r>
                      <a:endParaRPr lang="cs-CZ" sz="1200" b="1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593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cs-CZ" sz="105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Deriváty </a:t>
                      </a:r>
                      <a:r>
                        <a:rPr lang="sk-SK" sz="1600" b="1" kern="1200" dirty="0" err="1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kyselin</a:t>
                      </a:r>
                      <a:r>
                        <a:rPr lang="sk-SK" sz="1600" b="1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- </a:t>
                      </a:r>
                      <a:r>
                        <a:rPr lang="sk-SK" sz="1600" b="1" kern="1200" dirty="0" err="1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přírodní</a:t>
                      </a:r>
                      <a:r>
                        <a:rPr lang="sk-SK" sz="1600" b="1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pryskyřice</a:t>
                      </a:r>
                      <a:r>
                        <a:rPr lang="sk-SK" sz="1600" b="1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sk-SK" sz="1600" b="1" kern="1200" dirty="0" err="1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vysýchavé</a:t>
                      </a:r>
                      <a:r>
                        <a:rPr lang="sk-SK" sz="1600" b="1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oleje, šelak</a:t>
                      </a:r>
                      <a:endParaRPr lang="cs-CZ" sz="12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Vosky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Polyterpeny</a:t>
                      </a: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– přírodní kaučuk, získávání, zpracování a modifikace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Polyyfenoly</a:t>
                      </a: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– lignin, </a:t>
                      </a:r>
                      <a:r>
                        <a:rPr lang="cs-CZ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huminové</a:t>
                      </a: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kyseliny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Polysacharidy I – škrob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8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Polysacharidy II –  celulóza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Bílkovinná vlákna I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Bílkovinná vlákna II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Kasein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syrovátka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vaječné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proteiny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11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Identifikace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přírodních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látek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12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Laboratorní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metody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hodnocení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přírodních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polymerů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3088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13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800" b="1" kern="1200" dirty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Aharoni" pitchFamily="2" charset="-79"/>
                        </a:rPr>
                        <a:t>EXKURZE –  ŠKROBÁRNA, VÝROBA  A ZPRACOVÁNÍ ŠKROBŮ</a:t>
                      </a:r>
                      <a:endParaRPr lang="cs-CZ" sz="1400" dirty="0">
                        <a:solidFill>
                          <a:srgbClr val="008000"/>
                        </a:solidFill>
                        <a:latin typeface="Arial Black" pitchFamily="34" charset="0"/>
                        <a:ea typeface="Calibri"/>
                        <a:cs typeface="Aharoni" pitchFamily="2" charset="-79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29387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14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800" b="1" kern="1200" dirty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Aharoni" pitchFamily="2" charset="-79"/>
                        </a:rPr>
                        <a:t>EXKURZE – KOŽELUŽNA, VÝROBA KLIHU A ŽELATINY</a:t>
                      </a:r>
                      <a:endParaRPr lang="cs-CZ" sz="1400" dirty="0">
                        <a:solidFill>
                          <a:srgbClr val="008000"/>
                        </a:solidFill>
                        <a:latin typeface="Arial Black" pitchFamily="34" charset="0"/>
                        <a:ea typeface="Calibri"/>
                        <a:cs typeface="Aharoni" pitchFamily="2" charset="-79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Oleje, které nás budou zajímat</a:t>
            </a:r>
            <a:br>
              <a:rPr lang="cs-CZ" sz="2800" b="1" dirty="0">
                <a:solidFill>
                  <a:srgbClr val="FF0000"/>
                </a:solidFill>
              </a:rPr>
            </a:br>
            <a:r>
              <a:rPr lang="cs-CZ" sz="2800" b="1" dirty="0">
                <a:solidFill>
                  <a:srgbClr val="FF0000"/>
                </a:solidFill>
              </a:rPr>
              <a:t>a jejich složení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1A92EC-CED8-4448-9E46-1E67BCB37CE2}" type="datetime1">
              <a:rPr lang="cs-CZ" smtClean="0"/>
              <a:t>19.09.2021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20</a:t>
            </a:fld>
            <a:endParaRPr lang="sk-SK"/>
          </a:p>
        </p:txBody>
      </p:sp>
      <p:pic>
        <p:nvPicPr>
          <p:cNvPr id="14" name="Obrázek 13" descr="img4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595148" y="-1218883"/>
            <a:ext cx="3960440" cy="8647695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251520" y="5013176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008000"/>
                </a:solidFill>
              </a:rPr>
              <a:t>Jsou to oleje používané pro olejové bravy a jsou tzv. VYSÝCHAVÉ OLEJE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2915816" y="1844824"/>
            <a:ext cx="1080120" cy="2952328"/>
          </a:xfrm>
          <a:prstGeom prst="rect">
            <a:avLst/>
          </a:prstGeom>
          <a:noFill/>
          <a:ln w="3810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2C4542-E409-408B-B524-82CE25DB9774}" type="datetime1">
              <a:rPr lang="cs-CZ" smtClean="0"/>
              <a:t>19.09.2021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21</a:t>
            </a:fld>
            <a:endParaRPr lang="sk-SK"/>
          </a:p>
        </p:txBody>
      </p:sp>
      <p:pic>
        <p:nvPicPr>
          <p:cNvPr id="6" name="Obrázek 5" descr="reakce vysýchavých olejů 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179512" y="6309320"/>
            <a:ext cx="3744416" cy="404664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1187624" y="1052736"/>
            <a:ext cx="2304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INDUKČNÍ PERIODA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491880" y="3212976"/>
            <a:ext cx="216024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FF0000"/>
                </a:solidFill>
                <a:latin typeface="Arial Black" pitchFamily="34" charset="0"/>
              </a:rPr>
              <a:t>„ZASYCHÁNÍ“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796136" y="620688"/>
            <a:ext cx="3131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0B050"/>
                </a:solidFill>
                <a:latin typeface="Arial Black" pitchFamily="34" charset="0"/>
              </a:rPr>
              <a:t>ZRÁNÍ FILMU</a:t>
            </a:r>
          </a:p>
        </p:txBody>
      </p:sp>
      <p:cxnSp>
        <p:nvCxnSpPr>
          <p:cNvPr id="12" name="Přímá spojovací čára 11"/>
          <p:cNvCxnSpPr/>
          <p:nvPr/>
        </p:nvCxnSpPr>
        <p:spPr>
          <a:xfrm flipH="1">
            <a:off x="5364088" y="548680"/>
            <a:ext cx="72008" cy="2520280"/>
          </a:xfrm>
          <a:prstGeom prst="line">
            <a:avLst/>
          </a:prstGeom>
          <a:ln w="635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čára 13"/>
          <p:cNvCxnSpPr/>
          <p:nvPr/>
        </p:nvCxnSpPr>
        <p:spPr>
          <a:xfrm>
            <a:off x="5364088" y="3645024"/>
            <a:ext cx="0" cy="1656184"/>
          </a:xfrm>
          <a:prstGeom prst="line">
            <a:avLst/>
          </a:prstGeom>
          <a:ln w="635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4450EB-0333-4ECA-9B35-F645CB21DF9A}" type="datetime1">
              <a:rPr lang="cs-CZ" smtClean="0"/>
              <a:t>19.09.2021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22</a:t>
            </a:fld>
            <a:endParaRPr lang="sk-SK"/>
          </a:p>
        </p:txBody>
      </p:sp>
      <p:pic>
        <p:nvPicPr>
          <p:cNvPr id="6" name="Obrázek 5" descr="reakce vysýchavých olejů  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-4" y="0"/>
            <a:ext cx="9127457" cy="3501008"/>
          </a:xfrm>
          <a:prstGeom prst="rect">
            <a:avLst/>
          </a:prstGeom>
        </p:spPr>
      </p:pic>
      <p:pic>
        <p:nvPicPr>
          <p:cNvPr id="7" name="Obrázek 6" descr="reakce vysýchavých olejů  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2785494" y="499491"/>
            <a:ext cx="3573016" cy="914400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7C85EC-15AF-4FB7-8600-AC4FDEE56900}" type="datetime1">
              <a:rPr lang="cs-CZ" smtClean="0"/>
              <a:t>19.09.2021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23</a:t>
            </a:fld>
            <a:endParaRPr lang="sk-SK"/>
          </a:p>
        </p:txBody>
      </p:sp>
      <p:pic>
        <p:nvPicPr>
          <p:cNvPr id="5" name="Obrázek 4" descr="vliv Cu  nebo fenolické stabilizace BHA na reakce dvojných vbazeb v lipidec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-3" y="0"/>
            <a:ext cx="9067161" cy="6858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572000" y="0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BHA = </a:t>
            </a:r>
          </a:p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t-</a:t>
            </a:r>
            <a:r>
              <a:rPr lang="cs-CZ" sz="2400" dirty="0" err="1">
                <a:solidFill>
                  <a:srgbClr val="FF0000"/>
                </a:solidFill>
                <a:latin typeface="Arial Black" pitchFamily="34" charset="0"/>
              </a:rPr>
              <a:t>butylhydroxyanisol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7" name="Obrázek 6" descr="BHA 2-tert-Butyl-4-hydroxyanisole_and_3-tert-butyl-4-hydroxyanisole_2D_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808156"/>
            <a:ext cx="3635896" cy="219407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706090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  <a:latin typeface="Arial Black" pitchFamily="34" charset="0"/>
              </a:rPr>
              <a:t>Co to je VYSÝCHÁNÍ OLEJE</a:t>
            </a: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107504" y="1052736"/>
            <a:ext cx="8856984" cy="5073427"/>
          </a:xfrm>
        </p:spPr>
        <p:txBody>
          <a:bodyPr/>
          <a:lstStyle/>
          <a:p>
            <a:pPr algn="ctr">
              <a:buNone/>
            </a:pPr>
            <a:r>
              <a:rPr lang="cs-CZ" sz="2400" b="1" dirty="0">
                <a:solidFill>
                  <a:srgbClr val="FF0000"/>
                </a:solidFill>
              </a:rPr>
              <a:t>NEJEDNÁ SE O VYSÝCHÁNÍ V KLASICKÉM SLOVA SMYSLU, tj.  O VYTĚKÁNÍ ROZPOUŠTĚDLA!</a:t>
            </a:r>
          </a:p>
          <a:p>
            <a:pPr algn="ctr">
              <a:buNone/>
            </a:pPr>
            <a:r>
              <a:rPr lang="cs-CZ" sz="2400" b="1" dirty="0">
                <a:solidFill>
                  <a:srgbClr val="008000"/>
                </a:solidFill>
              </a:rPr>
              <a:t>Jedná se o mnohastupňovou radikálovou reakci, kde napřed vzniká struktura s -OOH, která </a:t>
            </a:r>
            <a:r>
              <a:rPr lang="cs-CZ" sz="2400" b="1" dirty="0">
                <a:solidFill>
                  <a:srgbClr val="0000FF"/>
                </a:solidFill>
              </a:rPr>
              <a:t>pak může ale iniciovat rozpadem </a:t>
            </a:r>
            <a:r>
              <a:rPr lang="cs-CZ" sz="2400" b="1" dirty="0" err="1">
                <a:solidFill>
                  <a:srgbClr val="0000FF"/>
                </a:solidFill>
              </a:rPr>
              <a:t>sesíťování</a:t>
            </a:r>
            <a:r>
              <a:rPr lang="cs-CZ" sz="2400" b="1" dirty="0">
                <a:solidFill>
                  <a:srgbClr val="0000FF"/>
                </a:solidFill>
              </a:rPr>
              <a:t> a tím hmotnost zase klesá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18C4A6-30B3-4116-96F4-7C6AB6422468}" type="datetime1">
              <a:rPr lang="cs-CZ" smtClean="0"/>
              <a:t>19.09.2021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24</a:t>
            </a:fld>
            <a:endParaRPr lang="sk-SK"/>
          </a:p>
        </p:txBody>
      </p:sp>
      <p:pic>
        <p:nvPicPr>
          <p:cNvPr id="12" name="Obrázek 11" descr="img4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11316" y="2425188"/>
            <a:ext cx="3124440" cy="4411984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5220072" y="2996952"/>
            <a:ext cx="34563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C00000"/>
                </a:solidFill>
                <a:latin typeface="Symbol" pitchFamily="18" charset="2"/>
              </a:rPr>
              <a:t>D </a:t>
            </a:r>
            <a:r>
              <a:rPr lang="cs-CZ" sz="3200" b="1" dirty="0">
                <a:solidFill>
                  <a:srgbClr val="C00000"/>
                </a:solidFill>
                <a:latin typeface="Arial Black" pitchFamily="34" charset="0"/>
              </a:rPr>
              <a:t>G je zde změna HMOTNOSTI,  nikoli změna VOLNÉ ENTHALPIE!</a:t>
            </a:r>
          </a:p>
        </p:txBody>
      </p:sp>
      <p:cxnSp>
        <p:nvCxnSpPr>
          <p:cNvPr id="15" name="Přímá spojovací šipka 14"/>
          <p:cNvCxnSpPr/>
          <p:nvPr/>
        </p:nvCxnSpPr>
        <p:spPr>
          <a:xfrm flipH="1">
            <a:off x="1691680" y="2564904"/>
            <a:ext cx="2736304" cy="1080120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H="1">
            <a:off x="2915816" y="2924944"/>
            <a:ext cx="2808312" cy="1656184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H="1" flipV="1">
            <a:off x="1115616" y="3429000"/>
            <a:ext cx="4248472" cy="864096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Co to je VYSÝCHÁNÍ OLEJE</a:t>
            </a:r>
            <a:br>
              <a:rPr lang="cs-CZ" sz="2800" b="1" dirty="0">
                <a:solidFill>
                  <a:srgbClr val="FF0000"/>
                </a:solidFill>
              </a:rPr>
            </a:br>
            <a:r>
              <a:rPr lang="cs-CZ" sz="2800" b="1" dirty="0">
                <a:solidFill>
                  <a:srgbClr val="0000FF"/>
                </a:solidFill>
                <a:latin typeface="Arial Black" pitchFamily="34" charset="0"/>
              </a:rPr>
              <a:t>správněji  TUHNOUCÍ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2EA0438-9F5C-4C66-AE26-6DB55D93E41A}" type="datetime1">
              <a:rPr lang="cs-CZ" smtClean="0"/>
              <a:t>19.09.2021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25</a:t>
            </a:fld>
            <a:endParaRPr lang="sk-SK"/>
          </a:p>
        </p:txBody>
      </p:sp>
      <p:pic>
        <p:nvPicPr>
          <p:cNvPr id="14" name="Obrázek 13" descr="img4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192012" y="-1164615"/>
            <a:ext cx="4824538" cy="9259235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323528" y="5903893"/>
            <a:ext cx="8136904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C00000"/>
                </a:solidFill>
              </a:rPr>
              <a:t>V PŘÍPADĚ ZÁJMU TO MŮŽEME „ROZPITVAT“ V PŘÍŠTÍ PŘEDNÁŠCE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Jak URYCHLIT VYSÝCHÁNÍ OLEJE?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CE0B1-CF1F-49CB-A250-4DAFC87E0D8E}" type="datetime1">
              <a:rPr lang="cs-CZ" smtClean="0"/>
              <a:t>19.09.2021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26</a:t>
            </a:fld>
            <a:endParaRPr lang="sk-SK"/>
          </a:p>
        </p:txBody>
      </p:sp>
      <p:pic>
        <p:nvPicPr>
          <p:cNvPr id="12" name="Obrázek 11" descr="img4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122803" y="-1325679"/>
            <a:ext cx="2808312" cy="8861286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323528" y="836712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00FF"/>
                </a:solidFill>
              </a:rPr>
              <a:t>Kovy přechodné valence, např. Fe</a:t>
            </a:r>
            <a:r>
              <a:rPr lang="cs-CZ" sz="2400" b="1" baseline="30000" dirty="0">
                <a:solidFill>
                  <a:srgbClr val="0000FF"/>
                </a:solidFill>
              </a:rPr>
              <a:t>3+ </a:t>
            </a:r>
            <a:r>
              <a:rPr lang="cs-CZ" sz="2400" b="1" dirty="0">
                <a:solidFill>
                  <a:srgbClr val="0000FF"/>
                </a:solidFill>
              </a:rPr>
              <a:t>, Co</a:t>
            </a:r>
            <a:r>
              <a:rPr lang="cs-CZ" sz="2400" b="1" baseline="30000" dirty="0">
                <a:solidFill>
                  <a:srgbClr val="0000FF"/>
                </a:solidFill>
              </a:rPr>
              <a:t>2+ </a:t>
            </a:r>
            <a:r>
              <a:rPr lang="cs-CZ" sz="2400" b="1" dirty="0">
                <a:solidFill>
                  <a:srgbClr val="0000FF"/>
                </a:solidFill>
              </a:rPr>
              <a:t>, Mn</a:t>
            </a:r>
            <a:r>
              <a:rPr lang="cs-CZ" sz="2400" b="1" baseline="30000" dirty="0">
                <a:solidFill>
                  <a:srgbClr val="0000FF"/>
                </a:solidFill>
              </a:rPr>
              <a:t>2+ </a:t>
            </a:r>
            <a:r>
              <a:rPr lang="cs-CZ" sz="2400" b="1" dirty="0">
                <a:solidFill>
                  <a:srgbClr val="0000FF"/>
                </a:solidFill>
              </a:rPr>
              <a:t>, </a:t>
            </a:r>
            <a:r>
              <a:rPr lang="cs-CZ" sz="2400" b="1" dirty="0" err="1">
                <a:solidFill>
                  <a:srgbClr val="0000FF"/>
                </a:solidFill>
              </a:rPr>
              <a:t>Pb</a:t>
            </a:r>
            <a:r>
              <a:rPr lang="cs-CZ" sz="2400" b="1" baseline="30000" dirty="0">
                <a:solidFill>
                  <a:srgbClr val="0000FF"/>
                </a:solidFill>
              </a:rPr>
              <a:t>+2</a:t>
            </a:r>
            <a:endParaRPr lang="cs-CZ" sz="2400" b="1" dirty="0">
              <a:solidFill>
                <a:srgbClr val="0000FF"/>
              </a:solidFill>
            </a:endParaRPr>
          </a:p>
          <a:p>
            <a:r>
              <a:rPr lang="cs-CZ" sz="2400" b="1" dirty="0">
                <a:solidFill>
                  <a:srgbClr val="0000FF"/>
                </a:solidFill>
              </a:rPr>
              <a:t>Tzv. </a:t>
            </a:r>
            <a:r>
              <a:rPr lang="cs-CZ" sz="3200" b="1" dirty="0">
                <a:solidFill>
                  <a:srgbClr val="0000FF"/>
                </a:solidFill>
                <a:latin typeface="Arial Black" pitchFamily="34" charset="0"/>
              </a:rPr>
              <a:t>SIKATIVY</a:t>
            </a:r>
            <a:r>
              <a:rPr lang="cs-CZ" sz="3200" b="1" baseline="30000" dirty="0">
                <a:solidFill>
                  <a:srgbClr val="0000FF"/>
                </a:solidFill>
                <a:latin typeface="Arial Black" pitchFamily="34" charset="0"/>
              </a:rPr>
              <a:t>  </a:t>
            </a:r>
            <a:endParaRPr lang="cs-CZ" sz="2400" b="1" baseline="300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Data z literatury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A3C383-20EC-4528-8334-2C4E73F64812}" type="datetime1">
              <a:rPr lang="cs-CZ" smtClean="0"/>
              <a:t>19.09.2021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27</a:t>
            </a:fld>
            <a:endParaRPr lang="sk-SK"/>
          </a:p>
        </p:txBody>
      </p:sp>
      <p:pic>
        <p:nvPicPr>
          <p:cNvPr id="11" name="Obrázek 10" descr="img4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363408" y="-347184"/>
            <a:ext cx="2808312" cy="5032088"/>
          </a:xfrm>
          <a:prstGeom prst="rect">
            <a:avLst/>
          </a:prstGeom>
        </p:spPr>
      </p:pic>
      <p:pic>
        <p:nvPicPr>
          <p:cNvPr id="13" name="Obrázek 12" descr="img4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206752" y="2434208"/>
            <a:ext cx="2694432" cy="4828032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5076056" y="980728"/>
            <a:ext cx="3672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Železité červeně jsou kysličníky železa s odstíny červenohnědými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467544" y="3717032"/>
            <a:ext cx="39604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4"/>
              </a:rPr>
              <a:t>www.</a:t>
            </a:r>
            <a:r>
              <a:rPr lang="cs-CZ" dirty="0" err="1">
                <a:hlinkClick r:id="rId4"/>
              </a:rPr>
              <a:t>precheza.cz</a:t>
            </a:r>
            <a:endParaRPr lang="cs-CZ" dirty="0"/>
          </a:p>
          <a:p>
            <a:r>
              <a:rPr lang="cs-CZ" sz="2800" b="1" dirty="0">
                <a:solidFill>
                  <a:srgbClr val="C00000"/>
                </a:solidFill>
              </a:rPr>
              <a:t>Pigmenty FEPREN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107504" y="274638"/>
            <a:ext cx="8784976" cy="1143000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Jak naopak vysýchání zpomalit a případně ochránit vyschnutý film před degradací?</a:t>
            </a:r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>
                <a:solidFill>
                  <a:srgbClr val="008000"/>
                </a:solidFill>
              </a:rPr>
              <a:t>UV stabilizátory – proti degradaci světlem</a:t>
            </a:r>
          </a:p>
          <a:p>
            <a:pPr lvl="1"/>
            <a:r>
              <a:rPr lang="cs-CZ" b="1" dirty="0">
                <a:solidFill>
                  <a:srgbClr val="008000"/>
                </a:solidFill>
              </a:rPr>
              <a:t>HALS,</a:t>
            </a:r>
          </a:p>
          <a:p>
            <a:pPr lvl="1"/>
            <a:r>
              <a:rPr lang="cs-CZ" b="1" dirty="0">
                <a:solidFill>
                  <a:srgbClr val="008000"/>
                </a:solidFill>
              </a:rPr>
              <a:t>UV </a:t>
            </a:r>
            <a:r>
              <a:rPr lang="cs-CZ" b="1" dirty="0" err="1">
                <a:solidFill>
                  <a:srgbClr val="008000"/>
                </a:solidFill>
              </a:rPr>
              <a:t>absorbéry</a:t>
            </a:r>
            <a:r>
              <a:rPr lang="cs-CZ" b="1" dirty="0">
                <a:solidFill>
                  <a:srgbClr val="008000"/>
                </a:solidFill>
              </a:rPr>
              <a:t>,</a:t>
            </a:r>
          </a:p>
          <a:p>
            <a:pPr lvl="1"/>
            <a:r>
              <a:rPr lang="cs-CZ" b="1" dirty="0" err="1">
                <a:solidFill>
                  <a:srgbClr val="008000"/>
                </a:solidFill>
              </a:rPr>
              <a:t>Zhášeče</a:t>
            </a:r>
            <a:r>
              <a:rPr lang="cs-CZ" b="1" dirty="0">
                <a:solidFill>
                  <a:srgbClr val="008000"/>
                </a:solidFill>
              </a:rPr>
              <a:t> excitovaných stavů</a:t>
            </a:r>
          </a:p>
          <a:p>
            <a:pPr lvl="1"/>
            <a:r>
              <a:rPr lang="cs-CZ" b="1" dirty="0">
                <a:solidFill>
                  <a:srgbClr val="008000"/>
                </a:solidFill>
              </a:rPr>
              <a:t>………..</a:t>
            </a:r>
          </a:p>
          <a:p>
            <a:r>
              <a:rPr lang="cs-CZ" b="1" dirty="0">
                <a:solidFill>
                  <a:srgbClr val="0000FF"/>
                </a:solidFill>
              </a:rPr>
              <a:t>Inhibitory radikálových reakcí proti „vysýchání“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78E052-5ADE-4E76-856F-C1FAC85E562D}" type="datetime1">
              <a:rPr lang="cs-CZ" smtClean="0"/>
              <a:t>19.09.2021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28</a:t>
            </a:fld>
            <a:endParaRPr lang="sk-SK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562074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Mladý a vzdělaný chemik &amp; vysýchavé oleje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6905E5-CEBE-4EC9-AAA2-DD005CD62135}" type="datetime1">
              <a:rPr lang="cs-CZ" smtClean="0"/>
              <a:t>19.09.2021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29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cs-CZ" b="1" dirty="0">
                <a:solidFill>
                  <a:srgbClr val="0000FF"/>
                </a:solidFill>
              </a:rPr>
              <a:t>Organické pigmenty a „vysýchání“</a:t>
            </a:r>
          </a:p>
          <a:p>
            <a:r>
              <a:rPr lang="cs-CZ" b="1" dirty="0">
                <a:solidFill>
                  <a:srgbClr val="008000"/>
                </a:solidFill>
              </a:rPr>
              <a:t>Vliv sikativů u organických pigmentů</a:t>
            </a:r>
          </a:p>
          <a:p>
            <a:r>
              <a:rPr lang="cs-CZ" b="1" dirty="0">
                <a:solidFill>
                  <a:srgbClr val="C00000"/>
                </a:solidFill>
              </a:rPr>
              <a:t>Ochrana olejomaleb proti UV záření</a:t>
            </a:r>
          </a:p>
          <a:p>
            <a:r>
              <a:rPr lang="cs-CZ" b="1" dirty="0">
                <a:solidFill>
                  <a:srgbClr val="FFC000"/>
                </a:solidFill>
                <a:latin typeface="Arial Black" pitchFamily="34" charset="0"/>
              </a:rPr>
              <a:t>Ochrana olejomaleb proti umělým zdrojům světla s různým spektrálním rozložením záření</a:t>
            </a:r>
          </a:p>
          <a:p>
            <a:r>
              <a:rPr lang="cs-CZ" b="1" dirty="0"/>
              <a:t>……………….</a:t>
            </a:r>
          </a:p>
          <a:p>
            <a:pPr>
              <a:buNone/>
            </a:pPr>
            <a:endParaRPr lang="cs-CZ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  <a:latin typeface="Arial Black" panose="020B0A04020102020204" pitchFamily="34" charset="0"/>
              </a:rPr>
              <a:t>Produkty</a:t>
            </a:r>
            <a:endParaRPr lang="cs-CZ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4968552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Přírodní produkty </a:t>
            </a:r>
          </a:p>
          <a:p>
            <a:pPr lvl="1"/>
            <a:r>
              <a:rPr lang="cs-CZ" b="1" dirty="0">
                <a:solidFill>
                  <a:srgbClr val="FF0000"/>
                </a:solidFill>
              </a:rPr>
              <a:t>Obnovitelné zdroje</a:t>
            </a:r>
          </a:p>
          <a:p>
            <a:pPr lvl="1"/>
            <a:r>
              <a:rPr lang="cs-CZ" b="1" dirty="0">
                <a:solidFill>
                  <a:srgbClr val="FF0000"/>
                </a:solidFill>
              </a:rPr>
              <a:t>NEOBNOVITELNÉ ZDROJE</a:t>
            </a:r>
          </a:p>
          <a:p>
            <a:r>
              <a:rPr lang="cs-CZ" b="1" dirty="0">
                <a:solidFill>
                  <a:srgbClr val="008000"/>
                </a:solidFill>
              </a:rPr>
              <a:t>Modifikované přírodní produkty</a:t>
            </a:r>
          </a:p>
          <a:p>
            <a:r>
              <a:rPr lang="cs-CZ" b="1" dirty="0">
                <a:solidFill>
                  <a:srgbClr val="0000FF"/>
                </a:solidFill>
              </a:rPr>
              <a:t>Syntetické produkty</a:t>
            </a:r>
          </a:p>
          <a:p>
            <a:pPr algn="ctr">
              <a:buNone/>
            </a:pPr>
            <a:r>
              <a:rPr lang="cs-CZ" sz="4800" b="1" u="sng" dirty="0">
                <a:solidFill>
                  <a:srgbClr val="C00000"/>
                </a:solidFill>
                <a:latin typeface="Arial Black" pitchFamily="34" charset="0"/>
              </a:rPr>
              <a:t>Proč zařazujeme i oleje?</a:t>
            </a:r>
          </a:p>
          <a:p>
            <a:pPr algn="ctr">
              <a:buNone/>
            </a:pPr>
            <a:r>
              <a:rPr lang="cs-CZ" b="1" dirty="0">
                <a:solidFill>
                  <a:srgbClr val="C00000"/>
                </a:solidFill>
              </a:rPr>
              <a:t>Radikálovými reakcemi z některých z nich totiž vznikají  </a:t>
            </a:r>
            <a:r>
              <a:rPr lang="cs-CZ" sz="4800" b="1" dirty="0">
                <a:solidFill>
                  <a:srgbClr val="C00000"/>
                </a:solidFill>
                <a:latin typeface="Arial Black" pitchFamily="34" charset="0"/>
              </a:rPr>
              <a:t>POLYMERY</a:t>
            </a:r>
            <a:endParaRPr lang="cs-CZ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2E593D-802B-4C86-A2E4-3F33C7DF981D}" type="datetime1">
              <a:rPr lang="cs-CZ" smtClean="0"/>
              <a:t>19.09.2021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</a:t>
            </a:fld>
            <a:endParaRPr lang="sk-SK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850106"/>
          </a:xfrm>
        </p:spPr>
        <p:txBody>
          <a:bodyPr/>
          <a:lstStyle/>
          <a:p>
            <a:r>
              <a:rPr lang="sk-SK" sz="3200" b="1" kern="1200" dirty="0" err="1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Přírodní</a:t>
            </a:r>
            <a:r>
              <a:rPr lang="sk-SK" sz="3200" b="1" kern="1200" dirty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 PRYSKYŘICE (</a:t>
            </a:r>
            <a:r>
              <a:rPr lang="sk-SK" sz="3200" b="1" i="1" kern="1200" dirty="0" err="1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eng</a:t>
            </a:r>
            <a:r>
              <a:rPr lang="sk-SK" sz="3200" b="1" i="1" kern="1200" dirty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. </a:t>
            </a:r>
            <a:r>
              <a:rPr lang="sk-SK" sz="3200" b="1" i="1" kern="1200" dirty="0" err="1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Resins</a:t>
            </a:r>
            <a:r>
              <a:rPr lang="sk-SK" sz="3200" b="1" kern="1200" dirty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)</a:t>
            </a:r>
            <a:endParaRPr lang="cs-CZ" sz="3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D304E7-37E5-496D-BD85-AD29A5D7150D}" type="datetime1">
              <a:rPr lang="cs-CZ" smtClean="0"/>
              <a:t>19.09.2021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30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4929411"/>
          </a:xfrm>
        </p:spPr>
        <p:txBody>
          <a:bodyPr/>
          <a:lstStyle/>
          <a:p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Získávají se jako </a:t>
            </a:r>
            <a:r>
              <a:rPr lang="cs-CZ" u="sng" cap="all" dirty="0">
                <a:solidFill>
                  <a:srgbClr val="0000FF"/>
                </a:solidFill>
                <a:latin typeface="Arial Black" pitchFamily="34" charset="0"/>
              </a:rPr>
              <a:t>výron</a:t>
            </a:r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 z poraněných rostlin, </a:t>
            </a:r>
            <a:r>
              <a:rPr lang="cs-CZ" u="sng" dirty="0">
                <a:solidFill>
                  <a:srgbClr val="0000FF"/>
                </a:solidFill>
                <a:latin typeface="Arial Black" pitchFamily="34" charset="0"/>
              </a:rPr>
              <a:t>hlavně</a:t>
            </a:r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 jehličnatých dřevin</a:t>
            </a:r>
          </a:p>
          <a:p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Směsi </a:t>
            </a:r>
            <a:r>
              <a:rPr lang="cs-CZ" u="sng" dirty="0">
                <a:solidFill>
                  <a:srgbClr val="008000"/>
                </a:solidFill>
                <a:latin typeface="Arial Black" pitchFamily="34" charset="0"/>
              </a:rPr>
              <a:t>převážně</a:t>
            </a:r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dirty="0" err="1">
                <a:solidFill>
                  <a:srgbClr val="008000"/>
                </a:solidFill>
                <a:latin typeface="Arial Black" pitchFamily="34" charset="0"/>
              </a:rPr>
              <a:t>terpenoidních</a:t>
            </a:r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 sloučenin (</a:t>
            </a:r>
            <a:r>
              <a:rPr lang="cs-CZ" i="1" u="sng" dirty="0">
                <a:solidFill>
                  <a:srgbClr val="7030A0"/>
                </a:solidFill>
                <a:latin typeface="Arial Black" pitchFamily="34" charset="0"/>
              </a:rPr>
              <a:t>výjimkou je šelak</a:t>
            </a:r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) a silic</a:t>
            </a:r>
          </a:p>
          <a:p>
            <a:r>
              <a:rPr lang="cs-CZ" dirty="0">
                <a:solidFill>
                  <a:srgbClr val="FF0000"/>
                </a:solidFill>
                <a:latin typeface="Arial Black" pitchFamily="34" charset="0"/>
              </a:rPr>
              <a:t>Viskózní kapaliny, nazývané též </a:t>
            </a:r>
            <a:r>
              <a:rPr lang="cs-CZ" b="1" u="sng" dirty="0">
                <a:solidFill>
                  <a:srgbClr val="FF0000"/>
                </a:solidFill>
                <a:latin typeface="Arial Black" pitchFamily="34" charset="0"/>
              </a:rPr>
              <a:t>BALZÁMY</a:t>
            </a:r>
            <a:r>
              <a:rPr lang="cs-CZ" b="1" dirty="0">
                <a:solidFill>
                  <a:srgbClr val="FF0000"/>
                </a:solidFill>
                <a:latin typeface="Arial Black" pitchFamily="34" charset="0"/>
              </a:rPr>
              <a:t> (</a:t>
            </a:r>
            <a:r>
              <a:rPr lang="cs-CZ" b="1" u="sng" cap="all" dirty="0">
                <a:solidFill>
                  <a:srgbClr val="7030A0"/>
                </a:solidFill>
                <a:latin typeface="Arial Black" pitchFamily="34" charset="0"/>
              </a:rPr>
              <a:t>ty směsi</a:t>
            </a:r>
            <a:r>
              <a:rPr lang="cs-CZ" b="1" dirty="0">
                <a:solidFill>
                  <a:srgbClr val="FF0000"/>
                </a:solidFill>
                <a:latin typeface="Arial Black" pitchFamily="34" charset="0"/>
              </a:rPr>
              <a:t>)</a:t>
            </a:r>
          </a:p>
          <a:p>
            <a:r>
              <a:rPr lang="cs-CZ" dirty="0">
                <a:solidFill>
                  <a:srgbClr val="C00000"/>
                </a:solidFill>
                <a:latin typeface="Arial Black" pitchFamily="34" charset="0"/>
              </a:rPr>
              <a:t>ROZDĚLENÍ na pryskyřice a silice &gt; destilace &gt; </a:t>
            </a:r>
            <a:r>
              <a:rPr lang="cs-CZ" sz="3600" u="sng" cap="small" dirty="0">
                <a:solidFill>
                  <a:srgbClr val="C00000"/>
                </a:solidFill>
                <a:latin typeface="Arial Black" pitchFamily="34" charset="0"/>
              </a:rPr>
              <a:t>pevná látka + kapalina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850106"/>
          </a:xfrm>
        </p:spPr>
        <p:txBody>
          <a:bodyPr/>
          <a:lstStyle/>
          <a:p>
            <a:r>
              <a:rPr lang="sk-SK" sz="3200" b="1" kern="1200" dirty="0" err="1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Přírodní</a:t>
            </a:r>
            <a:r>
              <a:rPr lang="sk-SK" sz="3200" b="1" kern="1200" dirty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 PRYSKYŘICE (</a:t>
            </a:r>
            <a:r>
              <a:rPr lang="sk-SK" sz="3200" b="1" i="1" kern="1200" dirty="0" err="1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eng</a:t>
            </a:r>
            <a:r>
              <a:rPr lang="sk-SK" sz="3200" b="1" i="1" kern="1200" dirty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. </a:t>
            </a:r>
            <a:r>
              <a:rPr lang="sk-SK" sz="3200" b="1" i="1" kern="1200" dirty="0" err="1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Resins</a:t>
            </a:r>
            <a:r>
              <a:rPr lang="sk-SK" sz="3200" b="1" kern="1200" dirty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)</a:t>
            </a:r>
            <a:endParaRPr lang="cs-CZ" sz="3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88F3CF-432B-400E-A7F7-152B5DEDD0C7}" type="datetime1">
              <a:rPr lang="cs-CZ" smtClean="0"/>
              <a:t>19.09.2021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31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4929411"/>
          </a:xfrm>
        </p:spPr>
        <p:txBody>
          <a:bodyPr/>
          <a:lstStyle/>
          <a:p>
            <a:pPr algn="ctr">
              <a:buNone/>
            </a:pPr>
            <a:r>
              <a:rPr lang="cs-CZ" u="sng" cap="all" dirty="0">
                <a:solidFill>
                  <a:srgbClr val="0000FF"/>
                </a:solidFill>
                <a:latin typeface="Arial Black" pitchFamily="34" charset="0"/>
              </a:rPr>
              <a:t>Výron</a:t>
            </a:r>
          </a:p>
          <a:p>
            <a:endParaRPr lang="cs-CZ" u="sng" cap="all" dirty="0">
              <a:solidFill>
                <a:srgbClr val="0000FF"/>
              </a:solidFill>
              <a:latin typeface="Arial Black" pitchFamily="34" charset="0"/>
            </a:endParaRPr>
          </a:p>
          <a:p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  <a:p>
            <a:pPr>
              <a:buNone/>
            </a:pPr>
            <a:r>
              <a:rPr lang="cs-CZ" dirty="0" err="1">
                <a:solidFill>
                  <a:srgbClr val="008000"/>
                </a:solidFill>
                <a:latin typeface="Arial Black" pitchFamily="34" charset="0"/>
              </a:rPr>
              <a:t>terpenoidní</a:t>
            </a:r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 sloučeniny          </a:t>
            </a:r>
            <a:r>
              <a:rPr lang="cs-CZ" dirty="0">
                <a:solidFill>
                  <a:srgbClr val="C00000"/>
                </a:solidFill>
                <a:latin typeface="Arial Black" pitchFamily="34" charset="0"/>
              </a:rPr>
              <a:t>silice</a:t>
            </a:r>
          </a:p>
          <a:p>
            <a:pPr>
              <a:buNone/>
            </a:pPr>
            <a:r>
              <a:rPr lang="cs-CZ" cap="small" dirty="0">
                <a:solidFill>
                  <a:srgbClr val="008000"/>
                </a:solidFill>
                <a:latin typeface="Arial Black" pitchFamily="34" charset="0"/>
              </a:rPr>
              <a:t>pevná látka                          </a:t>
            </a:r>
            <a:r>
              <a:rPr lang="cs-CZ" cap="small" dirty="0">
                <a:solidFill>
                  <a:srgbClr val="C00000"/>
                </a:solidFill>
                <a:latin typeface="Arial Black" pitchFamily="34" charset="0"/>
              </a:rPr>
              <a:t>kapalina </a:t>
            </a:r>
          </a:p>
          <a:p>
            <a:endParaRPr lang="cs-CZ" dirty="0"/>
          </a:p>
        </p:txBody>
      </p:sp>
      <p:cxnSp>
        <p:nvCxnSpPr>
          <p:cNvPr id="13" name="Přímá spojovací šipka 12"/>
          <p:cNvCxnSpPr/>
          <p:nvPr/>
        </p:nvCxnSpPr>
        <p:spPr>
          <a:xfrm>
            <a:off x="5292080" y="1772816"/>
            <a:ext cx="1872208" cy="1224136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H="1">
            <a:off x="2699792" y="1700808"/>
            <a:ext cx="944488" cy="1296144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PRYSKYŘICE </a:t>
            </a:r>
            <a:r>
              <a:rPr lang="sk-SK" sz="2800" b="1" kern="1200" dirty="0" err="1">
                <a:solidFill>
                  <a:srgbClr val="FF0000"/>
                </a:solidFill>
                <a:ea typeface="Times New Roman"/>
                <a:cs typeface="Times New Roman"/>
              </a:rPr>
              <a:t>versus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>
                <a:solidFill>
                  <a:srgbClr val="0000FF"/>
                </a:solidFill>
                <a:ea typeface="Times New Roman"/>
                <a:cs typeface="Times New Roman"/>
              </a:rPr>
              <a:t>SILICE</a:t>
            </a:r>
            <a:endParaRPr lang="cs-CZ" sz="2800" b="1" dirty="0">
              <a:solidFill>
                <a:srgbClr val="0000FF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9BFB22-DB2C-4297-9BB5-A6386CBA2D3B}" type="datetime1">
              <a:rPr lang="cs-CZ" smtClean="0"/>
              <a:t>19.09.2021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32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4824536"/>
          </a:xfrm>
        </p:spPr>
        <p:txBody>
          <a:bodyPr/>
          <a:lstStyle/>
          <a:p>
            <a:pPr>
              <a:buNone/>
            </a:pPr>
            <a:r>
              <a:rPr lang="sk-SK" b="1" kern="1200" dirty="0">
                <a:solidFill>
                  <a:srgbClr val="FF0000"/>
                </a:solidFill>
                <a:latin typeface="Arial Black" panose="020B0A04020102020204" pitchFamily="34" charset="0"/>
                <a:ea typeface="Times New Roman"/>
                <a:cs typeface="Times New Roman"/>
              </a:rPr>
              <a:t>PRYSKYŘICE</a:t>
            </a:r>
            <a:r>
              <a:rPr lang="sk-SK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sk-SK" sz="2400" b="1" kern="1200" dirty="0" err="1">
                <a:solidFill>
                  <a:srgbClr val="FF0000"/>
                </a:solidFill>
                <a:ea typeface="Times New Roman"/>
                <a:cs typeface="Times New Roman"/>
              </a:rPr>
              <a:t>jsou</a:t>
            </a:r>
            <a:r>
              <a:rPr lang="sk-SK" sz="24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 látky </a:t>
            </a:r>
            <a:r>
              <a:rPr lang="sk-SK" b="1" kern="1200" dirty="0" err="1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oligomerní</a:t>
            </a:r>
            <a:r>
              <a:rPr lang="sk-SK" sz="24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, </a:t>
            </a:r>
            <a:r>
              <a:rPr lang="sk-SK" sz="2400" b="1" kern="1200" dirty="0" err="1">
                <a:solidFill>
                  <a:srgbClr val="FF0000"/>
                </a:solidFill>
                <a:ea typeface="Times New Roman"/>
                <a:cs typeface="Times New Roman"/>
              </a:rPr>
              <a:t>viskózní</a:t>
            </a:r>
            <a:r>
              <a:rPr lang="sk-SK" sz="24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, </a:t>
            </a:r>
            <a:r>
              <a:rPr lang="sk-SK" b="1" kern="1200" dirty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málo </a:t>
            </a:r>
            <a:r>
              <a:rPr lang="sk-SK" b="1" kern="1200" dirty="0" err="1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těkavé</a:t>
            </a:r>
            <a:endParaRPr lang="sk-SK" b="1" kern="1200" dirty="0">
              <a:solidFill>
                <a:srgbClr val="FF0000"/>
              </a:solidFill>
              <a:latin typeface="Arial Black" pitchFamily="34" charset="0"/>
              <a:ea typeface="Times New Roman"/>
              <a:cs typeface="Times New Roman"/>
            </a:endParaRPr>
          </a:p>
          <a:p>
            <a:pPr>
              <a:buNone/>
            </a:pPr>
            <a:r>
              <a:rPr lang="cs-CZ" b="1" dirty="0">
                <a:solidFill>
                  <a:srgbClr val="0000FF"/>
                </a:solidFill>
                <a:latin typeface="Arial Black" pitchFamily="34" charset="0"/>
              </a:rPr>
              <a:t>Silice</a:t>
            </a:r>
            <a:r>
              <a:rPr lang="cs-CZ" dirty="0"/>
              <a:t> </a:t>
            </a:r>
            <a:r>
              <a:rPr lang="cs-CZ" sz="2400" b="1" dirty="0">
                <a:solidFill>
                  <a:srgbClr val="0000FF"/>
                </a:solidFill>
              </a:rPr>
              <a:t>jsou</a:t>
            </a:r>
            <a:r>
              <a:rPr lang="cs-CZ" sz="2400" dirty="0">
                <a:solidFill>
                  <a:srgbClr val="0000FF"/>
                </a:solidFill>
              </a:rPr>
              <a:t> </a:t>
            </a:r>
            <a:r>
              <a:rPr lang="sk-SK" sz="2400" b="1" kern="1200" dirty="0">
                <a:solidFill>
                  <a:srgbClr val="0000FF"/>
                </a:solidFill>
                <a:ea typeface="Times New Roman"/>
                <a:cs typeface="Times New Roman"/>
              </a:rPr>
              <a:t>látky </a:t>
            </a:r>
            <a:r>
              <a:rPr lang="sk-SK" b="1" kern="1200" dirty="0" err="1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oligomerní</a:t>
            </a:r>
            <a:r>
              <a:rPr lang="sk-SK" b="1" kern="1200" dirty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 &amp; </a:t>
            </a:r>
            <a:r>
              <a:rPr lang="sk-SK" b="1" kern="1200" dirty="0" err="1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těkavé</a:t>
            </a:r>
            <a:r>
              <a:rPr lang="cs-CZ" sz="2400" dirty="0"/>
              <a:t>, ve vodě </a:t>
            </a:r>
            <a:r>
              <a:rPr lang="cs-CZ" sz="2400" dirty="0">
                <a:hlinkClick r:id="rId2" tooltip="Rozpustnost"/>
              </a:rPr>
              <a:t>nerozpustné</a:t>
            </a:r>
            <a:r>
              <a:rPr lang="cs-CZ" sz="2400" dirty="0"/>
              <a:t>, </a:t>
            </a:r>
            <a:r>
              <a:rPr lang="cs-CZ" sz="2400" dirty="0">
                <a:hlinkClick r:id="rId3" tooltip="Olej"/>
              </a:rPr>
              <a:t>olejovité</a:t>
            </a:r>
            <a:r>
              <a:rPr lang="cs-CZ" sz="2400" dirty="0"/>
              <a:t> látky nebo </a:t>
            </a:r>
            <a:r>
              <a:rPr lang="cs-CZ" sz="2400" dirty="0">
                <a:hlinkClick r:id="rId4" tooltip="Směs"/>
              </a:rPr>
              <a:t>směsi</a:t>
            </a:r>
            <a:r>
              <a:rPr lang="cs-CZ" sz="2400" dirty="0"/>
              <a:t> látek, často jsou </a:t>
            </a:r>
            <a:r>
              <a:rPr lang="cs-CZ" sz="2400" dirty="0">
                <a:hlinkClick r:id="rId5" tooltip="Vůně"/>
              </a:rPr>
              <a:t>vonné</a:t>
            </a:r>
            <a:r>
              <a:rPr lang="cs-CZ" sz="2400" dirty="0"/>
              <a:t> a mají palčivou </a:t>
            </a:r>
            <a:r>
              <a:rPr lang="cs-CZ" sz="2400" dirty="0">
                <a:hlinkClick r:id="rId6" tooltip="Chuť"/>
              </a:rPr>
              <a:t>chuť</a:t>
            </a:r>
            <a:r>
              <a:rPr lang="cs-CZ" sz="2400" dirty="0"/>
              <a:t>. Jsou velmi těkavé i při nízkých </a:t>
            </a:r>
            <a:r>
              <a:rPr lang="cs-CZ" sz="2400" dirty="0">
                <a:hlinkClick r:id="rId7" tooltip="Teplota"/>
              </a:rPr>
              <a:t>teplotách</a:t>
            </a:r>
            <a:r>
              <a:rPr lang="cs-CZ" sz="2400" dirty="0"/>
              <a:t>.</a:t>
            </a:r>
          </a:p>
          <a:p>
            <a:pPr algn="ctr">
              <a:buNone/>
            </a:pPr>
            <a:r>
              <a:rPr lang="cs-CZ" sz="4400" dirty="0">
                <a:solidFill>
                  <a:srgbClr val="008000"/>
                </a:solidFill>
                <a:latin typeface="Arial Black" pitchFamily="34" charset="0"/>
              </a:rPr>
              <a:t>V obou přídech se jedná o TERPENOIDY</a:t>
            </a:r>
          </a:p>
          <a:p>
            <a:pPr>
              <a:buNone/>
            </a:pPr>
            <a:r>
              <a:rPr lang="cs-CZ" sz="2400" dirty="0"/>
              <a:t> </a:t>
            </a:r>
            <a:endParaRPr lang="cs-CZ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sk-SK" sz="2800" b="1" kern="1200" dirty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Šelak (</a:t>
            </a:r>
            <a:r>
              <a:rPr lang="sk-SK" sz="2800" b="1" i="1" kern="1200" dirty="0" err="1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eng</a:t>
            </a:r>
            <a:r>
              <a:rPr lang="sk-SK" sz="2800" b="1" i="1" kern="1200" dirty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. </a:t>
            </a:r>
            <a:r>
              <a:rPr lang="sk-SK" sz="2800" b="1" i="1" kern="1200" dirty="0" err="1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Shellac</a:t>
            </a:r>
            <a:r>
              <a:rPr lang="sk-SK" sz="2800" b="1" kern="1200" dirty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840087-0456-4C28-B771-B01C2A98BA3E}" type="datetime1">
              <a:rPr lang="cs-CZ" smtClean="0"/>
              <a:t>19.09.2021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33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251520" y="980728"/>
            <a:ext cx="8568952" cy="5145435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Produkt živočišný </a:t>
            </a:r>
            <a:r>
              <a:rPr lang="cs-CZ" dirty="0">
                <a:solidFill>
                  <a:srgbClr val="FF0000"/>
                </a:solidFill>
              </a:rPr>
              <a:t>&gt; hmyzí sekret</a:t>
            </a:r>
          </a:p>
          <a:p>
            <a:r>
              <a:rPr lang="cs-CZ" dirty="0"/>
              <a:t>Neobsahuje terpenové kyseliny, ale vyšší </a:t>
            </a:r>
            <a:r>
              <a:rPr lang="cs-CZ" dirty="0" err="1"/>
              <a:t>polyhydroxykyseliny</a:t>
            </a:r>
            <a:r>
              <a:rPr lang="cs-CZ" dirty="0"/>
              <a:t>, hlavně (až 50 % hmot.) </a:t>
            </a:r>
            <a:r>
              <a:rPr lang="cs-CZ" dirty="0" err="1"/>
              <a:t>aleuritové</a:t>
            </a:r>
            <a:r>
              <a:rPr lang="cs-CZ" dirty="0"/>
              <a:t> kyseliny a její oligomery</a:t>
            </a:r>
          </a:p>
          <a:p>
            <a:pPr algn="ctr">
              <a:buNone/>
            </a:pPr>
            <a:r>
              <a:rPr lang="cs-CZ" b="1" dirty="0">
                <a:solidFill>
                  <a:srgbClr val="FF0000"/>
                </a:solidFill>
              </a:rPr>
              <a:t>HOCH</a:t>
            </a:r>
            <a:r>
              <a:rPr lang="cs-CZ" b="1" baseline="-25000" dirty="0">
                <a:solidFill>
                  <a:srgbClr val="FF0000"/>
                </a:solidFill>
              </a:rPr>
              <a:t>2</a:t>
            </a:r>
            <a:r>
              <a:rPr lang="cs-CZ" b="1" dirty="0">
                <a:solidFill>
                  <a:srgbClr val="FF0000"/>
                </a:solidFill>
              </a:rPr>
              <a:t>(CH</a:t>
            </a:r>
            <a:r>
              <a:rPr lang="cs-CZ" b="1" baseline="-25000" dirty="0">
                <a:solidFill>
                  <a:srgbClr val="FF0000"/>
                </a:solidFill>
              </a:rPr>
              <a:t>2</a:t>
            </a:r>
            <a:r>
              <a:rPr lang="cs-CZ" b="1" dirty="0">
                <a:solidFill>
                  <a:srgbClr val="FF0000"/>
                </a:solidFill>
              </a:rPr>
              <a:t>)</a:t>
            </a:r>
            <a:r>
              <a:rPr lang="cs-CZ" b="1" baseline="-25000" dirty="0">
                <a:solidFill>
                  <a:srgbClr val="FF0000"/>
                </a:solidFill>
              </a:rPr>
              <a:t>5</a:t>
            </a:r>
            <a:r>
              <a:rPr lang="cs-CZ" b="1" dirty="0">
                <a:solidFill>
                  <a:srgbClr val="FF0000"/>
                </a:solidFill>
              </a:rPr>
              <a:t>CH(OH)CH(OH)(CH</a:t>
            </a:r>
            <a:r>
              <a:rPr lang="cs-CZ" b="1" baseline="-25000" dirty="0">
                <a:solidFill>
                  <a:srgbClr val="FF0000"/>
                </a:solidFill>
              </a:rPr>
              <a:t>2</a:t>
            </a:r>
            <a:r>
              <a:rPr lang="cs-CZ" b="1" dirty="0">
                <a:solidFill>
                  <a:srgbClr val="FF0000"/>
                </a:solidFill>
              </a:rPr>
              <a:t>)</a:t>
            </a:r>
            <a:r>
              <a:rPr lang="cs-CZ" b="1" baseline="-25000" dirty="0">
                <a:solidFill>
                  <a:srgbClr val="FF0000"/>
                </a:solidFill>
              </a:rPr>
              <a:t>7</a:t>
            </a:r>
            <a:r>
              <a:rPr lang="cs-CZ" b="1" dirty="0">
                <a:solidFill>
                  <a:srgbClr val="FF0000"/>
                </a:solidFill>
              </a:rPr>
              <a:t>COOH</a:t>
            </a:r>
          </a:p>
          <a:p>
            <a:r>
              <a:rPr lang="cs-CZ" b="1" dirty="0">
                <a:solidFill>
                  <a:srgbClr val="008000"/>
                </a:solidFill>
              </a:rPr>
              <a:t>SILNĚ POLÁRNÍ &gt; rozpustnost v </a:t>
            </a:r>
            <a:r>
              <a:rPr lang="cs-CZ" b="1" dirty="0">
                <a:solidFill>
                  <a:srgbClr val="008000"/>
                </a:solidFill>
                <a:latin typeface="Arial Black" pitchFamily="34" charset="0"/>
              </a:rPr>
              <a:t>alkoholu</a:t>
            </a:r>
            <a:r>
              <a:rPr lang="cs-CZ" b="1" dirty="0">
                <a:solidFill>
                  <a:srgbClr val="008000"/>
                </a:solidFill>
              </a:rPr>
              <a:t> (</a:t>
            </a:r>
            <a:r>
              <a:rPr lang="cs-CZ" b="1" dirty="0" err="1">
                <a:solidFill>
                  <a:srgbClr val="008000"/>
                </a:solidFill>
                <a:latin typeface="Arial Black" pitchFamily="34" charset="0"/>
              </a:rPr>
              <a:t>EtOH</a:t>
            </a:r>
            <a:r>
              <a:rPr lang="cs-CZ" b="1" dirty="0">
                <a:solidFill>
                  <a:srgbClr val="008000"/>
                </a:solidFill>
              </a:rPr>
              <a:t> i jiné) a glykolech</a:t>
            </a:r>
          </a:p>
          <a:p>
            <a:r>
              <a:rPr lang="cs-CZ" b="1" dirty="0">
                <a:solidFill>
                  <a:srgbClr val="0000FF"/>
                </a:solidFill>
              </a:rPr>
              <a:t>Nerozpustný ve vodě, ale za horka v alkalických roztocích &gt; pojivo tuší</a:t>
            </a:r>
          </a:p>
          <a:p>
            <a:endParaRPr lang="cs-CZ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Šelak 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Shellac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8D5613-1DD5-43FD-AC8D-905EABF80BA5}" type="datetime1">
              <a:rPr lang="cs-CZ" smtClean="0"/>
              <a:t>19.09.2021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34</a:t>
            </a:fld>
            <a:endParaRPr lang="sk-SK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26446"/>
            <a:ext cx="8229600" cy="5054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/>
          <a:lstStyle/>
          <a:p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Šelak 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Shellac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 - použití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3014E5-6CB9-4445-A3F9-3295997732C1}" type="datetime1">
              <a:rPr lang="cs-CZ" smtClean="0"/>
              <a:t>19.09.2021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35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107504" y="620688"/>
            <a:ext cx="8928992" cy="5505475"/>
          </a:xfrm>
        </p:spPr>
        <p:txBody>
          <a:bodyPr/>
          <a:lstStyle/>
          <a:p>
            <a:pPr algn="ctr">
              <a:buNone/>
            </a:pPr>
            <a:r>
              <a:rPr lang="cs-CZ" sz="2000" b="1" u="sng" dirty="0">
                <a:solidFill>
                  <a:srgbClr val="008000"/>
                </a:solidFill>
                <a:latin typeface="Arial Black" pitchFamily="34" charset="0"/>
              </a:rPr>
              <a:t>HISTORICKÉ POUŽITÍ</a:t>
            </a:r>
          </a:p>
          <a:p>
            <a:r>
              <a:rPr lang="cs-CZ" sz="2000" b="1" cap="small" dirty="0">
                <a:solidFill>
                  <a:srgbClr val="008000"/>
                </a:solidFill>
              </a:rPr>
              <a:t>GRAMOFONOVÉ DESKY, </a:t>
            </a:r>
            <a:r>
              <a:rPr lang="cs-CZ" sz="2000" b="1" dirty="0">
                <a:solidFill>
                  <a:srgbClr val="008000"/>
                </a:solidFill>
              </a:rPr>
              <a:t>ještě před kopolymery vinylchloridu!</a:t>
            </a:r>
          </a:p>
          <a:p>
            <a:r>
              <a:rPr lang="cs-CZ" sz="2000" b="1" dirty="0">
                <a:solidFill>
                  <a:srgbClr val="008000"/>
                </a:solidFill>
                <a:latin typeface="Arial Black" pitchFamily="34" charset="0"/>
              </a:rPr>
              <a:t>ALE PLNĚNO MLETOU BŘIDLICÍ!</a:t>
            </a:r>
          </a:p>
          <a:p>
            <a:pPr algn="ctr">
              <a:buNone/>
            </a:pPr>
            <a:r>
              <a:rPr lang="cs-CZ" sz="2000" b="1" u="sng" dirty="0">
                <a:solidFill>
                  <a:srgbClr val="FF0000"/>
                </a:solidFill>
                <a:latin typeface="Arial Black" pitchFamily="34" charset="0"/>
              </a:rPr>
              <a:t>SOUČASNÉ POUŽITÍ</a:t>
            </a:r>
          </a:p>
          <a:p>
            <a:r>
              <a:rPr lang="cs-CZ" sz="2400" b="1" dirty="0">
                <a:solidFill>
                  <a:srgbClr val="FF0000"/>
                </a:solidFill>
              </a:rPr>
              <a:t>Ve výrobě hudebních nástrojů se používá k ručnímu lakováni houslí a i na některé dřevěně dechové nástroje vyráběné ze světlého dřeva.</a:t>
            </a:r>
          </a:p>
          <a:p>
            <a:r>
              <a:rPr lang="cs-CZ" sz="2400" b="1" dirty="0">
                <a:solidFill>
                  <a:srgbClr val="FF0000"/>
                </a:solidFill>
              </a:rPr>
              <a:t>Povrchová úprava dřeva pomoci šelakově politury při restaurátorských pracích. Dřevo se jim lakuje, což mu dodává vynikající vzhled.</a:t>
            </a:r>
          </a:p>
          <a:p>
            <a:r>
              <a:rPr lang="pl-PL" sz="2400" b="1" dirty="0">
                <a:solidFill>
                  <a:srgbClr val="FF0000"/>
                </a:solidFill>
              </a:rPr>
              <a:t>Leštění nábytku (v 18.–19. stoleti).</a:t>
            </a:r>
          </a:p>
          <a:p>
            <a:r>
              <a:rPr lang="cs-CZ" sz="2400" b="1" dirty="0">
                <a:solidFill>
                  <a:srgbClr val="FF0000"/>
                </a:solidFill>
              </a:rPr>
              <a:t>V potravinářském průmyslu s označením E904, např. na čokoládově dražé. Také na impregnaci povrchů ovoce a zeleniny pro zachováni čerstvosti.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D476BD-ABC6-425D-915F-B3592C5B7E91}" type="datetime1">
              <a:rPr lang="cs-CZ" smtClean="0"/>
              <a:t>19.09.2021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36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4294967295"/>
          </p:nvPr>
        </p:nvSpPr>
        <p:spPr>
          <a:xfrm>
            <a:off x="395536" y="260648"/>
            <a:ext cx="8229600" cy="5976664"/>
          </a:xfrm>
        </p:spPr>
        <p:txBody>
          <a:bodyPr/>
          <a:lstStyle/>
          <a:p>
            <a:pPr algn="just">
              <a:buNone/>
            </a:pPr>
            <a:r>
              <a:rPr lang="cs-CZ" sz="1400" b="1" dirty="0">
                <a:solidFill>
                  <a:srgbClr val="FF0000"/>
                </a:solidFill>
              </a:rPr>
              <a:t>Šelakové šupinky </a:t>
            </a:r>
            <a:r>
              <a:rPr lang="cs-CZ" sz="1400" dirty="0" err="1"/>
              <a:t>sa</a:t>
            </a:r>
            <a:r>
              <a:rPr lang="cs-CZ" sz="1400" dirty="0"/>
              <a:t> </a:t>
            </a:r>
            <a:r>
              <a:rPr lang="cs-CZ" sz="1400" dirty="0" err="1"/>
              <a:t>pred</a:t>
            </a:r>
            <a:r>
              <a:rPr lang="cs-CZ" sz="1400" dirty="0"/>
              <a:t> samotným použitím </a:t>
            </a:r>
            <a:r>
              <a:rPr lang="cs-CZ" sz="1400" dirty="0" err="1"/>
              <a:t>musia</a:t>
            </a:r>
            <a:r>
              <a:rPr lang="cs-CZ" sz="1400" dirty="0"/>
              <a:t> </a:t>
            </a:r>
            <a:r>
              <a:rPr lang="cs-CZ" sz="1400" dirty="0" err="1"/>
              <a:t>vyčistiť</a:t>
            </a:r>
            <a:r>
              <a:rPr lang="cs-CZ" sz="1400" dirty="0"/>
              <a:t> </a:t>
            </a:r>
            <a:r>
              <a:rPr lang="cs-CZ" sz="1400" dirty="0" err="1"/>
              <a:t>rozpustením</a:t>
            </a:r>
            <a:r>
              <a:rPr lang="cs-CZ" sz="1400" dirty="0"/>
              <a:t> v </a:t>
            </a:r>
            <a:r>
              <a:rPr lang="cs-CZ" sz="1400" dirty="0" err="1"/>
              <a:t>denaturovanom</a:t>
            </a:r>
            <a:r>
              <a:rPr lang="cs-CZ" sz="1400" dirty="0"/>
              <a:t> alkohole v </a:t>
            </a:r>
            <a:r>
              <a:rPr lang="cs-CZ" sz="1400" dirty="0" err="1"/>
              <a:t>pomere</a:t>
            </a:r>
            <a:r>
              <a:rPr lang="cs-CZ" sz="1400" dirty="0"/>
              <a:t> 1:2 (1 objemový </a:t>
            </a:r>
            <a:r>
              <a:rPr lang="cs-CZ" sz="1400" dirty="0" err="1"/>
              <a:t>diel</a:t>
            </a:r>
            <a:r>
              <a:rPr lang="cs-CZ" sz="1400" dirty="0"/>
              <a:t> šelaku na 2 objemové </a:t>
            </a:r>
            <a:r>
              <a:rPr lang="cs-CZ" sz="1400" dirty="0" err="1"/>
              <a:t>diely</a:t>
            </a:r>
            <a:r>
              <a:rPr lang="cs-CZ" sz="1400" dirty="0"/>
              <a:t> denaturovaného alkoholu).</a:t>
            </a:r>
            <a:br>
              <a:rPr lang="cs-CZ" sz="1400" dirty="0"/>
            </a:br>
            <a:r>
              <a:rPr lang="cs-CZ" sz="1400" dirty="0" err="1"/>
              <a:t>Týmto</a:t>
            </a:r>
            <a:r>
              <a:rPr lang="cs-CZ" sz="1400" dirty="0"/>
              <a:t> si </a:t>
            </a:r>
            <a:r>
              <a:rPr lang="cs-CZ" sz="1400" dirty="0" err="1"/>
              <a:t>vytvoríme</a:t>
            </a:r>
            <a:r>
              <a:rPr lang="cs-CZ" sz="1400" dirty="0"/>
              <a:t> základný roztok. Šelak nasypeme do denaturovaného alkoholu a necháme </a:t>
            </a:r>
            <a:r>
              <a:rPr lang="cs-CZ" sz="1400" dirty="0" err="1"/>
              <a:t>rozpustiť</a:t>
            </a:r>
            <a:r>
              <a:rPr lang="cs-CZ" sz="1400" dirty="0"/>
              <a:t>. Po </a:t>
            </a:r>
            <a:r>
              <a:rPr lang="cs-CZ" sz="1400" dirty="0" err="1"/>
              <a:t>niekoľkých</a:t>
            </a:r>
            <a:r>
              <a:rPr lang="cs-CZ" sz="1400" dirty="0"/>
              <a:t> </a:t>
            </a:r>
            <a:r>
              <a:rPr lang="cs-CZ" sz="1400" dirty="0" err="1"/>
              <a:t>dňoch</a:t>
            </a:r>
            <a:r>
              <a:rPr lang="cs-CZ" sz="1400" dirty="0"/>
              <a:t>, </a:t>
            </a:r>
            <a:r>
              <a:rPr lang="cs-CZ" sz="1400" dirty="0" err="1"/>
              <a:t>pričom</a:t>
            </a:r>
            <a:r>
              <a:rPr lang="cs-CZ" sz="1400" dirty="0"/>
              <a:t> z času na čas roztok </a:t>
            </a:r>
            <a:r>
              <a:rPr lang="cs-CZ" sz="1400" dirty="0" err="1"/>
              <a:t>premiešame</a:t>
            </a:r>
            <a:r>
              <a:rPr lang="cs-CZ" sz="1400" dirty="0"/>
              <a:t>, </a:t>
            </a:r>
            <a:r>
              <a:rPr lang="cs-CZ" sz="1400" dirty="0" err="1"/>
              <a:t>sa</a:t>
            </a:r>
            <a:r>
              <a:rPr lang="cs-CZ" sz="1400" dirty="0"/>
              <a:t> na spodku nádoby </a:t>
            </a:r>
            <a:r>
              <a:rPr lang="cs-CZ" sz="1400" dirty="0" err="1"/>
              <a:t>usadia</a:t>
            </a:r>
            <a:r>
              <a:rPr lang="cs-CZ" sz="1400" dirty="0"/>
              <a:t> nečistoty. Po </a:t>
            </a:r>
            <a:r>
              <a:rPr lang="cs-CZ" sz="1400" dirty="0" err="1"/>
              <a:t>rozpustení</a:t>
            </a:r>
            <a:r>
              <a:rPr lang="cs-CZ" sz="1400" dirty="0"/>
              <a:t> roztok </a:t>
            </a:r>
            <a:r>
              <a:rPr lang="cs-CZ" sz="1400" dirty="0" err="1"/>
              <a:t>pozorne</a:t>
            </a:r>
            <a:r>
              <a:rPr lang="cs-CZ" sz="1400" dirty="0"/>
              <a:t> </a:t>
            </a:r>
            <a:r>
              <a:rPr lang="cs-CZ" sz="1400" dirty="0" err="1"/>
              <a:t>prelejeme</a:t>
            </a:r>
            <a:r>
              <a:rPr lang="cs-CZ" sz="1400" dirty="0"/>
              <a:t> do </a:t>
            </a:r>
            <a:r>
              <a:rPr lang="cs-CZ" sz="1400" dirty="0" err="1"/>
              <a:t>pripravenej</a:t>
            </a:r>
            <a:r>
              <a:rPr lang="cs-CZ" sz="1400" dirty="0"/>
              <a:t> </a:t>
            </a:r>
            <a:r>
              <a:rPr lang="cs-CZ" sz="1400" dirty="0" err="1"/>
              <a:t>čistej</a:t>
            </a:r>
            <a:r>
              <a:rPr lang="cs-CZ" sz="1400" dirty="0"/>
              <a:t> , </a:t>
            </a:r>
            <a:r>
              <a:rPr lang="cs-CZ" sz="1400" dirty="0" err="1"/>
              <a:t>dobre</a:t>
            </a:r>
            <a:r>
              <a:rPr lang="cs-CZ" sz="1400" dirty="0"/>
              <a:t> </a:t>
            </a:r>
            <a:r>
              <a:rPr lang="cs-CZ" sz="1400" dirty="0" err="1"/>
              <a:t>uzavierateľnej</a:t>
            </a:r>
            <a:r>
              <a:rPr lang="cs-CZ" sz="1400" dirty="0"/>
              <a:t>, nádoby tak, aby </a:t>
            </a:r>
            <a:r>
              <a:rPr lang="cs-CZ" sz="1400" dirty="0" err="1"/>
              <a:t>sa</a:t>
            </a:r>
            <a:r>
              <a:rPr lang="cs-CZ" sz="1400" dirty="0"/>
              <a:t> tam nedostali </a:t>
            </a:r>
            <a:r>
              <a:rPr lang="cs-CZ" sz="1400" dirty="0" err="1"/>
              <a:t>usadené</a:t>
            </a:r>
            <a:r>
              <a:rPr lang="cs-CZ" sz="1400" dirty="0"/>
              <a:t> nečistoty a </a:t>
            </a:r>
            <a:r>
              <a:rPr lang="cs-CZ" sz="1400" dirty="0" err="1"/>
              <a:t>nerozpustiteľné</a:t>
            </a:r>
            <a:r>
              <a:rPr lang="cs-CZ" sz="1400" dirty="0"/>
              <a:t> </a:t>
            </a:r>
            <a:r>
              <a:rPr lang="cs-CZ" sz="1400" dirty="0" err="1"/>
              <a:t>kúsky</a:t>
            </a:r>
            <a:r>
              <a:rPr lang="cs-CZ" sz="1400" dirty="0"/>
              <a:t>. </a:t>
            </a:r>
            <a:r>
              <a:rPr lang="cs-CZ" sz="1400" i="1" dirty="0"/>
              <a:t>(Do nádoby, v </a:t>
            </a:r>
            <a:r>
              <a:rPr lang="cs-CZ" sz="1400" i="1" dirty="0" err="1"/>
              <a:t>ktorej</a:t>
            </a:r>
            <a:r>
              <a:rPr lang="cs-CZ" sz="1400" i="1" dirty="0"/>
              <a:t> nám </a:t>
            </a:r>
            <a:r>
              <a:rPr lang="cs-CZ" sz="1400" i="1" dirty="0" err="1"/>
              <a:t>zostali</a:t>
            </a:r>
            <a:r>
              <a:rPr lang="cs-CZ" sz="1400" i="1" dirty="0"/>
              <a:t> nečistoty </a:t>
            </a:r>
            <a:r>
              <a:rPr lang="cs-CZ" sz="1400" i="1" dirty="0" err="1"/>
              <a:t>prilejeme</a:t>
            </a:r>
            <a:r>
              <a:rPr lang="cs-CZ" sz="1400" i="1" dirty="0"/>
              <a:t> malé množstvo alkoholu, znova necháme pár dní </a:t>
            </a:r>
            <a:r>
              <a:rPr lang="cs-CZ" sz="1400" i="1" dirty="0" err="1"/>
              <a:t>odstáť</a:t>
            </a:r>
            <a:r>
              <a:rPr lang="cs-CZ" sz="1400" i="1" dirty="0"/>
              <a:t> – tento roztok </a:t>
            </a:r>
            <a:r>
              <a:rPr lang="cs-CZ" sz="1400" i="1" dirty="0" err="1"/>
              <a:t>môžeme</a:t>
            </a:r>
            <a:r>
              <a:rPr lang="cs-CZ" sz="1400" i="1" dirty="0"/>
              <a:t> </a:t>
            </a:r>
            <a:r>
              <a:rPr lang="cs-CZ" sz="1400" i="1" dirty="0" err="1"/>
              <a:t>použiť</a:t>
            </a:r>
            <a:r>
              <a:rPr lang="cs-CZ" sz="1400" i="1" dirty="0"/>
              <a:t>, po </a:t>
            </a:r>
            <a:r>
              <a:rPr lang="cs-CZ" sz="1400" i="1" dirty="0" err="1"/>
              <a:t>prefiltrovaní</a:t>
            </a:r>
            <a:r>
              <a:rPr lang="cs-CZ" sz="1400" i="1" dirty="0"/>
              <a:t>, na </a:t>
            </a:r>
            <a:r>
              <a:rPr lang="cs-CZ" sz="1400" i="1" dirty="0" err="1"/>
              <a:t>náter</a:t>
            </a:r>
            <a:r>
              <a:rPr lang="cs-CZ" sz="1400" i="1" dirty="0"/>
              <a:t> povrchu </a:t>
            </a:r>
            <a:r>
              <a:rPr lang="cs-CZ" sz="1400" i="1" dirty="0" err="1"/>
              <a:t>pred</a:t>
            </a:r>
            <a:r>
              <a:rPr lang="cs-CZ" sz="1400" i="1" dirty="0"/>
              <a:t> </a:t>
            </a:r>
            <a:r>
              <a:rPr lang="cs-CZ" sz="1400" b="1" i="1" dirty="0" err="1"/>
              <a:t>voskovaním</a:t>
            </a:r>
            <a:r>
              <a:rPr lang="cs-CZ" sz="1400" i="1" dirty="0"/>
              <a:t>, čím </a:t>
            </a:r>
            <a:r>
              <a:rPr lang="cs-CZ" sz="1400" i="1" dirty="0" err="1"/>
              <a:t>dosiahneme</a:t>
            </a:r>
            <a:r>
              <a:rPr lang="cs-CZ" sz="1400" i="1" dirty="0"/>
              <a:t> vyšší lesk po nanesení vosku.)</a:t>
            </a:r>
            <a:r>
              <a:rPr lang="cs-CZ" sz="1400" dirty="0"/>
              <a:t> Roztok </a:t>
            </a:r>
            <a:r>
              <a:rPr lang="cs-CZ" sz="1400" dirty="0" err="1"/>
              <a:t>následne</a:t>
            </a:r>
            <a:r>
              <a:rPr lang="cs-CZ" sz="1400" dirty="0"/>
              <a:t> </a:t>
            </a:r>
            <a:r>
              <a:rPr lang="cs-CZ" sz="1400" dirty="0" err="1"/>
              <a:t>zriedime</a:t>
            </a:r>
            <a:r>
              <a:rPr lang="cs-CZ" sz="1400" dirty="0"/>
              <a:t> </a:t>
            </a:r>
            <a:r>
              <a:rPr lang="cs-CZ" sz="1400" dirty="0" err="1"/>
              <a:t>pridaním</a:t>
            </a:r>
            <a:r>
              <a:rPr lang="cs-CZ" sz="1400" dirty="0"/>
              <a:t> troj- až </a:t>
            </a:r>
            <a:r>
              <a:rPr lang="cs-CZ" sz="1400" dirty="0" err="1"/>
              <a:t>štvornásobného</a:t>
            </a:r>
            <a:r>
              <a:rPr lang="cs-CZ" sz="1400" dirty="0"/>
              <a:t> množstva denaturovaného alkoholu. Na tzv. </a:t>
            </a:r>
            <a:r>
              <a:rPr lang="cs-CZ" sz="1400" b="1" dirty="0" err="1">
                <a:solidFill>
                  <a:srgbClr val="FF0000"/>
                </a:solidFill>
              </a:rPr>
              <a:t>základovanie</a:t>
            </a:r>
            <a:r>
              <a:rPr lang="cs-CZ" sz="1400" dirty="0"/>
              <a:t>, </a:t>
            </a:r>
            <a:r>
              <a:rPr lang="cs-CZ" sz="1400" dirty="0" err="1"/>
              <a:t>t.j</a:t>
            </a:r>
            <a:r>
              <a:rPr lang="cs-CZ" sz="1400" dirty="0"/>
              <a:t>. </a:t>
            </a:r>
            <a:r>
              <a:rPr lang="cs-CZ" sz="1400" dirty="0" err="1"/>
              <a:t>vytvorenie</a:t>
            </a:r>
            <a:r>
              <a:rPr lang="cs-CZ" sz="1400" dirty="0"/>
              <a:t> </a:t>
            </a:r>
            <a:r>
              <a:rPr lang="cs-CZ" sz="1400" dirty="0" err="1"/>
              <a:t>základnej</a:t>
            </a:r>
            <a:r>
              <a:rPr lang="cs-CZ" sz="1400" dirty="0"/>
              <a:t> vrstvy </a:t>
            </a:r>
            <a:r>
              <a:rPr lang="cs-CZ" sz="1400" dirty="0" err="1"/>
              <a:t>politúry</a:t>
            </a:r>
            <a:r>
              <a:rPr lang="cs-CZ" sz="1400" dirty="0"/>
              <a:t> </a:t>
            </a:r>
            <a:r>
              <a:rPr lang="cs-CZ" sz="1400" dirty="0" err="1"/>
              <a:t>sa</a:t>
            </a:r>
            <a:r>
              <a:rPr lang="cs-CZ" sz="1400" dirty="0"/>
              <a:t> </a:t>
            </a:r>
            <a:r>
              <a:rPr lang="cs-CZ" sz="1400" dirty="0" err="1"/>
              <a:t>používa</a:t>
            </a:r>
            <a:r>
              <a:rPr lang="cs-CZ" sz="1400" dirty="0"/>
              <a:t> </a:t>
            </a:r>
            <a:r>
              <a:rPr lang="cs-CZ" sz="1400" dirty="0" err="1"/>
              <a:t>hustejší</a:t>
            </a:r>
            <a:r>
              <a:rPr lang="cs-CZ" sz="1400" dirty="0"/>
              <a:t> roztok, na </a:t>
            </a:r>
            <a:r>
              <a:rPr lang="cs-CZ" sz="1400" dirty="0" err="1"/>
              <a:t>leštenie</a:t>
            </a:r>
            <a:r>
              <a:rPr lang="cs-CZ" sz="1400" dirty="0"/>
              <a:t> </a:t>
            </a:r>
            <a:r>
              <a:rPr lang="cs-CZ" sz="1400" dirty="0" err="1"/>
              <a:t>redšia</a:t>
            </a:r>
            <a:r>
              <a:rPr lang="cs-CZ" sz="1400" dirty="0"/>
              <a:t> </a:t>
            </a:r>
            <a:r>
              <a:rPr lang="cs-CZ" sz="1400" dirty="0" err="1"/>
              <a:t>konzistencia</a:t>
            </a:r>
            <a:r>
              <a:rPr lang="cs-CZ" sz="1400" dirty="0"/>
              <a:t>. </a:t>
            </a:r>
            <a:r>
              <a:rPr lang="cs-CZ" sz="1400" dirty="0" err="1"/>
              <a:t>Niektoré</a:t>
            </a:r>
            <a:r>
              <a:rPr lang="cs-CZ" sz="1400" dirty="0"/>
              <a:t> zdroje </a:t>
            </a:r>
            <a:r>
              <a:rPr lang="cs-CZ" sz="1400" dirty="0" err="1"/>
              <a:t>uvádzajú</a:t>
            </a:r>
            <a:r>
              <a:rPr lang="cs-CZ" sz="1400" dirty="0"/>
              <a:t> </a:t>
            </a:r>
            <a:r>
              <a:rPr lang="cs-CZ" sz="1400" dirty="0" err="1"/>
              <a:t>práve</a:t>
            </a:r>
            <a:r>
              <a:rPr lang="cs-CZ" sz="1400" dirty="0"/>
              <a:t> opačné </a:t>
            </a:r>
            <a:r>
              <a:rPr lang="cs-CZ" sz="1400" dirty="0" err="1"/>
              <a:t>riešenie</a:t>
            </a:r>
            <a:r>
              <a:rPr lang="cs-CZ" sz="1400" dirty="0"/>
              <a:t> – </a:t>
            </a:r>
            <a:r>
              <a:rPr lang="cs-CZ" sz="1400" dirty="0" err="1"/>
              <a:t>základovanie</a:t>
            </a:r>
            <a:r>
              <a:rPr lang="cs-CZ" sz="1400" dirty="0"/>
              <a:t> s </a:t>
            </a:r>
            <a:r>
              <a:rPr lang="cs-CZ" sz="1400" dirty="0" err="1"/>
              <a:t>redším</a:t>
            </a:r>
            <a:r>
              <a:rPr lang="cs-CZ" sz="1400" dirty="0"/>
              <a:t> </a:t>
            </a:r>
            <a:r>
              <a:rPr lang="cs-CZ" sz="1400" dirty="0" err="1"/>
              <a:t>roztokom</a:t>
            </a:r>
            <a:r>
              <a:rPr lang="cs-CZ" sz="1400" dirty="0"/>
              <a:t> (</a:t>
            </a:r>
            <a:r>
              <a:rPr lang="cs-CZ" sz="1400" dirty="0" err="1"/>
              <a:t>menšie</a:t>
            </a:r>
            <a:r>
              <a:rPr lang="cs-CZ" sz="1400" dirty="0"/>
              <a:t> riziko vzniku </a:t>
            </a:r>
            <a:r>
              <a:rPr lang="cs-CZ" sz="1400" dirty="0" err="1"/>
              <a:t>vlniek</a:t>
            </a:r>
            <a:r>
              <a:rPr lang="cs-CZ" sz="1400" dirty="0"/>
              <a:t> na povrchu v </a:t>
            </a:r>
            <a:r>
              <a:rPr lang="cs-CZ" sz="1400" dirty="0" err="1"/>
              <a:t>dôsledku</a:t>
            </a:r>
            <a:r>
              <a:rPr lang="cs-CZ" sz="1400" dirty="0"/>
              <a:t> </a:t>
            </a:r>
            <a:r>
              <a:rPr lang="cs-CZ" sz="1400" dirty="0" err="1"/>
              <a:t>nerovnomerného</a:t>
            </a:r>
            <a:r>
              <a:rPr lang="cs-CZ" sz="1400" dirty="0"/>
              <a:t> </a:t>
            </a:r>
            <a:r>
              <a:rPr lang="cs-CZ" sz="1400" dirty="0" err="1"/>
              <a:t>nanesenia</a:t>
            </a:r>
            <a:r>
              <a:rPr lang="cs-CZ" sz="1400" dirty="0"/>
              <a:t> </a:t>
            </a:r>
            <a:r>
              <a:rPr lang="cs-CZ" sz="1400" dirty="0" err="1"/>
              <a:t>politúry</a:t>
            </a:r>
            <a:r>
              <a:rPr lang="cs-CZ" sz="1400" dirty="0"/>
              <a:t>), druhý základ s </a:t>
            </a:r>
            <a:r>
              <a:rPr lang="cs-CZ" sz="1400" dirty="0" err="1"/>
              <a:t>hustejším</a:t>
            </a:r>
            <a:r>
              <a:rPr lang="cs-CZ" sz="1400" dirty="0"/>
              <a:t>, </a:t>
            </a:r>
            <a:r>
              <a:rPr lang="cs-CZ" sz="1400" dirty="0" err="1"/>
              <a:t>leštenie</a:t>
            </a:r>
            <a:r>
              <a:rPr lang="cs-CZ" sz="1400" dirty="0"/>
              <a:t> znova s </a:t>
            </a:r>
            <a:r>
              <a:rPr lang="cs-CZ" sz="1400" dirty="0" err="1"/>
              <a:t>redšou</a:t>
            </a:r>
            <a:r>
              <a:rPr lang="cs-CZ" sz="1400" dirty="0"/>
              <a:t> </a:t>
            </a:r>
            <a:r>
              <a:rPr lang="cs-CZ" sz="1400" dirty="0" err="1"/>
              <a:t>politúrou</a:t>
            </a:r>
            <a:r>
              <a:rPr lang="cs-CZ" sz="1400" dirty="0"/>
              <a:t>. Znova necháme </a:t>
            </a:r>
            <a:r>
              <a:rPr lang="cs-CZ" sz="1400" dirty="0" err="1"/>
              <a:t>deň</a:t>
            </a:r>
            <a:r>
              <a:rPr lang="cs-CZ" sz="1400" dirty="0"/>
              <a:t>, dva </a:t>
            </a:r>
            <a:r>
              <a:rPr lang="cs-CZ" sz="1400" dirty="0" err="1"/>
              <a:t>odstáť</a:t>
            </a:r>
            <a:r>
              <a:rPr lang="cs-CZ" sz="1400" dirty="0"/>
              <a:t> v </a:t>
            </a:r>
            <a:r>
              <a:rPr lang="cs-CZ" sz="1400" dirty="0" err="1"/>
              <a:t>miestnosti</a:t>
            </a:r>
            <a:r>
              <a:rPr lang="cs-CZ" sz="1400" dirty="0"/>
              <a:t>, kde teplota neklesne pod 20°C a </a:t>
            </a:r>
            <a:r>
              <a:rPr lang="cs-CZ" sz="1400" dirty="0" err="1"/>
              <a:t>nepresiahne</a:t>
            </a:r>
            <a:r>
              <a:rPr lang="cs-CZ" sz="1400" dirty="0"/>
              <a:t> 30°C. </a:t>
            </a:r>
            <a:r>
              <a:rPr lang="cs-CZ" sz="1400" dirty="0" err="1"/>
              <a:t>Medzitým</a:t>
            </a:r>
            <a:r>
              <a:rPr lang="cs-CZ" sz="1400" dirty="0"/>
              <a:t> si </a:t>
            </a:r>
            <a:r>
              <a:rPr lang="cs-CZ" sz="1400" dirty="0" err="1"/>
              <a:t>pripravíme</a:t>
            </a:r>
            <a:r>
              <a:rPr lang="cs-CZ" sz="1400" dirty="0"/>
              <a:t> </a:t>
            </a:r>
            <a:r>
              <a:rPr lang="cs-CZ" sz="1400" dirty="0" err="1"/>
              <a:t>polírovaciu</a:t>
            </a:r>
            <a:r>
              <a:rPr lang="cs-CZ" sz="1400" dirty="0"/>
              <a:t> loptu, na </a:t>
            </a:r>
            <a:r>
              <a:rPr lang="cs-CZ" sz="1400" dirty="0" err="1"/>
              <a:t>ktorú</a:t>
            </a:r>
            <a:r>
              <a:rPr lang="cs-CZ" sz="1400" dirty="0"/>
              <a:t> budeme </a:t>
            </a:r>
            <a:r>
              <a:rPr lang="cs-CZ" sz="1400" dirty="0" err="1"/>
              <a:t>potrebovať</a:t>
            </a:r>
            <a:r>
              <a:rPr lang="cs-CZ" sz="1400" dirty="0"/>
              <a:t> </a:t>
            </a:r>
            <a:r>
              <a:rPr lang="cs-CZ" sz="1400" dirty="0" err="1"/>
              <a:t>buničinovú</a:t>
            </a:r>
            <a:r>
              <a:rPr lang="cs-CZ" sz="1400" dirty="0"/>
              <a:t> vatu </a:t>
            </a:r>
            <a:r>
              <a:rPr lang="cs-CZ" sz="1400" dirty="0" err="1"/>
              <a:t>alebo</a:t>
            </a:r>
            <a:r>
              <a:rPr lang="cs-CZ" sz="1400" dirty="0"/>
              <a:t> </a:t>
            </a:r>
            <a:r>
              <a:rPr lang="cs-CZ" sz="1400" dirty="0" err="1"/>
              <a:t>bavlnenú</a:t>
            </a:r>
            <a:r>
              <a:rPr lang="cs-CZ" sz="1400" dirty="0"/>
              <a:t> plsť, </a:t>
            </a:r>
            <a:r>
              <a:rPr lang="cs-CZ" sz="1400" dirty="0" err="1"/>
              <a:t>bavlnenú</a:t>
            </a:r>
            <a:r>
              <a:rPr lang="cs-CZ" sz="1400" dirty="0"/>
              <a:t> látku a </a:t>
            </a:r>
            <a:r>
              <a:rPr lang="cs-CZ" sz="1400" dirty="0" err="1"/>
              <a:t>ľanové</a:t>
            </a:r>
            <a:r>
              <a:rPr lang="cs-CZ" sz="1400" dirty="0"/>
              <a:t> plátno. </a:t>
            </a:r>
            <a:r>
              <a:rPr lang="cs-CZ" sz="1400" dirty="0" err="1"/>
              <a:t>Veľkosť</a:t>
            </a:r>
            <a:r>
              <a:rPr lang="cs-CZ" sz="1400" dirty="0"/>
              <a:t> lopty </a:t>
            </a:r>
            <a:r>
              <a:rPr lang="cs-CZ" sz="1400" dirty="0" err="1"/>
              <a:t>prispôsobíme</a:t>
            </a:r>
            <a:r>
              <a:rPr lang="cs-CZ" sz="1400" dirty="0"/>
              <a:t> </a:t>
            </a:r>
            <a:r>
              <a:rPr lang="cs-CZ" sz="1400" dirty="0" err="1"/>
              <a:t>veľkosti</a:t>
            </a:r>
            <a:r>
              <a:rPr lang="cs-CZ" sz="1400" dirty="0"/>
              <a:t> </a:t>
            </a:r>
            <a:r>
              <a:rPr lang="cs-CZ" sz="1400" dirty="0" err="1"/>
              <a:t>politúrovanej</a:t>
            </a:r>
            <a:r>
              <a:rPr lang="cs-CZ" sz="1400" dirty="0"/>
              <a:t> plochy, </a:t>
            </a:r>
            <a:r>
              <a:rPr lang="cs-CZ" sz="1400" dirty="0" err="1"/>
              <a:t>pri</a:t>
            </a:r>
            <a:r>
              <a:rPr lang="cs-CZ" sz="1400" dirty="0"/>
              <a:t> </a:t>
            </a:r>
            <a:r>
              <a:rPr lang="cs-CZ" sz="1400" dirty="0" err="1"/>
              <a:t>väčších</a:t>
            </a:r>
            <a:r>
              <a:rPr lang="cs-CZ" sz="1400" dirty="0"/>
              <a:t> plochách si vyrobíme loptu, </a:t>
            </a:r>
            <a:r>
              <a:rPr lang="cs-CZ" sz="1400" dirty="0" err="1"/>
              <a:t>ktorá</a:t>
            </a:r>
            <a:r>
              <a:rPr lang="cs-CZ" sz="1400" dirty="0"/>
              <a:t> </a:t>
            </a:r>
            <a:r>
              <a:rPr lang="cs-CZ" sz="1400" dirty="0" err="1"/>
              <a:t>sa</a:t>
            </a:r>
            <a:r>
              <a:rPr lang="cs-CZ" sz="1400" dirty="0"/>
              <a:t> nám bude </a:t>
            </a:r>
            <a:r>
              <a:rPr lang="cs-CZ" sz="1400" dirty="0" err="1"/>
              <a:t>dobre</a:t>
            </a:r>
            <a:r>
              <a:rPr lang="cs-CZ" sz="1400" dirty="0"/>
              <a:t> </a:t>
            </a:r>
            <a:r>
              <a:rPr lang="cs-CZ" sz="1400" dirty="0" err="1"/>
              <a:t>držať</a:t>
            </a:r>
            <a:r>
              <a:rPr lang="cs-CZ" sz="1400" dirty="0"/>
              <a:t> v dlani. Plsť </a:t>
            </a:r>
            <a:r>
              <a:rPr lang="cs-CZ" sz="1400" dirty="0" err="1"/>
              <a:t>alebo</a:t>
            </a:r>
            <a:r>
              <a:rPr lang="cs-CZ" sz="1400" dirty="0"/>
              <a:t> vatu vytvarujeme do </a:t>
            </a:r>
            <a:r>
              <a:rPr lang="cs-CZ" sz="1400" dirty="0" err="1"/>
              <a:t>guľovitého</a:t>
            </a:r>
            <a:r>
              <a:rPr lang="cs-CZ" sz="1400" dirty="0"/>
              <a:t> tvaru a položíme do </a:t>
            </a:r>
            <a:r>
              <a:rPr lang="cs-CZ" sz="1400" dirty="0" err="1"/>
              <a:t>stredu</a:t>
            </a:r>
            <a:r>
              <a:rPr lang="cs-CZ" sz="1400" dirty="0"/>
              <a:t> </a:t>
            </a:r>
            <a:r>
              <a:rPr lang="cs-CZ" sz="1400" dirty="0" err="1"/>
              <a:t>bavlnenej</a:t>
            </a:r>
            <a:r>
              <a:rPr lang="cs-CZ" sz="1400" dirty="0"/>
              <a:t> látky </a:t>
            </a:r>
            <a:r>
              <a:rPr lang="cs-CZ" sz="1400" dirty="0" err="1"/>
              <a:t>veľkosti</a:t>
            </a:r>
            <a:r>
              <a:rPr lang="cs-CZ" sz="1400" dirty="0"/>
              <a:t> </a:t>
            </a:r>
            <a:r>
              <a:rPr lang="cs-CZ" sz="1400" dirty="0" err="1"/>
              <a:t>vreckovky</a:t>
            </a:r>
            <a:r>
              <a:rPr lang="cs-CZ" sz="1400" dirty="0"/>
              <a:t>. </a:t>
            </a:r>
            <a:r>
              <a:rPr lang="cs-CZ" sz="1400" dirty="0" err="1"/>
              <a:t>Všetky</a:t>
            </a:r>
            <a:r>
              <a:rPr lang="cs-CZ" sz="1400" dirty="0"/>
              <a:t> </a:t>
            </a:r>
            <a:r>
              <a:rPr lang="cs-CZ" sz="1400" dirty="0" err="1"/>
              <a:t>štyri</a:t>
            </a:r>
            <a:r>
              <a:rPr lang="cs-CZ" sz="1400" dirty="0"/>
              <a:t> rohy </a:t>
            </a:r>
            <a:r>
              <a:rPr lang="cs-CZ" sz="1400" dirty="0" err="1"/>
              <a:t>bavlnenej</a:t>
            </a:r>
            <a:r>
              <a:rPr lang="cs-CZ" sz="1400" dirty="0"/>
              <a:t> látky uchopíme </a:t>
            </a:r>
            <a:r>
              <a:rPr lang="cs-CZ" sz="1400" dirty="0" err="1"/>
              <a:t>prstami</a:t>
            </a:r>
            <a:r>
              <a:rPr lang="cs-CZ" sz="1400" dirty="0"/>
              <a:t> jednej ruky, </a:t>
            </a:r>
            <a:r>
              <a:rPr lang="cs-CZ" sz="1400" dirty="0" err="1"/>
              <a:t>pevne</a:t>
            </a:r>
            <a:r>
              <a:rPr lang="cs-CZ" sz="1400" dirty="0"/>
              <a:t> </a:t>
            </a:r>
            <a:r>
              <a:rPr lang="cs-CZ" sz="1400" dirty="0" err="1"/>
              <a:t>obopneme</a:t>
            </a:r>
            <a:r>
              <a:rPr lang="cs-CZ" sz="1400" dirty="0"/>
              <a:t> tampón, aby </a:t>
            </a:r>
            <a:r>
              <a:rPr lang="cs-CZ" sz="1400" dirty="0" err="1"/>
              <a:t>nezostali</a:t>
            </a:r>
            <a:r>
              <a:rPr lang="cs-CZ" sz="1400" dirty="0"/>
              <a:t> záhyby a druhou rukou </a:t>
            </a:r>
            <a:r>
              <a:rPr lang="cs-CZ" sz="1400" dirty="0" err="1"/>
              <a:t>zatáčame</a:t>
            </a:r>
            <a:r>
              <a:rPr lang="cs-CZ" sz="1400" dirty="0"/>
              <a:t> tampón </a:t>
            </a:r>
            <a:r>
              <a:rPr lang="cs-CZ" sz="1400" dirty="0" err="1"/>
              <a:t>dovtedy</a:t>
            </a:r>
            <a:r>
              <a:rPr lang="cs-CZ" sz="1400" dirty="0"/>
              <a:t>, kým </a:t>
            </a:r>
            <a:r>
              <a:rPr lang="cs-CZ" sz="1400" dirty="0" err="1"/>
              <a:t>nie</a:t>
            </a:r>
            <a:r>
              <a:rPr lang="cs-CZ" sz="1400" dirty="0"/>
              <a:t> je </a:t>
            </a:r>
            <a:r>
              <a:rPr lang="cs-CZ" sz="1400" dirty="0" err="1"/>
              <a:t>pevne</a:t>
            </a:r>
            <a:r>
              <a:rPr lang="cs-CZ" sz="1400" dirty="0"/>
              <a:t> a hladko </a:t>
            </a:r>
            <a:r>
              <a:rPr lang="cs-CZ" sz="1400" dirty="0" err="1"/>
              <a:t>obopnutý</a:t>
            </a:r>
            <a:r>
              <a:rPr lang="cs-CZ" sz="1400" dirty="0"/>
              <a:t>. Tampón vložíme do </a:t>
            </a:r>
            <a:r>
              <a:rPr lang="cs-CZ" sz="1400" dirty="0" err="1"/>
              <a:t>stredu</a:t>
            </a:r>
            <a:r>
              <a:rPr lang="cs-CZ" sz="1400" dirty="0"/>
              <a:t> husto tkaného, </a:t>
            </a:r>
            <a:r>
              <a:rPr lang="cs-CZ" sz="1400" dirty="0" err="1"/>
              <a:t>ľanového</a:t>
            </a:r>
            <a:r>
              <a:rPr lang="cs-CZ" sz="1400" dirty="0"/>
              <a:t> plátna (</a:t>
            </a:r>
            <a:r>
              <a:rPr lang="cs-CZ" sz="1400" dirty="0" err="1"/>
              <a:t>môžeme</a:t>
            </a:r>
            <a:r>
              <a:rPr lang="cs-CZ" sz="1400" dirty="0"/>
              <a:t> </a:t>
            </a:r>
            <a:r>
              <a:rPr lang="cs-CZ" sz="1400" dirty="0" err="1"/>
              <a:t>použiť</a:t>
            </a:r>
            <a:r>
              <a:rPr lang="cs-CZ" sz="1400" dirty="0"/>
              <a:t> </a:t>
            </a:r>
            <a:r>
              <a:rPr lang="cs-CZ" sz="1400" dirty="0" err="1"/>
              <a:t>dobre</a:t>
            </a:r>
            <a:r>
              <a:rPr lang="cs-CZ" sz="1400" dirty="0"/>
              <a:t> </a:t>
            </a:r>
            <a:r>
              <a:rPr lang="cs-CZ" sz="1400" dirty="0" err="1"/>
              <a:t>prepranú</a:t>
            </a:r>
            <a:r>
              <a:rPr lang="cs-CZ" sz="1400" dirty="0"/>
              <a:t>, </a:t>
            </a:r>
            <a:r>
              <a:rPr lang="cs-CZ" sz="1400" dirty="0" err="1"/>
              <a:t>staršiu</a:t>
            </a:r>
            <a:r>
              <a:rPr lang="cs-CZ" sz="1400" dirty="0"/>
              <a:t> </a:t>
            </a:r>
            <a:r>
              <a:rPr lang="cs-CZ" sz="1400" dirty="0" err="1"/>
              <a:t>kuchynskú</a:t>
            </a:r>
            <a:r>
              <a:rPr lang="cs-CZ" sz="1400" dirty="0"/>
              <a:t> </a:t>
            </a:r>
            <a:r>
              <a:rPr lang="cs-CZ" sz="1400" dirty="0" err="1"/>
              <a:t>utierku</a:t>
            </a:r>
            <a:r>
              <a:rPr lang="cs-CZ" sz="1400" dirty="0"/>
              <a:t> </a:t>
            </a:r>
            <a:r>
              <a:rPr lang="cs-CZ" sz="1400" dirty="0" err="1"/>
              <a:t>alebo</a:t>
            </a:r>
            <a:r>
              <a:rPr lang="cs-CZ" sz="1400" dirty="0"/>
              <a:t> </a:t>
            </a:r>
            <a:r>
              <a:rPr lang="cs-CZ" sz="1400" dirty="0" err="1"/>
              <a:t>vystrihneme</a:t>
            </a:r>
            <a:r>
              <a:rPr lang="cs-CZ" sz="1400" dirty="0"/>
              <a:t> vhodný </a:t>
            </a:r>
            <a:r>
              <a:rPr lang="cs-CZ" sz="1400" dirty="0" err="1"/>
              <a:t>rozmer</a:t>
            </a:r>
            <a:r>
              <a:rPr lang="cs-CZ" sz="1400" dirty="0"/>
              <a:t> </a:t>
            </a:r>
            <a:r>
              <a:rPr lang="cs-CZ" sz="1400" dirty="0" err="1"/>
              <a:t>zo</a:t>
            </a:r>
            <a:r>
              <a:rPr lang="cs-CZ" sz="1400" dirty="0"/>
              <a:t> starej </a:t>
            </a:r>
            <a:r>
              <a:rPr lang="cs-CZ" sz="1400" dirty="0" err="1"/>
              <a:t>posteľnej</a:t>
            </a:r>
            <a:r>
              <a:rPr lang="cs-CZ" sz="1400" dirty="0"/>
              <a:t> plachty) a </a:t>
            </a:r>
            <a:r>
              <a:rPr lang="cs-CZ" sz="1400" dirty="0" err="1"/>
              <a:t>rovnakým</a:t>
            </a:r>
            <a:r>
              <a:rPr lang="cs-CZ" sz="1400" dirty="0"/>
              <a:t> </a:t>
            </a:r>
            <a:r>
              <a:rPr lang="cs-CZ" sz="1400" dirty="0" err="1"/>
              <a:t>spôsobom</a:t>
            </a:r>
            <a:r>
              <a:rPr lang="cs-CZ" sz="1400" dirty="0"/>
              <a:t> </a:t>
            </a:r>
            <a:r>
              <a:rPr lang="cs-CZ" sz="1400" dirty="0" err="1"/>
              <a:t>ju</a:t>
            </a:r>
            <a:r>
              <a:rPr lang="cs-CZ" sz="1400" dirty="0"/>
              <a:t> </a:t>
            </a:r>
            <a:r>
              <a:rPr lang="cs-CZ" sz="1400" dirty="0" err="1"/>
              <a:t>zatáčame</a:t>
            </a:r>
            <a:r>
              <a:rPr lang="cs-CZ" sz="1400" dirty="0"/>
              <a:t> tak, aby bol vložený tampón </a:t>
            </a:r>
            <a:r>
              <a:rPr lang="cs-CZ" sz="1400" dirty="0" err="1"/>
              <a:t>obopnutý</a:t>
            </a:r>
            <a:r>
              <a:rPr lang="cs-CZ" sz="1400" dirty="0"/>
              <a:t> a plocha, </a:t>
            </a:r>
            <a:r>
              <a:rPr lang="cs-CZ" sz="1400" dirty="0" err="1"/>
              <a:t>ktorou</a:t>
            </a:r>
            <a:r>
              <a:rPr lang="cs-CZ" sz="1400" dirty="0"/>
              <a:t> budeme </a:t>
            </a:r>
            <a:r>
              <a:rPr lang="cs-CZ" sz="1400" dirty="0" err="1"/>
              <a:t>leštiť</a:t>
            </a:r>
            <a:r>
              <a:rPr lang="cs-CZ" sz="1400" dirty="0"/>
              <a:t> </a:t>
            </a:r>
            <a:r>
              <a:rPr lang="cs-CZ" sz="1400" dirty="0" err="1"/>
              <a:t>zostala</a:t>
            </a:r>
            <a:r>
              <a:rPr lang="cs-CZ" sz="1400" dirty="0"/>
              <a:t> bez </a:t>
            </a:r>
            <a:r>
              <a:rPr lang="cs-CZ" sz="1400" dirty="0" err="1"/>
              <a:t>záhybov</a:t>
            </a:r>
            <a:r>
              <a:rPr lang="cs-CZ" sz="1400" dirty="0"/>
              <a:t>. Plochu </a:t>
            </a:r>
            <a:r>
              <a:rPr lang="cs-CZ" sz="1400" dirty="0" err="1"/>
              <a:t>polírovacej</a:t>
            </a:r>
            <a:r>
              <a:rPr lang="cs-CZ" sz="1400" dirty="0"/>
              <a:t> lopty vytvarujeme </a:t>
            </a:r>
            <a:r>
              <a:rPr lang="cs-CZ" sz="1400" dirty="0" err="1"/>
              <a:t>poklepaním</a:t>
            </a:r>
            <a:r>
              <a:rPr lang="cs-CZ" sz="1400" dirty="0"/>
              <a:t> po </a:t>
            </a:r>
            <a:r>
              <a:rPr lang="cs-CZ" sz="1400" dirty="0" err="1"/>
              <a:t>čistej</a:t>
            </a:r>
            <a:r>
              <a:rPr lang="cs-CZ" sz="1400" dirty="0"/>
              <a:t> </a:t>
            </a:r>
            <a:r>
              <a:rPr lang="cs-CZ" sz="1400" dirty="0" err="1"/>
              <a:t>suchej</a:t>
            </a:r>
            <a:r>
              <a:rPr lang="cs-CZ" sz="1400" dirty="0"/>
              <a:t> </a:t>
            </a:r>
            <a:r>
              <a:rPr lang="cs-CZ" sz="1400" dirty="0" err="1"/>
              <a:t>latke</a:t>
            </a:r>
            <a:r>
              <a:rPr lang="cs-CZ" sz="1400" dirty="0"/>
              <a:t> (prkénku), čím </a:t>
            </a:r>
            <a:r>
              <a:rPr lang="cs-CZ" sz="1400" dirty="0" err="1"/>
              <a:t>získa</a:t>
            </a:r>
            <a:r>
              <a:rPr lang="cs-CZ" sz="1400" dirty="0"/>
              <a:t> </a:t>
            </a:r>
            <a:r>
              <a:rPr lang="cs-CZ" sz="1400" dirty="0" err="1"/>
              <a:t>potrebný</a:t>
            </a:r>
            <a:r>
              <a:rPr lang="cs-CZ" sz="1400" dirty="0"/>
              <a:t> tvar a </a:t>
            </a:r>
            <a:r>
              <a:rPr lang="cs-CZ" sz="1400" dirty="0" err="1"/>
              <a:t>prispôsobíme</a:t>
            </a:r>
            <a:r>
              <a:rPr lang="cs-CZ" sz="1400" dirty="0"/>
              <a:t> </a:t>
            </a:r>
            <a:r>
              <a:rPr lang="cs-CZ" sz="1400" dirty="0" err="1"/>
              <a:t>ju</a:t>
            </a:r>
            <a:r>
              <a:rPr lang="cs-CZ" sz="1400" dirty="0"/>
              <a:t> dlani. </a:t>
            </a:r>
            <a:r>
              <a:rPr lang="cs-CZ" sz="1400" dirty="0" err="1"/>
              <a:t>Medzi</a:t>
            </a:r>
            <a:r>
              <a:rPr lang="cs-CZ" sz="1400" dirty="0"/>
              <a:t> jednotlivými </a:t>
            </a:r>
            <a:r>
              <a:rPr lang="cs-CZ" sz="1400" dirty="0" err="1"/>
              <a:t>fázami</a:t>
            </a:r>
            <a:r>
              <a:rPr lang="cs-CZ" sz="1400" dirty="0"/>
              <a:t> </a:t>
            </a:r>
            <a:r>
              <a:rPr lang="cs-CZ" sz="1400" dirty="0" err="1"/>
              <a:t>nanášania</a:t>
            </a:r>
            <a:r>
              <a:rPr lang="cs-CZ" sz="1400" dirty="0"/>
              <a:t> </a:t>
            </a:r>
            <a:r>
              <a:rPr lang="cs-CZ" sz="1400" dirty="0" err="1"/>
              <a:t>politúry</a:t>
            </a:r>
            <a:r>
              <a:rPr lang="cs-CZ" sz="1400" dirty="0"/>
              <a:t> </a:t>
            </a:r>
            <a:r>
              <a:rPr lang="cs-CZ" sz="1400" dirty="0" err="1"/>
              <a:t>uschovávame</a:t>
            </a:r>
            <a:r>
              <a:rPr lang="cs-CZ" sz="1400" dirty="0"/>
              <a:t> </a:t>
            </a:r>
            <a:r>
              <a:rPr lang="cs-CZ" sz="1400" dirty="0" err="1"/>
              <a:t>polírovaciu</a:t>
            </a:r>
            <a:r>
              <a:rPr lang="cs-CZ" sz="1400" dirty="0"/>
              <a:t> loptu v </a:t>
            </a:r>
            <a:r>
              <a:rPr lang="cs-CZ" sz="1400" dirty="0" err="1"/>
              <a:t>dobre</a:t>
            </a:r>
            <a:r>
              <a:rPr lang="cs-CZ" sz="1400" dirty="0"/>
              <a:t> </a:t>
            </a:r>
            <a:r>
              <a:rPr lang="cs-CZ" sz="1400" dirty="0" err="1"/>
              <a:t>uzatvárateľnej</a:t>
            </a:r>
            <a:r>
              <a:rPr lang="cs-CZ" sz="1400" dirty="0"/>
              <a:t>, </a:t>
            </a:r>
            <a:r>
              <a:rPr lang="cs-CZ" sz="1400" dirty="0" err="1"/>
              <a:t>sklenenej</a:t>
            </a:r>
            <a:r>
              <a:rPr lang="cs-CZ" sz="1400" dirty="0"/>
              <a:t> </a:t>
            </a:r>
            <a:r>
              <a:rPr lang="cs-CZ" sz="1400" dirty="0" err="1"/>
              <a:t>nádobe</a:t>
            </a:r>
            <a:r>
              <a:rPr lang="cs-CZ" sz="1400" dirty="0"/>
              <a:t>, aby nám </a:t>
            </a:r>
            <a:r>
              <a:rPr lang="cs-CZ" sz="1400" dirty="0" err="1"/>
              <a:t>politúra</a:t>
            </a:r>
            <a:r>
              <a:rPr lang="cs-CZ" sz="1400" dirty="0"/>
              <a:t> v tampóne </a:t>
            </a:r>
            <a:r>
              <a:rPr lang="cs-CZ" sz="1400" dirty="0" err="1"/>
              <a:t>nestvrdla</a:t>
            </a:r>
            <a:r>
              <a:rPr lang="cs-CZ" sz="1400" dirty="0"/>
              <a:t>. </a:t>
            </a:r>
            <a:br>
              <a:rPr lang="cs-CZ" sz="1400" dirty="0"/>
            </a:br>
            <a:endParaRPr lang="cs-CZ" sz="14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sk-SK" sz="2800" b="1" kern="1200" dirty="0" err="1">
                <a:solidFill>
                  <a:srgbClr val="FF0000"/>
                </a:solidFill>
                <a:ea typeface="Times New Roman"/>
                <a:cs typeface="Times New Roman"/>
              </a:rPr>
              <a:t>Izopren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 – základní jednotka TERPENOIDŮ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E4909-F40D-49BE-A6AE-C9756BCDA041}" type="datetime1">
              <a:rPr lang="cs-CZ" smtClean="0"/>
              <a:t>19.09.2021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37</a:t>
            </a:fld>
            <a:endParaRPr lang="sk-SK"/>
          </a:p>
        </p:txBody>
      </p:sp>
      <p:pic>
        <p:nvPicPr>
          <p:cNvPr id="13" name="Zástupný symbol pro obsah 12" descr="Vzorec">
            <a:hlinkClick r:id="rId2" tooltip="&quot;Vzorec&quot;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08720"/>
            <a:ext cx="259228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Tabulka 13"/>
          <p:cNvGraphicFramePr>
            <a:graphicFrameLocks noGrp="1"/>
          </p:cNvGraphicFramePr>
          <p:nvPr/>
        </p:nvGraphicFramePr>
        <p:xfrm>
          <a:off x="2915816" y="1025178"/>
          <a:ext cx="5832648" cy="1244287"/>
        </p:xfrm>
        <a:graphic>
          <a:graphicData uri="http://schemas.openxmlformats.org/drawingml/2006/table">
            <a:tbl>
              <a:tblPr/>
              <a:tblGrid>
                <a:gridCol w="29163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63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7697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Systematický název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2-</a:t>
                      </a:r>
                      <a:r>
                        <a:rPr lang="cs-CZ" sz="2000" dirty="0" err="1">
                          <a:latin typeface="Times New Roman"/>
                          <a:ea typeface="Times New Roman"/>
                          <a:cs typeface="Times New Roman"/>
                        </a:rPr>
                        <a:t>methyl</a:t>
                      </a: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cs-CZ" sz="2000" dirty="0" err="1">
                          <a:latin typeface="Times New Roman"/>
                          <a:ea typeface="Times New Roman"/>
                          <a:cs typeface="Times New Roman"/>
                        </a:rPr>
                        <a:t>buta</a:t>
                      </a: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-1,3-dien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98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Ostatní názvy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2-</a:t>
                      </a:r>
                      <a:r>
                        <a:rPr lang="cs-CZ" sz="2000" dirty="0" err="1">
                          <a:latin typeface="Times New Roman"/>
                          <a:ea typeface="Times New Roman"/>
                          <a:cs typeface="Times New Roman"/>
                        </a:rPr>
                        <a:t>methyl</a:t>
                      </a: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-1,3-butadien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98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2000" u="sng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4" tooltip="Chemický vzorec"/>
                        </a:rPr>
                        <a:t>Sumární vzorec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C</a:t>
                      </a:r>
                      <a:r>
                        <a:rPr lang="cs-CZ" sz="20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H</a:t>
                      </a:r>
                      <a:r>
                        <a:rPr lang="cs-CZ" sz="20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Obdélník 14"/>
          <p:cNvSpPr/>
          <p:nvPr/>
        </p:nvSpPr>
        <p:spPr>
          <a:xfrm>
            <a:off x="683568" y="2492896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800" b="1" dirty="0">
                <a:solidFill>
                  <a:srgbClr val="FF0000"/>
                </a:solidFill>
                <a:ea typeface="Times New Roman"/>
                <a:cs typeface="Times New Roman"/>
              </a:rPr>
              <a:t>TERPENOIDY – HLAVNÍ SLOŽKY PRYSKYŘIC</a:t>
            </a:r>
            <a:endParaRPr lang="cs-CZ" sz="2800" dirty="0"/>
          </a:p>
        </p:txBody>
      </p:sp>
      <p:graphicFrame>
        <p:nvGraphicFramePr>
          <p:cNvPr id="16" name="Tabulka 15"/>
          <p:cNvGraphicFramePr>
            <a:graphicFrameLocks noGrp="1"/>
          </p:cNvGraphicFramePr>
          <p:nvPr/>
        </p:nvGraphicFramePr>
        <p:xfrm>
          <a:off x="0" y="3140968"/>
          <a:ext cx="9144000" cy="3717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3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51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39066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FF0000"/>
                          </a:solidFill>
                        </a:rPr>
                        <a:t>OZNAČENÍ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FF0000"/>
                          </a:solidFill>
                        </a:rPr>
                        <a:t>POČET UHLÍKŮ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FF0000"/>
                          </a:solidFill>
                        </a:rPr>
                        <a:t>SKUPENSTVÍ</a:t>
                      </a:r>
                    </a:p>
                    <a:p>
                      <a:pPr algn="ctr"/>
                      <a:r>
                        <a:rPr lang="cs-CZ" sz="2000" dirty="0">
                          <a:solidFill>
                            <a:srgbClr val="FF0000"/>
                          </a:solidFill>
                        </a:rPr>
                        <a:t>za normální teploty (tj.</a:t>
                      </a:r>
                      <a:r>
                        <a:rPr lang="cs-CZ" sz="2000" baseline="0" dirty="0">
                          <a:solidFill>
                            <a:srgbClr val="FF0000"/>
                          </a:solidFill>
                        </a:rPr>
                        <a:t> 23 °C)</a:t>
                      </a:r>
                      <a:endParaRPr lang="cs-CZ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4491">
                <a:tc>
                  <a:txBody>
                    <a:bodyPr/>
                    <a:lstStyle/>
                    <a:p>
                      <a:r>
                        <a:rPr lang="cs-CZ" sz="2400" dirty="0" err="1">
                          <a:latin typeface="Arial Black" pitchFamily="34" charset="0"/>
                        </a:rPr>
                        <a:t>Monoterpenoid</a:t>
                      </a:r>
                      <a:endParaRPr lang="cs-CZ" sz="24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latin typeface="Arial Black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Arial Black" pitchFamily="34" charset="0"/>
                        </a:rPr>
                        <a:t>kapalina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4491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Arial Black" pitchFamily="34" charset="0"/>
                        </a:rPr>
                        <a:t>SESQUITERPENOID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latin typeface="Arial Black" pitchFamily="34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Arial Black" pitchFamily="34" charset="0"/>
                        </a:rPr>
                        <a:t>kapalina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4491">
                <a:tc>
                  <a:txBody>
                    <a:bodyPr/>
                    <a:lstStyle/>
                    <a:p>
                      <a:r>
                        <a:rPr lang="cs-CZ" sz="2400" dirty="0" err="1">
                          <a:latin typeface="Arial Black" pitchFamily="34" charset="0"/>
                        </a:rPr>
                        <a:t>Diterpenoid</a:t>
                      </a:r>
                      <a:endParaRPr lang="cs-CZ" sz="24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latin typeface="Arial Black" pitchFamily="34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Arial Black" pitchFamily="34" charset="0"/>
                        </a:rPr>
                        <a:t>Pevná látka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4491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Arial Black" pitchFamily="34" charset="0"/>
                        </a:rPr>
                        <a:t>TRITERPENOID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latin typeface="Arial Black" pitchFamily="34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dirty="0">
                          <a:latin typeface="Arial Black" pitchFamily="34" charset="0"/>
                        </a:rPr>
                        <a:t>Pevná látka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C67162-59F0-45E0-A42C-7AECADEB80CC}" type="datetime1">
              <a:rPr lang="cs-CZ" smtClean="0"/>
              <a:t>19.09.2021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38</a:t>
            </a:fld>
            <a:endParaRPr lang="sk-SK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2150096" cy="3054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692696"/>
            <a:ext cx="2590767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ovéPole 16"/>
          <p:cNvSpPr txBox="1"/>
          <p:nvPr/>
        </p:nvSpPr>
        <p:spPr>
          <a:xfrm>
            <a:off x="467544" y="3861048"/>
            <a:ext cx="38164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MONOTERPEN</a:t>
            </a:r>
          </a:p>
          <a:p>
            <a:r>
              <a:rPr lang="cs-CZ" sz="3600" b="1">
                <a:solidFill>
                  <a:srgbClr val="0000FF"/>
                </a:solidFill>
              </a:rPr>
              <a:t>LIMONEN</a:t>
            </a:r>
            <a:endParaRPr lang="cs-CZ" sz="3600" b="1" dirty="0">
              <a:solidFill>
                <a:srgbClr val="0000FF"/>
              </a:solidFill>
            </a:endParaRPr>
          </a:p>
          <a:p>
            <a:r>
              <a:rPr lang="cs-CZ" sz="3600" b="1" dirty="0">
                <a:solidFill>
                  <a:srgbClr val="0000FF"/>
                </a:solidFill>
              </a:rPr>
              <a:t>(v pomerančové kůře)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5004048" y="3789040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8000"/>
                </a:solidFill>
              </a:rPr>
              <a:t>SESQUITERPEN</a:t>
            </a:r>
          </a:p>
          <a:p>
            <a:r>
              <a:rPr lang="cs-CZ" sz="3600" b="1" dirty="0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cs-CZ" sz="3600" b="1" dirty="0">
                <a:solidFill>
                  <a:srgbClr val="008000"/>
                </a:solidFill>
              </a:rPr>
              <a:t> KADILEN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4A990E-352D-4CCC-9ED7-928EBDAB2590}" type="datetime1">
              <a:rPr lang="cs-CZ" smtClean="0"/>
              <a:t>19.09.2021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39</a:t>
            </a:fld>
            <a:endParaRPr lang="sk-SK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6672"/>
            <a:ext cx="4195424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ovéPole 9"/>
          <p:cNvSpPr txBox="1"/>
          <p:nvPr/>
        </p:nvSpPr>
        <p:spPr>
          <a:xfrm>
            <a:off x="5364088" y="476672"/>
            <a:ext cx="34563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>
                <a:solidFill>
                  <a:srgbClr val="FF0000"/>
                </a:solidFill>
              </a:rPr>
              <a:t>DITERPEN</a:t>
            </a:r>
          </a:p>
          <a:p>
            <a:r>
              <a:rPr lang="cs-CZ" sz="4800" b="1" dirty="0">
                <a:solidFill>
                  <a:srgbClr val="FF0000"/>
                </a:solidFill>
              </a:rPr>
              <a:t>Kyselina </a:t>
            </a:r>
            <a:r>
              <a:rPr lang="cs-CZ" sz="4800" b="1" dirty="0" err="1">
                <a:solidFill>
                  <a:srgbClr val="FF0000"/>
                </a:solidFill>
              </a:rPr>
              <a:t>abietová</a:t>
            </a:r>
            <a:endParaRPr lang="cs-CZ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  <a:latin typeface="Arial Black" panose="020B0A04020102020204" pitchFamily="34" charset="0"/>
              </a:rPr>
              <a:t>Tuky</a:t>
            </a:r>
            <a:endParaRPr lang="cs-CZ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661248"/>
          </a:xfrm>
        </p:spPr>
        <p:txBody>
          <a:bodyPr/>
          <a:lstStyle/>
          <a:p>
            <a:r>
              <a:rPr lang="cs-CZ" strike="sngStrike" dirty="0">
                <a:solidFill>
                  <a:srgbClr val="0000FF"/>
                </a:solidFill>
              </a:rPr>
              <a:t>Živočišné tuky (máslo, sádlo, lůj)</a:t>
            </a:r>
          </a:p>
          <a:p>
            <a:r>
              <a:rPr lang="cs-CZ" sz="4400" b="1" dirty="0">
                <a:solidFill>
                  <a:srgbClr val="FF0000"/>
                </a:solidFill>
                <a:latin typeface="Arial Black" pitchFamily="34" charset="0"/>
              </a:rPr>
              <a:t>Rostlinné tuky (oleje)</a:t>
            </a:r>
          </a:p>
          <a:p>
            <a:pPr lvl="1"/>
            <a:r>
              <a:rPr lang="cs-CZ" b="1" dirty="0">
                <a:solidFill>
                  <a:srgbClr val="FF0000"/>
                </a:solidFill>
              </a:rPr>
              <a:t>Glyceridy</a:t>
            </a:r>
          </a:p>
          <a:p>
            <a:pPr lvl="1"/>
            <a:r>
              <a:rPr lang="cs-CZ" b="1" dirty="0">
                <a:solidFill>
                  <a:srgbClr val="FF0000"/>
                </a:solidFill>
              </a:rPr>
              <a:t>Vyšší mastné kyseliny (&gt; 10 C)</a:t>
            </a:r>
          </a:p>
          <a:p>
            <a:pPr lvl="2"/>
            <a:r>
              <a:rPr lang="cs-CZ" b="1" dirty="0">
                <a:solidFill>
                  <a:srgbClr val="FF0000"/>
                </a:solidFill>
              </a:rPr>
              <a:t>Nasycené</a:t>
            </a:r>
          </a:p>
          <a:p>
            <a:pPr lvl="2"/>
            <a:r>
              <a:rPr lang="cs-CZ" b="1" u="sng" dirty="0">
                <a:solidFill>
                  <a:srgbClr val="008000"/>
                </a:solidFill>
              </a:rPr>
              <a:t>Nenasycené</a:t>
            </a:r>
          </a:p>
          <a:p>
            <a:pPr lvl="3"/>
            <a:r>
              <a:rPr lang="cs-CZ" b="1" dirty="0">
                <a:solidFill>
                  <a:srgbClr val="008000"/>
                </a:solidFill>
              </a:rPr>
              <a:t>Jedna dvojná vazba</a:t>
            </a:r>
          </a:p>
          <a:p>
            <a:pPr lvl="3"/>
            <a:r>
              <a:rPr lang="cs-CZ" b="1" dirty="0">
                <a:solidFill>
                  <a:srgbClr val="008000"/>
                </a:solidFill>
              </a:rPr>
              <a:t>Více dvojných vazeb</a:t>
            </a:r>
          </a:p>
          <a:p>
            <a:pPr lvl="4"/>
            <a:r>
              <a:rPr lang="cs-CZ" b="1" dirty="0">
                <a:solidFill>
                  <a:srgbClr val="008000"/>
                </a:solidFill>
              </a:rPr>
              <a:t>Izolované</a:t>
            </a:r>
          </a:p>
          <a:p>
            <a:pPr lvl="4"/>
            <a:r>
              <a:rPr lang="cs-CZ" b="1" dirty="0">
                <a:solidFill>
                  <a:srgbClr val="008000"/>
                </a:solidFill>
              </a:rPr>
              <a:t>Konjugované</a:t>
            </a:r>
          </a:p>
          <a:p>
            <a:pPr lvl="4"/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F0D6AD-AF8A-43CE-B4B3-9CCF15DFFD0F}" type="datetime1">
              <a:rPr lang="cs-CZ" smtClean="0"/>
              <a:t>19.09.2021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</a:t>
            </a:fld>
            <a:endParaRPr lang="sk-SK"/>
          </a:p>
        </p:txBody>
      </p:sp>
      <p:pic>
        <p:nvPicPr>
          <p:cNvPr id="13" name="Obrázek 12" descr="img4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6051261" y="3684125"/>
            <a:ext cx="3240360" cy="2586094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Nejdůležitější pryskyřice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411EBB-09BC-4EC9-8F2E-93FD5519A15C}" type="datetime1">
              <a:rPr lang="cs-CZ" smtClean="0"/>
              <a:t>19.09.2021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40</a:t>
            </a:fld>
            <a:endParaRPr lang="sk-SK"/>
          </a:p>
        </p:txBody>
      </p:sp>
      <p:pic>
        <p:nvPicPr>
          <p:cNvPr id="12" name="Zástupný symbol pro obsah 11" descr="img4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977297" y="-790860"/>
            <a:ext cx="5110379" cy="8513916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PŘÍKLAD pryskyřice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47298A-4D5D-41C6-9252-3F5DD925B53E}" type="datetime1">
              <a:rPr lang="cs-CZ" smtClean="0"/>
              <a:t>19.09.2021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41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616624"/>
          </a:xfrm>
        </p:spPr>
        <p:txBody>
          <a:bodyPr/>
          <a:lstStyle/>
          <a:p>
            <a:r>
              <a:rPr lang="cs-CZ" sz="4000" dirty="0">
                <a:solidFill>
                  <a:srgbClr val="008000"/>
                </a:solidFill>
              </a:rPr>
              <a:t>Jehličnaté stromy &gt; </a:t>
            </a:r>
            <a:r>
              <a:rPr lang="cs-CZ" sz="4000" b="1" dirty="0">
                <a:solidFill>
                  <a:srgbClr val="008000"/>
                </a:solidFill>
                <a:latin typeface="Arial Black" pitchFamily="34" charset="0"/>
              </a:rPr>
              <a:t>BOROVICE</a:t>
            </a:r>
          </a:p>
          <a:p>
            <a:r>
              <a:rPr lang="cs-CZ" sz="4000" dirty="0"/>
              <a:t>&gt; </a:t>
            </a:r>
            <a:r>
              <a:rPr lang="cs-CZ" sz="4000" b="1" dirty="0">
                <a:solidFill>
                  <a:srgbClr val="C00000"/>
                </a:solidFill>
                <a:latin typeface="Arial Black" pitchFamily="34" charset="0"/>
              </a:rPr>
              <a:t>Terpentýnový balzám (VÝRON)</a:t>
            </a:r>
          </a:p>
          <a:p>
            <a:r>
              <a:rPr lang="cs-CZ" sz="4000" dirty="0"/>
              <a:t>&gt; </a:t>
            </a:r>
            <a:r>
              <a:rPr lang="cs-CZ" sz="4000" dirty="0">
                <a:solidFill>
                  <a:srgbClr val="0000FF"/>
                </a:solidFill>
              </a:rPr>
              <a:t>DESTILACE  silice </a:t>
            </a:r>
            <a:r>
              <a:rPr lang="cs-CZ" sz="4000" dirty="0"/>
              <a:t>&gt; </a:t>
            </a:r>
            <a:r>
              <a:rPr lang="cs-CZ" sz="4000" b="1" dirty="0">
                <a:solidFill>
                  <a:srgbClr val="0000FF"/>
                </a:solidFill>
                <a:latin typeface="Arial Black" pitchFamily="34" charset="0"/>
              </a:rPr>
              <a:t>TERPENTÝN</a:t>
            </a:r>
            <a:r>
              <a:rPr lang="cs-CZ" sz="4000" b="1" dirty="0">
                <a:solidFill>
                  <a:srgbClr val="0000FF"/>
                </a:solidFill>
              </a:rPr>
              <a:t> &gt; ředidlo fermežových a olejových barev</a:t>
            </a:r>
          </a:p>
          <a:p>
            <a:r>
              <a:rPr lang="cs-CZ" sz="4000" dirty="0"/>
              <a:t>&gt; </a:t>
            </a:r>
            <a:r>
              <a:rPr lang="cs-CZ" sz="4000" dirty="0">
                <a:solidFill>
                  <a:srgbClr val="FF0000"/>
                </a:solidFill>
              </a:rPr>
              <a:t>DESTILAČNÍ ZBYTEK </a:t>
            </a:r>
            <a:r>
              <a:rPr lang="cs-CZ" sz="4000" dirty="0">
                <a:solidFill>
                  <a:srgbClr val="FF0000"/>
                </a:solidFill>
                <a:latin typeface="Arial Black" pitchFamily="34" charset="0"/>
              </a:rPr>
              <a:t>je pryskyřice </a:t>
            </a:r>
            <a:r>
              <a:rPr lang="cs-CZ" sz="4000" dirty="0"/>
              <a:t>&gt; </a:t>
            </a:r>
            <a:r>
              <a:rPr lang="cs-CZ" sz="4000" b="1" dirty="0">
                <a:solidFill>
                  <a:srgbClr val="FF0000"/>
                </a:solidFill>
                <a:latin typeface="Arial Black" pitchFamily="34" charset="0"/>
              </a:rPr>
              <a:t>KALAFUNA</a:t>
            </a:r>
          </a:p>
          <a:p>
            <a:endParaRPr lang="cs-CZ" sz="4000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KALAFUNA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EE9899-CEC1-40AC-98A1-5F76453965A1}" type="datetime1">
              <a:rPr lang="cs-CZ" smtClean="0"/>
              <a:t>19.09.2021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42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sz="2200" dirty="0"/>
              <a:t>Za normální teploty tvrdá a křehká</a:t>
            </a:r>
          </a:p>
          <a:p>
            <a:r>
              <a:rPr lang="cs-CZ" sz="2200" dirty="0"/>
              <a:t>Měkne při cca. 70 °C</a:t>
            </a:r>
          </a:p>
          <a:p>
            <a:r>
              <a:rPr lang="cs-CZ" sz="2200" dirty="0"/>
              <a:t>Taje při cca. 120 °C</a:t>
            </a:r>
          </a:p>
          <a:p>
            <a:r>
              <a:rPr lang="cs-CZ" sz="2200" dirty="0"/>
              <a:t>Rozpustná v alkoholech, esterech, aromátech, chlorovaných rozpouštědlech, ketonech, terpentýnu</a:t>
            </a:r>
          </a:p>
          <a:p>
            <a:r>
              <a:rPr lang="cs-CZ" sz="2200" dirty="0"/>
              <a:t>Obsahuje převážně kyselinu </a:t>
            </a:r>
            <a:r>
              <a:rPr lang="cs-CZ" sz="2200" dirty="0" err="1"/>
              <a:t>abietovou</a:t>
            </a:r>
            <a:r>
              <a:rPr lang="cs-CZ" sz="2200" dirty="0"/>
              <a:t> &gt; oxidace, křehnutí, omezení rozpustnosti</a:t>
            </a:r>
          </a:p>
          <a:p>
            <a:r>
              <a:rPr lang="cs-CZ" sz="2200" dirty="0"/>
              <a:t>Rozpouští se v alkáliích &gt; PRYSKYŘIČNÁ MÝDLA</a:t>
            </a:r>
          </a:p>
          <a:p>
            <a:r>
              <a:rPr lang="cs-CZ" sz="2200" dirty="0"/>
              <a:t>Kobaltnatá sůl &gt; SIKATIVUM</a:t>
            </a:r>
          </a:p>
          <a:p>
            <a:r>
              <a:rPr lang="cs-CZ" sz="2200" dirty="0"/>
              <a:t>Měďnatá sůl &gt; pigment &amp; SIKATIVUM</a:t>
            </a:r>
          </a:p>
          <a:p>
            <a:r>
              <a:rPr lang="cs-CZ" sz="2200" b="1" dirty="0">
                <a:solidFill>
                  <a:srgbClr val="008000"/>
                </a:solidFill>
              </a:rPr>
              <a:t>Tavná lepidla</a:t>
            </a:r>
          </a:p>
          <a:p>
            <a:r>
              <a:rPr lang="cs-CZ" sz="2200" b="1" dirty="0" err="1">
                <a:solidFill>
                  <a:srgbClr val="C00000"/>
                </a:solidFill>
              </a:rPr>
              <a:t>Odštětinování</a:t>
            </a:r>
            <a:r>
              <a:rPr lang="cs-CZ" sz="2200" b="1" dirty="0">
                <a:solidFill>
                  <a:srgbClr val="C00000"/>
                </a:solidFill>
              </a:rPr>
              <a:t> (depilace štětin) vepřů</a:t>
            </a:r>
          </a:p>
          <a:p>
            <a:r>
              <a:rPr lang="cs-CZ" sz="2200" b="1" dirty="0">
                <a:solidFill>
                  <a:srgbClr val="0000FF"/>
                </a:solidFill>
              </a:rPr>
              <a:t>Pájení &gt; rozrušuje vrstvy oxidů</a:t>
            </a:r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KALAFUNA</a:t>
            </a:r>
            <a:r>
              <a:rPr lang="cs-CZ" sz="2800" b="1" dirty="0">
                <a:solidFill>
                  <a:srgbClr val="FF0000"/>
                </a:solidFill>
              </a:rPr>
              <a:t> 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Rosin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or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Colophony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or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Greek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Pitch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,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Yellow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Rosin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)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9835D9-6125-4D3C-8431-64E196CF8BF2}" type="datetime1">
              <a:rPr lang="cs-CZ" smtClean="0"/>
              <a:t>19.09.2021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43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r>
              <a:rPr lang="sk-SK" sz="2800" b="1" u="sng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Colophony</a:t>
            </a:r>
            <a:r>
              <a:rPr lang="sk-SK" sz="2800" b="1" u="sng" kern="1200" dirty="0">
                <a:solidFill>
                  <a:srgbClr val="0000FF"/>
                </a:solidFill>
                <a:ea typeface="Times New Roman"/>
                <a:cs typeface="Times New Roman"/>
              </a:rPr>
              <a:t> or </a:t>
            </a:r>
            <a:r>
              <a:rPr lang="sk-SK" sz="2800" b="1" u="sng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Greek</a:t>
            </a:r>
            <a:r>
              <a:rPr lang="sk-SK" sz="2800" b="1" u="sng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u="sng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Pitch</a:t>
            </a:r>
            <a:r>
              <a:rPr lang="sk-SK" sz="2800" b="1" u="sng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>
                <a:solidFill>
                  <a:srgbClr val="0000FF"/>
                </a:solidFill>
                <a:ea typeface="Times New Roman"/>
                <a:cs typeface="Times New Roman"/>
              </a:rPr>
              <a:t>&gt; od </a:t>
            </a:r>
            <a:r>
              <a:rPr lang="sk-SK" sz="2800" b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starořeckého</a:t>
            </a:r>
            <a:r>
              <a:rPr lang="sk-SK" sz="2800" b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města</a:t>
            </a:r>
            <a:r>
              <a:rPr lang="sk-SK" sz="2800" b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Kolofónu</a:t>
            </a:r>
            <a:r>
              <a:rPr lang="sk-SK" sz="2800" b="1" kern="1200" dirty="0">
                <a:solidFill>
                  <a:srgbClr val="0000FF"/>
                </a:solidFill>
                <a:ea typeface="Times New Roman"/>
                <a:cs typeface="Times New Roman"/>
              </a:rPr>
              <a:t>, </a:t>
            </a:r>
            <a:r>
              <a:rPr lang="sk-SK" sz="2800" b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poslulého</a:t>
            </a:r>
            <a:r>
              <a:rPr lang="sk-SK" sz="2800" b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vývozem</a:t>
            </a:r>
            <a:r>
              <a:rPr lang="sk-SK" sz="2800" b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kalafuny</a:t>
            </a:r>
            <a:endParaRPr lang="sk-SK" sz="2800" b="1" kern="1200" dirty="0">
              <a:solidFill>
                <a:srgbClr val="0000FF"/>
              </a:solidFill>
              <a:ea typeface="Times New Roman"/>
              <a:cs typeface="Times New Roman"/>
            </a:endParaRPr>
          </a:p>
          <a:p>
            <a:r>
              <a:rPr lang="sk-SK" sz="2800" b="1" kern="1200" dirty="0" err="1">
                <a:solidFill>
                  <a:srgbClr val="0000FF"/>
                </a:solidFill>
                <a:cs typeface="Times New Roman"/>
              </a:rPr>
              <a:t>Další</a:t>
            </a:r>
            <a:r>
              <a:rPr lang="sk-SK" sz="2800" b="1" kern="1200" dirty="0">
                <a:solidFill>
                  <a:srgbClr val="0000FF"/>
                </a:solidFill>
                <a:cs typeface="Times New Roman"/>
              </a:rPr>
              <a:t> použití:</a:t>
            </a:r>
          </a:p>
          <a:p>
            <a:pPr lvl="1"/>
            <a:r>
              <a:rPr lang="sk-SK" sz="2400" b="1" kern="1200" dirty="0">
                <a:solidFill>
                  <a:srgbClr val="0000FF"/>
                </a:solidFill>
                <a:cs typeface="Times New Roman"/>
              </a:rPr>
              <a:t>Nános na </a:t>
            </a:r>
            <a:r>
              <a:rPr lang="sk-SK" sz="2400" b="1" kern="1200" dirty="0" err="1">
                <a:solidFill>
                  <a:srgbClr val="0000FF"/>
                </a:solidFill>
                <a:cs typeface="Times New Roman"/>
              </a:rPr>
              <a:t>smyčce</a:t>
            </a:r>
            <a:r>
              <a:rPr lang="sk-SK" sz="2400" b="1" kern="1200" dirty="0">
                <a:solidFill>
                  <a:srgbClr val="0000FF"/>
                </a:solidFill>
                <a:cs typeface="Times New Roman"/>
              </a:rPr>
              <a:t> </a:t>
            </a:r>
            <a:r>
              <a:rPr lang="sk-SK" sz="2400" b="1" kern="1200" dirty="0" err="1">
                <a:solidFill>
                  <a:srgbClr val="0000FF"/>
                </a:solidFill>
                <a:cs typeface="Times New Roman"/>
              </a:rPr>
              <a:t>ke</a:t>
            </a:r>
            <a:r>
              <a:rPr lang="sk-SK" sz="2400" b="1" kern="1200" dirty="0">
                <a:solidFill>
                  <a:srgbClr val="0000FF"/>
                </a:solidFill>
                <a:cs typeface="Times New Roman"/>
              </a:rPr>
              <a:t> zvýšení </a:t>
            </a:r>
            <a:r>
              <a:rPr lang="sk-SK" sz="2400" b="1" kern="1200" dirty="0" err="1">
                <a:solidFill>
                  <a:srgbClr val="0000FF"/>
                </a:solidFill>
                <a:cs typeface="Times New Roman"/>
              </a:rPr>
              <a:t>tření</a:t>
            </a:r>
            <a:r>
              <a:rPr lang="sk-SK" sz="2400" b="1" kern="1200" dirty="0">
                <a:solidFill>
                  <a:srgbClr val="0000FF"/>
                </a:solidFill>
                <a:cs typeface="Times New Roman"/>
              </a:rPr>
              <a:t> o struny</a:t>
            </a:r>
          </a:p>
          <a:p>
            <a:pPr lvl="1"/>
            <a:r>
              <a:rPr lang="sk-SK" sz="2400" b="1" kern="1200" dirty="0" err="1">
                <a:solidFill>
                  <a:srgbClr val="0000FF"/>
                </a:solidFill>
                <a:cs typeface="Times New Roman"/>
              </a:rPr>
              <a:t>Ve</a:t>
            </a:r>
            <a:r>
              <a:rPr lang="sk-SK" sz="2400" b="1" kern="1200" dirty="0">
                <a:solidFill>
                  <a:srgbClr val="0000FF"/>
                </a:solidFill>
                <a:cs typeface="Times New Roman"/>
              </a:rPr>
              <a:t> </a:t>
            </a:r>
            <a:r>
              <a:rPr lang="sk-SK" sz="2400" b="1" kern="1200" dirty="0" err="1">
                <a:solidFill>
                  <a:srgbClr val="0000FF"/>
                </a:solidFill>
                <a:cs typeface="Times New Roman"/>
              </a:rPr>
              <a:t>směsi</a:t>
            </a:r>
            <a:r>
              <a:rPr lang="sk-SK" sz="2400" b="1" kern="1200" dirty="0">
                <a:solidFill>
                  <a:srgbClr val="0000FF"/>
                </a:solidFill>
                <a:cs typeface="Times New Roman"/>
              </a:rPr>
              <a:t> s vosky k </a:t>
            </a:r>
            <a:r>
              <a:rPr lang="sk-SK" sz="2400" b="1" kern="1200" dirty="0" err="1">
                <a:solidFill>
                  <a:srgbClr val="0000FF"/>
                </a:solidFill>
                <a:cs typeface="Times New Roman"/>
              </a:rPr>
              <a:t>nažehlování</a:t>
            </a:r>
            <a:r>
              <a:rPr lang="sk-SK" sz="2400" b="1" kern="1200" dirty="0">
                <a:solidFill>
                  <a:srgbClr val="0000FF"/>
                </a:solidFill>
                <a:cs typeface="Times New Roman"/>
              </a:rPr>
              <a:t> starých </a:t>
            </a:r>
            <a:r>
              <a:rPr lang="sk-SK" sz="2400" b="1" kern="1200" dirty="0" err="1">
                <a:solidFill>
                  <a:srgbClr val="0000FF"/>
                </a:solidFill>
                <a:cs typeface="Times New Roman"/>
              </a:rPr>
              <a:t>obrazů</a:t>
            </a:r>
            <a:r>
              <a:rPr lang="sk-SK" sz="2400" b="1" kern="1200" dirty="0">
                <a:solidFill>
                  <a:srgbClr val="0000FF"/>
                </a:solidFill>
                <a:cs typeface="Times New Roman"/>
              </a:rPr>
              <a:t> na nové </a:t>
            </a:r>
            <a:r>
              <a:rPr lang="sk-SK" sz="2400" b="1" kern="1200" dirty="0" err="1">
                <a:solidFill>
                  <a:srgbClr val="0000FF"/>
                </a:solidFill>
                <a:cs typeface="Times New Roman"/>
              </a:rPr>
              <a:t>podkladní</a:t>
            </a:r>
            <a:r>
              <a:rPr lang="sk-SK" sz="2400" b="1" kern="1200" dirty="0">
                <a:solidFill>
                  <a:srgbClr val="0000FF"/>
                </a:solidFill>
                <a:cs typeface="Times New Roman"/>
              </a:rPr>
              <a:t> plátno &gt; </a:t>
            </a:r>
            <a:r>
              <a:rPr lang="cs-CZ" sz="2400" b="1" dirty="0">
                <a:solidFill>
                  <a:srgbClr val="FF0000"/>
                </a:solidFill>
                <a:latin typeface="Arial Black" pitchFamily="34" charset="0"/>
              </a:rPr>
              <a:t>RENTOALÁŽ</a:t>
            </a:r>
            <a:endParaRPr lang="sk-SK" sz="2400" b="1" kern="1200" dirty="0">
              <a:solidFill>
                <a:srgbClr val="FF0000"/>
              </a:solidFill>
              <a:latin typeface="Arial Black" pitchFamily="34" charset="0"/>
              <a:cs typeface="Times New Roman"/>
            </a:endParaRPr>
          </a:p>
          <a:p>
            <a:pPr lvl="1"/>
            <a:r>
              <a:rPr lang="sk-SK" sz="2400" b="1" kern="1200" dirty="0" err="1">
                <a:solidFill>
                  <a:srgbClr val="0000FF"/>
                </a:solidFill>
                <a:cs typeface="Times New Roman"/>
              </a:rPr>
              <a:t>Farmacie</a:t>
            </a:r>
            <a:endParaRPr lang="sk-SK" sz="2400" b="1" kern="1200" dirty="0">
              <a:solidFill>
                <a:srgbClr val="0000FF"/>
              </a:solidFill>
              <a:cs typeface="Times New Roman"/>
            </a:endParaRPr>
          </a:p>
          <a:p>
            <a:pPr lvl="1"/>
            <a:r>
              <a:rPr lang="sk-SK" sz="2400" b="1" kern="1200" dirty="0" err="1">
                <a:solidFill>
                  <a:srgbClr val="0000FF"/>
                </a:solidFill>
                <a:cs typeface="Times New Roman"/>
              </a:rPr>
              <a:t>Potravinářství</a:t>
            </a:r>
            <a:endParaRPr lang="sk-SK" sz="2400" b="1" kern="1200" dirty="0">
              <a:solidFill>
                <a:srgbClr val="0000FF"/>
              </a:solidFill>
              <a:cs typeface="Times New Roman"/>
            </a:endParaRPr>
          </a:p>
          <a:p>
            <a:pPr lvl="1"/>
            <a:r>
              <a:rPr lang="sk-SK" sz="2400" b="1" kern="1200" dirty="0">
                <a:solidFill>
                  <a:srgbClr val="0000FF"/>
                </a:solidFill>
                <a:cs typeface="Times New Roman"/>
              </a:rPr>
              <a:t>.............</a:t>
            </a:r>
            <a:endParaRPr lang="cs-CZ" sz="24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KALAFUNA</a:t>
            </a:r>
            <a:r>
              <a:rPr lang="cs-CZ" sz="2800" b="1" dirty="0">
                <a:solidFill>
                  <a:srgbClr val="FF0000"/>
                </a:solidFill>
              </a:rPr>
              <a:t> 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Rosin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or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Colophony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or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Greek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Pitch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6D3839-05A4-45C9-A8B5-D86BCE8F9568}" type="datetime1">
              <a:rPr lang="cs-CZ" smtClean="0"/>
              <a:t>19.09.2021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44</a:t>
            </a:fld>
            <a:endParaRPr lang="sk-SK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403244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3030" y="2780928"/>
            <a:ext cx="4372938" cy="3340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PŘÍKLAD</a:t>
            </a:r>
            <a:r>
              <a:rPr lang="cs-CZ" sz="2800" b="1" dirty="0">
                <a:solidFill>
                  <a:srgbClr val="0000FF"/>
                </a:solidFill>
              </a:rPr>
              <a:t> </a:t>
            </a:r>
            <a:r>
              <a:rPr lang="cs-CZ" sz="2800" b="1" dirty="0">
                <a:solidFill>
                  <a:srgbClr val="FF0000"/>
                </a:solidFill>
              </a:rPr>
              <a:t>silice </a:t>
            </a:r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TERPENTÝN</a:t>
            </a:r>
            <a:br>
              <a:rPr lang="cs-CZ" sz="2800" b="1" dirty="0">
                <a:solidFill>
                  <a:srgbClr val="FF0000"/>
                </a:solidFill>
              </a:rPr>
            </a:br>
            <a:r>
              <a:rPr lang="cs-CZ" sz="2800" b="1" dirty="0">
                <a:solidFill>
                  <a:srgbClr val="FF0000"/>
                </a:solidFill>
              </a:rPr>
              <a:t> 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Turpentine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2331E4-02C6-49CB-BA52-88993400A082}" type="datetime1">
              <a:rPr lang="cs-CZ" smtClean="0"/>
              <a:t>19.09.2021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45</a:t>
            </a:fld>
            <a:endParaRPr lang="sk-SK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060848"/>
            <a:ext cx="3250402" cy="3794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ovéPole 12"/>
          <p:cNvSpPr txBox="1"/>
          <p:nvPr/>
        </p:nvSpPr>
        <p:spPr>
          <a:xfrm>
            <a:off x="3851920" y="1556792"/>
            <a:ext cx="36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Hlavní složky jsou PINENY (</a:t>
            </a:r>
            <a:r>
              <a:rPr lang="cs-CZ" sz="2800" b="1" dirty="0">
                <a:solidFill>
                  <a:srgbClr val="FF0000"/>
                </a:solidFill>
                <a:latin typeface="Symbol" pitchFamily="18" charset="2"/>
              </a:rPr>
              <a:t>a, b)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3923928" y="2780928"/>
            <a:ext cx="496855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800" b="1" dirty="0">
                <a:solidFill>
                  <a:srgbClr val="008000"/>
                </a:solidFill>
              </a:rPr>
              <a:t> Rozpouštědlo olejových barev</a:t>
            </a:r>
          </a:p>
          <a:p>
            <a:pPr>
              <a:buFont typeface="Arial" pitchFamily="34" charset="0"/>
              <a:buChar char="•"/>
            </a:pPr>
            <a:r>
              <a:rPr lang="cs-CZ" sz="2800" b="1" dirty="0">
                <a:solidFill>
                  <a:srgbClr val="008000"/>
                </a:solidFill>
              </a:rPr>
              <a:t> Ve směsi s včelím nebo karnaubským voskem jako leštidlo na nábytek</a:t>
            </a:r>
          </a:p>
          <a:p>
            <a:pPr>
              <a:buFont typeface="Arial" pitchFamily="34" charset="0"/>
              <a:buChar char="•"/>
            </a:pPr>
            <a:r>
              <a:rPr lang="cs-CZ" sz="2800" b="1" dirty="0">
                <a:solidFill>
                  <a:srgbClr val="008000"/>
                </a:solidFill>
              </a:rPr>
              <a:t> Syntéza vonných látek, např. kafru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64096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BENÁTSKÝ TERPENTÝN</a:t>
            </a:r>
            <a:br>
              <a:rPr lang="cs-CZ" sz="2800" b="1" dirty="0">
                <a:solidFill>
                  <a:srgbClr val="FF0000"/>
                </a:solidFill>
              </a:rPr>
            </a:br>
            <a:r>
              <a:rPr lang="cs-CZ" sz="2800" b="1" dirty="0">
                <a:solidFill>
                  <a:srgbClr val="FF0000"/>
                </a:solidFill>
              </a:rPr>
              <a:t> 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Venic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Venetian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)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Turpentine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329D62-B8CF-4B6B-9587-5191E5B61CA9}" type="datetime1">
              <a:rPr lang="cs-CZ" smtClean="0"/>
              <a:t>19.09.2021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46</a:t>
            </a:fld>
            <a:endParaRPr lang="sk-SK"/>
          </a:p>
        </p:txBody>
      </p:sp>
      <p:sp>
        <p:nvSpPr>
          <p:cNvPr id="11" name="TextovéPole 10"/>
          <p:cNvSpPr txBox="1"/>
          <p:nvPr/>
        </p:nvSpPr>
        <p:spPr>
          <a:xfrm>
            <a:off x="179512" y="1052736"/>
            <a:ext cx="85689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lack" pitchFamily="34" charset="0"/>
              </a:rPr>
              <a:t>Add to oil paints, mediums and varnishes for an exquisite jewel-like quality and tough, enamel-like surface. </a:t>
            </a:r>
            <a:br>
              <a:rPr lang="en-US" sz="2000" dirty="0">
                <a:latin typeface="Arial Black" pitchFamily="34" charset="0"/>
              </a:rPr>
            </a:br>
            <a:r>
              <a:rPr lang="en-US" sz="2000" dirty="0">
                <a:latin typeface="Arial Black" pitchFamily="34" charset="0"/>
              </a:rPr>
              <a:t>Derived from European larch trees, 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this resin has the </a:t>
            </a:r>
            <a:r>
              <a:rPr lang="en-US" sz="2800" dirty="0">
                <a:solidFill>
                  <a:srgbClr val="FF0000"/>
                </a:solidFill>
                <a:latin typeface="Arial Black" pitchFamily="34" charset="0"/>
              </a:rPr>
              <a:t>CONSISTENCY OF HONEY </a:t>
            </a:r>
            <a:r>
              <a:rPr lang="en-US" sz="2000" dirty="0">
                <a:latin typeface="Arial Black" pitchFamily="34" charset="0"/>
              </a:rPr>
              <a:t>and is offered in its pure, undiluted state. Dilute with 20% turpentine and use sparingly to a 5% maximum of the total paint mixture.</a:t>
            </a:r>
            <a:endParaRPr lang="cs-CZ" sz="2000" dirty="0">
              <a:latin typeface="Arial Black" pitchFamily="34" charset="0"/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988674"/>
            <a:ext cx="4392488" cy="32096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64096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BENÁTSKÝ TERPENTÝN</a:t>
            </a:r>
            <a:br>
              <a:rPr lang="cs-CZ" sz="2800" b="1" dirty="0">
                <a:solidFill>
                  <a:srgbClr val="FF0000"/>
                </a:solidFill>
              </a:rPr>
            </a:br>
            <a:r>
              <a:rPr lang="cs-CZ" sz="2800" b="1" dirty="0">
                <a:solidFill>
                  <a:srgbClr val="FF0000"/>
                </a:solidFill>
              </a:rPr>
              <a:t> 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Venic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Venetian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)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Turpentine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7B8EBD-6123-4ACC-A4D0-443413C70C69}" type="datetime1">
              <a:rPr lang="cs-CZ" smtClean="0"/>
              <a:t>19.09.2021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47</a:t>
            </a:fld>
            <a:endParaRPr lang="sk-SK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268760"/>
            <a:ext cx="3619500" cy="4895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79512" y="1124744"/>
          <a:ext cx="2952328" cy="4552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r:id="rId3" imgW="19828571" imgH="30571429" progId="">
                  <p:embed/>
                </p:oleObj>
              </mc:Choice>
              <mc:Fallback>
                <p:oleObj r:id="rId3" imgW="19828571" imgH="30571429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124744"/>
                        <a:ext cx="2952328" cy="45520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ovéPole 13"/>
          <p:cNvSpPr txBox="1"/>
          <p:nvPr/>
        </p:nvSpPr>
        <p:spPr>
          <a:xfrm>
            <a:off x="0" y="5805264"/>
            <a:ext cx="3203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008000"/>
                </a:solidFill>
                <a:latin typeface="Arial Black" pitchFamily="34" charset="0"/>
              </a:rPr>
              <a:t>Modřín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Ještě pár poznámek</a:t>
            </a: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sz="2800" b="1" dirty="0">
                <a:latin typeface="Arial Black" pitchFamily="34" charset="0"/>
              </a:rPr>
              <a:t>V chemii přírodních látek převažují triviální názvy, často mající původ v místě výskytu látky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b="1" dirty="0">
                <a:solidFill>
                  <a:srgbClr val="008000"/>
                </a:solidFill>
                <a:latin typeface="Arial Black" pitchFamily="34" charset="0"/>
              </a:rPr>
              <a:t>V přírodních látkách (polymerech) jsou vždy kromě složky (složek) hlavní (hlavních) i látky doprovodné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b="1" dirty="0">
                <a:solidFill>
                  <a:srgbClr val="0000FF"/>
                </a:solidFill>
                <a:latin typeface="Arial Black" pitchFamily="34" charset="0"/>
              </a:rPr>
              <a:t>Složení a množství látek doprovodných souvisí se zdrojem, např. různé jehličnany dávají různé pryskyřice, místem těžby suroviny, dobou odběru atd. 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860AB4-8E59-49AF-8C07-92AD0F39F660}" type="datetime1">
              <a:rPr lang="cs-CZ" smtClean="0"/>
              <a:t>19.09.2021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48</a:t>
            </a:fld>
            <a:endParaRPr lang="sk-SK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Vzhůru k dalším pryskyřicím a balzámům!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D58508-417C-48B4-9349-4124D7E1B7D1}" type="datetime1">
              <a:rPr lang="cs-CZ" smtClean="0"/>
              <a:t>19.09.2021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49</a:t>
            </a:fld>
            <a:endParaRPr lang="sk-SK"/>
          </a:p>
        </p:txBody>
      </p:sp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cs-CZ" sz="6600" dirty="0">
                <a:solidFill>
                  <a:srgbClr val="008000"/>
                </a:solidFill>
                <a:latin typeface="Arial Black" pitchFamily="34" charset="0"/>
              </a:rPr>
              <a:t>DITERPENOIDNÍ PRYSKYŘICE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06090"/>
          </a:xfrm>
        </p:spPr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</a:rPr>
              <a:t>OLEJE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>
          <a:xfrm>
            <a:off x="0" y="692696"/>
            <a:ext cx="9144000" cy="6165304"/>
          </a:xfrm>
        </p:spPr>
        <p:txBody>
          <a:bodyPr/>
          <a:lstStyle/>
          <a:p>
            <a:pPr algn="just">
              <a:buNone/>
            </a:pPr>
            <a:r>
              <a:rPr lang="cs-CZ" sz="2700" b="1" dirty="0">
                <a:solidFill>
                  <a:srgbClr val="FF0000"/>
                </a:solidFill>
                <a:latin typeface="Arial Black" pitchFamily="34" charset="0"/>
              </a:rPr>
              <a:t>Olej</a:t>
            </a:r>
            <a:r>
              <a:rPr lang="cs-CZ" sz="2700" dirty="0"/>
              <a:t> je kapalina tvořená molekulami, které obsahují hydrofobní uhlovodíkové řetězce. Proto se oleje nerozpouští ve vodě. Mají také menší hustotu než voda.</a:t>
            </a:r>
          </a:p>
          <a:p>
            <a:pPr algn="just">
              <a:buNone/>
            </a:pPr>
            <a:r>
              <a:rPr lang="cs-CZ" sz="2700" b="1" dirty="0">
                <a:solidFill>
                  <a:srgbClr val="008000"/>
                </a:solidFill>
                <a:latin typeface="Arial Black" pitchFamily="34" charset="0"/>
              </a:rPr>
              <a:t>Potravinářské, jedlé oleje </a:t>
            </a:r>
            <a:r>
              <a:rPr lang="cs-CZ" sz="2700" dirty="0"/>
              <a:t>jsou rostlinné kapalné </a:t>
            </a:r>
            <a:r>
              <a:rPr lang="cs-CZ" sz="2700" dirty="0" err="1">
                <a:hlinkClick r:id="rId2" tooltip="Triacylglycerol"/>
              </a:rPr>
              <a:t>triacylglyceroly</a:t>
            </a:r>
            <a:r>
              <a:rPr lang="cs-CZ" sz="2700" dirty="0"/>
              <a:t>. Mohou mít jednu nebo více nenasycených vazeb. Čím více je dvojných vazeb v řetězci, tím je olej tekutější.</a:t>
            </a:r>
          </a:p>
          <a:p>
            <a:pPr algn="just">
              <a:buNone/>
            </a:pPr>
            <a:r>
              <a:rPr lang="cs-CZ" sz="2700" b="1" dirty="0">
                <a:solidFill>
                  <a:srgbClr val="0000FF"/>
                </a:solidFill>
                <a:latin typeface="Arial Black" pitchFamily="34" charset="0"/>
              </a:rPr>
              <a:t>Technické oleje </a:t>
            </a:r>
            <a:r>
              <a:rPr lang="cs-CZ" sz="2700" dirty="0"/>
              <a:t>jsou nejčastěji založeny na použití</a:t>
            </a:r>
          </a:p>
          <a:p>
            <a:pPr algn="just">
              <a:buNone/>
            </a:pPr>
            <a:r>
              <a:rPr lang="cs-CZ" sz="2700" dirty="0">
                <a:hlinkClick r:id="rId3" tooltip="Minerální olej"/>
              </a:rPr>
              <a:t>minerálních olejů</a:t>
            </a:r>
            <a:r>
              <a:rPr lang="cs-CZ" sz="2700" dirty="0"/>
              <a:t>, tedy směsí </a:t>
            </a:r>
            <a:r>
              <a:rPr lang="cs-CZ" sz="2700" dirty="0">
                <a:hlinkClick r:id="rId4" tooltip="Uhlovodíky"/>
              </a:rPr>
              <a:t>uhlovodíků</a:t>
            </a:r>
            <a:r>
              <a:rPr lang="cs-CZ" sz="2700" dirty="0"/>
              <a:t> získaných z </a:t>
            </a:r>
            <a:r>
              <a:rPr lang="cs-CZ" sz="2700" dirty="0">
                <a:hlinkClick r:id="rId5" tooltip="Ropa"/>
              </a:rPr>
              <a:t>ropy</a:t>
            </a:r>
            <a:r>
              <a:rPr lang="cs-CZ" sz="2700" dirty="0"/>
              <a:t>, nebo </a:t>
            </a:r>
            <a:r>
              <a:rPr lang="cs-CZ" sz="2700" dirty="0">
                <a:hlinkClick r:id="rId6" tooltip="Silikonový olej"/>
              </a:rPr>
              <a:t>silikonových olejů</a:t>
            </a:r>
            <a:r>
              <a:rPr lang="cs-CZ" sz="2700" dirty="0"/>
              <a:t>, vyráběných synteticky, u kterých místo uhlíkových řetězců jsou použity řetězce na bázi </a:t>
            </a:r>
            <a:r>
              <a:rPr lang="cs-CZ" sz="2700" dirty="0">
                <a:hlinkClick r:id="rId7" tooltip="Křemík"/>
              </a:rPr>
              <a:t>křemíku</a:t>
            </a:r>
            <a:r>
              <a:rPr lang="cs-CZ" sz="2700" dirty="0"/>
              <a:t>.</a:t>
            </a:r>
          </a:p>
          <a:p>
            <a:pPr algn="just">
              <a:buNone/>
            </a:pPr>
            <a:endParaRPr lang="cs-CZ" sz="270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4B33EA-35A9-40FF-A51E-16E2D4F3A95C}" type="datetime1">
              <a:rPr lang="cs-CZ" smtClean="0"/>
              <a:t>19.09.2021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</a:t>
            </a:fld>
            <a:endParaRPr lang="sk-SK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Vzhůru k dalším pryskyřicím a balzámům!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659663-8675-4ECB-9AC3-EBE5DB5C0450}" type="datetime1">
              <a:rPr lang="cs-CZ" smtClean="0"/>
              <a:t>19.09.2021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50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algn="ctr">
              <a:buNone/>
            </a:pPr>
            <a:r>
              <a:rPr lang="cs-CZ" sz="2800" b="1" dirty="0">
                <a:solidFill>
                  <a:srgbClr val="FF0000"/>
                </a:solidFill>
              </a:rPr>
              <a:t>Kanadský balzám</a:t>
            </a:r>
          </a:p>
          <a:p>
            <a:r>
              <a:rPr lang="cs-CZ" sz="2800" dirty="0"/>
              <a:t>Získává se z kanadské jedle</a:t>
            </a:r>
          </a:p>
          <a:p>
            <a:r>
              <a:rPr lang="cs-CZ" sz="2800" dirty="0">
                <a:solidFill>
                  <a:srgbClr val="0000FF"/>
                </a:solidFill>
                <a:latin typeface="Arial Black" panose="020B0A04020102020204" pitchFamily="34" charset="0"/>
              </a:rPr>
              <a:t>Tmelení optiky</a:t>
            </a:r>
            <a:r>
              <a:rPr lang="cs-CZ" sz="2800" dirty="0"/>
              <a:t>, protože má vhodný index lomu</a:t>
            </a:r>
          </a:p>
          <a:p>
            <a:pPr algn="ctr">
              <a:buNone/>
            </a:pPr>
            <a:r>
              <a:rPr lang="cs-CZ" sz="2800" b="1" dirty="0">
                <a:solidFill>
                  <a:srgbClr val="FF0000"/>
                </a:solidFill>
              </a:rPr>
              <a:t>Benátský balzám</a:t>
            </a:r>
          </a:p>
          <a:p>
            <a:r>
              <a:rPr lang="cs-CZ" sz="2800" dirty="0"/>
              <a:t>Získává se z evropského modřínu</a:t>
            </a:r>
          </a:p>
          <a:p>
            <a:r>
              <a:rPr lang="cs-CZ" sz="2800" dirty="0"/>
              <a:t>Vytváří lesklý nežloutnoucí film</a:t>
            </a:r>
          </a:p>
          <a:p>
            <a:r>
              <a:rPr lang="cs-CZ" sz="2800" dirty="0"/>
              <a:t>Používán v malířství (olejomalba) již v dobách </a:t>
            </a:r>
            <a:r>
              <a:rPr lang="cs-CZ" sz="2800" dirty="0" err="1"/>
              <a:t>Rubensových</a:t>
            </a:r>
            <a:r>
              <a:rPr lang="cs-CZ" sz="2800" dirty="0"/>
              <a:t>, ve směsi s ořechovým olejem a mastixem</a:t>
            </a:r>
          </a:p>
          <a:p>
            <a:pPr algn="ctr">
              <a:buNone/>
            </a:pPr>
            <a:endParaRPr lang="cs-CZ" sz="2800" dirty="0"/>
          </a:p>
          <a:p>
            <a:pPr>
              <a:buNone/>
            </a:pPr>
            <a:endParaRPr lang="cs-CZ" sz="28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0016"/>
            <a:ext cx="8229600" cy="600672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Kopál 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eng.Copal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B385BE-A9DE-4678-8A46-997ACB357CAE}" type="datetime1">
              <a:rPr lang="cs-CZ" smtClean="0"/>
              <a:t>19.09.2021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51</a:t>
            </a:fld>
            <a:endParaRPr lang="sk-SK"/>
          </a:p>
        </p:txBody>
      </p:sp>
      <p:pic>
        <p:nvPicPr>
          <p:cNvPr id="40963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1876" y="1052736"/>
            <a:ext cx="3394919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ovéPole 12"/>
          <p:cNvSpPr txBox="1"/>
          <p:nvPr/>
        </p:nvSpPr>
        <p:spPr>
          <a:xfrm>
            <a:off x="36563" y="602251"/>
            <a:ext cx="5641875" cy="63709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Kopál je </a:t>
            </a:r>
            <a:r>
              <a:rPr lang="cs-CZ" sz="2400" b="1" dirty="0">
                <a:solidFill>
                  <a:srgbClr val="C00000"/>
                </a:solidFill>
              </a:rPr>
              <a:t>recentní (GEOLOGICKY SOUČASNÉ) </a:t>
            </a:r>
            <a:r>
              <a:rPr lang="cs-CZ" sz="2400" b="1" dirty="0"/>
              <a:t>nebo subfosilní tvrdá pryskyřice některých</a:t>
            </a:r>
          </a:p>
          <a:p>
            <a:r>
              <a:rPr lang="cs-CZ" sz="2400" dirty="0"/>
              <a:t>jehličnanů, zejména z rodu </a:t>
            </a:r>
            <a:r>
              <a:rPr lang="cs-CZ" sz="2400" i="1" dirty="0" err="1"/>
              <a:t>Copaifera</a:t>
            </a:r>
            <a:r>
              <a:rPr lang="cs-CZ" sz="2400" i="1" dirty="0"/>
              <a:t>, ve středoamerických kulturách</a:t>
            </a:r>
          </a:p>
          <a:p>
            <a:r>
              <a:rPr lang="cs-CZ" sz="2400" dirty="0"/>
              <a:t>užívaná jako kadidlo a dříve také k výrobě laků. Kopál má medovou</a:t>
            </a:r>
          </a:p>
          <a:p>
            <a:r>
              <a:rPr lang="cs-CZ" sz="2400" dirty="0"/>
              <a:t>nebo jantarovou barvu a rozpouští se v éteru, v acetonu a v </a:t>
            </a:r>
            <a:r>
              <a:rPr lang="cs-CZ" sz="2400" b="1" dirty="0">
                <a:solidFill>
                  <a:srgbClr val="FF0000"/>
                </a:solidFill>
              </a:rPr>
              <a:t>alkoholu</a:t>
            </a:r>
            <a:r>
              <a:rPr lang="cs-CZ" sz="2400" dirty="0"/>
              <a:t>.</a:t>
            </a:r>
          </a:p>
          <a:p>
            <a:r>
              <a:rPr lang="pt-BR" sz="2400" dirty="0"/>
              <a:t>Dodnes se používá při restaurování obrazů a jako přísada do</a:t>
            </a:r>
          </a:p>
          <a:p>
            <a:r>
              <a:rPr lang="cs-CZ" sz="2400" dirty="0"/>
              <a:t>houslařských laků, protože dává tvrdý a lesklý povrch.</a:t>
            </a:r>
          </a:p>
          <a:p>
            <a:r>
              <a:rPr lang="cs-CZ" sz="2400" b="1" dirty="0">
                <a:solidFill>
                  <a:srgbClr val="FF0000"/>
                </a:solidFill>
                <a:latin typeface="Arial Black" pitchFamily="34" charset="0"/>
              </a:rPr>
              <a:t>Protože alkohol (ETANOL) je běžné a levné rozpouštědlo, byly tzv. KOPÁLOVÉ LAKY hojně využívány.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512168"/>
          </a:xfrm>
        </p:spPr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  <a:t>Kopál versus </a:t>
            </a:r>
            <a:r>
              <a:rPr lang="cs-CZ" sz="3200" b="1" dirty="0">
                <a:solidFill>
                  <a:srgbClr val="7030A0"/>
                </a:solidFill>
                <a:latin typeface="Arial Black" pitchFamily="34" charset="0"/>
              </a:rPr>
              <a:t>NOVOLAKY</a:t>
            </a:r>
            <a: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  <a:t>?</a:t>
            </a:r>
            <a:b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3200" b="1">
                <a:solidFill>
                  <a:srgbClr val="7030A0"/>
                </a:solidFill>
                <a:latin typeface="Arial Black" pitchFamily="34" charset="0"/>
              </a:rPr>
              <a:t>NOVOLAK </a:t>
            </a:r>
            <a:r>
              <a:rPr lang="cs-CZ" sz="3200" b="1" dirty="0">
                <a:solidFill>
                  <a:srgbClr val="7030A0"/>
                </a:solidFill>
                <a:latin typeface="Arial Black" pitchFamily="34" charset="0"/>
              </a:rPr>
              <a:t>= syntetický kondenzát fenolu + formaldehydu</a:t>
            </a:r>
          </a:p>
        </p:txBody>
      </p:sp>
      <p:sp>
        <p:nvSpPr>
          <p:cNvPr id="29700" name="Zástupný symbol pro datum 6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AADF4F3E-8657-414D-9C81-20BFAC65F906}" type="datetime1">
              <a:rPr lang="cs-CZ" smtClean="0"/>
              <a:t>19.09.2021</a:t>
            </a:fld>
            <a:endParaRPr lang="sk-SK"/>
          </a:p>
        </p:txBody>
      </p:sp>
      <p:sp>
        <p:nvSpPr>
          <p:cNvPr id="29701" name="Zástupný symbol pro zápatí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29702" name="Zástupný symbol pro číslo snímku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A7FF63B-139C-44A6-B071-A4243B5EE0C8}" type="slidenum">
              <a:rPr lang="sk-SK" smtClean="0"/>
              <a:pPr/>
              <a:t>52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323528" y="1700808"/>
            <a:ext cx="8229600" cy="4464496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  <a:latin typeface="Arial Black" pitchFamily="34" charset="0"/>
              </a:rPr>
              <a:t>DOBŘE ROZPUSTNÉ V LIHU (ETANOL),</a:t>
            </a:r>
          </a:p>
          <a:p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Lesklé a tvrdé nátěry,</a:t>
            </a:r>
          </a:p>
          <a:p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Náhrada KOPÁLU v lihových lacích, nazývaných dříve „KOPÁLY“,</a:t>
            </a:r>
          </a:p>
          <a:p>
            <a:r>
              <a:rPr lang="cs-CZ" sz="3600" cap="all" dirty="0">
                <a:solidFill>
                  <a:srgbClr val="FF0000"/>
                </a:solidFill>
                <a:latin typeface="Arial Black" pitchFamily="34" charset="0"/>
              </a:rPr>
              <a:t>Někdy falšování kopálu v lihových lacích,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Sandarak 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eng.Sandarac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DCE833-20B0-44F7-8911-EC84456F4E49}" type="datetime1">
              <a:rPr lang="cs-CZ" smtClean="0"/>
              <a:t>19.09.2021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53</a:t>
            </a:fld>
            <a:endParaRPr lang="sk-SK"/>
          </a:p>
        </p:txBody>
      </p:sp>
      <p:sp>
        <p:nvSpPr>
          <p:cNvPr id="12" name="Obdélník 11"/>
          <p:cNvSpPr/>
          <p:nvPr/>
        </p:nvSpPr>
        <p:spPr>
          <a:xfrm>
            <a:off x="395536" y="980728"/>
            <a:ext cx="446449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Získává se z jehličnanu rostoucího v severní Africe</a:t>
            </a:r>
          </a:p>
          <a:p>
            <a:endParaRPr lang="cs-CZ" sz="2800" b="1" dirty="0">
              <a:solidFill>
                <a:srgbClr val="FF0000"/>
              </a:solidFill>
            </a:endParaRPr>
          </a:p>
          <a:p>
            <a:r>
              <a:rPr lang="cs-CZ" sz="2800" b="1" dirty="0">
                <a:solidFill>
                  <a:srgbClr val="FF0000"/>
                </a:solidFill>
              </a:rPr>
              <a:t>Ochranné nátěry na obrazy a starožitnosti</a:t>
            </a:r>
          </a:p>
          <a:p>
            <a:endParaRPr lang="cs-CZ" sz="2800" b="1" dirty="0">
              <a:solidFill>
                <a:srgbClr val="FF0000"/>
              </a:solidFill>
            </a:endParaRPr>
          </a:p>
          <a:p>
            <a:r>
              <a:rPr lang="cs-CZ" sz="2800" b="1" dirty="0">
                <a:solidFill>
                  <a:srgbClr val="FF0000"/>
                </a:solidFill>
              </a:rPr>
              <a:t>SOUČÁST OLEJOVÝCH LAKŮ,  rozpouští se v terpentýnu, aromátech a amylalkoholu.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BFAAE330-1386-42FB-90C6-766680A5E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914" y="1412776"/>
            <a:ext cx="4323086" cy="542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Vzhůru k dalším pryskyřicím a balzámům!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F02A7E-0B11-4E06-ACB3-D4092AF64D1F}" type="datetime1">
              <a:rPr lang="cs-CZ" smtClean="0"/>
              <a:t>19.09.2021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54</a:t>
            </a:fld>
            <a:endParaRPr lang="sk-SK"/>
          </a:p>
        </p:txBody>
      </p:sp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>
          <a:xfrm>
            <a:off x="323528" y="1600200"/>
            <a:ext cx="8363272" cy="4525963"/>
          </a:xfrm>
        </p:spPr>
        <p:txBody>
          <a:bodyPr/>
          <a:lstStyle/>
          <a:p>
            <a:pPr algn="ctr">
              <a:buNone/>
            </a:pPr>
            <a:r>
              <a:rPr lang="cs-CZ" sz="6600" dirty="0">
                <a:solidFill>
                  <a:srgbClr val="008000"/>
                </a:solidFill>
                <a:latin typeface="Arial Black" pitchFamily="34" charset="0"/>
              </a:rPr>
              <a:t>TRITERPENOIDNÍ PRYSKYŘICE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Mastix či </a:t>
            </a:r>
            <a:r>
              <a:rPr lang="cs-CZ" sz="2800" b="1" dirty="0" err="1">
                <a:solidFill>
                  <a:srgbClr val="FF0000"/>
                </a:solidFill>
              </a:rPr>
              <a:t>Masticha</a:t>
            </a:r>
            <a:r>
              <a:rPr lang="cs-CZ" sz="2800" b="1" dirty="0">
                <a:solidFill>
                  <a:srgbClr val="FF0000"/>
                </a:solidFill>
              </a:rPr>
              <a:t> 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eng.Mastic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0A3E63-96A0-4F2E-B0A9-625177FD6EA0}" type="datetime1">
              <a:rPr lang="cs-CZ" smtClean="0"/>
              <a:t>19.09.2021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55</a:t>
            </a:fld>
            <a:endParaRPr lang="sk-SK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382672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052736"/>
            <a:ext cx="3625602" cy="483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611560" y="4293096"/>
            <a:ext cx="4032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/>
              <a:t>Masticha</a:t>
            </a:r>
            <a:r>
              <a:rPr lang="cs-CZ" sz="2400" b="1" dirty="0"/>
              <a:t> nebo Mastix je pryskyřice, která se získává z keře řečíku</a:t>
            </a:r>
          </a:p>
          <a:p>
            <a:r>
              <a:rPr lang="pt-BR" sz="2400" b="1" dirty="0"/>
              <a:t>lentišku</a:t>
            </a:r>
            <a:r>
              <a:rPr lang="pt-BR" sz="2400" dirty="0"/>
              <a:t> (</a:t>
            </a:r>
            <a:r>
              <a:rPr lang="pt-BR" sz="2400" i="1" dirty="0"/>
              <a:t>Pistacia lentiscus) na řeckém ostrově Chios.</a:t>
            </a:r>
            <a:endParaRPr lang="cs-CZ" sz="24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539552" y="82537"/>
            <a:ext cx="8229600" cy="610159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Mastix či </a:t>
            </a:r>
            <a:r>
              <a:rPr lang="cs-CZ" sz="2800" b="1" dirty="0" err="1">
                <a:solidFill>
                  <a:srgbClr val="FF0000"/>
                </a:solidFill>
              </a:rPr>
              <a:t>Masticha</a:t>
            </a:r>
            <a:r>
              <a:rPr lang="cs-CZ" sz="2800" b="1" dirty="0">
                <a:solidFill>
                  <a:srgbClr val="FF0000"/>
                </a:solidFill>
              </a:rPr>
              <a:t> 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eng.Mastic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86CD59-C657-4486-9681-F69F6D921AE4}" type="datetime1">
              <a:rPr lang="cs-CZ" smtClean="0"/>
              <a:t>19.09.2021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56</a:t>
            </a:fld>
            <a:endParaRPr lang="sk-SK"/>
          </a:p>
        </p:txBody>
      </p:sp>
      <p:sp>
        <p:nvSpPr>
          <p:cNvPr id="12" name="Obdélník 11"/>
          <p:cNvSpPr/>
          <p:nvPr/>
        </p:nvSpPr>
        <p:spPr>
          <a:xfrm>
            <a:off x="0" y="692696"/>
            <a:ext cx="9036496" cy="60016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cs-CZ" sz="2400" b="1" dirty="0" err="1"/>
              <a:t>Masticha</a:t>
            </a:r>
            <a:r>
              <a:rPr lang="cs-CZ" sz="2400" dirty="0"/>
              <a:t> byla v mnoha směrech využívána již ve starověku, zejména pro vonný dech a bělící účinky na zuby. V současnosti má </a:t>
            </a:r>
            <a:r>
              <a:rPr lang="cs-CZ" sz="2400" dirty="0" err="1"/>
              <a:t>masticha</a:t>
            </a:r>
            <a:r>
              <a:rPr lang="cs-CZ" sz="2400" dirty="0"/>
              <a:t> široké využití v potravinářském průmyslu, v lékařství a kosmetice. Používá se při přípravě mastí na ekzémy, popáleniny, omrzliny. Je vynikající pro ústní hygienu, působí antisepticky a vede k redukci zubního plaku. Při dlouhodobém užívání zabíjí bakterii </a:t>
            </a:r>
            <a:r>
              <a:rPr lang="cs-CZ" sz="2400" i="1" dirty="0" err="1"/>
              <a:t>Helicobacter</a:t>
            </a:r>
            <a:r>
              <a:rPr lang="cs-CZ" sz="2400" i="1" dirty="0"/>
              <a:t> </a:t>
            </a:r>
            <a:r>
              <a:rPr lang="cs-CZ" sz="2400" i="1" dirty="0" err="1"/>
              <a:t>pylori</a:t>
            </a:r>
            <a:r>
              <a:rPr lang="cs-CZ" sz="2400" i="1" dirty="0"/>
              <a:t>, která </a:t>
            </a:r>
            <a:r>
              <a:rPr lang="cs-CZ" sz="2400" dirty="0"/>
              <a:t>způsobuje peptické vředy, gastritidu a </a:t>
            </a:r>
            <a:r>
              <a:rPr lang="cs-CZ" sz="2400" dirty="0" err="1"/>
              <a:t>duodentidu</a:t>
            </a:r>
            <a:r>
              <a:rPr lang="cs-CZ" sz="2400" dirty="0"/>
              <a:t> (zánět dvanáctníku).</a:t>
            </a:r>
          </a:p>
          <a:p>
            <a:r>
              <a:rPr lang="cs-CZ" sz="2400" dirty="0"/>
              <a:t>V potravinářství se </a:t>
            </a:r>
            <a:r>
              <a:rPr lang="cs-CZ" sz="2400" dirty="0" err="1"/>
              <a:t>Masticha</a:t>
            </a:r>
            <a:r>
              <a:rPr lang="cs-CZ" sz="2400" dirty="0"/>
              <a:t> používá k ochucení masa, mořských</a:t>
            </a:r>
          </a:p>
          <a:p>
            <a:r>
              <a:rPr lang="pl-PL" sz="2400" dirty="0"/>
              <a:t>plodů, jako přísada do koláčů a cukrovinek. Populárními produkty z </a:t>
            </a:r>
            <a:r>
              <a:rPr lang="cs-CZ" sz="2400" dirty="0" err="1"/>
              <a:t>mastichy</a:t>
            </a:r>
            <a:r>
              <a:rPr lang="cs-CZ" sz="2400" dirty="0"/>
              <a:t> nebo s přísadou </a:t>
            </a:r>
            <a:r>
              <a:rPr lang="cs-CZ" sz="2400" dirty="0" err="1"/>
              <a:t>mastichy</a:t>
            </a:r>
            <a:r>
              <a:rPr lang="cs-CZ" sz="2400" dirty="0"/>
              <a:t> jsou žvýkačky, olej, voda, likéry, mýdla, zubní pasty.</a:t>
            </a:r>
          </a:p>
          <a:p>
            <a:r>
              <a:rPr lang="cs-CZ" sz="3200" b="1" dirty="0">
                <a:solidFill>
                  <a:srgbClr val="FF0000"/>
                </a:solidFill>
              </a:rPr>
              <a:t>SOUČÁST OLEJOVÝCH LAKŮ,  rozpouští se v terpentýnu, aromátech a amylalkoholu i etanolu.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Damara 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Dammar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gum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444FAD-92C3-44EC-AE58-4B03D7B21C6F}" type="datetime1">
              <a:rPr lang="cs-CZ" smtClean="0"/>
              <a:t>19.09.2021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57</a:t>
            </a:fld>
            <a:endParaRPr lang="sk-SK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1383" y="1052736"/>
            <a:ext cx="3487267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395536" y="1124744"/>
            <a:ext cx="43204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b="1" dirty="0"/>
              <a:t>Získává se z LISTNATÝCH STROMŮ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/>
              <a:t>Nízké jodové číslo &gt; málo žloutne, nepolymeruje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/>
              <a:t>Rozpustná v alkoholech i ketonech a esterech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/>
              <a:t>Rozpustná v terpentýnu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/>
              <a:t>Směsi s voskem &gt; RENTOALÁŽ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/>
              <a:t>SOUČÁST OLEJOVÝCH BAREV &gt; VYŠŠÍ  LESK</a:t>
            </a:r>
          </a:p>
          <a:p>
            <a:pPr>
              <a:buFont typeface="Arial" pitchFamily="34" charset="0"/>
              <a:buChar char="•"/>
            </a:pPr>
            <a:endParaRPr lang="cs-CZ" sz="2400" b="1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</a:rPr>
              <a:t>Ještě další zajímavé OLEJE</a:t>
            </a:r>
            <a:br>
              <a:rPr lang="cs-CZ" sz="3200" b="1" dirty="0">
                <a:solidFill>
                  <a:srgbClr val="FF0000"/>
                </a:solidFill>
              </a:rPr>
            </a:br>
            <a:r>
              <a:rPr lang="cs-CZ" sz="3200" b="1" dirty="0">
                <a:solidFill>
                  <a:srgbClr val="FF0000"/>
                </a:solidFill>
              </a:rPr>
              <a:t>KEŠU OLEJ </a:t>
            </a:r>
            <a:r>
              <a:rPr lang="cs-CZ" sz="2800" b="1" dirty="0">
                <a:solidFill>
                  <a:srgbClr val="FF0000"/>
                </a:solidFill>
              </a:rPr>
              <a:t>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Cashew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Oil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3AD915-0E0F-46CD-A062-35571A51B84B}" type="datetime1">
              <a:rPr lang="cs-CZ" smtClean="0"/>
              <a:t>19.09.2021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58</a:t>
            </a:fld>
            <a:endParaRPr lang="sk-SK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3096344" cy="2352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ovéPole 11"/>
          <p:cNvSpPr txBox="1"/>
          <p:nvPr/>
        </p:nvSpPr>
        <p:spPr>
          <a:xfrm>
            <a:off x="395536" y="4293096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solidFill>
                  <a:srgbClr val="0000FF"/>
                </a:solidFill>
              </a:rPr>
              <a:t>Anacardic</a:t>
            </a:r>
            <a:r>
              <a:rPr lang="cs-CZ" sz="2400" b="1" dirty="0">
                <a:solidFill>
                  <a:srgbClr val="0000FF"/>
                </a:solidFill>
              </a:rPr>
              <a:t> </a:t>
            </a:r>
            <a:r>
              <a:rPr lang="cs-CZ" sz="2400" b="1" dirty="0" err="1">
                <a:solidFill>
                  <a:srgbClr val="0000FF"/>
                </a:solidFill>
              </a:rPr>
              <a:t>acid</a:t>
            </a:r>
            <a:endParaRPr lang="cs-CZ" sz="2400" b="1" dirty="0">
              <a:solidFill>
                <a:srgbClr val="0000F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484784"/>
            <a:ext cx="2740968" cy="2079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ovéPole 12"/>
          <p:cNvSpPr txBox="1"/>
          <p:nvPr/>
        </p:nvSpPr>
        <p:spPr>
          <a:xfrm>
            <a:off x="7020272" y="1412776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solidFill>
                  <a:srgbClr val="0000FF"/>
                </a:solidFill>
              </a:rPr>
              <a:t>Carnadol</a:t>
            </a:r>
            <a:endParaRPr lang="cs-CZ" b="1" dirty="0">
              <a:solidFill>
                <a:srgbClr val="0000FF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4077072"/>
            <a:ext cx="5145044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ovéPole 14"/>
          <p:cNvSpPr txBox="1"/>
          <p:nvPr/>
        </p:nvSpPr>
        <p:spPr>
          <a:xfrm>
            <a:off x="3995936" y="5445224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solidFill>
                  <a:srgbClr val="0000FF"/>
                </a:solidFill>
              </a:rPr>
              <a:t>Adipostatin</a:t>
            </a:r>
            <a:r>
              <a:rPr lang="cs-CZ" sz="2400" b="1" dirty="0">
                <a:solidFill>
                  <a:srgbClr val="0000FF"/>
                </a:solidFill>
              </a:rPr>
              <a:t> A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90066"/>
          </a:xfrm>
        </p:spPr>
        <p:txBody>
          <a:bodyPr/>
          <a:lstStyle/>
          <a:p>
            <a:r>
              <a:rPr lang="cs-CZ" sz="4800" b="1" dirty="0">
                <a:solidFill>
                  <a:srgbClr val="008000"/>
                </a:solidFill>
                <a:latin typeface="Arial Black" pitchFamily="34" charset="0"/>
              </a:rPr>
              <a:t>Já</a:t>
            </a:r>
            <a:r>
              <a:rPr lang="cs-CZ" sz="3200" b="1" dirty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sz="3200" b="1" dirty="0">
                <a:solidFill>
                  <a:srgbClr val="FF0000"/>
                </a:solidFill>
              </a:rPr>
              <a:t>a </a:t>
            </a:r>
            <a: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  <a:t>KEŠU OLEJ </a:t>
            </a:r>
            <a:r>
              <a:rPr lang="cs-CZ" sz="2800" b="1" dirty="0">
                <a:solidFill>
                  <a:srgbClr val="FF0000"/>
                </a:solidFill>
              </a:rPr>
              <a:t>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Cashew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Oil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F0E2EA-3D51-45B2-8510-5948BE72030C}" type="datetime1">
              <a:rPr lang="cs-CZ" smtClean="0"/>
              <a:t>19.09.2021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1547664" y="6453335"/>
            <a:ext cx="6768752" cy="268139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59</a:t>
            </a:fld>
            <a:endParaRPr lang="sk-SK"/>
          </a:p>
        </p:txBody>
      </p:sp>
      <p:sp>
        <p:nvSpPr>
          <p:cNvPr id="14" name="TextovéPole 13"/>
          <p:cNvSpPr txBox="1"/>
          <p:nvPr/>
        </p:nvSpPr>
        <p:spPr>
          <a:xfrm>
            <a:off x="215516" y="842942"/>
            <a:ext cx="8712968" cy="58785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Pracoval jsem na projektu „FENOLFORMALDEHYDOVÉ PRYSKYŘICE“, neboli na  „bakelitu“.</a:t>
            </a:r>
          </a:p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Speciální pryskyřice na spojky do tanků se tyto modifikují KEŠU OLEJEM.  </a:t>
            </a:r>
          </a:p>
          <a:p>
            <a:r>
              <a:rPr lang="cs-CZ" sz="2400" dirty="0">
                <a:solidFill>
                  <a:srgbClr val="7030A0"/>
                </a:solidFill>
                <a:latin typeface="Arial Black" pitchFamily="34" charset="0"/>
              </a:rPr>
              <a:t>Přišla hrozná zpráva ze ZTS Martin, že spojky tanků nemají trvanlivost!</a:t>
            </a:r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 VYŘEŠIT A TO OKAMŽITĚ!</a:t>
            </a:r>
          </a:p>
          <a:p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Mě chodily vzorky KEŠU OLEJE z Brazílie, Bornea atd. a já je analyzoval pomocí GPC. NEZJISTIL JSEM NIC. </a:t>
            </a:r>
          </a:p>
          <a:p>
            <a:r>
              <a:rPr lang="cs-CZ" sz="2400" dirty="0">
                <a:solidFill>
                  <a:srgbClr val="C00000"/>
                </a:solidFill>
                <a:latin typeface="Arial Black" pitchFamily="34" charset="0"/>
              </a:rPr>
              <a:t>Problém vymizel sám od sebe.</a:t>
            </a:r>
          </a:p>
          <a:p>
            <a:pPr algn="ctr"/>
            <a:r>
              <a:rPr lang="cs-CZ" sz="4000" i="1" u="sng" dirty="0">
                <a:solidFill>
                  <a:srgbClr val="FF0000"/>
                </a:solidFill>
                <a:latin typeface="Arial Black" pitchFamily="34" charset="0"/>
              </a:rPr>
              <a:t>MOJE HYPOTÉZA:</a:t>
            </a:r>
          </a:p>
          <a:p>
            <a:pPr algn="ctr"/>
            <a:r>
              <a:rPr lang="cs-CZ" sz="2400" i="1" u="sng" dirty="0">
                <a:solidFill>
                  <a:srgbClr val="FF0000"/>
                </a:solidFill>
                <a:latin typeface="Arial Black" pitchFamily="34" charset="0"/>
              </a:rPr>
              <a:t>Zapomněli to tam přidat, což samozřejmě nikdo nepřiznal.</a:t>
            </a:r>
            <a:endParaRPr lang="cs-CZ" sz="16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22114"/>
          </a:xfrm>
        </p:spPr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</a:rPr>
              <a:t>Glyceridy </a:t>
            </a:r>
            <a:r>
              <a:rPr lang="cs-CZ" sz="2800" b="1" dirty="0">
                <a:solidFill>
                  <a:srgbClr val="FF0000"/>
                </a:solidFill>
              </a:rPr>
              <a:t>vyšších nenasycených mastných kyselin 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C0D6E3-D9B6-4968-A4DC-74C3588385B8}" type="datetime1">
              <a:rPr lang="cs-CZ" smtClean="0"/>
              <a:t>19.09.2021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6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4713387"/>
          </a:xfrm>
        </p:spPr>
        <p:txBody>
          <a:bodyPr/>
          <a:lstStyle/>
          <a:p>
            <a:pPr algn="ctr">
              <a:buNone/>
            </a:pPr>
            <a:r>
              <a:rPr lang="cs-CZ" sz="2400" b="1" dirty="0">
                <a:solidFill>
                  <a:srgbClr val="008000"/>
                </a:solidFill>
              </a:rPr>
              <a:t>Jak v praxi charakterizujeme nenasycenost vyšších mastných kyselin ?</a:t>
            </a:r>
          </a:p>
          <a:p>
            <a:r>
              <a:rPr lang="cs-CZ" sz="2800" b="1" dirty="0">
                <a:solidFill>
                  <a:srgbClr val="0000FF"/>
                </a:solidFill>
                <a:latin typeface="Arial Black" pitchFamily="34" charset="0"/>
              </a:rPr>
              <a:t>Jodové číslo - stanovení podle Hanuše</a:t>
            </a:r>
          </a:p>
          <a:p>
            <a:pPr algn="ctr">
              <a:buNone/>
            </a:pPr>
            <a:endParaRPr lang="cs-CZ" sz="2400" dirty="0"/>
          </a:p>
          <a:p>
            <a:pPr algn="ctr">
              <a:buNone/>
            </a:pPr>
            <a:r>
              <a:rPr lang="cs-CZ" sz="2400" b="1" dirty="0">
                <a:solidFill>
                  <a:srgbClr val="008000"/>
                </a:solidFill>
              </a:rPr>
              <a:t> </a:t>
            </a:r>
          </a:p>
        </p:txBody>
      </p:sp>
      <p:pic>
        <p:nvPicPr>
          <p:cNvPr id="13" name="Obrázek 12" descr="img4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04863"/>
            <a:ext cx="9144000" cy="454880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44F419E-AD23-4C34-81AE-616520308E5E}"/>
              </a:ext>
            </a:extLst>
          </p:cNvPr>
          <p:cNvSpPr txBox="1"/>
          <p:nvPr/>
        </p:nvSpPr>
        <p:spPr>
          <a:xfrm>
            <a:off x="0" y="2780928"/>
            <a:ext cx="33478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00FF"/>
                </a:solidFill>
                <a:latin typeface="Arial Black" panose="020B0A04020102020204" pitchFamily="34" charset="0"/>
              </a:rPr>
              <a:t>Jód sám o sobě je málo reaktivní a proto se používá </a:t>
            </a:r>
            <a:r>
              <a:rPr lang="cs-CZ" sz="2400" dirty="0" err="1">
                <a:solidFill>
                  <a:srgbClr val="0000FF"/>
                </a:solidFill>
                <a:latin typeface="Arial Black" panose="020B0A04020102020204" pitchFamily="34" charset="0"/>
              </a:rPr>
              <a:t>chloridjodný</a:t>
            </a:r>
            <a:r>
              <a:rPr lang="cs-CZ" sz="2400" dirty="0">
                <a:solidFill>
                  <a:srgbClr val="0000FF"/>
                </a:solidFill>
                <a:latin typeface="Arial Black" panose="020B0A04020102020204" pitchFamily="34" charset="0"/>
              </a:rPr>
              <a:t> nebo </a:t>
            </a:r>
            <a:r>
              <a:rPr lang="cs-CZ" sz="2400" dirty="0" err="1">
                <a:solidFill>
                  <a:srgbClr val="0000FF"/>
                </a:solidFill>
                <a:latin typeface="Arial Black" panose="020B0A04020102020204" pitchFamily="34" charset="0"/>
              </a:rPr>
              <a:t>bromidjodný</a:t>
            </a:r>
            <a:r>
              <a:rPr lang="cs-CZ" sz="2400" dirty="0">
                <a:solidFill>
                  <a:srgbClr val="0000FF"/>
                </a:solidFill>
                <a:latin typeface="Arial Black" panose="020B0A04020102020204" pitchFamily="34" charset="0"/>
              </a:rPr>
              <a:t>.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79B82BE-AF6E-4D60-ACF4-68124F9BC749}"/>
              </a:ext>
            </a:extLst>
          </p:cNvPr>
          <p:cNvSpPr txBox="1"/>
          <p:nvPr/>
        </p:nvSpPr>
        <p:spPr>
          <a:xfrm>
            <a:off x="4719535" y="5517232"/>
            <a:ext cx="4320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FF0000"/>
                </a:solidFill>
                <a:latin typeface="Arial Black" panose="020B0A04020102020204" pitchFamily="34" charset="0"/>
              </a:rPr>
              <a:t>g jódu/100 g oleje vyjádřené v % 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</a:rPr>
              <a:t>Ještě další zajímavé OLEJE</a:t>
            </a:r>
            <a:br>
              <a:rPr lang="cs-CZ" sz="3200" b="1" dirty="0">
                <a:solidFill>
                  <a:srgbClr val="FF0000"/>
                </a:solidFill>
              </a:rPr>
            </a:br>
            <a:r>
              <a:rPr lang="cs-CZ" sz="3200" b="1" dirty="0">
                <a:solidFill>
                  <a:srgbClr val="FF0000"/>
                </a:solidFill>
              </a:rPr>
              <a:t>RICINOVÝ OLEJ </a:t>
            </a:r>
            <a:r>
              <a:rPr lang="cs-CZ" sz="2800" b="1" dirty="0">
                <a:solidFill>
                  <a:srgbClr val="FF0000"/>
                </a:solidFill>
              </a:rPr>
              <a:t>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Castor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Oil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593172-DD75-4373-8EDD-1E8CB9B4D15D}" type="datetime1">
              <a:rPr lang="cs-CZ" smtClean="0"/>
              <a:t>19.09.2021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60</a:t>
            </a:fld>
            <a:endParaRPr lang="sk-SK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955848" y="-571471"/>
            <a:ext cx="3071821" cy="6752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683568" y="5445224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Velkou výhodou tohoto oleje jsou reakční místa v podobě –OH skupin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0" y="4365104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Používal se jako mazivo do benzínu dvoudobých motocyklových motorů &gt; charakteristická vůně výfukových plynů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48072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RICINOVÝ OLEJ &amp; spojitost přírodních a </a:t>
            </a:r>
            <a:r>
              <a:rPr lang="cs-CZ" sz="2800" b="1" dirty="0">
                <a:solidFill>
                  <a:srgbClr val="008000"/>
                </a:solidFill>
                <a:latin typeface="Arial Black" pitchFamily="34" charset="0"/>
              </a:rPr>
              <a:t>syntetických</a:t>
            </a:r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 polymerů</a:t>
            </a:r>
            <a:endParaRPr lang="cs-CZ" sz="24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57200" y="6525343"/>
            <a:ext cx="2133600" cy="196131"/>
          </a:xfrm>
        </p:spPr>
        <p:txBody>
          <a:bodyPr/>
          <a:lstStyle/>
          <a:p>
            <a:pPr>
              <a:defRPr/>
            </a:pPr>
            <a:fld id="{1CDABD9D-C97E-45B7-8D46-A8F9EF1EB87A}" type="datetime1">
              <a:rPr lang="cs-CZ" smtClean="0"/>
              <a:t>19.09.2021</a:t>
            </a:fld>
            <a:endParaRPr lang="sk-SK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1835696" y="6453335"/>
            <a:ext cx="6408712" cy="268139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553200" y="6525343"/>
            <a:ext cx="2133600" cy="196131"/>
          </a:xfrm>
        </p:spPr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61</a:t>
            </a:fld>
            <a:endParaRPr lang="sk-SK" dirty="0"/>
          </a:p>
        </p:txBody>
      </p:sp>
      <p:pic>
        <p:nvPicPr>
          <p:cNvPr id="11" name="Obrázek 10" descr="Bromundecansäure.svg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293096"/>
            <a:ext cx="8136904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ázek 11" descr="Synthese von 11-Aminoundecansäure.svg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5013176"/>
            <a:ext cx="813690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ázek 12" descr="Pyrolyse_von_Ricinolsäuremethylester_sv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2780928"/>
            <a:ext cx="8136904" cy="1251519"/>
          </a:xfrm>
          <a:prstGeom prst="rect">
            <a:avLst/>
          </a:prstGeom>
        </p:spPr>
      </p:pic>
      <p:pic>
        <p:nvPicPr>
          <p:cNvPr id="14" name="Obrázek 13" descr="512px-Ricinoleic_acid_sv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1520" y="836713"/>
            <a:ext cx="8280920" cy="1610898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4716016" y="2060848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FF0000"/>
                </a:solidFill>
                <a:latin typeface="Arial Black" pitchFamily="34" charset="0"/>
              </a:rPr>
              <a:t>Kyselina </a:t>
            </a:r>
            <a:r>
              <a:rPr lang="cs-CZ" sz="2000" dirty="0" err="1">
                <a:solidFill>
                  <a:srgbClr val="FF0000"/>
                </a:solidFill>
                <a:latin typeface="Arial Black" pitchFamily="34" charset="0"/>
              </a:rPr>
              <a:t>ricinolejová</a:t>
            </a:r>
            <a:endParaRPr lang="cs-CZ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5940152" y="3140968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Štěpení na kyselinu UNDEKANOVOU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0" y="5805264"/>
            <a:ext cx="8964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>
                <a:solidFill>
                  <a:srgbClr val="008000"/>
                </a:solidFill>
                <a:latin typeface="Arial Black" pitchFamily="34" charset="0"/>
              </a:rPr>
              <a:t>11-AMINOUNDEKANOVÁ </a:t>
            </a:r>
            <a:r>
              <a:rPr lang="cs-CZ" sz="2000" dirty="0">
                <a:solidFill>
                  <a:srgbClr val="008000"/>
                </a:solidFill>
                <a:latin typeface="Arial Black" pitchFamily="34" charset="0"/>
              </a:rPr>
              <a:t>KYSELINA &gt; </a:t>
            </a:r>
            <a:r>
              <a:rPr lang="cs-CZ" sz="3200" dirty="0">
                <a:solidFill>
                  <a:srgbClr val="008000"/>
                </a:solidFill>
                <a:latin typeface="Arial Black" pitchFamily="34" charset="0"/>
              </a:rPr>
              <a:t>POLYAMID 11 </a:t>
            </a:r>
            <a:endParaRPr lang="cs-CZ" sz="20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RICINOVNÍK – Skočec obecný </a:t>
            </a:r>
            <a:br>
              <a:rPr lang="cs-CZ" sz="3200" b="1" dirty="0">
                <a:solidFill>
                  <a:srgbClr val="FF0000"/>
                </a:solidFill>
              </a:rPr>
            </a:br>
            <a:r>
              <a:rPr lang="cs-CZ" sz="3200" b="1" dirty="0">
                <a:solidFill>
                  <a:srgbClr val="7030A0"/>
                </a:solidFill>
                <a:latin typeface="Arial Black" pitchFamily="34" charset="0"/>
              </a:rPr>
              <a:t>slovensky RICIN OBYČAJNÝ</a:t>
            </a:r>
            <a:endParaRPr lang="cs-CZ" sz="2800" b="1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E37082-76D6-4C12-9363-36CA66A01FD3}" type="datetime1">
              <a:rPr lang="cs-CZ" smtClean="0"/>
              <a:t>19.09.2021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62</a:t>
            </a:fld>
            <a:endParaRPr lang="sk-SK"/>
          </a:p>
        </p:txBody>
      </p:sp>
      <p:sp>
        <p:nvSpPr>
          <p:cNvPr id="12" name="TextovéPole 11"/>
          <p:cNvSpPr txBox="1"/>
          <p:nvPr/>
        </p:nvSpPr>
        <p:spPr>
          <a:xfrm>
            <a:off x="107504" y="1628800"/>
            <a:ext cx="88569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Oproti např. PLA má tyto výhody: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>
                <a:latin typeface="Arial Black" pitchFamily="34" charset="0"/>
              </a:rPr>
              <a:t> 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není využitelný pro výživu lidí či zvířat,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>
                <a:latin typeface="Arial Black" pitchFamily="34" charset="0"/>
              </a:rPr>
              <a:t> jed je jen v slupkách semen, ale to je asi hlavní </a:t>
            </a:r>
            <a:r>
              <a:rPr lang="cs-CZ" sz="3200">
                <a:latin typeface="Arial Black" pitchFamily="34" charset="0"/>
              </a:rPr>
              <a:t>problém využívání</a:t>
            </a:r>
            <a:endParaRPr lang="cs-CZ" sz="3200" dirty="0"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3200" dirty="0">
                <a:latin typeface="Arial Black" pitchFamily="34" charset="0"/>
              </a:rPr>
              <a:t> </a:t>
            </a:r>
            <a:r>
              <a:rPr lang="cs-CZ" sz="3200" dirty="0">
                <a:solidFill>
                  <a:srgbClr val="FFC000"/>
                </a:solidFill>
                <a:latin typeface="Arial Black" pitchFamily="34" charset="0"/>
              </a:rPr>
              <a:t>je to keř a ne bylina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>
                <a:latin typeface="Arial Black" pitchFamily="34" charset="0"/>
              </a:rPr>
              <a:t> </a:t>
            </a:r>
            <a:r>
              <a:rPr lang="cs-CZ" sz="3200" dirty="0">
                <a:solidFill>
                  <a:srgbClr val="008000"/>
                </a:solidFill>
                <a:latin typeface="Arial Black" pitchFamily="34" charset="0"/>
              </a:rPr>
              <a:t>roste na půdách zemědělsky nevyužitelných</a:t>
            </a:r>
          </a:p>
          <a:p>
            <a:endParaRPr lang="cs-CZ" sz="32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67DA2A-FAD1-41FD-939B-10A58A471C51}" type="datetime1">
              <a:rPr lang="cs-CZ" smtClean="0"/>
              <a:t>19.09.2021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63</a:t>
            </a:fld>
            <a:endParaRPr lang="sk-SK"/>
          </a:p>
        </p:txBody>
      </p:sp>
      <p:pic>
        <p:nvPicPr>
          <p:cNvPr id="5" name="Obrázek 4" descr="PA11 z ricínového  oleje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461665"/>
            <a:ext cx="9144000" cy="630491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13EF271-23AA-49F2-A132-1D8781B6DDD8}"/>
              </a:ext>
            </a:extLst>
          </p:cNvPr>
          <p:cNvSpPr txBox="1"/>
          <p:nvPr/>
        </p:nvSpPr>
        <p:spPr>
          <a:xfrm>
            <a:off x="0" y="0"/>
            <a:ext cx="8964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Použití v kosmetice 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0C716A-B9FD-43E3-940F-814C4797AAF7}" type="datetime1">
              <a:rPr lang="cs-CZ" smtClean="0"/>
              <a:t>19.09.2021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64</a:t>
            </a:fld>
            <a:endParaRPr lang="sk-SK"/>
          </a:p>
        </p:txBody>
      </p:sp>
      <p:pic>
        <p:nvPicPr>
          <p:cNvPr id="12" name="Obrázek 11" descr="img0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0078"/>
            <a:ext cx="9144000" cy="609784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22114"/>
          </a:xfrm>
        </p:spPr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</a:rPr>
              <a:t>Glyceridy </a:t>
            </a:r>
            <a:r>
              <a:rPr lang="cs-CZ" sz="2800" b="1" dirty="0">
                <a:solidFill>
                  <a:srgbClr val="FF0000"/>
                </a:solidFill>
              </a:rPr>
              <a:t>vyšších nenasycených mastných kyselin 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891CB0-DBE1-4C2C-A513-D2FADA086C89}" type="datetime1">
              <a:rPr lang="cs-CZ" smtClean="0"/>
              <a:t>19.09.2021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7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4713387"/>
          </a:xfrm>
        </p:spPr>
        <p:txBody>
          <a:bodyPr/>
          <a:lstStyle/>
          <a:p>
            <a:pPr algn="ctr">
              <a:buNone/>
            </a:pPr>
            <a:r>
              <a:rPr lang="cs-CZ" sz="2400" b="1" dirty="0">
                <a:solidFill>
                  <a:srgbClr val="008000"/>
                </a:solidFill>
              </a:rPr>
              <a:t>Jak v praxi charakterizujeme nenasycenost vyšších mastných kyselin </a:t>
            </a:r>
          </a:p>
          <a:p>
            <a:r>
              <a:rPr lang="cs-CZ" sz="2800" b="1" dirty="0">
                <a:solidFill>
                  <a:srgbClr val="0000FF"/>
                </a:solidFill>
                <a:latin typeface="Arial Black" pitchFamily="34" charset="0"/>
              </a:rPr>
              <a:t>Jodové číslo - stanovení podle Hanuše</a:t>
            </a:r>
          </a:p>
          <a:p>
            <a:pPr algn="ctr">
              <a:buNone/>
            </a:pPr>
            <a:endParaRPr lang="cs-CZ" sz="2400" dirty="0"/>
          </a:p>
          <a:p>
            <a:pPr algn="ctr">
              <a:buNone/>
            </a:pPr>
            <a:r>
              <a:rPr lang="cs-CZ" sz="2400" b="1" dirty="0">
                <a:solidFill>
                  <a:srgbClr val="008000"/>
                </a:solidFill>
              </a:rPr>
              <a:t> </a:t>
            </a:r>
          </a:p>
        </p:txBody>
      </p:sp>
      <p:pic>
        <p:nvPicPr>
          <p:cNvPr id="14" name="Obrázek 13" descr="img4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6764" y="2420888"/>
            <a:ext cx="9011251" cy="443711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PAZNEHTOVÝ OLEJ -  </a:t>
            </a:r>
            <a:r>
              <a:rPr lang="cs-CZ" sz="2800" b="1" i="1" u="sng" dirty="0">
                <a:solidFill>
                  <a:srgbClr val="0000FF"/>
                </a:solidFill>
                <a:latin typeface="Arial Black" pitchFamily="34" charset="0"/>
              </a:rPr>
              <a:t>jen pro zajímavost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091EE7-0807-44A1-832D-C325CA52C645}" type="datetime1">
              <a:rPr lang="cs-CZ" smtClean="0"/>
              <a:t>19.09.2021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8</a:t>
            </a:fld>
            <a:endParaRPr lang="sk-SK"/>
          </a:p>
        </p:txBody>
      </p:sp>
      <p:pic>
        <p:nvPicPr>
          <p:cNvPr id="16" name="Obrázek 15" descr="Paznehtový olej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195738" y="-891481"/>
            <a:ext cx="4824536" cy="8712967"/>
          </a:xfrm>
          <a:prstGeom prst="rect">
            <a:avLst/>
          </a:prstGeom>
        </p:spPr>
      </p:pic>
      <p:cxnSp>
        <p:nvCxnSpPr>
          <p:cNvPr id="18" name="Přímá spojovací čára 17"/>
          <p:cNvCxnSpPr/>
          <p:nvPr/>
        </p:nvCxnSpPr>
        <p:spPr>
          <a:xfrm>
            <a:off x="2195736" y="3068960"/>
            <a:ext cx="1944216" cy="720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čára 18"/>
          <p:cNvCxnSpPr/>
          <p:nvPr/>
        </p:nvCxnSpPr>
        <p:spPr>
          <a:xfrm>
            <a:off x="2195736" y="2492896"/>
            <a:ext cx="1944216" cy="720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čára 19"/>
          <p:cNvCxnSpPr/>
          <p:nvPr/>
        </p:nvCxnSpPr>
        <p:spPr>
          <a:xfrm>
            <a:off x="5076056" y="4653136"/>
            <a:ext cx="2448272" cy="72008"/>
          </a:xfrm>
          <a:prstGeom prst="line">
            <a:avLst/>
          </a:prstGeom>
          <a:ln w="381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čára 21"/>
          <p:cNvCxnSpPr/>
          <p:nvPr/>
        </p:nvCxnSpPr>
        <p:spPr>
          <a:xfrm>
            <a:off x="5004048" y="4005064"/>
            <a:ext cx="2448272" cy="72008"/>
          </a:xfrm>
          <a:prstGeom prst="line">
            <a:avLst/>
          </a:prstGeom>
          <a:ln w="381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Trochu norem na úvod</a:t>
            </a: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algn="ctr">
              <a:buNone/>
            </a:pPr>
            <a:r>
              <a:rPr lang="cs-CZ" sz="2000" b="1" dirty="0">
                <a:hlinkClick r:id="rId2" tooltip="(588756) ČSN EN ISO 660"/>
              </a:rPr>
              <a:t>(588756) ČSN EN ISO 660</a:t>
            </a:r>
            <a:r>
              <a:rPr lang="cs-CZ" sz="2000" b="1" dirty="0"/>
              <a:t> </a:t>
            </a:r>
            <a:endParaRPr lang="cs-CZ" sz="2000" dirty="0"/>
          </a:p>
          <a:p>
            <a:r>
              <a:rPr lang="cs-CZ" sz="2000" b="1" dirty="0"/>
              <a:t>Živočišné a rostlinné tuky a oleje - Stanovení čísla kyselosti a kyselosti</a:t>
            </a:r>
            <a:endParaRPr lang="cs-CZ" sz="2000" dirty="0"/>
          </a:p>
          <a:p>
            <a:r>
              <a:rPr lang="cs-CZ" sz="2000" dirty="0"/>
              <a:t>Část nebo celá norma je v angličtině.</a:t>
            </a:r>
          </a:p>
          <a:p>
            <a:r>
              <a:rPr lang="cs-CZ" sz="2000" dirty="0"/>
              <a:t>Účinnost: 12/2009</a:t>
            </a:r>
          </a:p>
          <a:p>
            <a:pPr algn="ctr">
              <a:buNone/>
            </a:pPr>
            <a:r>
              <a:rPr lang="cs-CZ" sz="2000" b="1" dirty="0">
                <a:hlinkClick r:id="rId3" tooltip="(588761) ČSN EN ISO 3961"/>
              </a:rPr>
              <a:t>(588761) ČSN EN ISO 3961</a:t>
            </a:r>
            <a:r>
              <a:rPr lang="cs-CZ" sz="2000" b="1" dirty="0"/>
              <a:t> </a:t>
            </a:r>
            <a:endParaRPr lang="cs-CZ" sz="2000" dirty="0"/>
          </a:p>
          <a:p>
            <a:r>
              <a:rPr lang="cs-CZ" sz="2000" b="1" dirty="0"/>
              <a:t>Živočišné a rostlinné tuky a oleje - Stanovení jodového čísla</a:t>
            </a:r>
            <a:endParaRPr lang="cs-CZ" sz="2000" dirty="0"/>
          </a:p>
          <a:p>
            <a:r>
              <a:rPr lang="cs-CZ" sz="2000" dirty="0"/>
              <a:t> Část nebo celá norma je v angličtině.</a:t>
            </a:r>
          </a:p>
          <a:p>
            <a:r>
              <a:rPr lang="cs-CZ" sz="2000" dirty="0"/>
              <a:t>Účinnost: 05/2012</a:t>
            </a:r>
          </a:p>
          <a:p>
            <a:pPr algn="ctr">
              <a:buNone/>
            </a:pPr>
            <a:br>
              <a:rPr lang="cs-CZ" sz="2000" dirty="0"/>
            </a:br>
            <a:r>
              <a:rPr lang="cs-CZ" sz="2000" b="1" dirty="0">
                <a:hlinkClick r:id="rId4" tooltip="(588763) ČSN 58 8763"/>
              </a:rPr>
              <a:t>(588763) ČSN 58 8763</a:t>
            </a:r>
            <a:r>
              <a:rPr lang="cs-CZ" sz="2000" b="1" dirty="0"/>
              <a:t> </a:t>
            </a:r>
            <a:endParaRPr lang="cs-CZ" sz="2000" dirty="0"/>
          </a:p>
          <a:p>
            <a:r>
              <a:rPr lang="cs-CZ" sz="2000" b="1" dirty="0"/>
              <a:t>Živočišné a rostlinné tuky a oleje. Stanovení čísla zmýdelnění</a:t>
            </a:r>
            <a:endParaRPr lang="cs-CZ" sz="2000" dirty="0"/>
          </a:p>
          <a:p>
            <a:r>
              <a:rPr lang="cs-CZ" sz="2000" dirty="0"/>
              <a:t>Norma je v češtině.</a:t>
            </a:r>
          </a:p>
          <a:p>
            <a:r>
              <a:rPr lang="cs-CZ" sz="2000" dirty="0"/>
              <a:t>Účinnost: 01/1995 </a:t>
            </a:r>
            <a:r>
              <a:rPr lang="cs-CZ" sz="2000" dirty="0">
                <a:solidFill>
                  <a:srgbClr val="FF0000"/>
                </a:solidFill>
                <a:latin typeface="Arial Black" pitchFamily="34" charset="0"/>
              </a:rPr>
              <a:t>ZRUŠENÁ 1. 7. </a:t>
            </a:r>
            <a:r>
              <a:rPr lang="cs-CZ" sz="2000">
                <a:solidFill>
                  <a:srgbClr val="FF0000"/>
                </a:solidFill>
                <a:latin typeface="Arial Black" pitchFamily="34" charset="0"/>
              </a:rPr>
              <a:t>2015 </a:t>
            </a:r>
            <a:br>
              <a:rPr lang="cs-CZ" sz="2000" dirty="0"/>
            </a:br>
            <a:br>
              <a:rPr lang="cs-CZ" sz="2000" dirty="0"/>
            </a:br>
            <a:endParaRPr lang="cs-CZ" sz="2000" dirty="0"/>
          </a:p>
          <a:p>
            <a:br>
              <a:rPr lang="cs-CZ" sz="2000" dirty="0"/>
            </a:br>
            <a:endParaRPr lang="cs-CZ" sz="2000" dirty="0"/>
          </a:p>
          <a:p>
            <a:pPr>
              <a:buNone/>
            </a:pPr>
            <a:br>
              <a:rPr lang="cs-CZ" sz="2000" dirty="0"/>
            </a:br>
            <a:endParaRPr lang="cs-CZ" sz="2000" dirty="0"/>
          </a:p>
          <a:p>
            <a:endParaRPr lang="cs-CZ" sz="2000" dirty="0">
              <a:solidFill>
                <a:srgbClr val="0000FF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2E9498-57CC-4F72-B0AE-5FA7305A4666}" type="datetime1">
              <a:rPr lang="cs-CZ" smtClean="0"/>
              <a:t>19.09.2021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9</a:t>
            </a:fld>
            <a:endParaRPr lang="sk-SK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2464</TotalTime>
  <Words>3283</Words>
  <Application>Microsoft Office PowerPoint</Application>
  <PresentationFormat>Předvádění na obrazovce (4:3)</PresentationFormat>
  <Paragraphs>510</Paragraphs>
  <Slides>64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0</vt:i4>
      </vt:variant>
      <vt:variant>
        <vt:lpstr>Nadpisy snímků</vt:lpstr>
      </vt:variant>
      <vt:variant>
        <vt:i4>64</vt:i4>
      </vt:variant>
    </vt:vector>
  </HeadingPairs>
  <TitlesOfParts>
    <vt:vector size="70" baseType="lpstr">
      <vt:lpstr>Arial</vt:lpstr>
      <vt:lpstr>Arial Black</vt:lpstr>
      <vt:lpstr>Calibri</vt:lpstr>
      <vt:lpstr>Symbol</vt:lpstr>
      <vt:lpstr>Times New Roman</vt:lpstr>
      <vt:lpstr>Default Design</vt:lpstr>
      <vt:lpstr>PŘÍRODNÍ POLYMERY Deriváty kyselin - přírodní pryskyřice, vysýchavé oleje, šelak</vt:lpstr>
      <vt:lpstr>Časový plán</vt:lpstr>
      <vt:lpstr>Produkty</vt:lpstr>
      <vt:lpstr>Tuky</vt:lpstr>
      <vt:lpstr>OLEJE</vt:lpstr>
      <vt:lpstr>Glyceridy vyšších nenasycených mastných kyselin </vt:lpstr>
      <vt:lpstr>Glyceridy vyšších nenasycených mastných kyselin </vt:lpstr>
      <vt:lpstr>PAZNEHTOVÝ OLEJ -  jen pro zajímavost</vt:lpstr>
      <vt:lpstr>Trochu norem na úvod</vt:lpstr>
      <vt:lpstr>Prezentace aplikace PowerPoint</vt:lpstr>
      <vt:lpstr>Mastné kyseliny, které nás budou zajímat  a proč?</vt:lpstr>
      <vt:lpstr>Mastné kyseliny -  zdroje a technologie výroby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Oleje, které nás budou zajímat a jejich složení</vt:lpstr>
      <vt:lpstr>Prezentace aplikace PowerPoint</vt:lpstr>
      <vt:lpstr>Prezentace aplikace PowerPoint</vt:lpstr>
      <vt:lpstr>Prezentace aplikace PowerPoint</vt:lpstr>
      <vt:lpstr>Co to je VYSÝCHÁNÍ OLEJE</vt:lpstr>
      <vt:lpstr>Co to je VYSÝCHÁNÍ OLEJE správněji  TUHNOUCÍ</vt:lpstr>
      <vt:lpstr>Jak URYCHLIT VYSÝCHÁNÍ OLEJE?</vt:lpstr>
      <vt:lpstr>Data z literatury</vt:lpstr>
      <vt:lpstr>Jak naopak vysýchání zpomalit a případně ochránit vyschnutý film před degradací?</vt:lpstr>
      <vt:lpstr>Mladý a vzdělaný chemik &amp; vysýchavé oleje</vt:lpstr>
      <vt:lpstr>Přírodní PRYSKYŘICE (eng. Resins)</vt:lpstr>
      <vt:lpstr>Přírodní PRYSKYŘICE (eng. Resins)</vt:lpstr>
      <vt:lpstr>PRYSKYŘICE versus SILICE</vt:lpstr>
      <vt:lpstr>Šelak (eng. Shellac)</vt:lpstr>
      <vt:lpstr>Šelak (eng. Shellac)</vt:lpstr>
      <vt:lpstr>Šelak (eng. Shellac) - použití</vt:lpstr>
      <vt:lpstr>Prezentace aplikace PowerPoint</vt:lpstr>
      <vt:lpstr>Izopren – základní jednotka TERPENOIDŮ</vt:lpstr>
      <vt:lpstr>Prezentace aplikace PowerPoint</vt:lpstr>
      <vt:lpstr>Prezentace aplikace PowerPoint</vt:lpstr>
      <vt:lpstr>Nejdůležitější pryskyřice</vt:lpstr>
      <vt:lpstr>PŘÍKLAD pryskyřice</vt:lpstr>
      <vt:lpstr>KALAFUNA</vt:lpstr>
      <vt:lpstr>KALAFUNA (eng. Rosin or Colophony or Greek Pitch, Yellow Rosin))</vt:lpstr>
      <vt:lpstr>KALAFUNA (eng. Rosin or Colophony or Greek Pitch)</vt:lpstr>
      <vt:lpstr>PŘÍKLAD silice TERPENTÝN  (eng. Turpentine)</vt:lpstr>
      <vt:lpstr>BENÁTSKÝ TERPENTÝN  (eng. Venic (Venetian) Turpentine)</vt:lpstr>
      <vt:lpstr>BENÁTSKÝ TERPENTÝN  (eng. Venic (Venetian) Turpentine)</vt:lpstr>
      <vt:lpstr>Ještě pár poznámek</vt:lpstr>
      <vt:lpstr>Vzhůru k dalším pryskyřicím a balzámům!</vt:lpstr>
      <vt:lpstr>Vzhůru k dalším pryskyřicím a balzámům!</vt:lpstr>
      <vt:lpstr>Kopál (eng.Copal)</vt:lpstr>
      <vt:lpstr>Kopál versus NOVOLAKY?  NOVOLAK = syntetický kondenzát fenolu + formaldehydu</vt:lpstr>
      <vt:lpstr>Sandarak (eng.Sandarac)</vt:lpstr>
      <vt:lpstr>Vzhůru k dalším pryskyřicím a balzámům!</vt:lpstr>
      <vt:lpstr>Mastix či Masticha (eng.Mastic)</vt:lpstr>
      <vt:lpstr>Mastix či Masticha (eng.Mastic)</vt:lpstr>
      <vt:lpstr>Damara (eng. Dammar gum)</vt:lpstr>
      <vt:lpstr>Ještě další zajímavé OLEJE KEŠU OLEJ (eng. Cashew Oil)</vt:lpstr>
      <vt:lpstr>Já a KEŠU OLEJ (eng. Cashew Oil)</vt:lpstr>
      <vt:lpstr>Ještě další zajímavé OLEJE RICINOVÝ OLEJ (eng. Castor Oil)</vt:lpstr>
      <vt:lpstr>RICINOVÝ OLEJ &amp; spojitost přírodních a syntetických polymerů</vt:lpstr>
      <vt:lpstr>RICINOVNÍK – Skočec obecný  slovensky RICIN OBYČAJNÝ</vt:lpstr>
      <vt:lpstr>Prezentace aplikace PowerPoint</vt:lpstr>
      <vt:lpstr>Prezentace aplikace PowerPoint</vt:lpstr>
    </vt:vector>
  </TitlesOfParts>
  <Company>Home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NAVRHOVÁNÍ VÝROBKŮ Z PLASTŮ</dc:title>
  <dc:creator>LP</dc:creator>
  <cp:lastModifiedBy>ladapospa@icloud.com</cp:lastModifiedBy>
  <cp:revision>258</cp:revision>
  <dcterms:created xsi:type="dcterms:W3CDTF">2008-02-10T16:41:08Z</dcterms:created>
  <dcterms:modified xsi:type="dcterms:W3CDTF">2021-09-19T15:02:30Z</dcterms:modified>
</cp:coreProperties>
</file>