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475" r:id="rId3"/>
    <p:sldId id="519" r:id="rId4"/>
    <p:sldId id="504" r:id="rId5"/>
    <p:sldId id="505" r:id="rId6"/>
    <p:sldId id="506" r:id="rId7"/>
    <p:sldId id="515" r:id="rId8"/>
    <p:sldId id="516" r:id="rId9"/>
    <p:sldId id="517" r:id="rId10"/>
    <p:sldId id="518" r:id="rId11"/>
    <p:sldId id="507" r:id="rId12"/>
    <p:sldId id="508" r:id="rId13"/>
    <p:sldId id="509" r:id="rId14"/>
    <p:sldId id="521" r:id="rId15"/>
    <p:sldId id="511" r:id="rId16"/>
    <p:sldId id="529" r:id="rId17"/>
    <p:sldId id="512" r:id="rId18"/>
    <p:sldId id="513" r:id="rId19"/>
    <p:sldId id="514" r:id="rId20"/>
    <p:sldId id="522" r:id="rId21"/>
    <p:sldId id="523" r:id="rId22"/>
    <p:sldId id="520" r:id="rId23"/>
    <p:sldId id="510" r:id="rId24"/>
    <p:sldId id="524" r:id="rId25"/>
    <p:sldId id="528" r:id="rId26"/>
    <p:sldId id="527" r:id="rId27"/>
    <p:sldId id="525" r:id="rId28"/>
    <p:sldId id="526" r:id="rId29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CC00CC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5616624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2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stonkových a listových vláken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XX. YY.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124744"/>
            <a:ext cx="4317884" cy="3744415"/>
          </a:xfrm>
          <a:prstGeom prst="rect">
            <a:avLst/>
          </a:prstGeom>
        </p:spPr>
      </p:pic>
      <p:pic>
        <p:nvPicPr>
          <p:cNvPr id="14" name="Obrázek 13" descr="Sisal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50851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56717" y="475532"/>
            <a:ext cx="3024337" cy="4034731"/>
          </a:xfrm>
          <a:prstGeom prst="rect">
            <a:avLst/>
          </a:prstGeom>
        </p:spPr>
      </p:pic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819835"/>
            <a:ext cx="4752528" cy="41213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2000x,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Juta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764704"/>
            <a:ext cx="4317886" cy="3744416"/>
          </a:xfrm>
          <a:prstGeom prst="rect">
            <a:avLst/>
          </a:prstGeom>
        </p:spPr>
      </p:pic>
      <p:pic>
        <p:nvPicPr>
          <p:cNvPr id="11" name="Obrázek 10" descr="Juta 2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Jut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908719"/>
            <a:ext cx="4400923" cy="3816425"/>
          </a:xfrm>
          <a:prstGeom prst="rect">
            <a:avLst/>
          </a:prstGeom>
        </p:spPr>
      </p:pic>
      <p:pic>
        <p:nvPicPr>
          <p:cNvPr id="15" name="Obrázek 14" descr="Juta 10kx DIG UPR LP 17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4380199" cy="37984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180x,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Juta 180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764704"/>
            <a:ext cx="4452207" cy="3860898"/>
          </a:xfrm>
          <a:prstGeom prst="rect">
            <a:avLst/>
          </a:prstGeom>
        </p:spPr>
      </p:pic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80773" y="451479"/>
            <a:ext cx="3168349" cy="422685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283968" y="508518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6450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– 200x,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Í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75897" y="168320"/>
            <a:ext cx="2839679" cy="403244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51520" y="429309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063" y="692696"/>
            <a:ext cx="4650031" cy="403244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283968" y="515719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4860032" y="42930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–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500x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48691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PŘEVZATO  </a:t>
            </a:r>
          </a:p>
          <a:p>
            <a:pPr algn="ctr"/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WIKIPEDIE ENGLISH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4" name="Obrázek 13" descr="KONOPÍ WIKI _(nicht_fibrillierte_Naturfaser)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836712"/>
            <a:ext cx="4608000" cy="3456000"/>
          </a:xfrm>
          <a:prstGeom prst="rect">
            <a:avLst/>
          </a:prstGeom>
        </p:spPr>
      </p:pic>
      <p:pic>
        <p:nvPicPr>
          <p:cNvPr id="16" name="Obrázek 15" descr="Konopi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836712"/>
            <a:ext cx="4032448" cy="3496888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479715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Snímkováno na MU v roce 2016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(Pospíšil &amp;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Pavliňák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)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23528" y="43651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</a:t>
            </a:r>
            <a:r>
              <a:rPr lang="cs-CZ" smtClean="0">
                <a:solidFill>
                  <a:srgbClr val="0000FF"/>
                </a:solidFill>
                <a:latin typeface="Arial Black" pitchFamily="34" charset="0"/>
              </a:rPr>
              <a:t>– </a:t>
            </a:r>
            <a:r>
              <a:rPr lang="cs-CZ" smtClean="0">
                <a:solidFill>
                  <a:srgbClr val="0000FF"/>
                </a:solidFill>
                <a:latin typeface="Arial Black" pitchFamily="34" charset="0"/>
              </a:rPr>
              <a:t>1000x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1000x,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08416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4151813" cy="3600400"/>
          </a:xfrm>
          <a:prstGeom prst="rect">
            <a:avLst/>
          </a:prstGeom>
        </p:spPr>
      </p:pic>
      <p:pic>
        <p:nvPicPr>
          <p:cNvPr id="14" name="Obrázek 13" descr="Konopi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48679"/>
            <a:ext cx="4176464" cy="362177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851920" y="429309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23728" y="2060848"/>
            <a:ext cx="201622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691680" y="3212976"/>
            <a:ext cx="2448272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5580112" y="2204864"/>
            <a:ext cx="792088" cy="216024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i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92696"/>
            <a:ext cx="4400921" cy="3816424"/>
          </a:xfrm>
          <a:prstGeom prst="rect">
            <a:avLst/>
          </a:prstGeom>
        </p:spPr>
      </p:pic>
      <p:pic>
        <p:nvPicPr>
          <p:cNvPr id="11" name="Obrázek 10" descr="Konopi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136" y="620688"/>
            <a:ext cx="4483957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Vlákna stonková (KONOPÍ versus JUTA)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788024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516" y="1196752"/>
            <a:ext cx="4151812" cy="3600399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4932040" y="479715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Nejsou 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vláken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(stav k 17. 11. 2016)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listové (SISAL)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(JUTA)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(KONOPÍ)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…………..</a:t>
            </a:r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4151812" cy="360039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49411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(LEN)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LEN – 180x,  z literatury, asi </a:t>
            </a: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9592" y="443711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LEN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25456" y="-937224"/>
            <a:ext cx="1831086" cy="537895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724128" y="76470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3419872" y="980728"/>
            <a:ext cx="2448272" cy="5040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275856" y="980728"/>
            <a:ext cx="2520280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 descr="KONOPÍ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28424" y="2832616"/>
            <a:ext cx="2839679" cy="4032447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076056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>
            <a:off x="5948536" y="1133128"/>
            <a:ext cx="1287760" cy="323197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H="1">
            <a:off x="5220072" y="980728"/>
            <a:ext cx="648072" cy="2952328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83480" y="448773"/>
            <a:ext cx="3184552" cy="4248472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98072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u="sng" dirty="0" smtClean="0">
                <a:solidFill>
                  <a:srgbClr val="C00000"/>
                </a:solidFill>
                <a:latin typeface="Arial Black" pitchFamily="34" charset="0"/>
              </a:rPr>
              <a:t>Nejsou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Regenerovaná celulóza = VISKÓZA 1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248472" cy="36842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Regenerovaná celulóza = VISKÓZA 2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4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0579" y="620688"/>
            <a:ext cx="4317885" cy="3744416"/>
          </a:xfrm>
          <a:prstGeom prst="rect">
            <a:avLst/>
          </a:prstGeom>
        </p:spPr>
      </p:pic>
      <p:pic>
        <p:nvPicPr>
          <p:cNvPr id="10" name="Obrázek 9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692696"/>
            <a:ext cx="4248471" cy="368422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1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pic>
        <p:nvPicPr>
          <p:cNvPr id="22" name="Obrázek 2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1646" y="620688"/>
            <a:ext cx="4234849" cy="3672408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200x,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1000x,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86783" cy="3717445"/>
          </a:xfrm>
          <a:prstGeom prst="rect">
            <a:avLst/>
          </a:prstGeom>
        </p:spPr>
      </p:pic>
      <p:pic>
        <p:nvPicPr>
          <p:cNvPr id="11" name="Obrázek 10" descr="Konopi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92695"/>
            <a:ext cx="4248472" cy="368422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různého povrchu vláken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07504" y="116632"/>
            <a:ext cx="8928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VISKÓZA X </a:t>
            </a: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konopí</a:t>
            </a: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2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5000x,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různého povrchu vláken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3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netkanka viskoz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7"/>
          </a:xfrm>
          <a:prstGeom prst="rect">
            <a:avLst/>
          </a:prstGeom>
        </p:spPr>
      </p:pic>
      <p:pic>
        <p:nvPicPr>
          <p:cNvPr id="16" name="Obrázek 15" descr="Konopi 5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028" y="620688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408712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95536" y="404664"/>
            <a:ext cx="8136904" cy="28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800" cap="all" dirty="0" smtClean="0">
                <a:solidFill>
                  <a:srgbClr val="FF0000"/>
                </a:solidFill>
                <a:latin typeface="Arial Black" pitchFamily="34" charset="0"/>
              </a:rPr>
              <a:t>juta, konopí </a:t>
            </a:r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a </a:t>
            </a:r>
            <a:r>
              <a:rPr lang="cs-CZ" sz="4800" b="1" dirty="0" smtClean="0">
                <a:solidFill>
                  <a:srgbClr val="FF0000"/>
                </a:solidFill>
                <a:latin typeface="Arial Black" pitchFamily="34" charset="0"/>
              </a:rPr>
              <a:t>SISAL 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pokud není jinak uvedeno) jsou BEZ VENKOVNÍ EXPOZICE </a:t>
            </a:r>
            <a:endParaRPr lang="cs-CZ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37321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VLÁKNA MAJÍ PRŮMĚR 15 – 20 </a:t>
            </a:r>
            <a:r>
              <a:rPr lang="cs-CZ" sz="2400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 a jsou pospojována DŘEVOVINOU 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6" name="Obrázek 15" descr="Sisal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237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4627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20480" cy="3746666"/>
          </a:xfrm>
          <a:prstGeom prst="rect">
            <a:avLst/>
          </a:prstGeom>
        </p:spPr>
      </p:pic>
      <p:pic>
        <p:nvPicPr>
          <p:cNvPr id="16" name="Obrázek 15" descr="Sisal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209" y="764704"/>
            <a:ext cx="4317885" cy="3744416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537321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DŘEVOVINA a různé necelulózové části 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2339752" y="3068960"/>
            <a:ext cx="1872208" cy="244827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220344" y="2276872"/>
            <a:ext cx="1791816" cy="324874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6" cy="3744416"/>
          </a:xfrm>
          <a:prstGeom prst="rect">
            <a:avLst/>
          </a:prstGeom>
        </p:spPr>
      </p:pic>
      <p:pic>
        <p:nvPicPr>
          <p:cNvPr id="11" name="Obrázek 10" descr="Sisal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5" cy="3744416"/>
          </a:xfrm>
          <a:prstGeom prst="rect">
            <a:avLst/>
          </a:prstGeom>
        </p:spPr>
      </p:pic>
      <p:pic>
        <p:nvPicPr>
          <p:cNvPr id="14" name="Obrázek 13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486916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FIBRILACE  </a:t>
            </a:r>
          </a:p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vlivem UV &amp; vody &amp; ???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1547664" y="2060848"/>
            <a:ext cx="576064" cy="28803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2843808" y="2348880"/>
            <a:ext cx="14401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12930"/>
            <a:ext cx="4248472" cy="3684222"/>
          </a:xfrm>
          <a:prstGeom prst="rect">
            <a:avLst/>
          </a:prstGeom>
        </p:spPr>
      </p:pic>
      <p:pic>
        <p:nvPicPr>
          <p:cNvPr id="11" name="Obrázek 10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5404</TotalTime>
  <Words>1048</Words>
  <Application>Microsoft Office PowerPoint</Application>
  <PresentationFormat>Předvádění na obrazovce (4:3)</PresentationFormat>
  <Paragraphs>206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Default Design</vt:lpstr>
      <vt:lpstr>PŘÍRODNÍ POLYMERY CELULÓZA DOPLNĚK 2 SEM  různých stonkových a listových vláken </vt:lpstr>
      <vt:lpstr>Snímkované druhy vláken  (stav k 17. 11. 2016)</vt:lpstr>
      <vt:lpstr>Snímek 3</vt:lpstr>
      <vt:lpstr>Vlákno listové (SISAL)</vt:lpstr>
      <vt:lpstr>Vlákno listové (SISAL)</vt:lpstr>
      <vt:lpstr>Vlákno listové (SISAL)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stonkové (JUTA)</vt:lpstr>
      <vt:lpstr>Vlákno stonkové (JUTA)</vt:lpstr>
      <vt:lpstr>Vlákno stonkové (JUTA)</vt:lpstr>
      <vt:lpstr>Vlákno stonkové (JUTA)</vt:lpstr>
      <vt:lpstr>Vlákno stonkové (KONOPÍ)</vt:lpstr>
      <vt:lpstr>Vlákno stonkové (KONOPÍ)</vt:lpstr>
      <vt:lpstr>Vlákno stonkové (KONOPÍ)</vt:lpstr>
      <vt:lpstr>Vlákno stonkové (KONOPÍ)</vt:lpstr>
      <vt:lpstr>Vlákna stonková (KONOPÍ versus JUTA)</vt:lpstr>
      <vt:lpstr>Vlákno stonkové (KONOPÍ)  versus vlákno listové (SISAL) </vt:lpstr>
      <vt:lpstr>Vlákno stonkové (KONOPÍ)  versus vlákno listové (SISAL) </vt:lpstr>
      <vt:lpstr>Vlákno stonkové (LEN)</vt:lpstr>
      <vt:lpstr>Vlákno stonkové (JUTA)</vt:lpstr>
      <vt:lpstr>Regenerovaná celulóza = VISKÓZA 1</vt:lpstr>
      <vt:lpstr>Regenerovaná celulóza = VISKÓZA 2</vt:lpstr>
      <vt:lpstr>VISKÓZA X konopí 1</vt:lpstr>
      <vt:lpstr>Snímek 27</vt:lpstr>
      <vt:lpstr>VISKÓZA X konopí 3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614</cp:revision>
  <dcterms:created xsi:type="dcterms:W3CDTF">2008-02-10T16:41:08Z</dcterms:created>
  <dcterms:modified xsi:type="dcterms:W3CDTF">2016-11-30T14:09:14Z</dcterms:modified>
</cp:coreProperties>
</file>