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7"/>
  </p:notesMasterIdLst>
  <p:sldIdLst>
    <p:sldId id="256" r:id="rId2"/>
    <p:sldId id="525" r:id="rId3"/>
    <p:sldId id="493" r:id="rId4"/>
    <p:sldId id="494" r:id="rId5"/>
    <p:sldId id="397" r:id="rId6"/>
    <p:sldId id="497" r:id="rId7"/>
    <p:sldId id="420" r:id="rId8"/>
    <p:sldId id="524" r:id="rId9"/>
    <p:sldId id="523" r:id="rId10"/>
    <p:sldId id="398" r:id="rId11"/>
    <p:sldId id="399" r:id="rId12"/>
    <p:sldId id="474" r:id="rId13"/>
    <p:sldId id="466" r:id="rId14"/>
    <p:sldId id="400" r:id="rId15"/>
    <p:sldId id="421" r:id="rId16"/>
    <p:sldId id="463" r:id="rId17"/>
    <p:sldId id="464" r:id="rId18"/>
    <p:sldId id="465" r:id="rId19"/>
    <p:sldId id="401" r:id="rId20"/>
    <p:sldId id="404" r:id="rId21"/>
    <p:sldId id="403" r:id="rId22"/>
    <p:sldId id="432" r:id="rId23"/>
    <p:sldId id="559" r:id="rId24"/>
    <p:sldId id="561" r:id="rId25"/>
    <p:sldId id="484" r:id="rId26"/>
    <p:sldId id="406" r:id="rId27"/>
    <p:sldId id="405" r:id="rId28"/>
    <p:sldId id="402" r:id="rId29"/>
    <p:sldId id="407" r:id="rId30"/>
    <p:sldId id="409" r:id="rId31"/>
    <p:sldId id="410" r:id="rId32"/>
    <p:sldId id="408" r:id="rId33"/>
    <p:sldId id="492" r:id="rId34"/>
    <p:sldId id="491" r:id="rId35"/>
    <p:sldId id="490" r:id="rId36"/>
    <p:sldId id="416" r:id="rId37"/>
    <p:sldId id="475" r:id="rId38"/>
    <p:sldId id="478" r:id="rId39"/>
    <p:sldId id="471" r:id="rId40"/>
    <p:sldId id="414" r:id="rId41"/>
    <p:sldId id="413" r:id="rId42"/>
    <p:sldId id="415" r:id="rId43"/>
    <p:sldId id="495" r:id="rId44"/>
    <p:sldId id="532" r:id="rId45"/>
    <p:sldId id="537" r:id="rId46"/>
    <p:sldId id="552" r:id="rId47"/>
    <p:sldId id="553" r:id="rId48"/>
    <p:sldId id="554" r:id="rId49"/>
    <p:sldId id="411" r:id="rId50"/>
    <p:sldId id="533" r:id="rId51"/>
    <p:sldId id="472" r:id="rId52"/>
    <p:sldId id="538" r:id="rId53"/>
    <p:sldId id="418" r:id="rId54"/>
    <p:sldId id="419" r:id="rId55"/>
    <p:sldId id="423" r:id="rId56"/>
    <p:sldId id="562" r:id="rId57"/>
    <p:sldId id="502" r:id="rId58"/>
    <p:sldId id="501" r:id="rId59"/>
    <p:sldId id="543" r:id="rId60"/>
    <p:sldId id="575" r:id="rId61"/>
    <p:sldId id="574" r:id="rId62"/>
    <p:sldId id="576" r:id="rId63"/>
    <p:sldId id="422" r:id="rId64"/>
    <p:sldId id="424" r:id="rId65"/>
    <p:sldId id="425" r:id="rId66"/>
    <p:sldId id="428" r:id="rId67"/>
    <p:sldId id="427" r:id="rId68"/>
    <p:sldId id="426" r:id="rId69"/>
    <p:sldId id="500" r:id="rId70"/>
    <p:sldId id="549" r:id="rId71"/>
    <p:sldId id="545" r:id="rId72"/>
    <p:sldId id="547" r:id="rId73"/>
    <p:sldId id="548" r:id="rId74"/>
    <p:sldId id="476" r:id="rId75"/>
    <p:sldId id="551" r:id="rId76"/>
    <p:sldId id="544" r:id="rId77"/>
    <p:sldId id="477" r:id="rId78"/>
    <p:sldId id="467" r:id="rId79"/>
    <p:sldId id="479" r:id="rId80"/>
    <p:sldId id="481" r:id="rId81"/>
    <p:sldId id="489" r:id="rId82"/>
    <p:sldId id="480" r:id="rId83"/>
    <p:sldId id="417" r:id="rId84"/>
    <p:sldId id="431" r:id="rId85"/>
    <p:sldId id="469" r:id="rId86"/>
    <p:sldId id="536" r:id="rId87"/>
    <p:sldId id="468" r:id="rId88"/>
    <p:sldId id="412" r:id="rId89"/>
    <p:sldId id="436" r:id="rId90"/>
    <p:sldId id="470" r:id="rId91"/>
    <p:sldId id="433" r:id="rId92"/>
    <p:sldId id="437" r:id="rId93"/>
    <p:sldId id="482" r:id="rId94"/>
    <p:sldId id="434" r:id="rId95"/>
    <p:sldId id="573" r:id="rId96"/>
    <p:sldId id="526" r:id="rId97"/>
    <p:sldId id="488" r:id="rId98"/>
    <p:sldId id="496" r:id="rId99"/>
    <p:sldId id="485" r:id="rId100"/>
    <p:sldId id="486" r:id="rId101"/>
    <p:sldId id="487" r:id="rId102"/>
    <p:sldId id="435" r:id="rId103"/>
    <p:sldId id="558" r:id="rId104"/>
    <p:sldId id="563" r:id="rId105"/>
    <p:sldId id="438" r:id="rId106"/>
    <p:sldId id="440" r:id="rId107"/>
    <p:sldId id="444" r:id="rId108"/>
    <p:sldId id="445" r:id="rId109"/>
    <p:sldId id="564" r:id="rId110"/>
    <p:sldId id="442" r:id="rId111"/>
    <p:sldId id="441" r:id="rId112"/>
    <p:sldId id="443" r:id="rId113"/>
    <p:sldId id="446" r:id="rId114"/>
    <p:sldId id="447" r:id="rId115"/>
    <p:sldId id="503" r:id="rId116"/>
    <p:sldId id="504" r:id="rId117"/>
    <p:sldId id="448" r:id="rId118"/>
    <p:sldId id="449" r:id="rId119"/>
    <p:sldId id="450" r:id="rId120"/>
    <p:sldId id="527" r:id="rId121"/>
    <p:sldId id="451" r:id="rId122"/>
    <p:sldId id="550" r:id="rId123"/>
    <p:sldId id="567" r:id="rId124"/>
    <p:sldId id="568" r:id="rId125"/>
    <p:sldId id="569" r:id="rId126"/>
    <p:sldId id="570" r:id="rId127"/>
    <p:sldId id="571" r:id="rId128"/>
    <p:sldId id="572" r:id="rId129"/>
    <p:sldId id="452" r:id="rId130"/>
    <p:sldId id="453" r:id="rId131"/>
    <p:sldId id="540" r:id="rId132"/>
    <p:sldId id="454" r:id="rId133"/>
    <p:sldId id="455" r:id="rId134"/>
    <p:sldId id="456" r:id="rId135"/>
    <p:sldId id="457" r:id="rId136"/>
    <p:sldId id="539" r:id="rId137"/>
    <p:sldId id="458" r:id="rId138"/>
    <p:sldId id="541" r:id="rId139"/>
    <p:sldId id="459" r:id="rId140"/>
    <p:sldId id="460" r:id="rId141"/>
    <p:sldId id="565" r:id="rId142"/>
    <p:sldId id="528" r:id="rId143"/>
    <p:sldId id="566" r:id="rId144"/>
    <p:sldId id="505" r:id="rId145"/>
    <p:sldId id="506" r:id="rId146"/>
    <p:sldId id="507" r:id="rId147"/>
    <p:sldId id="529" r:id="rId148"/>
    <p:sldId id="461" r:id="rId149"/>
    <p:sldId id="516" r:id="rId150"/>
    <p:sldId id="517" r:id="rId151"/>
    <p:sldId id="462" r:id="rId152"/>
    <p:sldId id="530" r:id="rId153"/>
    <p:sldId id="531" r:id="rId154"/>
    <p:sldId id="439" r:id="rId155"/>
    <p:sldId id="508" r:id="rId156"/>
    <p:sldId id="509" r:id="rId157"/>
    <p:sldId id="510" r:id="rId158"/>
    <p:sldId id="511" r:id="rId159"/>
    <p:sldId id="512" r:id="rId160"/>
    <p:sldId id="513" r:id="rId161"/>
    <p:sldId id="514" r:id="rId162"/>
    <p:sldId id="515" r:id="rId163"/>
    <p:sldId id="546" r:id="rId164"/>
    <p:sldId id="483" r:id="rId165"/>
    <p:sldId id="498" r:id="rId166"/>
    <p:sldId id="499" r:id="rId167"/>
    <p:sldId id="518" r:id="rId168"/>
    <p:sldId id="519" r:id="rId169"/>
    <p:sldId id="522" r:id="rId170"/>
    <p:sldId id="520" r:id="rId171"/>
    <p:sldId id="521" r:id="rId172"/>
    <p:sldId id="535" r:id="rId173"/>
    <p:sldId id="555" r:id="rId174"/>
    <p:sldId id="556" r:id="rId175"/>
    <p:sldId id="557" r:id="rId17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008000"/>
    <a:srgbClr val="9900CC"/>
    <a:srgbClr val="FFFFCC"/>
    <a:srgbClr val="FFFF99"/>
    <a:srgbClr val="FF0000"/>
    <a:srgbClr val="000099"/>
    <a:srgbClr val="CC33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142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143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D42F1-A7C9-49A6-9D84-7BAE9495849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FD1DD-F041-4FCF-9609-6FF9913A292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76137-0280-4D72-9BCD-0A0004F28205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50A4-D820-4E81-81D2-DCE6C2351234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31421-EF6A-43FB-BF13-014D5EC878CA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86945-ABEE-4EF9-B809-5DB91F305082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4EF74-8FF7-49DD-BAFE-7DCCAAEB8965}" type="datetime1">
              <a:rPr lang="cs-CZ" smtClean="0"/>
              <a:t>17.10.2021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B9602-27B1-4529-B300-656A6603531B}" type="datetime1">
              <a:rPr lang="cs-CZ" smtClean="0"/>
              <a:t>17.10.2021</a:t>
            </a:fld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7B4AA-3414-456D-809A-84B4B82ED9D3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6FCB8-EB19-4096-8EAD-54DD24C42BA8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0B918-447F-48EC-9550-CCD2A6B83265}" type="datetime1">
              <a:rPr lang="cs-CZ" smtClean="0"/>
              <a:t>17.10.2021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E91F3-7D38-4E46-8C14-DB0355AE3C7C}" type="datetime1">
              <a:rPr lang="cs-CZ" smtClean="0"/>
              <a:t>17.10.2021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B8137D0-3B25-48BD-B53B-B6ADA4902B3C}" type="datetime1">
              <a:rPr lang="cs-CZ" smtClean="0"/>
              <a:t>17.10.2021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garose" TargetMode="External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Vl%C3%A1knina" TargetMode="External"/><Relationship Id="rId13" Type="http://schemas.openxmlformats.org/officeDocument/2006/relationships/hyperlink" Target="https://cs.wikipedia.org/wiki/Jednolet%C3%A1_rostlina" TargetMode="External"/><Relationship Id="rId18" Type="http://schemas.openxmlformats.org/officeDocument/2006/relationships/hyperlink" Target="https://cs.wikipedia.org/wiki/L%C3%A9%C4%8Div%C3%A1_rostlina" TargetMode="External"/><Relationship Id="rId3" Type="http://schemas.openxmlformats.org/officeDocument/2006/relationships/hyperlink" Target="https://cs.wikipedia.org/wiki/Plant%C3%A1%C5%BE" TargetMode="External"/><Relationship Id="rId7" Type="http://schemas.openxmlformats.org/officeDocument/2006/relationships/hyperlink" Target="https://cs.wikipedia.org/wiki/Afrika" TargetMode="External"/><Relationship Id="rId12" Type="http://schemas.openxmlformats.org/officeDocument/2006/relationships/hyperlink" Target="https://cs.wikipedia.org/wiki/Laxativum" TargetMode="External"/><Relationship Id="rId17" Type="http://schemas.openxmlformats.org/officeDocument/2006/relationships/hyperlink" Target="https://cs.wikipedia.org/wiki/Plevel" TargetMode="External"/><Relationship Id="rId2" Type="http://schemas.openxmlformats.org/officeDocument/2006/relationships/hyperlink" Target="https://cs.wikipedia.org/wiki/Farmakologie" TargetMode="External"/><Relationship Id="rId16" Type="http://schemas.openxmlformats.org/officeDocument/2006/relationships/hyperlink" Target="https://cs.wikipedia.org/wiki/Jitroce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Bl%C3%ADzk%C3%BD_v%C3%BDchod" TargetMode="External"/><Relationship Id="rId11" Type="http://schemas.openxmlformats.org/officeDocument/2006/relationships/hyperlink" Target="https://cs.wikipedia.org/wiki/Osemen%C3%AD" TargetMode="External"/><Relationship Id="rId5" Type="http://schemas.openxmlformats.org/officeDocument/2006/relationships/hyperlink" Target="https://cs.wikipedia.org/wiki/Braz%C3%ADlie" TargetMode="External"/><Relationship Id="rId15" Type="http://schemas.openxmlformats.org/officeDocument/2006/relationships/hyperlink" Target="https://cs.wikipedia.org/wiki/Rod_(biologie)" TargetMode="External"/><Relationship Id="rId10" Type="http://schemas.openxmlformats.org/officeDocument/2006/relationships/hyperlink" Target="https://cs.wikipedia.org/wiki/Bobtn%C3%A1n%C3%AD" TargetMode="External"/><Relationship Id="rId19" Type="http://schemas.openxmlformats.org/officeDocument/2006/relationships/hyperlink" Target="https://cs.wikipedia.org/wiki/Semeno" TargetMode="External"/><Relationship Id="rId4" Type="http://schemas.openxmlformats.org/officeDocument/2006/relationships/hyperlink" Target="https://cs.wikipedia.org/wiki/Indie" TargetMode="External"/><Relationship Id="rId9" Type="http://schemas.openxmlformats.org/officeDocument/2006/relationships/hyperlink" Target="https://cs.wikipedia.org/wiki/Sliz" TargetMode="External"/><Relationship Id="rId14" Type="http://schemas.openxmlformats.org/officeDocument/2006/relationships/hyperlink" Target="https://cs.wikipedia.org/wiki/Druh_(biologie)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pimer" TargetMode="External"/><Relationship Id="rId3" Type="http://schemas.openxmlformats.org/officeDocument/2006/relationships/hyperlink" Target="https://en.wikipedia.org/wiki/Molar_mass" TargetMode="External"/><Relationship Id="rId7" Type="http://schemas.openxmlformats.org/officeDocument/2006/relationships/hyperlink" Target="https://en.wikipedia.org/w/index.php?title=Mannuronate&amp;action=edit&amp;redlink=1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Homopolymer" TargetMode="External"/><Relationship Id="rId5" Type="http://schemas.openxmlformats.org/officeDocument/2006/relationships/hyperlink" Target="https://en.wikipedia.org/wiki/Copolymer" TargetMode="External"/><Relationship Id="rId10" Type="http://schemas.openxmlformats.org/officeDocument/2006/relationships/hyperlink" Target="https://en.wikipedia.org/wiki/Covalently" TargetMode="External"/><Relationship Id="rId4" Type="http://schemas.openxmlformats.org/officeDocument/2006/relationships/image" Target="../media/image160.jpeg"/><Relationship Id="rId9" Type="http://schemas.openxmlformats.org/officeDocument/2006/relationships/hyperlink" Target="https://en.wikipedia.org/w/index.php?title=Guluronic_acid&amp;action=edit&amp;redlink=1" TargetMode="Externa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ikipedia:Citation_needed" TargetMode="External"/><Relationship Id="rId13" Type="http://schemas.openxmlformats.org/officeDocument/2006/relationships/hyperlink" Target="https://en.wikipedia.org/wiki/Impression_(dental)" TargetMode="External"/><Relationship Id="rId18" Type="http://schemas.openxmlformats.org/officeDocument/2006/relationships/hyperlink" Target="https://en.wikipedia.org/wiki/Reactive_dye_printing" TargetMode="External"/><Relationship Id="rId3" Type="http://schemas.openxmlformats.org/officeDocument/2006/relationships/hyperlink" Target="https://en.wikipedia.org/wiki/Diet_aid" TargetMode="External"/><Relationship Id="rId21" Type="http://schemas.openxmlformats.org/officeDocument/2006/relationships/hyperlink" Target="https://en.wikipedia.org/wiki/Alginic_acid" TargetMode="External"/><Relationship Id="rId7" Type="http://schemas.openxmlformats.org/officeDocument/2006/relationships/hyperlink" Target="https://en.wikipedia.org/wiki/Gelling_agent" TargetMode="External"/><Relationship Id="rId12" Type="http://schemas.openxmlformats.org/officeDocument/2006/relationships/hyperlink" Target="https://en.wikipedia.org/wiki/Gastroesophageal_reflux_disease" TargetMode="External"/><Relationship Id="rId17" Type="http://schemas.openxmlformats.org/officeDocument/2006/relationships/hyperlink" Target="https://en.wikipedia.org/wiki/Casting" TargetMode="External"/><Relationship Id="rId2" Type="http://schemas.openxmlformats.org/officeDocument/2006/relationships/hyperlink" Target="https://en.wikipedia.org/wiki/Dehydrated" TargetMode="External"/><Relationship Id="rId16" Type="http://schemas.openxmlformats.org/officeDocument/2006/relationships/hyperlink" Target="https://en.wikipedia.org/wiki/Lifecasting" TargetMode="External"/><Relationship Id="rId20" Type="http://schemas.openxmlformats.org/officeDocument/2006/relationships/hyperlink" Target="https://en.wikipedia.org/wiki/Textile_print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Thickening" TargetMode="External"/><Relationship Id="rId11" Type="http://schemas.openxmlformats.org/officeDocument/2006/relationships/hyperlink" Target="https://en.wikipedia.org/wiki/Bicarbonate" TargetMode="External"/><Relationship Id="rId5" Type="http://schemas.openxmlformats.org/officeDocument/2006/relationships/hyperlink" Target="https://en.wikipedia.org/wiki/Fireproofing" TargetMode="External"/><Relationship Id="rId15" Type="http://schemas.openxmlformats.org/officeDocument/2006/relationships/hyperlink" Target="https://en.wikipedia.org/wiki/Prosthetic" TargetMode="External"/><Relationship Id="rId23" Type="http://schemas.openxmlformats.org/officeDocument/2006/relationships/hyperlink" Target="https://en.wikipedia.org/wiki/Wound_dressing" TargetMode="External"/><Relationship Id="rId10" Type="http://schemas.openxmlformats.org/officeDocument/2006/relationships/hyperlink" Target="https://en.wikipedia.org/wiki/Gaviscon" TargetMode="External"/><Relationship Id="rId19" Type="http://schemas.openxmlformats.org/officeDocument/2006/relationships/hyperlink" Target="https://en.wikipedia.org/wiki/Reactive_dye" TargetMode="External"/><Relationship Id="rId4" Type="http://schemas.openxmlformats.org/officeDocument/2006/relationships/hyperlink" Target="https://en.wikipedia.org/wiki/Waterproofing" TargetMode="External"/><Relationship Id="rId9" Type="http://schemas.openxmlformats.org/officeDocument/2006/relationships/hyperlink" Target="https://en.wikipedia.org/wiki/Pharmaceutical" TargetMode="External"/><Relationship Id="rId14" Type="http://schemas.openxmlformats.org/officeDocument/2006/relationships/hyperlink" Target="https://en.wikipedia.org/wiki/Dentistry" TargetMode="External"/><Relationship Id="rId22" Type="http://schemas.openxmlformats.org/officeDocument/2006/relationships/hyperlink" Target="https://en.wikipedia.org/wiki/Calcium_alginate" TargetMode="Externa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olysacharidy" TargetMode="External"/><Relationship Id="rId7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N-acetylgalaktosamin" TargetMode="External"/><Relationship Id="rId5" Type="http://schemas.openxmlformats.org/officeDocument/2006/relationships/hyperlink" Target="https://cs.wikipedia.org/wiki/Glukuron%C3%A1t" TargetMode="External"/><Relationship Id="rId4" Type="http://schemas.openxmlformats.org/officeDocument/2006/relationships/hyperlink" Target="https://cs.wikipedia.org/wiki/Monomer" TargetMode="Externa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olest" TargetMode="External"/><Relationship Id="rId13" Type="http://schemas.openxmlformats.org/officeDocument/2006/relationships/hyperlink" Target="https://cs.wikipedia.org/w/index.php?title=Antiflogistika&amp;action=edit&amp;redlink=1" TargetMode="External"/><Relationship Id="rId3" Type="http://schemas.openxmlformats.org/officeDocument/2006/relationships/hyperlink" Target="https://cs.wikipedia.org/wiki/Glukosamin" TargetMode="External"/><Relationship Id="rId7" Type="http://schemas.openxmlformats.org/officeDocument/2006/relationships/hyperlink" Target="https://cs.wikipedia.org/wiki/Osteoartr%C3%B3za" TargetMode="External"/><Relationship Id="rId12" Type="http://schemas.openxmlformats.org/officeDocument/2006/relationships/hyperlink" Target="https://cs.wikipedia.org/wiki/Steroidy" TargetMode="External"/><Relationship Id="rId2" Type="http://schemas.openxmlformats.org/officeDocument/2006/relationships/hyperlink" Target="https://cs.wikipedia.org/wiki/Polysacharid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Proteoglykan" TargetMode="External"/><Relationship Id="rId11" Type="http://schemas.openxmlformats.org/officeDocument/2006/relationships/hyperlink" Target="https://cs.wikipedia.org/wiki/Analgetika" TargetMode="External"/><Relationship Id="rId5" Type="http://schemas.openxmlformats.org/officeDocument/2006/relationships/hyperlink" Target="https://cs.wikipedia.org/wiki/Biosynt%C3%A9za" TargetMode="External"/><Relationship Id="rId10" Type="http://schemas.openxmlformats.org/officeDocument/2006/relationships/hyperlink" Target="https://cs.wikipedia.org/wiki/Kloub" TargetMode="External"/><Relationship Id="rId4" Type="http://schemas.openxmlformats.org/officeDocument/2006/relationships/hyperlink" Target="https://cs.wikipedia.org/wiki/Monomer" TargetMode="External"/><Relationship Id="rId9" Type="http://schemas.openxmlformats.org/officeDocument/2006/relationships/hyperlink" Target="https://cs.wikipedia.org/wiki/Z%C3%A1n%C4%9Bt" TargetMode="Externa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emik" TargetMode="External"/><Relationship Id="rId3" Type="http://schemas.openxmlformats.org/officeDocument/2006/relationships/hyperlink" Target="https://cs.wikipedia.org/wiki/1872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cs.wikipedia.org/wiki/5._%C5%99%C3%ADj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s.wikipedia.org/wiki/11._%C5%99%C3%ADjen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Hudebn%C3%AD_skladate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4%8Cesko" TargetMode="External"/><Relationship Id="rId13" Type="http://schemas.openxmlformats.org/officeDocument/2006/relationships/hyperlink" Target="https://cs.wikipedia.org/wiki/Pedagogika" TargetMode="External"/><Relationship Id="rId18" Type="http://schemas.openxmlformats.org/officeDocument/2006/relationships/hyperlink" Target="https://cs.wikipedia.org/wiki/%C4%8Cesk%C3%A9_vysok%C3%A9_u%C4%8Den%C3%AD_technick%C3%A9_v_Praze" TargetMode="External"/><Relationship Id="rId26" Type="http://schemas.openxmlformats.org/officeDocument/2006/relationships/hyperlink" Target="https://cs.wikipedia.org/wiki/Nacismus" TargetMode="External"/><Relationship Id="rId3" Type="http://schemas.openxmlformats.org/officeDocument/2006/relationships/hyperlink" Target="https://cs.wikipedia.org/wiki/1872" TargetMode="External"/><Relationship Id="rId21" Type="http://schemas.openxmlformats.org/officeDocument/2006/relationships/hyperlink" Target="https://cs.wikipedia.org/wiki/1895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hyperlink" Target="https://cs.wikipedia.org/w/index.php?title=%C4%8Cesk%C3%A9_chemick%C3%A9_n%C3%A1zvoslov%C3%AD&amp;action=edit&amp;redlink=1" TargetMode="External"/><Relationship Id="rId17" Type="http://schemas.openxmlformats.org/officeDocument/2006/relationships/hyperlink" Target="https://cs.wikipedia.org/wiki/Obchodn%C3%AD_akademie" TargetMode="External"/><Relationship Id="rId25" Type="http://schemas.openxmlformats.org/officeDocument/2006/relationships/hyperlink" Target="https://cs.wikipedia.org/wiki/1939" TargetMode="External"/><Relationship Id="rId2" Type="http://schemas.openxmlformats.org/officeDocument/2006/relationships/hyperlink" Target="https://cs.wikipedia.org/wiki/5._%C5%99%C3%ADjen" TargetMode="External"/><Relationship Id="rId16" Type="http://schemas.openxmlformats.org/officeDocument/2006/relationships/hyperlink" Target="https://cs.wikipedia.org/wiki/Slovn%C3%ADk" TargetMode="External"/><Relationship Id="rId20" Type="http://schemas.openxmlformats.org/officeDocument/2006/relationships/hyperlink" Target="https://cs.wikipedia.org/wiki/G%C3%B6ttingen" TargetMode="External"/><Relationship Id="rId29" Type="http://schemas.openxmlformats.org/officeDocument/2006/relationships/hyperlink" Target="https://cs.wikipedia.org/wiki/Alexandr_Sommer_Bat%C4%9B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hyperlink" Target="https://cs.wikipedia.org/wiki/Monosacharidy" TargetMode="External"/><Relationship Id="rId24" Type="http://schemas.openxmlformats.org/officeDocument/2006/relationships/hyperlink" Target="https://cs.wikipedia.org/wiki/1907" TargetMode="External"/><Relationship Id="rId5" Type="http://schemas.openxmlformats.org/officeDocument/2006/relationships/hyperlink" Target="https://cs.wikipedia.org/wiki/11._%C5%99%C3%ADjen" TargetMode="External"/><Relationship Id="rId15" Type="http://schemas.openxmlformats.org/officeDocument/2006/relationships/hyperlink" Target="https://cs.wikipedia.org/wiki/Hudebn%C3%AD_teorie" TargetMode="External"/><Relationship Id="rId23" Type="http://schemas.openxmlformats.org/officeDocument/2006/relationships/hyperlink" Target="https://cs.wikipedia.org/wiki/Docent" TargetMode="External"/><Relationship Id="rId28" Type="http://schemas.openxmlformats.org/officeDocument/2006/relationships/hyperlink" Target="https://cs.wikipedia.org/wiki/Voto%C4%8Dkovo_%C4%8Dinidlo" TargetMode="External"/><Relationship Id="rId10" Type="http://schemas.openxmlformats.org/officeDocument/2006/relationships/hyperlink" Target="https://cs.wikipedia.org/wiki/Organick%C3%A1_chemie" TargetMode="External"/><Relationship Id="rId19" Type="http://schemas.openxmlformats.org/officeDocument/2006/relationships/hyperlink" Target="https://cs.wikipedia.org/wiki/Mulhouse" TargetMode="External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Chemie" TargetMode="External"/><Relationship Id="rId14" Type="http://schemas.openxmlformats.org/officeDocument/2006/relationships/hyperlink" Target="https://cs.wikipedia.org/wiki/Hudebn%C3%AD_skladatel" TargetMode="External"/><Relationship Id="rId22" Type="http://schemas.openxmlformats.org/officeDocument/2006/relationships/hyperlink" Target="https://cs.wikipedia.org/wiki/1905" TargetMode="External"/><Relationship Id="rId27" Type="http://schemas.openxmlformats.org/officeDocument/2006/relationships/hyperlink" Target="https://cs.wikipedia.org/wiki/Profesor" TargetMode="External"/><Relationship Id="rId30" Type="http://schemas.openxmlformats.org/officeDocument/2006/relationships/hyperlink" Target="https://cs.wikipedia.org/wiki/Hudba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rch" TargetMode="External"/><Relationship Id="rId2" Type="http://schemas.openxmlformats.org/officeDocument/2006/relationships/hyperlink" Target="https://en.wikipedia.org/wiki/Thiosulf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odometry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luk%C3%B3za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  škrob </a:t>
            </a:r>
            <a:br>
              <a:rPr lang="cs-CZ" sz="3200" dirty="0">
                <a:latin typeface="Calibri"/>
                <a:ea typeface="Calibri"/>
                <a:cs typeface="Times New Roman"/>
              </a:rPr>
            </a:br>
            <a:endParaRPr lang="sk-SK" sz="4000" b="1" dirty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D7B6DC7-4CE2-4EAE-B826-8C60F12641CB}" type="datetime1">
              <a:rPr lang="cs-CZ" smtClean="0"/>
              <a:t>17.10.2021</a:t>
            </a:fld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25658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000" dirty="0">
                <a:latin typeface="Arial Black" pitchFamily="34" charset="0"/>
              </a:rPr>
              <a:t>Druhy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>
                <a:latin typeface="Arial Black" pitchFamily="34" charset="0"/>
              </a:rPr>
              <a:t> Výroby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>
                <a:latin typeface="Arial Black" pitchFamily="34" charset="0"/>
              </a:rPr>
              <a:t> Chemie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>
                <a:latin typeface="Arial Black" pitchFamily="34" charset="0"/>
              </a:rPr>
              <a:t> Použití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>
                <a:latin typeface="Arial Black" pitchFamily="34" charset="0"/>
              </a:rPr>
              <a:t> Modifikace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>
                <a:latin typeface="Arial Black" pitchFamily="34" charset="0"/>
              </a:rPr>
              <a:t> Výroba dextrinů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>
                <a:latin typeface="Arial Black" pitchFamily="34" charset="0"/>
              </a:rPr>
              <a:t> Použití dextrinů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D7729E-617A-4555-9AB5-187C6DEA0D08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ABC3E3-D6CE-4200-82F1-9B0F91A0ED45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pic>
        <p:nvPicPr>
          <p:cNvPr id="9" name="Obrázek 8" descr="MODIFIKACE ŠKROB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01937" y="-785713"/>
            <a:ext cx="5180086" cy="8424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20608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Obvykle mechanická (velikost zrn)</a:t>
            </a:r>
            <a:endParaRPr lang="cs-CZ" sz="2400" dirty="0">
              <a:solidFill>
                <a:srgbClr val="C0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5292080" y="2348880"/>
            <a:ext cx="1008112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95536" y="3861048"/>
            <a:ext cx="2880320" cy="18158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Jedná se tedy většinou o HETEROGENNÍ REAKCE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012160" y="4365104"/>
            <a:ext cx="2808312" cy="144655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8000"/>
                </a:solidFill>
              </a:rPr>
              <a:t>Je </a:t>
            </a:r>
            <a:r>
              <a:rPr lang="cs-CZ" sz="2000" b="1" u="sng" dirty="0">
                <a:solidFill>
                  <a:srgbClr val="008000"/>
                </a:solidFill>
              </a:rPr>
              <a:t>snaha</a:t>
            </a:r>
            <a:r>
              <a:rPr lang="cs-CZ" sz="2000" b="1" dirty="0">
                <a:solidFill>
                  <a:srgbClr val="008000"/>
                </a:solidFill>
              </a:rPr>
              <a:t> provádět procesy v suspenzi a ne v roztoku</a:t>
            </a:r>
          </a:p>
          <a:p>
            <a:pPr algn="ctr"/>
            <a:r>
              <a:rPr lang="cs-CZ" sz="2800" b="1" u="sng" dirty="0">
                <a:solidFill>
                  <a:srgbClr val="008000"/>
                </a:solidFill>
              </a:rPr>
              <a:t>PROČ ?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 3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466930-B088-420E-892D-3CCBBC6BD6D9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pic>
        <p:nvPicPr>
          <p:cNvPr id="10" name="Obrázek 9" descr="MODIFIKACE ŠKROBU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7826" y="-627587"/>
            <a:ext cx="5352324" cy="82809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134076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8000"/>
                </a:solidFill>
                <a:latin typeface="Arial Black" pitchFamily="34" charset="0"/>
              </a:rPr>
              <a:t>PREFEROVÁNO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modifikace škrobu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25D51-5F91-4AA0-85F3-19DB2637E49E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90465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cs-CZ" sz="3000" b="1" dirty="0"/>
              <a:t>Nános škrobové suspenze na vyhřívaný válec</a:t>
            </a:r>
          </a:p>
          <a:p>
            <a:r>
              <a:rPr lang="cs-CZ" sz="3000" b="1" dirty="0"/>
              <a:t>Vznik mazu a rozrušení vodíkových můstků mezi molekulami škrobu</a:t>
            </a:r>
          </a:p>
          <a:p>
            <a:r>
              <a:rPr lang="cs-CZ" sz="3000" b="1" dirty="0"/>
              <a:t>Voda se </a:t>
            </a:r>
            <a:r>
              <a:rPr lang="cs-CZ" sz="3000" b="1" dirty="0">
                <a:latin typeface="Arial Black" pitchFamily="34" charset="0"/>
              </a:rPr>
              <a:t>ČÁSTEČNĚ</a:t>
            </a:r>
            <a:r>
              <a:rPr lang="cs-CZ" sz="3000" b="1" dirty="0"/>
              <a:t> tak rychle </a:t>
            </a:r>
            <a:r>
              <a:rPr lang="cs-CZ" sz="3000" b="1" dirty="0" err="1"/>
              <a:t>odsuší</a:t>
            </a:r>
            <a:r>
              <a:rPr lang="cs-CZ" sz="3000" b="1" dirty="0"/>
              <a:t>, že nestačí dojít ke vzniku (</a:t>
            </a:r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3000" b="1" dirty="0"/>
              <a:t>) vodíkových můstků mezi molekulami škrobu</a:t>
            </a:r>
          </a:p>
          <a:p>
            <a:r>
              <a:rPr lang="cs-CZ" sz="3000" b="1" dirty="0"/>
              <a:t>Suchý škrob je složený z neasociovaných molekul,  ale část molekul vody tam zůstane</a:t>
            </a:r>
          </a:p>
          <a:p>
            <a:r>
              <a:rPr lang="cs-CZ" sz="3000" b="1" dirty="0"/>
              <a:t>Snadná rozpustnost i ve studené vodě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sz="2800" b="1" dirty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modifikace škrobu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31F24-3D7C-4C4B-ADEB-F55646EA038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  <p:pic>
        <p:nvPicPr>
          <p:cNvPr id="9" name="Obrázek 8" descr="termická modifikace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6212" y="1464676"/>
            <a:ext cx="4243751" cy="61561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115616" y="1268760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Vznik mazu a rozrušení vodíkových můstků mezi molekulami škrobu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177281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8000"/>
                </a:solidFill>
              </a:rPr>
              <a:t>Voda se tak rychle </a:t>
            </a:r>
            <a:r>
              <a:rPr lang="cs-CZ" sz="2000" b="1" dirty="0" err="1">
                <a:solidFill>
                  <a:srgbClr val="008000"/>
                </a:solidFill>
              </a:rPr>
              <a:t>odsuší</a:t>
            </a:r>
            <a:r>
              <a:rPr lang="cs-CZ" sz="2000" b="1" dirty="0">
                <a:solidFill>
                  <a:srgbClr val="008000"/>
                </a:solidFill>
              </a:rPr>
              <a:t>, že </a:t>
            </a:r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NESTAČÍ DOJÍT </a:t>
            </a:r>
            <a:r>
              <a:rPr lang="cs-CZ" sz="2000" b="1" dirty="0">
                <a:solidFill>
                  <a:srgbClr val="008000"/>
                </a:solidFill>
              </a:rPr>
              <a:t>ke vzniku (</a:t>
            </a:r>
            <a:r>
              <a:rPr lang="cs-CZ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2000" b="1" dirty="0">
                <a:solidFill>
                  <a:srgbClr val="008000"/>
                </a:solidFill>
              </a:rPr>
              <a:t>) vodíkových můstků mezi molekulami </a:t>
            </a:r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ŠKROBU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067944" y="3645024"/>
            <a:ext cx="2088232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228184" y="3933056"/>
            <a:ext cx="2915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Arial Black" pitchFamily="34" charset="0"/>
              </a:rPr>
              <a:t>Suchý škrob složený z NEASOCIOVANÝCH MOLEKUL a proto může být rychleji znovu dispergován ve vodě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5796136" y="5517232"/>
            <a:ext cx="504056" cy="50405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0" y="5949280"/>
            <a:ext cx="2987824" cy="80021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ASOCIOVANÉ </a:t>
            </a:r>
            <a:r>
              <a:rPr lang="cs-CZ" dirty="0">
                <a:solidFill>
                  <a:srgbClr val="7030A0"/>
                </a:solidFill>
                <a:latin typeface="Arial Black" pitchFamily="34" charset="0"/>
              </a:rPr>
              <a:t>MOLEKULY ŠKROBU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41793-65C1-49D8-B0E2-849B26626889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pic>
        <p:nvPicPr>
          <p:cNvPr id="5" name="Obrázek 4" descr="výklad RETROGRADACE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311860" y="-2655677"/>
            <a:ext cx="2376265" cy="8640962"/>
          </a:xfrm>
          <a:prstGeom prst="rect">
            <a:avLst/>
          </a:prstGeom>
        </p:spPr>
      </p:pic>
      <p:cxnSp>
        <p:nvCxnSpPr>
          <p:cNvPr id="7" name="Přímá spojovací čára 6"/>
          <p:cNvCxnSpPr/>
          <p:nvPr/>
        </p:nvCxnSpPr>
        <p:spPr>
          <a:xfrm>
            <a:off x="467544" y="2564904"/>
            <a:ext cx="8280920" cy="72008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7740352" y="1484784"/>
            <a:ext cx="1160512" cy="83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67544" y="1484784"/>
            <a:ext cx="1160512" cy="83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modifikace škrobu 3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B63359-E09C-4332-A469-8E46D22CC54A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  <p:pic>
        <p:nvPicPr>
          <p:cNvPr id="10" name="Zástupný symbol pro obsah 9" descr="img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23528" y="836712"/>
            <a:ext cx="8568951" cy="5417518"/>
          </a:xfrm>
        </p:spPr>
      </p:pic>
      <p:sp>
        <p:nvSpPr>
          <p:cNvPr id="8" name="Elipsa 7"/>
          <p:cNvSpPr/>
          <p:nvPr/>
        </p:nvSpPr>
        <p:spPr>
          <a:xfrm>
            <a:off x="4139952" y="3645024"/>
            <a:ext cx="1512168" cy="1296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635896" y="1556792"/>
            <a:ext cx="2160240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Arial Black" pitchFamily="34" charset="0"/>
              </a:rPr>
              <a:t>Zde probíhá vlastní proces</a:t>
            </a:r>
          </a:p>
        </p:txBody>
      </p:sp>
      <p:cxnSp>
        <p:nvCxnSpPr>
          <p:cNvPr id="12" name="Přímá spojovací šipka 11"/>
          <p:cNvCxnSpPr>
            <a:stCxn id="9" idx="2"/>
            <a:endCxn id="8" idx="0"/>
          </p:cNvCxnSpPr>
          <p:nvPr/>
        </p:nvCxnSpPr>
        <p:spPr>
          <a:xfrm>
            <a:off x="4716016" y="2264678"/>
            <a:ext cx="180020" cy="13803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2339752" y="5661248"/>
            <a:ext cx="165618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508104" y="1052736"/>
            <a:ext cx="324036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Seškrábnutí suchého filmu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364088" y="1412776"/>
            <a:ext cx="720080" cy="3024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066885-B565-4A08-8A60-6A7B66286917}" type="datetime1">
              <a:rPr lang="cs-CZ" smtClean="0"/>
              <a:t>17.10.2021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048200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pic>
        <p:nvPicPr>
          <p:cNvPr id="10" name="Zástupný symbol pro obsah 9" descr="img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27304" y="464985"/>
            <a:ext cx="5040560" cy="6360079"/>
          </a:xfrm>
        </p:spPr>
      </p:pic>
      <p:sp>
        <p:nvSpPr>
          <p:cNvPr id="12" name="TextovéPole 11"/>
          <p:cNvSpPr txBox="1"/>
          <p:nvPr/>
        </p:nvSpPr>
        <p:spPr>
          <a:xfrm>
            <a:off x="6372200" y="908720"/>
            <a:ext cx="1872208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Oxidace </a:t>
            </a:r>
            <a:r>
              <a:rPr lang="cs-CZ" b="1" cap="all" dirty="0">
                <a:solidFill>
                  <a:srgbClr val="C00000"/>
                </a:solidFill>
              </a:rPr>
              <a:t>karbonylu</a:t>
            </a:r>
            <a:r>
              <a:rPr lang="cs-CZ" b="1" dirty="0">
                <a:solidFill>
                  <a:srgbClr val="C00000"/>
                </a:solidFill>
              </a:rPr>
              <a:t> v  otevřené formy glukózy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804248" y="3212976"/>
            <a:ext cx="208823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Oxidace – OH v CYKLICKÉ formě glukózy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2915816" y="2780928"/>
            <a:ext cx="38884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3707904" y="3212976"/>
            <a:ext cx="309634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804248" y="4797152"/>
            <a:ext cx="2088232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Oxidace v CYKLICKÉ formě glukózy otevřením mezi C2 a C3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339752" y="602128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C2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9512" y="59492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C3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 flipV="1">
            <a:off x="1763688" y="5805264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V="1">
            <a:off x="755576" y="5805264"/>
            <a:ext cx="216024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79512" y="44371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+mn-lt"/>
              </a:rPr>
              <a:t>C6</a:t>
            </a:r>
            <a:endParaRPr lang="cs-CZ" sz="2000" b="1" dirty="0">
              <a:latin typeface="+mn-lt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755576" y="4797152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Oxidace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E7AB7-6F23-44D6-88B1-C1C221FF58F2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/>
              <a:t>Nejdůležitější z modifikačních reakcí</a:t>
            </a:r>
          </a:p>
          <a:p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CÍLE JSOU:</a:t>
            </a:r>
          </a:p>
          <a:p>
            <a:pPr lvl="1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Stabilita roztoků (odolnost proti RETROGRADACI)</a:t>
            </a:r>
          </a:p>
          <a:p>
            <a:pPr lvl="1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nižší viskozita roztoků</a:t>
            </a:r>
          </a:p>
          <a:p>
            <a:r>
              <a:rPr lang="cs-CZ" b="1" dirty="0"/>
              <a:t>Může probíhat v oblasti nízkých nebo vyšších pH</a:t>
            </a:r>
          </a:p>
          <a:p>
            <a:r>
              <a:rPr lang="cs-CZ" b="1" dirty="0"/>
              <a:t>Nejdůležitější je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oxidace </a:t>
            </a:r>
            <a:r>
              <a:rPr lang="cs-CZ" b="1" dirty="0" err="1">
                <a:solidFill>
                  <a:srgbClr val="0000FF"/>
                </a:solidFill>
                <a:latin typeface="Arial Black" pitchFamily="34" charset="0"/>
              </a:rPr>
              <a:t>chlornanen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 sodným</a:t>
            </a:r>
            <a:r>
              <a:rPr lang="cs-CZ" b="1" dirty="0"/>
              <a:t> v oblasti pH cca. 8 – 9 (mírně zásadité prostředí)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4000" b="1" dirty="0">
                <a:solidFill>
                  <a:srgbClr val="FF0000"/>
                </a:solidFill>
                <a:latin typeface="Arial Black" pitchFamily="34" charset="0"/>
              </a:rPr>
              <a:t>Oxidace </a:t>
            </a:r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škrobu - </a:t>
            </a:r>
            <a:r>
              <a:rPr lang="cs-CZ" sz="4000" cap="all" dirty="0">
                <a:solidFill>
                  <a:srgbClr val="FF0000"/>
                </a:solidFill>
                <a:latin typeface="Arial Black" pitchFamily="34" charset="0"/>
              </a:rPr>
              <a:t>shrnutí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6FF508-E6E2-4A63-9959-1A4D32E35ADA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Vyšší míra oxidace &gt; vyšší je i míra štěpení řetězců &gt; nižší viskozita</a:t>
            </a:r>
          </a:p>
          <a:p>
            <a:r>
              <a:rPr lang="cs-CZ" b="1" dirty="0">
                <a:solidFill>
                  <a:srgbClr val="0000FF"/>
                </a:solidFill>
              </a:rPr>
              <a:t>Vyšší je míra štěpení řetězců &gt; NIŽŠÍ POJIVÁ SCHOPNOST</a:t>
            </a:r>
          </a:p>
          <a:p>
            <a:r>
              <a:rPr lang="cs-CZ" b="1" dirty="0">
                <a:solidFill>
                  <a:srgbClr val="008000"/>
                </a:solidFill>
              </a:rPr>
              <a:t>Vyšší míra oxidace &gt; vyšší disperzní stabilita, tj. nižší sklon k RETROGRADACI </a:t>
            </a:r>
          </a:p>
          <a:p>
            <a:r>
              <a:rPr lang="cs-CZ" b="1" dirty="0">
                <a:solidFill>
                  <a:srgbClr val="C00000"/>
                </a:solidFill>
              </a:rPr>
              <a:t>Pro heterogenní reakci jsou vhodné škroby s velkým počtem kapilár &gt; vyšší povrch 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87DD35-4580-4C02-8772-276B4C37E3F9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0" y="980728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Používají se </a:t>
            </a:r>
            <a:r>
              <a:rPr lang="cs-CZ" sz="3200" b="1" dirty="0"/>
              <a:t>hlavně </a:t>
            </a:r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bramborové škroby </a:t>
            </a:r>
            <a:r>
              <a:rPr lang="cs-CZ" sz="3200" b="1" dirty="0">
                <a:latin typeface="Arial Black" pitchFamily="34" charset="0"/>
              </a:rPr>
              <a:t>(</a:t>
            </a:r>
            <a:r>
              <a:rPr lang="cs-CZ" sz="3200" b="1" i="1" u="sng" dirty="0">
                <a:solidFill>
                  <a:srgbClr val="008000"/>
                </a:solidFill>
                <a:latin typeface="Arial Black" pitchFamily="34" charset="0"/>
              </a:rPr>
              <a:t>kapilarita zrna</a:t>
            </a:r>
            <a:r>
              <a:rPr lang="cs-CZ" sz="3200" b="1" dirty="0">
                <a:latin typeface="Arial Black" pitchFamily="34" charset="0"/>
              </a:rPr>
              <a:t>)</a:t>
            </a:r>
            <a:r>
              <a:rPr lang="cs-CZ" sz="3200" b="1" dirty="0"/>
              <a:t>, s malým sklonem k RETROGRADACI</a:t>
            </a:r>
          </a:p>
          <a:p>
            <a:endParaRPr lang="cs-CZ" sz="3200" b="1" dirty="0"/>
          </a:p>
          <a:p>
            <a:r>
              <a:rPr lang="cs-CZ" sz="3200" b="1" dirty="0">
                <a:solidFill>
                  <a:srgbClr val="C00000"/>
                </a:solidFill>
                <a:latin typeface="Arial Black" pitchFamily="34" charset="0"/>
              </a:rPr>
              <a:t>NEPOUŽÍVAJÍ SE: </a:t>
            </a:r>
            <a:r>
              <a:rPr lang="cs-CZ" sz="3200" b="1" dirty="0">
                <a:solidFill>
                  <a:srgbClr val="C00000"/>
                </a:solidFill>
              </a:rPr>
              <a:t>OBILNÉ ŠKROBY,  protože mají vyšší sklon k RETROGRADACI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Druhy PRŮMYSOVĚ VÝZNAMNÝCH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48FD53-A46C-42EF-9EBE-9498904E1271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8" name="Zástupný symbol pro obsah 7" descr="img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15391" y="206826"/>
            <a:ext cx="5805264" cy="7497084"/>
          </a:xfrm>
        </p:spPr>
      </p:pic>
      <p:sp>
        <p:nvSpPr>
          <p:cNvPr id="7" name="TextovéPole 6"/>
          <p:cNvSpPr txBox="1"/>
          <p:nvPr/>
        </p:nvSpPr>
        <p:spPr>
          <a:xfrm>
            <a:off x="2771800" y="32849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8000"/>
                </a:solidFill>
              </a:rPr>
              <a:t>TVARY ZRN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196734" y="764704"/>
            <a:ext cx="2947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</a:p>
          <a:p>
            <a:r>
              <a:rPr lang="cs-CZ" sz="2400" dirty="0">
                <a:solidFill>
                  <a:srgbClr val="00B050"/>
                </a:solidFill>
                <a:latin typeface="Arial Black" pitchFamily="34" charset="0"/>
              </a:rPr>
              <a:t>Podobné je i žito.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škrobu -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DAC3BD-C402-4149-9B8D-1FC47DF70075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  <p:pic>
        <p:nvPicPr>
          <p:cNvPr id="10" name="Zástupný symbol pro obsah 9" descr="img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616624" cy="5239269"/>
          </a:xfrm>
        </p:spPr>
      </p:pic>
      <p:sp>
        <p:nvSpPr>
          <p:cNvPr id="11" name="TextovéPole 10"/>
          <p:cNvSpPr txBox="1"/>
          <p:nvPr/>
        </p:nvSpPr>
        <p:spPr>
          <a:xfrm>
            <a:off x="6084168" y="1124744"/>
            <a:ext cx="280831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TYPICKÁ RECEPTURA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pH = 8 – 9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008000"/>
                </a:solidFill>
              </a:rPr>
              <a:t>Teplota = 35 – 43 °C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00FF"/>
                </a:solidFill>
              </a:rPr>
              <a:t> reakční doba = 2 – 8 hodin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aktivní chlór (</a:t>
            </a:r>
            <a:r>
              <a:rPr lang="cs-CZ" b="1" dirty="0" err="1">
                <a:solidFill>
                  <a:srgbClr val="C00000"/>
                </a:solidFill>
              </a:rPr>
              <a:t>NaClO</a:t>
            </a:r>
            <a:r>
              <a:rPr lang="cs-CZ" b="1" dirty="0">
                <a:solidFill>
                  <a:srgbClr val="C00000"/>
                </a:solidFill>
              </a:rPr>
              <a:t>) = 3 – 45 g/kg škrobu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24128" y="3789040"/>
            <a:ext cx="3240360" cy="138499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Nastavení pH a jeho udržování během oxidace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860032" y="2636912"/>
            <a:ext cx="1296144" cy="11521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0" y="5517232"/>
            <a:ext cx="2267744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Oddělení rozpustných látek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1520" y="4725144"/>
            <a:ext cx="2088232" cy="72008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251520" y="5301208"/>
            <a:ext cx="1944216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lvl="1"/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škrobu na C 6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z –OH na – COOH pomocí HNO</a:t>
            </a:r>
            <a:r>
              <a:rPr lang="cs-CZ" sz="2800" baseline="-25000" dirty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cs-CZ" sz="2800" baseline="-25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B8F5CD-F9C5-418F-8018-6DFF94FB2D7C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pic>
        <p:nvPicPr>
          <p:cNvPr id="12" name="Zástupný symbol pro obsah 11" descr="Alpha-D-Glucopyranose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708920"/>
            <a:ext cx="3816424" cy="2884906"/>
          </a:xfrm>
        </p:spPr>
      </p:pic>
      <p:sp>
        <p:nvSpPr>
          <p:cNvPr id="13" name="TextovéPole 12"/>
          <p:cNvSpPr txBox="1"/>
          <p:nvPr/>
        </p:nvSpPr>
        <p:spPr>
          <a:xfrm>
            <a:off x="467544" y="1412776"/>
            <a:ext cx="93610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 6</a:t>
            </a:r>
            <a:endParaRPr lang="cs-CZ" sz="2800" dirty="0"/>
          </a:p>
        </p:txBody>
      </p:sp>
      <p:cxnSp>
        <p:nvCxnSpPr>
          <p:cNvPr id="15" name="Přímá spojovací šipka 14"/>
          <p:cNvCxnSpPr/>
          <p:nvPr/>
        </p:nvCxnSpPr>
        <p:spPr>
          <a:xfrm>
            <a:off x="1403648" y="1916832"/>
            <a:ext cx="36004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572000" y="1628800"/>
            <a:ext cx="4464496" cy="2862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Při takové oxidaci  se nemění polymerační stupeň &gt; </a:t>
            </a:r>
            <a:r>
              <a:rPr lang="cs-CZ" sz="3600" b="1" dirty="0">
                <a:solidFill>
                  <a:srgbClr val="FF0000"/>
                </a:solidFill>
              </a:rPr>
              <a:t>přeměna </a:t>
            </a:r>
            <a:r>
              <a:rPr lang="cs-CZ" sz="3600" b="1" dirty="0" err="1">
                <a:solidFill>
                  <a:srgbClr val="FF0000"/>
                </a:solidFill>
              </a:rPr>
              <a:t>polymeranalogická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lvl="1"/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škrobu na </a:t>
            </a:r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dialdehyd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53BC9F-E9F1-4B74-AA09-0185FCE730C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pic>
        <p:nvPicPr>
          <p:cNvPr id="9" name="Zástupný symbol pro obsah 8" descr="img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82595" y="61821"/>
            <a:ext cx="3634796" cy="7488834"/>
          </a:xfrm>
        </p:spPr>
      </p:pic>
      <p:sp>
        <p:nvSpPr>
          <p:cNvPr id="8" name="TextovéPole 7"/>
          <p:cNvSpPr txBox="1"/>
          <p:nvPr/>
        </p:nvSpPr>
        <p:spPr>
          <a:xfrm>
            <a:off x="4572000" y="414908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cap="all" dirty="0">
                <a:solidFill>
                  <a:srgbClr val="0000FF"/>
                </a:solidFill>
                <a:latin typeface="Arial Black" pitchFamily="34" charset="0"/>
              </a:rPr>
              <a:t>V </a:t>
            </a:r>
            <a:r>
              <a:rPr lang="cs-CZ" sz="3200" i="1" u="sng" cap="all" dirty="0">
                <a:solidFill>
                  <a:srgbClr val="0000FF"/>
                </a:solidFill>
                <a:latin typeface="Arial Black" pitchFamily="34" charset="0"/>
              </a:rPr>
              <a:t>IDEÁLNÍM PŘÍPADĚ </a:t>
            </a:r>
            <a:r>
              <a:rPr lang="cs-CZ" sz="3200" cap="all" dirty="0">
                <a:solidFill>
                  <a:srgbClr val="0000FF"/>
                </a:solidFill>
                <a:latin typeface="Arial Black" pitchFamily="34" charset="0"/>
              </a:rPr>
              <a:t>je makromolekula ZACHOVÁNA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VÝROBA DEXTRINŮ 1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19679-8400-4F21-95FB-5E50A1563457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pic>
        <p:nvPicPr>
          <p:cNvPr id="10" name="Zástupný symbol pro obsah 9" descr="img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5869" y="908720"/>
            <a:ext cx="5626792" cy="5112568"/>
          </a:xfrm>
        </p:spPr>
      </p:pic>
      <p:pic>
        <p:nvPicPr>
          <p:cNvPr id="11" name="Obrázek 10" descr="img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340768"/>
            <a:ext cx="2867903" cy="108012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635896" y="2492896"/>
            <a:ext cx="2880320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12 – 24 hodin, aby kyseliny &amp; roztoky přísad prostoupily zrno škrobu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6516216" y="2492896"/>
            <a:ext cx="43204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VÝROBA DEXTRINŮ 2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7918E-660D-4311-B706-6998749A247B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pic>
        <p:nvPicPr>
          <p:cNvPr id="9" name="Zástupný symbol pro obsah 8" descr="img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14551" y="-1354311"/>
            <a:ext cx="4104456" cy="8630518"/>
          </a:xfrm>
        </p:spPr>
      </p:pic>
      <p:sp>
        <p:nvSpPr>
          <p:cNvPr id="12" name="TextovéPole 11"/>
          <p:cNvSpPr txBox="1"/>
          <p:nvPr/>
        </p:nvSpPr>
        <p:spPr>
          <a:xfrm>
            <a:off x="251520" y="5229200"/>
            <a:ext cx="8568952" cy="892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>
                <a:solidFill>
                  <a:srgbClr val="FF0000"/>
                </a:solidFill>
              </a:rPr>
              <a:t>Je to vlastně HYDROLÝZA ŠKROBU  následovaná POLYMERACÍ (KOMBINACÍ) FRAGMENTŮ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E9E23B-6A7D-4B8E-98EC-6B226EA2DB0E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336704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pic>
        <p:nvPicPr>
          <p:cNvPr id="5" name="Obrázek 4" descr="img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1328" y="-382387"/>
            <a:ext cx="4680985" cy="5688634"/>
          </a:xfrm>
          <a:prstGeom prst="rect">
            <a:avLst/>
          </a:prstGeom>
        </p:spPr>
      </p:pic>
      <p:pic>
        <p:nvPicPr>
          <p:cNvPr id="6" name="Obrázek 5" descr="img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52870" y="2554928"/>
            <a:ext cx="2061962" cy="6544183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flipH="1" flipV="1">
            <a:off x="4211960" y="2276872"/>
            <a:ext cx="4104456" cy="41044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868144" y="18864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VÝROBA DEXTRINU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D44A3D-A958-4D22-B1B1-D54F03ABCA61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pic>
        <p:nvPicPr>
          <p:cNvPr id="5" name="Obrázek 4" descr="im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46782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3212976"/>
            <a:ext cx="8712968" cy="36004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79715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DE – Dextrose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Equivalent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= GLUKOZOVÝ EKVIVALENT = % hm. redukujících sacharidů v sušině dextrinu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ŠKROB SAMOTNÝ NENÍ REDUKUJÍCÍ SACHARID 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2699792" y="3429000"/>
            <a:ext cx="122413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1907704" y="476672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8028384" y="2060848"/>
            <a:ext cx="216024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8172400" y="2060848"/>
            <a:ext cx="216024" cy="122413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Struktura DEXTRINŮ 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31614-CFBB-4CCD-8D7E-F30253AC9275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  <p:pic>
        <p:nvPicPr>
          <p:cNvPr id="10" name="Obrázek 9" descr="320px-Dextrin_skeletal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44724"/>
            <a:ext cx="4104456" cy="513057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60032" y="1052736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Proces DEXTRINACE  nastává i při pečení např. chleba a je to ona hnědá kůrka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VLASTNOSTI DEXTRINŮ &amp; </a:t>
            </a:r>
            <a:r>
              <a:rPr lang="cs-CZ" sz="2800" cap="all" dirty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Barva od bílé přes </a:t>
            </a:r>
            <a:r>
              <a:rPr lang="cs-CZ" sz="2800" b="1" dirty="0">
                <a:solidFill>
                  <a:srgbClr val="FFC000"/>
                </a:solidFill>
              </a:rPr>
              <a:t>žlutou</a:t>
            </a:r>
            <a:r>
              <a:rPr lang="cs-CZ" sz="2800" b="1" dirty="0">
                <a:solidFill>
                  <a:srgbClr val="FF0000"/>
                </a:solidFill>
              </a:rPr>
              <a:t> po </a:t>
            </a:r>
            <a:r>
              <a:rPr lang="cs-CZ" sz="2800" b="1" dirty="0">
                <a:solidFill>
                  <a:srgbClr val="C00000"/>
                </a:solidFill>
              </a:rPr>
              <a:t>hnědou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Většinou zcela rozpustné ve vodě </a:t>
            </a:r>
          </a:p>
          <a:p>
            <a:pPr algn="ctr">
              <a:buNone/>
            </a:pPr>
            <a:r>
              <a:rPr lang="cs-CZ" sz="2800" cap="all" dirty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endParaRPr lang="cs-CZ" sz="1200" b="1" dirty="0">
              <a:solidFill>
                <a:srgbClr val="008000"/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en-US" sz="1600" dirty="0">
                <a:solidFill>
                  <a:srgbClr val="008000"/>
                </a:solidFill>
              </a:rPr>
              <a:t>is a </a:t>
            </a:r>
            <a:r>
              <a:rPr lang="en-US" sz="1600" dirty="0" err="1">
                <a:solidFill>
                  <a:srgbClr val="008000"/>
                </a:solidFill>
              </a:rPr>
              <a:t>shortchain</a:t>
            </a:r>
            <a:r>
              <a:rPr lang="en-US" sz="1600" dirty="0">
                <a:solidFill>
                  <a:srgbClr val="008000"/>
                </a:solidFill>
              </a:rPr>
              <a:t> starch sugar used as a food additive. It is produced also by enzymatic hydrolysis from</a:t>
            </a:r>
            <a:r>
              <a:rPr lang="cs-CZ" sz="1600" dirty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gelled starch and is usually found as a creamy-white hygroscopic </a:t>
            </a:r>
            <a:r>
              <a:rPr lang="en-US" sz="1600" dirty="0" err="1">
                <a:solidFill>
                  <a:srgbClr val="008000"/>
                </a:solidFill>
              </a:rPr>
              <a:t>spraydried</a:t>
            </a:r>
            <a:r>
              <a:rPr lang="en-US" sz="1600" dirty="0">
                <a:solidFill>
                  <a:srgbClr val="008000"/>
                </a:solidFill>
              </a:rPr>
              <a:t> powder. </a:t>
            </a:r>
            <a:r>
              <a:rPr lang="en-US" sz="1600" u="sng" dirty="0" err="1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r>
              <a:rPr lang="en-US" sz="1600" u="sng" dirty="0">
                <a:solidFill>
                  <a:srgbClr val="008000"/>
                </a:solidFill>
                <a:latin typeface="Arial Black" pitchFamily="34" charset="0"/>
              </a:rPr>
              <a:t> is easily</a:t>
            </a:r>
            <a:r>
              <a:rPr lang="cs-CZ" sz="1600" u="sng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1600" u="sng" dirty="0">
                <a:solidFill>
                  <a:srgbClr val="008000"/>
                </a:solidFill>
                <a:latin typeface="Arial Black" pitchFamily="34" charset="0"/>
              </a:rPr>
              <a:t>digestible</a:t>
            </a:r>
            <a:r>
              <a:rPr lang="en-US" sz="1600" dirty="0">
                <a:solidFill>
                  <a:srgbClr val="008000"/>
                </a:solidFill>
              </a:rPr>
              <a:t>, being absorbed as rapidly as glucose, and might either be moderately sweet or have hardly any flavor at</a:t>
            </a:r>
          </a:p>
          <a:p>
            <a:pPr algn="just">
              <a:buNone/>
            </a:pPr>
            <a:r>
              <a:rPr lang="cs-CZ" sz="1600" dirty="0" err="1">
                <a:solidFill>
                  <a:srgbClr val="008000"/>
                </a:solidFill>
              </a:rPr>
              <a:t>all</a:t>
            </a:r>
            <a:r>
              <a:rPr lang="cs-CZ" sz="1600" dirty="0">
                <a:solidFill>
                  <a:srgbClr val="008000"/>
                </a:solidFill>
              </a:rPr>
              <a:t>.</a:t>
            </a:r>
          </a:p>
          <a:p>
            <a:pPr algn="ctr">
              <a:buNone/>
            </a:pPr>
            <a:r>
              <a:rPr lang="cs-CZ" sz="2400" b="1" dirty="0" err="1">
                <a:solidFill>
                  <a:srgbClr val="008000"/>
                </a:solidFill>
                <a:latin typeface="Arial Black" pitchFamily="34" charset="0"/>
              </a:rPr>
              <a:t>Cyclodextrin</a:t>
            </a:r>
            <a:endParaRPr lang="cs-CZ" sz="1200" b="1" dirty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600" dirty="0">
                <a:solidFill>
                  <a:srgbClr val="008000"/>
                </a:solidFill>
              </a:rPr>
              <a:t>The cyclical </a:t>
            </a:r>
            <a:r>
              <a:rPr lang="en-US" sz="1600" dirty="0" err="1">
                <a:solidFill>
                  <a:srgbClr val="008000"/>
                </a:solidFill>
              </a:rPr>
              <a:t>dextrins</a:t>
            </a:r>
            <a:r>
              <a:rPr lang="en-US" sz="1600" dirty="0">
                <a:solidFill>
                  <a:srgbClr val="008000"/>
                </a:solidFill>
              </a:rPr>
              <a:t> are known as </a:t>
            </a:r>
            <a:r>
              <a:rPr lang="en-US" sz="1600" dirty="0" err="1">
                <a:solidFill>
                  <a:srgbClr val="008000"/>
                </a:solidFill>
              </a:rPr>
              <a:t>cyclodextrins</a:t>
            </a:r>
            <a:r>
              <a:rPr lang="en-US" sz="1600" dirty="0">
                <a:solidFill>
                  <a:srgbClr val="008000"/>
                </a:solidFill>
              </a:rPr>
              <a:t>. They are formed by enzymatic degradation of starch by certain</a:t>
            </a:r>
          </a:p>
          <a:p>
            <a:pPr>
              <a:buNone/>
            </a:pPr>
            <a:r>
              <a:rPr lang="en-US" sz="1600" dirty="0">
                <a:solidFill>
                  <a:srgbClr val="008000"/>
                </a:solidFill>
              </a:rPr>
              <a:t>bacteria, for example, </a:t>
            </a:r>
            <a:r>
              <a:rPr lang="en-US" sz="1600" i="1" dirty="0">
                <a:solidFill>
                  <a:srgbClr val="008000"/>
                </a:solidFill>
              </a:rPr>
              <a:t>Bacillus </a:t>
            </a:r>
            <a:r>
              <a:rPr lang="en-US" sz="1600" i="1" dirty="0" err="1">
                <a:solidFill>
                  <a:srgbClr val="008000"/>
                </a:solidFill>
              </a:rPr>
              <a:t>macerans</a:t>
            </a:r>
            <a:r>
              <a:rPr lang="en-US" sz="1600" i="1" dirty="0">
                <a:solidFill>
                  <a:srgbClr val="008000"/>
                </a:solidFill>
              </a:rPr>
              <a:t>. </a:t>
            </a:r>
            <a:r>
              <a:rPr lang="en-US" sz="1600" i="1" dirty="0" err="1">
                <a:solidFill>
                  <a:srgbClr val="008000"/>
                </a:solidFill>
              </a:rPr>
              <a:t>Cyclodextrins</a:t>
            </a:r>
            <a:r>
              <a:rPr lang="en-US" sz="1600" i="1" dirty="0">
                <a:solidFill>
                  <a:srgbClr val="008000"/>
                </a:solidFill>
              </a:rPr>
              <a:t> have </a:t>
            </a:r>
            <a:r>
              <a:rPr lang="en-US" sz="1600" i="1" dirty="0" err="1">
                <a:solidFill>
                  <a:srgbClr val="008000"/>
                </a:solidFill>
              </a:rPr>
              <a:t>toroidal</a:t>
            </a:r>
            <a:r>
              <a:rPr lang="en-US" sz="1600" i="1" dirty="0">
                <a:solidFill>
                  <a:srgbClr val="008000"/>
                </a:solidFill>
              </a:rPr>
              <a:t> structures formed by 6-8 glucose residues</a:t>
            </a:r>
            <a:r>
              <a:rPr lang="en-US" sz="1200" i="1" dirty="0"/>
              <a:t>.</a:t>
            </a:r>
            <a:endParaRPr lang="cs-CZ" sz="1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F797A-4406-45B2-B47E-64D66A3F1C3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90418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836712"/>
            <a:ext cx="1512168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Energetické gely a tyčinky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436096" y="1772816"/>
            <a:ext cx="1872208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Použití DEXTRINŮ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7993F-BB68-4586-A008-E7170B0E0D4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en-US" sz="2000" b="1" dirty="0">
                <a:solidFill>
                  <a:srgbClr val="FFC000"/>
                </a:solidFill>
              </a:rPr>
              <a:t>Yellow </a:t>
            </a:r>
            <a:r>
              <a:rPr lang="en-US" sz="2000" b="1" dirty="0" err="1">
                <a:solidFill>
                  <a:srgbClr val="FFC000"/>
                </a:solidFill>
              </a:rPr>
              <a:t>dextrins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endParaRPr lang="cs-CZ" sz="2000" b="1" dirty="0">
              <a:solidFill>
                <a:srgbClr val="FFC000"/>
              </a:solidFill>
            </a:endParaRPr>
          </a:p>
          <a:p>
            <a:r>
              <a:rPr lang="en-US" sz="1800" b="1" dirty="0"/>
              <a:t>water-soluble glues in </a:t>
            </a:r>
            <a:r>
              <a:rPr lang="en-US" sz="1800" b="1" dirty="0" err="1"/>
              <a:t>remoistable</a:t>
            </a:r>
            <a:r>
              <a:rPr lang="cs-CZ" sz="1800" b="1" dirty="0"/>
              <a:t> </a:t>
            </a:r>
            <a:r>
              <a:rPr lang="en-US" sz="1800" b="1" dirty="0"/>
              <a:t>envelope adhesives and paper tubes, </a:t>
            </a:r>
            <a:endParaRPr lang="cs-CZ" sz="1800" b="1" dirty="0"/>
          </a:p>
          <a:p>
            <a:r>
              <a:rPr lang="en-US" sz="1800" b="1" dirty="0"/>
              <a:t>in the mining industry as additives</a:t>
            </a:r>
            <a:r>
              <a:rPr lang="cs-CZ" sz="1800" b="1" dirty="0"/>
              <a:t> </a:t>
            </a:r>
            <a:r>
              <a:rPr lang="en-US" sz="1800" b="1" dirty="0"/>
              <a:t>in froth flotation, in the foundry industry as green strength additives in</a:t>
            </a:r>
          </a:p>
          <a:p>
            <a:r>
              <a:rPr lang="en-US" sz="1800" b="1" dirty="0"/>
              <a:t>sand casting, as printing thickener for batik resist dyeing, and as</a:t>
            </a:r>
            <a:r>
              <a:rPr lang="cs-CZ" sz="1800" b="1" dirty="0"/>
              <a:t> </a:t>
            </a:r>
            <a:r>
              <a:rPr lang="cs-CZ" sz="1800" b="1" dirty="0" err="1"/>
              <a:t>binders</a:t>
            </a:r>
            <a:r>
              <a:rPr lang="cs-CZ" sz="1800" b="1" dirty="0"/>
              <a:t> in gouache </a:t>
            </a:r>
            <a:r>
              <a:rPr lang="cs-CZ" sz="1800" b="1" dirty="0" err="1"/>
              <a:t>paint</a:t>
            </a:r>
            <a:r>
              <a:rPr lang="cs-CZ" sz="1800" b="1" dirty="0"/>
              <a:t>.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FF0000"/>
                </a:solidFill>
              </a:rPr>
              <a:t>White </a:t>
            </a:r>
            <a:r>
              <a:rPr lang="en-US" sz="2000" b="1" dirty="0" err="1">
                <a:solidFill>
                  <a:srgbClr val="FF0000"/>
                </a:solidFill>
              </a:rPr>
              <a:t>dextrins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1600" b="1" dirty="0"/>
              <a:t>a crispness enhancer for food processing, in food batters, coatings,</a:t>
            </a:r>
            <a:r>
              <a:rPr lang="cs-CZ" sz="1600" b="1" dirty="0"/>
              <a:t> </a:t>
            </a:r>
            <a:r>
              <a:rPr lang="en-US" sz="1600" b="1" dirty="0"/>
              <a:t>and glazes, (E number 1400)</a:t>
            </a:r>
          </a:p>
          <a:p>
            <a:r>
              <a:rPr lang="en-US" sz="1600" b="1" dirty="0"/>
              <a:t>a textile finishing and coating agent to increase weight and stiffness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textile </a:t>
            </a:r>
            <a:r>
              <a:rPr lang="cs-CZ" sz="1600" b="1" dirty="0" err="1"/>
              <a:t>fabrics</a:t>
            </a:r>
            <a:endParaRPr lang="cs-CZ" sz="1600" b="1" dirty="0"/>
          </a:p>
          <a:p>
            <a:r>
              <a:rPr lang="en-US" sz="1600" b="1" dirty="0"/>
              <a:t>a thickening and binding agent in pharmaceuticals and paper</a:t>
            </a:r>
            <a:r>
              <a:rPr lang="cs-CZ" sz="1600" b="1" dirty="0"/>
              <a:t> </a:t>
            </a:r>
            <a:r>
              <a:rPr lang="cs-CZ" sz="1600" b="1" dirty="0" err="1"/>
              <a:t>coatings</a:t>
            </a:r>
            <a:r>
              <a:rPr lang="cs-CZ" sz="1600" b="1" dirty="0"/>
              <a:t>.</a:t>
            </a:r>
          </a:p>
          <a:p>
            <a:r>
              <a:rPr lang="en-US" sz="1600" b="1" dirty="0"/>
              <a:t>As pyrotechnic binder and fuel, they are added to fireworks and</a:t>
            </a:r>
            <a:r>
              <a:rPr lang="cs-CZ" sz="1600" b="1" dirty="0"/>
              <a:t> </a:t>
            </a:r>
            <a:r>
              <a:rPr lang="en-US" sz="1600" b="1" dirty="0"/>
              <a:t>sparklers, allowing them to solidify as pellets or "stars."</a:t>
            </a:r>
          </a:p>
          <a:p>
            <a:r>
              <a:rPr lang="en-US" sz="1600" b="1" dirty="0"/>
              <a:t>Due to the </a:t>
            </a:r>
            <a:r>
              <a:rPr lang="en-US" sz="1600" b="1" dirty="0" err="1"/>
              <a:t>rebranching</a:t>
            </a:r>
            <a:r>
              <a:rPr lang="en-US" sz="1600" b="1" dirty="0"/>
              <a:t>, </a:t>
            </a:r>
            <a:r>
              <a:rPr lang="en-US" sz="1600" b="1" dirty="0" err="1"/>
              <a:t>dextrins</a:t>
            </a:r>
            <a:r>
              <a:rPr lang="en-US" sz="1600" b="1" dirty="0"/>
              <a:t> are less digestible; indigestible dextrin are developed as soluble fiber supplements</a:t>
            </a:r>
            <a:r>
              <a:rPr lang="cs-CZ" sz="1600" b="1" dirty="0"/>
              <a:t> </a:t>
            </a:r>
            <a:r>
              <a:rPr lang="cs-CZ" sz="1600" b="1" dirty="0" err="1"/>
              <a:t>for</a:t>
            </a:r>
            <a:r>
              <a:rPr lang="cs-CZ" sz="1600" b="1" dirty="0"/>
              <a:t> </a:t>
            </a:r>
            <a:r>
              <a:rPr lang="cs-CZ" sz="1600" b="1" dirty="0" err="1"/>
              <a:t>food</a:t>
            </a:r>
            <a:r>
              <a:rPr lang="cs-CZ" sz="1600" b="1" dirty="0"/>
              <a:t> </a:t>
            </a:r>
            <a:r>
              <a:rPr lang="cs-CZ" sz="1600" b="1" dirty="0" err="1"/>
              <a:t>products</a:t>
            </a:r>
            <a:r>
              <a:rPr lang="cs-CZ" sz="1600" b="1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95936" y="0"/>
            <a:ext cx="4968552" cy="764704"/>
          </a:xfrm>
        </p:spPr>
        <p:txBody>
          <a:bodyPr/>
          <a:lstStyle/>
          <a:p>
            <a:pPr algn="r"/>
            <a:r>
              <a:rPr lang="sk-SK" sz="40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PŠENIČNÝ škrob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D3D1D4-9935-4525-A23C-0E7DA2676516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5508104" y="53732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8000"/>
                </a:solidFill>
              </a:rPr>
              <a:t>TVARY ZRN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87824" y="260648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92288" cy="64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7061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 flipH="1">
            <a:off x="2771800" y="4293096"/>
            <a:ext cx="2664296" cy="36004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1763688" y="1628800"/>
            <a:ext cx="2880320" cy="504056"/>
          </a:xfrm>
          <a:prstGeom prst="straightConnector1">
            <a:avLst/>
          </a:prstGeom>
          <a:ln w="508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716016" y="4869160"/>
            <a:ext cx="26642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 Black" pitchFamily="34" charset="0"/>
              </a:rPr>
              <a:t>Jiné větvení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Maltodextrin v tuzemsku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D8EE89-FC32-43C1-8EBB-A76C427C65C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>
              <a:buNone/>
            </a:pP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Jako složku energetických gelů pro sportovce to vyvinul </a:t>
            </a:r>
          </a:p>
          <a:p>
            <a:pPr algn="just">
              <a:buNone/>
            </a:pPr>
            <a:r>
              <a:rPr lang="cs-CZ" sz="2800" b="1" u="sng" dirty="0">
                <a:solidFill>
                  <a:srgbClr val="008000"/>
                </a:solidFill>
                <a:latin typeface="Arial Black" pitchFamily="34" charset="0"/>
              </a:rPr>
              <a:t>ing. Josef KODET, CSc.</a:t>
            </a:r>
          </a:p>
          <a:p>
            <a:pPr algn="ctr">
              <a:buNone/>
            </a:pP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Testovali to na hokejistech Kladna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/>
          <a:lstStyle/>
          <a:p>
            <a:pPr lvl="1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CYKLO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DEXTRINY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50D207-FB6F-4507-9B5D-518D5B9AFDBC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552728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  <p:pic>
        <p:nvPicPr>
          <p:cNvPr id="10" name="Obrázek 9" descr="820px-Cyclodextri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580" y="2924944"/>
            <a:ext cx="8990420" cy="350671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836712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 molekule CYKLODEXTRINU  může být absorbován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ethanol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(alkohol) a tak vzniká „alkohol v prášku“, který ve vodě uvolní alkohol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DEXTRINY - 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2446E6-3AB3-4120-95DB-162CB7B620E4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PATRNĚ  nejrozšířenější produkt modifikace škrobu</a:t>
            </a:r>
          </a:p>
          <a:p>
            <a:r>
              <a:rPr lang="cs-CZ" b="1" dirty="0">
                <a:solidFill>
                  <a:srgbClr val="008000"/>
                </a:solidFill>
              </a:rPr>
              <a:t>Hluboká chemická přeměna škrobu</a:t>
            </a:r>
          </a:p>
          <a:p>
            <a:r>
              <a:rPr lang="cs-CZ" b="1" dirty="0">
                <a:solidFill>
                  <a:srgbClr val="0000FF"/>
                </a:solidFill>
              </a:rPr>
              <a:t>Široká škála typů a použití</a:t>
            </a:r>
          </a:p>
          <a:p>
            <a:r>
              <a:rPr lang="cs-CZ" b="1" dirty="0">
                <a:solidFill>
                  <a:srgbClr val="C00000"/>
                </a:solidFill>
              </a:rPr>
              <a:t>Dobře propracované kontinuální i diskontinuální technologie</a:t>
            </a:r>
          </a:p>
          <a:p>
            <a:r>
              <a:rPr lang="cs-CZ" b="1" dirty="0"/>
              <a:t>Proces je používaný již minimálně od 19. století 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86FE5-70AA-465D-B0A0-DCFA726D6A13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pic>
        <p:nvPicPr>
          <p:cNvPr id="5" name="Obrázek 4" descr="Stärkeacetat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4128" cy="30968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52120" y="0"/>
            <a:ext cx="3491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rgbClr val="FF0000"/>
                </a:solidFill>
                <a:latin typeface="Arial Black" pitchFamily="34" charset="0"/>
              </a:rPr>
              <a:t>ACETÁT ŠKROBU</a:t>
            </a:r>
          </a:p>
        </p:txBody>
      </p:sp>
      <p:pic>
        <p:nvPicPr>
          <p:cNvPr id="7" name="Obrázek 6" descr="Hydroxypropylstärke WIKI ENG 1511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4877" y="3212976"/>
            <a:ext cx="5708612" cy="345638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</p:pic>
      <p:sp>
        <p:nvSpPr>
          <p:cNvPr id="8" name="TextovéPole 7"/>
          <p:cNvSpPr txBox="1"/>
          <p:nvPr/>
        </p:nvSpPr>
        <p:spPr>
          <a:xfrm>
            <a:off x="0" y="4869160"/>
            <a:ext cx="3203848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33CC"/>
                </a:solidFill>
                <a:latin typeface="Arial Black" pitchFamily="34" charset="0"/>
              </a:rPr>
              <a:t>HYDROXY</a:t>
            </a:r>
          </a:p>
          <a:p>
            <a:r>
              <a:rPr lang="cs-CZ" sz="3600" dirty="0">
                <a:solidFill>
                  <a:srgbClr val="0033CC"/>
                </a:solidFill>
                <a:latin typeface="Arial Black" pitchFamily="34" charset="0"/>
              </a:rPr>
              <a:t>PROPYL ŠKROB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44851-7A27-43DD-9ACA-CAFE9329B9F9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124</a:t>
            </a:fld>
            <a:endParaRPr lang="sk-SK"/>
          </a:p>
        </p:txBody>
      </p:sp>
      <p:pic>
        <p:nvPicPr>
          <p:cNvPr id="5" name="Obrázek 4" descr="Kationische_Stärke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44576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4869160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 KATIONICKÝ ŠKROB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E13B5-4687-4C74-B4E7-90B7D089D812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C00000"/>
                </a:solidFill>
                <a:latin typeface="Arial Black" pitchFamily="34" charset="0"/>
              </a:rPr>
              <a:t>KARBOXYMETHYL ŠKROB</a:t>
            </a:r>
          </a:p>
        </p:txBody>
      </p:sp>
      <p:pic>
        <p:nvPicPr>
          <p:cNvPr id="7" name="Obrázek 6" descr="Carboxymethylstärke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32654"/>
            <a:ext cx="9023200" cy="5771672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FECE5-D559-4F86-8287-92C9F6429F90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126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oktenyl anhydrid kyseliny jantarové</a:t>
            </a:r>
          </a:p>
        </p:txBody>
      </p:sp>
      <p:pic>
        <p:nvPicPr>
          <p:cNvPr id="10" name="Obrázek 9" descr="octenal succinic acid anhydride for the  STARCH CROSSLINK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04048" y="0"/>
            <a:ext cx="4139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33CC"/>
                </a:solidFill>
                <a:latin typeface="Arial Black" pitchFamily="34" charset="0"/>
              </a:rPr>
              <a:t>OKTENYL  pak dává modifikovanému škrobu HYDROFOBICITU, tj. afinitu k tukům 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067944" y="332656"/>
            <a:ext cx="936104" cy="1584176"/>
          </a:xfrm>
          <a:prstGeom prst="straightConnector1">
            <a:avLst/>
          </a:prstGeom>
          <a:ln w="63500">
            <a:solidFill>
              <a:srgbClr val="0033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875366-C926-4546-824A-454FE5A011FF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ŠKROB substituovaný oktenyl anhydridem kyseliny jantarové</a:t>
            </a:r>
          </a:p>
        </p:txBody>
      </p:sp>
      <p:pic>
        <p:nvPicPr>
          <p:cNvPr id="9" name="Obrázek 8" descr="OCTENYL SUCCINIC ANHYDRIDE STARCH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617580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8024" y="0"/>
            <a:ext cx="4355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>
                <a:solidFill>
                  <a:srgbClr val="7030A0"/>
                </a:solidFill>
                <a:latin typeface="Arial Black" pitchFamily="34" charset="0"/>
              </a:rPr>
              <a:t>Síťování škrobu </a:t>
            </a:r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pak jde přes kationt </a:t>
            </a:r>
            <a:r>
              <a:rPr lang="cs-CZ" sz="3600" dirty="0" err="1">
                <a:solidFill>
                  <a:srgbClr val="7030A0"/>
                </a:solidFill>
                <a:latin typeface="Arial Black" pitchFamily="34" charset="0"/>
              </a:rPr>
              <a:t>Me</a:t>
            </a:r>
            <a:r>
              <a:rPr lang="cs-CZ" sz="4000" b="1" baseline="30000" dirty="0">
                <a:solidFill>
                  <a:srgbClr val="7030A0"/>
                </a:solidFill>
                <a:latin typeface="Arial Black" pitchFamily="34" charset="0"/>
              </a:rPr>
              <a:t>+2</a:t>
            </a:r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, která interaguje se dvěma –COO</a:t>
            </a:r>
            <a:r>
              <a:rPr lang="cs-CZ" sz="6000" b="1" baseline="30000" dirty="0">
                <a:solidFill>
                  <a:srgbClr val="7030A0"/>
                </a:solidFill>
                <a:latin typeface="Arial Black" pitchFamily="34" charset="0"/>
              </a:rPr>
              <a:t>-</a:t>
            </a:r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 skupinami dvou makromolekul škrobu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4222D-1639-4D72-BC91-331F0872AC13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128</a:t>
            </a:fld>
            <a:endParaRPr lang="sk-SK"/>
          </a:p>
        </p:txBody>
      </p:sp>
      <p:pic>
        <p:nvPicPr>
          <p:cNvPr id="5" name="Obrázek 4" descr="komplexa kationtu Ca+2 alginátem 0508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3444" y="67444"/>
            <a:ext cx="4437112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>
                <a:solidFill>
                  <a:srgbClr val="7030A0"/>
                </a:solidFill>
                <a:latin typeface="Arial Black" pitchFamily="34" charset="0"/>
              </a:rPr>
              <a:t>Síťování škrobu </a:t>
            </a:r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pak jde přes kationt </a:t>
            </a:r>
            <a:r>
              <a:rPr lang="cs-CZ" sz="3600" dirty="0" err="1">
                <a:solidFill>
                  <a:srgbClr val="7030A0"/>
                </a:solidFill>
                <a:latin typeface="Arial Black" pitchFamily="34" charset="0"/>
              </a:rPr>
              <a:t>Me</a:t>
            </a:r>
            <a:r>
              <a:rPr lang="cs-CZ" sz="4000" b="1" baseline="30000" dirty="0">
                <a:solidFill>
                  <a:srgbClr val="7030A0"/>
                </a:solidFill>
                <a:latin typeface="Arial Black" pitchFamily="34" charset="0"/>
              </a:rPr>
              <a:t>+2</a:t>
            </a:r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, která interaguje se dvěma –COO</a:t>
            </a:r>
            <a:r>
              <a:rPr lang="cs-CZ" sz="6000" b="1" baseline="30000" dirty="0">
                <a:solidFill>
                  <a:srgbClr val="7030A0"/>
                </a:solidFill>
                <a:latin typeface="Arial Black" pitchFamily="34" charset="0"/>
              </a:rPr>
              <a:t>-</a:t>
            </a:r>
            <a:r>
              <a:rPr lang="cs-CZ" sz="3600" dirty="0">
                <a:solidFill>
                  <a:srgbClr val="7030A0"/>
                </a:solidFill>
                <a:latin typeface="Arial Black" pitchFamily="34" charset="0"/>
              </a:rPr>
              <a:t> skupinami dvou makromolekul škrobu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3203848" y="764704"/>
            <a:ext cx="3816424" cy="360040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2915816" y="1124744"/>
            <a:ext cx="3600400" cy="3528392"/>
          </a:xfrm>
          <a:prstGeom prst="straightConnector1">
            <a:avLst/>
          </a:prstGeom>
          <a:ln w="63500">
            <a:solidFill>
              <a:srgbClr val="0033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Acetylace škrobu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367F78-EFBA-48C7-8EF4-A9805BAFB212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129</a:t>
            </a:fld>
            <a:endParaRPr lang="sk-SK"/>
          </a:p>
        </p:txBody>
      </p:sp>
      <p:pic>
        <p:nvPicPr>
          <p:cNvPr id="10" name="Zástupný symbol pro obsah 9" descr="img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35294" y="-2486739"/>
            <a:ext cx="1368154" cy="8735136"/>
          </a:xfrm>
        </p:spPr>
      </p:pic>
      <p:pic>
        <p:nvPicPr>
          <p:cNvPr id="11" name="Obrázek 10" descr="img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07100" y="-381469"/>
            <a:ext cx="1255000" cy="83821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27584" y="465313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Vedlejší reakce snižující výtěžek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62DFFE-33FC-4CE4-BEDD-3EB2DE64F0BD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5" name="Obrázek 4" descr="1280px-Wheat_starch_granu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81000"/>
            <a:ext cx="7592392" cy="56942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404664"/>
            <a:ext cx="4464496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Pšeničný škrob – dvě velikosti zrn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Monofosfát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škrobu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63033-888C-4C89-98BA-9DF5C9D1AEC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  <p:pic>
        <p:nvPicPr>
          <p:cNvPr id="13" name="Obrázek 12" descr="img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87665" y="-2739494"/>
            <a:ext cx="2520279" cy="909662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7504" y="3284985"/>
            <a:ext cx="9036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 Výsledkem je ANIONICKÝ ŠKROB  s </a:t>
            </a:r>
            <a:r>
              <a:rPr lang="cs-CZ" sz="2000" cap="all" dirty="0">
                <a:solidFill>
                  <a:srgbClr val="C00000"/>
                </a:solidFill>
                <a:latin typeface="Arial Black" pitchFamily="34" charset="0"/>
              </a:rPr>
              <a:t>nízkým</a:t>
            </a:r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000" cap="all" dirty="0">
                <a:solidFill>
                  <a:srgbClr val="C00000"/>
                </a:solidFill>
                <a:latin typeface="Arial Black" pitchFamily="34" charset="0"/>
              </a:rPr>
              <a:t>stupněm substituce </a:t>
            </a:r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000" i="1" u="sng" dirty="0">
                <a:solidFill>
                  <a:srgbClr val="C00000"/>
                </a:solidFill>
                <a:latin typeface="Arial Black" pitchFamily="34" charset="0"/>
              </a:rPr>
              <a:t>0,02 – 0,1 g substitučního činidla na 1000 g suchého škrobu</a:t>
            </a:r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), což stačí na dobrou rozpustnost zastudena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Souběžně může probíhat </a:t>
            </a:r>
            <a:r>
              <a:rPr lang="cs-CZ" sz="2400" cap="all" dirty="0" err="1">
                <a:solidFill>
                  <a:srgbClr val="FFC000"/>
                </a:solidFill>
                <a:latin typeface="Arial Black" pitchFamily="34" charset="0"/>
              </a:rPr>
              <a:t>sesíťování</a:t>
            </a:r>
            <a:r>
              <a:rPr lang="cs-CZ" sz="2400" cap="all" dirty="0">
                <a:solidFill>
                  <a:srgbClr val="FFC000"/>
                </a:solidFill>
                <a:latin typeface="Arial Black" pitchFamily="34" charset="0"/>
              </a:rPr>
              <a:t> škrobu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, kde je ale vysoký </a:t>
            </a:r>
            <a:r>
              <a:rPr lang="cs-CZ" sz="2400" cap="all" dirty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(0,1 – 0,2 g substitučního činidla na 1000 g suchého škrobu), někdy až nad 1 (kukuřičné škroby </a:t>
            </a:r>
            <a:r>
              <a:rPr lang="cs-CZ" sz="2400" dirty="0" err="1">
                <a:solidFill>
                  <a:srgbClr val="FFC000"/>
                </a:solidFill>
                <a:latin typeface="Arial Black" pitchFamily="34" charset="0"/>
              </a:rPr>
              <a:t>nebotnající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 ani varem ve vodě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55976" y="40466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Zde je použit fosforečnan MONOSODNÝ!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1AFF0-01A8-4DEF-9F9D-3AC9E75B853F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131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763688" y="0"/>
            <a:ext cx="54212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Xantát škrobu</a:t>
            </a:r>
          </a:p>
        </p:txBody>
      </p:sp>
      <p:pic>
        <p:nvPicPr>
          <p:cNvPr id="15" name="Obrázek 14" descr="img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89251" y="-2612576"/>
            <a:ext cx="2808311" cy="8986811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Alkylétery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8DD6FF-43AC-4AB1-A03D-4D74BCAED885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132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Karbamát škrobu</a:t>
            </a:r>
          </a:p>
        </p:txBody>
      </p:sp>
      <p:pic>
        <p:nvPicPr>
          <p:cNvPr id="10" name="Obrázek 9" descr="img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5834" y="522883"/>
            <a:ext cx="1008113" cy="8260508"/>
          </a:xfrm>
          <a:prstGeom prst="rect">
            <a:avLst/>
          </a:prstGeom>
        </p:spPr>
      </p:pic>
      <p:pic>
        <p:nvPicPr>
          <p:cNvPr id="11" name="Obrázek 10" descr="img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27884" y="-2151620"/>
            <a:ext cx="1800200" cy="8208912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Hydroxymetyléter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850ABE-96C9-4A76-A001-51B92864527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133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299695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</a:t>
            </a:r>
          </a:p>
        </p:txBody>
      </p:sp>
      <p:pic>
        <p:nvPicPr>
          <p:cNvPr id="11" name="Obrázek 10" descr="img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71900" y="-2223628"/>
            <a:ext cx="1800200" cy="8352928"/>
          </a:xfrm>
          <a:prstGeom prst="rect">
            <a:avLst/>
          </a:prstGeom>
        </p:spPr>
      </p:pic>
      <p:pic>
        <p:nvPicPr>
          <p:cNvPr id="12" name="Obrázek 11" descr="img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35896" y="404664"/>
            <a:ext cx="1512168" cy="7992888"/>
          </a:xfrm>
          <a:prstGeom prst="rect">
            <a:avLst/>
          </a:prstGeom>
        </p:spPr>
      </p:pic>
      <p:pic>
        <p:nvPicPr>
          <p:cNvPr id="13" name="Obrázek 12" descr="img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95935" y="1700808"/>
            <a:ext cx="1152128" cy="7632848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Kyanoéter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3E054-B2E3-4CA9-9D16-1A18844CB12C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134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3212976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 – reakce v </a:t>
            </a:r>
            <a:r>
              <a:rPr kumimoji="0" lang="cs-CZ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ethanolu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07124" y="1081508"/>
            <a:ext cx="1857744" cy="7992888"/>
          </a:xfrm>
          <a:prstGeom prst="rect">
            <a:avLst/>
          </a:prstGeom>
        </p:spPr>
      </p:pic>
      <p:pic>
        <p:nvPicPr>
          <p:cNvPr id="16" name="Obrázek 15" descr="img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6699" y="-2652403"/>
            <a:ext cx="576064" cy="8130358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škroby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C0B84E-D753-4E33-BC21-1B12081AD498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135</a:t>
            </a:fld>
            <a:endParaRPr lang="sk-SK"/>
          </a:p>
        </p:txBody>
      </p:sp>
      <p:pic>
        <p:nvPicPr>
          <p:cNvPr id="9" name="Obrázek 8" descr="img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5313" y="-591174"/>
            <a:ext cx="6041364" cy="885698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4221088"/>
            <a:ext cx="3600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3923928" y="3861048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427984" y="4581128"/>
            <a:ext cx="43204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18058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škroby 2 - 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VÝROBA PAPÍRU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33732-9B0C-44CB-BC36-013EE9EB4039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136</a:t>
            </a:fld>
            <a:endParaRPr lang="sk-SK"/>
          </a:p>
        </p:txBody>
      </p:sp>
      <p:pic>
        <p:nvPicPr>
          <p:cNvPr id="10" name="Obrázek 9" descr="škroby katio a anio v papírovině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56593" y="2461457"/>
            <a:ext cx="4653137" cy="413995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869160"/>
            <a:ext cx="3816424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Z CELULÓZY!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2051720" y="4509120"/>
            <a:ext cx="504056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1331640" y="4509120"/>
            <a:ext cx="720080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škroby katio a anio v papírovině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24218" y="2838217"/>
            <a:ext cx="2996952" cy="5042613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067944" y="47667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Přídavek KATIONICKÉHO ŠKROBU  zlepšuje retenci tzv. NULITNÍCH VLÁKEN, která pocházejí jak ze sběrového papíru, tak z odpadu při výrobě  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139952" y="2780928"/>
            <a:ext cx="4824536" cy="923330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ANIONTOVÝ ŠKROB  potřebuje k účinku kationt </a:t>
            </a:r>
            <a:r>
              <a:rPr lang="cs-CZ" dirty="0" err="1">
                <a:solidFill>
                  <a:srgbClr val="C00000"/>
                </a:solidFill>
                <a:latin typeface="Arial Black" pitchFamily="34" charset="0"/>
              </a:rPr>
              <a:t>Al</a:t>
            </a:r>
            <a:r>
              <a:rPr lang="cs-CZ" baseline="30000" dirty="0">
                <a:solidFill>
                  <a:srgbClr val="C00000"/>
                </a:solidFill>
                <a:latin typeface="Arial Black" pitchFamily="34" charset="0"/>
              </a:rPr>
              <a:t>+3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, obvykle z </a:t>
            </a:r>
            <a:r>
              <a:rPr lang="cs-CZ" dirty="0" err="1">
                <a:solidFill>
                  <a:srgbClr val="C00000"/>
                </a:solidFill>
                <a:latin typeface="Arial Black" pitchFamily="34" charset="0"/>
              </a:rPr>
              <a:t>KAl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(SO</a:t>
            </a:r>
            <a:r>
              <a:rPr lang="cs-CZ" baseline="-25000" dirty="0">
                <a:solidFill>
                  <a:srgbClr val="C00000"/>
                </a:solidFill>
                <a:latin typeface="Arial Black" pitchFamily="34" charset="0"/>
              </a:rPr>
              <a:t>4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)</a:t>
            </a:r>
            <a:r>
              <a:rPr lang="cs-CZ" baseline="-25000" dirty="0">
                <a:solidFill>
                  <a:srgbClr val="C00000"/>
                </a:solidFill>
                <a:latin typeface="Arial Black" pitchFamily="34" charset="0"/>
              </a:rPr>
              <a:t>4 </a:t>
            </a:r>
            <a:r>
              <a:rPr lang="cs-CZ" i="1" u="sng" dirty="0">
                <a:solidFill>
                  <a:srgbClr val="C00000"/>
                </a:solidFill>
                <a:latin typeface="Arial Black" pitchFamily="34" charset="0"/>
              </a:rPr>
              <a:t>(kamenec hlinitodraselný)</a:t>
            </a:r>
          </a:p>
        </p:txBody>
      </p:sp>
      <p:cxnSp>
        <p:nvCxnSpPr>
          <p:cNvPr id="25" name="Přímá spojovací šipka 24"/>
          <p:cNvCxnSpPr/>
          <p:nvPr/>
        </p:nvCxnSpPr>
        <p:spPr>
          <a:xfrm flipH="1" flipV="1">
            <a:off x="3203848" y="3789040"/>
            <a:ext cx="2520280" cy="720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5804520" y="3869432"/>
            <a:ext cx="2295872" cy="179181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škroby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9A803-A7A8-434E-BDA5-40F7F8BA6AF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137</a:t>
            </a:fld>
            <a:endParaRPr lang="sk-SK"/>
          </a:p>
        </p:txBody>
      </p:sp>
      <p:pic>
        <p:nvPicPr>
          <p:cNvPr id="10" name="Obrázek 9" descr="img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46098" y="-917906"/>
            <a:ext cx="5707790" cy="8640961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škroby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16D787-0029-4BBD-A1B3-FC215E7451CE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138</a:t>
            </a:fld>
            <a:endParaRPr lang="sk-SK"/>
          </a:p>
        </p:txBody>
      </p:sp>
      <p:pic>
        <p:nvPicPr>
          <p:cNvPr id="8" name="Obrázek 7" descr="síťování škrobu trifosfátem sodným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59011" y="373435"/>
            <a:ext cx="3753969" cy="885698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548680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škroby mají VYSOKÝ </a:t>
            </a:r>
            <a: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  <a:t>stupeň substituce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někdy až nad 1 (kukuřičné škroby 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nebotnající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ani varem ve vodě)  &gt; 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zasypávací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prášky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 Souběžně může probíhat ANIONIZACE </a:t>
            </a:r>
            <a:r>
              <a:rPr lang="cs-CZ" sz="2400" cap="all" dirty="0">
                <a:solidFill>
                  <a:srgbClr val="FFC000"/>
                </a:solidFill>
                <a:latin typeface="Arial Black" pitchFamily="34" charset="0"/>
              </a:rPr>
              <a:t>škrobu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, kde je ale NÍZKÝ </a:t>
            </a:r>
            <a:r>
              <a:rPr lang="cs-CZ" sz="2400" cap="all" dirty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(0,02 – 0,1 g substitučního činidla na 1000 g suchého škrobu), 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7504" y="4077072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Zde je použit fosforečnan TRISODNÝ!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Roubované &amp;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blokové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kopolymery škrobů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AFEA0C-4B7B-41D2-BFE8-DED09326A99C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139</a:t>
            </a:fld>
            <a:endParaRPr lang="sk-SK"/>
          </a:p>
        </p:txBody>
      </p:sp>
      <p:pic>
        <p:nvPicPr>
          <p:cNvPr id="8" name="Obrázek 7" descr="img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2760" y="1741576"/>
            <a:ext cx="2651760" cy="2426208"/>
          </a:xfrm>
          <a:prstGeom prst="rect">
            <a:avLst/>
          </a:prstGeom>
        </p:spPr>
      </p:pic>
      <p:pic>
        <p:nvPicPr>
          <p:cNvPr id="9" name="Obrázek 8" descr="img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24033" y="1008815"/>
            <a:ext cx="1915077" cy="2723000"/>
          </a:xfrm>
          <a:prstGeom prst="rect">
            <a:avLst/>
          </a:prstGeom>
        </p:spPr>
      </p:pic>
      <p:pic>
        <p:nvPicPr>
          <p:cNvPr id="12" name="Obrázek 11" descr="img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14392" y="3018656"/>
            <a:ext cx="2127504" cy="3956304"/>
          </a:xfrm>
          <a:prstGeom prst="rect">
            <a:avLst/>
          </a:prstGeom>
        </p:spPr>
      </p:pic>
      <p:cxnSp>
        <p:nvCxnSpPr>
          <p:cNvPr id="16" name="Přímá spojovací šipka 15"/>
          <p:cNvCxnSpPr/>
          <p:nvPr/>
        </p:nvCxnSpPr>
        <p:spPr>
          <a:xfrm>
            <a:off x="4716016" y="764704"/>
            <a:ext cx="3384376" cy="38164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1691680" y="764704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1547664" y="764704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716016" y="764704"/>
            <a:ext cx="2088232" cy="12241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Velikosti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zrn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AF7F28-517A-4E7F-BBAF-9AA63B3BC829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Brambory</a:t>
            </a:r>
            <a:r>
              <a:rPr lang="cs-CZ" dirty="0">
                <a:solidFill>
                  <a:srgbClr val="FF0000"/>
                </a:solidFill>
              </a:rPr>
              <a:t>: převážně 10 – 70 </a:t>
            </a:r>
            <a:r>
              <a:rPr lang="cs-CZ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dirty="0">
                <a:solidFill>
                  <a:srgbClr val="FF0000"/>
                </a:solidFill>
              </a:rPr>
              <a:t>m (ŠIROKÁ distribuce velikostí zrn)</a:t>
            </a:r>
          </a:p>
          <a:p>
            <a:r>
              <a:rPr lang="cs-CZ" b="1" dirty="0">
                <a:solidFill>
                  <a:srgbClr val="0000FF"/>
                </a:solidFill>
              </a:rPr>
              <a:t>Kukuřice</a:t>
            </a:r>
            <a:r>
              <a:rPr lang="cs-CZ" dirty="0">
                <a:solidFill>
                  <a:srgbClr val="0000FF"/>
                </a:solidFill>
              </a:rPr>
              <a:t>: převážně 20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>
                <a:solidFill>
                  <a:srgbClr val="0000FF"/>
                </a:solidFill>
              </a:rPr>
              <a:t>m (úzká distribuce velikostí zrn)</a:t>
            </a:r>
          </a:p>
          <a:p>
            <a:r>
              <a:rPr lang="cs-CZ" b="1" dirty="0">
                <a:solidFill>
                  <a:srgbClr val="008000"/>
                </a:solidFill>
              </a:rPr>
              <a:t>Pšenice</a:t>
            </a:r>
            <a:r>
              <a:rPr lang="cs-CZ" dirty="0">
                <a:solidFill>
                  <a:srgbClr val="008000"/>
                </a:solidFill>
              </a:rPr>
              <a:t>: </a:t>
            </a:r>
            <a:r>
              <a:rPr lang="cs-CZ" i="1" u="sng" dirty="0">
                <a:solidFill>
                  <a:srgbClr val="008000"/>
                </a:solidFill>
              </a:rPr>
              <a:t>dva druhy zrn</a:t>
            </a:r>
          </a:p>
          <a:p>
            <a:pPr lvl="1"/>
            <a:r>
              <a:rPr lang="cs-CZ" dirty="0">
                <a:solidFill>
                  <a:srgbClr val="008000"/>
                </a:solidFill>
              </a:rPr>
              <a:t>velikost 1 – 10 </a:t>
            </a:r>
            <a:r>
              <a:rPr lang="cs-CZ" dirty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dirty="0">
                <a:solidFill>
                  <a:srgbClr val="008000"/>
                </a:solidFill>
              </a:rPr>
              <a:t>m  &gt; </a:t>
            </a:r>
            <a:r>
              <a:rPr lang="cs-CZ" b="1" dirty="0">
                <a:solidFill>
                  <a:srgbClr val="008000"/>
                </a:solidFill>
              </a:rPr>
              <a:t>škrob B</a:t>
            </a:r>
            <a:r>
              <a:rPr lang="cs-CZ" dirty="0">
                <a:solidFill>
                  <a:srgbClr val="008000"/>
                </a:solidFill>
              </a:rPr>
              <a:t> (odpadní produkt, </a:t>
            </a:r>
            <a:r>
              <a:rPr lang="cs-CZ" b="1" u="sng" dirty="0">
                <a:solidFill>
                  <a:srgbClr val="008000"/>
                </a:solidFill>
              </a:rPr>
              <a:t>obsahuje proteiny</a:t>
            </a:r>
            <a:r>
              <a:rPr lang="cs-CZ" dirty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b="1" i="1" u="sng" dirty="0">
                <a:solidFill>
                  <a:srgbClr val="008000"/>
                </a:solidFill>
              </a:rPr>
              <a:t>velikost 10 – 25 </a:t>
            </a:r>
            <a:r>
              <a:rPr lang="cs-CZ" b="1" i="1" u="sng" dirty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b="1" i="1" u="sng" dirty="0">
                <a:solidFill>
                  <a:srgbClr val="008000"/>
                </a:solidFill>
              </a:rPr>
              <a:t>m &gt; škrob A (výrobek)</a:t>
            </a:r>
          </a:p>
          <a:p>
            <a:r>
              <a:rPr lang="cs-CZ" b="1" dirty="0">
                <a:solidFill>
                  <a:srgbClr val="C00000"/>
                </a:solidFill>
              </a:rPr>
              <a:t>Rýže</a:t>
            </a:r>
            <a:r>
              <a:rPr lang="cs-CZ" dirty="0">
                <a:solidFill>
                  <a:srgbClr val="C00000"/>
                </a:solidFill>
              </a:rPr>
              <a:t>: převážně cca. 5 </a:t>
            </a:r>
            <a:r>
              <a:rPr lang="cs-CZ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cs-CZ" dirty="0">
                <a:solidFill>
                  <a:srgbClr val="C00000"/>
                </a:solidFill>
              </a:rPr>
              <a:t>m (úzká distribuce velikostí zrn) 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Použití modifikovaných škrobů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>
                <a:latin typeface="Arial Black" pitchFamily="34" charset="0"/>
              </a:rPr>
              <a:t>Výroba a úpravy papíru</a:t>
            </a:r>
          </a:p>
          <a:p>
            <a:r>
              <a:rPr lang="cs-CZ" b="1" dirty="0">
                <a:latin typeface="Arial Black" pitchFamily="34" charset="0"/>
              </a:rPr>
              <a:t>Potraviny</a:t>
            </a:r>
          </a:p>
          <a:p>
            <a:r>
              <a:rPr lang="cs-CZ" b="1" dirty="0">
                <a:latin typeface="Arial Black" pitchFamily="34" charset="0"/>
              </a:rPr>
              <a:t>Textilní průmysl</a:t>
            </a:r>
          </a:p>
          <a:p>
            <a:r>
              <a:rPr lang="cs-CZ" b="1" dirty="0">
                <a:latin typeface="Arial Black" pitchFamily="34" charset="0"/>
              </a:rPr>
              <a:t>Lepidla</a:t>
            </a:r>
          </a:p>
          <a:p>
            <a:r>
              <a:rPr lang="cs-CZ" b="1" dirty="0">
                <a:latin typeface="Arial Black" pitchFamily="34" charset="0"/>
              </a:rPr>
              <a:t>Farmacie</a:t>
            </a:r>
          </a:p>
          <a:p>
            <a:r>
              <a:rPr lang="cs-CZ" b="1" dirty="0" err="1">
                <a:latin typeface="Arial Black" pitchFamily="34" charset="0"/>
              </a:rPr>
              <a:t>Flokulanty</a:t>
            </a:r>
            <a:r>
              <a:rPr lang="cs-CZ" b="1" dirty="0">
                <a:latin typeface="Arial Black" pitchFamily="34" charset="0"/>
              </a:rPr>
              <a:t> při </a:t>
            </a:r>
            <a:r>
              <a:rPr lang="cs-CZ" b="1">
                <a:latin typeface="Arial Black" pitchFamily="34" charset="0"/>
              </a:rPr>
              <a:t>čištění vod</a:t>
            </a:r>
            <a:endParaRPr lang="cs-CZ" b="1" dirty="0">
              <a:latin typeface="Arial Black" pitchFamily="34" charset="0"/>
            </a:endParaRPr>
          </a:p>
          <a:p>
            <a:r>
              <a:rPr lang="cs-CZ" b="1" dirty="0">
                <a:latin typeface="Arial Black" pitchFamily="34" charset="0"/>
              </a:rPr>
              <a:t>……………..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A38587-E33A-4F62-ADFF-36DF447F914C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195736" y="6245225"/>
            <a:ext cx="597666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140</a:t>
            </a:fld>
            <a:endParaRPr lang="sk-SK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D014EA-3554-4297-8BBC-3B7044408407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141</a:t>
            </a:fld>
            <a:endParaRPr lang="sk-SK"/>
          </a:p>
        </p:txBody>
      </p:sp>
      <p:pic>
        <p:nvPicPr>
          <p:cNvPr id="5" name="Obrázek 4" descr="škrobová a dextrinová lepidl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29975-DA9A-483A-A99D-80AF0AF5BEB9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142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712968" cy="54006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51520" y="5373216"/>
            <a:ext cx="85689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CFDD-780F-4F64-8790-DDD89CE63017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143</a:t>
            </a:fld>
            <a:endParaRPr lang="sk-SK"/>
          </a:p>
        </p:txBody>
      </p:sp>
      <p:pic>
        <p:nvPicPr>
          <p:cNvPr id="11" name="Obrázek 10" descr="lepidlo ze škrob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8352928" cy="6858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5536" y="5445224"/>
            <a:ext cx="828092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Obvykle se PRŮMYSLOVĚ používá směs bramborového a kukuřičného škrobu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95536" y="3717032"/>
            <a:ext cx="82809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7F2715-5AB7-4C9C-8E75-F5D2A7279E1F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144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046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Výrobu dextrinů asi dám do </a:t>
            </a:r>
            <a:r>
              <a:rPr lang="cs-CZ" sz="4000" dirty="0" err="1">
                <a:solidFill>
                  <a:srgbClr val="FF0000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2" y="220486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FF"/>
                </a:solidFill>
                <a:latin typeface="Arial Black" pitchFamily="34" charset="0"/>
              </a:rPr>
              <a:t>Výrobu ŠKROBOVÉHO LEPIDLA asi také dám do </a:t>
            </a:r>
            <a:r>
              <a:rPr lang="cs-CZ" sz="4000" dirty="0" err="1">
                <a:solidFill>
                  <a:srgbClr val="0000FF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08112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Příklad technologie výrobku ze škrobu</a:t>
            </a:r>
            <a:br>
              <a:rPr lang="cs-CZ" sz="32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ŠKROB NA PRÁDLO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1A545-A60D-44F1-86F8-865E3A004C13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11247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ial Black" pitchFamily="34" charset="0"/>
              </a:rPr>
              <a:t>Nativní škrob se musí vařit a proto jsou používány MODIFIKOVANÉ ŠKROBY</a:t>
            </a:r>
          </a:p>
        </p:txBody>
      </p:sp>
      <p:pic>
        <p:nvPicPr>
          <p:cNvPr id="7" name="Obrázek 6" descr="img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83496" y="-1387151"/>
            <a:ext cx="2232250" cy="884021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149080"/>
            <a:ext cx="88569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/>
              <a:t> </a:t>
            </a:r>
            <a:r>
              <a:rPr lang="cs-CZ" b="1" dirty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Na</a:t>
            </a:r>
            <a:r>
              <a:rPr lang="cs-CZ" sz="2400" b="1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400" b="1" baseline="-25000" dirty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>
                <a:solidFill>
                  <a:srgbClr val="0000FF"/>
                </a:solidFill>
              </a:rPr>
              <a:t>– zvyšuje rozpustnost</a:t>
            </a:r>
          </a:p>
          <a:p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PEO (polyethylenový oxidovaný) vosk </a:t>
            </a:r>
            <a:r>
              <a:rPr lang="cs-CZ" b="1" dirty="0">
                <a:solidFill>
                  <a:srgbClr val="0000FF"/>
                </a:solidFill>
              </a:rPr>
              <a:t>– proti shlukování při rozpouštění, regulace lepivosti při žehlení</a:t>
            </a:r>
          </a:p>
          <a:p>
            <a:r>
              <a:rPr lang="cs-CZ" sz="2000" b="1" dirty="0">
                <a:solidFill>
                  <a:srgbClr val="008000"/>
                </a:solidFill>
              </a:rPr>
              <a:t>Může se přidat i PARAFÍNOVÝ VOSK &gt; regulace lepivosti při žehlení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2051720" y="2492896"/>
            <a:ext cx="2808312" cy="136815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716016" y="220486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Modřidlo, pro potlačení žlutého odstínu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7429C1-7C95-4CD2-9EB6-908ECAA496BF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146</a:t>
            </a:fld>
            <a:endParaRPr lang="sk-SK"/>
          </a:p>
        </p:txBody>
      </p:sp>
      <p:pic>
        <p:nvPicPr>
          <p:cNvPr id="6" name="Obrázek 5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14157" y="-3318014"/>
            <a:ext cx="1843677" cy="8856984"/>
          </a:xfrm>
          <a:prstGeom prst="rect">
            <a:avLst/>
          </a:prstGeom>
        </p:spPr>
      </p:pic>
      <p:pic>
        <p:nvPicPr>
          <p:cNvPr id="7" name="Obrázek 6" descr="img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5267" y="-1294908"/>
            <a:ext cx="2001457" cy="8712968"/>
          </a:xfrm>
          <a:prstGeom prst="rect">
            <a:avLst/>
          </a:prstGeom>
        </p:spPr>
      </p:pic>
      <p:pic>
        <p:nvPicPr>
          <p:cNvPr id="8" name="Obrázek 7" descr="img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46622" y="937954"/>
            <a:ext cx="2506741" cy="86409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47664" y="162880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HEREROGENNÍ REAKCE &gt; PROČ???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059832" y="40770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Běžná sušina škrobu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B59EB-C547-4F9F-967A-606F091335AC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76672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/>
              <a:t> </a:t>
            </a:r>
            <a:r>
              <a:rPr lang="cs-CZ" b="1" dirty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</a:p>
          <a:p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BORAX se proto přidává do lepidla při výrobě VLNITÉ LEPENKY</a:t>
            </a:r>
            <a:endParaRPr lang="cs-CZ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ŠKROBY JAKO BIODEGRADABILNÍ ADITIVA DO SYNTETICKÝCH TERMOPLASTŮ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12D61F-38F4-4F66-AA45-3651560498B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VĚTŠINOU NUTNO „POPOHNAT“ </a:t>
            </a:r>
            <a:r>
              <a:rPr lang="cs-CZ" b="1" dirty="0" err="1">
                <a:solidFill>
                  <a:srgbClr val="0000FF"/>
                </a:solidFill>
              </a:rPr>
              <a:t>termooxidací</a:t>
            </a:r>
            <a:r>
              <a:rPr lang="cs-CZ" b="1" dirty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cs-CZ" sz="6000" b="1" dirty="0">
                <a:solidFill>
                  <a:srgbClr val="FF0000"/>
                </a:solidFill>
              </a:rPr>
              <a:t>Co jsem dělal já</a:t>
            </a:r>
          </a:p>
          <a:p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LDPE fólie (až 40 % škrobu kukuřičného) – vzorek nemůžu najít</a:t>
            </a:r>
          </a:p>
          <a:p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Části brokového střeliva</a:t>
            </a:r>
          </a:p>
          <a:p>
            <a:r>
              <a:rPr lang="cs-CZ" b="1" dirty="0">
                <a:solidFill>
                  <a:srgbClr val="9900CC"/>
                </a:solidFill>
                <a:latin typeface="Arial Black" pitchFamily="34" charset="0"/>
              </a:rPr>
              <a:t>Vlákna</a:t>
            </a:r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b="1" dirty="0">
                <a:solidFill>
                  <a:srgbClr val="9900CC"/>
                </a:solidFill>
                <a:latin typeface="Arial Black" pitchFamily="34" charset="0"/>
              </a:rPr>
              <a:t>- vzorek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1756D2-087B-4675-B617-26B8A5F16EF9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149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4082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Výroba a použití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>
                <a:solidFill>
                  <a:srgbClr val="008000"/>
                </a:solidFill>
                <a:ea typeface="Times New Roman"/>
                <a:cs typeface="Times New Roman"/>
              </a:rPr>
              <a:t>(</a:t>
            </a:r>
            <a:r>
              <a:rPr lang="sk-SK" sz="2800" b="1" i="1" u="sng" kern="1200" dirty="0" err="1">
                <a:solidFill>
                  <a:srgbClr val="008000"/>
                </a:solidFill>
                <a:ea typeface="Times New Roman"/>
                <a:cs typeface="Times New Roman"/>
              </a:rPr>
              <a:t>data</a:t>
            </a:r>
            <a:r>
              <a:rPr lang="sk-SK" sz="2800" b="1" i="1" u="sng" kern="1200" dirty="0">
                <a:solidFill>
                  <a:srgbClr val="008000"/>
                </a:solidFill>
                <a:ea typeface="Times New Roman"/>
                <a:cs typeface="Times New Roman"/>
              </a:rPr>
              <a:t> z roku 1991 &amp; 2011)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217443"/>
          </a:xfrm>
        </p:spPr>
        <p:txBody>
          <a:bodyPr/>
          <a:lstStyle/>
          <a:p>
            <a:r>
              <a:rPr lang="cs-CZ" sz="3000" dirty="0">
                <a:solidFill>
                  <a:srgbClr val="008000"/>
                </a:solidFill>
              </a:rPr>
              <a:t>Světová výroba(1991): 22 milionů tun</a:t>
            </a:r>
          </a:p>
          <a:p>
            <a:r>
              <a:rPr lang="cs-CZ" sz="3000" b="1" u="sng" dirty="0">
                <a:solidFill>
                  <a:srgbClr val="008000"/>
                </a:solidFill>
                <a:latin typeface="Arial Black" pitchFamily="34" charset="0"/>
              </a:rPr>
              <a:t>Světová výroba(2011): 70</a:t>
            </a:r>
            <a:r>
              <a:rPr lang="cs-CZ" sz="3000" u="sng" dirty="0">
                <a:solidFill>
                  <a:srgbClr val="008000"/>
                </a:solidFill>
                <a:latin typeface="Arial Black" pitchFamily="34" charset="0"/>
              </a:rPr>
              <a:t> milionů tun</a:t>
            </a:r>
          </a:p>
          <a:p>
            <a:r>
              <a:rPr lang="cs-CZ" sz="3000" b="1" dirty="0">
                <a:solidFill>
                  <a:srgbClr val="FF0000"/>
                </a:solidFill>
              </a:rPr>
              <a:t>Kukuřičný škrob</a:t>
            </a:r>
            <a:r>
              <a:rPr lang="cs-CZ" sz="3000" dirty="0">
                <a:solidFill>
                  <a:srgbClr val="FF0000"/>
                </a:solidFill>
              </a:rPr>
              <a:t>: 15 milionů tun</a:t>
            </a:r>
          </a:p>
          <a:p>
            <a:r>
              <a:rPr lang="cs-CZ" sz="3000" b="1" dirty="0">
                <a:solidFill>
                  <a:srgbClr val="0000FF"/>
                </a:solidFill>
              </a:rPr>
              <a:t>Nejvýznamnější plodiny pro výrobu škrobů: </a:t>
            </a:r>
            <a:r>
              <a:rPr lang="cs-CZ" sz="3000" u="sng" dirty="0">
                <a:solidFill>
                  <a:srgbClr val="0000FF"/>
                </a:solidFill>
                <a:latin typeface="Arial Black" pitchFamily="34" charset="0"/>
              </a:rPr>
              <a:t>kukuřice</a:t>
            </a:r>
            <a:r>
              <a:rPr lang="cs-CZ" sz="3000" dirty="0">
                <a:solidFill>
                  <a:srgbClr val="0000FF"/>
                </a:solidFill>
              </a:rPr>
              <a:t>, brambory, rýže, maniok</a:t>
            </a:r>
          </a:p>
          <a:p>
            <a:r>
              <a:rPr lang="cs-CZ" sz="3000" b="1" dirty="0"/>
              <a:t>Největší výrobci škrobů: </a:t>
            </a:r>
            <a:r>
              <a:rPr lang="cs-CZ" sz="3000" dirty="0"/>
              <a:t>USA (</a:t>
            </a:r>
            <a:r>
              <a:rPr lang="cs-CZ" sz="3000" u="sng" dirty="0">
                <a:latin typeface="Arial Black" pitchFamily="34" charset="0"/>
              </a:rPr>
              <a:t>kukuřice</a:t>
            </a:r>
            <a:r>
              <a:rPr lang="cs-CZ" sz="3000" dirty="0"/>
              <a:t>), státy bývalého SSSR, Nizozemsko, Německo, Polsko (</a:t>
            </a:r>
            <a:r>
              <a:rPr lang="cs-CZ" sz="3000" u="sng" dirty="0"/>
              <a:t>brambory</a:t>
            </a:r>
            <a:r>
              <a:rPr lang="cs-CZ" sz="3000" dirty="0"/>
              <a:t>)</a:t>
            </a:r>
          </a:p>
          <a:p>
            <a:r>
              <a:rPr lang="cs-CZ" sz="3000" b="1" dirty="0">
                <a:solidFill>
                  <a:srgbClr val="C00000"/>
                </a:solidFill>
              </a:rPr>
              <a:t>Použití pro výživu: </a:t>
            </a:r>
            <a:r>
              <a:rPr lang="cs-CZ" sz="3000" dirty="0">
                <a:solidFill>
                  <a:srgbClr val="C00000"/>
                </a:solidFill>
              </a:rPr>
              <a:t>cca. 70 %</a:t>
            </a:r>
          </a:p>
          <a:p>
            <a:r>
              <a:rPr lang="cs-CZ" sz="3000" b="1" dirty="0">
                <a:solidFill>
                  <a:srgbClr val="FFC000"/>
                </a:solidFill>
              </a:rPr>
              <a:t>Modifikované škroby: </a:t>
            </a:r>
            <a:r>
              <a:rPr lang="cs-CZ" sz="3000" dirty="0">
                <a:solidFill>
                  <a:srgbClr val="FFC000"/>
                </a:solidFill>
              </a:rPr>
              <a:t>cca. 5 milionů tun</a:t>
            </a:r>
          </a:p>
          <a:p>
            <a:endParaRPr lang="cs-CZ" sz="3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0D9E28-E2D5-4BE2-8EEE-A3AA9B1B0849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284EC0-0F5D-4BCB-9F46-8DABB38662BA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150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TERMOPLASTICKÉ ŠKROBY</a:t>
            </a:r>
            <a:endParaRPr lang="cs-CZ" sz="28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/>
          <a:lstStyle/>
          <a:p>
            <a:r>
              <a:rPr lang="cs-CZ" b="1" dirty="0"/>
              <a:t>ZPRACOVÁNÍ TECHNOLOGIEMI PRO SYNTETICKÉ TERMOPLASTY, ale velmi náročné (</a:t>
            </a:r>
            <a:r>
              <a:rPr lang="cs-CZ" b="1" u="sng" dirty="0">
                <a:solidFill>
                  <a:srgbClr val="FF0000"/>
                </a:solidFill>
              </a:rPr>
              <a:t>zatím</a:t>
            </a:r>
            <a:r>
              <a:rPr lang="cs-CZ" b="1" dirty="0"/>
              <a:t>)</a:t>
            </a:r>
          </a:p>
          <a:p>
            <a:r>
              <a:rPr lang="cs-CZ" b="1" dirty="0">
                <a:solidFill>
                  <a:srgbClr val="C00000"/>
                </a:solidFill>
              </a:rPr>
              <a:t>Nutno ale použít změkčovadla – voda &amp; glycerol</a:t>
            </a:r>
          </a:p>
          <a:p>
            <a:r>
              <a:rPr lang="cs-CZ" b="1" dirty="0">
                <a:solidFill>
                  <a:srgbClr val="7030A0"/>
                </a:solidFill>
              </a:rPr>
              <a:t>Přidávají se i vazebné látky s více –COOH skupinami</a:t>
            </a:r>
          </a:p>
          <a:p>
            <a:r>
              <a:rPr lang="cs-CZ" b="1" dirty="0">
                <a:solidFill>
                  <a:srgbClr val="008000"/>
                </a:solidFill>
              </a:rPr>
              <a:t>Výrobky jsou BIODEGRADOVATELNÉ</a:t>
            </a:r>
          </a:p>
          <a:p>
            <a:r>
              <a:rPr lang="cs-CZ" b="1" dirty="0">
                <a:solidFill>
                  <a:srgbClr val="0000FF"/>
                </a:solidFill>
              </a:rPr>
              <a:t>Ve spojení s PŘÍRODNÍMI VLÁKNY  (např. len) &gt; </a:t>
            </a:r>
            <a:r>
              <a:rPr lang="cs-CZ" b="1" dirty="0">
                <a:solidFill>
                  <a:srgbClr val="008000"/>
                </a:solidFill>
              </a:rPr>
              <a:t>BIODEGRADOVATELNÉ KOMPOZITY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6C8A15-CC98-4698-8C56-C63E5CA9DA5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151</a:t>
            </a:fld>
            <a:endParaRPr lang="sk-SK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D2605F-8232-486F-A0DB-B19272F262E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152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07504" y="18864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8000"/>
                </a:solidFill>
                <a:latin typeface="Arial Black" pitchFamily="34" charset="0"/>
              </a:rPr>
              <a:t>Ewa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8000"/>
                </a:solidFill>
                <a:latin typeface="Arial Black" pitchFamily="34" charset="0"/>
              </a:rPr>
              <a:t>Rudnik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: </a:t>
            </a:r>
            <a:r>
              <a:rPr lang="cs-CZ" sz="3200" dirty="0" err="1">
                <a:solidFill>
                  <a:srgbClr val="008000"/>
                </a:solidFill>
                <a:latin typeface="Arial Black" pitchFamily="34" charset="0"/>
              </a:rPr>
              <a:t>Compostable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 Polymer </a:t>
            </a:r>
            <a:r>
              <a:rPr lang="cs-CZ" sz="3200" dirty="0" err="1">
                <a:solidFill>
                  <a:srgbClr val="008000"/>
                </a:solidFill>
                <a:latin typeface="Arial Black" pitchFamily="34" charset="0"/>
              </a:rPr>
              <a:t>Materials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, ISBN: 978-0-08-045371-2</a:t>
            </a:r>
          </a:p>
        </p:txBody>
      </p:sp>
      <p:pic>
        <p:nvPicPr>
          <p:cNvPr id="14" name="Obrázek 13" descr="TERMOPLASTICKÝ ŠKROB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2060848"/>
            <a:ext cx="9025921" cy="4797152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C8729F-CD16-4DC7-8B74-437C8FC5D189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153</a:t>
            </a:fld>
            <a:endParaRPr lang="sk-SK"/>
          </a:p>
        </p:txBody>
      </p:sp>
      <p:pic>
        <p:nvPicPr>
          <p:cNvPr id="6" name="Obrázek 5" descr="TERMOPLASTICKÝ ŠKROB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260648"/>
            <a:ext cx="8202678" cy="1800200"/>
          </a:xfrm>
          <a:prstGeom prst="rect">
            <a:avLst/>
          </a:prstGeom>
        </p:spPr>
      </p:pic>
      <p:pic>
        <p:nvPicPr>
          <p:cNvPr id="7" name="Obrázek 6" descr="TERMOPLASTICKÝ ŠKROB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07504" y="3212976"/>
            <a:ext cx="8850175" cy="364502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20608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NEJBĚŽNĚJŠÍ  jsou VODA &amp; GLYCEROL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Škrob 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981076"/>
          <a:ext cx="8229600" cy="524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5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563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Typ škrobu nebo jeho derivátu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Fyzikální forma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poznámka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159">
                <a:tc>
                  <a:txBody>
                    <a:bodyPr/>
                    <a:lstStyle/>
                    <a:p>
                      <a:r>
                        <a:rPr lang="cs-CZ" sz="2400" b="1" dirty="0"/>
                        <a:t>Nativní škrob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Maz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Rentoaláž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Přídavek formalínu proti napadení plísněmi</a:t>
                      </a:r>
                    </a:p>
                    <a:p>
                      <a:r>
                        <a:rPr lang="cs-CZ" sz="1800" dirty="0"/>
                        <a:t>Emulgace s balzámy &gt; vyšší lepivost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/>
                        <a:t>Dextrin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Roztok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Lepidlo na papír a knihy (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</a:rPr>
                        <a:t>UMĚLÁ KLOVATINA</a:t>
                      </a:r>
                      <a:r>
                        <a:rPr lang="cs-CZ" sz="18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FF0000"/>
                          </a:solidFill>
                        </a:rPr>
                        <a:t>Křehké filmy &gt; MĚKČENÍ GLYCERINEM NEBO MEDEM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464">
                <a:tc>
                  <a:txBody>
                    <a:bodyPr/>
                    <a:lstStyle/>
                    <a:p>
                      <a:r>
                        <a:rPr lang="cs-CZ" sz="2400" b="1" dirty="0"/>
                        <a:t>Dextrin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Roztok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Pojivo</a:t>
                      </a:r>
                      <a:r>
                        <a:rPr lang="cs-CZ" sz="1800" baseline="0" dirty="0"/>
                        <a:t> barev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/>
                        <a:t>Nativní škrob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Maz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Pojivo</a:t>
                      </a:r>
                      <a:r>
                        <a:rPr lang="cs-CZ" sz="1800" baseline="0" dirty="0"/>
                        <a:t> barev (kvaš, tempera)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Přídavek formalínu proti napadení plísněmi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4CE1F5-2AE8-48D9-8BCD-D123E5E1EBC9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26469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154</a:t>
            </a:fld>
            <a:endParaRPr lang="sk-SK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636BB7-1EDB-4BEF-B430-C4E4A0E1DD72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155</a:t>
            </a:fld>
            <a:endParaRPr lang="sk-SK"/>
          </a:p>
        </p:txBody>
      </p:sp>
      <p:pic>
        <p:nvPicPr>
          <p:cNvPr id="6" name="Obrázek 5" descr="Skrob brambo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692696"/>
            <a:ext cx="4234849" cy="3672408"/>
          </a:xfrm>
          <a:prstGeom prst="rect">
            <a:avLst/>
          </a:prstGeom>
        </p:spPr>
      </p:pic>
      <p:pic>
        <p:nvPicPr>
          <p:cNvPr id="7" name="Obrázek 6" descr="Skrob brambor 2kx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78696"/>
            <a:ext cx="4469110" cy="38755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27984" y="69269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0753D-EBA0-448D-9F61-E561A4543E92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</a:p>
        </p:txBody>
      </p:sp>
      <p:pic>
        <p:nvPicPr>
          <p:cNvPr id="9" name="Obrázek 8" descr="Skrob brambo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6"/>
          </a:xfrm>
          <a:prstGeom prst="rect">
            <a:avLst/>
          </a:prstGeom>
        </p:spPr>
      </p:pic>
      <p:pic>
        <p:nvPicPr>
          <p:cNvPr id="10" name="Obrázek 9" descr="Skrob brambor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8007"/>
            <a:ext cx="4430150" cy="3841771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FF3C36-A57A-406A-9F47-33CD9A83CF1F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</a:p>
        </p:txBody>
      </p:sp>
      <p:pic>
        <p:nvPicPr>
          <p:cNvPr id="12" name="Obrázek 11" descr="Skrob brambor 1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732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C9E9-E4F1-4DF3-B3C8-E6081084092F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158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</a:p>
        </p:txBody>
      </p:sp>
      <p:pic>
        <p:nvPicPr>
          <p:cNvPr id="9" name="Obrázek 8" descr="Skrob kukurice 2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2740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868EF4-5BC3-4C55-8AD7-5711C666180A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159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</a:p>
        </p:txBody>
      </p:sp>
      <p:pic>
        <p:nvPicPr>
          <p:cNvPr id="11" name="Obrázek 10" descr="Skrob kukurice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203098" cy="3644874"/>
          </a:xfrm>
          <a:prstGeom prst="rect">
            <a:avLst/>
          </a:prstGeom>
        </p:spPr>
      </p:pic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52936"/>
            <a:ext cx="4452380" cy="38610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27984" y="11967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3206B5-7A64-4AB2-A05F-12B9FCCB734B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5" name="Obrázek 4" descr="img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55115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00FF"/>
                </a:solidFill>
                <a:latin typeface="Arial Black" pitchFamily="34" charset="0"/>
              </a:rPr>
              <a:t>Cassava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= MANIOK česky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00FF"/>
                </a:solidFill>
                <a:latin typeface="Arial Black" pitchFamily="34" charset="0"/>
              </a:rPr>
              <a:t>Wheat</a:t>
            </a:r>
            <a:r>
              <a:rPr lang="cs-CZ" dirty="0">
                <a:latin typeface="Arial Black" pitchFamily="34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= PŠENICE česky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827649-50AB-4C4E-8897-7A25D0750BAB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160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0" name="Obrázek 9" descr="Skrob kukurice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536" y="2636912"/>
            <a:ext cx="4669565" cy="4049388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2D4A5C-0569-4577-8DEF-C1C39F0EFD67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BRAMBOROVÝ</a:t>
            </a:r>
          </a:p>
        </p:txBody>
      </p:sp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151812" cy="3600400"/>
          </a:xfrm>
          <a:prstGeom prst="rect">
            <a:avLst/>
          </a:prstGeom>
        </p:spPr>
      </p:pic>
      <p:pic>
        <p:nvPicPr>
          <p:cNvPr id="13" name="Obrázek 12" descr="Skrob brambor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574" y="2780928"/>
            <a:ext cx="4586528" cy="3977380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6588224" y="908720"/>
            <a:ext cx="72008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D6D1DF-B915-4406-92C5-30034136084B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162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BRAMBOROVÝ</a:t>
            </a: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1" name="Obrázek 10" descr="Skrob brambo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508" y="2636912"/>
            <a:ext cx="4752601" cy="4121396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SEM  škrobů – PŠENIČNÝ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745C4E-23FC-4AE3-B279-C43540F307B2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163</a:t>
            </a:fld>
            <a:endParaRPr lang="sk-SK"/>
          </a:p>
        </p:txBody>
      </p:sp>
      <p:pic>
        <p:nvPicPr>
          <p:cNvPr id="10" name="Obrázek 9" descr="Pšeničný škrob SEM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988840"/>
            <a:ext cx="5759755" cy="46798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195736" y="1124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A zrna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342900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B zrna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5724128" y="3789040"/>
            <a:ext cx="648072" cy="720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483768" y="1556792"/>
            <a:ext cx="936104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/>
          <a:lstStyle/>
          <a:p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AGAR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2ECAD7-AD9E-435B-9303-11B8DF373BE7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164</a:t>
            </a:fld>
            <a:endParaRPr lang="sk-SK"/>
          </a:p>
        </p:txBody>
      </p:sp>
      <p:pic>
        <p:nvPicPr>
          <p:cNvPr id="8" name="Obrázek 7" descr="agar 150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79914" y="-2835695"/>
            <a:ext cx="1368150" cy="8424936"/>
          </a:xfrm>
          <a:prstGeom prst="rect">
            <a:avLst/>
          </a:prstGeom>
        </p:spPr>
      </p:pic>
      <p:sp>
        <p:nvSpPr>
          <p:cNvPr id="9" name="Nadpis 6"/>
          <p:cNvSpPr txBox="1">
            <a:spLocks/>
          </p:cNvSpPr>
          <p:nvPr/>
        </p:nvSpPr>
        <p:spPr bwMode="auto">
          <a:xfrm>
            <a:off x="179512" y="4005064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potravinářství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3528" y="450912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ČIŘENÍ ovocných šťáv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Zahušťovadlo  </a:t>
            </a:r>
          </a:p>
        </p:txBody>
      </p:sp>
      <p:sp>
        <p:nvSpPr>
          <p:cNvPr id="11" name="Nadpis 6"/>
          <p:cNvSpPr txBox="1">
            <a:spLocks/>
          </p:cNvSpPr>
          <p:nvPr/>
        </p:nvSpPr>
        <p:spPr bwMode="auto">
          <a:xfrm>
            <a:off x="323528" y="5301208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medicína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80526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Živná půda pro růst plísní a baktérií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51520" y="198884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Black" pitchFamily="34" charset="0"/>
              </a:rPr>
              <a:t>Agar consists of a mixture of </a:t>
            </a:r>
            <a:r>
              <a:rPr lang="en-US" b="1" dirty="0" err="1">
                <a:solidFill>
                  <a:srgbClr val="FF0000"/>
                </a:solidFill>
                <a:latin typeface="Arial Black" pitchFamily="34" charset="0"/>
              </a:rPr>
              <a:t>agarose</a:t>
            </a:r>
            <a:r>
              <a:rPr lang="en-US" b="1" dirty="0">
                <a:solidFill>
                  <a:srgbClr val="FF0000"/>
                </a:solidFill>
                <a:latin typeface="Arial Black" pitchFamily="34" charset="0"/>
              </a:rPr>
              <a:t> and </a:t>
            </a:r>
            <a:r>
              <a:rPr lang="en-US" b="1" dirty="0" err="1">
                <a:solidFill>
                  <a:srgbClr val="FF0000"/>
                </a:solidFill>
                <a:latin typeface="Arial Black" pitchFamily="34" charset="0"/>
              </a:rPr>
              <a:t>agaropectin</a:t>
            </a:r>
            <a:r>
              <a:rPr lang="en-US" b="1" dirty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b="1" dirty="0" err="1">
                <a:hlinkClick r:id="rId3" tooltip="Agarose"/>
              </a:rPr>
              <a:t>Agarose</a:t>
            </a:r>
            <a:r>
              <a:rPr lang="en-US" b="1" dirty="0"/>
              <a:t>, the predominant component of agar, is a linear polymer, made up of the repeating </a:t>
            </a:r>
            <a:r>
              <a:rPr lang="en-US" b="1" dirty="0" err="1"/>
              <a:t>monomeric</a:t>
            </a:r>
            <a:r>
              <a:rPr lang="en-US" b="1" dirty="0"/>
              <a:t> unit of </a:t>
            </a:r>
            <a:r>
              <a:rPr lang="en-US" b="1" dirty="0" err="1"/>
              <a:t>agarobiose</a:t>
            </a:r>
            <a:r>
              <a:rPr lang="en-US" b="1" dirty="0"/>
              <a:t>. </a:t>
            </a:r>
            <a:r>
              <a:rPr lang="en-US" b="1" dirty="0" err="1"/>
              <a:t>Agarobiose</a:t>
            </a:r>
            <a:r>
              <a:rPr lang="en-US" b="1" dirty="0"/>
              <a:t> is a disaccharide made up of D-</a:t>
            </a:r>
            <a:r>
              <a:rPr lang="en-US" b="1" dirty="0" err="1"/>
              <a:t>galactose</a:t>
            </a:r>
            <a:r>
              <a:rPr lang="en-US" b="1" dirty="0"/>
              <a:t> and 3,6-anhydro-L-galactopyranose. </a:t>
            </a:r>
            <a:r>
              <a:rPr lang="en-US" b="1" dirty="0" err="1"/>
              <a:t>Agaropectin</a:t>
            </a:r>
            <a:r>
              <a:rPr lang="en-US" b="1" dirty="0"/>
              <a:t> is a heterogeneous mixture of smaller molecules that occur in lesser amounts, and is made up of alternating units of D-</a:t>
            </a:r>
            <a:r>
              <a:rPr lang="en-US" b="1" dirty="0" err="1"/>
              <a:t>galactose</a:t>
            </a:r>
            <a:r>
              <a:rPr lang="en-US" b="1" dirty="0"/>
              <a:t> and L-</a:t>
            </a:r>
            <a:r>
              <a:rPr lang="en-US" b="1" dirty="0" err="1"/>
              <a:t>galactose</a:t>
            </a:r>
            <a:r>
              <a:rPr lang="en-US" b="1" dirty="0"/>
              <a:t> heavily modified with acidic side-groups, such as sulfate and </a:t>
            </a:r>
            <a:r>
              <a:rPr lang="en-US" b="1" dirty="0" err="1">
                <a:solidFill>
                  <a:srgbClr val="C00000"/>
                </a:solidFill>
              </a:rPr>
              <a:t>pyruvate</a:t>
            </a:r>
            <a:r>
              <a:rPr lang="en-US" b="1" dirty="0"/>
              <a:t>.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20272" y="40770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Kyselina </a:t>
            </a:r>
            <a:r>
              <a:rPr lang="cs-CZ" dirty="0" err="1">
                <a:solidFill>
                  <a:srgbClr val="C00000"/>
                </a:solidFill>
                <a:latin typeface="Arial Black" pitchFamily="34" charset="0"/>
              </a:rPr>
              <a:t>pyrohroznová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7" name="Obrázek 16" descr="1024px-Pyruvic-acid-2D-skelet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725144"/>
            <a:ext cx="1802267" cy="1656184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Jiné užitečné polysacharidy 1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1619F3-2689-4CA6-91B5-2F72B17FB7A3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23528" y="256490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/>
              <a:t>Tento druh jitrocele se pro </a:t>
            </a:r>
            <a:r>
              <a:rPr lang="cs-CZ" sz="2400" dirty="0">
                <a:hlinkClick r:id="rId2" tooltip="Farmakologie"/>
              </a:rPr>
              <a:t>farmakologické</a:t>
            </a:r>
            <a:r>
              <a:rPr lang="cs-CZ" sz="2400" dirty="0"/>
              <a:t> účinky semen pěstuje na </a:t>
            </a:r>
            <a:r>
              <a:rPr lang="cs-CZ" sz="2400" dirty="0">
                <a:hlinkClick r:id="rId3" tooltip="Plantáž"/>
              </a:rPr>
              <a:t>plantážích</a:t>
            </a:r>
            <a:r>
              <a:rPr lang="cs-CZ" sz="2400" dirty="0"/>
              <a:t> např. v </a:t>
            </a:r>
            <a:r>
              <a:rPr lang="cs-CZ" sz="2400" dirty="0">
                <a:hlinkClick r:id="rId4" tooltip="Indie"/>
              </a:rPr>
              <a:t>Indii</a:t>
            </a:r>
            <a:r>
              <a:rPr lang="cs-CZ" sz="2400" dirty="0"/>
              <a:t>, </a:t>
            </a:r>
            <a:r>
              <a:rPr lang="cs-CZ" sz="2400" dirty="0">
                <a:hlinkClick r:id="rId5" tooltip="Brazílie"/>
              </a:rPr>
              <a:t>Brazílií</a:t>
            </a:r>
            <a:r>
              <a:rPr lang="cs-CZ" sz="2400" dirty="0"/>
              <a:t>, na </a:t>
            </a:r>
            <a:r>
              <a:rPr lang="cs-CZ" sz="2400" dirty="0">
                <a:hlinkClick r:id="rId6" tooltip="Blízký východ"/>
              </a:rPr>
              <a:t>Blízkém východě</a:t>
            </a:r>
            <a:r>
              <a:rPr lang="cs-CZ" sz="2400" dirty="0"/>
              <a:t> i na severu </a:t>
            </a:r>
            <a:r>
              <a:rPr lang="cs-CZ" sz="2400" dirty="0">
                <a:hlinkClick r:id="rId7" tooltip="Afrika"/>
              </a:rPr>
              <a:t>Afriky</a:t>
            </a:r>
            <a:r>
              <a:rPr lang="cs-CZ" sz="2400" dirty="0"/>
              <a:t>. Hlavní léčebnou látkou je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rozpustná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  <a:hlinkClick r:id="rId8" tooltip="Vláknina"/>
              </a:rPr>
              <a:t>vláknina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ve formě bezbarvého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  <a:hlinkClick r:id="rId9" tooltip="Sliz"/>
              </a:rPr>
              <a:t>slizu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/>
              <a:t>který po zvlhnutí </a:t>
            </a:r>
            <a:r>
              <a:rPr lang="cs-CZ" sz="2400" dirty="0">
                <a:hlinkClick r:id="rId10" tooltip="Bobtnání"/>
              </a:rPr>
              <a:t>bobtná</a:t>
            </a:r>
            <a:r>
              <a:rPr lang="cs-CZ" sz="2400" dirty="0"/>
              <a:t>. Získává se z </a:t>
            </a:r>
            <a:r>
              <a:rPr lang="cs-CZ" sz="2400" dirty="0">
                <a:hlinkClick r:id="rId11" tooltip="Osemení"/>
              </a:rPr>
              <a:t>osemení</a:t>
            </a:r>
            <a:r>
              <a:rPr lang="cs-CZ" sz="2400" dirty="0"/>
              <a:t> které se ze suchých semen sdírá a mele na prášek, osemení tvoří asi čtvrtinu objemu semene.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Je schopno absorbovat vodu a tím asi desetinásobně zvětšit svůj objem, nejčastěji se používá jako šetrné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hlinkClick r:id="rId12" tooltip="Laxativum"/>
              </a:rPr>
              <a:t>projímadlo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51520" y="836712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Jitrocel vejčitý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/>
              <a:t>(</a:t>
            </a:r>
            <a:r>
              <a:rPr lang="cs-CZ" sz="2400" i="1" dirty="0" err="1"/>
              <a:t>Plantago</a:t>
            </a:r>
            <a:r>
              <a:rPr lang="cs-CZ" sz="2400" i="1" dirty="0"/>
              <a:t> </a:t>
            </a:r>
            <a:r>
              <a:rPr lang="cs-CZ" sz="2400" i="1" dirty="0" err="1"/>
              <a:t>ovata</a:t>
            </a:r>
            <a:r>
              <a:rPr lang="cs-CZ" sz="2400" i="1" dirty="0"/>
              <a:t>, </a:t>
            </a:r>
            <a:r>
              <a:rPr lang="cs-CZ" sz="2400" i="1" dirty="0" err="1"/>
              <a:t>Psyllium</a:t>
            </a:r>
            <a:r>
              <a:rPr lang="cs-CZ" sz="2400" i="1" dirty="0"/>
              <a:t> </a:t>
            </a:r>
            <a:r>
              <a:rPr lang="cs-CZ" sz="2400" i="1" dirty="0" err="1"/>
              <a:t>plantago</a:t>
            </a:r>
            <a:r>
              <a:rPr lang="cs-CZ" sz="2400" i="1" dirty="0"/>
              <a:t>)</a:t>
            </a:r>
            <a:endParaRPr lang="cs-CZ" sz="2400" dirty="0"/>
          </a:p>
          <a:p>
            <a:pPr algn="just"/>
            <a:r>
              <a:rPr lang="cs-CZ" sz="2400" dirty="0"/>
              <a:t>je </a:t>
            </a:r>
            <a:r>
              <a:rPr lang="cs-CZ" sz="2400" dirty="0">
                <a:hlinkClick r:id="rId13" tooltip="Jednoletá rostlina"/>
              </a:rPr>
              <a:t>jednoletá rostlina</a:t>
            </a:r>
            <a:r>
              <a:rPr lang="cs-CZ" sz="2400" dirty="0"/>
              <a:t>, </a:t>
            </a:r>
            <a:r>
              <a:rPr lang="cs-CZ" sz="2400" dirty="0">
                <a:hlinkClick r:id="rId14" tooltip="Druh (biologie)"/>
              </a:rPr>
              <a:t>druh</a:t>
            </a:r>
            <a:r>
              <a:rPr lang="cs-CZ" sz="2400" dirty="0"/>
              <a:t> </a:t>
            </a:r>
            <a:r>
              <a:rPr lang="cs-CZ" sz="2400" dirty="0">
                <a:hlinkClick r:id="rId15" tooltip="Rod (biologie)"/>
              </a:rPr>
              <a:t>rodu</a:t>
            </a:r>
            <a:r>
              <a:rPr lang="cs-CZ" sz="2400" dirty="0"/>
              <a:t> </a:t>
            </a:r>
            <a:r>
              <a:rPr lang="cs-CZ" sz="2400" dirty="0">
                <a:hlinkClick r:id="rId16" tooltip="Jitrocel"/>
              </a:rPr>
              <a:t>jitrocel</a:t>
            </a:r>
            <a:r>
              <a:rPr lang="cs-CZ" sz="2400" dirty="0"/>
              <a:t>. Je jedním z mála jitrocelů který nepovažujeme za </a:t>
            </a:r>
            <a:r>
              <a:rPr lang="cs-CZ" sz="2400" dirty="0">
                <a:hlinkClick r:id="rId17" tooltip="Plevel"/>
              </a:rPr>
              <a:t>plevel</a:t>
            </a:r>
            <a:r>
              <a:rPr lang="cs-CZ" sz="2400" dirty="0"/>
              <a:t>, nýbrž za </a:t>
            </a:r>
            <a:r>
              <a:rPr lang="cs-CZ" sz="2400" dirty="0">
                <a:hlinkClick r:id="rId18" tooltip="Léčivá rostlina"/>
              </a:rPr>
              <a:t>léčivku</a:t>
            </a:r>
            <a:r>
              <a:rPr lang="cs-CZ" sz="2400" dirty="0"/>
              <a:t> a je pěstován pro léčivé účinky </a:t>
            </a:r>
            <a:r>
              <a:rPr lang="cs-CZ" sz="2400" dirty="0">
                <a:hlinkClick r:id="rId19" tooltip="Semeno"/>
              </a:rPr>
              <a:t>semen</a:t>
            </a:r>
            <a:r>
              <a:rPr lang="cs-CZ" sz="2400" dirty="0"/>
              <a:t>. 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Jiné užitečné polysacharidy 2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320C4-329C-4C78-BCDE-804774F8C430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08712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166</a:t>
            </a:fld>
            <a:endParaRPr lang="sk-SK"/>
          </a:p>
        </p:txBody>
      </p:sp>
      <p:pic>
        <p:nvPicPr>
          <p:cNvPr id="10" name="Obrázek 9" descr="img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8707580" cy="1584176"/>
          </a:xfrm>
          <a:prstGeom prst="rect">
            <a:avLst/>
          </a:prstGeom>
        </p:spPr>
      </p:pic>
      <p:pic>
        <p:nvPicPr>
          <p:cNvPr id="11" name="Obrázek 10" descr="arabin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3107186"/>
            <a:ext cx="1985706" cy="3039846"/>
          </a:xfrm>
          <a:prstGeom prst="rect">
            <a:avLst/>
          </a:prstGeom>
        </p:spPr>
      </p:pic>
      <p:pic>
        <p:nvPicPr>
          <p:cNvPr id="12" name="Obrázek 11" descr="gluco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7164288" y="2924944"/>
            <a:ext cx="1440160" cy="3188926"/>
          </a:xfrm>
          <a:prstGeom prst="rect">
            <a:avLst/>
          </a:prstGeom>
        </p:spPr>
      </p:pic>
      <p:pic>
        <p:nvPicPr>
          <p:cNvPr id="13" name="Obrázek 12" descr="manno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860032" y="3068960"/>
            <a:ext cx="1584176" cy="2979273"/>
          </a:xfrm>
          <a:prstGeom prst="rect">
            <a:avLst/>
          </a:prstGeom>
        </p:spPr>
      </p:pic>
      <p:pic>
        <p:nvPicPr>
          <p:cNvPr id="14" name="Obrázek 13" descr="xylo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2483768" y="3284984"/>
            <a:ext cx="1728192" cy="270827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051720" y="76470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Jsou to HETEROPLYSACHARIDY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25649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PENTÓZY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292080" y="22768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C00000"/>
                </a:solidFill>
                <a:latin typeface="Arial Black" pitchFamily="34" charset="0"/>
              </a:rPr>
              <a:t>HEXÓZY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fld id="{CC0F96A2-A2B4-442D-ACD4-B0D8579C32D9}" type="datetime1">
              <a:rPr lang="cs-CZ" smtClean="0"/>
              <a:t>17.10.2021</a:t>
            </a:fld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167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9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90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Stavební jednotka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79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Obrázek 10" descr="453px-Alginsäur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018" y="980727"/>
            <a:ext cx="5854808" cy="2016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059832" y="314096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C00000"/>
                </a:solidFill>
                <a:latin typeface="Arial Black" pitchFamily="34" charset="0"/>
              </a:rPr>
              <a:t>ALGINÁT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796136" y="299695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Molar</a:t>
            </a:r>
            <a:r>
              <a:rPr lang="cs-CZ" sz="2000" dirty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 </a:t>
            </a:r>
            <a:r>
              <a:rPr lang="cs-CZ" sz="2000" dirty="0" err="1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mass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10,000 – 600,000</a:t>
            </a:r>
          </a:p>
        </p:txBody>
      </p:sp>
      <p:pic>
        <p:nvPicPr>
          <p:cNvPr id="16" name="Obrázek 15" descr="img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46444" y="-30221"/>
            <a:ext cx="936104" cy="281398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51520" y="378904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 Black" pitchFamily="34" charset="0"/>
              </a:rPr>
              <a:t>Alginic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acid is a linear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  <a:hlinkClick r:id="rId5" tooltip="Copolymer"/>
              </a:rPr>
              <a:t>copolymer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with </a:t>
            </a:r>
            <a:r>
              <a:rPr lang="en-US" sz="2400" dirty="0" err="1">
                <a:solidFill>
                  <a:srgbClr val="FF0000"/>
                </a:solidFill>
                <a:latin typeface="Arial Black" pitchFamily="34" charset="0"/>
                <a:hlinkClick r:id="rId6" tooltip="Homopolymer"/>
              </a:rPr>
              <a:t>homopolymeric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blocks of (1-4)-linked β-D-</a:t>
            </a:r>
            <a:r>
              <a:rPr lang="en-US" sz="2400" dirty="0" err="1">
                <a:solidFill>
                  <a:srgbClr val="FF0000"/>
                </a:solidFill>
                <a:latin typeface="Arial Black" pitchFamily="34" charset="0"/>
                <a:hlinkClick r:id="rId7" tooltip="Mannuronate (page does not exist)"/>
              </a:rPr>
              <a:t>mannuronate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(M) and its C-5 </a:t>
            </a:r>
            <a:r>
              <a:rPr lang="en-US" sz="2400" dirty="0" err="1">
                <a:solidFill>
                  <a:srgbClr val="FF0000"/>
                </a:solidFill>
                <a:latin typeface="Arial Black" pitchFamily="34" charset="0"/>
                <a:hlinkClick r:id="rId8" tooltip="Epimer"/>
              </a:rPr>
              <a:t>epimer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α-L-</a:t>
            </a:r>
            <a:r>
              <a:rPr lang="en-US" sz="2400" dirty="0" err="1">
                <a:solidFill>
                  <a:srgbClr val="FF0000"/>
                </a:solidFill>
                <a:latin typeface="Arial Black" pitchFamily="34" charset="0"/>
                <a:hlinkClick r:id="rId9" tooltip="Guluronic acid (page does not exist)"/>
              </a:rPr>
              <a:t>guluronate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(G) residues, respectively,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  <a:hlinkClick r:id="rId10" tooltip="Covalently"/>
              </a:rPr>
              <a:t>covalently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linked together in different sequences or blocks.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427984" y="4581128"/>
            <a:ext cx="1944216" cy="432048"/>
          </a:xfrm>
          <a:prstGeom prst="rect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ovací šipka 20"/>
          <p:cNvCxnSpPr/>
          <p:nvPr/>
        </p:nvCxnSpPr>
        <p:spPr>
          <a:xfrm flipV="1">
            <a:off x="4427984" y="1988840"/>
            <a:ext cx="216024" cy="259228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6372200" y="2060848"/>
            <a:ext cx="648072" cy="252028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D5DA2B-FDEA-4633-8D21-0BD8C537AEF6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168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8569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Alginate</a:t>
            </a:r>
            <a:r>
              <a:rPr lang="en-US" sz="2800" b="1" dirty="0"/>
              <a:t> </a:t>
            </a:r>
            <a:r>
              <a:rPr lang="en-US" sz="2000" b="1" dirty="0"/>
              <a:t>absorbs water quickly, which makes it useful as an additive in </a:t>
            </a:r>
            <a:r>
              <a:rPr lang="en-US" sz="2000" b="1" dirty="0">
                <a:hlinkClick r:id="rId2" tooltip="Dehydrated"/>
              </a:rPr>
              <a:t>dehydrated</a:t>
            </a:r>
            <a:r>
              <a:rPr lang="en-US" sz="2000" b="1" dirty="0"/>
              <a:t> products such as </a:t>
            </a:r>
            <a:r>
              <a:rPr lang="en-US" sz="2000" b="1" dirty="0">
                <a:hlinkClick r:id="rId3" tooltip="Diet aid"/>
              </a:rPr>
              <a:t>slimming aids</a:t>
            </a:r>
            <a:r>
              <a:rPr lang="en-US" sz="2000" b="1" dirty="0"/>
              <a:t>, and in the manufacture of paper and textiles. It is also used for </a:t>
            </a:r>
            <a:r>
              <a:rPr lang="en-US" sz="2000" b="1" dirty="0">
                <a:hlinkClick r:id="rId4" tooltip="Waterproofing"/>
              </a:rPr>
              <a:t>waterproofing</a:t>
            </a:r>
            <a:r>
              <a:rPr lang="en-US" sz="2000" b="1" dirty="0"/>
              <a:t> and </a:t>
            </a:r>
            <a:r>
              <a:rPr lang="en-US" sz="2000" b="1" dirty="0">
                <a:hlinkClick r:id="rId5" tooltip="Fireproofing"/>
              </a:rPr>
              <a:t>fireproofing</a:t>
            </a:r>
            <a:r>
              <a:rPr lang="en-US" sz="2000" b="1" dirty="0"/>
              <a:t> fabrics, in the food industry as a </a:t>
            </a:r>
            <a:r>
              <a:rPr lang="en-US" sz="2000" b="1" dirty="0">
                <a:hlinkClick r:id="rId6" tooltip="Thickening"/>
              </a:rPr>
              <a:t>thickening</a:t>
            </a:r>
            <a:r>
              <a:rPr lang="en-US" sz="2000" b="1" dirty="0"/>
              <a:t> agent for drinks, ice cream and cosmetics, and as a </a:t>
            </a:r>
            <a:r>
              <a:rPr lang="en-US" sz="2000" b="1" dirty="0">
                <a:hlinkClick r:id="rId7" tooltip="Gelling agent"/>
              </a:rPr>
              <a:t>gelling agent</a:t>
            </a:r>
            <a:r>
              <a:rPr lang="en-US" sz="2000" b="1" dirty="0"/>
              <a:t> for jellies.</a:t>
            </a:r>
            <a:r>
              <a:rPr lang="en-US" sz="2000" b="1" baseline="30000" dirty="0"/>
              <a:t>[</a:t>
            </a:r>
            <a:r>
              <a:rPr lang="en-US" sz="2000" b="1" i="1" baseline="30000" dirty="0">
                <a:hlinkClick r:id="rId8" tooltip="Wikipedia:Citation needed"/>
              </a:rPr>
              <a:t>citation needed</a:t>
            </a:r>
            <a:r>
              <a:rPr lang="en-US" sz="2000" b="1" baseline="30000" dirty="0"/>
              <a:t>]</a:t>
            </a:r>
            <a:endParaRPr lang="en-US" sz="2000" b="1" dirty="0"/>
          </a:p>
          <a:p>
            <a:r>
              <a:rPr lang="en-US" sz="2000" b="1" dirty="0"/>
              <a:t>Alginate is used as an ingredient in various </a:t>
            </a:r>
            <a:r>
              <a:rPr lang="en-US" sz="2000" b="1" dirty="0">
                <a:hlinkClick r:id="rId9" tooltip="Pharmaceutical"/>
              </a:rPr>
              <a:t>pharmaceutical</a:t>
            </a:r>
            <a:r>
              <a:rPr lang="en-US" sz="2000" b="1" dirty="0"/>
              <a:t> preparations, such as </a:t>
            </a:r>
            <a:r>
              <a:rPr lang="en-US" sz="2000" b="1" dirty="0" err="1">
                <a:hlinkClick r:id="rId10" tooltip="Gaviscon"/>
              </a:rPr>
              <a:t>Gaviscon</a:t>
            </a:r>
            <a:r>
              <a:rPr lang="en-US" sz="2000" b="1" dirty="0"/>
              <a:t>, in which it combines with </a:t>
            </a:r>
            <a:r>
              <a:rPr lang="en-US" sz="2000" b="1" dirty="0">
                <a:hlinkClick r:id="rId11" tooltip="Bicarbonate"/>
              </a:rPr>
              <a:t>bicarbonate</a:t>
            </a:r>
            <a:r>
              <a:rPr lang="en-US" sz="2000" b="1" dirty="0"/>
              <a:t> to inhibit </a:t>
            </a:r>
            <a:r>
              <a:rPr lang="en-US" sz="2000" b="1" dirty="0">
                <a:hlinkClick r:id="rId12" tooltip="Gastroesophageal reflux disease"/>
              </a:rPr>
              <a:t>reflux</a:t>
            </a:r>
            <a:r>
              <a:rPr lang="en-US" sz="2000" b="1" dirty="0"/>
              <a:t>. Sodium alginate is used as an </a:t>
            </a:r>
            <a:r>
              <a:rPr lang="en-US" sz="2000" b="1" dirty="0">
                <a:hlinkClick r:id="rId13" tooltip="Impression (dental)"/>
              </a:rPr>
              <a:t>impression</a:t>
            </a:r>
            <a:r>
              <a:rPr lang="en-US" sz="2000" b="1" dirty="0"/>
              <a:t>-making material in </a:t>
            </a:r>
            <a:r>
              <a:rPr lang="en-US" sz="2000" b="1" dirty="0">
                <a:hlinkClick r:id="rId14" tooltip="Dentistry"/>
              </a:rPr>
              <a:t>dentistry</a:t>
            </a:r>
            <a:r>
              <a:rPr lang="en-US" sz="2000" b="1" dirty="0"/>
              <a:t>, </a:t>
            </a:r>
            <a:r>
              <a:rPr lang="en-US" sz="2000" b="1" dirty="0">
                <a:hlinkClick r:id="rId15" tooltip="Prosthetic"/>
              </a:rPr>
              <a:t>prosthetics</a:t>
            </a:r>
            <a:r>
              <a:rPr lang="en-US" sz="2000" b="1" dirty="0"/>
              <a:t>, </a:t>
            </a:r>
            <a:r>
              <a:rPr lang="en-US" sz="2000" b="1" dirty="0" err="1">
                <a:hlinkClick r:id="rId16" tooltip="Lifecasting"/>
              </a:rPr>
              <a:t>lifecasting</a:t>
            </a:r>
            <a:r>
              <a:rPr lang="en-US" sz="2000" b="1" dirty="0"/>
              <a:t> and for creating positives for small-scale </a:t>
            </a:r>
            <a:r>
              <a:rPr lang="en-US" sz="2000" b="1" dirty="0">
                <a:hlinkClick r:id="rId17" tooltip="Casting"/>
              </a:rPr>
              <a:t>casting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Sodium alginate is used in </a:t>
            </a:r>
            <a:r>
              <a:rPr lang="en-US" sz="2000" b="1" dirty="0">
                <a:hlinkClick r:id="rId18" tooltip="Reactive dye printing"/>
              </a:rPr>
              <a:t>reactive dye printing</a:t>
            </a:r>
            <a:r>
              <a:rPr lang="en-US" sz="2000" b="1" dirty="0"/>
              <a:t> and as a thickener for </a:t>
            </a:r>
            <a:r>
              <a:rPr lang="en-US" sz="2000" b="1" dirty="0">
                <a:hlinkClick r:id="rId19" tooltip="Reactive dye"/>
              </a:rPr>
              <a:t>reactive dyes</a:t>
            </a:r>
            <a:r>
              <a:rPr lang="en-US" sz="2000" b="1" dirty="0"/>
              <a:t> in </a:t>
            </a:r>
            <a:r>
              <a:rPr lang="en-US" sz="2000" b="1" dirty="0">
                <a:hlinkClick r:id="rId20" tooltip="Textile printing"/>
              </a:rPr>
              <a:t>textile screen-printing</a:t>
            </a:r>
            <a:r>
              <a:rPr lang="en-US" sz="2000" b="1" dirty="0"/>
              <a:t>.</a:t>
            </a:r>
            <a:r>
              <a:rPr lang="en-US" sz="2000" b="1" baseline="30000" dirty="0"/>
              <a:t>[</a:t>
            </a:r>
            <a:r>
              <a:rPr lang="en-US" sz="2000" b="1" i="1" baseline="30000" dirty="0">
                <a:hlinkClick r:id="rId8" tooltip="Wikipedia:Citation needed"/>
              </a:rPr>
              <a:t>citation needed</a:t>
            </a:r>
            <a:r>
              <a:rPr lang="en-US" sz="2000" b="1" baseline="30000" dirty="0"/>
              <a:t>]</a:t>
            </a:r>
            <a:r>
              <a:rPr lang="en-US" sz="2000" b="1" dirty="0"/>
              <a:t> Alginates do not react with these dyes and wash out easily, unlike starch-based thickeners.</a:t>
            </a:r>
          </a:p>
          <a:p>
            <a:r>
              <a:rPr lang="en-US" sz="2000" b="1" dirty="0"/>
              <a:t>As a material for micro-encapsulation.</a:t>
            </a:r>
            <a:r>
              <a:rPr lang="en-US" sz="2000" b="1" baseline="30000" dirty="0">
                <a:hlinkClick r:id="rId21"/>
              </a:rPr>
              <a:t>[7]</a:t>
            </a:r>
            <a:endParaRPr lang="en-US" sz="2000" b="1" dirty="0"/>
          </a:p>
          <a:p>
            <a:r>
              <a:rPr lang="en-US" sz="2000" b="1" dirty="0">
                <a:hlinkClick r:id="rId22" tooltip="Calcium alginate"/>
              </a:rPr>
              <a:t>Calcium alginate</a:t>
            </a:r>
            <a:r>
              <a:rPr lang="en-US" sz="2000" b="1" dirty="0"/>
              <a:t> is used in different types of medical products including skin </a:t>
            </a:r>
            <a:r>
              <a:rPr lang="en-US" sz="2000" b="1" dirty="0">
                <a:hlinkClick r:id="rId23" tooltip="Wound dressing"/>
              </a:rPr>
              <a:t>wound dressings</a:t>
            </a:r>
            <a:r>
              <a:rPr lang="en-US" sz="2000" b="1" dirty="0"/>
              <a:t> to promote healing</a:t>
            </a:r>
            <a:r>
              <a:rPr lang="en-US" sz="2000" b="1" baseline="30000" dirty="0">
                <a:hlinkClick r:id="rId21"/>
              </a:rPr>
              <a:t>[8]</a:t>
            </a:r>
            <a:r>
              <a:rPr lang="en-US" sz="2000" b="1" dirty="0"/>
              <a:t> and can be removed with less pain than conventional dressings.</a:t>
            </a:r>
            <a:r>
              <a:rPr lang="en-US" sz="2000" b="1" baseline="30000" dirty="0"/>
              <a:t>[</a:t>
            </a:r>
            <a:endParaRPr lang="en-US" sz="2000" b="1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4173C-C7C3-4478-8887-1349D24755BD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169</a:t>
            </a:fld>
            <a:endParaRPr lang="sk-SK"/>
          </a:p>
        </p:txBody>
      </p:sp>
      <p:pic>
        <p:nvPicPr>
          <p:cNvPr id="6" name="Obrázek 5" descr="komplexa kationtu Ca+2 alginátem 0508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04064" y="-395752"/>
            <a:ext cx="4735872" cy="849694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51520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Komplexa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kationtu Ca</a:t>
            </a:r>
            <a:r>
              <a:rPr lang="cs-CZ" sz="3200" baseline="30000" dirty="0">
                <a:solidFill>
                  <a:srgbClr val="FF0000"/>
                </a:solidFill>
                <a:latin typeface="Arial Black" pitchFamily="34" charset="0"/>
              </a:rPr>
              <a:t>+2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alginátem – model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„vejce v kartónu“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A1BE4F-CDAD-4C1D-B70A-3623DD1D3EC7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5" name="Obrázek 4" descr="img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021" y="404664"/>
            <a:ext cx="8738471" cy="5400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11247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Cukrovinky, sladkosti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911CD-BDE2-4EAC-A977-279B664ECDA8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170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9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4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Stavební jednotka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31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Obrázek 8" descr="Chondroitin_Sulfate_Structure_NT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836712"/>
            <a:ext cx="5987820" cy="25922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2987824" y="33569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4869160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Jde o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  <a:hlinkClick r:id="rId3" tooltip="Polysacharidy"/>
              </a:rPr>
              <a:t>polysacharid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složený z pravidelně se opakujících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  <a:hlinkClick r:id="rId4" tooltip="Monomer"/>
              </a:rPr>
              <a:t>monomerů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  <a:hlinkClick r:id="rId5" tooltip="Glukuronát"/>
              </a:rPr>
              <a:t>glukuronátu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a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N-</a:t>
            </a:r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acetylgalaktosaminu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7452320" y="2708920"/>
            <a:ext cx="144016" cy="273630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1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04429" y="351755"/>
            <a:ext cx="2486472" cy="2880322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0" y="548680"/>
            <a:ext cx="31318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ovací šipka 19"/>
          <p:cNvCxnSpPr/>
          <p:nvPr/>
        </p:nvCxnSpPr>
        <p:spPr>
          <a:xfrm flipV="1">
            <a:off x="1907704" y="1124744"/>
            <a:ext cx="2952328" cy="14401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 flipV="1">
            <a:off x="4932040" y="2132856"/>
            <a:ext cx="504056" cy="331236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7504" y="29249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Chemical structure of one unit in a </a:t>
            </a:r>
            <a:r>
              <a:rPr lang="en-US" b="1" dirty="0" err="1">
                <a:solidFill>
                  <a:srgbClr val="FF0000"/>
                </a:solidFill>
              </a:rPr>
              <a:t>chondroitin</a:t>
            </a:r>
            <a:r>
              <a:rPr lang="en-US" b="1" dirty="0">
                <a:solidFill>
                  <a:srgbClr val="FF0000"/>
                </a:solidFill>
              </a:rPr>
              <a:t> sulfate chain. Chondroitin-4-sulfate: </a:t>
            </a:r>
            <a:r>
              <a:rPr lang="en-US" b="1" dirty="0">
                <a:solidFill>
                  <a:srgbClr val="9900CC"/>
                </a:solidFill>
              </a:rPr>
              <a:t>R</a:t>
            </a:r>
            <a:r>
              <a:rPr lang="en-US" b="1" baseline="-25000" dirty="0">
                <a:solidFill>
                  <a:srgbClr val="9900CC"/>
                </a:solidFill>
              </a:rPr>
              <a:t>1</a:t>
            </a:r>
            <a:r>
              <a:rPr lang="en-US" b="1" dirty="0">
                <a:solidFill>
                  <a:srgbClr val="9900CC"/>
                </a:solidFill>
              </a:rPr>
              <a:t> = H</a:t>
            </a:r>
            <a:r>
              <a:rPr lang="en-US" b="1" dirty="0">
                <a:solidFill>
                  <a:srgbClr val="FF0000"/>
                </a:solidFill>
              </a:rPr>
              <a:t>; </a:t>
            </a:r>
            <a:r>
              <a:rPr lang="en-US" b="1" dirty="0">
                <a:solidFill>
                  <a:srgbClr val="C00000"/>
                </a:solidFill>
              </a:rPr>
              <a:t>R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 = SO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>
                <a:solidFill>
                  <a:srgbClr val="FF0000"/>
                </a:solidFill>
              </a:rPr>
              <a:t>; </a:t>
            </a:r>
            <a:r>
              <a:rPr lang="en-US" b="1" dirty="0">
                <a:solidFill>
                  <a:srgbClr val="9900CC"/>
                </a:solidFill>
              </a:rPr>
              <a:t>R</a:t>
            </a:r>
            <a:r>
              <a:rPr lang="en-US" b="1" baseline="-25000" dirty="0">
                <a:solidFill>
                  <a:srgbClr val="9900CC"/>
                </a:solidFill>
              </a:rPr>
              <a:t>3</a:t>
            </a:r>
            <a:r>
              <a:rPr lang="en-US" b="1" dirty="0">
                <a:solidFill>
                  <a:srgbClr val="9900CC"/>
                </a:solidFill>
              </a:rPr>
              <a:t> = H. </a:t>
            </a:r>
            <a:r>
              <a:rPr lang="en-US" b="1" dirty="0"/>
              <a:t>Chondroitin-6-sulfate: R</a:t>
            </a:r>
            <a:r>
              <a:rPr lang="en-US" b="1" baseline="-25000" dirty="0"/>
              <a:t>1</a:t>
            </a:r>
            <a:r>
              <a:rPr lang="en-US" b="1" dirty="0"/>
              <a:t> = SO</a:t>
            </a:r>
            <a:r>
              <a:rPr lang="en-US" b="1" baseline="-25000" dirty="0"/>
              <a:t>3</a:t>
            </a:r>
            <a:r>
              <a:rPr lang="en-US" b="1" dirty="0"/>
              <a:t>H; R</a:t>
            </a:r>
            <a:r>
              <a:rPr lang="en-US" b="1" baseline="-25000" dirty="0"/>
              <a:t>2</a:t>
            </a:r>
            <a:r>
              <a:rPr lang="en-US" b="1" dirty="0"/>
              <a:t>, R</a:t>
            </a:r>
            <a:r>
              <a:rPr lang="en-US" b="1" baseline="-25000" dirty="0"/>
              <a:t>3</a:t>
            </a:r>
            <a:r>
              <a:rPr lang="en-US" b="1" dirty="0"/>
              <a:t> = H.</a:t>
            </a:r>
            <a:endParaRPr lang="cs-CZ" b="1" dirty="0"/>
          </a:p>
        </p:txBody>
      </p:sp>
      <p:sp>
        <p:nvSpPr>
          <p:cNvPr id="28" name="Elipsa 27"/>
          <p:cNvSpPr/>
          <p:nvPr/>
        </p:nvSpPr>
        <p:spPr>
          <a:xfrm>
            <a:off x="7236296" y="1196752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5292080" y="2132856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6156176" y="1628800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07504" y="116632"/>
            <a:ext cx="90364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Medicínský profil látky </a:t>
            </a:r>
          </a:p>
          <a:p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Mechanismus účinku</a:t>
            </a:r>
          </a:p>
          <a:p>
            <a:r>
              <a:rPr lang="cs-CZ" sz="2000" b="1" dirty="0"/>
              <a:t>Působí </a:t>
            </a:r>
            <a:r>
              <a:rPr lang="cs-CZ" sz="2000" b="1" u="sng" dirty="0">
                <a:solidFill>
                  <a:srgbClr val="0000FF"/>
                </a:solidFill>
              </a:rPr>
              <a:t>patrně</a:t>
            </a:r>
            <a:r>
              <a:rPr lang="cs-CZ" sz="2000" b="1" dirty="0"/>
              <a:t> galaktosamin vzniklý odbouráním </a:t>
            </a:r>
            <a:r>
              <a:rPr lang="cs-CZ" sz="2000" b="1" dirty="0">
                <a:hlinkClick r:id="rId2" tooltip="Polysacharidy"/>
              </a:rPr>
              <a:t>polysacharidového</a:t>
            </a:r>
            <a:r>
              <a:rPr lang="cs-CZ" sz="2000" b="1" dirty="0"/>
              <a:t> řetězce, mechanismus účinku je pravděpodobně shodný s </a:t>
            </a:r>
            <a:r>
              <a:rPr lang="cs-CZ" sz="2000" b="1" dirty="0">
                <a:hlinkClick r:id="rId3" tooltip="Glukosamin"/>
              </a:rPr>
              <a:t>glukosaminem</a:t>
            </a:r>
            <a:r>
              <a:rPr lang="cs-CZ" sz="2000" b="1" dirty="0"/>
              <a:t>. K výstavbě chrupavky není využíván polysacharidový řetězec či jeho štěpy, ale jednotlivé </a:t>
            </a:r>
            <a:r>
              <a:rPr lang="cs-CZ" sz="2000" b="1" dirty="0">
                <a:hlinkClick r:id="rId4" tooltip="Monomer"/>
              </a:rPr>
              <a:t>monomery</a:t>
            </a:r>
            <a:r>
              <a:rPr lang="cs-CZ" sz="2000" b="1" dirty="0"/>
              <a:t> (vzhledem k výše uvedené </a:t>
            </a:r>
            <a:r>
              <a:rPr lang="cs-CZ" sz="2000" b="1" dirty="0">
                <a:hlinkClick r:id="rId5" tooltip="Biosyntéza"/>
              </a:rPr>
              <a:t>biosyntéze</a:t>
            </a:r>
            <a:r>
              <a:rPr lang="cs-CZ" sz="2000" b="1" dirty="0"/>
              <a:t> </a:t>
            </a:r>
            <a:r>
              <a:rPr lang="cs-CZ" sz="2000" b="1" dirty="0">
                <a:hlinkClick r:id="rId6" tooltip="Proteoglykan"/>
              </a:rPr>
              <a:t>proteoglykanů</a:t>
            </a:r>
            <a:r>
              <a:rPr lang="cs-CZ" sz="2000" b="1" dirty="0"/>
              <a:t>). </a:t>
            </a:r>
          </a:p>
          <a:p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Účinky</a:t>
            </a:r>
          </a:p>
          <a:p>
            <a:r>
              <a:rPr lang="cs-CZ" sz="2000" b="1" dirty="0"/>
              <a:t>Chondroitin sulfát patří mezi symptomaticky pomalu působící léky při </a:t>
            </a:r>
            <a:r>
              <a:rPr lang="cs-CZ" sz="2000" b="1" dirty="0">
                <a:hlinkClick r:id="rId7" tooltip="Osteoartróza"/>
              </a:rPr>
              <a:t>osteoartróze</a:t>
            </a:r>
            <a:r>
              <a:rPr lang="cs-CZ" sz="2000" b="1" dirty="0"/>
              <a:t>.To znamená, že při dlouhodobém užívání (alespoň 2 měsíce) má příznivé účinky proti </a:t>
            </a:r>
            <a:r>
              <a:rPr lang="cs-CZ" sz="2000" b="1" dirty="0">
                <a:hlinkClick r:id="rId8" tooltip="Bolest"/>
              </a:rPr>
              <a:t>bolesti</a:t>
            </a:r>
            <a:r>
              <a:rPr lang="cs-CZ" sz="2000" b="1" dirty="0"/>
              <a:t> a </a:t>
            </a:r>
            <a:r>
              <a:rPr lang="cs-CZ" sz="2000" b="1" dirty="0">
                <a:hlinkClick r:id="rId9" tooltip="Zánět"/>
              </a:rPr>
              <a:t>zánětu</a:t>
            </a:r>
            <a:r>
              <a:rPr lang="cs-CZ" sz="2000" b="1" dirty="0"/>
              <a:t> při artróze </a:t>
            </a:r>
            <a:r>
              <a:rPr lang="cs-CZ" sz="2000" b="1" dirty="0">
                <a:hlinkClick r:id="rId10" tooltip="Kloub"/>
              </a:rPr>
              <a:t>kloubů</a:t>
            </a:r>
            <a:r>
              <a:rPr lang="cs-CZ" sz="2000" b="1" dirty="0"/>
              <a:t>.</a:t>
            </a:r>
            <a:r>
              <a:rPr lang="cs-CZ" sz="2000" b="1" baseline="30000" dirty="0"/>
              <a:t> </a:t>
            </a:r>
            <a:r>
              <a:rPr lang="cs-CZ" sz="2000" b="1" dirty="0"/>
              <a:t>Na rozdíl od </a:t>
            </a:r>
            <a:r>
              <a:rPr lang="cs-CZ" sz="2000" b="1" dirty="0">
                <a:hlinkClick r:id="rId11" tooltip="Analgetika"/>
              </a:rPr>
              <a:t>analgetik</a:t>
            </a:r>
            <a:r>
              <a:rPr lang="cs-CZ" sz="2000" b="1" dirty="0"/>
              <a:t> a </a:t>
            </a:r>
            <a:r>
              <a:rPr lang="cs-CZ" sz="2000" b="1" dirty="0">
                <a:hlinkClick r:id="rId12" tooltip="Steroidy"/>
              </a:rPr>
              <a:t>nesteroidních</a:t>
            </a:r>
            <a:r>
              <a:rPr lang="cs-CZ" sz="2000" b="1" dirty="0"/>
              <a:t> </a:t>
            </a:r>
            <a:r>
              <a:rPr lang="cs-CZ" sz="2000" b="1" dirty="0">
                <a:hlinkClick r:id="rId13" tooltip="Antiflogistika (stránka neexistuje)"/>
              </a:rPr>
              <a:t>antiflogistik</a:t>
            </a:r>
            <a:r>
              <a:rPr lang="cs-CZ" sz="2000" b="1" dirty="0"/>
              <a:t> je tento účinek opožděný, projeví se až po 4-6 týdnech pravidelného užívaní. Po vysazení však tento účinek obvykle přetrvává nějakou dobu. Proto je možné po 2-3 měsících užívání udělat další asi 2-3měsíční přestávku.</a:t>
            </a:r>
          </a:p>
          <a:p>
            <a:r>
              <a:rPr lang="cs-CZ" sz="2000" b="1" dirty="0"/>
              <a:t>Chondroitin sulfát též zřejmě dokáže zastavit ztrátu kloubní chrupavky, ke které při </a:t>
            </a:r>
            <a:r>
              <a:rPr lang="cs-CZ" sz="2000" b="1" dirty="0">
                <a:hlinkClick r:id="rId7" tooltip="Osteoartróza"/>
              </a:rPr>
              <a:t>artróze</a:t>
            </a:r>
            <a:r>
              <a:rPr lang="cs-CZ" sz="2000" b="1" dirty="0"/>
              <a:t> dochází.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12160" y="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E41E0A-A825-499A-AC68-EA855D6E495F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GUAROVÁ GUMA  - rostlinná guma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9A283-FE7D-4876-9B40-C39651100D2D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552728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172</a:t>
            </a:fld>
            <a:endParaRPr lang="sk-SK"/>
          </a:p>
        </p:txBody>
      </p:sp>
      <p:pic>
        <p:nvPicPr>
          <p:cNvPr id="6" name="Obrázek 5" descr="620px-Guar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068960"/>
            <a:ext cx="5905500" cy="32956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6926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Chemically, </a:t>
            </a:r>
            <a:r>
              <a:rPr lang="en-US" sz="2000" b="1" cap="all" dirty="0">
                <a:solidFill>
                  <a:srgbClr val="FF0000"/>
                </a:solidFill>
                <a:latin typeface="Arial Black" pitchFamily="34" charset="0"/>
              </a:rPr>
              <a:t>guar gum is a polysaccharide </a:t>
            </a:r>
            <a:r>
              <a:rPr lang="en-US" sz="2000" b="1" dirty="0"/>
              <a:t>composed of the sugars </a:t>
            </a:r>
            <a:r>
              <a:rPr lang="en-US" sz="2000" b="1" dirty="0" err="1">
                <a:solidFill>
                  <a:srgbClr val="0000FF"/>
                </a:solidFill>
              </a:rPr>
              <a:t>galactose</a:t>
            </a:r>
            <a:r>
              <a:rPr lang="en-US" sz="2000" b="1" dirty="0"/>
              <a:t> and </a:t>
            </a:r>
            <a:r>
              <a:rPr lang="en-US" sz="2000" b="1" dirty="0">
                <a:solidFill>
                  <a:srgbClr val="008000"/>
                </a:solidFill>
              </a:rPr>
              <a:t>mannose</a:t>
            </a:r>
            <a:r>
              <a:rPr lang="en-US" sz="2000" b="1" dirty="0"/>
              <a:t>. The backbone is a </a:t>
            </a:r>
            <a:r>
              <a:rPr lang="en-US" sz="2000" b="1" dirty="0">
                <a:solidFill>
                  <a:srgbClr val="008000"/>
                </a:solidFill>
              </a:rPr>
              <a:t>linear chain of β 1,4-linked mannose </a:t>
            </a:r>
            <a:r>
              <a:rPr lang="en-US" sz="2000" b="1" dirty="0"/>
              <a:t>residues to which </a:t>
            </a:r>
            <a:r>
              <a:rPr lang="en-US" sz="2000" b="1" dirty="0" err="1">
                <a:solidFill>
                  <a:srgbClr val="0000FF"/>
                </a:solidFill>
              </a:rPr>
              <a:t>galactose</a:t>
            </a:r>
            <a:r>
              <a:rPr lang="en-US" sz="2000" b="1" dirty="0"/>
              <a:t> residues are 1,6-linked at every second mannose, </a:t>
            </a:r>
            <a:r>
              <a:rPr lang="en-US" sz="2000" b="1" dirty="0">
                <a:solidFill>
                  <a:srgbClr val="0000FF"/>
                </a:solidFill>
              </a:rPr>
              <a:t>forming short </a:t>
            </a:r>
            <a:r>
              <a:rPr lang="en-US" sz="2000" b="1" dirty="0" err="1">
                <a:solidFill>
                  <a:srgbClr val="0000FF"/>
                </a:solidFill>
              </a:rPr>
              <a:t>sidebranches</a:t>
            </a:r>
            <a:r>
              <a:rPr lang="en-US" sz="2000" b="1" dirty="0"/>
              <a:t>. </a:t>
            </a:r>
            <a:endParaRPr lang="cs-CZ" sz="2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2132856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Zahušťovadlo do potravin, protože už při nízkých koncentracích má velkou viskozitu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EXAKTNÍ HODNOCENÍ </a:t>
            </a:r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biodegradace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 dirty="0">
                <a:solidFill>
                  <a:srgbClr val="0000FF"/>
                </a:solidFill>
                <a:latin typeface="Arial Black" pitchFamily="34" charset="0"/>
              </a:rPr>
              <a:t>ODNOSNÝCH PLASTOVÝCH TAŠEK</a:t>
            </a:r>
          </a:p>
        </p:txBody>
      </p:sp>
      <p:sp>
        <p:nvSpPr>
          <p:cNvPr id="46083" name="Zástupný symbol pro datum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C0018DAF-B954-4E18-96EB-2EB93B8760D1}" type="datetime1">
              <a:rPr lang="cs-CZ" smtClean="0"/>
              <a:t>17.10.2021</a:t>
            </a:fld>
            <a:endParaRPr lang="sk-SK"/>
          </a:p>
        </p:txBody>
      </p:sp>
      <p:sp>
        <p:nvSpPr>
          <p:cNvPr id="4608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k-SK"/>
              <a:t>PŘÍRODNÍ POLYMERY polysacharidy škrob PŘF MU 6 2021</a:t>
            </a:r>
          </a:p>
        </p:txBody>
      </p:sp>
      <p:sp>
        <p:nvSpPr>
          <p:cNvPr id="4608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1FE2E-FE65-425D-BFBB-B96394E63282}" type="slidenum">
              <a:rPr lang="sk-SK" smtClean="0"/>
              <a:pPr/>
              <a:t>173</a:t>
            </a:fld>
            <a:endParaRPr lang="sk-SK"/>
          </a:p>
        </p:txBody>
      </p:sp>
      <p:pic>
        <p:nvPicPr>
          <p:cNvPr id="8" name="Obrázek 7" descr="biodegradace ODNOSNÝCH PLASTOVÝCH TAŠEK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052736"/>
            <a:ext cx="8856984" cy="899160"/>
          </a:xfrm>
          <a:prstGeom prst="rect">
            <a:avLst/>
          </a:prstGeom>
        </p:spPr>
      </p:pic>
      <p:pic>
        <p:nvPicPr>
          <p:cNvPr id="9" name="Obrázek 8" descr="biodegradace ODNOSNÝCH PLASTOVÝCH TAŠEK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25728"/>
            <a:ext cx="8784976" cy="4732272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Zástupný symbol pro datum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AF9A8C0F-2C6B-492E-9417-BFD094F039CA}" type="datetime1">
              <a:rPr lang="cs-CZ" smtClean="0"/>
              <a:t>17.10.2021</a:t>
            </a:fld>
            <a:endParaRPr lang="sk-SK"/>
          </a:p>
        </p:txBody>
      </p:sp>
      <p:sp>
        <p:nvSpPr>
          <p:cNvPr id="4608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k-SK"/>
              <a:t>PŘÍRODNÍ POLYMERY polysacharidy škrob PŘF MU 6 2021</a:t>
            </a:r>
          </a:p>
        </p:txBody>
      </p:sp>
      <p:sp>
        <p:nvSpPr>
          <p:cNvPr id="4608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1FE2E-FE65-425D-BFBB-B96394E63282}" type="slidenum">
              <a:rPr lang="sk-SK" smtClean="0"/>
              <a:pPr/>
              <a:t>174</a:t>
            </a:fld>
            <a:endParaRPr lang="sk-SK"/>
          </a:p>
        </p:txBody>
      </p:sp>
      <p:pic>
        <p:nvPicPr>
          <p:cNvPr id="12" name="Obrázek 11" descr="biodegradace ODNOSNÝCH PLASTOVÝCH TAŠEK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88640"/>
            <a:ext cx="8702053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Zástupný symbol pro datum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45C2829D-6DC2-4ECF-92C3-9E2D5DCEB9EC}" type="datetime1">
              <a:rPr lang="cs-CZ" smtClean="0"/>
              <a:t>17.10.2021</a:t>
            </a:fld>
            <a:endParaRPr lang="sk-SK"/>
          </a:p>
        </p:txBody>
      </p:sp>
      <p:sp>
        <p:nvSpPr>
          <p:cNvPr id="4608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k-SK"/>
              <a:t>PŘÍRODNÍ POLYMERY polysacharidy škrob PŘF MU 6 2021</a:t>
            </a:r>
          </a:p>
        </p:txBody>
      </p:sp>
      <p:sp>
        <p:nvSpPr>
          <p:cNvPr id="4608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1FE2E-FE65-425D-BFBB-B96394E63282}" type="slidenum">
              <a:rPr lang="sk-SK" smtClean="0"/>
              <a:pPr/>
              <a:t>175</a:t>
            </a:fld>
            <a:endParaRPr lang="sk-SK"/>
          </a:p>
        </p:txBody>
      </p:sp>
      <p:pic>
        <p:nvPicPr>
          <p:cNvPr id="6" name="Obrázek 5" descr="biodegradace ODNOSNÝCH PLASTOVÝCH TAŠEK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7" y="2924944"/>
            <a:ext cx="9135903" cy="3816424"/>
          </a:xfrm>
          <a:prstGeom prst="rect">
            <a:avLst/>
          </a:prstGeom>
        </p:spPr>
      </p:pic>
      <p:pic>
        <p:nvPicPr>
          <p:cNvPr id="7" name="Obrázek 6" descr="biodegradace ODNOSNÝCH PLASTOVÝCH TAŠEK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0"/>
            <a:ext cx="8784976" cy="2924944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395536" y="2420888"/>
            <a:ext cx="792088" cy="37444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427984" y="537321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Všechny materiály jsou na bázi ŠKROBU!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771800" y="5445224"/>
            <a:ext cx="1800200" cy="2880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2771800" y="5741640"/>
            <a:ext cx="1880592" cy="1356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843808" y="5741640"/>
            <a:ext cx="1808584" cy="49567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5292080" y="5157192"/>
            <a:ext cx="1224136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B0E03E-6684-4C49-8B9D-9493442FE25A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5" name="Obrázek 4" descr="img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Výroba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v ČR &amp; SR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73BBD-FF2E-47DA-8291-7C7B76E4C628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5400" b="1" dirty="0">
                <a:solidFill>
                  <a:srgbClr val="FF0000"/>
                </a:solidFill>
              </a:rPr>
              <a:t>Brambory</a:t>
            </a:r>
            <a:r>
              <a:rPr lang="cs-CZ" sz="5400" dirty="0">
                <a:solidFill>
                  <a:srgbClr val="FF0000"/>
                </a:solidFill>
              </a:rPr>
              <a:t>: </a:t>
            </a:r>
            <a:r>
              <a:rPr lang="sk-SK" sz="5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ČR &amp; SR</a:t>
            </a:r>
            <a:endParaRPr lang="cs-CZ" sz="5400" dirty="0">
              <a:solidFill>
                <a:srgbClr val="FF0000"/>
              </a:solidFill>
            </a:endParaRPr>
          </a:p>
          <a:p>
            <a:r>
              <a:rPr lang="cs-CZ" sz="5400" b="1" dirty="0">
                <a:solidFill>
                  <a:srgbClr val="0000FF"/>
                </a:solidFill>
              </a:rPr>
              <a:t>Kukuřice</a:t>
            </a:r>
            <a:r>
              <a:rPr lang="cs-CZ" sz="5400" dirty="0">
                <a:solidFill>
                  <a:srgbClr val="0000FF"/>
                </a:solidFill>
              </a:rPr>
              <a:t>: </a:t>
            </a:r>
            <a:r>
              <a:rPr lang="sk-SK" sz="54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SR</a:t>
            </a:r>
            <a:r>
              <a:rPr lang="cs-CZ" sz="5400" dirty="0">
                <a:solidFill>
                  <a:srgbClr val="0000FF"/>
                </a:solidFill>
              </a:rPr>
              <a:t> </a:t>
            </a:r>
          </a:p>
          <a:p>
            <a:r>
              <a:rPr lang="cs-CZ" sz="5400" b="1" dirty="0">
                <a:solidFill>
                  <a:srgbClr val="008000"/>
                </a:solidFill>
              </a:rPr>
              <a:t>Pšenice</a:t>
            </a:r>
            <a:r>
              <a:rPr lang="cs-CZ" sz="5400" dirty="0">
                <a:solidFill>
                  <a:srgbClr val="008000"/>
                </a:solidFill>
              </a:rPr>
              <a:t>: </a:t>
            </a:r>
            <a:r>
              <a:rPr lang="sk-SK" sz="5400" b="1" kern="1200" dirty="0">
                <a:solidFill>
                  <a:srgbClr val="008000"/>
                </a:solidFill>
                <a:ea typeface="Times New Roman"/>
                <a:cs typeface="Times New Roman"/>
              </a:rPr>
              <a:t>ČR</a:t>
            </a:r>
            <a:endParaRPr lang="cs-CZ" sz="5400" dirty="0">
              <a:solidFill>
                <a:srgbClr val="008000"/>
              </a:solidFill>
            </a:endParaRPr>
          </a:p>
          <a:p>
            <a:r>
              <a:rPr lang="cs-CZ" sz="5400" b="1" dirty="0">
                <a:solidFill>
                  <a:srgbClr val="C00000"/>
                </a:solidFill>
              </a:rPr>
              <a:t>Rýže</a:t>
            </a:r>
            <a:r>
              <a:rPr lang="cs-CZ" sz="5400" dirty="0">
                <a:solidFill>
                  <a:srgbClr val="C00000"/>
                </a:solidFill>
              </a:rPr>
              <a:t>:  </a:t>
            </a:r>
            <a:r>
              <a:rPr lang="cs-CZ" sz="5400" b="1" dirty="0">
                <a:solidFill>
                  <a:srgbClr val="C00000"/>
                </a:solidFill>
              </a:rPr>
              <a:t>ani </a:t>
            </a:r>
            <a:r>
              <a:rPr lang="sk-SK" sz="5400" b="1" kern="1200" dirty="0">
                <a:solidFill>
                  <a:srgbClr val="C00000"/>
                </a:solidFill>
                <a:ea typeface="Times New Roman"/>
                <a:cs typeface="Times New Roman"/>
              </a:rPr>
              <a:t>ČR &amp; SR</a:t>
            </a:r>
            <a:endParaRPr lang="cs-CZ" sz="5400" b="1" dirty="0">
              <a:solidFill>
                <a:srgbClr val="C00000"/>
              </a:solidFill>
            </a:endParaRPr>
          </a:p>
          <a:p>
            <a:pPr lvl="1"/>
            <a:endParaRPr lang="cs-CZ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2555E181-3593-4BE8-A014-102140C96399}" type="datetime1">
              <a:rPr lang="cs-CZ" smtClean="0"/>
              <a:t>17.10.2021</a:t>
            </a:fld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/>
              <a:t>PŘÍRODNÍ POLYMERY polysacharidy škrob PŘF MU 6 2021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4696915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22. 11.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6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6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6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brambor</a:t>
            </a:r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85250-9D0F-40F8-B44A-76429F623604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/>
              <a:t>Brambory obsahují 14 – 21 % hmot. škrobu, což není mnoho</a:t>
            </a:r>
          </a:p>
          <a:p>
            <a:r>
              <a:rPr lang="cs-CZ" sz="2800" b="1" dirty="0"/>
              <a:t>Z 1 ha lze získat průměrně 4 t škrobu</a:t>
            </a:r>
          </a:p>
          <a:p>
            <a:r>
              <a:rPr lang="cs-CZ" sz="2800" b="1" dirty="0"/>
              <a:t>Spotřeba vody je vysoká, 3,5 – 8 m</a:t>
            </a:r>
            <a:r>
              <a:rPr lang="cs-CZ" sz="2800" b="1" baseline="30000" dirty="0"/>
              <a:t>3</a:t>
            </a:r>
            <a:r>
              <a:rPr lang="cs-CZ" sz="2800" b="1" dirty="0"/>
              <a:t>/t brambor, ale moderní postupy jsou nižší</a:t>
            </a:r>
          </a:p>
          <a:p>
            <a:r>
              <a:rPr lang="cs-CZ" sz="2800" b="1" dirty="0"/>
              <a:t>Sušina škrobu je cca. 84 % hmot.</a:t>
            </a:r>
          </a:p>
          <a:p>
            <a:r>
              <a:rPr lang="cs-CZ" sz="2800" b="1" dirty="0"/>
              <a:t>Ostatní složky jsou:</a:t>
            </a:r>
          </a:p>
        </p:txBody>
      </p:sp>
      <p:pic>
        <p:nvPicPr>
          <p:cNvPr id="13" name="Obrázek 12" descr="img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53937" y="1650718"/>
            <a:ext cx="1844037" cy="7416824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539552" y="4581128"/>
            <a:ext cx="3312368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26DC3C-F90C-40C1-A5FB-60F1F2A615A3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331640" y="6453335"/>
            <a:ext cx="712879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9" name="Zástupný symbol pro obsah 8" descr="img66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26432" y="-914264"/>
            <a:ext cx="6292080" cy="8497888"/>
          </a:xfrm>
        </p:spPr>
      </p:pic>
      <p:sp>
        <p:nvSpPr>
          <p:cNvPr id="7" name="TextovéPole 6"/>
          <p:cNvSpPr txBox="1"/>
          <p:nvPr/>
        </p:nvSpPr>
        <p:spPr>
          <a:xfrm>
            <a:off x="323528" y="1412776"/>
            <a:ext cx="4824536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Brambory se transportují plavením vodou, proto recyklace vody přes usazovák hlíny a písku 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979712" y="1196752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732240" y="1628800"/>
            <a:ext cx="194421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Drť se nazývá </a:t>
            </a:r>
            <a:r>
              <a:rPr lang="cs-CZ" u="sng" dirty="0">
                <a:solidFill>
                  <a:srgbClr val="FF0000"/>
                </a:solidFill>
                <a:latin typeface="Arial Black" pitchFamily="34" charset="0"/>
              </a:rPr>
              <a:t>TŘENKA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PLODOVÁ VODA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164288" y="3933056"/>
            <a:ext cx="1800200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KOAGULACE</a:t>
            </a:r>
          </a:p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bílkovin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7812360" y="3140968"/>
            <a:ext cx="1152128" cy="79208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45811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ZDRTKY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5148064" y="5373216"/>
            <a:ext cx="1440160" cy="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516216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9900CC"/>
                </a:solidFill>
                <a:latin typeface="Arial Black" pitchFamily="34" charset="0"/>
              </a:rPr>
              <a:t>Malozrnný škrob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2924944"/>
            <a:ext cx="25202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Další mletí &gt; PŘESTRUHOVÁNÍ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r>
              <a:rPr lang="cs-CZ" sz="4000" b="1" cap="all" dirty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>
                <a:solidFill>
                  <a:srgbClr val="008000"/>
                </a:solidFill>
                <a:latin typeface="Arial Black" pitchFamily="34" charset="0"/>
              </a:rPr>
              <a:t>ethanolu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8000" dirty="0">
                <a:solidFill>
                  <a:srgbClr val="FF0000"/>
                </a:solidFill>
                <a:latin typeface="Arial Black" pitchFamily="34" charset="0"/>
              </a:rPr>
              <a:t>ŠKROB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3200" b="1" dirty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/>
              <a:t>  </a:t>
            </a:r>
            <a:r>
              <a:rPr lang="cs-CZ" sz="2800" b="1" dirty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8000" b="1" cap="all" dirty="0" err="1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61F46-622B-4EFA-92F0-0B4FCC64C132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/>
          <a:lstStyle/>
          <a:p>
            <a:r>
              <a:rPr lang="cs-CZ" sz="4000" b="1" cap="all" dirty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4000" dirty="0">
              <a:solidFill>
                <a:srgbClr val="9900CC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ŠKROB</a:t>
            </a:r>
          </a:p>
          <a:p>
            <a:pPr lvl="1"/>
            <a:r>
              <a:rPr lang="cs-CZ" sz="3200" b="1" dirty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/>
              <a:t>  </a:t>
            </a:r>
            <a:r>
              <a:rPr lang="cs-CZ" sz="2800" b="1" dirty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3200" b="1" cap="all" dirty="0" err="1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3200" b="1" cap="all" dirty="0">
              <a:solidFill>
                <a:srgbClr val="008000"/>
              </a:solidFill>
              <a:latin typeface="Arial Black" pitchFamily="34" charset="0"/>
            </a:endParaRPr>
          </a:p>
          <a:p>
            <a:pPr lvl="5"/>
            <a:r>
              <a:rPr lang="cs-CZ" sz="3200" b="1" cap="all" dirty="0" err="1">
                <a:solidFill>
                  <a:srgbClr val="008000"/>
                </a:solidFill>
                <a:latin typeface="Arial Black" pitchFamily="34" charset="0"/>
              </a:rPr>
              <a:t>Ethylen</a:t>
            </a:r>
            <a:endParaRPr lang="cs-CZ" sz="3200" b="1" cap="all" dirty="0">
              <a:solidFill>
                <a:srgbClr val="008000"/>
              </a:solidFill>
              <a:latin typeface="Arial Black" pitchFamily="34" charset="0"/>
            </a:endParaRPr>
          </a:p>
          <a:p>
            <a:pPr lvl="6"/>
            <a:r>
              <a:rPr lang="cs-CZ" sz="3200" b="1" cap="all" dirty="0" err="1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EE79E-3123-427C-9E36-C1E486E1F79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datum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77B308E-AAF8-4B08-956F-8D9B453AB638}" type="datetime1">
              <a:rPr lang="cs-CZ" smtClean="0">
                <a:latin typeface="Arial" pitchFamily="34" charset="0"/>
              </a:rPr>
              <a:t>17.10.2021</a:t>
            </a:fld>
            <a:endParaRPr lang="sk-SK">
              <a:latin typeface="Arial" pitchFamily="34" charset="0"/>
            </a:endParaRPr>
          </a:p>
        </p:txBody>
      </p:sp>
      <p:sp>
        <p:nvSpPr>
          <p:cNvPr id="13315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>
                <a:latin typeface="Arial" pitchFamily="34" charset="0"/>
              </a:rPr>
              <a:t>PŘÍRODNÍ POLYMERY polysacharidy škrob PŘF MU 6 2021</a:t>
            </a:r>
            <a:endParaRPr lang="sk-SK">
              <a:latin typeface="Arial" pitchFamily="34" charset="0"/>
            </a:endParaRPr>
          </a:p>
        </p:txBody>
      </p:sp>
      <p:sp>
        <p:nvSpPr>
          <p:cNvPr id="1331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173555-74ED-43FA-94E2-00BBE907B0BE}" type="slidenum">
              <a:rPr lang="sk-SK" smtClean="0">
                <a:latin typeface="Arial" pitchFamily="34" charset="0"/>
              </a:rPr>
              <a:pPr/>
              <a:t>24</a:t>
            </a:fld>
            <a:endParaRPr lang="sk-SK">
              <a:latin typeface="Arial" pitchFamily="34" charset="0"/>
            </a:endParaRPr>
          </a:p>
        </p:txBody>
      </p:sp>
      <p:pic>
        <p:nvPicPr>
          <p:cNvPr id="13317" name="Obrázek 4" descr="BIO PE přes etanol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96975"/>
            <a:ext cx="89408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107950" y="115888"/>
            <a:ext cx="88566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>
                <a:solidFill>
                  <a:srgbClr val="FF0000"/>
                </a:solidFill>
                <a:latin typeface="Arial Black" pitchFamily="34" charset="0"/>
              </a:rPr>
              <a:t>Většina dílů stavebnice LEGO  je ale z ABS terpolymeru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sk-SK" sz="3600" b="1" kern="1200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Výroba škrobu z </a:t>
            </a:r>
            <a:r>
              <a:rPr lang="sk-SK" sz="3600" b="1" kern="1200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brambor</a:t>
            </a:r>
            <a:r>
              <a:rPr lang="sk-SK" sz="3600" b="1" kern="1200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2</a:t>
            </a:r>
            <a:endParaRPr lang="cs-CZ" sz="3600" dirty="0">
              <a:latin typeface="Arial Black" panose="020B0A04020102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42643-86BD-4F12-9735-D12BB08C92F4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Bramborová škrobárna se obvykle kombinuje s lihovarem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LIHOVARNICKÉ SUROVINY  (v tomto případě):</a:t>
            </a:r>
          </a:p>
          <a:p>
            <a:pPr lvl="1"/>
            <a:r>
              <a:rPr lang="cs-CZ" sz="2400" b="1" u="sng" dirty="0">
                <a:solidFill>
                  <a:srgbClr val="008000"/>
                </a:solidFill>
                <a:latin typeface="Arial Black" pitchFamily="34" charset="0"/>
              </a:rPr>
              <a:t>Jemná frakce škrobu </a:t>
            </a:r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získaná tzv. RAFINACÍ ŠKROBU</a:t>
            </a:r>
          </a:p>
          <a:p>
            <a:pPr lvl="1"/>
            <a:r>
              <a:rPr lang="cs-CZ" sz="2400" b="1" u="sng" dirty="0">
                <a:solidFill>
                  <a:srgbClr val="C00000"/>
                </a:solidFill>
                <a:latin typeface="Arial Black" pitchFamily="34" charset="0"/>
              </a:rPr>
              <a:t>Buněčná šťáva </a:t>
            </a:r>
            <a:r>
              <a:rPr lang="cs-CZ" sz="2400" b="1" dirty="0">
                <a:solidFill>
                  <a:srgbClr val="C00000"/>
                </a:solidFill>
                <a:latin typeface="Arial Black" pitchFamily="34" charset="0"/>
              </a:rPr>
              <a:t>získaná při odstřeďování škrobu</a:t>
            </a:r>
          </a:p>
          <a:p>
            <a:pPr lvl="1"/>
            <a:r>
              <a:rPr lang="cs-CZ" sz="2400" b="1" u="sng" dirty="0">
                <a:latin typeface="Arial Black" pitchFamily="34" charset="0"/>
              </a:rPr>
              <a:t>Bramborové </a:t>
            </a:r>
            <a:r>
              <a:rPr lang="cs-CZ" sz="2400" b="1" u="sng" dirty="0" err="1">
                <a:latin typeface="Arial Black" pitchFamily="34" charset="0"/>
              </a:rPr>
              <a:t>zdrtky</a:t>
            </a:r>
            <a:r>
              <a:rPr lang="cs-CZ" sz="2400" b="1" u="sng" dirty="0">
                <a:latin typeface="Arial Black" pitchFamily="34" charset="0"/>
              </a:rPr>
              <a:t> </a:t>
            </a:r>
            <a:r>
              <a:rPr lang="cs-CZ" sz="2400" b="1" dirty="0">
                <a:latin typeface="Arial Black" pitchFamily="34" charset="0"/>
              </a:rPr>
              <a:t>- po očistění a nastrouhání brambor se vypírá škrob pomocí vody. Po oddělení škrobových zrn od ostatní hmoty zůstávají jako krmné zbytky bramborové </a:t>
            </a:r>
            <a:r>
              <a:rPr lang="cs-CZ" sz="2400" b="1" u="sng" dirty="0" err="1">
                <a:latin typeface="Arial Black" pitchFamily="34" charset="0"/>
              </a:rPr>
              <a:t>zdrtky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3600" b="1" kern="1200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Výroba škrobu z pšenice</a:t>
            </a:r>
            <a:endParaRPr lang="cs-CZ" sz="3600" dirty="0">
              <a:latin typeface="Arial Black" panose="020B0A04020102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D34D9E-E594-455D-808D-223410ECE4D5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/>
              <a:t>Pšeničná mouka obsahuje cca. 68 % hmot. škrobu, což je mnoho</a:t>
            </a:r>
          </a:p>
          <a:p>
            <a:r>
              <a:rPr lang="cs-CZ" sz="2800" b="1" dirty="0"/>
              <a:t>Z 1 ha lze získat průměrně </a:t>
            </a:r>
            <a:r>
              <a:rPr lang="cs-CZ" sz="2800" b="1" strike="sngStrike" dirty="0"/>
              <a:t>4</a:t>
            </a:r>
            <a:r>
              <a:rPr lang="cs-CZ" sz="2800" b="1" dirty="0"/>
              <a:t> t škrobu, tedy cca.  tolik co u brambor</a:t>
            </a:r>
          </a:p>
          <a:p>
            <a:r>
              <a:rPr lang="cs-CZ" sz="2800" b="1" dirty="0">
                <a:solidFill>
                  <a:srgbClr val="008000"/>
                </a:solidFill>
              </a:rPr>
              <a:t>Lze ale využít i škrob B a odpadní bílkovinu (lepek)</a:t>
            </a:r>
          </a:p>
          <a:p>
            <a:r>
              <a:rPr lang="cs-CZ" sz="2800" b="1" dirty="0"/>
              <a:t>Spotřeba vody je u nových technologií 3,5  m</a:t>
            </a:r>
            <a:r>
              <a:rPr lang="cs-CZ" sz="2800" b="1" baseline="30000" dirty="0"/>
              <a:t>3</a:t>
            </a:r>
            <a:r>
              <a:rPr lang="cs-CZ" sz="2800" b="1" dirty="0"/>
              <a:t>/t mouky</a:t>
            </a:r>
          </a:p>
          <a:p>
            <a:r>
              <a:rPr lang="cs-CZ" sz="2800" b="1" dirty="0"/>
              <a:t>Sušina škrobu je cca. 84 % hmot.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84CC4A-58B7-4F38-A2DE-12B2C733AB7A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8" name="Obrázek 7" descr="img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52983" y="-958167"/>
            <a:ext cx="6048674" cy="84863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868144" y="332656"/>
            <a:ext cx="3024336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Nic zde nepřijde nazmar!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68144" y="2492896"/>
            <a:ext cx="2952328" cy="23083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Malá zrna B škrobu se separují a zpracovávají v oddělených větvích I a J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kukuřice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6DE376-76A0-495B-996F-4C13D4E4654C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72608"/>
          </a:xfrm>
        </p:spPr>
        <p:txBody>
          <a:bodyPr/>
          <a:lstStyle/>
          <a:p>
            <a:r>
              <a:rPr lang="cs-CZ" sz="2800" b="1" dirty="0"/>
              <a:t>Kukuřičné zrno pro výrobu škrobu má toto složení:</a:t>
            </a:r>
          </a:p>
          <a:p>
            <a:endParaRPr lang="cs-CZ" sz="2800" b="1" dirty="0"/>
          </a:p>
        </p:txBody>
      </p:sp>
      <p:pic>
        <p:nvPicPr>
          <p:cNvPr id="15" name="Obrázek 14" descr="img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43908" y="-1359532"/>
            <a:ext cx="1584176" cy="828092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3789040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b="1" dirty="0">
                <a:solidFill>
                  <a:srgbClr val="008000"/>
                </a:solidFill>
              </a:rPr>
              <a:t>Byly vyšlechtěny odrůdy obsahují buď převážně AMYLÓZU  nebo převážně  AMYLOPEKTIN</a:t>
            </a:r>
          </a:p>
          <a:p>
            <a:r>
              <a:rPr lang="cs-CZ" sz="2700" b="1" dirty="0">
                <a:solidFill>
                  <a:srgbClr val="FF0000"/>
                </a:solidFill>
              </a:rPr>
              <a:t>Špičkové odrůdy mají v zrnu až 90 % hmot. škrobu</a:t>
            </a:r>
          </a:p>
          <a:p>
            <a:r>
              <a:rPr lang="cs-CZ" sz="2700" b="1" dirty="0">
                <a:solidFill>
                  <a:srgbClr val="7030A0"/>
                </a:solidFill>
              </a:rPr>
              <a:t>Spotřebu vody  na 1 t zrna NEVÍM</a:t>
            </a:r>
          </a:p>
          <a:p>
            <a:r>
              <a:rPr lang="cs-CZ" sz="2700" b="1" dirty="0">
                <a:solidFill>
                  <a:srgbClr val="0000FF"/>
                </a:solidFill>
              </a:rPr>
              <a:t>Sušina škrobu je cca. 84 % hmot.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05D4A-254D-45AF-9613-92D8BB1B52A3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971600" y="6453335"/>
            <a:ext cx="7416824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7" name="Obrázek 6" descr="img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5547" y="-1160454"/>
            <a:ext cx="6858001" cy="917890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116632"/>
            <a:ext cx="3024336" cy="501675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00FF"/>
                </a:solidFill>
              </a:rPr>
              <a:t>Podobné jako výroba z pšenice, až namáčení</a:t>
            </a:r>
          </a:p>
          <a:p>
            <a:r>
              <a:rPr lang="cs-CZ" sz="4000" b="1" dirty="0">
                <a:solidFill>
                  <a:srgbClr val="FF0000"/>
                </a:solidFill>
              </a:rPr>
              <a:t>Nic zde nepřijde nazmar!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FD79A6-56F9-483A-BDD4-CB65BBB3A287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245225"/>
            <a:ext cx="6768752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4860032" y="260648"/>
          <a:ext cx="4079776" cy="3421580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Emil </a:t>
                      </a:r>
                      <a:r>
                        <a:rPr lang="cs-CZ" b="1" dirty="0" err="1"/>
                        <a:t>Votoček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28">
                <a:tc gridSpan="2">
                  <a:txBody>
                    <a:bodyPr/>
                    <a:lstStyle/>
                    <a:p>
                      <a:pPr algn="ctr"/>
                      <a:br>
                        <a:rPr lang="cs-CZ"/>
                      </a:br>
                      <a:r>
                        <a:rPr lang="cs-CZ"/>
                        <a:t>Emil Votoček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956">
                <a:tc>
                  <a:txBody>
                    <a:bodyPr/>
                    <a:lstStyle/>
                    <a:p>
                      <a:r>
                        <a:rPr lang="cs-CZ" dirty="0"/>
                        <a:t>Narození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2" tooltip="5. říjen"/>
                        </a:rPr>
                        <a:t>5. 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3" tooltip="1872"/>
                        </a:rPr>
                        <a:t>1872</a:t>
                      </a:r>
                      <a:br>
                        <a:rPr lang="cs-CZ" dirty="0"/>
                      </a:br>
                      <a:r>
                        <a:rPr lang="cs-CZ" dirty="0">
                          <a:hlinkClick r:id="rId4" tooltip="Hostinné"/>
                        </a:rPr>
                        <a:t>Hostinné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243">
                <a:tc>
                  <a:txBody>
                    <a:bodyPr/>
                    <a:lstStyle/>
                    <a:p>
                      <a:r>
                        <a:rPr lang="cs-CZ"/>
                        <a:t>Úmrtí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5" tooltip="11. říjen"/>
                        </a:rPr>
                        <a:t>11. 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6" tooltip="1950"/>
                        </a:rPr>
                        <a:t>1950</a:t>
                      </a:r>
                      <a:r>
                        <a:rPr lang="cs-CZ" dirty="0"/>
                        <a:t> (ve věku 78 let)</a:t>
                      </a:r>
                      <a:br>
                        <a:rPr lang="cs-CZ" dirty="0"/>
                      </a:br>
                      <a:r>
                        <a:rPr lang="cs-CZ" dirty="0">
                          <a:hlinkClick r:id="rId7" tooltip="Praha"/>
                        </a:rPr>
                        <a:t>Praha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669">
                <a:tc>
                  <a:txBody>
                    <a:bodyPr/>
                    <a:lstStyle/>
                    <a:p>
                      <a:r>
                        <a:rPr lang="cs-CZ"/>
                        <a:t>Povolání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8" tooltip="Chemik"/>
                        </a:rPr>
                        <a:t>chemik</a:t>
                      </a:r>
                      <a:r>
                        <a:rPr lang="cs-CZ" dirty="0"/>
                        <a:t>, 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  <a:hlinkClick r:id="rId9" tooltip="Hudební skladatel"/>
                        </a:rPr>
                        <a:t>hudební skladatel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/>
                        <a:t>a pedagog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Emil Votoče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60648"/>
            <a:ext cx="4392488" cy="5820047"/>
          </a:xfrm>
          <a:prstGeom prst="rect">
            <a:avLst/>
          </a:prstGeom>
          <a:noFill/>
        </p:spPr>
      </p:pic>
      <p:pic>
        <p:nvPicPr>
          <p:cNvPr id="1027" name="Picture 3" descr="Rakousko-Uhersk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  <p:pic>
        <p:nvPicPr>
          <p:cNvPr id="1028" name="Picture 4" descr="Československ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Výrobky ze škrobu pro potravinářství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/>
              <a:t>Cukrovinky, džemy a marmelády, nápoje, pečivo atd.</a:t>
            </a:r>
          </a:p>
          <a:p>
            <a:r>
              <a:rPr lang="cs-CZ" b="1" dirty="0"/>
              <a:t>Mléčné výrobky, masné výrobky, polévky, omáčky, salátové dresinky atd.</a:t>
            </a:r>
          </a:p>
          <a:p>
            <a:r>
              <a:rPr lang="cs-CZ" b="1" dirty="0"/>
              <a:t>Zmrzliny, kojenecká výživa, cukrovinky</a:t>
            </a:r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D6C291-E7BA-4645-8CF3-C3139A28A2AE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Výrobky ze škrobu pro průmysl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>
                <a:solidFill>
                  <a:srgbClr val="008000"/>
                </a:solidFill>
              </a:rPr>
              <a:t>PAPÍRENSKÝ PRŮMYSL</a:t>
            </a:r>
          </a:p>
          <a:p>
            <a:r>
              <a:rPr lang="cs-CZ" cap="all" dirty="0">
                <a:solidFill>
                  <a:srgbClr val="008000"/>
                </a:solidFill>
              </a:rPr>
              <a:t>Klížení vnitřní ve hmotě, povrchové klížení, natírání papíru</a:t>
            </a:r>
          </a:p>
          <a:p>
            <a:pPr algn="ctr">
              <a:buNone/>
            </a:pPr>
            <a:r>
              <a:rPr lang="cs-CZ" b="1" dirty="0">
                <a:solidFill>
                  <a:srgbClr val="0000FF"/>
                </a:solidFill>
              </a:rPr>
              <a:t>TEXTILNÍ PRŮMYSL</a:t>
            </a:r>
          </a:p>
          <a:p>
            <a:r>
              <a:rPr lang="cs-CZ" dirty="0">
                <a:solidFill>
                  <a:srgbClr val="0000FF"/>
                </a:solidFill>
              </a:rPr>
              <a:t>ŠLICHTOVÁNÍ,  TISK, KONEČNÉ ÚPRAVY</a:t>
            </a:r>
          </a:p>
          <a:p>
            <a:pPr algn="ctr">
              <a:buNone/>
            </a:pPr>
            <a:r>
              <a:rPr lang="cs-CZ" b="1" dirty="0">
                <a:solidFill>
                  <a:srgbClr val="C00000"/>
                </a:solidFill>
              </a:rPr>
              <a:t>LEPENÍ</a:t>
            </a:r>
          </a:p>
          <a:p>
            <a:r>
              <a:rPr lang="cs-CZ" dirty="0">
                <a:solidFill>
                  <a:srgbClr val="C00000"/>
                </a:solidFill>
              </a:rPr>
              <a:t>LEPENKA, VLNITÝ PAPÍR, VÍCEVRSTVÉ PYTLE, LAMINOVÁNÍ, </a:t>
            </a:r>
          </a:p>
          <a:p>
            <a:pPr algn="ctr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D2CB76-142C-47FB-BEBF-8B30224AB51B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ŠKROB  versus </a:t>
            </a:r>
            <a:r>
              <a:rPr lang="cs-CZ" sz="2800" b="1" dirty="0">
                <a:solidFill>
                  <a:srgbClr val="008000"/>
                </a:solidFill>
              </a:rPr>
              <a:t>CELULÓZA 1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26402F-8A5A-4EBF-85B6-D079227AFFAD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ŠKROB je polymer z </a:t>
            </a:r>
            <a:r>
              <a:rPr lang="cs-CZ" sz="2000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LIŠÍ SE POLOHOU</a:t>
            </a:r>
          </a:p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cap="all" dirty="0">
                <a:solidFill>
                  <a:srgbClr val="FF0000"/>
                </a:solidFill>
                <a:latin typeface="Arial Black" pitchFamily="34" charset="0"/>
              </a:rPr>
              <a:t>–ch</a:t>
            </a:r>
            <a:r>
              <a:rPr lang="cs-CZ" sz="3200" cap="all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3200" cap="all" dirty="0">
                <a:solidFill>
                  <a:srgbClr val="FF0000"/>
                </a:solidFill>
                <a:latin typeface="Arial Black" pitchFamily="34" charset="0"/>
              </a:rPr>
              <a:t>oh  vůči  -</a:t>
            </a:r>
            <a:r>
              <a:rPr lang="cs-CZ" sz="3200" cap="all" dirty="0" err="1">
                <a:solidFill>
                  <a:srgbClr val="FF0000"/>
                </a:solidFill>
                <a:latin typeface="Arial Black" pitchFamily="34" charset="0"/>
              </a:rPr>
              <a:t>oh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3203848" y="1196752"/>
            <a:ext cx="10801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3707904" y="1493168"/>
            <a:ext cx="728464" cy="711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ŠKROB  versus </a:t>
            </a:r>
            <a:r>
              <a:rPr lang="cs-CZ" sz="2800" b="1" dirty="0">
                <a:solidFill>
                  <a:srgbClr val="008000"/>
                </a:solidFill>
              </a:rPr>
              <a:t>CELULÓZA 2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8AD9EB-B151-4071-88B1-1EC97832F6EA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12" name="Obrázek 11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5589354" cy="2088232"/>
          </a:xfrm>
          <a:prstGeom prst="rect">
            <a:avLst/>
          </a:prstGeom>
          <a:ln w="38100">
            <a:solidFill>
              <a:srgbClr val="0000FF"/>
            </a:solidFill>
            <a:prstDash val="sysDot"/>
          </a:ln>
        </p:spPr>
      </p:pic>
      <p:sp>
        <p:nvSpPr>
          <p:cNvPr id="13" name="TextovéPole 12"/>
          <p:cNvSpPr txBox="1"/>
          <p:nvPr/>
        </p:nvSpPr>
        <p:spPr>
          <a:xfrm>
            <a:off x="421196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ŠKROB</a:t>
            </a:r>
          </a:p>
        </p:txBody>
      </p:sp>
      <p:pic>
        <p:nvPicPr>
          <p:cNvPr id="18" name="Obrázek 17" descr="cellobiosa &amp; celul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140968"/>
            <a:ext cx="7416824" cy="3316543"/>
          </a:xfrm>
          <a:prstGeom prst="rect">
            <a:avLst/>
          </a:prstGeom>
          <a:ln w="38100">
            <a:solidFill>
              <a:srgbClr val="008000"/>
            </a:solidFill>
            <a:prstDash val="sysDash"/>
          </a:ln>
        </p:spPr>
      </p:pic>
      <p:sp>
        <p:nvSpPr>
          <p:cNvPr id="19" name="TextovéPole 18"/>
          <p:cNvSpPr txBox="1"/>
          <p:nvPr/>
        </p:nvSpPr>
        <p:spPr>
          <a:xfrm>
            <a:off x="6012160" y="4077072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CELULÓZA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67744" y="9087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2411760" y="1268760"/>
            <a:ext cx="288032" cy="7920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267744" y="26369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95736" y="2132856"/>
            <a:ext cx="7200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419872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3995936" y="4869160"/>
            <a:ext cx="144016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2051720" y="609329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 flipV="1">
            <a:off x="2627784" y="5301208"/>
            <a:ext cx="936104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6084168" y="836712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Všimněte si polohy vazby přes kyslík mezi jednotkami glukózy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477AC0-2CA7-4E65-80D4-B5DCB4FCD7CF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3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2339752" y="764704"/>
            <a:ext cx="720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322712" cy="792088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ŠKROB  versus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CELULÓZA 4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BDA2B8-F751-4EB5-BE3D-EADC786E852D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673224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ŠKROB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228184" y="5445224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CELULÓZA</a:t>
            </a:r>
          </a:p>
        </p:txBody>
      </p:sp>
      <p:pic>
        <p:nvPicPr>
          <p:cNvPr id="20" name="Obrázek 19" descr="img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4607" y="2111937"/>
            <a:ext cx="2550449" cy="5472608"/>
          </a:xfrm>
          <a:prstGeom prst="rect">
            <a:avLst/>
          </a:prstGeom>
        </p:spPr>
      </p:pic>
      <p:pic>
        <p:nvPicPr>
          <p:cNvPr id="21" name="Obrázek 20" descr="img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824536" cy="336303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3140968"/>
            <a:ext cx="242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GLYKOGEN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51520" y="3140968"/>
            <a:ext cx="7272808" cy="50405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204864"/>
            <a:ext cx="4968552" cy="93610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51520" y="1844824"/>
            <a:ext cx="3312368" cy="288032"/>
          </a:xfrm>
          <a:prstGeom prst="rect">
            <a:avLst/>
          </a:prstGeom>
          <a:noFill/>
          <a:ln w="63500">
            <a:solidFill>
              <a:srgbClr val="99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88556D-B0EB-4B38-B634-1AFB8D15431A}"/>
              </a:ext>
            </a:extLst>
          </p:cNvPr>
          <p:cNvSpPr txBox="1"/>
          <p:nvPr/>
        </p:nvSpPr>
        <p:spPr>
          <a:xfrm>
            <a:off x="0" y="613722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33CC"/>
                </a:solidFill>
              </a:rPr>
              <a:t>Převzato z: Ing. J. Dvořáková: PŘÍRODNÍ POLYMERY, VŠCHT Praha, skripta 1990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490066"/>
          </a:xfrm>
        </p:spPr>
        <p:txBody>
          <a:bodyPr/>
          <a:lstStyle/>
          <a:p>
            <a:r>
              <a:rPr lang="sk-SK" sz="40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60C13-DC95-429B-8142-6B4CF484EC40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0" name="Obrázek 9" descr="img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764704"/>
            <a:ext cx="8449652" cy="541067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35696" y="49411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14127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732240" y="285293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380312" y="350100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C6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6444208" y="3284984"/>
            <a:ext cx="28803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6804248" y="3861048"/>
            <a:ext cx="504056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584176"/>
          </a:xfrm>
        </p:spPr>
        <p:txBody>
          <a:bodyPr/>
          <a:lstStyle/>
          <a:p>
            <a:r>
              <a:rPr lang="sk-SK" sz="72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Dělení</a:t>
            </a:r>
            <a:r>
              <a:rPr lang="sk-SK" sz="72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r>
              <a:rPr lang="sk-SK" sz="7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br>
              <a:rPr lang="sk-SK" sz="40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-</a:t>
            </a:r>
            <a:r>
              <a:rPr lang="sk-SK" sz="40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2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464496"/>
          </a:xfrm>
        </p:spPr>
        <p:txBody>
          <a:bodyPr/>
          <a:lstStyle/>
          <a:p>
            <a:r>
              <a:rPr lang="cs-CZ" dirty="0">
                <a:solidFill>
                  <a:srgbClr val="0000FF"/>
                </a:solidFill>
              </a:rPr>
              <a:t>Selektivní enzymatické rozštěpení </a:t>
            </a:r>
            <a:r>
              <a:rPr lang="sk-SK" b="1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>
                <a:solidFill>
                  <a:srgbClr val="0000FF"/>
                </a:solidFill>
                <a:ea typeface="Times New Roman"/>
                <a:cs typeface="Times New Roman"/>
              </a:rPr>
              <a:t>na cukry</a:t>
            </a:r>
            <a:endParaRPr lang="cs-CZ" dirty="0">
              <a:solidFill>
                <a:srgbClr val="0000FF"/>
              </a:solidFill>
            </a:endParaRPr>
          </a:p>
          <a:p>
            <a:r>
              <a:rPr lang="cs-CZ" dirty="0">
                <a:solidFill>
                  <a:srgbClr val="008000"/>
                </a:solidFill>
              </a:rPr>
              <a:t>Rozdílná rozpustnost </a:t>
            </a:r>
            <a:r>
              <a:rPr lang="sk-SK" b="1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>
                <a:solidFill>
                  <a:srgbClr val="008000"/>
                </a:solidFill>
                <a:ea typeface="Times New Roman"/>
                <a:cs typeface="Times New Roman"/>
              </a:rPr>
              <a:t>a</a:t>
            </a:r>
            <a:r>
              <a:rPr lang="sk-SK" b="1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AMYLÓZY</a:t>
            </a:r>
          </a:p>
          <a:p>
            <a:pPr lvl="1"/>
            <a:r>
              <a:rPr lang="sk-SK" b="1" dirty="0" err="1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Směs</a:t>
            </a:r>
            <a:r>
              <a:rPr lang="sk-SK" b="1" dirty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DMSO + voda &gt; </a:t>
            </a:r>
            <a:r>
              <a:rPr lang="sk-SK" b="1" dirty="0" err="1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rozdílné</a:t>
            </a:r>
            <a:r>
              <a:rPr lang="sk-SK" b="1" dirty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rozpustnosti</a:t>
            </a:r>
          </a:p>
          <a:p>
            <a:pPr lvl="1"/>
            <a:r>
              <a:rPr lang="cs-CZ" dirty="0">
                <a:latin typeface="Arial Black" pitchFamily="34" charset="0"/>
              </a:rPr>
              <a:t>Voda + </a:t>
            </a:r>
            <a:r>
              <a:rPr lang="cs-CZ" dirty="0" err="1">
                <a:latin typeface="Arial Black" pitchFamily="34" charset="0"/>
              </a:rPr>
              <a:t>NaOH</a:t>
            </a:r>
            <a:r>
              <a:rPr lang="cs-CZ" dirty="0">
                <a:latin typeface="Arial Black" pitchFamily="34" charset="0"/>
              </a:rPr>
              <a:t> &gt; vysolit </a:t>
            </a:r>
            <a:r>
              <a:rPr lang="cs-CZ" dirty="0" err="1">
                <a:latin typeface="Arial Black" pitchFamily="34" charset="0"/>
              </a:rPr>
              <a:t>NaCl</a:t>
            </a:r>
            <a:r>
              <a:rPr lang="cs-CZ" dirty="0">
                <a:latin typeface="Arial Black" pitchFamily="34" charset="0"/>
              </a:rPr>
              <a:t> &gt; </a:t>
            </a:r>
            <a:r>
              <a:rPr lang="sk-SK" b="1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v roztoku </a:t>
            </a:r>
            <a:r>
              <a:rPr lang="sk-SK" b="1" dirty="0">
                <a:latin typeface="Arial Black" pitchFamily="34" charset="0"/>
                <a:ea typeface="Times New Roman"/>
                <a:cs typeface="Times New Roman"/>
              </a:rPr>
              <a:t>a</a:t>
            </a:r>
            <a:r>
              <a:rPr lang="sk-SK" b="1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</a:t>
            </a:r>
            <a:r>
              <a:rPr lang="sk-SK" b="1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gel</a:t>
            </a:r>
            <a:r>
              <a:rPr lang="sk-SK" b="1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>
                <a:latin typeface="Arial Black" pitchFamily="34" charset="0"/>
                <a:ea typeface="Times New Roman"/>
                <a:cs typeface="Times New Roman"/>
              </a:rPr>
              <a:t>(</a:t>
            </a:r>
            <a:r>
              <a:rPr lang="sk-SK" b="1" dirty="0" err="1">
                <a:latin typeface="Arial Black" pitchFamily="34" charset="0"/>
                <a:ea typeface="Times New Roman"/>
                <a:cs typeface="Times New Roman"/>
              </a:rPr>
              <a:t>oddělení</a:t>
            </a:r>
            <a:r>
              <a:rPr lang="sk-SK" b="1" dirty="0">
                <a:latin typeface="Arial Black" pitchFamily="34" charset="0"/>
                <a:ea typeface="Times New Roman"/>
                <a:cs typeface="Times New Roman"/>
              </a:rPr>
              <a:t> trvá </a:t>
            </a:r>
            <a:r>
              <a:rPr lang="sk-SK" b="1" dirty="0" err="1">
                <a:latin typeface="Arial Black" pitchFamily="34" charset="0"/>
                <a:ea typeface="Times New Roman"/>
                <a:cs typeface="Times New Roman"/>
              </a:rPr>
              <a:t>delší</a:t>
            </a:r>
            <a:r>
              <a:rPr lang="sk-SK" b="1" dirty="0">
                <a:latin typeface="Arial Black" pitchFamily="34" charset="0"/>
                <a:ea typeface="Times New Roman"/>
                <a:cs typeface="Times New Roman"/>
              </a:rPr>
              <a:t> dobu)</a:t>
            </a:r>
            <a:endParaRPr lang="cs-CZ" dirty="0"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159D8-A6A3-4621-9C57-4DFB47F6FF4C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09DC60-36FE-4D2C-9118-1177A4971A48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10" name="Obrázek 9" descr="img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2376264"/>
          </a:xfrm>
          <a:prstGeom prst="rect">
            <a:avLst/>
          </a:prstGeom>
        </p:spPr>
      </p:pic>
      <p:pic>
        <p:nvPicPr>
          <p:cNvPr id="11" name="Obrázek 10" descr="img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8378140" cy="31900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87016" y="566124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Lze to nazvat „VYSOLENÍ“. Je vidět vliv iontů na rozpustnost polymerů různé struktury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Dě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7544" y="4797152"/>
            <a:ext cx="15121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Poznámky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sk-SK" sz="40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3</a:t>
            </a:r>
            <a:br>
              <a:rPr lang="sk-SK" sz="40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podobnost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s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polyetylénem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LDPE</a:t>
            </a:r>
            <a:r>
              <a:rPr lang="cs-CZ" dirty="0"/>
              <a:t>	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32613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Větvený</a:t>
            </a:r>
          </a:p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Větší elasticita taveniny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sz="4000" dirty="0">
                <a:latin typeface="Arial Black" pitchFamily="34" charset="0"/>
              </a:rPr>
              <a:t>HDPE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326133"/>
          </a:xfrm>
        </p:spPr>
        <p:txBody>
          <a:bodyPr/>
          <a:lstStyle/>
          <a:p>
            <a:r>
              <a:rPr lang="cs-CZ" dirty="0">
                <a:latin typeface="Arial Black" pitchFamily="34" charset="0"/>
              </a:rPr>
              <a:t>Lineární</a:t>
            </a:r>
          </a:p>
          <a:p>
            <a:r>
              <a:rPr lang="cs-CZ" dirty="0">
                <a:latin typeface="Arial Black" pitchFamily="34" charset="0"/>
              </a:rPr>
              <a:t>MENŠÍ elasticita taveniny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C124E-F9C7-4A6C-8A97-C107235D76CD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17" name="Zástupný symbol pro text 10"/>
          <p:cNvSpPr txBox="1">
            <a:spLocks/>
          </p:cNvSpPr>
          <p:nvPr/>
        </p:nvSpPr>
        <p:spPr bwMode="auto">
          <a:xfrm>
            <a:off x="107504" y="3645024"/>
            <a:ext cx="43924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AMYLOPEKTIN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13"/>
          <p:cNvSpPr txBox="1">
            <a:spLocks/>
          </p:cNvSpPr>
          <p:nvPr/>
        </p:nvSpPr>
        <p:spPr bwMode="auto">
          <a:xfrm>
            <a:off x="683568" y="4509120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Větvený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Větší elasticita taveniny ve směsi škrob - glycerol</a:t>
            </a:r>
          </a:p>
        </p:txBody>
      </p:sp>
      <p:sp>
        <p:nvSpPr>
          <p:cNvPr id="19" name="Zástupný symbol pro text 10"/>
          <p:cNvSpPr txBox="1">
            <a:spLocks/>
          </p:cNvSpPr>
          <p:nvPr/>
        </p:nvSpPr>
        <p:spPr bwMode="auto">
          <a:xfrm>
            <a:off x="4788024" y="3573016"/>
            <a:ext cx="3240360" cy="7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AMYLÓZA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13"/>
          <p:cNvSpPr txBox="1">
            <a:spLocks/>
          </p:cNvSpPr>
          <p:nvPr/>
        </p:nvSpPr>
        <p:spPr bwMode="auto">
          <a:xfrm>
            <a:off x="4860032" y="4437112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Lineární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Menší elasticita taveniny ve směsi škrob - glycerol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A3208-824B-410A-8622-7DA5684BD391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1340768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Emil </a:t>
            </a:r>
            <a:r>
              <a:rPr lang="cs-CZ" sz="3200" b="1" dirty="0" err="1">
                <a:solidFill>
                  <a:srgbClr val="FF0000"/>
                </a:solidFill>
                <a:latin typeface="Arial Black" pitchFamily="34" charset="0"/>
              </a:rPr>
              <a:t>Votoček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/>
              <a:t>(</a:t>
            </a:r>
            <a:r>
              <a:rPr lang="cs-CZ" dirty="0">
                <a:hlinkClick r:id="rId2" tooltip="5. říjen"/>
              </a:rPr>
              <a:t>5. října</a:t>
            </a:r>
            <a:r>
              <a:rPr lang="cs-CZ" dirty="0"/>
              <a:t> </a:t>
            </a:r>
            <a:r>
              <a:rPr lang="cs-CZ" dirty="0">
                <a:hlinkClick r:id="rId3" tooltip="1872"/>
              </a:rPr>
              <a:t>1872</a:t>
            </a:r>
            <a:r>
              <a:rPr lang="cs-CZ" dirty="0"/>
              <a:t> </a:t>
            </a:r>
            <a:r>
              <a:rPr lang="cs-CZ" dirty="0">
                <a:hlinkClick r:id="rId4" tooltip="Hostinné"/>
              </a:rPr>
              <a:t>Hostinné</a:t>
            </a:r>
            <a:r>
              <a:rPr lang="cs-CZ" dirty="0"/>
              <a:t> – </a:t>
            </a:r>
            <a:r>
              <a:rPr lang="cs-CZ" dirty="0">
                <a:hlinkClick r:id="rId5" tooltip="11. říjen"/>
              </a:rPr>
              <a:t>11. října</a:t>
            </a:r>
            <a:r>
              <a:rPr lang="cs-CZ" dirty="0"/>
              <a:t> </a:t>
            </a:r>
            <a:r>
              <a:rPr lang="cs-CZ" dirty="0">
                <a:hlinkClick r:id="rId6" tooltip="1950"/>
              </a:rPr>
              <a:t>1950</a:t>
            </a:r>
            <a:r>
              <a:rPr lang="cs-CZ" dirty="0"/>
              <a:t> </a:t>
            </a:r>
            <a:r>
              <a:rPr lang="cs-CZ" dirty="0">
                <a:hlinkClick r:id="rId7" tooltip="Praha"/>
              </a:rPr>
              <a:t>Praha</a:t>
            </a:r>
            <a:r>
              <a:rPr lang="cs-CZ" dirty="0"/>
              <a:t>) byl jeden z nejvýznamnějších </a:t>
            </a:r>
            <a:r>
              <a:rPr lang="cs-CZ" dirty="0">
                <a:hlinkClick r:id="rId8" tooltip="Česko"/>
              </a:rPr>
              <a:t>českých</a:t>
            </a:r>
            <a:r>
              <a:rPr lang="cs-CZ" dirty="0"/>
              <a:t> </a:t>
            </a:r>
            <a:r>
              <a:rPr lang="cs-CZ" dirty="0">
                <a:hlinkClick r:id="rId9" tooltip="Chemie"/>
              </a:rPr>
              <a:t>chemiků</a:t>
            </a:r>
            <a:r>
              <a:rPr lang="cs-CZ" dirty="0"/>
              <a:t>. Jeho specializací byla </a:t>
            </a:r>
            <a:r>
              <a:rPr lang="cs-CZ" dirty="0">
                <a:hlinkClick r:id="rId10" tooltip="Organická chemie"/>
              </a:rPr>
              <a:t>organická chemie</a:t>
            </a:r>
            <a:r>
              <a:rPr lang="cs-CZ" dirty="0"/>
              <a:t>, konkrétně </a:t>
            </a:r>
            <a:r>
              <a:rPr lang="cs-CZ" dirty="0">
                <a:latin typeface="Arial Black" pitchFamily="34" charset="0"/>
                <a:hlinkClick r:id="rId11" tooltip="Monosacharidy"/>
              </a:rPr>
              <a:t>monosacharidy</a:t>
            </a:r>
            <a:r>
              <a:rPr lang="cs-CZ" dirty="0"/>
              <a:t>, ale byl i spoluautorem </a:t>
            </a:r>
            <a:r>
              <a:rPr lang="cs-CZ" dirty="0">
                <a:hlinkClick r:id="rId12" tooltip="České chemické názvosloví (stránka neexistuje)"/>
              </a:rPr>
              <a:t>českého chemického názvosloví</a:t>
            </a:r>
            <a:r>
              <a:rPr lang="cs-CZ" dirty="0"/>
              <a:t> a byl významně </a:t>
            </a:r>
            <a:r>
              <a:rPr lang="cs-CZ" dirty="0">
                <a:hlinkClick r:id="rId13" tooltip="Pedagogika"/>
              </a:rPr>
              <a:t>pedagogicky</a:t>
            </a:r>
            <a:r>
              <a:rPr lang="cs-CZ" dirty="0"/>
              <a:t> činný. Kromě toho byl i </a:t>
            </a:r>
            <a:r>
              <a:rPr lang="cs-CZ" dirty="0">
                <a:hlinkClick r:id="rId14" tooltip="Hudební skladatel"/>
              </a:rPr>
              <a:t>hudebním skladatelem</a:t>
            </a:r>
            <a:r>
              <a:rPr lang="cs-CZ" dirty="0"/>
              <a:t> a </a:t>
            </a:r>
            <a:r>
              <a:rPr lang="cs-CZ" dirty="0">
                <a:hlinkClick r:id="rId15" tooltip="Hudební teorie"/>
              </a:rPr>
              <a:t>hudebním teoretikem</a:t>
            </a:r>
            <a:r>
              <a:rPr lang="cs-CZ" dirty="0"/>
              <a:t>. Významné jsou jeho učebnice chemie a mnohojazyčné </a:t>
            </a:r>
            <a:r>
              <a:rPr lang="cs-CZ" dirty="0">
                <a:hlinkClick r:id="rId16" tooltip="Slovník"/>
              </a:rPr>
              <a:t>slovníky</a:t>
            </a:r>
            <a:r>
              <a:rPr lang="cs-CZ" dirty="0"/>
              <a:t> – chemické i hudební.</a:t>
            </a:r>
          </a:p>
          <a:p>
            <a:r>
              <a:rPr lang="cs-CZ" dirty="0"/>
              <a:t>Narodil se v rodině velkoobchodníka s papírem. Přes přání otce nešel studovat </a:t>
            </a:r>
            <a:r>
              <a:rPr lang="cs-CZ" dirty="0">
                <a:hlinkClick r:id="rId17" tooltip="Obchodní akademie"/>
              </a:rPr>
              <a:t>obchodní akademii</a:t>
            </a:r>
            <a:r>
              <a:rPr lang="cs-CZ" dirty="0"/>
              <a:t>, ale studoval nejprve </a:t>
            </a:r>
            <a:r>
              <a:rPr lang="cs-CZ" dirty="0">
                <a:hlinkClick r:id="rId18" tooltip="České vysoké učení technické v Praze"/>
              </a:rPr>
              <a:t>pražskou techniku</a:t>
            </a:r>
            <a:r>
              <a:rPr lang="cs-CZ" dirty="0"/>
              <a:t>, poté dva roky barvířskou školu ve francouzském </a:t>
            </a:r>
            <a:r>
              <a:rPr lang="cs-CZ" dirty="0" err="1">
                <a:hlinkClick r:id="rId19" tooltip="Mulhouse"/>
              </a:rPr>
              <a:t>Mulhouse</a:t>
            </a:r>
            <a:r>
              <a:rPr lang="cs-CZ" dirty="0"/>
              <a:t> a pak několik měsíců 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chemii cukrů v 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  <a:hlinkClick r:id="rId20" tooltip="Göttingen"/>
              </a:rPr>
              <a:t>Göttingenu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cs-CZ" dirty="0"/>
              <a:t>V roce </a:t>
            </a:r>
            <a:r>
              <a:rPr lang="cs-CZ" dirty="0">
                <a:hlinkClick r:id="rId21" tooltip="1895"/>
              </a:rPr>
              <a:t>1895</a:t>
            </a:r>
            <a:r>
              <a:rPr lang="cs-CZ" dirty="0"/>
              <a:t> se stal asistentem na pražské technice, v roce </a:t>
            </a:r>
            <a:r>
              <a:rPr lang="cs-CZ" dirty="0">
                <a:hlinkClick r:id="rId22" tooltip="1905"/>
              </a:rPr>
              <a:t>1905</a:t>
            </a:r>
            <a:r>
              <a:rPr lang="cs-CZ" dirty="0"/>
              <a:t> </a:t>
            </a:r>
            <a:r>
              <a:rPr lang="cs-CZ" dirty="0">
                <a:hlinkClick r:id="rId23" tooltip="Docent"/>
              </a:rPr>
              <a:t>docentem</a:t>
            </a:r>
            <a:r>
              <a:rPr lang="cs-CZ" dirty="0"/>
              <a:t> a od roku </a:t>
            </a:r>
            <a:r>
              <a:rPr lang="cs-CZ" dirty="0">
                <a:hlinkClick r:id="rId24" tooltip="1907"/>
              </a:rPr>
              <a:t>1907</a:t>
            </a:r>
            <a:r>
              <a:rPr lang="cs-CZ" dirty="0"/>
              <a:t> do roku </a:t>
            </a:r>
            <a:r>
              <a:rPr lang="cs-CZ" dirty="0">
                <a:hlinkClick r:id="rId25" tooltip="1939"/>
              </a:rPr>
              <a:t>1939</a:t>
            </a:r>
            <a:r>
              <a:rPr lang="cs-CZ" dirty="0"/>
              <a:t> (kdy </a:t>
            </a:r>
            <a:r>
              <a:rPr lang="cs-CZ" dirty="0">
                <a:hlinkClick r:id="rId26" tooltip="Nacismus"/>
              </a:rPr>
              <a:t>nacisté</a:t>
            </a:r>
            <a:r>
              <a:rPr lang="cs-CZ" dirty="0"/>
              <a:t> uzavřeli české vysoké školy) byl </a:t>
            </a:r>
            <a:r>
              <a:rPr lang="cs-CZ" dirty="0">
                <a:hlinkClick r:id="rId27" tooltip="Profesor"/>
              </a:rPr>
              <a:t>profesorem</a:t>
            </a:r>
            <a:r>
              <a:rPr lang="cs-CZ" dirty="0"/>
              <a:t> experimentální anorganické a organické chemie.</a:t>
            </a:r>
          </a:p>
          <a:p>
            <a:r>
              <a:rPr lang="cs-CZ" dirty="0"/>
              <a:t>V době svého působení v </a:t>
            </a:r>
            <a:r>
              <a:rPr lang="cs-CZ" dirty="0" err="1"/>
              <a:t>Mulhouse</a:t>
            </a:r>
            <a:r>
              <a:rPr lang="cs-CZ" dirty="0"/>
              <a:t> vytvořil po něm pojmenované </a:t>
            </a:r>
            <a:r>
              <a:rPr lang="cs-CZ" dirty="0" err="1">
                <a:hlinkClick r:id="rId28" tooltip="Votočkovo činidlo"/>
              </a:rPr>
              <a:t>Votočkovo</a:t>
            </a:r>
            <a:r>
              <a:rPr lang="cs-CZ" dirty="0">
                <a:hlinkClick r:id="rId28" tooltip="Votočkovo činidlo"/>
              </a:rPr>
              <a:t> činidlo</a:t>
            </a:r>
            <a:r>
              <a:rPr lang="cs-CZ" dirty="0"/>
              <a:t>. </a:t>
            </a:r>
            <a:r>
              <a:rPr lang="cs-CZ" dirty="0">
                <a:solidFill>
                  <a:srgbClr val="FF0000"/>
                </a:solidFill>
                <a:latin typeface="Arial Black" panose="020B0A04020102020204" pitchFamily="34" charset="0"/>
              </a:rPr>
              <a:t>Společně s A. Sommerem </a:t>
            </a:r>
            <a:r>
              <a:rPr lang="cs-CZ" dirty="0">
                <a:solidFill>
                  <a:srgbClr val="FF0000"/>
                </a:solidFill>
                <a:latin typeface="Arial Black" panose="020B0A04020102020204" pitchFamily="34" charset="0"/>
                <a:hlinkClick r:id="rId29" tooltip="Alexandr Sommer Batě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Baťkem</a:t>
            </a:r>
            <a:r>
              <a:rPr lang="cs-CZ" dirty="0">
                <a:solidFill>
                  <a:srgbClr val="FF0000"/>
                </a:solidFill>
                <a:latin typeface="Arial Black" panose="020B0A04020102020204" pitchFamily="34" charset="0"/>
              </a:rPr>
              <a:t> se podílel na tvorbě českého chemického názvosloví</a:t>
            </a:r>
            <a:r>
              <a:rPr lang="cs-CZ" dirty="0"/>
              <a:t>. Sepsal </a:t>
            </a:r>
            <a:r>
              <a:rPr lang="cs-CZ" i="1" dirty="0"/>
              <a:t>Šestijazyčný chemický slovník</a:t>
            </a:r>
            <a:r>
              <a:rPr lang="cs-CZ" dirty="0"/>
              <a:t>, učebnice </a:t>
            </a:r>
            <a:r>
              <a:rPr lang="cs-CZ" i="1" dirty="0"/>
              <a:t>Chemie anorganická</a:t>
            </a:r>
            <a:r>
              <a:rPr lang="cs-CZ" dirty="0"/>
              <a:t> a </a:t>
            </a:r>
            <a:r>
              <a:rPr lang="cs-CZ" i="1" dirty="0"/>
              <a:t>Chemie organická</a:t>
            </a:r>
            <a:r>
              <a:rPr lang="cs-CZ" dirty="0"/>
              <a:t>, které byly používány řadu desetiletí.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Složil také asi 70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  <a:hlinkClick r:id="rId30" tooltip="Hudba"/>
              </a:rPr>
              <a:t>hudebních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děl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1166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Zakladatel chemie cukrů v České republice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AMYLOPEKTIN 4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4DF99B-917F-4F76-916D-C14CE919513B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525658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>
            <a:off x="5076056" y="692696"/>
            <a:ext cx="144016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555776" y="764704"/>
            <a:ext cx="28803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96033" y="4245127"/>
            <a:ext cx="405000" cy="453338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91880" y="3205063"/>
            <a:ext cx="4464496" cy="304698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8000"/>
                </a:solidFill>
              </a:rPr>
              <a:t>Na AMYLOPEKTIN  může být vázána jako ester kyselina fosforečná, hlavně ve škrobu bramborovém. </a:t>
            </a:r>
          </a:p>
          <a:p>
            <a:r>
              <a:rPr lang="cs-CZ" sz="2400" b="1" i="1" dirty="0">
                <a:solidFill>
                  <a:srgbClr val="008000"/>
                </a:solidFill>
              </a:rPr>
              <a:t>Na viskozitu vodných roztoků a/nebo gelů má pak vliv kationt (K</a:t>
            </a:r>
            <a:r>
              <a:rPr lang="cs-CZ" sz="2400" b="1" i="1" baseline="30000" dirty="0">
                <a:solidFill>
                  <a:srgbClr val="008000"/>
                </a:solidFill>
              </a:rPr>
              <a:t>+</a:t>
            </a:r>
            <a:r>
              <a:rPr lang="cs-CZ" sz="2400" b="1" i="1" dirty="0">
                <a:solidFill>
                  <a:srgbClr val="008000"/>
                </a:solidFill>
              </a:rPr>
              <a:t>, Ca</a:t>
            </a:r>
            <a:r>
              <a:rPr lang="cs-CZ" sz="2400" b="1" i="1" baseline="30000" dirty="0">
                <a:solidFill>
                  <a:srgbClr val="008000"/>
                </a:solidFill>
              </a:rPr>
              <a:t>+2</a:t>
            </a:r>
            <a:r>
              <a:rPr lang="cs-CZ" sz="2400" b="1" i="1" dirty="0">
                <a:solidFill>
                  <a:srgbClr val="008000"/>
                </a:solidFill>
              </a:rPr>
              <a:t>, Mg</a:t>
            </a:r>
            <a:r>
              <a:rPr lang="cs-CZ" sz="2400" b="1" i="1" baseline="30000" dirty="0">
                <a:solidFill>
                  <a:srgbClr val="008000"/>
                </a:solidFill>
              </a:rPr>
              <a:t>+2</a:t>
            </a:r>
            <a:r>
              <a:rPr lang="cs-CZ" sz="2400" b="1" i="1" dirty="0">
                <a:solidFill>
                  <a:srgbClr val="008000"/>
                </a:solidFill>
              </a:rPr>
              <a:t> atd.)</a:t>
            </a:r>
          </a:p>
        </p:txBody>
      </p:sp>
      <p:pic>
        <p:nvPicPr>
          <p:cNvPr id="14" name="Obrázek 13" descr="img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922509" y="331080"/>
            <a:ext cx="1563677" cy="252028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3" name="Obrázek 12" descr="AMYLOPEKT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2811" y="3279537"/>
            <a:ext cx="4446889" cy="280491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6732240" y="357301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6444208" y="3933056"/>
            <a:ext cx="28803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380312" y="41490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C6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6804248" y="4509120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AMYLOPEKTIN 5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E45A0-DD87-4805-983E-B21C00AF5568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9" name="Obrázek 8" descr="img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1722" y="-541150"/>
            <a:ext cx="5040560" cy="794029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3573016"/>
            <a:ext cx="6552728" cy="5040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27584" y="2852936"/>
            <a:ext cx="7056784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3568" y="4077072"/>
            <a:ext cx="662473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AMYLOPEKTIN 6</a:t>
            </a:r>
            <a:endParaRPr lang="cs-CZ" sz="2800" dirty="0">
              <a:solidFill>
                <a:srgbClr val="0000FF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91264" cy="34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7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8000"/>
                          </a:solidFill>
                        </a:rPr>
                        <a:t>Relativně</a:t>
                      </a:r>
                      <a:r>
                        <a:rPr lang="cs-CZ" sz="2000" baseline="0" dirty="0">
                          <a:solidFill>
                            <a:srgbClr val="008000"/>
                          </a:solidFill>
                        </a:rPr>
                        <a:t> střední molekulová hmotnost</a:t>
                      </a:r>
                      <a:endParaRPr lang="cs-CZ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>
                          <a:solidFill>
                            <a:srgbClr val="FF0000"/>
                          </a:solidFill>
                          <a:ea typeface="Times New Roman"/>
                          <a:cs typeface="Times New Roman"/>
                        </a:rPr>
                        <a:t>AMYLÓZA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>
                          <a:solidFill>
                            <a:srgbClr val="0000FF"/>
                          </a:solidFill>
                          <a:ea typeface="Times New Roman"/>
                          <a:cs typeface="Times New Roman"/>
                        </a:rPr>
                        <a:t>AMYLOPEKTIN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>
                          <a:solidFill>
                            <a:schemeClr val="tx1"/>
                          </a:solidFill>
                        </a:rPr>
                        <a:t>Zdroj, poznámka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/>
                        <a:t>M </a:t>
                      </a:r>
                      <a:r>
                        <a:rPr lang="cs-CZ" sz="2800" baseline="-250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10</a:t>
                      </a:r>
                      <a:r>
                        <a:rPr lang="cs-CZ" sz="2800" baseline="30000" dirty="0"/>
                        <a:t>5</a:t>
                      </a:r>
                      <a:r>
                        <a:rPr lang="cs-CZ" sz="2800" dirty="0"/>
                        <a:t> - 10</a:t>
                      </a:r>
                      <a:r>
                        <a:rPr lang="cs-CZ" sz="2800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10</a:t>
                      </a:r>
                      <a:r>
                        <a:rPr lang="cs-CZ" sz="2800" baseline="30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Kálal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i="1" dirty="0">
                          <a:solidFill>
                            <a:srgbClr val="7030A0"/>
                          </a:solidFill>
                        </a:rPr>
                        <a:t>M </a:t>
                      </a:r>
                      <a:r>
                        <a:rPr lang="cs-CZ" sz="2800" i="1" baseline="-25000" dirty="0">
                          <a:solidFill>
                            <a:srgbClr val="7030A0"/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i="1" dirty="0">
                          <a:solidFill>
                            <a:srgbClr val="7030A0"/>
                          </a:solidFill>
                        </a:rPr>
                        <a:t>Nebylo nalezeno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/>
                        <a:t>M </a:t>
                      </a:r>
                      <a:r>
                        <a:rPr lang="cs-CZ" sz="2800" baseline="-25000" dirty="0"/>
                        <a:t>bez udání zda se jedná o n či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/>
                        <a:t>10</a:t>
                      </a:r>
                      <a:r>
                        <a:rPr lang="cs-CZ" sz="2800" baseline="30000" dirty="0"/>
                        <a:t>5</a:t>
                      </a:r>
                      <a:r>
                        <a:rPr lang="cs-CZ" sz="2800" dirty="0"/>
                        <a:t> - 10</a:t>
                      </a:r>
                      <a:r>
                        <a:rPr lang="cs-CZ" sz="2800" baseline="30000" dirty="0"/>
                        <a:t>6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/>
                        <a:t>10</a:t>
                      </a:r>
                      <a:r>
                        <a:rPr lang="cs-CZ" sz="2800" baseline="30000" dirty="0"/>
                        <a:t>7</a:t>
                      </a:r>
                      <a:r>
                        <a:rPr lang="cs-CZ" sz="2800" dirty="0"/>
                        <a:t> - 10</a:t>
                      </a:r>
                      <a:r>
                        <a:rPr lang="cs-CZ" sz="2800" baseline="30000" dirty="0"/>
                        <a:t>8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err="1"/>
                        <a:t>Kodet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4C310A-91A9-41FE-B827-A7210742DD76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86916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Každopádně se jedná o VYSOKÉ HODNOTY,  na úrovni syntetických </a:t>
            </a:r>
            <a:r>
              <a:rPr lang="cs-CZ" sz="2800" b="1" dirty="0" err="1">
                <a:solidFill>
                  <a:srgbClr val="C00000"/>
                </a:solidFill>
              </a:rPr>
              <a:t>polyolefinů</a:t>
            </a:r>
            <a:r>
              <a:rPr lang="cs-CZ" sz="2800" b="1">
                <a:solidFill>
                  <a:srgbClr val="C00000"/>
                </a:solidFill>
              </a:rPr>
              <a:t> (PE, PP)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7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34A127-7005-4BF5-BCA7-B3656E22E1B9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9" name="Obrázek 8" descr="img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3887416" cy="3321174"/>
          </a:xfrm>
          <a:prstGeom prst="rect">
            <a:avLst/>
          </a:prstGeom>
          <a:ln w="63500">
            <a:solidFill>
              <a:srgbClr val="0000FF"/>
            </a:solidFill>
            <a:prstDash val="sysDot"/>
          </a:ln>
        </p:spPr>
      </p:pic>
      <p:pic>
        <p:nvPicPr>
          <p:cNvPr id="10" name="Obrázek 9" descr="img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7084" y="2780928"/>
            <a:ext cx="5394401" cy="4059119"/>
          </a:xfrm>
          <a:prstGeom prst="rect">
            <a:avLst/>
          </a:prstGeom>
          <a:ln w="63500">
            <a:solidFill>
              <a:srgbClr val="008000"/>
            </a:solidFill>
            <a:prstDash val="sysDot"/>
          </a:ln>
        </p:spPr>
      </p:pic>
      <p:sp>
        <p:nvSpPr>
          <p:cNvPr id="11" name="TextovéPole 10"/>
          <p:cNvSpPr txBox="1"/>
          <p:nvPr/>
        </p:nvSpPr>
        <p:spPr>
          <a:xfrm>
            <a:off x="179512" y="5229200"/>
            <a:ext cx="3168352" cy="923330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u="sng" dirty="0">
                <a:solidFill>
                  <a:srgbClr val="FF0000"/>
                </a:solidFill>
                <a:latin typeface="Arial Black" pitchFamily="34" charset="0"/>
              </a:rPr>
              <a:t>RETROGRADACE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=  z gelu a/nebo roztoku se vylučuje POLYMER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684452" y="6518365"/>
            <a:ext cx="4608512" cy="216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87416" y="1484784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Tento obrázek se týká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 VODNÝCH ROZTOKŮ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8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22CE59-2F20-4542-A65F-616EDDC82FFC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2" name="Obrázek 11" descr="TERMOPLASTICKÝ ŠKROB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1" y="764704"/>
            <a:ext cx="4533975" cy="2448272"/>
          </a:xfrm>
          <a:prstGeom prst="rect">
            <a:avLst/>
          </a:prstGeom>
        </p:spPr>
      </p:pic>
      <p:pic>
        <p:nvPicPr>
          <p:cNvPr id="13" name="Obrázek 12" descr="TERMOPLASTICKÝ ŠKROB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3968" y="2468574"/>
            <a:ext cx="4860032" cy="43894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37890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G – glukózová jednotka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9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F24D74-4340-40E4-96A1-ADBB4C745584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92696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OBVYKLE převažuje  AMYLOPEKTIN v poměru 4/1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9900CC"/>
                </a:solidFill>
                <a:latin typeface="Arial Black" pitchFamily="34" charset="0"/>
              </a:rPr>
              <a:t>AMYLOPEKTIN nedává modré zbarvení s jodem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některé škroby, např. hrachový, mají jen AMYLÓZU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Jiné škroby, např. odrůda kukuřice zvaná vosková, mají jen AMYLOPEKTIN 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AMYLOPEKTIN na vyšší MW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 ……………….</a:t>
            </a:r>
          </a:p>
          <a:p>
            <a:r>
              <a:rPr lang="cs-CZ" sz="3200" dirty="0"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MWD škrobů 1 (metoda GPC)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9CC3AA-F043-4F93-A5A9-5693521FD034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9" name="Obrázek 8" descr="MWD škrobu scan 18112017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864788"/>
            <a:ext cx="8712968" cy="578594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764704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OXIDACE ŠTĚPÍ HLAVNÍ ŘETĚZEC &gt; SNÍŽENÍ MW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4067944" y="2492896"/>
            <a:ext cx="936104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292352" y="2708920"/>
            <a:ext cx="711696" cy="2964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603DCC7-54C0-41E9-9B0D-AA28E3275D1F}"/>
              </a:ext>
            </a:extLst>
          </p:cNvPr>
          <p:cNvCxnSpPr/>
          <p:nvPr/>
        </p:nvCxnSpPr>
        <p:spPr>
          <a:xfrm>
            <a:off x="2051720" y="6525344"/>
            <a:ext cx="489654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MWD škrobů 2 (metoda GPC)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3AC92-7528-477F-BEC0-F33D0F4DA041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12" name="Obrázek 11" descr="MWD škrobu scan 18112017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908720"/>
            <a:ext cx="8662770" cy="594928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764704"/>
            <a:ext cx="30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Co s tím mohl udělat DMSO, to tedy nevím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076056" y="1124744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5436096" y="2996952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763688" y="422108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Různé škroby &gt; různá MWD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MWD škrobů 3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840943-BF0A-4F02-BF30-C41D4F738D7F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11" name="Obrázek 10" descr="MWD škrobu scan 18112017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68394"/>
            <a:ext cx="8856984" cy="536481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69269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Různé škroby &gt; téměř stejná MWD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635896" y="1340768"/>
            <a:ext cx="532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Škrob je PŘÍRODNÍ POLYMER  a tak se MWD liší i pro stejné plodiny (zdroje)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Možné uložení molekul 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TUKU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 v obilném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47766-BDEC-470C-A790-8E8038A2718C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13" name="Obrázek 12" descr="TERMOPLASTICKÝ ŠKROB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150372"/>
            <a:ext cx="5832648" cy="5707628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084168" y="119675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Molekula tuku v šroubovici amylózy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4427984" y="1556792"/>
            <a:ext cx="1728192" cy="223224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012160" y="2132856"/>
            <a:ext cx="3131840" cy="267765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9900CC"/>
                </a:solidFill>
                <a:latin typeface="Arial Black" pitchFamily="34" charset="0"/>
              </a:rPr>
              <a:t>Mě se toto moc nezdá, protože tuky jsou TRIGLYCERIDY!</a:t>
            </a:r>
          </a:p>
          <a:p>
            <a:r>
              <a:rPr lang="cs-CZ" sz="2400" dirty="0">
                <a:solidFill>
                  <a:srgbClr val="9900CC"/>
                </a:solidFill>
                <a:latin typeface="Arial Black" pitchFamily="34" charset="0"/>
              </a:rPr>
              <a:t>Na tři řetězce je v šroubovici asi málo místa?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23528" y="42082"/>
            <a:ext cx="8229600" cy="49006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ZÁKLADNÍ LITERATURA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532148"/>
            <a:ext cx="9144000" cy="5633156"/>
          </a:xfrm>
        </p:spPr>
        <p:txBody>
          <a:bodyPr/>
          <a:lstStyle/>
          <a:p>
            <a:r>
              <a:rPr lang="cs-CZ" sz="2400" dirty="0"/>
              <a:t>Ing. J. Dvořáková: </a:t>
            </a:r>
            <a:r>
              <a:rPr lang="cs-CZ" sz="2400" b="1" dirty="0"/>
              <a:t>PŘÍRODNÍ POLYMERY</a:t>
            </a:r>
            <a:r>
              <a:rPr lang="cs-CZ" sz="2400" dirty="0"/>
              <a:t>, VŠCHT Praha, Katedra polymerů, skripta 1990</a:t>
            </a:r>
          </a:p>
          <a:p>
            <a:r>
              <a:rPr lang="cs-CZ" sz="2400" dirty="0"/>
              <a:t>J. Mleziva, J. Kálal: </a:t>
            </a:r>
            <a:r>
              <a:rPr lang="cs-CZ" sz="2400" b="1" dirty="0"/>
              <a:t>Základy makromolekulární chemie</a:t>
            </a:r>
            <a:r>
              <a:rPr lang="cs-CZ" sz="2400" dirty="0"/>
              <a:t>, SNTL Praha, 1986</a:t>
            </a:r>
          </a:p>
          <a:p>
            <a:r>
              <a:rPr lang="cs-CZ" sz="2400" dirty="0"/>
              <a:t>A. Blažej, V. </a:t>
            </a:r>
            <a:r>
              <a:rPr lang="cs-CZ" sz="2400" dirty="0" err="1"/>
              <a:t>Szilvová</a:t>
            </a:r>
            <a:r>
              <a:rPr lang="cs-CZ" sz="2400" dirty="0"/>
              <a:t>: </a:t>
            </a:r>
            <a:r>
              <a:rPr lang="cs-CZ" sz="2400" b="1" dirty="0" err="1"/>
              <a:t>Prírodné</a:t>
            </a:r>
            <a:r>
              <a:rPr lang="cs-CZ" sz="2400" b="1" dirty="0"/>
              <a:t> a syntetické polymery</a:t>
            </a:r>
            <a:r>
              <a:rPr lang="cs-CZ" sz="2400" dirty="0"/>
              <a:t>, SVŠT Bratislava, skripta 1985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, K. 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Babor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Modifikované škroby, dextriny a lepidla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, SNTL Praha, 1991, ISBN 80-03-00554-X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, S. Štěrba, L. Šlechta: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Modifikované škroby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, SNTL Praha, 1982</a:t>
            </a:r>
          </a:p>
          <a:p>
            <a:r>
              <a:rPr lang="cs-CZ" sz="2400" dirty="0"/>
              <a:t>P. Kadlec a kol.: </a:t>
            </a:r>
            <a:r>
              <a:rPr lang="cs-CZ" sz="2400" b="1" dirty="0"/>
              <a:t>Technologie sacharidů</a:t>
            </a:r>
            <a:r>
              <a:rPr lang="cs-CZ" sz="2400" dirty="0"/>
              <a:t>, VŠCHT Praha, 2000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anose="020B0A04020102020204" pitchFamily="34" charset="0"/>
              </a:rPr>
              <a:t>A. </a:t>
            </a:r>
            <a:r>
              <a:rPr lang="cs-CZ" sz="2800" dirty="0" err="1">
                <a:solidFill>
                  <a:srgbClr val="0000FF"/>
                </a:solidFill>
                <a:latin typeface="Arial Black" panose="020B0A04020102020204" pitchFamily="34" charset="0"/>
              </a:rPr>
              <a:t>Sinica</a:t>
            </a:r>
            <a:r>
              <a:rPr lang="cs-CZ" sz="2800" dirty="0">
                <a:solidFill>
                  <a:srgbClr val="0000FF"/>
                </a:solidFill>
                <a:latin typeface="Arial Black" panose="020B0A04020102020204" pitchFamily="34" charset="0"/>
              </a:rPr>
              <a:t> a kol.: Přírodní a modifikované polysacharidy, VŠCHT Praha, 2021, ISBN:978-80-7592-089-8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211737-940D-4AB7-8C15-21A2FB2FBF22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NADMOLEKULÁRNÍ STRUKTURA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396B3C-11F0-4DBD-BBAB-1B7EB8E2607C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10" name="Zástupný symbol pro obsah 9" descr="img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686540" y="41652"/>
            <a:ext cx="3384376" cy="4254416"/>
          </a:xfrm>
        </p:spPr>
      </p:pic>
      <p:pic>
        <p:nvPicPr>
          <p:cNvPr id="11" name="Obrázek 10" descr="img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4572000" cy="4581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3861048"/>
            <a:ext cx="4392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Lineární </a:t>
            </a:r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AMYLOZA</a:t>
            </a:r>
            <a:r>
              <a:rPr lang="cs-CZ" sz="2000" b="1" dirty="0">
                <a:solidFill>
                  <a:srgbClr val="FF0000"/>
                </a:solidFill>
              </a:rPr>
              <a:t>  krystalizuje – vodíkové můstky</a:t>
            </a:r>
          </a:p>
          <a:p>
            <a:r>
              <a:rPr lang="cs-CZ" sz="2000" b="1" dirty="0">
                <a:solidFill>
                  <a:srgbClr val="0000FF"/>
                </a:solidFill>
              </a:rPr>
              <a:t>Rozvětvený </a:t>
            </a:r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AMYLOPEKTIN</a:t>
            </a:r>
            <a:r>
              <a:rPr lang="cs-CZ" sz="2000" b="1" dirty="0">
                <a:solidFill>
                  <a:srgbClr val="0000FF"/>
                </a:solidFill>
              </a:rPr>
              <a:t> – mohou krystalizovat jen větve, pokud jsou dost dlouhé. Základní řetězec může procházet řadou takových krystalických částí.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572000" y="620688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Krystalické části jsou prostoupeny a propojeny částmi amorfními (nekrystalickými), stejně jako je tomu u syntetických SEMIKRYSTALICKÝCH polymerů 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cs-CZ" sz="3200" cap="all" dirty="0">
                <a:solidFill>
                  <a:srgbClr val="FF0000"/>
                </a:solidFill>
                <a:latin typeface="Arial Black" pitchFamily="34" charset="0"/>
              </a:rPr>
              <a:t>Rozpustnost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versus </a:t>
            </a:r>
            <a:r>
              <a:rPr lang="cs-CZ" sz="3200" cap="all" dirty="0" err="1">
                <a:solidFill>
                  <a:srgbClr val="0000FF"/>
                </a:solidFill>
                <a:latin typeface="Arial Black" pitchFamily="34" charset="0"/>
              </a:rPr>
              <a:t>botnání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4E24C0-5E8F-4A3F-931F-B8747508294E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7" name="Obrázek 6" descr="rozpust verus botn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93439" y="-717175"/>
            <a:ext cx="4741098" cy="84249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55976" y="544522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nebo jiného rozpouštědla (</a:t>
            </a:r>
            <a:r>
              <a:rPr lang="cs-CZ" sz="2000" dirty="0" err="1">
                <a:solidFill>
                  <a:srgbClr val="008000"/>
                </a:solidFill>
                <a:latin typeface="Arial Black" pitchFamily="34" charset="0"/>
              </a:rPr>
              <a:t>solvatačního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 činidla)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563888" y="620688"/>
            <a:ext cx="1728192" cy="936104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164288" y="692696"/>
            <a:ext cx="72008" cy="28083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3200" cap="all" dirty="0">
                <a:solidFill>
                  <a:srgbClr val="FF0000"/>
                </a:solidFill>
                <a:latin typeface="Arial Black" pitchFamily="34" charset="0"/>
              </a:rPr>
              <a:t>rozpouštění ŠKROBU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453337"/>
            <a:ext cx="2133600" cy="268138"/>
          </a:xfrm>
        </p:spPr>
        <p:txBody>
          <a:bodyPr/>
          <a:lstStyle/>
          <a:p>
            <a:pPr>
              <a:defRPr/>
            </a:pPr>
            <a:fld id="{E3B0F7A1-C0E3-46CD-9EF8-0E6FE14C5EA4}" type="datetime1">
              <a:rPr lang="cs-CZ" smtClean="0"/>
              <a:t>17.10.2021</a:t>
            </a:fld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453335"/>
            <a:ext cx="6480720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52</a:t>
            </a:fld>
            <a:endParaRPr lang="sk-SK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9512" y="548680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NATIVNÍ ŠKROB není ve STUDENÉ VODĚ  rozpustný, má pouze vodu v kapilárách a ve vodíkových můstcích, cca. 14 – 16 % vody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 Při vložení </a:t>
            </a:r>
            <a:r>
              <a:rPr lang="cs-CZ" sz="2400" cap="all" dirty="0">
                <a:solidFill>
                  <a:srgbClr val="FFC000"/>
                </a:solidFill>
                <a:latin typeface="Arial Black" pitchFamily="34" charset="0"/>
              </a:rPr>
              <a:t>nativního škrobu 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do vody za laboratorní teploty se jen zaplňují další kapiláry vodou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Při zvyšování teploty nad cca. 50 °C BOTNÁ , vodíkové můstky se rozrušují  a vzniká DISPERZE ZBOTNANÝCH (hydratovaných) ČÁSTIC VE VODĚ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 Po přijetí další vody dojde k </a:t>
            </a:r>
            <a:r>
              <a:rPr lang="cs-CZ" sz="2400" cap="all" dirty="0">
                <a:solidFill>
                  <a:srgbClr val="C00000"/>
                </a:solidFill>
                <a:latin typeface="Arial Black" pitchFamily="34" charset="0"/>
              </a:rPr>
              <a:t>plné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 (maximální pro daný škrob) HYDRATACI, rozpadají se zrna škrobu a vzniká </a:t>
            </a:r>
            <a:r>
              <a:rPr lang="cs-CZ" sz="2400" cap="all" dirty="0">
                <a:solidFill>
                  <a:srgbClr val="C00000"/>
                </a:solidFill>
                <a:latin typeface="Arial Black" pitchFamily="34" charset="0"/>
              </a:rPr>
              <a:t>gel (amylopektin) a </a:t>
            </a:r>
            <a:r>
              <a:rPr lang="cs-CZ" sz="2400" cap="all" dirty="0" err="1">
                <a:solidFill>
                  <a:srgbClr val="C00000"/>
                </a:solidFill>
                <a:latin typeface="Arial Black" pitchFamily="34" charset="0"/>
              </a:rPr>
              <a:t>vysokoviskózní</a:t>
            </a:r>
            <a:r>
              <a:rPr lang="cs-CZ" sz="2400" cap="all" dirty="0">
                <a:solidFill>
                  <a:srgbClr val="C00000"/>
                </a:solidFill>
                <a:latin typeface="Arial Black" pitchFamily="34" charset="0"/>
              </a:rPr>
              <a:t> koloidní roztok (amylóza)</a:t>
            </a:r>
          </a:p>
          <a:p>
            <a:pPr>
              <a:buFont typeface="Arial" pitchFamily="34" charset="0"/>
              <a:buChar char="•"/>
            </a:pPr>
            <a: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  <a:t> Výsledný stav se nazývá </a:t>
            </a:r>
            <a:r>
              <a:rPr lang="cs-CZ" sz="4000" i="1" u="sng" cap="all" dirty="0" err="1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r>
              <a:rPr lang="cs-CZ" sz="4000" i="1" u="sng" cap="all" dirty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400" i="1" u="sng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Chování škrobu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217443"/>
          </a:xfrm>
        </p:spPr>
        <p:txBody>
          <a:bodyPr/>
          <a:lstStyle/>
          <a:p>
            <a:r>
              <a:rPr lang="cs-CZ" sz="3000" b="1" dirty="0">
                <a:solidFill>
                  <a:srgbClr val="0000FF"/>
                </a:solidFill>
              </a:rPr>
              <a:t>Laboratorní teplota: </a:t>
            </a:r>
            <a:r>
              <a:rPr lang="cs-CZ" sz="3000" dirty="0">
                <a:solidFill>
                  <a:srgbClr val="0000FF"/>
                </a:solidFill>
              </a:rPr>
              <a:t>pouze vratné zaplnění kapilár v zrnu škrobu</a:t>
            </a:r>
          </a:p>
          <a:p>
            <a:r>
              <a:rPr lang="cs-CZ" sz="3000" b="1" dirty="0">
                <a:solidFill>
                  <a:srgbClr val="008000"/>
                </a:solidFill>
              </a:rPr>
              <a:t>Zvyšování teploty: </a:t>
            </a:r>
            <a:r>
              <a:rPr lang="cs-CZ" sz="3000" dirty="0">
                <a:solidFill>
                  <a:srgbClr val="008000"/>
                </a:solidFill>
              </a:rPr>
              <a:t>postupná hydratace a rozpad vodíkových můstků, </a:t>
            </a:r>
            <a:r>
              <a:rPr lang="cs-CZ" sz="3000" b="1" dirty="0">
                <a:solidFill>
                  <a:srgbClr val="008000"/>
                </a:solidFill>
              </a:rPr>
              <a:t>rozpouštění AMYLÓZY</a:t>
            </a:r>
            <a:r>
              <a:rPr lang="cs-CZ" sz="3000" dirty="0">
                <a:solidFill>
                  <a:srgbClr val="008000"/>
                </a:solidFill>
              </a:rPr>
              <a:t>, </a:t>
            </a:r>
            <a:r>
              <a:rPr lang="cs-CZ" sz="3000" b="1" i="1" u="sng" dirty="0">
                <a:solidFill>
                  <a:srgbClr val="C00000"/>
                </a:solidFill>
              </a:rPr>
              <a:t>AMYLOPEKTIN  pouze </a:t>
            </a:r>
            <a:r>
              <a:rPr lang="cs-CZ" sz="3000" b="1" i="1" u="sng" dirty="0" err="1">
                <a:solidFill>
                  <a:srgbClr val="C00000"/>
                </a:solidFill>
              </a:rPr>
              <a:t>botná</a:t>
            </a:r>
            <a:r>
              <a:rPr lang="cs-CZ" sz="3000" b="1" i="1" u="sng" dirty="0">
                <a:solidFill>
                  <a:srgbClr val="C00000"/>
                </a:solidFill>
              </a:rPr>
              <a:t>  </a:t>
            </a:r>
          </a:p>
          <a:p>
            <a:r>
              <a:rPr lang="cs-CZ" sz="3000" b="1" dirty="0"/>
              <a:t>Zvyšující se teplota &amp; míchání</a:t>
            </a:r>
            <a:r>
              <a:rPr lang="cs-CZ" sz="3000" dirty="0"/>
              <a:t>: rozpad hydratovaných zrn a dosažení „</a:t>
            </a:r>
            <a:r>
              <a:rPr lang="cs-CZ" sz="3000" b="1" dirty="0">
                <a:solidFill>
                  <a:srgbClr val="FF0000"/>
                </a:solidFill>
              </a:rPr>
              <a:t>BODU MAZOVATĚNÍ ŠKROBU (peptizace)“</a:t>
            </a:r>
          </a:p>
          <a:p>
            <a:r>
              <a:rPr lang="cs-CZ" sz="3600" b="1" dirty="0">
                <a:solidFill>
                  <a:srgbClr val="FF0000"/>
                </a:solidFill>
                <a:latin typeface="Arial Black" pitchFamily="34" charset="0"/>
              </a:rPr>
              <a:t>BOD MAZOVATĚNÍ ŠKROBU  je charakteristický pro různé škroby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AAC799-6767-464E-BB4F-9758E1969227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>
                <a:solidFill>
                  <a:srgbClr val="FF0000"/>
                </a:solidFill>
                <a:latin typeface="Arial Black" pitchFamily="34" charset="0"/>
              </a:rPr>
              <a:t>Křivky MAZOVATĚNÍ škrobu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9D7E91-D408-4813-951E-D37D8D93C45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908720"/>
            <a:ext cx="2627784" cy="4247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Speed (0 - 300 min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Evaluation in </a:t>
            </a:r>
            <a:r>
              <a:rPr lang="en-US" b="1" dirty="0">
                <a:solidFill>
                  <a:srgbClr val="0000FF"/>
                </a:solidFill>
              </a:rPr>
              <a:t>BU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mPas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 or </a:t>
            </a:r>
            <a:r>
              <a:rPr lang="en-US" dirty="0" err="1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943600" cy="45365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517232"/>
            <a:ext cx="6048672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Upravený ROTAČNÍ VISKOZIMETR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ROTAČNÍ VISKOZIMETR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D905A-74F2-4E7F-96F1-AC9AA9CA664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3868057" cy="43924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71600" y="5373216"/>
            <a:ext cx="2592288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FF"/>
                </a:solidFill>
              </a:rPr>
              <a:t>Upravený ROTAČNÍ VISKOZIMETR</a:t>
            </a:r>
          </a:p>
        </p:txBody>
      </p:sp>
      <p:pic>
        <p:nvPicPr>
          <p:cNvPr id="11" name="Obrázek 10" descr="472px-Rotationsviskosi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2"/>
            <a:ext cx="359664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004048" y="5445224"/>
            <a:ext cx="367240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Standardní ROTAČNÍ VISKOZIMETR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SOL &gt; GEL (obecně)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54461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GEL je DISPERZNÍ SOUSTAVA, ve které spojitý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DISPERZNÍ PODÍL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je prostupuje spojité </a:t>
            </a:r>
            <a:r>
              <a:rPr lang="cs-CZ" sz="2800" dirty="0">
                <a:solidFill>
                  <a:srgbClr val="0033CC"/>
                </a:solidFill>
                <a:latin typeface="Arial Black" pitchFamily="34" charset="0"/>
              </a:rPr>
              <a:t>DISPERZNÍ PROSTŘEDÍ</a:t>
            </a:r>
          </a:p>
          <a:p>
            <a:pPr algn="ctr">
              <a:buNone/>
            </a:pPr>
            <a:r>
              <a:rPr lang="cs-CZ" sz="2800" u="sng" dirty="0">
                <a:latin typeface="Arial Black" pitchFamily="34" charset="0"/>
              </a:rPr>
              <a:t>PŘÍKLADY</a:t>
            </a:r>
          </a:p>
          <a:p>
            <a:r>
              <a:rPr lang="cs-CZ" sz="2800" dirty="0">
                <a:solidFill>
                  <a:srgbClr val="FFC000"/>
                </a:solidFill>
                <a:latin typeface="Arial Black" pitchFamily="34" charset="0"/>
              </a:rPr>
              <a:t>PVC pasta &gt; SOL (disperze částic PVC ve směsi změkčovadel) &gt; zahřátí (interakce PVC částic se změkčovadly = ŽELATINACE) &gt; ochlazení &gt; GEL  </a:t>
            </a:r>
          </a:p>
          <a:p>
            <a:r>
              <a:rPr lang="cs-CZ" sz="2800" dirty="0">
                <a:solidFill>
                  <a:srgbClr val="9900CC"/>
                </a:solidFill>
                <a:latin typeface="Arial Black" pitchFamily="34" charset="0"/>
              </a:rPr>
              <a:t>KLÍH (vyroben z KOLAGENU) &gt; SOL (zředěný roztok v teplé vodě) &gt; zahuštění a ochlazení &gt; KLIHOVÁ GALERTA = GEL</a:t>
            </a:r>
          </a:p>
          <a:p>
            <a:r>
              <a:rPr lang="cs-CZ" sz="2800" dirty="0">
                <a:solidFill>
                  <a:srgbClr val="92D050"/>
                </a:solidFill>
                <a:latin typeface="Arial Black" pitchFamily="34" charset="0"/>
              </a:rPr>
              <a:t>POTRAVINÁŘSTVÍ &gt; ROSOL Z ŽELATINY</a:t>
            </a:r>
          </a:p>
          <a:p>
            <a:pPr>
              <a:buNone/>
            </a:pP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22069-4936-4D0A-BAA4-04DA0E6F3EF7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5C3B92-FE4E-4DC2-8DAD-A6743931146B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5" name="Obrázek 4" descr="Sol-Gel_Scheme_svg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7668172" cy="59766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9137028">
            <a:off x="-69005" y="2171293"/>
            <a:ext cx="5400600" cy="1811709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708920"/>
            <a:ext cx="4248472" cy="52322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Škrobu se týká toto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58E041-64D3-4DE7-BA79-2F49871BFD89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5" name="Obrázek 4" descr="SolGelCartoon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20880" cy="54607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4290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SOL – velké částice v roztoku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40152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Po vyžíhání vznikne pevný GEL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Křivka MAZOVATĚNÍ škrobu ve vodě -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OBECNĚ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1081D-F61A-4EC1-8C20-E1266388C3D9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975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556792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668344" y="3429000"/>
            <a:ext cx="432048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4293096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2483768" y="4869160"/>
            <a:ext cx="1224136" cy="50405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2483768" y="5373216"/>
            <a:ext cx="3096344" cy="432048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Definice POLYSACHARIDŮ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F1E169-9879-4166-9ED4-915DFBF1E524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6" name="Obrázek 5" descr="img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749558" cy="554461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</p:pic>
      <p:sp>
        <p:nvSpPr>
          <p:cNvPr id="7" name="Elipsa 6"/>
          <p:cNvSpPr/>
          <p:nvPr/>
        </p:nvSpPr>
        <p:spPr>
          <a:xfrm>
            <a:off x="827584" y="4941168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313184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076056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709228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27584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3635896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716016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5724128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300192" y="479715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084168" y="371703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372200" y="2924944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7164288" y="2708920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868144" y="2204864"/>
            <a:ext cx="2232248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ovací šipka 21"/>
          <p:cNvCxnSpPr/>
          <p:nvPr/>
        </p:nvCxnSpPr>
        <p:spPr>
          <a:xfrm flipH="1">
            <a:off x="4427984" y="2564904"/>
            <a:ext cx="1440160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>
            <a:off x="5868144" y="2564904"/>
            <a:ext cx="360040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>
            <a:stCxn id="20" idx="2"/>
          </p:cNvCxnSpPr>
          <p:nvPr/>
        </p:nvCxnSpPr>
        <p:spPr>
          <a:xfrm flipH="1">
            <a:off x="6804248" y="2564904"/>
            <a:ext cx="180020" cy="72008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6876256" y="2564904"/>
            <a:ext cx="1152128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6444208" y="2564904"/>
            <a:ext cx="144016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2347"/>
            <a:ext cx="9144000" cy="144016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MAZOVATĚNÍ škrobu – popis jevu 1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převzato  ze skript VŠCHT Praha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ISBN 978-80-7592-089-8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B63FFA-65A8-42CF-BA76-C732B8306EF5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04E6078-7051-4AF1-8F1B-99D9BA81D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1405" y="-423018"/>
            <a:ext cx="5464766" cy="90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37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2347"/>
            <a:ext cx="9144000" cy="144016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Schéma MAZOVATĚNÍ škrobu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převzato  ze skript VŠCHT Praha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ISBN 978-80-7592-089-8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91169F-B599-44B9-B81D-C6B4B844C6F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67617D0-CB2E-4CD4-B3EA-31DAC0A66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527" y="-1635356"/>
            <a:ext cx="2748826" cy="89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241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2347"/>
            <a:ext cx="9144000" cy="144016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MAZOVATĚNÍ škrobu – popis jevu 2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převzato  ze skript VŠCHT Praha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ISBN 978-80-7592-089-8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70D374-AE91-43DE-9B6F-96D18F3AF8E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9D7407E3-813D-48DD-A9C5-FEE29E09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8363" y="-417389"/>
            <a:ext cx="5393148" cy="913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72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Křivky MAZOVATĚNÍ škrobu ve vodě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4B05EB-1593-43B0-842C-42ED36B72FC7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5192216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0192" y="908720"/>
            <a:ext cx="2664296" cy="42473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Speed (0 - 300 min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Evaluation in </a:t>
            </a:r>
            <a:r>
              <a:rPr lang="en-US" b="1" dirty="0">
                <a:solidFill>
                  <a:srgbClr val="0000FF"/>
                </a:solidFill>
              </a:rPr>
              <a:t>BU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mPas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 or </a:t>
            </a:r>
            <a:r>
              <a:rPr lang="en-US" dirty="0" err="1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5877272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BU = </a:t>
            </a:r>
            <a:r>
              <a:rPr lang="cs-CZ" b="1" dirty="0" err="1">
                <a:solidFill>
                  <a:srgbClr val="0000FF"/>
                </a:solidFill>
              </a:rPr>
              <a:t>Brabender</a:t>
            </a:r>
            <a:r>
              <a:rPr lang="cs-CZ" b="1" dirty="0">
                <a:solidFill>
                  <a:srgbClr val="0000FF"/>
                </a:solidFill>
              </a:rPr>
              <a:t> Unit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00FF"/>
                </a:solidFill>
              </a:rPr>
              <a:t>Brabender</a:t>
            </a:r>
            <a:r>
              <a:rPr lang="cs-CZ" b="1" dirty="0">
                <a:solidFill>
                  <a:srgbClr val="0000FF"/>
                </a:solidFill>
              </a:rPr>
              <a:t> je název VÝROBCE přístrojů  v Německu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>
                <a:solidFill>
                  <a:srgbClr val="008000"/>
                </a:solidFill>
              </a:rPr>
              <a:t>Všimněte si  PRŮBĚHU TEPLOTY MĚŘENÍ  a bodů jejích změn!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Křivky MAZOVATĚNÍ různých škrobů ve vodě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9F4E4A-FD80-41DA-922F-3BB1139F5B3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 descr="img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79983" y="-331711"/>
            <a:ext cx="4824537" cy="7881463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051720" y="1988840"/>
            <a:ext cx="151216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563888" y="1628800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2123728" y="1988840"/>
            <a:ext cx="144016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2771800" y="1988840"/>
            <a:ext cx="79208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 descr="img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86445" y="2134201"/>
            <a:ext cx="3600400" cy="345369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Vliv sacharidů a solí na </a:t>
            </a:r>
            <a:r>
              <a:rPr lang="cs-CZ" sz="2800">
                <a:solidFill>
                  <a:srgbClr val="FF0000"/>
                </a:solidFill>
                <a:latin typeface="Arial Black" pitchFamily="34" charset="0"/>
              </a:rPr>
              <a:t>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1E8B89-9710-4B98-A742-65A0D102A0D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10" name="Zástupný symbol pro obsah 9" descr="img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54318" y="-218014"/>
            <a:ext cx="5019340" cy="7848872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Vliv sacharidů a solí na 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B313C1-33F5-4539-B69C-8F3811C8B0E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9" name="Zástupný symbol pro obsah 8" descr="img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76348" y="-1040044"/>
            <a:ext cx="3672408" cy="8001984"/>
          </a:xfrm>
        </p:spPr>
      </p:pic>
      <p:sp>
        <p:nvSpPr>
          <p:cNvPr id="11" name="Zaoblený obdélník 10"/>
          <p:cNvSpPr/>
          <p:nvPr/>
        </p:nvSpPr>
        <p:spPr>
          <a:xfrm>
            <a:off x="539552" y="2420888"/>
            <a:ext cx="7992888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5013176"/>
            <a:ext cx="8064896" cy="107721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8000"/>
                </a:solidFill>
              </a:rPr>
              <a:t>Kukuřičný škrob má normálně hodnoty: 62 – 72 – 67 °C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688632"/>
          </a:xfrm>
        </p:spPr>
        <p:txBody>
          <a:bodyPr/>
          <a:lstStyle/>
          <a:p>
            <a:r>
              <a:rPr lang="cs-CZ" sz="3000" b="1" dirty="0">
                <a:solidFill>
                  <a:srgbClr val="008000"/>
                </a:solidFill>
              </a:rPr>
              <a:t>Snižování teploty: </a:t>
            </a:r>
            <a:r>
              <a:rPr lang="cs-CZ" sz="3000" dirty="0">
                <a:solidFill>
                  <a:srgbClr val="008000"/>
                </a:solidFill>
              </a:rPr>
              <a:t>postupné obnovování vodíkových můstků, hlavně u  AMYLÓZY, </a:t>
            </a:r>
            <a:r>
              <a:rPr lang="cs-CZ" sz="3000" u="sng" dirty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>
                <a:solidFill>
                  <a:srgbClr val="FF0000"/>
                </a:solidFill>
              </a:rPr>
              <a:t>U vyšších koncentrací </a:t>
            </a:r>
            <a:r>
              <a:rPr lang="cs-CZ" sz="3000" dirty="0">
                <a:solidFill>
                  <a:srgbClr val="FF0000"/>
                </a:solidFill>
              </a:rPr>
              <a:t>vznik </a:t>
            </a:r>
            <a:r>
              <a:rPr lang="cs-CZ" sz="3000" b="1" dirty="0">
                <a:solidFill>
                  <a:srgbClr val="FF0000"/>
                </a:solidFill>
              </a:rPr>
              <a:t>GELU</a:t>
            </a:r>
            <a:r>
              <a:rPr lang="cs-CZ" sz="3000" dirty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>
                <a:solidFill>
                  <a:srgbClr val="FF0000"/>
                </a:solidFill>
              </a:rPr>
              <a:t>RETROGRADACE </a:t>
            </a:r>
            <a:r>
              <a:rPr lang="cs-CZ" sz="3000" dirty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>
                <a:solidFill>
                  <a:srgbClr val="FF0000"/>
                </a:solidFill>
              </a:rPr>
              <a:t>3</a:t>
            </a:r>
            <a:r>
              <a:rPr lang="cs-CZ" sz="3000" dirty="0">
                <a:solidFill>
                  <a:srgbClr val="FF0000"/>
                </a:solidFill>
              </a:rPr>
              <a:t> </a:t>
            </a:r>
          </a:p>
          <a:p>
            <a:endParaRPr lang="cs-CZ" sz="3000" b="1" dirty="0">
              <a:solidFill>
                <a:srgbClr val="FF0000"/>
              </a:solidFill>
            </a:endParaRPr>
          </a:p>
          <a:p>
            <a:endParaRPr lang="cs-CZ" sz="30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C3D8-8364-4427-A3F4-FFD6F719B63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925243-8E78-46D5-8D20-A1BDB7F9E62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>
                <a:solidFill>
                  <a:srgbClr val="008000"/>
                </a:solidFill>
              </a:rPr>
              <a:t>Všimněte si  PRŮBĚHU TEPLOTY MĚŘENÍ  a bodů jejích změn!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00FF"/>
                </a:solidFill>
              </a:rPr>
              <a:t>SETRVAČNOST PŘI VYPNUTÍ NÁRŮSTU TEPLOTY A PŘEPNUTÍ NA KONSTANTNÍ TEPLOTU</a:t>
            </a: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8BA5A-78D2-4881-A133-30614FA7FFD2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653136"/>
            <a:ext cx="2592288" cy="147732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8000"/>
                </a:solidFill>
              </a:rPr>
              <a:t>Postupné rozpouštění kratších řetězců a jejich difůze do vody &gt; ZVYŠOVÁNÍ VISKOZITY 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00FF"/>
                </a:solidFill>
              </a:rPr>
              <a:t>SETRVAČNOST PŘI VYPNUTÍ NÁRŮSTU TEPLOTY A PŘEPNUTÍ NA KONSTANTNÍ TEPLOTU</a:t>
            </a: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47732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Rozpad vodíkových můstků mezi řetězci škrobu a hydratace celého zrna, trojrozměrná síť &gt; GEL</a:t>
            </a: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4716016" y="2852936"/>
            <a:ext cx="1296144" cy="194421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92333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Uvolňování menších hydratovaných útvarů &gt; SOL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1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b="1" dirty="0" err="1">
                <a:solidFill>
                  <a:srgbClr val="0000FF"/>
                </a:solidFill>
                <a:latin typeface="Arial Black" pitchFamily="34" charset="0"/>
              </a:rPr>
              <a:t>Thermoplastic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err="1">
                <a:solidFill>
                  <a:srgbClr val="0000FF"/>
                </a:solidFill>
                <a:latin typeface="Arial Black" pitchFamily="34" charset="0"/>
              </a:rPr>
              <a:t>Starch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/>
              <a:t>ISBN: 978-3-527-32528-3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Chemie a analytika sacharidů </a:t>
            </a:r>
          </a:p>
          <a:p>
            <a:pPr lvl="1"/>
            <a:r>
              <a:rPr lang="cs-CZ" dirty="0"/>
              <a:t>ISBN: 80-7080-306-1</a:t>
            </a:r>
          </a:p>
          <a:p>
            <a:r>
              <a:rPr lang="cs-CZ" dirty="0" err="1">
                <a:solidFill>
                  <a:srgbClr val="C00000"/>
                </a:solidFill>
                <a:latin typeface="Arial Black" pitchFamily="34" charset="0"/>
              </a:rPr>
              <a:t>Starches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lvl="1"/>
            <a:r>
              <a:rPr lang="cs-CZ" dirty="0"/>
              <a:t>ISBN: 978-1-4200-8023-0</a:t>
            </a:r>
          </a:p>
          <a:p>
            <a:r>
              <a:rPr lang="cs-CZ" dirty="0" err="1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– </a:t>
            </a:r>
            <a:r>
              <a:rPr lang="cs-CZ" dirty="0" err="1">
                <a:solidFill>
                  <a:srgbClr val="FF0000"/>
                </a:solidFill>
                <a:latin typeface="Arial Black" pitchFamily="34" charset="0"/>
              </a:rPr>
              <a:t>Chemisty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 Black" pitchFamily="34" charset="0"/>
              </a:rPr>
              <a:t>and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Technology</a:t>
            </a:r>
          </a:p>
          <a:p>
            <a:pPr lvl="1"/>
            <a:r>
              <a:rPr lang="cs-CZ" dirty="0"/>
              <a:t>ISBN: 978-0-12-746275-2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3416A-1AE9-464E-A1F2-30A52F99FA9A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Křivka MAZOVATĚNÍ škrobu ve vodě 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479D21-CDA7-47ED-B0FE-CE6616488A54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974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556792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668344" y="3429000"/>
            <a:ext cx="432048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4293096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Křivka MAZOVATĚNÍ škrobu ve vodě 6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4EBC18-77AD-4465-92BD-B3404D0F6E46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1520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6" name="Obrázek 15" descr="MAZOVATĚNÍ RŮZNÝCH ŠKROBŮ foods-05-00030-g003_05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119"/>
            <a:ext cx="8964488" cy="5742882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2915816" y="1052736"/>
            <a:ext cx="1080120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059832" y="1124744"/>
            <a:ext cx="864096" cy="28803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563888" y="1124744"/>
            <a:ext cx="432048" cy="38884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923928" y="1124744"/>
            <a:ext cx="72008" cy="44644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 flipH="1">
            <a:off x="3059832" y="1124744"/>
            <a:ext cx="864096" cy="345638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5508104" y="3645024"/>
            <a:ext cx="3096344" cy="216024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292080" y="263691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6516216" y="3068960"/>
            <a:ext cx="86409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6804248" y="3140968"/>
            <a:ext cx="504056" cy="108012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>
            <a:off x="6660232" y="3068960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Křivka MAZOVATĚNÍ škrobu ve vodě 7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661C3B-9BB0-4D12-9CB1-CB021D716A4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MAZOVATĚNÍ ŠKROBU KŘIVK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11013"/>
            <a:ext cx="8928992" cy="574698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987824" y="23488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2555776" y="1916832"/>
            <a:ext cx="432048" cy="43204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2627784" y="2780928"/>
            <a:ext cx="64807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2987824" y="2924944"/>
            <a:ext cx="288032" cy="180020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275856" y="2852936"/>
            <a:ext cx="720080" cy="23042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4644008" y="3429000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6156176" y="37890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Křivka MAZOVATĚNÍ škrobu ve vodě 8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58355-46C4-4FBA-A8C3-7D758017C47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2987824" y="1886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MAZOVATĚNÍ ŠKROBU KŘIVK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8820472" cy="580146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411760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1835696" y="980728"/>
            <a:ext cx="2016224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6228184" y="2924944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</a:p>
        </p:txBody>
      </p:sp>
      <p:cxnSp>
        <p:nvCxnSpPr>
          <p:cNvPr id="31" name="Přímá spojovací šipka 30"/>
          <p:cNvCxnSpPr/>
          <p:nvPr/>
        </p:nvCxnSpPr>
        <p:spPr>
          <a:xfrm flipH="1">
            <a:off x="5292080" y="3284984"/>
            <a:ext cx="936104" cy="57606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MAZOVATĚNÍ škrobu ve vodě 9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54A2B-5A5F-4F68-A098-77FD9613A321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9" name="Obrázek 8" descr="stages_of_starch_conversion 05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836712"/>
            <a:ext cx="8954007" cy="593023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1196752"/>
            <a:ext cx="1368152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Těsto</a:t>
            </a:r>
            <a:r>
              <a:rPr lang="cs-CZ" dirty="0"/>
              <a:t>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5661248"/>
            <a:ext cx="3672408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9900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900CC"/>
                </a:solidFill>
                <a:latin typeface="Arial Black" pitchFamily="34" charset="0"/>
              </a:rPr>
              <a:t>Postupné štěpení enzymy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5589240"/>
            <a:ext cx="2448272" cy="46166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</a:p>
        </p:txBody>
      </p:sp>
      <p:cxnSp>
        <p:nvCxnSpPr>
          <p:cNvPr id="14" name="Přímá spojovací šipka 13"/>
          <p:cNvCxnSpPr>
            <a:stCxn id="12" idx="3"/>
          </p:cNvCxnSpPr>
          <p:nvPr/>
        </p:nvCxnSpPr>
        <p:spPr>
          <a:xfrm>
            <a:off x="3275856" y="5820073"/>
            <a:ext cx="648072" cy="57199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6588224" y="4869160"/>
            <a:ext cx="360040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6948264" y="4869160"/>
            <a:ext cx="504056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Křivka MAZOVATĚNÍ škrobu ve vodě 11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156B29-564F-4F96-9F3F-43C5FFF44970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635896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želatice škrobu scan 18112017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8474"/>
            <a:ext cx="7668344" cy="552350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156176" y="479715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</a:p>
        </p:txBody>
      </p:sp>
      <p:cxnSp>
        <p:nvCxnSpPr>
          <p:cNvPr id="20" name="Přímá spojovací šipka 19"/>
          <p:cNvCxnSpPr>
            <a:stCxn id="17" idx="1"/>
          </p:cNvCxnSpPr>
          <p:nvPr/>
        </p:nvCxnSpPr>
        <p:spPr>
          <a:xfrm flipH="1" flipV="1">
            <a:off x="6012160" y="4005064"/>
            <a:ext cx="144016" cy="97675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563888" y="980728"/>
            <a:ext cx="504056" cy="93610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4139952" y="1052736"/>
            <a:ext cx="720080" cy="24482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73EEBD-60F3-407E-B9C3-0426A0A7DB6E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880320" cy="4068125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24744"/>
            <a:ext cx="6006957" cy="504056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7A123E-4E8E-4722-A473-929C5DC5777A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Princip barevné reakce roztoku škrobu s jódem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3000" dirty="0">
                <a:solidFill>
                  <a:srgbClr val="FF0000"/>
                </a:solidFill>
                <a:latin typeface="Arial Black" pitchFamily="34" charset="0"/>
              </a:rPr>
              <a:t>AMYLÓZA</a:t>
            </a:r>
          </a:p>
          <a:p>
            <a:r>
              <a:rPr lang="cs-CZ" sz="3000" dirty="0" err="1">
                <a:solidFill>
                  <a:srgbClr val="008000"/>
                </a:solidFill>
                <a:latin typeface="Arial Black" pitchFamily="34" charset="0"/>
              </a:rPr>
              <a:t>Helixová</a:t>
            </a:r>
            <a:r>
              <a:rPr lang="cs-CZ" sz="3000" dirty="0">
                <a:solidFill>
                  <a:srgbClr val="008000"/>
                </a:solidFill>
                <a:latin typeface="Arial Black" pitchFamily="34" charset="0"/>
              </a:rPr>
              <a:t> struktura </a:t>
            </a:r>
            <a:r>
              <a:rPr lang="cs-CZ" sz="3000" u="sng" dirty="0">
                <a:solidFill>
                  <a:srgbClr val="008000"/>
                </a:solidFill>
                <a:latin typeface="Arial Black" pitchFamily="34" charset="0"/>
              </a:rPr>
              <a:t>částečně</a:t>
            </a:r>
            <a:r>
              <a:rPr lang="cs-CZ" sz="3000" dirty="0">
                <a:solidFill>
                  <a:srgbClr val="008000"/>
                </a:solidFill>
                <a:latin typeface="Arial Black" pitchFamily="34" charset="0"/>
              </a:rPr>
              <a:t> zachovaná v klubcích makromolekuly </a:t>
            </a:r>
          </a:p>
          <a:p>
            <a:r>
              <a:rPr lang="cs-CZ" sz="3000" dirty="0">
                <a:solidFill>
                  <a:srgbClr val="CC3300"/>
                </a:solidFill>
                <a:latin typeface="Arial Black" pitchFamily="34" charset="0"/>
              </a:rPr>
              <a:t>Interakce  I</a:t>
            </a:r>
            <a:r>
              <a:rPr lang="cs-CZ" sz="3000" baseline="-25000" dirty="0">
                <a:solidFill>
                  <a:srgbClr val="CC3300"/>
                </a:solidFill>
                <a:latin typeface="Arial Black" pitchFamily="34" charset="0"/>
              </a:rPr>
              <a:t>3</a:t>
            </a:r>
            <a:r>
              <a:rPr lang="cs-CZ" sz="3000" baseline="30000" dirty="0">
                <a:solidFill>
                  <a:srgbClr val="CC3300"/>
                </a:solidFill>
                <a:latin typeface="Arial Black" pitchFamily="34" charset="0"/>
              </a:rPr>
              <a:t>-1</a:t>
            </a:r>
            <a:r>
              <a:rPr lang="cs-CZ" sz="3000" dirty="0">
                <a:solidFill>
                  <a:srgbClr val="CC3300"/>
                </a:solidFill>
                <a:latin typeface="Arial Black" pitchFamily="34" charset="0"/>
              </a:rPr>
              <a:t> a/nebo I</a:t>
            </a:r>
            <a:r>
              <a:rPr lang="cs-CZ" sz="3000" baseline="-25000" dirty="0">
                <a:solidFill>
                  <a:srgbClr val="CC3300"/>
                </a:solidFill>
                <a:latin typeface="Arial Black" pitchFamily="34" charset="0"/>
              </a:rPr>
              <a:t>5</a:t>
            </a:r>
            <a:r>
              <a:rPr lang="cs-CZ" sz="3000" baseline="30000" dirty="0">
                <a:solidFill>
                  <a:srgbClr val="CC3300"/>
                </a:solidFill>
                <a:latin typeface="Arial Black" pitchFamily="34" charset="0"/>
              </a:rPr>
              <a:t>-1 </a:t>
            </a:r>
            <a:r>
              <a:rPr lang="cs-CZ" sz="3000" dirty="0">
                <a:solidFill>
                  <a:srgbClr val="CC3300"/>
                </a:solidFill>
                <a:latin typeface="Arial Black" pitchFamily="34" charset="0"/>
              </a:rPr>
              <a:t>s touto strukturou</a:t>
            </a:r>
          </a:p>
          <a:p>
            <a:r>
              <a:rPr lang="cs-CZ" sz="3000" dirty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cs-CZ" sz="3000" dirty="0" err="1">
                <a:solidFill>
                  <a:srgbClr val="0000FF"/>
                </a:solidFill>
                <a:latin typeface="Arial Black" pitchFamily="34" charset="0"/>
              </a:rPr>
              <a:t>Charge</a:t>
            </a:r>
            <a:r>
              <a:rPr lang="cs-CZ" sz="3000" dirty="0">
                <a:solidFill>
                  <a:srgbClr val="0000FF"/>
                </a:solidFill>
                <a:latin typeface="Arial Black" pitchFamily="34" charset="0"/>
              </a:rPr>
              <a:t> transfer </a:t>
            </a:r>
            <a:r>
              <a:rPr lang="cs-CZ" sz="3000" dirty="0" err="1">
                <a:solidFill>
                  <a:srgbClr val="0000FF"/>
                </a:solidFill>
                <a:latin typeface="Arial Black" pitchFamily="34" charset="0"/>
              </a:rPr>
              <a:t>complex</a:t>
            </a:r>
            <a:r>
              <a:rPr lang="cs-CZ" sz="3000" dirty="0">
                <a:solidFill>
                  <a:srgbClr val="0000FF"/>
                </a:solidFill>
                <a:latin typeface="Arial Black" pitchFamily="34" charset="0"/>
              </a:rPr>
              <a:t>“</a:t>
            </a:r>
          </a:p>
          <a:p>
            <a:r>
              <a:rPr lang="cs-CZ" sz="3000" dirty="0">
                <a:solidFill>
                  <a:srgbClr val="000099"/>
                </a:solidFill>
                <a:latin typeface="Arial Black" pitchFamily="34" charset="0"/>
              </a:rPr>
              <a:t>Změna barvy  jódu na tmavě modrou</a:t>
            </a:r>
          </a:p>
          <a:p>
            <a:r>
              <a:rPr lang="cs-CZ" sz="3000" dirty="0">
                <a:latin typeface="Arial Black" pitchFamily="34" charset="0"/>
              </a:rPr>
              <a:t>Využití při jodometrických titracích</a:t>
            </a:r>
          </a:p>
          <a:p>
            <a:endParaRPr lang="cs-CZ" sz="3000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9B227-9653-4D37-875A-C971DA646DB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1A68D5-013C-4DCF-A086-158ABEC4ACB2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1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Dextrin_and_triiodi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20480" cy="2693099"/>
          </a:xfrm>
          <a:prstGeom prst="rect">
            <a:avLst/>
          </a:prstGeom>
        </p:spPr>
      </p:pic>
      <p:pic>
        <p:nvPicPr>
          <p:cNvPr id="9" name="Obrázek 8" descr="starch_complexation of Iod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573016"/>
            <a:ext cx="5826224" cy="2608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3573016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2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Modifikované škroby, dextriny a lepidla</a:t>
            </a:r>
          </a:p>
          <a:p>
            <a:pPr lvl="1"/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ISBN: 80-03-00554-X</a:t>
            </a:r>
          </a:p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Modifikované škroby (</a:t>
            </a:r>
            <a:r>
              <a:rPr lang="cs-CZ" dirty="0" err="1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J</a:t>
            </a:r>
            <a:r>
              <a:rPr lang="cs-CZ">
                <a:solidFill>
                  <a:srgbClr val="FF0000"/>
                </a:solidFill>
                <a:latin typeface="Arial Black" pitchFamily="34" charset="0"/>
              </a:rPr>
              <a:t>., Štěrba S., Šlechta L.)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ISBN nemá, je to příručka pro pracovníky škrobáren</a:t>
            </a:r>
          </a:p>
          <a:p>
            <a:pPr lvl="1"/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11CB4-A8AB-4D65-881C-831FBC782CAB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7504" y="6237312"/>
            <a:ext cx="1152128" cy="476250"/>
          </a:xfrm>
        </p:spPr>
        <p:txBody>
          <a:bodyPr/>
          <a:lstStyle/>
          <a:p>
            <a:pPr>
              <a:defRPr/>
            </a:pPr>
            <a:fld id="{08372C89-3E47-4DD6-A357-48C61566065C}" type="datetime1">
              <a:rPr lang="cs-CZ" smtClean="0"/>
              <a:t>17.10.2021</a:t>
            </a:fld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79512" y="5733256"/>
            <a:ext cx="3816424" cy="504056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2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Obrázek 11" descr="547starchiodin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38884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4067944" y="620688"/>
            <a:ext cx="4968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Amylose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starch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is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responsible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for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formation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a </a:t>
            </a:r>
            <a:r>
              <a:rPr lang="cs-CZ" sz="2400" b="1" u="sng" dirty="0">
                <a:solidFill>
                  <a:srgbClr val="0033CC"/>
                </a:solidFill>
                <a:latin typeface="Arial Black" pitchFamily="34" charset="0"/>
              </a:rPr>
              <a:t>DEEP BLUE COLOR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presence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>
                <a:solidFill>
                  <a:srgbClr val="9900CC"/>
                </a:solidFill>
                <a:latin typeface="Arial Black" pitchFamily="34" charset="0"/>
              </a:rPr>
              <a:t>iodine</a:t>
            </a:r>
            <a:r>
              <a:rPr lang="cs-CZ" sz="2400" b="1" u="sng" dirty="0">
                <a:solidFill>
                  <a:srgbClr val="9900CC"/>
                </a:solidFill>
                <a:latin typeface="Arial Black" pitchFamily="34" charset="0"/>
              </a:rPr>
              <a:t>. </a:t>
            </a:r>
            <a:r>
              <a:rPr lang="cs-CZ" sz="2400" b="1" dirty="0" err="1">
                <a:solidFill>
                  <a:srgbClr val="9900CC"/>
                </a:solidFill>
              </a:rPr>
              <a:t>The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iodine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molecule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slips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inside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of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the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amylose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coil</a:t>
            </a:r>
            <a:r>
              <a:rPr lang="cs-CZ" sz="2400" b="1" dirty="0">
                <a:solidFill>
                  <a:srgbClr val="9900CC"/>
                </a:solidFill>
              </a:rPr>
              <a:t>. </a:t>
            </a:r>
            <a:r>
              <a:rPr lang="cs-CZ" sz="2400" b="1" dirty="0" err="1">
                <a:solidFill>
                  <a:srgbClr val="9900CC"/>
                </a:solidFill>
              </a:rPr>
              <a:t>Iodine</a:t>
            </a:r>
            <a:r>
              <a:rPr lang="cs-CZ" sz="2400" b="1" dirty="0">
                <a:solidFill>
                  <a:srgbClr val="9900CC"/>
                </a:solidFill>
              </a:rPr>
              <a:t> -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KI </a:t>
            </a:r>
            <a:r>
              <a:rPr lang="cs-CZ" sz="2400" b="1" dirty="0" err="1">
                <a:solidFill>
                  <a:srgbClr val="FF0000"/>
                </a:solidFill>
                <a:latin typeface="Arial Black" pitchFamily="34" charset="0"/>
              </a:rPr>
              <a:t>Reagent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err="1">
                <a:solidFill>
                  <a:srgbClr val="008000"/>
                </a:solidFill>
              </a:rPr>
              <a:t>Iodine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is</a:t>
            </a:r>
            <a:r>
              <a:rPr lang="cs-CZ" sz="2400" b="1" dirty="0">
                <a:solidFill>
                  <a:srgbClr val="9900CC"/>
                </a:solidFill>
              </a:rPr>
              <a:t> not </a:t>
            </a:r>
            <a:r>
              <a:rPr lang="cs-CZ" sz="2400" b="1" dirty="0" err="1">
                <a:solidFill>
                  <a:srgbClr val="9900CC"/>
                </a:solidFill>
              </a:rPr>
              <a:t>very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soluble</a:t>
            </a:r>
            <a:r>
              <a:rPr lang="cs-CZ" sz="2400" b="1" dirty="0">
                <a:solidFill>
                  <a:srgbClr val="9900CC"/>
                </a:solidFill>
              </a:rPr>
              <a:t> in </a:t>
            </a:r>
            <a:r>
              <a:rPr lang="cs-CZ" sz="2400" b="1" dirty="0" err="1">
                <a:solidFill>
                  <a:srgbClr val="9900CC"/>
                </a:solidFill>
              </a:rPr>
              <a:t>water</a:t>
            </a:r>
            <a:r>
              <a:rPr lang="cs-CZ" sz="2400" b="1" dirty="0">
                <a:solidFill>
                  <a:srgbClr val="9900CC"/>
                </a:solidFill>
              </a:rPr>
              <a:t>, </a:t>
            </a:r>
            <a:r>
              <a:rPr lang="cs-CZ" sz="2400" b="1" dirty="0" err="1">
                <a:solidFill>
                  <a:srgbClr val="9900CC"/>
                </a:solidFill>
              </a:rPr>
              <a:t>therefore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the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iodine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reagent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is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made</a:t>
            </a:r>
            <a:r>
              <a:rPr lang="cs-CZ" sz="2400" b="1" dirty="0">
                <a:solidFill>
                  <a:srgbClr val="9900CC"/>
                </a:solidFill>
              </a:rPr>
              <a:t> by </a:t>
            </a:r>
            <a:r>
              <a:rPr lang="cs-CZ" sz="2400" b="1" dirty="0" err="1">
                <a:solidFill>
                  <a:srgbClr val="9900CC"/>
                </a:solidFill>
              </a:rPr>
              <a:t>dissolving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iodine</a:t>
            </a:r>
            <a:r>
              <a:rPr lang="cs-CZ" sz="2400" b="1" dirty="0">
                <a:solidFill>
                  <a:srgbClr val="9900CC"/>
                </a:solidFill>
              </a:rPr>
              <a:t> in </a:t>
            </a:r>
            <a:r>
              <a:rPr lang="cs-CZ" sz="2400" b="1" dirty="0" err="1">
                <a:solidFill>
                  <a:srgbClr val="9900CC"/>
                </a:solidFill>
              </a:rPr>
              <a:t>water</a:t>
            </a:r>
            <a:r>
              <a:rPr lang="cs-CZ" sz="2400" b="1" dirty="0">
                <a:solidFill>
                  <a:srgbClr val="9900CC"/>
                </a:solidFill>
              </a:rPr>
              <a:t> in </a:t>
            </a:r>
            <a:r>
              <a:rPr lang="cs-CZ" sz="2400" b="1" dirty="0" err="1">
                <a:solidFill>
                  <a:srgbClr val="9900CC"/>
                </a:solidFill>
              </a:rPr>
              <a:t>the</a:t>
            </a:r>
            <a:r>
              <a:rPr lang="cs-CZ" sz="2400" b="1" dirty="0">
                <a:solidFill>
                  <a:srgbClr val="9900CC"/>
                </a:solidFill>
              </a:rPr>
              <a:t> presence </a:t>
            </a:r>
            <a:r>
              <a:rPr lang="cs-CZ" sz="2400" b="1" dirty="0" err="1">
                <a:solidFill>
                  <a:srgbClr val="9900CC"/>
                </a:solidFill>
              </a:rPr>
              <a:t>of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008000"/>
                </a:solidFill>
              </a:rPr>
              <a:t>potassium</a:t>
            </a:r>
            <a:r>
              <a:rPr lang="cs-CZ" sz="2400" b="1" dirty="0">
                <a:solidFill>
                  <a:srgbClr val="008000"/>
                </a:solidFill>
              </a:rPr>
              <a:t> </a:t>
            </a:r>
            <a:r>
              <a:rPr lang="cs-CZ" sz="2400" b="1" dirty="0" err="1">
                <a:solidFill>
                  <a:srgbClr val="008000"/>
                </a:solidFill>
              </a:rPr>
              <a:t>iodide</a:t>
            </a:r>
            <a:r>
              <a:rPr lang="cs-CZ" sz="2400" b="1" dirty="0">
                <a:solidFill>
                  <a:srgbClr val="9900CC"/>
                </a:solidFill>
              </a:rPr>
              <a:t>. </a:t>
            </a:r>
            <a:r>
              <a:rPr lang="cs-CZ" sz="2400" b="1" dirty="0" err="1">
                <a:solidFill>
                  <a:srgbClr val="9900CC"/>
                </a:solidFill>
              </a:rPr>
              <a:t>This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makes</a:t>
            </a:r>
            <a:r>
              <a:rPr lang="cs-CZ" sz="2400" b="1" dirty="0">
                <a:solidFill>
                  <a:srgbClr val="9900CC"/>
                </a:solidFill>
              </a:rPr>
              <a:t> a </a:t>
            </a:r>
            <a:r>
              <a:rPr lang="cs-CZ" sz="2400" b="1" dirty="0" err="1">
                <a:solidFill>
                  <a:srgbClr val="9900CC"/>
                </a:solidFill>
              </a:rPr>
              <a:t>linear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triiodide</a:t>
            </a:r>
            <a:r>
              <a:rPr lang="cs-CZ" sz="2400" b="1" dirty="0">
                <a:solidFill>
                  <a:srgbClr val="9900CC"/>
                </a:solidFill>
              </a:rPr>
              <a:t> ion </a:t>
            </a:r>
            <a:r>
              <a:rPr lang="cs-CZ" sz="2400" b="1" dirty="0" err="1">
                <a:solidFill>
                  <a:srgbClr val="9900CC"/>
                </a:solidFill>
              </a:rPr>
              <a:t>complex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with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is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soluble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that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slips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into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the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coil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of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the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starch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causing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an</a:t>
            </a:r>
            <a:r>
              <a:rPr lang="cs-CZ" sz="2400" b="1" dirty="0">
                <a:solidFill>
                  <a:srgbClr val="9900CC"/>
                </a:solidFill>
              </a:rPr>
              <a:t> intense </a:t>
            </a:r>
            <a:r>
              <a:rPr lang="cs-CZ" sz="2400" b="1" dirty="0" err="1">
                <a:solidFill>
                  <a:srgbClr val="9900CC"/>
                </a:solidFill>
              </a:rPr>
              <a:t>blue</a:t>
            </a:r>
            <a:r>
              <a:rPr lang="cs-CZ" sz="2400" b="1" dirty="0">
                <a:solidFill>
                  <a:srgbClr val="9900CC"/>
                </a:solidFill>
              </a:rPr>
              <a:t>-</a:t>
            </a:r>
            <a:r>
              <a:rPr lang="cs-CZ" sz="2400" b="1" dirty="0" err="1">
                <a:solidFill>
                  <a:srgbClr val="9900CC"/>
                </a:solidFill>
              </a:rPr>
              <a:t>black</a:t>
            </a:r>
            <a:r>
              <a:rPr lang="cs-CZ" sz="2400" b="1" dirty="0">
                <a:solidFill>
                  <a:srgbClr val="9900CC"/>
                </a:solidFill>
              </a:rPr>
              <a:t> </a:t>
            </a:r>
            <a:r>
              <a:rPr lang="cs-CZ" sz="2400" b="1" dirty="0" err="1">
                <a:solidFill>
                  <a:srgbClr val="9900CC"/>
                </a:solidFill>
              </a:rPr>
              <a:t>color</a:t>
            </a:r>
            <a:r>
              <a:rPr lang="cs-CZ" sz="2400" b="1" dirty="0">
                <a:solidFill>
                  <a:srgbClr val="9900CC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D99CD0-9150-4FBD-A64F-2709602B36B6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3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3645024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6" name="Picture 2" descr="Zubay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8195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5688632"/>
          </a:xfrm>
        </p:spPr>
        <p:txBody>
          <a:bodyPr/>
          <a:lstStyle/>
          <a:p>
            <a:r>
              <a:rPr lang="cs-CZ" sz="2800" b="1" dirty="0">
                <a:solidFill>
                  <a:srgbClr val="9900CC"/>
                </a:solidFill>
              </a:rPr>
              <a:t>Důkaz škrobu v potravinách a rostlinném materiálů</a:t>
            </a:r>
          </a:p>
          <a:p>
            <a:r>
              <a:rPr lang="cs-CZ" sz="2800" b="1" i="1" dirty="0">
                <a:solidFill>
                  <a:srgbClr val="0000FF"/>
                </a:solidFill>
                <a:latin typeface="Arial Black" pitchFamily="34" charset="0"/>
              </a:rPr>
              <a:t>Důkaz jodu</a:t>
            </a:r>
          </a:p>
          <a:p>
            <a:pPr algn="ctr">
              <a:buNone/>
            </a:pP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Jodometrická titrace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/>
              <a:t>The </a:t>
            </a:r>
            <a:r>
              <a:rPr lang="en-US" sz="2000" b="1" dirty="0" err="1">
                <a:solidFill>
                  <a:srgbClr val="008000"/>
                </a:solidFill>
              </a:rPr>
              <a:t>triiodide</a:t>
            </a:r>
            <a:r>
              <a:rPr lang="en-US" sz="2000" b="1" dirty="0"/>
              <a:t> ion solution is then titrated against standard </a:t>
            </a:r>
            <a:r>
              <a:rPr lang="en-US" sz="2000" b="1" dirty="0" err="1">
                <a:hlinkClick r:id="rId2" tooltip="Thiosulfate"/>
              </a:rPr>
              <a:t>thiosulfate</a:t>
            </a:r>
            <a:r>
              <a:rPr lang="en-US" sz="2000" b="1" dirty="0"/>
              <a:t> solution to give iodide again using </a:t>
            </a:r>
            <a:r>
              <a:rPr lang="en-US" sz="2000" b="1" dirty="0">
                <a:hlinkClick r:id="rId3" tooltip="Starch"/>
              </a:rPr>
              <a:t>starch</a:t>
            </a:r>
            <a:r>
              <a:rPr lang="en-US" sz="2000" b="1" dirty="0"/>
              <a:t> indicator: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>
                <a:solidFill>
                  <a:srgbClr val="0000FF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>
                <a:solidFill>
                  <a:srgbClr val="0000FF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>
                <a:solidFill>
                  <a:srgbClr val="0000FF"/>
                </a:solidFill>
                <a:latin typeface="Arial Black" pitchFamily="34" charset="0"/>
              </a:rPr>
              <a:t> ⇌ 3 I</a:t>
            </a:r>
            <a:r>
              <a:rPr lang="en-US" sz="2000" b="1" u="sng" baseline="30000" dirty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(</a:t>
            </a:r>
            <a:r>
              <a:rPr lang="en-US" sz="2000" b="1" i="1" dirty="0" err="1">
                <a:solidFill>
                  <a:srgbClr val="0000FF"/>
                </a:solidFill>
              </a:rPr>
              <a:t>E</a:t>
            </a:r>
            <a:r>
              <a:rPr lang="en-US" sz="2000" b="1" baseline="30000" dirty="0" err="1">
                <a:solidFill>
                  <a:srgbClr val="0000FF"/>
                </a:solidFill>
              </a:rPr>
              <a:t>o</a:t>
            </a:r>
            <a:r>
              <a:rPr lang="en-US" sz="2000" b="1" dirty="0">
                <a:solidFill>
                  <a:srgbClr val="0000FF"/>
                </a:solidFill>
              </a:rPr>
              <a:t> = + 0.5355 V)Together with reduction potential of </a:t>
            </a:r>
            <a:r>
              <a:rPr lang="en-US" sz="2000" b="1" dirty="0" err="1">
                <a:solidFill>
                  <a:srgbClr val="0000FF"/>
                </a:solidFill>
              </a:rPr>
              <a:t>thiosulfate</a:t>
            </a:r>
            <a:r>
              <a:rPr lang="en-US" sz="2000" b="1" dirty="0">
                <a:solidFill>
                  <a:srgbClr val="0000FF"/>
                </a:solidFill>
              </a:rPr>
              <a:t>:</a:t>
            </a:r>
            <a:r>
              <a:rPr lang="en-US" sz="2000" b="1" baseline="30000" dirty="0">
                <a:solidFill>
                  <a:srgbClr val="0000FF"/>
                </a:solidFill>
                <a:hlinkClick r:id="rId4"/>
              </a:rPr>
              <a:t>[1]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>
                <a:solidFill>
                  <a:srgbClr val="008000"/>
                </a:solidFill>
                <a:latin typeface="Arial Black" pitchFamily="34" charset="0"/>
              </a:rPr>
              <a:t>S</a:t>
            </a:r>
            <a:r>
              <a:rPr lang="en-US" sz="2000" b="1" u="sng" baseline="-25000" dirty="0">
                <a:solidFill>
                  <a:srgbClr val="008000"/>
                </a:solidFill>
                <a:latin typeface="Arial Black" pitchFamily="34" charset="0"/>
              </a:rPr>
              <a:t>4</a:t>
            </a:r>
            <a:r>
              <a:rPr lang="en-US" sz="2000" b="1" u="sng" dirty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>
                <a:solidFill>
                  <a:srgbClr val="008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>
                <a:solidFill>
                  <a:srgbClr val="008000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>
                <a:solidFill>
                  <a:srgbClr val="008000"/>
                </a:solidFill>
                <a:latin typeface="Arial Black" pitchFamily="34" charset="0"/>
              </a:rPr>
              <a:t>−</a:t>
            </a:r>
            <a:r>
              <a:rPr lang="en-US" sz="2000" b="1" u="sng" dirty="0">
                <a:solidFill>
                  <a:srgbClr val="008000"/>
                </a:solidFill>
                <a:latin typeface="Arial Black" pitchFamily="34" charset="0"/>
              </a:rPr>
              <a:t> ⇌ 2 S</a:t>
            </a:r>
            <a:r>
              <a:rPr lang="en-US" sz="2000" b="1" u="sng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en-US" sz="2000" b="1" u="sng" dirty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(</a:t>
            </a:r>
            <a:r>
              <a:rPr lang="en-US" sz="2000" b="1" i="1" dirty="0" err="1">
                <a:solidFill>
                  <a:srgbClr val="008000"/>
                </a:solidFill>
              </a:rPr>
              <a:t>E</a:t>
            </a:r>
            <a:r>
              <a:rPr lang="en-US" sz="2000" b="1" baseline="30000" dirty="0" err="1">
                <a:solidFill>
                  <a:srgbClr val="008000"/>
                </a:solidFill>
              </a:rPr>
              <a:t>o</a:t>
            </a:r>
            <a:r>
              <a:rPr lang="en-US" sz="2000" b="1" dirty="0">
                <a:solidFill>
                  <a:srgbClr val="008000"/>
                </a:solidFill>
              </a:rPr>
              <a:t> = + 0.08 V)</a:t>
            </a:r>
            <a:r>
              <a:rPr lang="cs-CZ" sz="2000" b="1" dirty="0">
                <a:solidFill>
                  <a:srgbClr val="008000"/>
                </a:solidFill>
              </a:rPr>
              <a:t> </a:t>
            </a:r>
          </a:p>
          <a:p>
            <a:pPr marL="457200" indent="-457200" algn="ctr">
              <a:buNone/>
            </a:pPr>
            <a:r>
              <a:rPr lang="en-US" b="1" u="sng" dirty="0">
                <a:solidFill>
                  <a:srgbClr val="FF0000"/>
                </a:solidFill>
                <a:latin typeface="Arial Black" pitchFamily="34" charset="0"/>
              </a:rPr>
              <a:t>The overall reaction is thus:</a:t>
            </a:r>
          </a:p>
          <a:p>
            <a:pPr marL="457200" indent="-457200" algn="just"/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 + 2 S</a:t>
            </a:r>
            <a:r>
              <a:rPr lang="en-US" sz="2000" b="1" u="sng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 → S</a:t>
            </a:r>
            <a:r>
              <a:rPr lang="en-US" sz="2000" b="1" u="sng" baseline="-25000" dirty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>
                <a:solidFill>
                  <a:srgbClr val="FF0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 + 3 I</a:t>
            </a:r>
            <a:r>
              <a:rPr lang="en-US" sz="2000" b="1" u="sng" baseline="30000" dirty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</a:rPr>
              <a:t>E</a:t>
            </a:r>
            <a:r>
              <a:rPr lang="en-US" sz="2000" b="1" baseline="30000" dirty="0" err="1">
                <a:solidFill>
                  <a:srgbClr val="FF0000"/>
                </a:solidFill>
              </a:rPr>
              <a:t>o</a:t>
            </a:r>
            <a:r>
              <a:rPr lang="en-US" sz="2000" b="1" dirty="0">
                <a:solidFill>
                  <a:srgbClr val="FF0000"/>
                </a:solidFill>
              </a:rPr>
              <a:t> = + 0.4555 V)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For simplicity, the equations will usually be written in terms of aqueous molecular iodine rather than the </a:t>
            </a:r>
            <a:r>
              <a:rPr lang="en-US" sz="2000" b="1" dirty="0" err="1">
                <a:solidFill>
                  <a:srgbClr val="FF0000"/>
                </a:solidFill>
              </a:rPr>
              <a:t>triiodide</a:t>
            </a:r>
            <a:r>
              <a:rPr lang="en-US" sz="2000" b="1" dirty="0">
                <a:solidFill>
                  <a:srgbClr val="FF0000"/>
                </a:solidFill>
              </a:rPr>
              <a:t> ion, as the iodide ion did not participate in the reaction in terms of mole ratio analysis.</a:t>
            </a:r>
            <a:endParaRPr lang="en-US" sz="800" b="1" dirty="0">
              <a:solidFill>
                <a:srgbClr val="FF0000"/>
              </a:solidFill>
            </a:endParaRPr>
          </a:p>
          <a:p>
            <a:pPr lvl="1"/>
            <a:endParaRPr lang="cs-CZ" b="1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2E95CD-D1C9-4809-838A-7A893BCABE9E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0" y="116632"/>
            <a:ext cx="896448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v analytické chemii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3AF33D-6192-4AF6-84F1-9B697E9299B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>
                <a:solidFill>
                  <a:srgbClr val="FF0000"/>
                </a:solidFill>
              </a:rPr>
              <a:t>Nízká </a:t>
            </a:r>
            <a:r>
              <a:rPr lang="cs-CZ" b="1" dirty="0" err="1">
                <a:solidFill>
                  <a:srgbClr val="FF0000"/>
                </a:solidFill>
              </a:rPr>
              <a:t>dispergovatelnost</a:t>
            </a:r>
            <a:r>
              <a:rPr lang="cs-CZ" b="1" dirty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/>
              <a:t>Silná tendence vytvářet tuhý, trojrozměrně provázaný gel </a:t>
            </a:r>
            <a:r>
              <a:rPr lang="cs-CZ" dirty="0"/>
              <a:t>(</a:t>
            </a:r>
            <a:r>
              <a:rPr lang="cs-CZ" b="1" u="sng" dirty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/>
              <a:t>)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CE54CA-9C0C-4EC2-AB39-CE34EEC3CB81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 flipH="1">
            <a:off x="2483768" y="764704"/>
            <a:ext cx="36004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92177" y="3741071"/>
            <a:ext cx="405000" cy="453338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504" y="3284984"/>
            <a:ext cx="4608512" cy="224676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KDE JSOU POTENCIÁLNÍ REAKČNÍ CENTRA V TĚCHTO MAKROMOLEKULÁCH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26369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VĚTVENÍ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7647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HLAVNÍ ŘETĚZEC</a:t>
            </a:r>
          </a:p>
        </p:txBody>
      </p:sp>
      <p:pic>
        <p:nvPicPr>
          <p:cNvPr id="20" name="Obrázek 19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068960"/>
            <a:ext cx="4139952" cy="2611307"/>
          </a:xfrm>
          <a:prstGeom prst="rect">
            <a:avLst/>
          </a:prstGeom>
        </p:spPr>
      </p:pic>
      <p:cxnSp>
        <p:nvCxnSpPr>
          <p:cNvPr id="24" name="Přímá spojovací šipka 23"/>
          <p:cNvCxnSpPr/>
          <p:nvPr/>
        </p:nvCxnSpPr>
        <p:spPr>
          <a:xfrm flipH="1">
            <a:off x="6948264" y="2996952"/>
            <a:ext cx="720080" cy="122413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1F2178-3134-4FE7-A6C1-F81774A9CEAC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5" name="Obrázek 4" descr="img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30702" y="1514878"/>
            <a:ext cx="5892836" cy="3384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188640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Vytváří 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800" cap="all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>
                <a:solidFill>
                  <a:srgbClr val="008000"/>
                </a:solidFill>
                <a:latin typeface="Arial Black" pitchFamily="34" charset="0"/>
              </a:rPr>
              <a:t>Š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est jednotek GLUKOSY na jednu otočku  (závit)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800" dirty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4 přes –OH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300 – 1000 jednotek v makromolekule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C9386-5E28-4837-AF2A-2FD8387C4F15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88641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>
                <a:solidFill>
                  <a:srgbClr val="0000FF"/>
                </a:solidFill>
                <a:latin typeface="Arial Black" pitchFamily="34" charset="0"/>
              </a:rPr>
              <a:t>Intramolekulární  VODÍKOVÉ MŮSTKY</a:t>
            </a:r>
            <a:endParaRPr lang="cs-CZ" dirty="0"/>
          </a:p>
        </p:txBody>
      </p:sp>
      <p:pic>
        <p:nvPicPr>
          <p:cNvPr id="7" name="Obrázek 6" descr="vodíkové můstky ve škrobu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55006" y="1930993"/>
            <a:ext cx="5461527" cy="4392489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flipH="1">
            <a:off x="3275856" y="1412776"/>
            <a:ext cx="2664296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2195736" y="1412776"/>
            <a:ext cx="3816424" cy="36724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076056" y="234888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Tyto </a:t>
            </a:r>
            <a:r>
              <a:rPr lang="cs-CZ" sz="2400" cap="all" dirty="0">
                <a:solidFill>
                  <a:srgbClr val="0000FF"/>
                </a:solidFill>
                <a:latin typeface="Arial Black" pitchFamily="34" charset="0"/>
              </a:rPr>
              <a:t>MŮSTKY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jdou přes – OH skupiny, ne přes molekuly vody.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Voda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dělá můstky </a:t>
            </a:r>
            <a:r>
              <a:rPr lang="cs-CZ" sz="2400" cap="all" dirty="0" err="1">
                <a:solidFill>
                  <a:srgbClr val="0000FF"/>
                </a:solidFill>
                <a:latin typeface="Arial Black" pitchFamily="34" charset="0"/>
              </a:rPr>
              <a:t>MŮSTKY</a:t>
            </a:r>
            <a:r>
              <a:rPr lang="cs-CZ" sz="2400" cap="all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i="1" u="sng" dirty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mezi makromolekulami amylózy,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ale nejen tam </a:t>
            </a:r>
            <a:r>
              <a:rPr lang="cs-CZ" sz="2400">
                <a:solidFill>
                  <a:srgbClr val="008000"/>
                </a:solidFill>
                <a:latin typeface="Arial Black" pitchFamily="34" charset="0"/>
              </a:rPr>
              <a:t>(zapojí se i AMYLOPEKTIN).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259632" y="350100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900CC"/>
                </a:solidFill>
                <a:latin typeface="Arial Black" pitchFamily="34" charset="0"/>
              </a:rPr>
              <a:t>KYSLÍK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1835696" y="3933056"/>
            <a:ext cx="144016" cy="129614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051720" y="3933056"/>
            <a:ext cx="504056" cy="122413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9368B0-49B5-4000-8973-1721D5B815C7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>
                <a:solidFill>
                  <a:srgbClr val="C00000"/>
                </a:solidFill>
                <a:latin typeface="Arial Black" pitchFamily="34" charset="0"/>
              </a:rPr>
              <a:t>15 – 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452320" y="332656"/>
            <a:ext cx="144016" cy="4320480"/>
          </a:xfrm>
          <a:prstGeom prst="straightConnector1">
            <a:avLst/>
          </a:prstGeom>
          <a:ln w="38100"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04664"/>
            <a:ext cx="5256584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827584" y="1916832"/>
            <a:ext cx="201622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>
                <a:solidFill>
                  <a:srgbClr val="008000"/>
                </a:solidFill>
                <a:latin typeface="Arial Black" pitchFamily="34" charset="0"/>
              </a:rPr>
              <a:t>Enzymatické</a:t>
            </a:r>
            <a:br>
              <a:rPr lang="cs-CZ" sz="2800" b="1" dirty="0">
                <a:solidFill>
                  <a:srgbClr val="008000"/>
                </a:solidFill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0C5625-3B3F-46CE-81EC-215C235531F1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11" name="Zástupný symbol pro obsah 10" descr="img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75556" y="944724"/>
            <a:ext cx="4968552" cy="5472608"/>
          </a:xfrm>
        </p:spPr>
      </p:pic>
      <p:sp>
        <p:nvSpPr>
          <p:cNvPr id="12" name="Elipsa 11"/>
          <p:cNvSpPr/>
          <p:nvPr/>
        </p:nvSpPr>
        <p:spPr>
          <a:xfrm>
            <a:off x="3707904" y="5661248"/>
            <a:ext cx="1440160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868144" y="1268760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8000"/>
                </a:solidFill>
              </a:rPr>
              <a:t>PRUDKÝ POKLES VISKOZITY ROZTOKU (MAZU)</a:t>
            </a:r>
          </a:p>
        </p:txBody>
      </p:sp>
      <p:cxnSp>
        <p:nvCxnSpPr>
          <p:cNvPr id="10" name="Přímá spojovací šipka 9"/>
          <p:cNvCxnSpPr>
            <a:stCxn id="12" idx="6"/>
          </p:cNvCxnSpPr>
          <p:nvPr/>
        </p:nvCxnSpPr>
        <p:spPr>
          <a:xfrm flipV="1">
            <a:off x="5148064" y="5733256"/>
            <a:ext cx="648072" cy="1800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796136" y="551723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ENZYM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2800" b="1" cap="all" dirty="0">
                <a:solidFill>
                  <a:srgbClr val="008000"/>
                </a:solidFill>
                <a:latin typeface="Arial Black" pitchFamily="34" charset="0"/>
              </a:rPr>
              <a:t>Enzymatické </a:t>
            </a:r>
            <a:br>
              <a:rPr lang="cs-CZ" sz="2800" b="1" dirty="0">
                <a:solidFill>
                  <a:srgbClr val="008000"/>
                </a:solidFill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BD749B-3554-4BD2-BED2-CD795FEE93AA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+mn-lt"/>
              </a:rPr>
              <a:t>Štěpení na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 enzymy 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cs-CZ" sz="2800" b="1" dirty="0" err="1">
                <a:solidFill>
                  <a:srgbClr val="008000"/>
                </a:solidFill>
                <a:latin typeface="+mn-lt"/>
              </a:rPr>
              <a:t>a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 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AMYLÓZAMI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>
                <a:solidFill>
                  <a:srgbClr val="008000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  <a:latin typeface="+mn-lt"/>
              </a:rPr>
              <a:t>lze dále rozštěpit enzymem </a:t>
            </a:r>
            <a:r>
              <a:rPr lang="cs-CZ" sz="2800" b="1" i="1" u="sng" dirty="0">
                <a:solidFill>
                  <a:srgbClr val="C00000"/>
                </a:solidFill>
                <a:latin typeface="Arial Black" pitchFamily="34" charset="0"/>
              </a:rPr>
              <a:t>MALTÁZOU</a:t>
            </a:r>
            <a:r>
              <a:rPr lang="cs-CZ" sz="2800" b="1" dirty="0">
                <a:solidFill>
                  <a:srgbClr val="0000FF"/>
                </a:solidFill>
                <a:latin typeface="+mn-lt"/>
              </a:rPr>
              <a:t> na </a:t>
            </a: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GLUKÓZU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 Glukózu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zahraniční – ČASOPISY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7504" y="1268760"/>
            <a:ext cx="8579296" cy="4857403"/>
          </a:xfrm>
        </p:spPr>
        <p:txBody>
          <a:bodyPr/>
          <a:lstStyle/>
          <a:p>
            <a:r>
              <a:rPr lang="cs-CZ" b="1" dirty="0" err="1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 ‐ </a:t>
            </a:r>
            <a:r>
              <a:rPr lang="cs-CZ" b="1" dirty="0" err="1">
                <a:solidFill>
                  <a:srgbClr val="FF0000"/>
                </a:solidFill>
                <a:latin typeface="Arial Black" pitchFamily="34" charset="0"/>
              </a:rPr>
              <a:t>Stärke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 err="1">
                <a:solidFill>
                  <a:srgbClr val="0033CC"/>
                </a:solidFill>
                <a:latin typeface="Arial Black" pitchFamily="34" charset="0"/>
              </a:rPr>
              <a:t>Journal</a:t>
            </a:r>
            <a:r>
              <a:rPr lang="cs-CZ" dirty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0033CC"/>
                </a:solidFill>
                <a:latin typeface="Arial Black" pitchFamily="34" charset="0"/>
              </a:rPr>
              <a:t>of</a:t>
            </a:r>
            <a:r>
              <a:rPr lang="cs-CZ" dirty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0033CC"/>
                </a:solidFill>
                <a:latin typeface="Arial Black" pitchFamily="34" charset="0"/>
              </a:rPr>
              <a:t>Carbohydrate</a:t>
            </a:r>
            <a:r>
              <a:rPr lang="cs-CZ" dirty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0033CC"/>
                </a:solidFill>
                <a:latin typeface="Arial Black" pitchFamily="34" charset="0"/>
              </a:rPr>
              <a:t>Chemistry</a:t>
            </a:r>
            <a:endParaRPr lang="cs-CZ" dirty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cs-CZ" b="1" dirty="0" err="1">
                <a:solidFill>
                  <a:srgbClr val="008000"/>
                </a:solidFill>
                <a:latin typeface="Arial Black" pitchFamily="34" charset="0"/>
              </a:rPr>
              <a:t>Carbohydrate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err="1">
                <a:solidFill>
                  <a:srgbClr val="008000"/>
                </a:solidFill>
                <a:latin typeface="Arial Black" pitchFamily="34" charset="0"/>
              </a:rPr>
              <a:t>Polymers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i="1" u="sng" dirty="0">
                <a:solidFill>
                  <a:srgbClr val="008000"/>
                </a:solidFill>
                <a:latin typeface="Arial Black" pitchFamily="34" charset="0"/>
              </a:rPr>
              <a:t>(IF: 5,1 !!!)</a:t>
            </a:r>
          </a:p>
          <a:p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1E2E28-1B75-4414-B3AB-E03089C98BA1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FBF1A-1C7D-4C8D-AD66-A11F49502F0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7" name="Obrázek 6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96947" y="-1140764"/>
            <a:ext cx="5478097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br>
              <a:rPr lang="cs-CZ" sz="2800" b="1" dirty="0">
                <a:solidFill>
                  <a:srgbClr val="008000"/>
                </a:solidFill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D51226-DE0D-487A-83C3-2F8ADC02CD42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+mn-lt"/>
              </a:rPr>
              <a:t>Katalýza pomocí </a:t>
            </a:r>
            <a:r>
              <a:rPr lang="cs-CZ" sz="2800" b="1" dirty="0" err="1">
                <a:solidFill>
                  <a:srgbClr val="008000"/>
                </a:solidFill>
                <a:latin typeface="+mn-lt"/>
              </a:rPr>
              <a:t>HCl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 nebo H</a:t>
            </a:r>
            <a:r>
              <a:rPr lang="cs-CZ" sz="2800" b="1" baseline="-25000" dirty="0">
                <a:solidFill>
                  <a:srgbClr val="008000"/>
                </a:solidFill>
                <a:latin typeface="+mn-lt"/>
              </a:rPr>
              <a:t>2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SO</a:t>
            </a:r>
            <a:r>
              <a:rPr lang="cs-CZ" sz="2800" b="1" baseline="-25000" dirty="0">
                <a:solidFill>
                  <a:srgbClr val="008000"/>
                </a:solidFill>
                <a:latin typeface="+mn-lt"/>
              </a:rPr>
              <a:t>4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 s neutralizací na konci procesu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  <a:latin typeface="+mn-lt"/>
              </a:rPr>
              <a:t>Lze kombinovat s enzymatickým procesem  a dostat se </a:t>
            </a:r>
            <a:r>
              <a:rPr lang="cs-CZ" sz="2800" b="1" dirty="0">
                <a:solidFill>
                  <a:srgbClr val="0000FF"/>
                </a:solidFill>
              </a:rPr>
              <a:t>na </a:t>
            </a: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GLUKÓZU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 Glukózu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br>
              <a:rPr lang="cs-CZ" sz="2800" b="1" dirty="0">
                <a:solidFill>
                  <a:srgbClr val="008000"/>
                </a:solidFill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DE35C-B68A-4A01-BBDD-9BF7D08E448A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pic>
        <p:nvPicPr>
          <p:cNvPr id="11" name="Obrázek 10" descr="img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4555" y="1014860"/>
            <a:ext cx="3384378" cy="4180210"/>
          </a:xfrm>
          <a:prstGeom prst="rect">
            <a:avLst/>
          </a:prstGeom>
        </p:spPr>
      </p:pic>
      <p:pic>
        <p:nvPicPr>
          <p:cNvPr id="12" name="Obrázek 11" descr="img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97592" y="1907264"/>
            <a:ext cx="3774928" cy="451414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8000"/>
                </a:solidFill>
              </a:rPr>
              <a:t>Nejsou informace o tom, zda proces probíhá </a:t>
            </a:r>
            <a:r>
              <a:rPr lang="cs-CZ" sz="2000" b="1" u="sng" dirty="0">
                <a:solidFill>
                  <a:srgbClr val="008000"/>
                </a:solidFill>
              </a:rPr>
              <a:t>náhodně</a:t>
            </a:r>
            <a:r>
              <a:rPr lang="cs-CZ" sz="2000" b="1" dirty="0">
                <a:solidFill>
                  <a:srgbClr val="008000"/>
                </a:solidFill>
              </a:rPr>
              <a:t> či zda je některé místo v řetězci při hydrolýze </a:t>
            </a:r>
            <a:r>
              <a:rPr lang="cs-CZ" sz="2000" b="1" i="1" u="sng" dirty="0">
                <a:solidFill>
                  <a:srgbClr val="008000"/>
                </a:solidFill>
              </a:rPr>
              <a:t>preferováno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cap="all" dirty="0">
                <a:solidFill>
                  <a:srgbClr val="008000"/>
                </a:solidFill>
                <a:latin typeface="Arial Black" pitchFamily="34" charset="0"/>
              </a:rPr>
              <a:t>Enzymatické VYUŽITÍ GLUKÓZY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845628-90F5-4FFF-82F3-A51E24F2FE5F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120208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19" name="Obrázek 18" descr="Alpha-D-Glucopyranos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1495425" cy="1619250"/>
          </a:xfrm>
          <a:prstGeom prst="rect">
            <a:avLst/>
          </a:prstGeom>
        </p:spPr>
      </p:pic>
      <p:pic>
        <p:nvPicPr>
          <p:cNvPr id="20" name="Obrázek 19" descr="120px-Pyruv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276872"/>
            <a:ext cx="1637233" cy="1296144"/>
          </a:xfrm>
          <a:prstGeom prst="rect">
            <a:avLst/>
          </a:prstGeom>
        </p:spPr>
      </p:pic>
      <p:pic>
        <p:nvPicPr>
          <p:cNvPr id="21" name="Obrázek 20" descr="120px-Acetaldehyde-2D-flat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4984"/>
            <a:ext cx="1677856" cy="1440160"/>
          </a:xfrm>
          <a:prstGeom prst="rect">
            <a:avLst/>
          </a:prstGeom>
        </p:spPr>
      </p:pic>
      <p:pic>
        <p:nvPicPr>
          <p:cNvPr id="22" name="Obrázek 21" descr="Ethanol-structure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9479" y="4725144"/>
            <a:ext cx="2629857" cy="1512168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</a:ln>
        </p:spPr>
      </p:pic>
      <p:sp>
        <p:nvSpPr>
          <p:cNvPr id="23" name="TextovéPole 22"/>
          <p:cNvSpPr txBox="1"/>
          <p:nvPr/>
        </p:nvSpPr>
        <p:spPr>
          <a:xfrm>
            <a:off x="4355976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C00000"/>
                </a:solidFill>
              </a:rPr>
              <a:t>Pyruvát</a:t>
            </a:r>
            <a:r>
              <a:rPr lang="cs-CZ" b="1" dirty="0">
                <a:solidFill>
                  <a:srgbClr val="C00000"/>
                </a:solidFill>
              </a:rPr>
              <a:t> konjugovaná báze od kyseliny </a:t>
            </a:r>
            <a:r>
              <a:rPr lang="cs-CZ" b="1" dirty="0" err="1">
                <a:solidFill>
                  <a:srgbClr val="C00000"/>
                </a:solidFill>
              </a:rPr>
              <a:t>pyrohroznové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4" y="4293096"/>
            <a:ext cx="4968552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Vodka (</a:t>
            </a:r>
            <a:r>
              <a:rPr lang="cs-CZ" sz="2000" b="1" i="1" u="sng" dirty="0">
                <a:solidFill>
                  <a:srgbClr val="0000FF"/>
                </a:solidFill>
                <a:latin typeface="Arial Black" pitchFamily="34" charset="0"/>
              </a:rPr>
              <a:t>RUSKY</a:t>
            </a:r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>
                <a:solidFill>
                  <a:srgbClr val="008000"/>
                </a:solidFill>
                <a:latin typeface="Arial Black" pitchFamily="34" charset="0"/>
              </a:rPr>
              <a:t>Gorilka</a:t>
            </a:r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 (</a:t>
            </a:r>
            <a:r>
              <a:rPr lang="cs-CZ" sz="2000" b="1" i="1" u="sng" dirty="0">
                <a:solidFill>
                  <a:srgbClr val="008000"/>
                </a:solidFill>
                <a:latin typeface="Arial Black" pitchFamily="34" charset="0"/>
              </a:rPr>
              <a:t>UKRAJINSKY</a:t>
            </a:r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>
                <a:latin typeface="Arial Black" pitchFamily="34" charset="0"/>
              </a:rPr>
              <a:t>Schnaps</a:t>
            </a:r>
            <a:r>
              <a:rPr lang="cs-CZ" sz="2000" b="1" dirty="0">
                <a:latin typeface="Arial Black" pitchFamily="34" charset="0"/>
              </a:rPr>
              <a:t> (</a:t>
            </a:r>
            <a:r>
              <a:rPr lang="cs-CZ" sz="2000" b="1" i="1" u="sng" dirty="0">
                <a:latin typeface="Arial Black" pitchFamily="34" charset="0"/>
              </a:rPr>
              <a:t>NĚMECKY</a:t>
            </a:r>
            <a:r>
              <a:rPr lang="cs-CZ" sz="2000" b="1" dirty="0">
                <a:latin typeface="Arial Black" pitchFamily="34" charset="0"/>
              </a:rPr>
              <a:t>)</a:t>
            </a:r>
          </a:p>
          <a:p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Prostějovská </a:t>
            </a:r>
            <a:r>
              <a:rPr lang="cs-CZ" sz="2000" b="1" dirty="0" err="1">
                <a:solidFill>
                  <a:srgbClr val="FF0000"/>
                </a:solidFill>
                <a:latin typeface="Arial Black" pitchFamily="34" charset="0"/>
              </a:rPr>
              <a:t>starorežná</a:t>
            </a:r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 (ŽITNÁ)</a:t>
            </a:r>
          </a:p>
          <a:p>
            <a:r>
              <a:rPr lang="cs-CZ" sz="2000" b="1" dirty="0">
                <a:solidFill>
                  <a:srgbClr val="FFC000"/>
                </a:solidFill>
                <a:latin typeface="Arial Black" pitchFamily="34" charset="0"/>
              </a:rPr>
              <a:t>Whisky (</a:t>
            </a:r>
            <a:r>
              <a:rPr lang="cs-CZ" sz="2000" b="1" i="1" u="sng" dirty="0">
                <a:solidFill>
                  <a:srgbClr val="FFC000"/>
                </a:solidFill>
                <a:latin typeface="Arial Black" pitchFamily="34" charset="0"/>
              </a:rPr>
              <a:t>ANGLICKY</a:t>
            </a:r>
            <a:r>
              <a:rPr lang="cs-CZ" sz="2000" b="1" dirty="0">
                <a:solidFill>
                  <a:srgbClr val="FFC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>
                <a:solidFill>
                  <a:srgbClr val="C00000"/>
                </a:solidFill>
                <a:latin typeface="Arial Black" pitchFamily="34" charset="0"/>
              </a:rPr>
              <a:t>Bramborový líh &gt; TUZEMSKÝ RUM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cap="all" dirty="0">
                <a:solidFill>
                  <a:srgbClr val="008000"/>
                </a:solidFill>
                <a:latin typeface="Arial Black" pitchFamily="34" charset="0"/>
              </a:rPr>
              <a:t>Enzymatická </a:t>
            </a:r>
            <a:r>
              <a:rPr lang="cs-CZ" sz="2800" b="1" i="1" u="sng" cap="all" dirty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800" b="1" i="1" u="sng" dirty="0">
                <a:solidFill>
                  <a:srgbClr val="008000"/>
                </a:solidFill>
              </a:rPr>
              <a:t>Xylose </a:t>
            </a:r>
            <a:r>
              <a:rPr lang="cs-CZ" sz="2800" b="1" i="1" u="sng" dirty="0" err="1">
                <a:solidFill>
                  <a:srgbClr val="008000"/>
                </a:solidFill>
              </a:rPr>
              <a:t>isomerase</a:t>
            </a:r>
            <a:r>
              <a:rPr lang="cs-CZ" sz="2800" b="1" i="1" u="sng" dirty="0">
                <a:solidFill>
                  <a:srgbClr val="008000"/>
                </a:solidFill>
              </a:rPr>
              <a:t>)</a:t>
            </a:r>
            <a:r>
              <a:rPr lang="cs-CZ" sz="2800" b="1" i="1" u="sng" cap="all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br>
              <a:rPr lang="cs-CZ" sz="2800" b="1" dirty="0">
                <a:solidFill>
                  <a:srgbClr val="008000"/>
                </a:solidFill>
              </a:rPr>
            </a:b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izomerizace GLUKÓZY na </a:t>
            </a:r>
            <a:r>
              <a:rPr lang="cs-CZ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  <a:endParaRPr lang="cs-CZ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811B8C-5602-4178-BFD1-52DCB01855ED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11" name="Obrázek 10" descr="490px-D-Fructose_vs__D-Glucose_Structural_Formulae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4667250" cy="3724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948264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GLUKÓZY</a:t>
            </a:r>
          </a:p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(ALDÓZA)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3645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</a:p>
          <a:p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(KETÓZA)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07704" y="566124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8000"/>
                </a:solidFill>
              </a:rPr>
              <a:t>D-xylose </a:t>
            </a:r>
            <a:r>
              <a:rPr lang="cs-CZ" sz="2400" b="1" dirty="0" err="1">
                <a:solidFill>
                  <a:srgbClr val="008000"/>
                </a:solidFill>
              </a:rPr>
              <a:t>aldose</a:t>
            </a:r>
            <a:r>
              <a:rPr lang="cs-CZ" sz="2400" b="1" dirty="0">
                <a:solidFill>
                  <a:srgbClr val="008000"/>
                </a:solidFill>
              </a:rPr>
              <a:t>-ketose-</a:t>
            </a:r>
            <a:r>
              <a:rPr lang="cs-CZ" sz="2400" b="1" dirty="0" err="1">
                <a:solidFill>
                  <a:srgbClr val="008000"/>
                </a:solidFill>
              </a:rPr>
              <a:t>isomerase</a:t>
            </a:r>
            <a:endParaRPr lang="cs-CZ" sz="2400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707904" y="1556792"/>
            <a:ext cx="1800200" cy="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" idx="0"/>
          </p:cNvCxnSpPr>
          <p:nvPr/>
        </p:nvCxnSpPr>
        <p:spPr>
          <a:xfrm flipH="1" flipV="1">
            <a:off x="6156176" y="2204864"/>
            <a:ext cx="158417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1331640" y="2996952"/>
            <a:ext cx="1728192" cy="5760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251520" y="1340768"/>
            <a:ext cx="2304256" cy="16312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Fruktóza je asi o 1/5 sladší než </a:t>
            </a:r>
            <a:r>
              <a:rPr lang="cs-CZ" sz="20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hlinkClick r:id="rId3" tooltip="Glukóza"/>
              </a:rPr>
              <a:t>glukóza</a:t>
            </a:r>
            <a:endParaRPr lang="cs-CZ" sz="2000" b="1" cap="all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cs-CZ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Vyskytuje se hlavně v ovoci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r>
              <a:rPr lang="cs-CZ" sz="4000" dirty="0" err="1">
                <a:solidFill>
                  <a:srgbClr val="008000"/>
                </a:solidFill>
                <a:latin typeface="Arial Black" pitchFamily="34" charset="0"/>
              </a:rPr>
              <a:t>Sorbitol</a:t>
            </a:r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 NENÍ </a:t>
            </a:r>
            <a:r>
              <a:rPr lang="cs-CZ" sz="4000" dirty="0">
                <a:solidFill>
                  <a:srgbClr val="0033CC"/>
                </a:solidFill>
                <a:latin typeface="Arial Black" pitchFamily="34" charset="0"/>
              </a:rPr>
              <a:t>sacharin</a:t>
            </a:r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!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2952328" cy="639762"/>
          </a:xfrm>
        </p:spPr>
        <p:txBody>
          <a:bodyPr/>
          <a:lstStyle/>
          <a:p>
            <a:pPr algn="ctr"/>
            <a:r>
              <a:rPr lang="cs-CZ" sz="4000" dirty="0" err="1">
                <a:solidFill>
                  <a:srgbClr val="008000"/>
                </a:solidFill>
                <a:latin typeface="Arial Black" pitchFamily="34" charset="0"/>
              </a:rPr>
              <a:t>Sorbitol</a:t>
            </a:r>
            <a:endParaRPr lang="cs-CZ" sz="4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6110337" y="2924944"/>
            <a:ext cx="3033663" cy="639762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rgbClr val="0033CC"/>
                </a:solidFill>
                <a:latin typeface="Arial Black" pitchFamily="34" charset="0"/>
              </a:rPr>
              <a:t>Sacharin</a:t>
            </a:r>
            <a:endParaRPr lang="cs-CZ" sz="4000" dirty="0"/>
          </a:p>
        </p:txBody>
      </p:sp>
      <p:pic>
        <p:nvPicPr>
          <p:cNvPr id="10" name="Zástupný symbol pro obsah 9" descr="372px-Saccharin.svg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868144" y="3645024"/>
            <a:ext cx="3085296" cy="3027239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C3E3C-6B69-40DF-A029-8AD1F2924B2E}" type="datetime1">
              <a:rPr lang="cs-CZ" smtClean="0"/>
              <a:t>17.10.2021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5658678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0" y="4149080"/>
            <a:ext cx="5796136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C00000"/>
                </a:solidFill>
              </a:rPr>
              <a:t>Ani jedna z těchto látek </a:t>
            </a:r>
            <a:r>
              <a:rPr lang="cs-CZ" sz="4000" b="1" dirty="0">
                <a:solidFill>
                  <a:srgbClr val="C00000"/>
                </a:solidFill>
                <a:latin typeface="Arial Black" pitchFamily="34" charset="0"/>
              </a:rPr>
              <a:t>NENÍ</a:t>
            </a:r>
            <a:r>
              <a:rPr lang="cs-CZ" sz="4000" b="1" dirty="0">
                <a:solidFill>
                  <a:srgbClr val="C00000"/>
                </a:solidFill>
              </a:rPr>
              <a:t> klasifikována jako </a:t>
            </a:r>
            <a:r>
              <a:rPr lang="cs-CZ" sz="4000" b="1" dirty="0">
                <a:solidFill>
                  <a:srgbClr val="C00000"/>
                </a:solidFill>
                <a:latin typeface="Arial Black" pitchFamily="34" charset="0"/>
              </a:rPr>
              <a:t>RAKOVINOTVORNÁ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OBECNÉ ROZDĚLENÍ REAKCÍ POLYMERŮ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248FF-DEA5-4B47-8745-B1D4F1E45CEE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/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</a:p>
          <a:p>
            <a:pPr lvl="1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Nedochází </a:t>
            </a:r>
            <a:r>
              <a:rPr lang="cs-CZ" i="1" u="sng" dirty="0">
                <a:solidFill>
                  <a:srgbClr val="008000"/>
                </a:solidFill>
                <a:latin typeface="Arial Black" pitchFamily="34" charset="0"/>
              </a:rPr>
              <a:t>ZÁMĚRNĚ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 ke štěpení hlavního řetězce</a:t>
            </a:r>
          </a:p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DESTRUKČNÍ</a:t>
            </a:r>
          </a:p>
          <a:p>
            <a:pPr lvl="1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Dochází </a:t>
            </a:r>
            <a:r>
              <a:rPr lang="cs-CZ" i="1" u="sng" dirty="0">
                <a:solidFill>
                  <a:srgbClr val="0000FF"/>
                </a:solidFill>
                <a:latin typeface="Arial Black" pitchFamily="34" charset="0"/>
              </a:rPr>
              <a:t>ZÁMĚRNĚ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 ke štěpení hlavního řetězce</a:t>
            </a:r>
          </a:p>
          <a:p>
            <a:pPr lvl="1"/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5536" y="4869160"/>
            <a:ext cx="84249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7030A0"/>
                </a:solidFill>
                <a:latin typeface="Arial Black" pitchFamily="34" charset="0"/>
              </a:rPr>
              <a:t>U POLYSACHARIDŮ  jsou obvyklé oba typy reakcí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PŘEHLED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84576"/>
          </a:xfrm>
        </p:spPr>
        <p:txBody>
          <a:bodyPr/>
          <a:lstStyle/>
          <a:p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Enzymatický</a:t>
            </a:r>
          </a:p>
          <a:p>
            <a:r>
              <a:rPr lang="cs-CZ" sz="2800" b="1" dirty="0">
                <a:solidFill>
                  <a:srgbClr val="C00000"/>
                </a:solidFill>
                <a:latin typeface="Arial Black" pitchFamily="34" charset="0"/>
              </a:rPr>
              <a:t>Termický 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Chemický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Hydrolýza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Oxidace</a:t>
            </a:r>
          </a:p>
          <a:p>
            <a:pPr lvl="1"/>
            <a:r>
              <a:rPr lang="cs-CZ" sz="2400" b="1" u="sng" dirty="0">
                <a:solidFill>
                  <a:srgbClr val="FF0000"/>
                </a:solidFill>
                <a:latin typeface="Arial Black" pitchFamily="34" charset="0"/>
              </a:rPr>
              <a:t>Esterifikace (několik variant)</a:t>
            </a:r>
          </a:p>
          <a:p>
            <a:pPr lvl="1"/>
            <a:r>
              <a:rPr lang="cs-CZ" sz="2400" b="1" dirty="0" err="1">
                <a:solidFill>
                  <a:srgbClr val="FF0000"/>
                </a:solidFill>
                <a:latin typeface="Arial Black" pitchFamily="34" charset="0"/>
              </a:rPr>
              <a:t>Xantace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err="1">
                <a:solidFill>
                  <a:srgbClr val="FF0000"/>
                </a:solidFill>
                <a:latin typeface="Arial Black" pitchFamily="34" charset="0"/>
              </a:rPr>
              <a:t>Karbamace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Škrobové étery</a:t>
            </a:r>
          </a:p>
          <a:p>
            <a:r>
              <a:rPr lang="cs-CZ" sz="2800" b="1" dirty="0">
                <a:latin typeface="Arial Black" pitchFamily="34" charset="0"/>
              </a:rPr>
              <a:t>Síťování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Roubování </a:t>
            </a:r>
          </a:p>
          <a:p>
            <a:pPr lvl="1"/>
            <a:endParaRPr lang="cs-CZ" sz="2400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2976C1-EA72-4A84-ADFD-03AB458EEE8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POUŽITÍ ŠROBU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C3819-6817-4D02-9E00-DF0CA44DC2D4}" type="datetime1">
              <a:rPr lang="cs-CZ" smtClean="0"/>
              <a:t>17.10.2021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13" name="Obrázek 12" descr="img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595888" cy="532859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23528" y="1844824"/>
            <a:ext cx="7272808" cy="187220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ŠKROBU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B737F8-0254-41B0-A753-83EFCB021873}" type="datetime1">
              <a:rPr lang="cs-CZ" smtClean="0"/>
              <a:t>17.10.2021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polysacharidy škrob PŘF MU 6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7" name="Obrázek 6" descr="MODIFIKACE ŠKROB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5775" y="-843528"/>
            <a:ext cx="5184578" cy="85450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76470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Může být mechanická (velikost zrn) nebo </a:t>
            </a:r>
            <a:r>
              <a:rPr lang="cs-CZ" sz="2400" i="1" dirty="0">
                <a:solidFill>
                  <a:srgbClr val="008000"/>
                </a:solidFill>
                <a:latin typeface="Arial Black" pitchFamily="34" charset="0"/>
              </a:rPr>
              <a:t>roztoková (oddělení </a:t>
            </a:r>
            <a:r>
              <a:rPr lang="cs-CZ" sz="2400" i="1" dirty="0" err="1">
                <a:solidFill>
                  <a:srgbClr val="008000"/>
                </a:solidFill>
                <a:latin typeface="Arial Black" pitchFamily="34" charset="0"/>
              </a:rPr>
              <a:t>amylosy</a:t>
            </a:r>
            <a:r>
              <a:rPr lang="cs-CZ" sz="2400" i="1" dirty="0">
                <a:solidFill>
                  <a:srgbClr val="008000"/>
                </a:solidFill>
                <a:latin typeface="Arial Black" pitchFamily="34" charset="0"/>
              </a:rPr>
              <a:t> od amylopektinu)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364088" y="908720"/>
            <a:ext cx="86409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13577</TotalTime>
  <Words>7430</Words>
  <Application>Microsoft Office PowerPoint</Application>
  <PresentationFormat>Předvádění na obrazovce (4:3)</PresentationFormat>
  <Paragraphs>1271</Paragraphs>
  <Slides>175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175</vt:i4>
      </vt:variant>
    </vt:vector>
  </HeadingPairs>
  <TitlesOfParts>
    <vt:vector size="181" baseType="lpstr">
      <vt:lpstr>Arial</vt:lpstr>
      <vt:lpstr>Arial Black</vt:lpstr>
      <vt:lpstr>Calibri</vt:lpstr>
      <vt:lpstr>Symbol</vt:lpstr>
      <vt:lpstr>Times New Roman</vt:lpstr>
      <vt:lpstr>Default Design</vt:lpstr>
      <vt:lpstr>PŘÍRODNÍ POLYMERY Polysacharidy I  škrob  </vt:lpstr>
      <vt:lpstr>Časový plán</vt:lpstr>
      <vt:lpstr>Prezentace aplikace PowerPoint</vt:lpstr>
      <vt:lpstr>Prezentace aplikace PowerPoint</vt:lpstr>
      <vt:lpstr>ZÁKLADNÍ LITERATURA</vt:lpstr>
      <vt:lpstr>Definice POLYSACHARIDŮ</vt:lpstr>
      <vt:lpstr>LITERATURA KNIHY 1</vt:lpstr>
      <vt:lpstr>LITERATURA KNIHY 2</vt:lpstr>
      <vt:lpstr>LITERATURA zahraniční – ČASOPISY</vt:lpstr>
      <vt:lpstr>Prezentace aplikace PowerPoint</vt:lpstr>
      <vt:lpstr>Druhy PRŮMYSOVĚ VÝZNAMNÝCH škrobů </vt:lpstr>
      <vt:lpstr>PŠENIČNÝ škrob</vt:lpstr>
      <vt:lpstr>Prezentace aplikace PowerPoint</vt:lpstr>
      <vt:lpstr>Velikosti zrn škrobů </vt:lpstr>
      <vt:lpstr>Výroba a použití škrobů (data z roku 1991 &amp; 2011)</vt:lpstr>
      <vt:lpstr>Prezentace aplikace PowerPoint</vt:lpstr>
      <vt:lpstr>Prezentace aplikace PowerPoint</vt:lpstr>
      <vt:lpstr>Prezentace aplikace PowerPoint</vt:lpstr>
      <vt:lpstr>Výroba škrobů v ČR &amp; SR</vt:lpstr>
      <vt:lpstr>Výroba škrobu z brambor 1</vt:lpstr>
      <vt:lpstr>Prezentace aplikace PowerPoint</vt:lpstr>
      <vt:lpstr>Od škrobu k ethanolu</vt:lpstr>
      <vt:lpstr>Od škrobu k polyethylenu</vt:lpstr>
      <vt:lpstr>Prezentace aplikace PowerPoint</vt:lpstr>
      <vt:lpstr>Výroba škrobu z brambor 2</vt:lpstr>
      <vt:lpstr>Výroba škrobu z pšenice</vt:lpstr>
      <vt:lpstr>Prezentace aplikace PowerPoint</vt:lpstr>
      <vt:lpstr>Výroba škrobu z kukuřice</vt:lpstr>
      <vt:lpstr>Prezentace aplikace PowerPoint</vt:lpstr>
      <vt:lpstr>Výrobky ze škrobu pro potravinářství</vt:lpstr>
      <vt:lpstr>Výrobky ze škrobu pro průmysl</vt:lpstr>
      <vt:lpstr>ŠKROB  versus CELULÓZA 1</vt:lpstr>
      <vt:lpstr>ŠKROB  versus CELULÓZA 2</vt:lpstr>
      <vt:lpstr>Prezentace aplikace PowerPoint</vt:lpstr>
      <vt:lpstr>ŠKROB  versus CELULÓZA 4</vt:lpstr>
      <vt:lpstr>AMYLÓZA  &amp; AMYLOPEKTIN 1</vt:lpstr>
      <vt:lpstr>Dělení 1  AMYLÓZA  - AMYLOPEKTIN 2</vt:lpstr>
      <vt:lpstr>Prezentace aplikace PowerPoint</vt:lpstr>
      <vt:lpstr>AMYLÓZA  &amp; AMYLOPEKTIN 3 podobnost s polyetylénem</vt:lpstr>
      <vt:lpstr>AMYLÓZA  &amp; AMYLOPEKTIN 4</vt:lpstr>
      <vt:lpstr>AMYLÓZA  &amp; AMYLOPEKTIN 5</vt:lpstr>
      <vt:lpstr>AMYLÓZA  &amp; AMYLOPEKTIN 6</vt:lpstr>
      <vt:lpstr>AMYLÓZA  &amp; AMYLOPEKTIN 7</vt:lpstr>
      <vt:lpstr>AMYLÓZA  &amp; AMYLOPEKTIN 8</vt:lpstr>
      <vt:lpstr>AMYLÓZA  &amp; AMYLOPEKTIN 9</vt:lpstr>
      <vt:lpstr>MWD škrobů 1 (metoda GPC)</vt:lpstr>
      <vt:lpstr>MWD škrobů 2 (metoda GPC)</vt:lpstr>
      <vt:lpstr>MWD škrobů 3</vt:lpstr>
      <vt:lpstr>Možné uložení molekul TUKU  v obilném škrobu</vt:lpstr>
      <vt:lpstr>NADMOLEKULÁRNÍ STRUKTURA škrobu</vt:lpstr>
      <vt:lpstr>Rozpustnost versus botnání</vt:lpstr>
      <vt:lpstr>rozpouštění ŠKROBU</vt:lpstr>
      <vt:lpstr>Chování škrobu ve vodě</vt:lpstr>
      <vt:lpstr>Křivky MAZOVATĚNÍ škrobu ve vodě</vt:lpstr>
      <vt:lpstr>ROTAČNÍ VISKOZIMETR</vt:lpstr>
      <vt:lpstr>SOL &gt; GEL (obecně)</vt:lpstr>
      <vt:lpstr>Prezentace aplikace PowerPoint</vt:lpstr>
      <vt:lpstr>Prezentace aplikace PowerPoint</vt:lpstr>
      <vt:lpstr>Křivka MAZOVATĚNÍ škrobu ve vodě - OBECNĚ</vt:lpstr>
      <vt:lpstr>MAZOVATĚNÍ škrobu – popis jevu 1 převzato  ze skript VŠCHT Praha  ISBN 978-80-7592-089-8</vt:lpstr>
      <vt:lpstr>Schéma MAZOVATĚNÍ škrobu převzato  ze skript VŠCHT Praha  ISBN 978-80-7592-089-8</vt:lpstr>
      <vt:lpstr>MAZOVATĚNÍ škrobu – popis jevu 2 převzato  ze skript VŠCHT Praha  ISBN 978-80-7592-089-8</vt:lpstr>
      <vt:lpstr>Křivky MAZOVATĚNÍ škrobu ve vodě 1</vt:lpstr>
      <vt:lpstr>Křivky MAZOVATĚNÍ různých škrobů ve vodě 2</vt:lpstr>
      <vt:lpstr>Vliv sacharidů a solí na teplotu mazovatění – PROČ ASI?</vt:lpstr>
      <vt:lpstr>Vliv sacharidů a solí na teplotu mazovatění – PROČ ASI?</vt:lpstr>
      <vt:lpstr>Chování škrobového mazu ve vodě</vt:lpstr>
      <vt:lpstr>Křivky MAZOVATĚNÍ škrobu ve vodě 3</vt:lpstr>
      <vt:lpstr>Křivky MAZOVATĚNÍ škrobu ve vodě 4</vt:lpstr>
      <vt:lpstr>Křivka MAZOVATĚNÍ škrobu ve vodě 5</vt:lpstr>
      <vt:lpstr>Křivka MAZOVATĚNÍ škrobu ve vodě 6</vt:lpstr>
      <vt:lpstr>Křivka MAZOVATĚNÍ škrobu ve vodě 7</vt:lpstr>
      <vt:lpstr>Křivka MAZOVATĚNÍ škrobu ve vodě 8</vt:lpstr>
      <vt:lpstr>MAZOVATĚNÍ škrobu ve vodě 9</vt:lpstr>
      <vt:lpstr>Křivka MAZOVATĚNÍ škrobu ve vodě 11</vt:lpstr>
      <vt:lpstr>Jiný typ viskozimetru na měření bodu mazovatění škrobu 1</vt:lpstr>
      <vt:lpstr>Jiný typ viskozimetru na měření bodu mazovatění škrobu 2</vt:lpstr>
      <vt:lpstr>Princip barevné reakce roztoku škrobu s jódem</vt:lpstr>
      <vt:lpstr>Prezentace aplikace PowerPoint</vt:lpstr>
      <vt:lpstr>Prezentace aplikace PowerPoint</vt:lpstr>
      <vt:lpstr>Prezentace aplikace PowerPoint</vt:lpstr>
      <vt:lpstr>Prezentace aplikace PowerPoint</vt:lpstr>
      <vt:lpstr>Proč modifikujeme škrob</vt:lpstr>
      <vt:lpstr>AMYLÓZA  &amp; AMYLOPEKTIN</vt:lpstr>
      <vt:lpstr>Prezentace aplikace PowerPoint</vt:lpstr>
      <vt:lpstr>Prezentace aplikace PowerPoint</vt:lpstr>
      <vt:lpstr>Prezentace aplikace PowerPoint</vt:lpstr>
      <vt:lpstr>Postupy Enzymatické modifikace škrobu</vt:lpstr>
      <vt:lpstr>Postupy Enzymatické  modifikace škrobu</vt:lpstr>
      <vt:lpstr>Prezentace aplikace PowerPoint</vt:lpstr>
      <vt:lpstr>Postupy HyDROLYtické modifikace škrobu</vt:lpstr>
      <vt:lpstr>Postupy HyDROLYtické modifikace škrobu</vt:lpstr>
      <vt:lpstr>Enzymatické VYUŽITÍ GLUKÓZY</vt:lpstr>
      <vt:lpstr>Enzymatická (Xylose isomerase)  izomerizace GLUKÓZY na FRUKTÓZU</vt:lpstr>
      <vt:lpstr>Sorbitol NENÍ sacharin!</vt:lpstr>
      <vt:lpstr>OBECNÉ ROZDĚLENÍ REAKCÍ POLYMERŮ</vt:lpstr>
      <vt:lpstr>PŘEHLED modifikace škrobu</vt:lpstr>
      <vt:lpstr>POUŽITÍ ŠROBU</vt:lpstr>
      <vt:lpstr>MODIFIKACE ŠKROBU 1</vt:lpstr>
      <vt:lpstr>MODIFIKACE ŠKROBU 2</vt:lpstr>
      <vt:lpstr>MODIFIKACE ŠKROBU 3</vt:lpstr>
      <vt:lpstr>Termická modifikace škrobu 1</vt:lpstr>
      <vt:lpstr>Termická modifikace škrobu 2</vt:lpstr>
      <vt:lpstr>Prezentace aplikace PowerPoint</vt:lpstr>
      <vt:lpstr>Termická modifikace škrobu 3</vt:lpstr>
      <vt:lpstr>NESELEKTIVNÍ Oxidace škrobu</vt:lpstr>
      <vt:lpstr>Oxidace škrobu</vt:lpstr>
      <vt:lpstr>Oxidace škrobu - shrnutí</vt:lpstr>
      <vt:lpstr>Prezentace aplikace PowerPoint</vt:lpstr>
      <vt:lpstr>NESELEKTIVNÍ Oxidace škrobu - schéma</vt:lpstr>
      <vt:lpstr>SELEKTIVNÍ Oxidace škrobu na C 6 z –OH na – COOH pomocí HNO3</vt:lpstr>
      <vt:lpstr>SELEKTIVNÍ Oxidace škrobu na dialdehyd škrobu</vt:lpstr>
      <vt:lpstr>VÝROBA DEXTRINŮ 1</vt:lpstr>
      <vt:lpstr>VÝROBA DEXTRINŮ 2</vt:lpstr>
      <vt:lpstr>Prezentace aplikace PowerPoint</vt:lpstr>
      <vt:lpstr>Prezentace aplikace PowerPoint</vt:lpstr>
      <vt:lpstr>Struktura DEXTRINŮ </vt:lpstr>
      <vt:lpstr>VLASTNOSTI DEXTRINŮ &amp; DALŠÍ TYPY DEXTRINŮ </vt:lpstr>
      <vt:lpstr>Použití DEXTRINŮ</vt:lpstr>
      <vt:lpstr>Maltodextrin v tuzemsku</vt:lpstr>
      <vt:lpstr>CYKLODEXTRINY</vt:lpstr>
      <vt:lpstr>DEXTRINY - shrnutí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Acetylace škrobu</vt:lpstr>
      <vt:lpstr>Monofosfát škrobu</vt:lpstr>
      <vt:lpstr>Prezentace aplikace PowerPoint</vt:lpstr>
      <vt:lpstr>Alkylétery škrobu</vt:lpstr>
      <vt:lpstr>Hydroxymetyléter škrobu</vt:lpstr>
      <vt:lpstr>Kyanoéter škrobu</vt:lpstr>
      <vt:lpstr>Kationtové škroby 1</vt:lpstr>
      <vt:lpstr>Kationtové škroby 2 - VÝROBA PAPÍRU</vt:lpstr>
      <vt:lpstr>Sesíťované škroby 1</vt:lpstr>
      <vt:lpstr>Sesíťované škroby 2</vt:lpstr>
      <vt:lpstr>Roubované &amp; blokové kopolymery škrobů</vt:lpstr>
      <vt:lpstr>Použití modifikovaných škrobů</vt:lpstr>
      <vt:lpstr>Prezentace aplikace PowerPoint</vt:lpstr>
      <vt:lpstr>Lepidla ze škrobů</vt:lpstr>
      <vt:lpstr>Prezentace aplikace PowerPoint</vt:lpstr>
      <vt:lpstr>Prezentace aplikace PowerPoint</vt:lpstr>
      <vt:lpstr>Příklad technologie výrobku ze škrobu ŠKROB NA PRÁDLO</vt:lpstr>
      <vt:lpstr>Prezentace aplikace PowerPoint</vt:lpstr>
      <vt:lpstr>Prezentace aplikace PowerPoint</vt:lpstr>
      <vt:lpstr>ŠKROBY JAKO BIODEGRADABILNÍ ADITIVA DO SYNTETICKÝCH TERMOPLASTŮ</vt:lpstr>
      <vt:lpstr>Polypropylénová vlákna s kukuřičným škrobem 1</vt:lpstr>
      <vt:lpstr>Polypropylénová vlákna s kukuřičným škrobem 1</vt:lpstr>
      <vt:lpstr>TERMOPLASTICKÉ ŠKROBY</vt:lpstr>
      <vt:lpstr>Prezentace aplikace PowerPoint</vt:lpstr>
      <vt:lpstr>Prezentace aplikace PowerPoint</vt:lpstr>
      <vt:lpstr>Škrob v práci konzervátora a restaurátora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PŠENIČNÝ</vt:lpstr>
      <vt:lpstr>AGAR</vt:lpstr>
      <vt:lpstr>Jiné užitečné polysacharidy 1</vt:lpstr>
      <vt:lpstr>Jiné užitečné polysacharidy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GUAROVÁ GUMA  - rostlinná guma</vt:lpstr>
      <vt:lpstr>EXAKTNÍ HODNOCENÍ biodegradace ODNOSNÝCH PLASTOVÝCH TAŠEK</vt:lpstr>
      <vt:lpstr>Prezentace aplikace PowerPoint</vt:lpstr>
      <vt:lpstr>Prezentace aplikace PowerPoint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790</cp:revision>
  <dcterms:created xsi:type="dcterms:W3CDTF">2008-02-10T16:41:08Z</dcterms:created>
  <dcterms:modified xsi:type="dcterms:W3CDTF">2021-10-17T10:14:48Z</dcterms:modified>
</cp:coreProperties>
</file>