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3" r:id="rId1"/>
  </p:sldMasterIdLst>
  <p:notesMasterIdLst>
    <p:notesMasterId r:id="rId27"/>
  </p:notesMasterIdLst>
  <p:sldIdLst>
    <p:sldId id="256" r:id="rId2"/>
    <p:sldId id="257" r:id="rId3"/>
    <p:sldId id="259" r:id="rId4"/>
    <p:sldId id="269" r:id="rId5"/>
    <p:sldId id="260" r:id="rId6"/>
    <p:sldId id="261" r:id="rId7"/>
    <p:sldId id="263" r:id="rId8"/>
    <p:sldId id="270" r:id="rId9"/>
    <p:sldId id="272" r:id="rId10"/>
    <p:sldId id="278" r:id="rId11"/>
    <p:sldId id="277" r:id="rId12"/>
    <p:sldId id="279" r:id="rId13"/>
    <p:sldId id="280" r:id="rId14"/>
    <p:sldId id="281" r:id="rId15"/>
    <p:sldId id="275" r:id="rId16"/>
    <p:sldId id="276" r:id="rId17"/>
    <p:sldId id="283" r:id="rId18"/>
    <p:sldId id="282" r:id="rId19"/>
    <p:sldId id="271" r:id="rId20"/>
    <p:sldId id="273" r:id="rId21"/>
    <p:sldId id="264" r:id="rId22"/>
    <p:sldId id="265" r:id="rId23"/>
    <p:sldId id="266" r:id="rId24"/>
    <p:sldId id="267" r:id="rId25"/>
    <p:sldId id="268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2" d="100"/>
          <a:sy n="132" d="100"/>
        </p:scale>
        <p:origin x="-17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612C9-538B-45F2-9925-CBDA3D2788C8}" type="datetimeFigureOut">
              <a:rPr lang="cs-CZ" smtClean="0"/>
              <a:t>31.10.2012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BE56A-E130-4F90-8921-E0C836B608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3776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BE56A-E130-4F90-8921-E0C836B6084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5759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C00C8-EBC0-4B89-A982-64B19D107B28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0964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BE56A-E130-4F90-8921-E0C836B6084E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2597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BE56A-E130-4F90-8921-E0C836B6084E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6607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921B-7B20-4121-8696-566678791218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921B-7B20-4121-8696-5666787912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921B-7B20-4121-8696-5666787912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921B-7B20-4121-8696-5666787912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921B-7B20-4121-8696-566678791218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921B-7B20-4121-8696-5666787912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921B-7B20-4121-8696-566678791218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921B-7B20-4121-8696-5666787912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921B-7B20-4121-8696-5666787912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921B-7B20-4121-8696-566678791218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921B-7B20-4121-8696-5666787912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951921B-7B20-4121-8696-566678791218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upload.wikimedia.org/wikipedia/commons/8/8c/PSA_2.jpg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Atomová fluorescence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Vítězslav Otruba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6030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Fluorescenční </a:t>
            </a:r>
            <a:r>
              <a:rPr lang="cs-CZ" dirty="0"/>
              <a:t>analyzátor </a:t>
            </a:r>
            <a:r>
              <a:rPr lang="cs-CZ" dirty="0" smtClean="0"/>
              <a:t>rtuti </a:t>
            </a:r>
            <a:r>
              <a:rPr lang="cs-CZ" dirty="0" err="1" smtClean="0"/>
              <a:t>Merlin</a:t>
            </a:r>
            <a:r>
              <a:rPr lang="cs-CZ" dirty="0" smtClean="0"/>
              <a:t> </a:t>
            </a:r>
            <a:r>
              <a:rPr lang="cs-CZ" dirty="0"/>
              <a:t>firmy P.S</a:t>
            </a:r>
            <a:r>
              <a:rPr lang="cs-CZ" dirty="0" smtClean="0"/>
              <a:t>. </a:t>
            </a:r>
            <a:r>
              <a:rPr lang="cs-CZ" dirty="0" err="1" smtClean="0"/>
              <a:t>Analytical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921B-7B20-4121-8696-566678791218}" type="slidenum">
              <a:rPr lang="cs-CZ" smtClean="0"/>
              <a:t>10</a:t>
            </a:fld>
            <a:endParaRPr lang="cs-CZ"/>
          </a:p>
        </p:txBody>
      </p:sp>
      <p:pic>
        <p:nvPicPr>
          <p:cNvPr id="6146" name="Picture 2" descr="File:PSA 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620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970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Automated</a:t>
            </a:r>
            <a:r>
              <a:rPr lang="cs-CZ" dirty="0"/>
              <a:t> Mercury Fluorescence </a:t>
            </a:r>
            <a:r>
              <a:rPr lang="cs-CZ" dirty="0" err="1"/>
              <a:t>System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/>
              <a:t>EPA-821-R-05-001</a:t>
            </a:r>
          </a:p>
          <a:p>
            <a:r>
              <a:rPr lang="cs-CZ" dirty="0" err="1"/>
              <a:t>February</a:t>
            </a:r>
            <a:r>
              <a:rPr lang="cs-CZ" dirty="0"/>
              <a:t> 2005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EPA </a:t>
            </a:r>
            <a:r>
              <a:rPr lang="cs-CZ" dirty="0" err="1"/>
              <a:t>Method</a:t>
            </a:r>
            <a:r>
              <a:rPr lang="cs-CZ" dirty="0"/>
              <a:t> 245.7:</a:t>
            </a:r>
          </a:p>
          <a:p>
            <a:r>
              <a:rPr lang="en-US" dirty="0"/>
              <a:t>Mercury in Water by Cold Vapor Atomic Fluorescence Spectrometry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921B-7B20-4121-8696-566678791218}" type="slidenum">
              <a:rPr lang="cs-CZ" smtClean="0"/>
              <a:t>11</a:t>
            </a:fld>
            <a:endParaRPr lang="cs-CZ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16510"/>
            <a:ext cx="6221596" cy="3771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115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Hydridová technika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lvl="0" fontAlgn="base">
              <a:spcAft>
                <a:spcPct val="0"/>
              </a:spcAft>
            </a:pPr>
            <a:r>
              <a:rPr lang="cs-CZ" dirty="0"/>
              <a:t>Hydridy se tvoří redukcí analytu </a:t>
            </a:r>
            <a:r>
              <a:rPr lang="cs-CZ" dirty="0" err="1"/>
              <a:t>tetrahydridoboritanem</a:t>
            </a:r>
            <a:r>
              <a:rPr lang="cs-CZ" dirty="0"/>
              <a:t> sodným (NaBH4) v kyselém prostředí s účinností téměř 100%. Generování hydridů lze využít </a:t>
            </a:r>
            <a:r>
              <a:rPr lang="cs-CZ" dirty="0" smtClean="0"/>
              <a:t>u </a:t>
            </a:r>
            <a:r>
              <a:rPr lang="cs-CZ" dirty="0"/>
              <a:t>As, </a:t>
            </a:r>
            <a:r>
              <a:rPr lang="cs-CZ" dirty="0" err="1"/>
              <a:t>Bi</a:t>
            </a:r>
            <a:r>
              <a:rPr lang="cs-CZ" dirty="0"/>
              <a:t>, </a:t>
            </a:r>
            <a:r>
              <a:rPr lang="cs-CZ" dirty="0" err="1"/>
              <a:t>Ge</a:t>
            </a:r>
            <a:r>
              <a:rPr lang="cs-CZ" dirty="0"/>
              <a:t>, </a:t>
            </a:r>
            <a:r>
              <a:rPr lang="cs-CZ" dirty="0" err="1"/>
              <a:t>Pb</a:t>
            </a:r>
            <a:r>
              <a:rPr lang="cs-CZ" dirty="0"/>
              <a:t>, </a:t>
            </a:r>
            <a:r>
              <a:rPr lang="cs-CZ" dirty="0" err="1"/>
              <a:t>Sb</a:t>
            </a:r>
            <a:r>
              <a:rPr lang="cs-CZ" dirty="0"/>
              <a:t>, Se, </a:t>
            </a:r>
            <a:r>
              <a:rPr lang="cs-CZ" dirty="0" err="1"/>
              <a:t>Sn</a:t>
            </a:r>
            <a:r>
              <a:rPr lang="cs-CZ" dirty="0"/>
              <a:t>, Te, In a </a:t>
            </a:r>
            <a:r>
              <a:rPr lang="cs-CZ" dirty="0" err="1" smtClean="0"/>
              <a:t>Tl</a:t>
            </a:r>
            <a:endParaRPr lang="cs-CZ" dirty="0"/>
          </a:p>
          <a:p>
            <a:r>
              <a:rPr lang="cs-CZ" dirty="0" smtClean="0"/>
              <a:t>Meze detekce u komerčního zařízení PSA:</a:t>
            </a:r>
          </a:p>
          <a:p>
            <a:pPr lvl="1"/>
            <a:r>
              <a:rPr lang="en-US" dirty="0" smtClean="0"/>
              <a:t>As </a:t>
            </a:r>
            <a:r>
              <a:rPr lang="en-US" dirty="0"/>
              <a:t>- 10 </a:t>
            </a:r>
            <a:r>
              <a:rPr lang="en-US" dirty="0" err="1" smtClean="0"/>
              <a:t>ppt</a:t>
            </a:r>
            <a:endParaRPr lang="cs-CZ" dirty="0"/>
          </a:p>
          <a:p>
            <a:pPr lvl="1"/>
            <a:r>
              <a:rPr lang="en-US" dirty="0" smtClean="0"/>
              <a:t>Se </a:t>
            </a:r>
            <a:r>
              <a:rPr lang="en-US" dirty="0"/>
              <a:t>- 2 </a:t>
            </a:r>
            <a:r>
              <a:rPr lang="en-US" dirty="0" err="1" smtClean="0"/>
              <a:t>ppt</a:t>
            </a:r>
            <a:endParaRPr lang="cs-CZ" dirty="0"/>
          </a:p>
          <a:p>
            <a:pPr lvl="1"/>
            <a:r>
              <a:rPr lang="en-US" dirty="0" err="1" smtClean="0"/>
              <a:t>Sb</a:t>
            </a:r>
            <a:r>
              <a:rPr lang="en-US" dirty="0" smtClean="0"/>
              <a:t> </a:t>
            </a:r>
            <a:r>
              <a:rPr lang="en-US" dirty="0"/>
              <a:t>- 10 </a:t>
            </a:r>
            <a:r>
              <a:rPr lang="en-US" dirty="0" err="1" smtClean="0"/>
              <a:t>ppt</a:t>
            </a:r>
            <a:endParaRPr lang="cs-CZ" dirty="0"/>
          </a:p>
          <a:p>
            <a:pPr lvl="1"/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/>
              <a:t>&amp; Bi - 10 </a:t>
            </a:r>
            <a:r>
              <a:rPr lang="en-US" dirty="0" err="1"/>
              <a:t>ppt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(with use of an </a:t>
            </a:r>
            <a:r>
              <a:rPr lang="en-US" dirty="0" err="1"/>
              <a:t>optimised</a:t>
            </a:r>
            <a:r>
              <a:rPr lang="en-US" dirty="0"/>
              <a:t> multi-reflectance filter)</a:t>
            </a:r>
          </a:p>
          <a:p>
            <a:r>
              <a:rPr lang="en-US" dirty="0"/>
              <a:t>Linearity over 5 orders of magnitude</a:t>
            </a:r>
          </a:p>
          <a:p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44824"/>
            <a:ext cx="3297832" cy="4161550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921B-7B20-4121-8696-566678791218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511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Speciace</a:t>
            </a:r>
            <a:r>
              <a:rPr lang="cs-CZ" dirty="0" smtClean="0"/>
              <a:t> LC-HG-AFS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3483840"/>
          </a:xfrm>
        </p:spPr>
        <p:txBody>
          <a:bodyPr>
            <a:normAutofit fontScale="62500" lnSpcReduction="20000"/>
          </a:bodyPr>
          <a:lstStyle/>
          <a:p>
            <a:r>
              <a:rPr lang="cs-CZ" dirty="0" err="1"/>
              <a:t>The</a:t>
            </a:r>
            <a:r>
              <a:rPr lang="cs-CZ" dirty="0"/>
              <a:t> PSA 10.055 </a:t>
            </a:r>
            <a:r>
              <a:rPr lang="cs-CZ" dirty="0" err="1"/>
              <a:t>Millennium</a:t>
            </a:r>
            <a:r>
              <a:rPr lang="cs-CZ" dirty="0"/>
              <a:t> </a:t>
            </a:r>
            <a:r>
              <a:rPr lang="cs-CZ" dirty="0" err="1"/>
              <a:t>Excalibur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easily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utilised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Selenium</a:t>
            </a:r>
            <a:r>
              <a:rPr lang="cs-CZ" dirty="0"/>
              <a:t> </a:t>
            </a:r>
            <a:r>
              <a:rPr lang="cs-CZ" dirty="0" err="1"/>
              <a:t>speciation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simple</a:t>
            </a:r>
            <a:r>
              <a:rPr lang="cs-CZ" dirty="0"/>
              <a:t> </a:t>
            </a:r>
            <a:r>
              <a:rPr lang="cs-CZ" dirty="0" err="1"/>
              <a:t>addition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 </a:t>
            </a:r>
            <a:r>
              <a:rPr lang="cs-CZ" dirty="0" err="1"/>
              <a:t>liquid</a:t>
            </a:r>
            <a:r>
              <a:rPr lang="cs-CZ" dirty="0"/>
              <a:t> </a:t>
            </a:r>
            <a:r>
              <a:rPr lang="cs-CZ" dirty="0" err="1"/>
              <a:t>chromatography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and a PSA 10.570 UV </a:t>
            </a:r>
            <a:r>
              <a:rPr lang="cs-CZ" dirty="0" err="1"/>
              <a:t>oxidation</a:t>
            </a:r>
            <a:r>
              <a:rPr lang="cs-CZ" dirty="0"/>
              <a:t> unit. </a:t>
            </a:r>
            <a:r>
              <a:rPr lang="cs-CZ" dirty="0" err="1"/>
              <a:t>Using</a:t>
            </a:r>
            <a:r>
              <a:rPr lang="cs-CZ" dirty="0"/>
              <a:t> a reverse </a:t>
            </a:r>
            <a:r>
              <a:rPr lang="cs-CZ" dirty="0" err="1"/>
              <a:t>phase</a:t>
            </a:r>
            <a:r>
              <a:rPr lang="cs-CZ" dirty="0"/>
              <a:t> </a:t>
            </a:r>
            <a:r>
              <a:rPr lang="cs-CZ" dirty="0" err="1"/>
              <a:t>column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a </a:t>
            </a:r>
            <a:r>
              <a:rPr lang="cs-CZ" dirty="0" err="1"/>
              <a:t>modifier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DDAB, </a:t>
            </a:r>
            <a:r>
              <a:rPr lang="cs-CZ" dirty="0" err="1"/>
              <a:t>five</a:t>
            </a:r>
            <a:r>
              <a:rPr lang="cs-CZ" dirty="0"/>
              <a:t> </a:t>
            </a:r>
            <a:r>
              <a:rPr lang="cs-CZ" dirty="0" err="1"/>
              <a:t>selenium</a:t>
            </a:r>
            <a:r>
              <a:rPr lang="cs-CZ" dirty="0"/>
              <a:t> species (</a:t>
            </a:r>
            <a:r>
              <a:rPr lang="cs-CZ" dirty="0" err="1"/>
              <a:t>selenocystine</a:t>
            </a:r>
            <a:r>
              <a:rPr lang="cs-CZ" dirty="0"/>
              <a:t>, </a:t>
            </a:r>
            <a:r>
              <a:rPr lang="cs-CZ" dirty="0" err="1"/>
              <a:t>selenomethionine</a:t>
            </a:r>
            <a:r>
              <a:rPr lang="cs-CZ" dirty="0"/>
              <a:t>, </a:t>
            </a:r>
            <a:r>
              <a:rPr lang="cs-CZ" dirty="0" err="1"/>
              <a:t>selenoethionine</a:t>
            </a:r>
            <a:r>
              <a:rPr lang="cs-CZ" dirty="0"/>
              <a:t>, </a:t>
            </a:r>
            <a:r>
              <a:rPr lang="cs-CZ" dirty="0" err="1"/>
              <a:t>selenite</a:t>
            </a:r>
            <a:r>
              <a:rPr lang="cs-CZ" dirty="0"/>
              <a:t> and </a:t>
            </a:r>
            <a:r>
              <a:rPr lang="cs-CZ" dirty="0" err="1"/>
              <a:t>selenate</a:t>
            </a:r>
            <a:r>
              <a:rPr lang="cs-CZ" dirty="0"/>
              <a:t>)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generated</a:t>
            </a:r>
            <a:r>
              <a:rPr lang="cs-CZ" dirty="0"/>
              <a:t> in </a:t>
            </a:r>
            <a:r>
              <a:rPr lang="cs-CZ" dirty="0" err="1"/>
              <a:t>under</a:t>
            </a:r>
            <a:r>
              <a:rPr lang="cs-CZ" dirty="0"/>
              <a:t> 10 </a:t>
            </a:r>
            <a:r>
              <a:rPr lang="cs-CZ" dirty="0" err="1"/>
              <a:t>minutes</a:t>
            </a:r>
            <a:r>
              <a:rPr lang="cs-CZ" dirty="0"/>
              <a:t>. </a:t>
            </a: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12776"/>
            <a:ext cx="4038600" cy="2745639"/>
          </a:xfrm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921B-7B20-4121-8696-566678791218}" type="slidenum">
              <a:rPr lang="cs-CZ" smtClean="0"/>
              <a:t>13</a:t>
            </a:fld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5220072" y="3933056"/>
            <a:ext cx="3655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 smtClean="0"/>
              <a:t>Isocratic</a:t>
            </a:r>
            <a:r>
              <a:rPr lang="cs-CZ" sz="1600" dirty="0" smtClean="0"/>
              <a:t> LC systém </a:t>
            </a:r>
            <a:r>
              <a:rPr lang="cs-CZ" sz="1600" dirty="0" err="1" smtClean="0"/>
              <a:t>for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speciation</a:t>
            </a:r>
            <a:r>
              <a:rPr lang="cs-CZ" sz="1600" dirty="0" smtClean="0"/>
              <a:t> </a:t>
            </a:r>
          </a:p>
          <a:p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Selenium</a:t>
            </a:r>
            <a:endParaRPr lang="cs-CZ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78" t="4023" r="3371" b="4022"/>
          <a:stretch/>
        </p:blipFill>
        <p:spPr bwMode="auto">
          <a:xfrm>
            <a:off x="1279584" y="4437112"/>
            <a:ext cx="7086898" cy="2326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152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Speciace</a:t>
            </a:r>
            <a:r>
              <a:rPr lang="cs-CZ" dirty="0" smtClean="0"/>
              <a:t> sloučenin selenu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528" y="1673352"/>
            <a:ext cx="3672408" cy="4718304"/>
          </a:xfrm>
        </p:spPr>
        <p:txBody>
          <a:bodyPr>
            <a:normAutofit fontScale="55000" lnSpcReduction="20000"/>
          </a:bodyPr>
          <a:lstStyle/>
          <a:p>
            <a:r>
              <a:rPr lang="cs-CZ" dirty="0" err="1"/>
              <a:t>Five</a:t>
            </a:r>
            <a:r>
              <a:rPr lang="cs-CZ" dirty="0"/>
              <a:t> </a:t>
            </a:r>
            <a:r>
              <a:rPr lang="cs-CZ" dirty="0" err="1"/>
              <a:t>Selenium</a:t>
            </a:r>
            <a:r>
              <a:rPr lang="cs-CZ" dirty="0"/>
              <a:t> species; (</a:t>
            </a:r>
            <a:r>
              <a:rPr lang="cs-CZ" dirty="0" err="1"/>
              <a:t>SelenoCysteine</a:t>
            </a:r>
            <a:r>
              <a:rPr lang="cs-CZ" dirty="0"/>
              <a:t>, </a:t>
            </a:r>
            <a:r>
              <a:rPr lang="cs-CZ" dirty="0" err="1"/>
              <a:t>Selenite</a:t>
            </a:r>
            <a:r>
              <a:rPr lang="cs-CZ" dirty="0"/>
              <a:t>, </a:t>
            </a:r>
            <a:r>
              <a:rPr lang="cs-CZ" dirty="0" err="1"/>
              <a:t>SelenoMethionine</a:t>
            </a:r>
            <a:r>
              <a:rPr lang="cs-CZ" dirty="0"/>
              <a:t>, SelenoSugar</a:t>
            </a:r>
            <a:r>
              <a:rPr lang="cs-CZ" baseline="30000" dirty="0"/>
              <a:t>-1</a:t>
            </a:r>
            <a:r>
              <a:rPr lang="cs-CZ" dirty="0"/>
              <a:t> and </a:t>
            </a:r>
            <a:r>
              <a:rPr lang="cs-CZ" dirty="0" err="1"/>
              <a:t>Selenate</a:t>
            </a:r>
            <a:r>
              <a:rPr lang="cs-CZ" dirty="0"/>
              <a:t>) </a:t>
            </a:r>
            <a:r>
              <a:rPr lang="cs-CZ" dirty="0" err="1"/>
              <a:t>were</a:t>
            </a:r>
            <a:r>
              <a:rPr lang="cs-CZ" dirty="0"/>
              <a:t> </a:t>
            </a:r>
            <a:r>
              <a:rPr lang="cs-CZ" dirty="0" err="1"/>
              <a:t>separated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40mM </a:t>
            </a:r>
            <a:r>
              <a:rPr lang="cs-CZ" dirty="0" err="1"/>
              <a:t>ammonium</a:t>
            </a:r>
            <a:r>
              <a:rPr lang="cs-CZ" dirty="0"/>
              <a:t> </a:t>
            </a:r>
            <a:r>
              <a:rPr lang="cs-CZ" dirty="0" err="1"/>
              <a:t>formate</a:t>
            </a:r>
            <a:r>
              <a:rPr lang="cs-CZ" dirty="0"/>
              <a:t>, 0.01 </a:t>
            </a:r>
            <a:r>
              <a:rPr lang="cs-CZ" dirty="0" err="1"/>
              <a:t>mmol</a:t>
            </a:r>
            <a:r>
              <a:rPr lang="cs-CZ" dirty="0"/>
              <a:t> l</a:t>
            </a:r>
            <a:r>
              <a:rPr lang="cs-CZ" baseline="30000" dirty="0"/>
              <a:t>-1</a:t>
            </a:r>
            <a:r>
              <a:rPr lang="cs-CZ" dirty="0"/>
              <a:t> </a:t>
            </a:r>
            <a:r>
              <a:rPr lang="cs-CZ" dirty="0" err="1"/>
              <a:t>Didecyldimethylammonium</a:t>
            </a:r>
            <a:r>
              <a:rPr lang="cs-CZ" dirty="0"/>
              <a:t> </a:t>
            </a:r>
            <a:r>
              <a:rPr lang="cs-CZ" dirty="0" smtClean="0"/>
              <a:t>bromide, </a:t>
            </a:r>
            <a:r>
              <a:rPr lang="cs-CZ" dirty="0"/>
              <a:t>0.5% (v/v) </a:t>
            </a:r>
            <a:r>
              <a:rPr lang="cs-CZ" dirty="0" err="1"/>
              <a:t>methanol</a:t>
            </a:r>
            <a:r>
              <a:rPr lang="cs-CZ" dirty="0"/>
              <a:t>, pH 4 as mobile </a:t>
            </a:r>
            <a:r>
              <a:rPr lang="cs-CZ" dirty="0" err="1"/>
              <a:t>phase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0.8 ml min</a:t>
            </a:r>
            <a:r>
              <a:rPr lang="cs-CZ" baseline="30000" dirty="0"/>
              <a:t>-1</a:t>
            </a:r>
            <a:r>
              <a:rPr lang="cs-CZ" dirty="0"/>
              <a:t> on  a C18 </a:t>
            </a:r>
            <a:r>
              <a:rPr lang="cs-CZ" dirty="0" err="1"/>
              <a:t>column</a:t>
            </a:r>
            <a:r>
              <a:rPr lang="cs-CZ" dirty="0"/>
              <a:t> (PSA C2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equivalent</a:t>
            </a:r>
            <a:r>
              <a:rPr lang="cs-CZ" dirty="0"/>
              <a:t>) and </a:t>
            </a:r>
            <a:r>
              <a:rPr lang="cs-CZ" dirty="0" err="1"/>
              <a:t>then</a:t>
            </a:r>
            <a:r>
              <a:rPr lang="cs-CZ" dirty="0"/>
              <a:t> </a:t>
            </a:r>
            <a:r>
              <a:rPr lang="cs-CZ" dirty="0" err="1"/>
              <a:t>digested</a:t>
            </a:r>
            <a:r>
              <a:rPr lang="cs-CZ" dirty="0"/>
              <a:t> by online UV </a:t>
            </a:r>
            <a:r>
              <a:rPr lang="cs-CZ" dirty="0" err="1"/>
              <a:t>irradiation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elevated</a:t>
            </a:r>
            <a:r>
              <a:rPr lang="cs-CZ" dirty="0"/>
              <a:t> </a:t>
            </a:r>
            <a:r>
              <a:rPr lang="cs-CZ" dirty="0" err="1"/>
              <a:t>temperature</a:t>
            </a:r>
            <a:r>
              <a:rPr lang="cs-CZ" dirty="0"/>
              <a:t>. </a:t>
            </a:r>
          </a:p>
          <a:p>
            <a:r>
              <a:rPr lang="cs-CZ" dirty="0"/>
              <a:t>Hydride </a:t>
            </a:r>
            <a:r>
              <a:rPr lang="cs-CZ" dirty="0" err="1"/>
              <a:t>generation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used</a:t>
            </a:r>
            <a:r>
              <a:rPr lang="cs-CZ" dirty="0"/>
              <a:t> as sample </a:t>
            </a:r>
            <a:r>
              <a:rPr lang="cs-CZ" dirty="0" err="1"/>
              <a:t>introduction</a:t>
            </a:r>
            <a:r>
              <a:rPr lang="cs-CZ" dirty="0"/>
              <a:t> </a:t>
            </a:r>
            <a:r>
              <a:rPr lang="cs-CZ" dirty="0" err="1"/>
              <a:t>technique</a:t>
            </a:r>
            <a:r>
              <a:rPr lang="cs-CZ" dirty="0"/>
              <a:t>, and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maximized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species 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optimization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variable</a:t>
            </a:r>
            <a:r>
              <a:rPr lang="cs-CZ" dirty="0"/>
              <a:t> </a:t>
            </a:r>
            <a:r>
              <a:rPr lang="cs-CZ" dirty="0" err="1"/>
              <a:t>analytical</a:t>
            </a:r>
            <a:r>
              <a:rPr lang="cs-CZ" dirty="0"/>
              <a:t> </a:t>
            </a:r>
            <a:r>
              <a:rPr lang="cs-CZ" dirty="0" err="1"/>
              <a:t>parameter</a:t>
            </a:r>
            <a:r>
              <a:rPr lang="cs-CZ" dirty="0"/>
              <a:t>.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final</a:t>
            </a:r>
            <a:r>
              <a:rPr lang="cs-CZ" dirty="0"/>
              <a:t> </a:t>
            </a:r>
            <a:r>
              <a:rPr lang="cs-CZ" dirty="0" err="1"/>
              <a:t>optimized</a:t>
            </a:r>
            <a:r>
              <a:rPr lang="cs-CZ" dirty="0"/>
              <a:t> </a:t>
            </a:r>
            <a:r>
              <a:rPr lang="cs-CZ" dirty="0" err="1"/>
              <a:t>conditions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UV-HG-AFS </a:t>
            </a:r>
            <a:r>
              <a:rPr lang="cs-CZ" dirty="0" err="1"/>
              <a:t>were</a:t>
            </a:r>
            <a:r>
              <a:rPr lang="cs-CZ" dirty="0"/>
              <a:t> 50% (v/v) </a:t>
            </a:r>
            <a:r>
              <a:rPr lang="cs-CZ" dirty="0" err="1"/>
              <a:t>HCl</a:t>
            </a:r>
            <a:r>
              <a:rPr lang="cs-CZ" dirty="0"/>
              <a:t> + 5% (m/v) </a:t>
            </a:r>
            <a:r>
              <a:rPr lang="cs-CZ" dirty="0" err="1"/>
              <a:t>KBr</a:t>
            </a:r>
            <a:r>
              <a:rPr lang="cs-CZ" dirty="0"/>
              <a:t> as </a:t>
            </a:r>
            <a:r>
              <a:rPr lang="cs-CZ" dirty="0" err="1"/>
              <a:t>reducing</a:t>
            </a:r>
            <a:r>
              <a:rPr lang="cs-CZ" dirty="0"/>
              <a:t> </a:t>
            </a:r>
            <a:r>
              <a:rPr lang="cs-CZ" dirty="0" err="1"/>
              <a:t>reagent</a:t>
            </a:r>
            <a:r>
              <a:rPr lang="cs-CZ" dirty="0"/>
              <a:t>, 0.8% (m/v) NaBH</a:t>
            </a:r>
            <a:r>
              <a:rPr lang="cs-CZ" baseline="-25000" dirty="0"/>
              <a:t>4</a:t>
            </a:r>
            <a:r>
              <a:rPr lang="cs-CZ" dirty="0"/>
              <a:t> in 1% (m/v) </a:t>
            </a:r>
            <a:r>
              <a:rPr lang="cs-CZ" dirty="0" err="1"/>
              <a:t>NaOH</a:t>
            </a:r>
            <a:r>
              <a:rPr lang="cs-CZ" dirty="0"/>
              <a:t> as </a:t>
            </a:r>
            <a:r>
              <a:rPr lang="cs-CZ" dirty="0" err="1"/>
              <a:t>reductant</a:t>
            </a:r>
            <a:r>
              <a:rPr lang="cs-CZ" dirty="0"/>
              <a:t>, 250ml min</a:t>
            </a:r>
            <a:r>
              <a:rPr lang="cs-CZ" baseline="30000" dirty="0"/>
              <a:t>-1</a:t>
            </a:r>
            <a:r>
              <a:rPr lang="cs-CZ" dirty="0"/>
              <a:t> argon </a:t>
            </a:r>
            <a:r>
              <a:rPr lang="cs-CZ" dirty="0" err="1"/>
              <a:t>flow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 and 150°C </a:t>
            </a:r>
            <a:r>
              <a:rPr lang="cs-CZ" dirty="0" err="1" smtClean="0"/>
              <a:t>temperature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379" y="2492896"/>
            <a:ext cx="4956830" cy="2880320"/>
          </a:xfrm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921B-7B20-4121-8696-566678791218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7966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AF spektrometr s ICP atomizací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Popis přístroje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Atomizace v ICP plazmatu, do kterého je vnášen aerosol vzorku</a:t>
            </a:r>
          </a:p>
          <a:p>
            <a:r>
              <a:rPr lang="cs-CZ" dirty="0" smtClean="0"/>
              <a:t>Budící zdroj fluorescence jsou výbojky typu „booster“</a:t>
            </a:r>
          </a:p>
          <a:p>
            <a:r>
              <a:rPr lang="cs-CZ" dirty="0" smtClean="0"/>
              <a:t>Selekce záření interferenčními filtry, detekce fotonásobiči</a:t>
            </a:r>
          </a:p>
          <a:p>
            <a:r>
              <a:rPr lang="cs-CZ" dirty="0" smtClean="0"/>
              <a:t>Moduly zdroj-detektor jsou výměnné, současně až 10 modulů rozmístěných kolem ICP hlavice – </a:t>
            </a:r>
            <a:r>
              <a:rPr lang="cs-CZ" dirty="0" err="1" smtClean="0"/>
              <a:t>multielementární</a:t>
            </a:r>
            <a:r>
              <a:rPr lang="cs-CZ" dirty="0" smtClean="0"/>
              <a:t> měření </a:t>
            </a:r>
          </a:p>
          <a:p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ICP AFS </a:t>
            </a:r>
            <a:r>
              <a:rPr lang="cs-CZ" dirty="0" err="1" smtClean="0"/>
              <a:t>Baird</a:t>
            </a:r>
            <a:r>
              <a:rPr lang="cs-CZ" dirty="0" smtClean="0"/>
              <a:t> </a:t>
            </a:r>
            <a:r>
              <a:rPr lang="cs-CZ" dirty="0" err="1" smtClean="0"/>
              <a:t>Europe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921B-7B20-4121-8696-566678791218}" type="slidenum">
              <a:rPr lang="cs-CZ" smtClean="0"/>
              <a:t>15</a:t>
            </a:fld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6" t="5584" r="5778" b="6021"/>
          <a:stretch/>
        </p:blipFill>
        <p:spPr bwMode="auto">
          <a:xfrm>
            <a:off x="4844334" y="2276872"/>
            <a:ext cx="3785508" cy="3849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662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9028" y="404664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Schematický diagram LIF spektrometru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56" y="1340768"/>
            <a:ext cx="7725544" cy="3799084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prof. Otruba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TextovéPole 7"/>
          <p:cNvSpPr txBox="1"/>
          <p:nvPr/>
        </p:nvSpPr>
        <p:spPr>
          <a:xfrm>
            <a:off x="107504" y="5013176"/>
            <a:ext cx="89326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Schematic diagram of laser-excited atomic fluorescence </a:t>
            </a:r>
            <a:r>
              <a:rPr lang="en-US" dirty="0" smtClean="0"/>
              <a:t>flame</a:t>
            </a:r>
            <a:r>
              <a:rPr lang="cs-CZ" dirty="0" smtClean="0"/>
              <a:t> </a:t>
            </a:r>
            <a:r>
              <a:rPr lang="cs-CZ" dirty="0" err="1" smtClean="0"/>
              <a:t>spectrometry</a:t>
            </a:r>
            <a:r>
              <a:rPr lang="cs-CZ" dirty="0" smtClean="0"/>
              <a:t> </a:t>
            </a:r>
            <a:r>
              <a:rPr lang="cs-CZ" dirty="0" err="1"/>
              <a:t>system</a:t>
            </a:r>
            <a:r>
              <a:rPr lang="cs-CZ" dirty="0"/>
              <a:t>: A, N2 laser; B, </a:t>
            </a:r>
            <a:r>
              <a:rPr lang="cs-CZ" dirty="0" err="1"/>
              <a:t>dye</a:t>
            </a:r>
            <a:r>
              <a:rPr lang="cs-CZ" dirty="0"/>
              <a:t> laser; C, </a:t>
            </a:r>
            <a:r>
              <a:rPr lang="cs-CZ" dirty="0" err="1"/>
              <a:t>dye</a:t>
            </a:r>
            <a:r>
              <a:rPr lang="cs-CZ" dirty="0"/>
              <a:t> laser </a:t>
            </a:r>
            <a:r>
              <a:rPr lang="cs-CZ" dirty="0" err="1"/>
              <a:t>control</a:t>
            </a:r>
            <a:r>
              <a:rPr lang="cs-CZ" dirty="0"/>
              <a:t> unit; </a:t>
            </a:r>
            <a:r>
              <a:rPr lang="cs-CZ" dirty="0" smtClean="0"/>
              <a:t>D,</a:t>
            </a:r>
            <a:r>
              <a:rPr lang="en-US" dirty="0" smtClean="0"/>
              <a:t>vacuum </a:t>
            </a:r>
            <a:r>
              <a:rPr lang="en-US" dirty="0"/>
              <a:t>pump; E, N2 laser power supply; F, trigger source; G, beam </a:t>
            </a:r>
            <a:r>
              <a:rPr lang="en-US" dirty="0" smtClean="0"/>
              <a:t>expander;</a:t>
            </a:r>
            <a:r>
              <a:rPr lang="cs-CZ" dirty="0" smtClean="0"/>
              <a:t> H</a:t>
            </a:r>
            <a:r>
              <a:rPr lang="cs-CZ" dirty="0"/>
              <a:t>, panel; I, </a:t>
            </a:r>
            <a:r>
              <a:rPr lang="cs-CZ" dirty="0" err="1"/>
              <a:t>diaphragm</a:t>
            </a:r>
            <a:r>
              <a:rPr lang="cs-CZ" dirty="0"/>
              <a:t>; </a:t>
            </a:r>
            <a:r>
              <a:rPr lang="cs-CZ" dirty="0" smtClean="0"/>
              <a:t>J, </a:t>
            </a:r>
            <a:r>
              <a:rPr lang="cs-CZ" dirty="0" err="1" smtClean="0"/>
              <a:t>burner</a:t>
            </a:r>
            <a:r>
              <a:rPr lang="cs-CZ" dirty="0" smtClean="0"/>
              <a:t>/</a:t>
            </a:r>
            <a:r>
              <a:rPr lang="cs-CZ" dirty="0" err="1" smtClean="0"/>
              <a:t>nebulizer</a:t>
            </a:r>
            <a:r>
              <a:rPr lang="cs-CZ" dirty="0"/>
              <a:t>; K, </a:t>
            </a:r>
            <a:r>
              <a:rPr lang="cs-CZ" dirty="0" err="1"/>
              <a:t>light</a:t>
            </a:r>
            <a:r>
              <a:rPr lang="cs-CZ" dirty="0"/>
              <a:t> trap; L, </a:t>
            </a:r>
            <a:r>
              <a:rPr lang="cs-CZ" dirty="0" err="1"/>
              <a:t>light</a:t>
            </a:r>
            <a:r>
              <a:rPr lang="cs-CZ" dirty="0"/>
              <a:t> trap; </a:t>
            </a:r>
            <a:r>
              <a:rPr lang="cs-CZ" dirty="0" smtClean="0"/>
              <a:t>M, </a:t>
            </a:r>
            <a:r>
              <a:rPr lang="cs-CZ" dirty="0" err="1" smtClean="0"/>
              <a:t>diaphragm</a:t>
            </a:r>
            <a:r>
              <a:rPr lang="cs-CZ" dirty="0"/>
              <a:t>; N, </a:t>
            </a:r>
            <a:r>
              <a:rPr lang="cs-CZ" dirty="0" err="1"/>
              <a:t>light</a:t>
            </a:r>
            <a:r>
              <a:rPr lang="cs-CZ" dirty="0"/>
              <a:t> </a:t>
            </a:r>
            <a:r>
              <a:rPr lang="cs-CZ" dirty="0" err="1"/>
              <a:t>baffle</a:t>
            </a:r>
            <a:r>
              <a:rPr lang="cs-CZ" dirty="0"/>
              <a:t> and </a:t>
            </a:r>
            <a:r>
              <a:rPr lang="cs-CZ" dirty="0" err="1"/>
              <a:t>lens</a:t>
            </a:r>
            <a:r>
              <a:rPr lang="cs-CZ" dirty="0"/>
              <a:t>; 0, </a:t>
            </a:r>
            <a:r>
              <a:rPr lang="cs-CZ" dirty="0" err="1"/>
              <a:t>monochromator</a:t>
            </a:r>
            <a:r>
              <a:rPr lang="cs-CZ" dirty="0"/>
              <a:t>; </a:t>
            </a:r>
            <a:r>
              <a:rPr lang="cs-CZ" i="1" dirty="0"/>
              <a:t>P, </a:t>
            </a:r>
            <a:r>
              <a:rPr lang="cs-CZ" dirty="0" err="1" smtClean="0"/>
              <a:t>photomultiplier</a:t>
            </a:r>
            <a:r>
              <a:rPr lang="cs-CZ" dirty="0"/>
              <a:t> </a:t>
            </a:r>
            <a:r>
              <a:rPr lang="cs-CZ" dirty="0" err="1" smtClean="0"/>
              <a:t>detector</a:t>
            </a:r>
            <a:r>
              <a:rPr lang="cs-CZ" dirty="0"/>
              <a:t>; Q, </a:t>
            </a:r>
            <a:r>
              <a:rPr lang="cs-CZ" dirty="0" err="1"/>
              <a:t>recorder</a:t>
            </a:r>
            <a:r>
              <a:rPr lang="cs-CZ" dirty="0"/>
              <a:t>; R, </a:t>
            </a:r>
            <a:r>
              <a:rPr lang="cs-CZ" dirty="0" err="1"/>
              <a:t>boxcar</a:t>
            </a:r>
            <a:r>
              <a:rPr lang="cs-CZ" dirty="0"/>
              <a:t> </a:t>
            </a:r>
            <a:r>
              <a:rPr lang="cs-CZ" dirty="0" err="1"/>
              <a:t>integrator</a:t>
            </a:r>
            <a:r>
              <a:rPr lang="cs-CZ" dirty="0"/>
              <a:t>; S, </a:t>
            </a:r>
            <a:r>
              <a:rPr lang="cs-CZ" dirty="0" err="1"/>
              <a:t>photo</a:t>
            </a:r>
            <a:r>
              <a:rPr lang="cs-CZ" dirty="0"/>
              <a:t> </a:t>
            </a:r>
            <a:r>
              <a:rPr lang="cs-CZ" dirty="0" err="1"/>
              <a:t>multiplier</a:t>
            </a:r>
            <a:r>
              <a:rPr lang="cs-CZ" dirty="0"/>
              <a:t> </a:t>
            </a:r>
            <a:r>
              <a:rPr lang="cs-CZ" dirty="0" err="1"/>
              <a:t>power</a:t>
            </a:r>
            <a:r>
              <a:rPr lang="cs-CZ" dirty="0"/>
              <a:t> </a:t>
            </a:r>
            <a:r>
              <a:rPr lang="cs-CZ" dirty="0" err="1"/>
              <a:t>supply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9111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Koncentrační závislost F-AFS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258816" cy="4718304"/>
          </a:xfrm>
        </p:spPr>
        <p:txBody>
          <a:bodyPr>
            <a:normAutofit/>
          </a:bodyPr>
          <a:lstStyle/>
          <a:p>
            <a:r>
              <a:rPr lang="en-US" dirty="0" smtClean="0"/>
              <a:t>Analytical </a:t>
            </a:r>
            <a:r>
              <a:rPr lang="en-US" dirty="0"/>
              <a:t>growth </a:t>
            </a:r>
            <a:r>
              <a:rPr lang="en-US" dirty="0" smtClean="0"/>
              <a:t>curves</a:t>
            </a:r>
            <a:endParaRPr lang="cs-CZ" dirty="0" smtClean="0"/>
          </a:p>
          <a:p>
            <a:r>
              <a:rPr lang="en-US" dirty="0" smtClean="0"/>
              <a:t>nickel </a:t>
            </a:r>
            <a:r>
              <a:rPr lang="en-US" dirty="0"/>
              <a:t>fluorescence excited </a:t>
            </a:r>
            <a:r>
              <a:rPr lang="en-US" dirty="0" smtClean="0"/>
              <a:t>at</a:t>
            </a:r>
            <a:r>
              <a:rPr lang="cs-CZ" dirty="0"/>
              <a:t> </a:t>
            </a:r>
            <a:r>
              <a:rPr lang="en-US" dirty="0" smtClean="0"/>
              <a:t>300.249 </a:t>
            </a:r>
            <a:r>
              <a:rPr lang="en-US" dirty="0"/>
              <a:t>nm and measured at approximately 342 </a:t>
            </a:r>
            <a:r>
              <a:rPr lang="en-US" dirty="0" smtClean="0"/>
              <a:t>nm</a:t>
            </a:r>
            <a:endParaRPr lang="cs-CZ" dirty="0" smtClean="0"/>
          </a:p>
          <a:p>
            <a:r>
              <a:rPr lang="en-US" dirty="0" smtClean="0"/>
              <a:t>tin fluorescence</a:t>
            </a:r>
            <a:r>
              <a:rPr lang="cs-CZ" dirty="0" smtClean="0"/>
              <a:t> </a:t>
            </a:r>
            <a:r>
              <a:rPr lang="en-US" dirty="0" smtClean="0"/>
              <a:t>excited </a:t>
            </a:r>
            <a:r>
              <a:rPr lang="en-US" dirty="0"/>
              <a:t>at 300.914 nm and measured at 317.5 nm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cs-CZ" dirty="0" err="1" smtClean="0"/>
              <a:t>flame</a:t>
            </a:r>
            <a:r>
              <a:rPr lang="cs-CZ" dirty="0" smtClean="0"/>
              <a:t> acetylene - air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prof. Otruba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1" t="1453" r="6494" b="1190"/>
          <a:stretch/>
        </p:blipFill>
        <p:spPr bwMode="auto">
          <a:xfrm>
            <a:off x="4788024" y="1412776"/>
            <a:ext cx="3960440" cy="4971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8322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Experimentální aparatura LIF/ETA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921B-7B20-4121-8696-566678791218}" type="slidenum">
              <a:rPr lang="cs-CZ" smtClean="0"/>
              <a:t>18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935" y="1628800"/>
            <a:ext cx="6997192" cy="499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816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LIF - ETA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921B-7B20-4121-8696-566678791218}" type="slidenum">
              <a:rPr lang="cs-CZ" smtClean="0"/>
              <a:t>19</a:t>
            </a:fld>
            <a:endParaRPr lang="cs-CZ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6"/>
          <a:stretch/>
        </p:blipFill>
        <p:spPr bwMode="auto">
          <a:xfrm>
            <a:off x="467544" y="1600200"/>
            <a:ext cx="8352928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9218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5102" y="764704"/>
            <a:ext cx="8382000" cy="1069848"/>
          </a:xfrm>
        </p:spPr>
        <p:txBody>
          <a:bodyPr/>
          <a:lstStyle/>
          <a:p>
            <a:r>
              <a:rPr lang="cs-CZ" dirty="0" err="1" smtClean="0"/>
              <a:t>Atomic</a:t>
            </a:r>
            <a:r>
              <a:rPr lang="cs-CZ" dirty="0" smtClean="0"/>
              <a:t> fluorescence </a:t>
            </a:r>
            <a:r>
              <a:rPr lang="cs-CZ" dirty="0" err="1" smtClean="0"/>
              <a:t>spectrometry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Základní vztahy</a:t>
            </a:r>
            <a:endParaRPr lang="cs-CZ" dirty="0"/>
          </a:p>
        </p:txBody>
      </p:sp>
      <p:pic>
        <p:nvPicPr>
          <p:cNvPr id="2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2942542"/>
            <a:ext cx="4041775" cy="255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Vliv saturace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921B-7B20-4121-8696-566678791218}" type="slidenum">
              <a:rPr lang="cs-CZ" smtClean="0"/>
              <a:t>2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683568" y="2522795"/>
                <a:ext cx="3024336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/>
                              <a:ea typeface="Cambria Math"/>
                            </a:rPr>
                            <m:t>Ψ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𝑓𝑙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𝜈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sub>
                      </m:sSub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cs-CZ" sz="28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522795"/>
                <a:ext cx="3024336" cy="90178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683567" y="3694579"/>
                <a:ext cx="27278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01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𝜌</m:t>
                      </m:r>
                      <m:d>
                        <m:d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</m:e>
                      </m:d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7" y="3694579"/>
                <a:ext cx="2727863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251520" y="4365104"/>
                <a:ext cx="4324582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800" b="1" i="1" smtClean="0">
                            <a:latin typeface="Cambria Math"/>
                            <a:ea typeface="Cambria Math"/>
                          </a:rPr>
                          <m:t>𝜳</m:t>
                        </m:r>
                      </m:e>
                      <m:sub>
                        <m:r>
                          <a:rPr lang="cs-CZ" sz="2800" b="1" i="1" smtClean="0">
                            <a:latin typeface="Cambria Math"/>
                          </a:rPr>
                          <m:t>𝒇𝒍</m:t>
                        </m:r>
                      </m:sub>
                    </m:sSub>
                    <m:r>
                      <a:rPr lang="cs-CZ" sz="2800" b="1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cs-CZ" sz="2800" b="1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b="1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sz="2800" b="1" i="1"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cs-CZ" sz="2800" b="1" i="1"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cs-CZ" sz="2800" b="1" i="1">
                            <a:latin typeface="Cambria Math"/>
                            <a:ea typeface="Cambria Math"/>
                          </a:rPr>
                          <m:t>𝝅</m:t>
                        </m:r>
                      </m:den>
                    </m:f>
                    <m:r>
                      <a:rPr lang="cs-CZ" sz="2800" b="1" i="1">
                        <a:latin typeface="Cambria Math"/>
                        <a:ea typeface="Cambria Math"/>
                      </a:rPr>
                      <m:t>𝒉</m:t>
                    </m:r>
                    <m:r>
                      <a:rPr lang="cs-CZ" sz="2800" b="1" i="1">
                        <a:latin typeface="Cambria Math"/>
                        <a:ea typeface="Cambria Math"/>
                      </a:rPr>
                      <m:t>𝝂</m:t>
                    </m:r>
                    <m:sSub>
                      <m:sSubPr>
                        <m:ctrlPr>
                          <a:rPr lang="cs-CZ" sz="28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  <a:ea typeface="Cambria Math"/>
                          </a:rPr>
                          <m:t>𝑨</m:t>
                        </m:r>
                      </m:e>
                      <m:sub>
                        <m:r>
                          <a:rPr lang="cs-CZ" sz="2800" b="1" i="1">
                            <a:latin typeface="Cambria Math"/>
                            <a:ea typeface="Cambria Math"/>
                          </a:rPr>
                          <m:t>𝟏𝟎</m:t>
                        </m:r>
                      </m:sub>
                    </m:sSub>
                    <m:sSub>
                      <m:sSubPr>
                        <m:ctrlPr>
                          <a:rPr lang="cs-CZ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𝑩</m:t>
                        </m:r>
                      </m:e>
                      <m:sub>
                        <m:r>
                          <a:rPr lang="cs-CZ" sz="2800" b="1" i="1">
                            <a:latin typeface="Cambria Math"/>
                          </a:rPr>
                          <m:t>𝟎𝟏</m:t>
                        </m:r>
                      </m:sub>
                    </m:sSub>
                    <m:r>
                      <a:rPr lang="cs-CZ" sz="2800" b="1" i="1">
                        <a:latin typeface="Cambria Math"/>
                        <a:ea typeface="Cambria Math"/>
                      </a:rPr>
                      <m:t>𝝆</m:t>
                    </m:r>
                    <m:d>
                      <m:dPr>
                        <m:ctrlPr>
                          <a:rPr lang="cs-CZ" sz="2800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cs-CZ" sz="2800" b="1" i="1">
                            <a:latin typeface="Cambria Math"/>
                            <a:ea typeface="Cambria Math"/>
                          </a:rPr>
                          <m:t>𝝂</m:t>
                        </m:r>
                      </m:e>
                    </m:d>
                    <m:sSub>
                      <m:sSubPr>
                        <m:ctrlPr>
                          <a:rPr lang="cs-CZ" sz="28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  <m:sub>
                        <m:r>
                          <a:rPr lang="cs-CZ" sz="2800" b="1" i="1">
                            <a:latin typeface="Cambria Math"/>
                            <a:ea typeface="Cambria Math"/>
                          </a:rPr>
                          <m:t>𝟎</m:t>
                        </m:r>
                      </m:sub>
                    </m:sSub>
                  </m:oMath>
                </a14:m>
                <a:endParaRPr lang="cs-CZ" sz="2800" b="1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365104"/>
                <a:ext cx="4324582" cy="7146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9317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Detekce olova v plynné fázi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P</a:t>
            </a:r>
            <a:r>
              <a:rPr lang="cs-CZ" baseline="-25000" dirty="0" smtClean="0"/>
              <a:t>LAS</a:t>
            </a:r>
            <a:r>
              <a:rPr lang="cs-CZ" dirty="0" smtClean="0"/>
              <a:t> </a:t>
            </a:r>
            <a:r>
              <a:rPr lang="cs-CZ" dirty="0" smtClean="0">
                <a:latin typeface="Arial"/>
                <a:cs typeface="Arial"/>
              </a:rPr>
              <a:t>≈ 2 kWcm</a:t>
            </a:r>
            <a:r>
              <a:rPr lang="cs-CZ" baseline="30000" dirty="0" smtClean="0">
                <a:latin typeface="Arial"/>
                <a:cs typeface="Arial"/>
              </a:rPr>
              <a:t>-2</a:t>
            </a:r>
          </a:p>
          <a:p>
            <a:r>
              <a:rPr lang="cs-CZ" dirty="0" smtClean="0">
                <a:latin typeface="Arial"/>
                <a:cs typeface="Arial"/>
              </a:rPr>
              <a:t>Δ</a:t>
            </a:r>
            <a:r>
              <a:rPr lang="el-GR" dirty="0" smtClean="0">
                <a:latin typeface="Arial"/>
                <a:cs typeface="Arial"/>
              </a:rPr>
              <a:t>λ</a:t>
            </a:r>
            <a:r>
              <a:rPr lang="cs-CZ" dirty="0" smtClean="0">
                <a:latin typeface="Arial"/>
                <a:cs typeface="Arial"/>
              </a:rPr>
              <a:t>= 0,02 </a:t>
            </a:r>
            <a:r>
              <a:rPr lang="cs-CZ" dirty="0" err="1" smtClean="0">
                <a:latin typeface="Arial"/>
                <a:cs typeface="Arial"/>
              </a:rPr>
              <a:t>nm</a:t>
            </a:r>
            <a:endParaRPr lang="cs-CZ" dirty="0" smtClean="0">
              <a:latin typeface="Arial"/>
              <a:cs typeface="Arial"/>
            </a:endParaRPr>
          </a:p>
          <a:p>
            <a:r>
              <a:rPr lang="el-GR" dirty="0" smtClean="0">
                <a:latin typeface="Arial"/>
                <a:cs typeface="Arial"/>
              </a:rPr>
              <a:t>τ</a:t>
            </a:r>
            <a:r>
              <a:rPr lang="cs-CZ" dirty="0" smtClean="0">
                <a:latin typeface="Arial"/>
                <a:cs typeface="Arial"/>
              </a:rPr>
              <a:t> = 5 </a:t>
            </a:r>
            <a:r>
              <a:rPr lang="cs-CZ" dirty="0" err="1" smtClean="0">
                <a:latin typeface="Arial"/>
                <a:cs typeface="Arial"/>
              </a:rPr>
              <a:t>ns</a:t>
            </a:r>
            <a:endParaRPr lang="cs-CZ" dirty="0" smtClean="0">
              <a:latin typeface="Arial"/>
              <a:cs typeface="Arial"/>
            </a:endParaRPr>
          </a:p>
          <a:p>
            <a:r>
              <a:rPr lang="cs-CZ" dirty="0" smtClean="0">
                <a:latin typeface="Arial"/>
                <a:cs typeface="Arial"/>
              </a:rPr>
              <a:t>Ω = 0,16 </a:t>
            </a:r>
            <a:r>
              <a:rPr lang="cs-CZ" dirty="0" err="1" smtClean="0">
                <a:latin typeface="Arial"/>
                <a:cs typeface="Arial"/>
              </a:rPr>
              <a:t>sr</a:t>
            </a:r>
            <a:endParaRPr lang="cs-CZ" dirty="0" smtClean="0">
              <a:latin typeface="Arial"/>
              <a:cs typeface="Arial"/>
            </a:endParaRPr>
          </a:p>
          <a:p>
            <a:r>
              <a:rPr lang="cs-CZ" dirty="0" smtClean="0">
                <a:latin typeface="Arial"/>
                <a:cs typeface="Arial"/>
              </a:rPr>
              <a:t>f/D = 1 : 2,5</a:t>
            </a:r>
          </a:p>
          <a:p>
            <a:r>
              <a:rPr lang="cs-CZ" dirty="0" smtClean="0">
                <a:latin typeface="Arial"/>
                <a:cs typeface="Arial"/>
              </a:rPr>
              <a:t>F = 50 Hz</a:t>
            </a:r>
          </a:p>
          <a:p>
            <a:r>
              <a:rPr lang="cs-CZ" dirty="0" err="1" smtClean="0">
                <a:latin typeface="Arial"/>
                <a:cs typeface="Arial"/>
              </a:rPr>
              <a:t>t</a:t>
            </a:r>
            <a:r>
              <a:rPr lang="cs-CZ" baseline="-25000" dirty="0" err="1" smtClean="0">
                <a:latin typeface="Arial"/>
                <a:cs typeface="Arial"/>
              </a:rPr>
              <a:t>int</a:t>
            </a:r>
            <a:r>
              <a:rPr lang="cs-CZ" dirty="0" smtClean="0">
                <a:latin typeface="Arial"/>
                <a:cs typeface="Arial"/>
              </a:rPr>
              <a:t> = 15 s</a:t>
            </a:r>
          </a:p>
          <a:p>
            <a:r>
              <a:rPr lang="cs-CZ" dirty="0" smtClean="0">
                <a:latin typeface="Arial"/>
                <a:cs typeface="Arial"/>
              </a:rPr>
              <a:t>MD = 30 atomů </a:t>
            </a:r>
            <a:r>
              <a:rPr lang="cs-CZ" dirty="0" err="1" smtClean="0">
                <a:latin typeface="Arial"/>
                <a:cs typeface="Arial"/>
              </a:rPr>
              <a:t>Pb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prof. Otruba</a:t>
            </a:r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20</a:t>
            </a:fld>
            <a:endParaRPr lang="en-US"/>
          </a:p>
        </p:txBody>
      </p:sp>
      <p:cxnSp>
        <p:nvCxnSpPr>
          <p:cNvPr id="11" name="Přímá spojnice se šipkou 10"/>
          <p:cNvCxnSpPr/>
          <p:nvPr/>
        </p:nvCxnSpPr>
        <p:spPr>
          <a:xfrm flipV="1">
            <a:off x="4572000" y="2156113"/>
            <a:ext cx="0" cy="3420437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4572000" y="5563825"/>
            <a:ext cx="3600460" cy="25451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4572000" y="4869184"/>
            <a:ext cx="180023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4572000" y="3789046"/>
            <a:ext cx="180023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4572000" y="2708908"/>
            <a:ext cx="180023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 flipV="1">
            <a:off x="6012184" y="5409253"/>
            <a:ext cx="0" cy="15457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 flipV="1">
            <a:off x="7452368" y="5409253"/>
            <a:ext cx="0" cy="18002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5727490" y="576929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200</a:t>
            </a:r>
            <a:endParaRPr lang="cs-CZ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7272345" y="5769299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400 °C</a:t>
            </a:r>
            <a:endParaRPr lang="cs-CZ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4208886" y="468451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4208886" y="360438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6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4144766" y="255040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12</a:t>
            </a: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4430661" y="1835697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log n (</a:t>
            </a:r>
            <a:r>
              <a:rPr lang="cs-CZ" dirty="0" err="1" smtClean="0"/>
              <a:t>at</a:t>
            </a:r>
            <a:r>
              <a:rPr lang="cs-CZ" dirty="0" smtClean="0"/>
              <a:t>/ml)</a:t>
            </a:r>
            <a:endParaRPr lang="cs-CZ" dirty="0"/>
          </a:p>
        </p:txBody>
      </p:sp>
      <p:sp>
        <p:nvSpPr>
          <p:cNvPr id="39" name="Volný tvar 38"/>
          <p:cNvSpPr/>
          <p:nvPr/>
        </p:nvSpPr>
        <p:spPr>
          <a:xfrm>
            <a:off x="5116106" y="2205029"/>
            <a:ext cx="3049432" cy="2865735"/>
          </a:xfrm>
          <a:custGeom>
            <a:avLst/>
            <a:gdLst>
              <a:gd name="connsiteX0" fmla="*/ 0 w 2025282"/>
              <a:gd name="connsiteY0" fmla="*/ 2705415 h 2705415"/>
              <a:gd name="connsiteX1" fmla="*/ 589448 w 2025282"/>
              <a:gd name="connsiteY1" fmla="*/ 1670102 h 2705415"/>
              <a:gd name="connsiteX2" fmla="*/ 1337593 w 2025282"/>
              <a:gd name="connsiteY2" fmla="*/ 657461 h 2705415"/>
              <a:gd name="connsiteX3" fmla="*/ 2025282 w 2025282"/>
              <a:gd name="connsiteY3" fmla="*/ 0 h 2705415"/>
              <a:gd name="connsiteX4" fmla="*/ 2025282 w 2025282"/>
              <a:gd name="connsiteY4" fmla="*/ 0 h 2705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5282" h="2705415">
                <a:moveTo>
                  <a:pt x="0" y="2705415"/>
                </a:moveTo>
                <a:cubicBezTo>
                  <a:pt x="183258" y="2358421"/>
                  <a:pt x="366516" y="2011428"/>
                  <a:pt x="589448" y="1670102"/>
                </a:cubicBezTo>
                <a:cubicBezTo>
                  <a:pt x="812380" y="1328776"/>
                  <a:pt x="1098287" y="935811"/>
                  <a:pt x="1337593" y="657461"/>
                </a:cubicBezTo>
                <a:cubicBezTo>
                  <a:pt x="1576899" y="379111"/>
                  <a:pt x="2025282" y="0"/>
                  <a:pt x="2025282" y="0"/>
                </a:cubicBezTo>
                <a:lnTo>
                  <a:pt x="2025282" y="0"/>
                </a:lnTo>
              </a:path>
            </a:pathLst>
          </a:cu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1921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Fotonásobiče - rušivé vlivy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Teplota</a:t>
            </a:r>
            <a:r>
              <a:rPr lang="cs-CZ" dirty="0" smtClean="0"/>
              <a:t> – termoemise z fotokatody – chlazení na -20°C až -40°C u </a:t>
            </a:r>
            <a:r>
              <a:rPr lang="cs-CZ" dirty="0" err="1" smtClean="0"/>
              <a:t>multialkalických</a:t>
            </a:r>
            <a:r>
              <a:rPr lang="cs-CZ" dirty="0" smtClean="0"/>
              <a:t> katod, na -160°C u typů </a:t>
            </a:r>
            <a:r>
              <a:rPr lang="cs-CZ" dirty="0" err="1" smtClean="0"/>
              <a:t>AgO-Cs</a:t>
            </a:r>
            <a:endParaRPr lang="cs-CZ" dirty="0" smtClean="0"/>
          </a:p>
          <a:p>
            <a:r>
              <a:rPr lang="cs-CZ" dirty="0" smtClean="0">
                <a:solidFill>
                  <a:srgbClr val="0070C0"/>
                </a:solidFill>
              </a:rPr>
              <a:t>Magnetické pole </a:t>
            </a:r>
            <a:r>
              <a:rPr lang="cs-CZ" dirty="0" smtClean="0"/>
              <a:t>– deformace dráhy elektronů v PM – stínění slitiny typu </a:t>
            </a:r>
            <a:r>
              <a:rPr lang="cs-CZ" dirty="0" err="1" smtClean="0"/>
              <a:t>pemalloy</a:t>
            </a:r>
            <a:endParaRPr lang="cs-CZ" dirty="0" smtClean="0"/>
          </a:p>
          <a:p>
            <a:r>
              <a:rPr lang="cs-CZ" dirty="0" smtClean="0">
                <a:solidFill>
                  <a:srgbClr val="0070C0"/>
                </a:solidFill>
              </a:rPr>
              <a:t>Elektrické pole </a:t>
            </a:r>
            <a:r>
              <a:rPr lang="cs-CZ" dirty="0" smtClean="0"/>
              <a:t>– deformace dráhy elektronů v PM – Faradayovo stínění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Radioaktivita</a:t>
            </a:r>
            <a:r>
              <a:rPr lang="cs-CZ" dirty="0" smtClean="0"/>
              <a:t> – záření konstrukčních materiálů, především skla (např. draslík), výběr neaktivních materiálů pro výrobu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Kosmické záření </a:t>
            </a:r>
            <a:r>
              <a:rPr lang="cs-CZ" dirty="0" smtClean="0"/>
              <a:t>– spršky částic z atmosféry. Stínění, vyloučení chybových signálů korelací s referenčním PM.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Helium</a:t>
            </a:r>
            <a:r>
              <a:rPr lang="cs-CZ" dirty="0" smtClean="0"/>
              <a:t> – difuze přes sklo. Vyloučení He z </a:t>
            </a:r>
            <a:r>
              <a:rPr lang="cs-CZ" dirty="0" err="1" smtClean="0"/>
              <a:t>atmoféry</a:t>
            </a:r>
            <a:r>
              <a:rPr lang="cs-CZ" dirty="0" smtClean="0"/>
              <a:t> (GC), výměna PM.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prof. Otruba</a:t>
            </a:r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70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Šum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cs-CZ" sz="2800" dirty="0" smtClean="0"/>
                  <a:t>Je udáván obvykle jako střední kvadratická hodnota fluktuace signálu (I, U, R, Q,…):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cs-CZ" sz="280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𝑅</m:t>
                              </m:r>
                            </m:sub>
                          </m:sSub>
                        </m:e>
                      </m:acc>
                      <m:r>
                        <a:rPr lang="cs-CZ" sz="2800" b="0" i="0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sz="2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800" b="0" i="1" smtClean="0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  <m:nary>
                            <m:nary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cs-CZ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cs-CZ" sz="2800" b="0" i="1" smtClean="0">
                                  <a:latin typeface="Cambria Math"/>
                                </a:rPr>
                                <m:t>𝑇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cs-CZ" sz="28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cs-CZ" sz="28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cs-CZ" sz="28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2800" b="0" i="1" smtClean="0">
                                              <a:latin typeface="Cambria Math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cs-CZ" sz="2800" b="0" i="1" smtClean="0">
                                              <a:latin typeface="Cambria Math"/>
                                            </a:rPr>
                                            <m:t>𝑆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cs-CZ" sz="2800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cs-CZ" sz="2800" b="0" i="1" smtClean="0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cs-CZ" sz="28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cs-CZ" sz="2800" b="0" i="1" smtClean="0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cs-CZ" sz="2800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s-CZ" sz="2800" b="0" i="1" smtClean="0">
                                                  <a:latin typeface="Cambria Math"/>
                                                </a:rPr>
                                                <m:t>𝐼</m:t>
                                              </m:r>
                                            </m:e>
                                            <m:sub>
                                              <m:r>
                                                <a:rPr lang="cs-CZ" sz="2800" b="0" i="1" smtClean="0">
                                                  <a:latin typeface="Cambria Math"/>
                                                </a:rPr>
                                                <m:t>𝑆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sz="2800" b="0" i="1" smtClean="0">
                                  <a:latin typeface="Cambria Math"/>
                                </a:rPr>
                                <m:t>𝑑𝑡</m:t>
                              </m:r>
                            </m:e>
                          </m:nary>
                        </m:e>
                      </m:rad>
                    </m:oMath>
                  </m:oMathPara>
                </a14:m>
                <a:endParaRPr lang="cs-CZ" sz="2800" dirty="0" smtClean="0"/>
              </a:p>
              <a:p>
                <a:pPr marL="0" indent="0">
                  <a:buNone/>
                </a:pPr>
                <a:r>
                  <a:rPr lang="cs-CZ" sz="2800" dirty="0" smtClean="0"/>
                  <a:t>a je závislý na šířce pásma měřených frekvencí </a:t>
                </a:r>
                <a:r>
                  <a:rPr lang="el-GR" sz="2800" dirty="0" smtClean="0">
                    <a:latin typeface="Arial"/>
                    <a:cs typeface="Arial"/>
                  </a:rPr>
                  <a:t>Δ</a:t>
                </a:r>
                <a:r>
                  <a:rPr lang="cs-CZ" sz="2800" dirty="0" smtClean="0">
                    <a:latin typeface="Arial"/>
                    <a:cs typeface="Arial"/>
                  </a:rPr>
                  <a:t>f: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cs-CZ" sz="280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𝑅</m:t>
                              </m:r>
                            </m:sub>
                          </m:sSub>
                        </m:e>
                      </m:acc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</m:rad>
                      <m:r>
                        <a:rPr lang="cs-CZ" sz="2800" b="0" i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cs-CZ" sz="2800" b="0" dirty="0" smtClean="0"/>
              </a:p>
              <a:p>
                <a:pPr marL="0" indent="0">
                  <a:buNone/>
                </a:pPr>
                <a:endParaRPr lang="cs-CZ" sz="2800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250" r="-8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prof. Otruba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60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NEP (</a:t>
            </a:r>
            <a:r>
              <a:rPr lang="cs-CZ" dirty="0" err="1" smtClean="0"/>
              <a:t>noise</a:t>
            </a:r>
            <a:r>
              <a:rPr lang="cs-CZ" dirty="0" smtClean="0"/>
              <a:t> </a:t>
            </a:r>
            <a:r>
              <a:rPr lang="cs-CZ" dirty="0" err="1" smtClean="0"/>
              <a:t>equivalent</a:t>
            </a:r>
            <a:r>
              <a:rPr lang="cs-CZ" dirty="0" smtClean="0"/>
              <a:t> </a:t>
            </a:r>
            <a:r>
              <a:rPr lang="cs-CZ" dirty="0" err="1" smtClean="0"/>
              <a:t>power</a:t>
            </a:r>
            <a:r>
              <a:rPr lang="cs-CZ" dirty="0" smtClean="0"/>
              <a:t>)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sz="2800" dirty="0" smtClean="0"/>
                  <a:t>Je definován jako šumový výkon detektoru pro frekvenční pásmo </a:t>
                </a:r>
                <a:r>
                  <a:rPr lang="el-GR" sz="2800" dirty="0" smtClean="0">
                    <a:latin typeface="Arial"/>
                    <a:cs typeface="Arial"/>
                  </a:rPr>
                  <a:t>Δ</a:t>
                </a:r>
                <a:r>
                  <a:rPr lang="cs-CZ" sz="2800" dirty="0" smtClean="0">
                    <a:latin typeface="Arial"/>
                    <a:cs typeface="Arial"/>
                  </a:rPr>
                  <a:t>f = 1 Hz:</a:t>
                </a:r>
              </a:p>
              <a:p>
                <a:pPr marL="0" indent="0">
                  <a:buNone/>
                </a:pPr>
                <a:r>
                  <a:rPr lang="cs-CZ" sz="2800" dirty="0" smtClean="0">
                    <a:latin typeface="Arial"/>
                    <a:cs typeface="Arial"/>
                  </a:rPr>
                  <a:t>			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/>
                        <a:cs typeface="Arial"/>
                      </a:rPr>
                      <m:t>𝑁𝐸𝑃</m:t>
                    </m:r>
                    <m:r>
                      <a:rPr lang="cs-CZ" sz="2800" b="0" i="1" smtClean="0">
                        <a:latin typeface="Cambria Math"/>
                        <a:cs typeface="Arial"/>
                      </a:rPr>
                      <m:t>=</m:t>
                    </m:r>
                    <m:f>
                      <m:fPr>
                        <m:ctrlPr>
                          <a:rPr lang="cs-CZ" sz="2800" b="0" i="1" smtClean="0">
                            <a:latin typeface="Cambria Math"/>
                            <a:cs typeface="Arial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cs-CZ" sz="2800" b="0" i="1" smtClean="0">
                                <a:latin typeface="Cambria Math"/>
                                <a:cs typeface="Arial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cs-CZ" sz="2800" b="0" i="1" smtClean="0">
                                    <a:latin typeface="Cambria Math"/>
                                    <a:cs typeface="Arial"/>
                                  </a:rPr>
                                </m:ctrlPr>
                              </m:sSubPr>
                              <m:e>
                                <m:r>
                                  <a:rPr lang="cs-CZ" sz="2800" b="0" i="1" smtClean="0">
                                    <a:latin typeface="Cambria Math"/>
                                    <a:cs typeface="Arial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cs-CZ" sz="2800" b="0" i="1" smtClean="0">
                                    <a:latin typeface="Cambria Math"/>
                                    <a:cs typeface="Arial"/>
                                  </a:rPr>
                                  <m:t>𝑅</m:t>
                                </m:r>
                              </m:sub>
                            </m:sSub>
                          </m:e>
                        </m:acc>
                      </m:num>
                      <m:den>
                        <m:rad>
                          <m:radPr>
                            <m:degHide m:val="on"/>
                            <m:ctrlPr>
                              <a:rPr lang="cs-CZ" sz="2800" b="0" i="1" smtClean="0">
                                <a:latin typeface="Cambria Math"/>
                                <a:cs typeface="Arial"/>
                              </a:rPr>
                            </m:ctrlPr>
                          </m:radPr>
                          <m:deg/>
                          <m:e>
                            <m:r>
                              <a:rPr lang="cs-CZ" sz="2800" b="0" i="1" smtClean="0">
                                <a:latin typeface="Cambria Math"/>
                                <a:ea typeface="Cambria Math"/>
                                <a:cs typeface="Arial"/>
                              </a:rPr>
                              <m:t>∆</m:t>
                            </m:r>
                            <m:r>
                              <a:rPr lang="cs-CZ" sz="2800" b="0" i="1" smtClean="0">
                                <a:latin typeface="Cambria Math"/>
                                <a:ea typeface="Cambria Math"/>
                                <a:cs typeface="Arial"/>
                              </a:rPr>
                              <m:t>𝑓</m:t>
                            </m:r>
                          </m:e>
                        </m:rad>
                        <m:r>
                          <a:rPr lang="cs-CZ" sz="2800" b="0" i="1" smtClean="0">
                            <a:latin typeface="Cambria Math"/>
                            <a:cs typeface="Arial"/>
                          </a:rPr>
                          <m:t> </m:t>
                        </m:r>
                      </m:den>
                    </m:f>
                    <m:r>
                      <a:rPr lang="cs-CZ" sz="2800" b="0" i="1" smtClean="0">
                        <a:latin typeface="Cambria Math"/>
                        <a:cs typeface="Arial"/>
                      </a:rPr>
                      <m:t>   </m:t>
                    </m:r>
                    <m:d>
                      <m:dPr>
                        <m:begChr m:val="["/>
                        <m:endChr m:val="]"/>
                        <m:ctrlPr>
                          <a:rPr lang="cs-CZ" sz="2800" b="0" i="1" smtClean="0">
                            <a:latin typeface="Cambria Math"/>
                            <a:cs typeface="Arial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/>
                            <a:cs typeface="Arial"/>
                          </a:rPr>
                          <m:t>𝑊𝐻</m:t>
                        </m:r>
                        <m:sSup>
                          <m:sSupPr>
                            <m:ctrlPr>
                              <a:rPr lang="cs-CZ" sz="2800" b="0" i="1" smtClean="0">
                                <a:latin typeface="Cambria Math"/>
                                <a:cs typeface="Arial"/>
                              </a:rPr>
                            </m:ctrlPr>
                          </m:sSupPr>
                          <m:e>
                            <m:r>
                              <a:rPr lang="cs-CZ" sz="2800" b="0" i="1" smtClean="0">
                                <a:latin typeface="Cambria Math"/>
                                <a:cs typeface="Arial"/>
                              </a:rPr>
                              <m:t>𝑧</m:t>
                            </m:r>
                          </m:e>
                          <m:sup>
                            <m:r>
                              <a:rPr lang="cs-CZ" sz="2800" b="0" i="1" smtClean="0">
                                <a:latin typeface="Cambria Math"/>
                                <a:cs typeface="Arial"/>
                              </a:rPr>
                              <m:t>−2</m:t>
                            </m:r>
                          </m:sup>
                        </m:sSup>
                      </m:e>
                    </m:d>
                  </m:oMath>
                </a14:m>
                <a:endParaRPr lang="cs-CZ" sz="2800" dirty="0" smtClean="0"/>
              </a:p>
              <a:p>
                <a:r>
                  <a:rPr lang="cs-CZ" sz="2800" dirty="0" smtClean="0"/>
                  <a:t>NEP* (specifický NEP) je definován jako ekvivalentní šumový výkon vztažený na jednotkovou plochu </a:t>
                </a:r>
                <a:r>
                  <a:rPr lang="cs-CZ" sz="2800" u="sng" dirty="0" smtClean="0"/>
                  <a:t>A </a:t>
                </a:r>
                <a:r>
                  <a:rPr lang="cs-CZ" sz="2800" dirty="0" smtClean="0"/>
                  <a:t>fotodetektoru: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𝑁𝐸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𝑁𝐸𝑃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cs-CZ" sz="2800" dirty="0" smtClean="0"/>
              </a:p>
              <a:p>
                <a:pPr marL="0" indent="0">
                  <a:buNone/>
                </a:pPr>
                <a:endParaRPr lang="cs-CZ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prof. Otruba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16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Frekvenční spektrum šumu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ástupný symbol pro obsah 7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988840"/>
                <a:ext cx="4038600" cy="4402816"/>
              </a:xfrm>
            </p:spPr>
            <p:txBody>
              <a:bodyPr/>
              <a:lstStyle/>
              <a:p>
                <a:r>
                  <a:rPr lang="cs-CZ" dirty="0" smtClean="0"/>
                  <a:t>Oblast A: Růžový (pink </a:t>
                </a:r>
                <a:r>
                  <a:rPr lang="cs-CZ" dirty="0" err="1" smtClean="0"/>
                  <a:t>noise</a:t>
                </a:r>
                <a:r>
                  <a:rPr lang="cs-CZ" dirty="0" smtClean="0"/>
                  <a:t>) šum 1/f</a:t>
                </a:r>
              </a:p>
              <a:p>
                <a:pPr marL="0" indent="0">
                  <a:buNone/>
                </a:pPr>
                <a:r>
                  <a:rPr lang="cs-CZ" dirty="0"/>
                  <a:t>	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cs-CZ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cs-CZ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cs-CZ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𝑅</m:t>
                            </m:r>
                          </m:sub>
                        </m:sSub>
                        <m:d>
                          <m:dPr>
                            <m:ctrlPr>
                              <a:rPr lang="cs-CZ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cs-CZ" b="0" i="1" smtClean="0">
                            <a:latin typeface="Cambria Math"/>
                          </a:rPr>
                          <m:t>𝑑𝑡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≥0</m:t>
                        </m:r>
                      </m:e>
                    </m:nary>
                  </m:oMath>
                </a14:m>
                <a:endParaRPr lang="cs-CZ" b="0" dirty="0" smtClean="0">
                  <a:ea typeface="Cambria Math"/>
                </a:endParaRPr>
              </a:p>
              <a:p>
                <a:r>
                  <a:rPr lang="cs-CZ" dirty="0" smtClean="0"/>
                  <a:t>Oblast B: Bílý šum (</a:t>
                </a:r>
                <a:r>
                  <a:rPr lang="cs-CZ" dirty="0" err="1" smtClean="0"/>
                  <a:t>white</a:t>
                </a:r>
                <a:r>
                  <a:rPr lang="cs-CZ" dirty="0" smtClean="0"/>
                  <a:t> </a:t>
                </a:r>
                <a:r>
                  <a:rPr lang="cs-CZ" dirty="0" err="1" smtClean="0"/>
                  <a:t>noise</a:t>
                </a:r>
                <a:r>
                  <a:rPr lang="cs-CZ" dirty="0" smtClean="0"/>
                  <a:t>):</a:t>
                </a:r>
              </a:p>
              <a:p>
                <a:pPr marL="0" indent="0">
                  <a:buNone/>
                </a:pPr>
                <a:r>
                  <a:rPr lang="cs-CZ" dirty="0"/>
                  <a:t>	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cs-CZ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cs-CZ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cs-CZ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𝑅</m:t>
                            </m:r>
                          </m:sub>
                        </m:sSub>
                        <m:d>
                          <m:dPr>
                            <m:ctrlPr>
                              <a:rPr lang="cs-CZ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nary>
                    <m:r>
                      <a:rPr lang="cs-CZ" b="0" i="1" smtClean="0">
                        <a:latin typeface="Cambria Math"/>
                      </a:rPr>
                      <m:t>𝑑𝑡</m:t>
                    </m:r>
                    <m:r>
                      <a:rPr lang="cs-CZ" b="0" i="1" smtClean="0">
                        <a:latin typeface="Cambria Math"/>
                      </a:rPr>
                      <m:t>=0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8" name="Zástupný symbol pro obsah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988840"/>
                <a:ext cx="4038600" cy="4402816"/>
              </a:xfrm>
              <a:blipFill rotWithShape="1">
                <a:blip r:embed="rId3"/>
                <a:stretch>
                  <a:fillRect l="-1961" t="-1383" r="-362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prof. Otruba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64904"/>
            <a:ext cx="4248472" cy="2811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965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Čítač fotonů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1448" y="1448747"/>
            <a:ext cx="4320552" cy="4816039"/>
          </a:xfrm>
        </p:spPr>
        <p:txBody>
          <a:bodyPr>
            <a:noAutofit/>
          </a:bodyPr>
          <a:lstStyle/>
          <a:p>
            <a:r>
              <a:rPr lang="cs-CZ" sz="1600" dirty="0" smtClean="0"/>
              <a:t>Signál se nejprve zesílí, komparátorem se oddělí pulsy s dostatečnou amplitudou od šumu. Impulsy je pak možno počítat běžným čítačem nebo zaznamenávat počítačem. Tato metoda je složitější než analogové měření, ale dosahuje většího odstupu šumu a stability.</a:t>
            </a:r>
            <a:endParaRPr lang="cs-CZ" sz="1600" dirty="0"/>
          </a:p>
          <a:p>
            <a:r>
              <a:rPr lang="cs-CZ" sz="1600" dirty="0" smtClean="0"/>
              <a:t>Fotokatoda a dynody vlivem tepelných kmitů mřížky emitují elektrony i když zrovna nedopadá žádné záření. Vzniká tak výstřelový šum. Odpovídající střední hodnota anodového proudu se pak nazývá temný proud nebo proud za tmy. Pokud je nežádoucí elektron emitován na některé z dalších dynod, nedojde k plnému zesílení a výsledný impuls má znatelně menší amplitudu než impuls vyvolaný fotonem. Pokud využíváme režim čítání fotonů, nastavíme komparátor tak, aby na tyto menší impulsy nereagoval. </a:t>
            </a:r>
            <a:endParaRPr lang="cs-CZ" sz="1600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705" y="1088701"/>
            <a:ext cx="4038600" cy="1676019"/>
          </a:xfrm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1494" y="0"/>
            <a:ext cx="2895600" cy="329184"/>
          </a:xfrm>
        </p:spPr>
        <p:txBody>
          <a:bodyPr/>
          <a:lstStyle/>
          <a:p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smtClean="0"/>
              <a:t>prof. </a:t>
            </a:r>
            <a:r>
              <a:rPr lang="en-US" dirty="0" err="1" smtClean="0"/>
              <a:t>Otruba</a:t>
            </a:r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92" y="2888931"/>
            <a:ext cx="3167884" cy="357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51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fluorescence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251520" y="1484784"/>
            <a:ext cx="3600400" cy="5256584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rezonanční fluorescence</a:t>
            </a:r>
            <a:r>
              <a:rPr lang="cs-CZ" dirty="0" smtClean="0"/>
              <a:t>, kde fluorescenční záření má stejnou vlnovou délku jako záření budící (a)</a:t>
            </a:r>
          </a:p>
          <a:p>
            <a:r>
              <a:rPr lang="cs-CZ" dirty="0" smtClean="0">
                <a:solidFill>
                  <a:srgbClr val="C00000"/>
                </a:solidFill>
              </a:rPr>
              <a:t>přímá čárová fluorescence</a:t>
            </a:r>
            <a:r>
              <a:rPr lang="cs-CZ" dirty="0" smtClean="0"/>
              <a:t>, kdy se excitovaný elektron vrací na některý z vyšších energetických stavů (b)</a:t>
            </a:r>
          </a:p>
          <a:p>
            <a:r>
              <a:rPr lang="cs-CZ" dirty="0" smtClean="0">
                <a:solidFill>
                  <a:srgbClr val="C00000"/>
                </a:solidFill>
              </a:rPr>
              <a:t>postupná fluorescence</a:t>
            </a:r>
            <a:r>
              <a:rPr lang="cs-CZ" dirty="0" smtClean="0"/>
              <a:t>, kdy elektron nejprve přechází </a:t>
            </a:r>
            <a:r>
              <a:rPr lang="cs-CZ" dirty="0" err="1" smtClean="0"/>
              <a:t>bezradiačním</a:t>
            </a:r>
            <a:r>
              <a:rPr lang="cs-CZ" dirty="0" smtClean="0"/>
              <a:t> přechodem na nižší hladinu a teprve pak následuje radiační přechod (c)</a:t>
            </a:r>
          </a:p>
          <a:p>
            <a:r>
              <a:rPr lang="cs-CZ" dirty="0" smtClean="0">
                <a:solidFill>
                  <a:srgbClr val="C00000"/>
                </a:solidFill>
              </a:rPr>
              <a:t>Termicky asistovaná fluorescence</a:t>
            </a:r>
            <a:r>
              <a:rPr lang="cs-CZ" dirty="0" smtClean="0"/>
              <a:t>, kdy excitovaný atom je vlivem termické energie vybuzen do vyššího energetického stavu a vyzářená fluorescence má kratší vlnovou délku než záření budící (anti-</a:t>
            </a:r>
            <a:r>
              <a:rPr lang="cs-CZ" dirty="0" err="1" smtClean="0"/>
              <a:t>Stokesovská</a:t>
            </a:r>
            <a:r>
              <a:rPr lang="cs-CZ" dirty="0" smtClean="0"/>
              <a:t> fluorescence), (d)</a:t>
            </a:r>
          </a:p>
          <a:p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921B-7B20-4121-8696-566678791218}" type="slidenum">
              <a:rPr lang="cs-CZ" smtClean="0"/>
              <a:t>3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547" r="11176" b="5484"/>
          <a:stretch/>
        </p:blipFill>
        <p:spPr bwMode="auto">
          <a:xfrm>
            <a:off x="6372200" y="1969690"/>
            <a:ext cx="2492190" cy="2049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923" b="36826"/>
          <a:stretch/>
        </p:blipFill>
        <p:spPr bwMode="auto">
          <a:xfrm>
            <a:off x="3707904" y="1858152"/>
            <a:ext cx="2594591" cy="4181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Přímá spojnice 11"/>
          <p:cNvCxnSpPr/>
          <p:nvPr/>
        </p:nvCxnSpPr>
        <p:spPr>
          <a:xfrm>
            <a:off x="6588224" y="4221088"/>
            <a:ext cx="21602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6588224" y="4653136"/>
            <a:ext cx="21602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6588224" y="5517232"/>
            <a:ext cx="21602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6588224" y="6039935"/>
            <a:ext cx="21602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6359763" y="404069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6378255" y="4522331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6408127" y="537873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6388661" y="590143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Přímá spojnice se šipkou 28"/>
          <p:cNvCxnSpPr/>
          <p:nvPr/>
        </p:nvCxnSpPr>
        <p:spPr>
          <a:xfrm flipV="1">
            <a:off x="6804248" y="4653136"/>
            <a:ext cx="0" cy="138679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 flipV="1">
            <a:off x="7164288" y="4221088"/>
            <a:ext cx="0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Přímá spojnice se šipkou 1024"/>
          <p:cNvCxnSpPr/>
          <p:nvPr/>
        </p:nvCxnSpPr>
        <p:spPr>
          <a:xfrm>
            <a:off x="7668344" y="4221088"/>
            <a:ext cx="0" cy="129614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Přímá spojnice se šipkou 1027"/>
          <p:cNvCxnSpPr/>
          <p:nvPr/>
        </p:nvCxnSpPr>
        <p:spPr>
          <a:xfrm>
            <a:off x="7668344" y="5517231"/>
            <a:ext cx="0" cy="522703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Přímá spojnice se šipkou 1029"/>
          <p:cNvCxnSpPr/>
          <p:nvPr/>
        </p:nvCxnSpPr>
        <p:spPr>
          <a:xfrm>
            <a:off x="8244408" y="4221088"/>
            <a:ext cx="0" cy="181884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TextovéPole 1030"/>
          <p:cNvSpPr txBox="1"/>
          <p:nvPr/>
        </p:nvSpPr>
        <p:spPr>
          <a:xfrm>
            <a:off x="6485576" y="6039934"/>
            <a:ext cx="2378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(d)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Thermally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assisted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fluorescence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502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Rozptyl záření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Rozptyl budícího záření ve fluorescenční spektrometrii je obvykle základní faktor limitující mez detekce, a to:</a:t>
            </a:r>
          </a:p>
          <a:p>
            <a:pPr lvl="1"/>
            <a:r>
              <a:rPr lang="cs-CZ" dirty="0" err="1" smtClean="0"/>
              <a:t>Rayleighův</a:t>
            </a:r>
            <a:r>
              <a:rPr lang="cs-CZ" dirty="0" smtClean="0"/>
              <a:t> rozptyl je pružný rozptyl </a:t>
            </a:r>
            <a:r>
              <a:rPr lang="cs-CZ" dirty="0"/>
              <a:t>na </a:t>
            </a:r>
            <a:r>
              <a:rPr lang="cs-CZ" dirty="0" smtClean="0"/>
              <a:t>částicích menších než vlnová délka primárního záření</a:t>
            </a:r>
          </a:p>
          <a:p>
            <a:pPr lvl="1"/>
            <a:r>
              <a:rPr lang="cs-CZ" dirty="0" err="1" smtClean="0"/>
              <a:t>Mieho</a:t>
            </a:r>
            <a:r>
              <a:rPr lang="cs-CZ" dirty="0" smtClean="0"/>
              <a:t> rozptyl je pružný </a:t>
            </a:r>
            <a:r>
              <a:rPr lang="cs-CZ" dirty="0" err="1" smtClean="0"/>
              <a:t>ropzptyl</a:t>
            </a:r>
            <a:r>
              <a:rPr lang="cs-CZ" dirty="0" smtClean="0"/>
              <a:t> na částicích větších než vlnová délka primárního záření </a:t>
            </a:r>
          </a:p>
          <a:p>
            <a:pPr lvl="1"/>
            <a:r>
              <a:rPr lang="cs-CZ" dirty="0" smtClean="0"/>
              <a:t>Rozptyl nekoherentní (nepružný) – rozptýlené záření má jinou vlnovou délku než záření primární</a:t>
            </a:r>
          </a:p>
          <a:p>
            <a:pPr lvl="2"/>
            <a:r>
              <a:rPr lang="cs-CZ" dirty="0" smtClean="0"/>
              <a:t>Fluorescence molekul</a:t>
            </a:r>
          </a:p>
          <a:p>
            <a:pPr lvl="2"/>
            <a:r>
              <a:rPr lang="cs-CZ" dirty="0" err="1" smtClean="0"/>
              <a:t>Ramanův</a:t>
            </a:r>
            <a:r>
              <a:rPr lang="cs-CZ" dirty="0" smtClean="0"/>
              <a:t> rozptyl</a:t>
            </a:r>
          </a:p>
          <a:p>
            <a:pPr lvl="2"/>
            <a:r>
              <a:rPr lang="cs-CZ" dirty="0" smtClean="0"/>
              <a:t>Rezonanční fluorescence</a:t>
            </a:r>
          </a:p>
          <a:p>
            <a:pPr lvl="1"/>
            <a:r>
              <a:rPr lang="cs-CZ" dirty="0" smtClean="0"/>
              <a:t>Rozptyl záření na měřící instrumentaci 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</a:t>
            </a:r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prof. Otruba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43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Rayleighův</a:t>
            </a:r>
            <a:r>
              <a:rPr lang="cs-CZ" dirty="0"/>
              <a:t> rozptyl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symbol pro obsah 8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67544" y="1936871"/>
                <a:ext cx="4042800" cy="4205064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cs-CZ" dirty="0"/>
                  <a:t>Tento rozptyl nastává na částicích podstatně menších než je vlnová délka dopadajícího záření.</a:t>
                </a:r>
              </a:p>
              <a:p>
                <a:r>
                  <a:rPr lang="cs-CZ" dirty="0"/>
                  <a:t>Lord </a:t>
                </a:r>
                <a:r>
                  <a:rPr lang="cs-CZ" dirty="0" err="1"/>
                  <a:t>Rayleigh</a:t>
                </a:r>
                <a:r>
                  <a:rPr lang="cs-CZ" dirty="0"/>
                  <a:t> objasnil, že rozptylující částice nejsou nezbytné, protože i nejčistší látky mají drobné fluktuace indexu lomu, což může rozptylovat světlo. Také ukázal, že poměr intenzity rozptýleného světla </a:t>
                </a:r>
                <a:r>
                  <a:rPr lang="cs-CZ" i="1" dirty="0"/>
                  <a:t>I</a:t>
                </a:r>
                <a:r>
                  <a:rPr lang="cs-CZ" i="1" baseline="-25000" dirty="0"/>
                  <a:t>S</a:t>
                </a:r>
                <a:r>
                  <a:rPr lang="cs-CZ" dirty="0"/>
                  <a:t> a dopadajícího světla I</a:t>
                </a:r>
                <a:r>
                  <a:rPr lang="cs-CZ" baseline="-25000" dirty="0"/>
                  <a:t>0</a:t>
                </a:r>
                <a:r>
                  <a:rPr lang="cs-CZ" dirty="0"/>
                  <a:t> je nepřímo úměrný čtvrté mocnině vlnové délky </a:t>
                </a:r>
                <a:r>
                  <a:rPr lang="el-GR" dirty="0"/>
                  <a:t>λ</a:t>
                </a:r>
                <a:r>
                  <a:rPr lang="cs-CZ" dirty="0"/>
                  <a:t>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40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4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4000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cs-CZ" sz="4000" i="1">
                                  <a:latin typeface="Cambria Math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4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4000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cs-CZ" sz="40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cs-CZ" sz="400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cs-CZ" sz="4000" i="1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cs-CZ" sz="4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sz="4000" i="1">
                                  <a:latin typeface="Cambria Math"/>
                                </a:rPr>
                                <m:t>𝑘𝑜𝑛𝑠𝑡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cs-CZ" sz="4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4000" i="1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cs-CZ" sz="4000" i="1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</m:oMath>
                  </m:oMathPara>
                </a14:m>
                <a:endParaRPr lang="cs-CZ" sz="4000" dirty="0"/>
              </a:p>
            </p:txBody>
          </p:sp>
        </mc:Choice>
        <mc:Fallback xmlns="">
          <p:sp>
            <p:nvSpPr>
              <p:cNvPr id="9" name="Zástupný symbol pro obsah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67544" y="1936871"/>
                <a:ext cx="4042800" cy="4205064"/>
              </a:xfrm>
              <a:blipFill rotWithShape="1">
                <a:blip r:embed="rId2"/>
                <a:stretch>
                  <a:fillRect l="-603" t="-2029" r="-226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921B-7B20-4121-8696-566678791218}" type="slidenum">
              <a:rPr lang="cs-CZ" smtClean="0"/>
              <a:t>5</a:t>
            </a:fld>
            <a:endParaRPr lang="cs-CZ"/>
          </a:p>
        </p:txBody>
      </p:sp>
      <p:grpSp>
        <p:nvGrpSpPr>
          <p:cNvPr id="12" name="Skupina 11"/>
          <p:cNvGrpSpPr/>
          <p:nvPr/>
        </p:nvGrpSpPr>
        <p:grpSpPr>
          <a:xfrm>
            <a:off x="4716016" y="1951940"/>
            <a:ext cx="3600450" cy="3763625"/>
            <a:chOff x="4572000" y="1628775"/>
            <a:chExt cx="3600450" cy="3763625"/>
          </a:xfrm>
        </p:grpSpPr>
        <p:cxnSp>
          <p:nvCxnSpPr>
            <p:cNvPr id="13" name="Přímá spojnice 12"/>
            <p:cNvCxnSpPr/>
            <p:nvPr/>
          </p:nvCxnSpPr>
          <p:spPr>
            <a:xfrm flipV="1">
              <a:off x="5652135" y="3782575"/>
              <a:ext cx="2520315" cy="647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/>
            <p:nvPr/>
          </p:nvCxnSpPr>
          <p:spPr>
            <a:xfrm>
              <a:off x="5609792" y="1988820"/>
              <a:ext cx="2520315" cy="0"/>
            </a:xfrm>
            <a:prstGeom prst="line">
              <a:avLst/>
            </a:prstGeom>
            <a:ln w="19050">
              <a:solidFill>
                <a:srgbClr val="0070C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se šipkou 14"/>
            <p:cNvCxnSpPr/>
            <p:nvPr/>
          </p:nvCxnSpPr>
          <p:spPr>
            <a:xfrm>
              <a:off x="5292090" y="3068955"/>
              <a:ext cx="720090" cy="72009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se šipkou 15"/>
            <p:cNvCxnSpPr/>
            <p:nvPr/>
          </p:nvCxnSpPr>
          <p:spPr>
            <a:xfrm flipV="1">
              <a:off x="6192202" y="1988820"/>
              <a:ext cx="360045" cy="1796991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se šipkou 16"/>
            <p:cNvCxnSpPr/>
            <p:nvPr/>
          </p:nvCxnSpPr>
          <p:spPr>
            <a:xfrm>
              <a:off x="6732270" y="1988820"/>
              <a:ext cx="572774" cy="1800225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se šipkou 17"/>
            <p:cNvCxnSpPr/>
            <p:nvPr/>
          </p:nvCxnSpPr>
          <p:spPr>
            <a:xfrm>
              <a:off x="7185265" y="3068955"/>
              <a:ext cx="720090" cy="180022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ovéPole 18"/>
            <p:cNvSpPr txBox="1"/>
            <p:nvPr/>
          </p:nvSpPr>
          <p:spPr>
            <a:xfrm>
              <a:off x="5328426" y="2879101"/>
              <a:ext cx="4395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h</a:t>
              </a:r>
              <a:r>
                <a:rPr lang="el-GR" dirty="0" smtClean="0">
                  <a:latin typeface="Lucida Sans Unicode"/>
                  <a:cs typeface="Lucida Sans Unicode"/>
                </a:rPr>
                <a:t>ν</a:t>
              </a:r>
              <a:endParaRPr lang="cs-CZ" dirty="0"/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7545310" y="2781918"/>
              <a:ext cx="4395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h</a:t>
              </a:r>
              <a:r>
                <a:rPr lang="el-GR" dirty="0" smtClean="0">
                  <a:latin typeface="Lucida Sans Unicode"/>
                  <a:cs typeface="Lucida Sans Unicode"/>
                </a:rPr>
                <a:t>ν</a:t>
              </a:r>
              <a:endParaRPr lang="cs-CZ" dirty="0"/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4572000" y="1628775"/>
              <a:ext cx="10268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Virtuální</a:t>
              </a:r>
            </a:p>
            <a:p>
              <a:r>
                <a:rPr lang="cs-CZ" dirty="0" smtClean="0"/>
                <a:t>hladina</a:t>
              </a:r>
              <a:endParaRPr lang="cs-CZ" dirty="0"/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4634326" y="3429000"/>
              <a:ext cx="11336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Základní </a:t>
              </a:r>
            </a:p>
            <a:p>
              <a:r>
                <a:rPr lang="cs-CZ" dirty="0" smtClean="0"/>
                <a:t>hladina</a:t>
              </a:r>
              <a:endParaRPr lang="cs-CZ" dirty="0"/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5201148" y="4869180"/>
              <a:ext cx="22512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dirty="0" smtClean="0">
                  <a:latin typeface="Lucida Sans Unicode"/>
                  <a:cs typeface="Lucida Sans Unicode"/>
                </a:rPr>
                <a:t>ϱ</a:t>
              </a:r>
              <a:r>
                <a:rPr lang="cs-CZ" sz="2800" baseline="-25000" dirty="0" smtClean="0">
                  <a:latin typeface="Lucida Sans Unicode"/>
                  <a:cs typeface="Lucida Sans Unicode"/>
                </a:rPr>
                <a:t>R </a:t>
              </a:r>
              <a:r>
                <a:rPr lang="el-GR" sz="2800" dirty="0" smtClean="0">
                  <a:cs typeface="Arial"/>
                </a:rPr>
                <a:t>≈</a:t>
              </a:r>
              <a:r>
                <a:rPr lang="cs-CZ" sz="2800" dirty="0" smtClean="0">
                  <a:cs typeface="Arial"/>
                </a:rPr>
                <a:t> 10</a:t>
              </a:r>
              <a:r>
                <a:rPr lang="cs-CZ" sz="2800" baseline="30000" dirty="0" smtClean="0">
                  <a:cs typeface="Arial"/>
                </a:rPr>
                <a:t>-10 </a:t>
              </a:r>
              <a:r>
                <a:rPr lang="el-GR" sz="2800" dirty="0" smtClean="0">
                  <a:latin typeface="Lucida Sans Unicode"/>
                  <a:cs typeface="Lucida Sans Unicode"/>
                </a:rPr>
                <a:t>ϱ</a:t>
              </a:r>
              <a:r>
                <a:rPr lang="cs-CZ" sz="2800" baseline="-25000" dirty="0" smtClean="0">
                  <a:latin typeface="Lucida Sans Unicode"/>
                  <a:cs typeface="Lucida Sans Unicode"/>
                </a:rPr>
                <a:t>A</a:t>
              </a:r>
              <a:endParaRPr lang="cs-CZ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93616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Mieho</a:t>
            </a:r>
            <a:r>
              <a:rPr lang="cs-CZ" dirty="0"/>
              <a:t> rozptyl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Když se velikost částic přiblíží a nakonec přesáhne vlnovou </a:t>
            </a:r>
            <a:r>
              <a:rPr lang="cs-CZ" dirty="0" smtClean="0"/>
              <a:t>  délku </a:t>
            </a:r>
            <a:r>
              <a:rPr lang="cs-CZ" dirty="0"/>
              <a:t>světla </a:t>
            </a:r>
            <a:r>
              <a:rPr lang="el-GR" dirty="0"/>
              <a:t>λ, </a:t>
            </a:r>
            <a:r>
              <a:rPr lang="cs-CZ" dirty="0" err="1"/>
              <a:t>Rayleighův</a:t>
            </a:r>
            <a:r>
              <a:rPr lang="cs-CZ" dirty="0"/>
              <a:t> </a:t>
            </a:r>
            <a:r>
              <a:rPr lang="cs-CZ" dirty="0" smtClean="0"/>
              <a:t>přístup </a:t>
            </a:r>
            <a:r>
              <a:rPr lang="cs-CZ" dirty="0"/>
              <a:t>se již nedá použít. Pro kulaté částice se </a:t>
            </a:r>
            <a:r>
              <a:rPr lang="pt-BR" dirty="0"/>
              <a:t>dá použít </a:t>
            </a:r>
            <a:r>
              <a:rPr lang="pt-BR" dirty="0" smtClean="0"/>
              <a:t>teorie </a:t>
            </a:r>
            <a:r>
              <a:rPr lang="pt-BR" dirty="0"/>
              <a:t>odvozená v roce 1908</a:t>
            </a: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pl-PL" dirty="0" smtClean="0"/>
              <a:t>německým </a:t>
            </a:r>
            <a:r>
              <a:rPr lang="pl-PL" dirty="0"/>
              <a:t>fyzikem G. Miem. </a:t>
            </a:r>
          </a:p>
          <a:p>
            <a:r>
              <a:rPr lang="pl-PL" dirty="0"/>
              <a:t>Mieova teorie předpokládá, že každá částice, na kterou </a:t>
            </a:r>
            <a:r>
              <a:rPr lang="pl-PL" dirty="0" smtClean="0"/>
              <a:t>        dopadne světlo se </a:t>
            </a:r>
            <a:r>
              <a:rPr lang="pl-PL" dirty="0"/>
              <a:t>chová </a:t>
            </a:r>
            <a:r>
              <a:rPr lang="pl-PL" dirty="0" smtClean="0"/>
              <a:t>jako  </a:t>
            </a:r>
            <a:r>
              <a:rPr lang="pl-PL" dirty="0"/>
              <a:t>rezonanční oscilátor, při </a:t>
            </a:r>
            <a:r>
              <a:rPr lang="pl-PL" dirty="0" smtClean="0"/>
              <a:t> čemž </a:t>
            </a:r>
            <a:r>
              <a:rPr lang="pl-PL" dirty="0"/>
              <a:t>bere do úvahy, že při interakci paprskem dochází k rozptylu, </a:t>
            </a:r>
            <a:r>
              <a:rPr lang="pl-PL" dirty="0" smtClean="0"/>
              <a:t> odrazu</a:t>
            </a:r>
            <a:r>
              <a:rPr lang="pl-PL" dirty="0"/>
              <a:t>, absorpci, lomu a </a:t>
            </a:r>
            <a:r>
              <a:rPr lang="pl-PL" dirty="0" smtClean="0"/>
              <a:t>interferenci </a:t>
            </a:r>
            <a:r>
              <a:rPr lang="pl-PL" dirty="0"/>
              <a:t>světla.</a:t>
            </a:r>
            <a:endParaRPr lang="cs-CZ" dirty="0"/>
          </a:p>
          <a:p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921B-7B20-4121-8696-566678791218}" type="slidenum">
              <a:rPr lang="cs-CZ" smtClean="0"/>
              <a:t>6</a:t>
            </a:fld>
            <a:endParaRPr lang="cs-CZ"/>
          </a:p>
        </p:txBody>
      </p:sp>
      <p:grpSp>
        <p:nvGrpSpPr>
          <p:cNvPr id="8" name="Skupina 7"/>
          <p:cNvGrpSpPr/>
          <p:nvPr/>
        </p:nvGrpSpPr>
        <p:grpSpPr>
          <a:xfrm>
            <a:off x="4932045" y="1632608"/>
            <a:ext cx="3600450" cy="4732914"/>
            <a:chOff x="4932045" y="1632608"/>
            <a:chExt cx="3600450" cy="4732914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5" y="4149090"/>
              <a:ext cx="3600450" cy="2216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Ovál 9"/>
            <p:cNvSpPr/>
            <p:nvPr/>
          </p:nvSpPr>
          <p:spPr>
            <a:xfrm>
              <a:off x="6514155" y="1988820"/>
              <a:ext cx="578160" cy="565454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6658612" y="2098878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A</a:t>
              </a:r>
              <a:endParaRPr lang="cs-CZ" dirty="0"/>
            </a:p>
          </p:txBody>
        </p:sp>
        <p:cxnSp>
          <p:nvCxnSpPr>
            <p:cNvPr id="12" name="Přímá spojnice se šipkou 11"/>
            <p:cNvCxnSpPr/>
            <p:nvPr/>
          </p:nvCxnSpPr>
          <p:spPr>
            <a:xfrm>
              <a:off x="5767646" y="1713451"/>
              <a:ext cx="792984" cy="437004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se šipkou 12"/>
            <p:cNvCxnSpPr/>
            <p:nvPr/>
          </p:nvCxnSpPr>
          <p:spPr>
            <a:xfrm flipH="1">
              <a:off x="6012180" y="2468210"/>
              <a:ext cx="586646" cy="600745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ovéPole 13"/>
            <p:cNvSpPr txBox="1"/>
            <p:nvPr/>
          </p:nvSpPr>
          <p:spPr>
            <a:xfrm>
              <a:off x="6012180" y="1632608"/>
              <a:ext cx="4395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h</a:t>
              </a:r>
              <a:r>
                <a:rPr lang="el-GR" dirty="0" smtClean="0">
                  <a:latin typeface="Lucida Sans Unicode"/>
                  <a:cs typeface="Lucida Sans Unicode"/>
                </a:rPr>
                <a:t>ν</a:t>
              </a:r>
              <a:endParaRPr lang="cs-CZ" dirty="0"/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5809230" y="2679663"/>
              <a:ext cx="4395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h</a:t>
              </a:r>
              <a:r>
                <a:rPr lang="el-GR" dirty="0" smtClean="0">
                  <a:latin typeface="Lucida Sans Unicode"/>
                  <a:cs typeface="Lucida Sans Unicode"/>
                </a:rPr>
                <a:t>ν</a:t>
              </a:r>
              <a:endParaRPr lang="cs-CZ" dirty="0"/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5809230" y="3429000"/>
              <a:ext cx="17411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800" b="1" dirty="0" smtClean="0">
                  <a:latin typeface="Lucida Sans Unicode"/>
                  <a:cs typeface="Lucida Sans Unicode"/>
                </a:rPr>
                <a:t>∅A ≧ </a:t>
              </a:r>
              <a:r>
                <a:rPr lang="el-GR" sz="2800" dirty="0" smtClean="0">
                  <a:latin typeface="Arial"/>
                  <a:cs typeface="Arial"/>
                </a:rPr>
                <a:t>λ</a:t>
              </a:r>
              <a:r>
                <a:rPr lang="cs-CZ" sz="2800" baseline="-25000" dirty="0" smtClean="0">
                  <a:latin typeface="Arial"/>
                  <a:cs typeface="Arial"/>
                </a:rPr>
                <a:t>h</a:t>
              </a:r>
              <a:r>
                <a:rPr lang="el-GR" sz="2800" baseline="-25000" dirty="0" smtClean="0">
                  <a:latin typeface="Lucida Sans Unicode"/>
                  <a:cs typeface="Lucida Sans Unicode"/>
                </a:rPr>
                <a:t>ν</a:t>
              </a:r>
              <a:endParaRPr lang="cs-CZ" sz="28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99027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Fluorescence molekul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3888432" cy="4525963"/>
          </a:xfrm>
        </p:spPr>
        <p:txBody>
          <a:bodyPr/>
          <a:lstStyle/>
          <a:p>
            <a:r>
              <a:rPr lang="cs-CZ" dirty="0"/>
              <a:t>Fluorescence molekul </a:t>
            </a:r>
            <a:r>
              <a:rPr lang="cs-CZ" dirty="0" smtClean="0"/>
              <a:t> může </a:t>
            </a:r>
            <a:r>
              <a:rPr lang="cs-CZ" dirty="0"/>
              <a:t>být velmi </a:t>
            </a:r>
            <a:r>
              <a:rPr lang="cs-CZ" dirty="0" smtClean="0"/>
              <a:t> rušivý    jev</a:t>
            </a:r>
            <a:r>
              <a:rPr lang="cs-CZ" dirty="0"/>
              <a:t>, </a:t>
            </a:r>
            <a:r>
              <a:rPr lang="cs-CZ" dirty="0" smtClean="0"/>
              <a:t>poněvadž                fluorescenční spektrum </a:t>
            </a:r>
            <a:r>
              <a:rPr lang="cs-CZ" dirty="0"/>
              <a:t>může </a:t>
            </a:r>
            <a:r>
              <a:rPr lang="cs-CZ" dirty="0" smtClean="0"/>
              <a:t>  pokrývat </a:t>
            </a:r>
            <a:r>
              <a:rPr lang="cs-CZ" dirty="0"/>
              <a:t>velký </a:t>
            </a:r>
            <a:r>
              <a:rPr lang="cs-CZ" dirty="0" smtClean="0"/>
              <a:t>       rozsah </a:t>
            </a:r>
            <a:r>
              <a:rPr lang="cs-CZ" dirty="0"/>
              <a:t>vlnových </a:t>
            </a:r>
            <a:r>
              <a:rPr lang="cs-CZ" dirty="0" smtClean="0"/>
              <a:t> délek </a:t>
            </a:r>
            <a:r>
              <a:rPr lang="cs-CZ" dirty="0"/>
              <a:t>– až stovky </a:t>
            </a:r>
            <a:r>
              <a:rPr lang="cs-CZ" dirty="0" err="1"/>
              <a:t>nm</a:t>
            </a:r>
            <a:r>
              <a:rPr lang="cs-CZ" dirty="0"/>
              <a:t>. 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921B-7B20-4121-8696-566678791218}" type="slidenum">
              <a:rPr lang="cs-CZ" smtClean="0"/>
              <a:t>7</a:t>
            </a:fld>
            <a:endParaRPr lang="cs-CZ"/>
          </a:p>
        </p:txBody>
      </p:sp>
      <p:grpSp>
        <p:nvGrpSpPr>
          <p:cNvPr id="8" name="Skupina 7"/>
          <p:cNvGrpSpPr/>
          <p:nvPr/>
        </p:nvGrpSpPr>
        <p:grpSpPr>
          <a:xfrm>
            <a:off x="4697462" y="1988816"/>
            <a:ext cx="3719222" cy="1800230"/>
            <a:chOff x="4697462" y="1988816"/>
            <a:chExt cx="3719222" cy="1800230"/>
          </a:xfrm>
        </p:grpSpPr>
        <p:cxnSp>
          <p:nvCxnSpPr>
            <p:cNvPr id="9" name="Přímá spojnice 8"/>
            <p:cNvCxnSpPr/>
            <p:nvPr/>
          </p:nvCxnSpPr>
          <p:spPr>
            <a:xfrm>
              <a:off x="4932045" y="3789046"/>
              <a:ext cx="3240405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/>
            <p:cNvCxnSpPr/>
            <p:nvPr/>
          </p:nvCxnSpPr>
          <p:spPr>
            <a:xfrm>
              <a:off x="5652135" y="2348862"/>
              <a:ext cx="216027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>
              <a:off x="5277278" y="3609023"/>
              <a:ext cx="2520315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>
            <a:xfrm>
              <a:off x="5652135" y="3429000"/>
              <a:ext cx="1800225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/>
            <p:nvPr/>
          </p:nvCxnSpPr>
          <p:spPr>
            <a:xfrm>
              <a:off x="6012179" y="3248977"/>
              <a:ext cx="1080135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/>
            <p:nvPr/>
          </p:nvCxnSpPr>
          <p:spPr>
            <a:xfrm>
              <a:off x="5990424" y="2168839"/>
              <a:ext cx="1080135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14"/>
            <p:cNvCxnSpPr/>
            <p:nvPr/>
          </p:nvCxnSpPr>
          <p:spPr>
            <a:xfrm>
              <a:off x="6350470" y="1988816"/>
              <a:ext cx="360045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/>
            <p:nvPr/>
          </p:nvCxnSpPr>
          <p:spPr>
            <a:xfrm>
              <a:off x="4917234" y="2528885"/>
              <a:ext cx="3240405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se šipkou 16"/>
            <p:cNvCxnSpPr/>
            <p:nvPr/>
          </p:nvCxnSpPr>
          <p:spPr>
            <a:xfrm>
              <a:off x="4752023" y="2888931"/>
              <a:ext cx="540069" cy="900115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se šipkou 17"/>
            <p:cNvCxnSpPr/>
            <p:nvPr/>
          </p:nvCxnSpPr>
          <p:spPr>
            <a:xfrm flipV="1">
              <a:off x="5292092" y="2168839"/>
              <a:ext cx="1058378" cy="1620207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se šipkou 18"/>
            <p:cNvCxnSpPr/>
            <p:nvPr/>
          </p:nvCxnSpPr>
          <p:spPr>
            <a:xfrm flipH="1">
              <a:off x="6732276" y="2168839"/>
              <a:ext cx="1" cy="360046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se šipkou 19"/>
            <p:cNvCxnSpPr/>
            <p:nvPr/>
          </p:nvCxnSpPr>
          <p:spPr>
            <a:xfrm flipH="1">
              <a:off x="6552247" y="2528885"/>
              <a:ext cx="6" cy="900115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se šipkou 20"/>
            <p:cNvCxnSpPr/>
            <p:nvPr/>
          </p:nvCxnSpPr>
          <p:spPr>
            <a:xfrm>
              <a:off x="6912299" y="3429000"/>
              <a:ext cx="0" cy="360046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se šipkou 21"/>
            <p:cNvCxnSpPr/>
            <p:nvPr/>
          </p:nvCxnSpPr>
          <p:spPr>
            <a:xfrm>
              <a:off x="6552253" y="2528885"/>
              <a:ext cx="1440184" cy="54006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ovéPole 22"/>
            <p:cNvSpPr txBox="1"/>
            <p:nvPr/>
          </p:nvSpPr>
          <p:spPr>
            <a:xfrm>
              <a:off x="4697462" y="3337771"/>
              <a:ext cx="4395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h</a:t>
              </a:r>
              <a:r>
                <a:rPr lang="el-GR" dirty="0" smtClean="0">
                  <a:latin typeface="Lucida Sans Unicode"/>
                  <a:cs typeface="Lucida Sans Unicode"/>
                </a:rPr>
                <a:t>ν</a:t>
              </a:r>
              <a:endParaRPr lang="cs-CZ" dirty="0"/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7898593" y="2691298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h</a:t>
              </a:r>
              <a:r>
                <a:rPr lang="el-GR" dirty="0" smtClean="0"/>
                <a:t>ν</a:t>
              </a:r>
              <a:r>
                <a:rPr lang="cs-CZ" dirty="0" smtClean="0"/>
                <a:t>*</a:t>
              </a:r>
              <a:endParaRPr lang="cs-CZ" dirty="0"/>
            </a:p>
          </p:txBody>
        </p:sp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127" y="4149092"/>
            <a:ext cx="4590251" cy="220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0545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schéma AFS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921B-7B20-4121-8696-566678791218}" type="slidenum">
              <a:rPr lang="cs-CZ" smtClean="0"/>
              <a:t>8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31" y="2374369"/>
            <a:ext cx="8745699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Skupina 15"/>
          <p:cNvGrpSpPr/>
          <p:nvPr/>
        </p:nvGrpSpPr>
        <p:grpSpPr>
          <a:xfrm>
            <a:off x="323528" y="1938800"/>
            <a:ext cx="8517949" cy="4014158"/>
            <a:chOff x="383182" y="1573341"/>
            <a:chExt cx="8517949" cy="4014158"/>
          </a:xfrm>
        </p:grpSpPr>
        <p:sp>
          <p:nvSpPr>
            <p:cNvPr id="9" name="TextovéPole 8"/>
            <p:cNvSpPr txBox="1"/>
            <p:nvPr/>
          </p:nvSpPr>
          <p:spPr>
            <a:xfrm>
              <a:off x="383182" y="4941168"/>
              <a:ext cx="2608406" cy="646331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cs-CZ" dirty="0" smtClean="0"/>
                <a:t>HCL; SL; </a:t>
              </a:r>
              <a:r>
                <a:rPr lang="en-US" dirty="0" smtClean="0"/>
                <a:t>EDL</a:t>
              </a:r>
              <a:r>
                <a:rPr lang="cs-CZ" dirty="0" smtClean="0"/>
                <a:t>;</a:t>
              </a:r>
            </a:p>
            <a:p>
              <a:pPr algn="ctr"/>
              <a:r>
                <a:rPr lang="cs-CZ" dirty="0" err="1" smtClean="0"/>
                <a:t>Xe</a:t>
              </a:r>
              <a:r>
                <a:rPr lang="cs-CZ" dirty="0" smtClean="0"/>
                <a:t> a </a:t>
              </a:r>
              <a:r>
                <a:rPr lang="cs-CZ" dirty="0" err="1" smtClean="0"/>
                <a:t>Hg</a:t>
              </a:r>
              <a:r>
                <a:rPr lang="cs-CZ" dirty="0" smtClean="0"/>
                <a:t> výbojky; laser; </a:t>
              </a:r>
              <a:endParaRPr lang="cs-CZ" dirty="0"/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683567" y="1595131"/>
              <a:ext cx="1629485" cy="646331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cs-CZ" dirty="0" smtClean="0"/>
                <a:t>plamen, ETA, </a:t>
              </a:r>
            </a:p>
            <a:p>
              <a:pPr algn="ctr"/>
              <a:r>
                <a:rPr lang="cs-CZ" dirty="0" smtClean="0"/>
                <a:t>ICP </a:t>
              </a:r>
              <a:endParaRPr lang="cs-CZ" dirty="0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2843477" y="1573341"/>
              <a:ext cx="1599187" cy="646331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err="1" smtClean="0"/>
                <a:t>Mochromátor</a:t>
              </a:r>
              <a:r>
                <a:rPr lang="cs-CZ" dirty="0" smtClean="0"/>
                <a:t>, </a:t>
              </a:r>
            </a:p>
            <a:p>
              <a:pPr algn="ctr"/>
              <a:r>
                <a:rPr lang="cs-CZ" dirty="0" err="1" smtClean="0"/>
                <a:t>echelle</a:t>
              </a:r>
              <a:r>
                <a:rPr lang="cs-CZ" dirty="0" smtClean="0"/>
                <a:t>, filtr</a:t>
              </a:r>
              <a:endParaRPr lang="cs-CZ" dirty="0"/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5220072" y="1850341"/>
              <a:ext cx="1223412" cy="369332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PM, ICCD</a:t>
              </a:r>
              <a:endParaRPr lang="cs-CZ" dirty="0"/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7151934" y="1850340"/>
              <a:ext cx="1749197" cy="369332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Lock</a:t>
              </a:r>
              <a:r>
                <a:rPr lang="cs-CZ" dirty="0" smtClean="0"/>
                <a:t>-in, </a:t>
              </a:r>
              <a:r>
                <a:rPr lang="cs-CZ" dirty="0" err="1" smtClean="0"/>
                <a:t>boxcar</a:t>
              </a:r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1205259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>
          <a:xfrm>
            <a:off x="467544" y="1650498"/>
            <a:ext cx="3682752" cy="4718304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Rtuť </a:t>
            </a:r>
            <a:r>
              <a:rPr lang="cs-CZ" dirty="0" smtClean="0"/>
              <a:t>má při 20°C tlak par 0,16 Pa, což </a:t>
            </a:r>
            <a:r>
              <a:rPr lang="cs-CZ" dirty="0"/>
              <a:t>odpovídá </a:t>
            </a:r>
            <a:r>
              <a:rPr lang="cs-CZ" dirty="0" smtClean="0"/>
              <a:t>koncentraci přibližně 14 mgm</a:t>
            </a:r>
            <a:r>
              <a:rPr lang="cs-CZ" baseline="30000" dirty="0" smtClean="0"/>
              <a:t>-3</a:t>
            </a:r>
            <a:r>
              <a:rPr lang="cs-CZ" dirty="0" smtClean="0"/>
              <a:t> </a:t>
            </a:r>
            <a:r>
              <a:rPr lang="cs-CZ" dirty="0"/>
              <a:t>ve </a:t>
            </a:r>
            <a:r>
              <a:rPr lang="cs-CZ" dirty="0" smtClean="0"/>
              <a:t>vzduchu. Tato unikátní vlastnost dovoluje přímé měření koncentrace rtuti bez nutnosti atomizace v </a:t>
            </a:r>
            <a:r>
              <a:rPr lang="cs-CZ" dirty="0" err="1" smtClean="0"/>
              <a:t>plameni</a:t>
            </a:r>
            <a:r>
              <a:rPr lang="cs-CZ" dirty="0" smtClean="0"/>
              <a:t> či ETA.</a:t>
            </a:r>
          </a:p>
          <a:p>
            <a:r>
              <a:rPr lang="cs-CZ" dirty="0" smtClean="0"/>
              <a:t>Metoda CVAFS (</a:t>
            </a:r>
            <a:r>
              <a:rPr lang="cs-CZ" dirty="0" err="1"/>
              <a:t>cold-vapor</a:t>
            </a:r>
            <a:r>
              <a:rPr lang="cs-CZ" dirty="0"/>
              <a:t> </a:t>
            </a:r>
            <a:r>
              <a:rPr lang="cs-CZ" dirty="0" err="1"/>
              <a:t>atomic</a:t>
            </a:r>
            <a:r>
              <a:rPr lang="cs-CZ" dirty="0"/>
              <a:t> </a:t>
            </a:r>
            <a:r>
              <a:rPr lang="cs-CZ" dirty="0" smtClean="0"/>
              <a:t>fluorescence </a:t>
            </a:r>
            <a:r>
              <a:rPr lang="cs-CZ" dirty="0" err="1" smtClean="0"/>
              <a:t>spectrometry</a:t>
            </a:r>
            <a:r>
              <a:rPr lang="cs-CZ" dirty="0" smtClean="0"/>
              <a:t>) je obdobou CVAAS (</a:t>
            </a:r>
            <a:r>
              <a:rPr lang="cs-CZ" dirty="0" err="1"/>
              <a:t>cold-vapor</a:t>
            </a:r>
            <a:r>
              <a:rPr lang="cs-CZ" dirty="0"/>
              <a:t> </a:t>
            </a:r>
            <a:r>
              <a:rPr lang="cs-CZ" dirty="0" err="1" smtClean="0"/>
              <a:t>atomic</a:t>
            </a:r>
            <a:r>
              <a:rPr lang="cs-CZ" dirty="0"/>
              <a:t> </a:t>
            </a:r>
            <a:r>
              <a:rPr lang="cs-CZ" dirty="0" err="1" smtClean="0"/>
              <a:t>absorption</a:t>
            </a:r>
            <a:r>
              <a:rPr lang="cs-CZ" dirty="0" smtClean="0"/>
              <a:t> </a:t>
            </a:r>
            <a:r>
              <a:rPr lang="cs-CZ" dirty="0" err="1" smtClean="0"/>
              <a:t>spectrometry</a:t>
            </a:r>
            <a:r>
              <a:rPr lang="cs-CZ" dirty="0" smtClean="0"/>
              <a:t>).</a:t>
            </a:r>
            <a:endParaRPr lang="en-US" dirty="0" smtClean="0"/>
          </a:p>
          <a:p>
            <a:r>
              <a:rPr lang="cs-CZ" dirty="0" smtClean="0"/>
              <a:t>Měří se na rezonanční čáře </a:t>
            </a:r>
            <a:r>
              <a:rPr lang="en-US" dirty="0" smtClean="0"/>
              <a:t>253.7 </a:t>
            </a:r>
            <a:r>
              <a:rPr lang="en-US" dirty="0"/>
              <a:t>nm (</a:t>
            </a:r>
            <a:r>
              <a:rPr lang="en-US" baseline="30000" dirty="0"/>
              <a:t>3</a:t>
            </a:r>
            <a:r>
              <a:rPr lang="en-US" dirty="0"/>
              <a:t>P</a:t>
            </a:r>
            <a:r>
              <a:rPr lang="en-US" baseline="-25000" dirty="0"/>
              <a:t>1</a:t>
            </a:r>
            <a:r>
              <a:rPr lang="en-US" dirty="0"/>
              <a:t> –</a:t>
            </a:r>
            <a:r>
              <a:rPr lang="en-US" baseline="30000" dirty="0"/>
              <a:t>1</a:t>
            </a:r>
            <a:r>
              <a:rPr lang="en-US" dirty="0"/>
              <a:t>S</a:t>
            </a:r>
            <a:r>
              <a:rPr lang="en-US" baseline="-25000" dirty="0"/>
              <a:t>0</a:t>
            </a:r>
            <a:r>
              <a:rPr lang="en-US" dirty="0"/>
              <a:t> </a:t>
            </a:r>
            <a:r>
              <a:rPr lang="cs-CZ" dirty="0" smtClean="0"/>
              <a:t>přechod</a:t>
            </a:r>
            <a:r>
              <a:rPr lang="en-US" dirty="0" smtClean="0"/>
              <a:t>)</a:t>
            </a:r>
            <a:endParaRPr lang="cs-CZ" dirty="0" smtClean="0"/>
          </a:p>
          <a:p>
            <a:r>
              <a:rPr lang="cs-CZ" dirty="0" smtClean="0"/>
              <a:t>Meze detekce dosahují hodnot </a:t>
            </a:r>
            <a:r>
              <a:rPr lang="cs-CZ" dirty="0" err="1" smtClean="0"/>
              <a:t>ppq</a:t>
            </a:r>
            <a:r>
              <a:rPr lang="cs-CZ" dirty="0" smtClean="0"/>
              <a:t> (1:10</a:t>
            </a:r>
            <a:r>
              <a:rPr lang="cs-CZ" baseline="30000" dirty="0" smtClean="0"/>
              <a:t>15 </a:t>
            </a:r>
            <a:r>
              <a:rPr lang="cs-CZ" dirty="0" smtClean="0"/>
              <a:t>)</a:t>
            </a:r>
            <a:endParaRPr lang="en-US" baseline="30000" dirty="0" smtClean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AFS pro stanovení rtuti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921B-7B20-4121-8696-566678791218}" type="slidenum">
              <a:rPr lang="cs-CZ" smtClean="0"/>
              <a:t>9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232454"/>
            <a:ext cx="3888432" cy="207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4283968" y="6314859"/>
            <a:ext cx="4320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Schematic diagram illustrating the optical </a:t>
            </a:r>
            <a:r>
              <a:rPr lang="cs-CZ" sz="1200" dirty="0" smtClean="0"/>
              <a:t>c</a:t>
            </a:r>
            <a:r>
              <a:rPr lang="en-US" sz="1200" dirty="0" err="1" smtClean="0"/>
              <a:t>onfiguration</a:t>
            </a:r>
            <a:r>
              <a:rPr lang="cs-CZ" sz="1200" dirty="0" smtClean="0"/>
              <a:t> </a:t>
            </a:r>
            <a:r>
              <a:rPr lang="en-US" sz="1200" dirty="0" smtClean="0"/>
              <a:t>of </a:t>
            </a:r>
            <a:r>
              <a:rPr lang="en-US" sz="1200" dirty="0"/>
              <a:t>an </a:t>
            </a:r>
            <a:endParaRPr lang="cs-CZ" sz="1200" dirty="0" smtClean="0"/>
          </a:p>
          <a:p>
            <a:r>
              <a:rPr lang="en-US" sz="1200" dirty="0" smtClean="0"/>
              <a:t>AFS </a:t>
            </a:r>
            <a:r>
              <a:rPr lang="en-US" sz="1200" dirty="0"/>
              <a:t>system for </a:t>
            </a:r>
            <a:r>
              <a:rPr lang="en-US" sz="1200" dirty="0" smtClean="0"/>
              <a:t>mercury analysis</a:t>
            </a:r>
            <a:endParaRPr lang="cs-CZ" sz="1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42" y="1268759"/>
            <a:ext cx="4176464" cy="2429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4345586" y="365107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Schematic diagram of the continuous-flow </a:t>
            </a:r>
            <a:r>
              <a:rPr lang="en-US" sz="1200" dirty="0" smtClean="0"/>
              <a:t>vapor/hydride </a:t>
            </a:r>
            <a:r>
              <a:rPr lang="en-US" sz="1200" dirty="0"/>
              <a:t>generator. 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2649298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řehlednost">
  <a:themeElements>
    <a:clrScheme name="Přehlednos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769</TotalTime>
  <Words>1518</Words>
  <Application>Microsoft Office PowerPoint</Application>
  <PresentationFormat>Předvádění na obrazovce (4:3)</PresentationFormat>
  <Paragraphs>220</Paragraphs>
  <Slides>25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Přehlednost</vt:lpstr>
      <vt:lpstr>Atomová fluorescence</vt:lpstr>
      <vt:lpstr>Atomic fluorescence spectrometry</vt:lpstr>
      <vt:lpstr>Typy fluorescence</vt:lpstr>
      <vt:lpstr>Rozptyl záření</vt:lpstr>
      <vt:lpstr>Rayleighův rozptyl</vt:lpstr>
      <vt:lpstr>Mieho rozptyl</vt:lpstr>
      <vt:lpstr>Fluorescence molekul</vt:lpstr>
      <vt:lpstr>Základní schéma AFS</vt:lpstr>
      <vt:lpstr>AFS pro stanovení rtuti</vt:lpstr>
      <vt:lpstr>Fluorescenční analyzátor rtuti Merlin firmy P.S. Analytical</vt:lpstr>
      <vt:lpstr>Automated Mercury Fluorescence System</vt:lpstr>
      <vt:lpstr>Hydridová technika </vt:lpstr>
      <vt:lpstr>Speciace LC-HG-AFS</vt:lpstr>
      <vt:lpstr>Speciace sloučenin selenu</vt:lpstr>
      <vt:lpstr>AF spektrometr s ICP atomizací</vt:lpstr>
      <vt:lpstr>Schematický diagram LIF spektrometru</vt:lpstr>
      <vt:lpstr>Koncentrační závislost F-AFS</vt:lpstr>
      <vt:lpstr>Experimentální aparatura LIF/ETA</vt:lpstr>
      <vt:lpstr>LIF - ETA</vt:lpstr>
      <vt:lpstr>Detekce olova v plynné fázi </vt:lpstr>
      <vt:lpstr>Fotonásobiče - rušivé vlivy</vt:lpstr>
      <vt:lpstr>Šum</vt:lpstr>
      <vt:lpstr>NEP (noise equivalent power)</vt:lpstr>
      <vt:lpstr>Frekvenční spektrum šumu</vt:lpstr>
      <vt:lpstr>Čítač fotonů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Atomová fluorescence</dc:title>
  <dc:creator>práce</dc:creator>
  <cp:lastModifiedBy>práce</cp:lastModifiedBy>
  <cp:revision>34</cp:revision>
  <dcterms:created xsi:type="dcterms:W3CDTF">2010-12-02T15:07:05Z</dcterms:created>
  <dcterms:modified xsi:type="dcterms:W3CDTF">2012-10-31T10:30:50Z</dcterms:modified>
</cp:coreProperties>
</file>