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63" r:id="rId3"/>
    <p:sldId id="265" r:id="rId4"/>
    <p:sldId id="266" r:id="rId5"/>
    <p:sldId id="270" r:id="rId6"/>
    <p:sldId id="257" r:id="rId7"/>
    <p:sldId id="303" r:id="rId8"/>
    <p:sldId id="258" r:id="rId9"/>
    <p:sldId id="259" r:id="rId10"/>
    <p:sldId id="271" r:id="rId11"/>
    <p:sldId id="260" r:id="rId12"/>
    <p:sldId id="285" r:id="rId13"/>
    <p:sldId id="286" r:id="rId14"/>
    <p:sldId id="290" r:id="rId15"/>
    <p:sldId id="294" r:id="rId16"/>
    <p:sldId id="298" r:id="rId17"/>
    <p:sldId id="287" r:id="rId18"/>
    <p:sldId id="299" r:id="rId19"/>
    <p:sldId id="288" r:id="rId20"/>
    <p:sldId id="304" r:id="rId21"/>
    <p:sldId id="305" r:id="rId22"/>
    <p:sldId id="300" r:id="rId23"/>
    <p:sldId id="262" r:id="rId24"/>
    <p:sldId id="306" r:id="rId25"/>
    <p:sldId id="307" r:id="rId26"/>
    <p:sldId id="310" r:id="rId27"/>
    <p:sldId id="311" r:id="rId28"/>
    <p:sldId id="312" r:id="rId29"/>
    <p:sldId id="314" r:id="rId30"/>
    <p:sldId id="313" r:id="rId31"/>
    <p:sldId id="302" r:id="rId32"/>
    <p:sldId id="315" r:id="rId33"/>
    <p:sldId id="268" r:id="rId34"/>
    <p:sldId id="316" r:id="rId35"/>
    <p:sldId id="317" r:id="rId36"/>
    <p:sldId id="318" r:id="rId37"/>
    <p:sldId id="269" r:id="rId38"/>
    <p:sldId id="319" r:id="rId39"/>
    <p:sldId id="272" r:id="rId40"/>
    <p:sldId id="273" r:id="rId41"/>
    <p:sldId id="274" r:id="rId42"/>
    <p:sldId id="276" r:id="rId43"/>
    <p:sldId id="277" r:id="rId44"/>
    <p:sldId id="275" r:id="rId45"/>
    <p:sldId id="278" r:id="rId46"/>
    <p:sldId id="279" r:id="rId47"/>
    <p:sldId id="280" r:id="rId48"/>
    <p:sldId id="281" r:id="rId49"/>
    <p:sldId id="282" r:id="rId50"/>
    <p:sldId id="283" r:id="rId51"/>
    <p:sldId id="284" r:id="rId5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4eG8/E8zmOPuNcEYFsuxRQ==" hashData="eYwVlkrblnUHf2lubkhoKhl8KU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95" autoAdjust="0"/>
  </p:normalViewPr>
  <p:slideViewPr>
    <p:cSldViewPr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37DD85-ACA2-45FC-8C92-D1F93605F89E}" type="datetimeFigureOut">
              <a:rPr lang="cs-CZ"/>
              <a:pPr>
                <a:defRPr/>
              </a:pPr>
              <a:t>19.9.2012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F211C9-44BE-44D4-9D23-052ACEAF1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218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69D80-E3A6-4E89-8C4B-92B0C5B2896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211C9-44BE-44D4-9D23-052ACEAF1CD3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A9679-4431-4A5F-9384-5655076615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11CC-9A20-4833-903A-F979F2833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E13A-A06D-4D7A-BF10-F709BFCD5E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346A4F-79CA-4E9A-947D-C9A724DD2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54A-6C95-4041-95DF-05BE7ED4D1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C06B-D797-49AC-88D8-8303BBFBDE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7868-F0AE-4C8E-9492-5B1E4F7822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2B77BC-428D-48AC-A85A-E859ABF52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C540-7BD0-4891-A88F-4BEE6F7D0D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831864-DA8D-4D2D-BD21-7FF3E7388C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9E4EB8-2366-4395-83E7-F7E01D5E02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17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B98DF-5108-4C07-96A2-BF97BFC8D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err="1" smtClean="0">
                <a:solidFill>
                  <a:schemeClr val="tx1"/>
                </a:solidFill>
              </a:rPr>
              <a:t>Atomová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emisní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spektrometrie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s </a:t>
            </a:r>
            <a:r>
              <a:rPr lang="en-GB" sz="3200" dirty="0" err="1" smtClean="0">
                <a:solidFill>
                  <a:schemeClr val="tx1"/>
                </a:solidFill>
              </a:rPr>
              <a:t>indukčně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vázaným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plazmatem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cs-CZ" smtClean="0"/>
              <a:t>Vítězslav Otruba</a:t>
            </a:r>
          </a:p>
        </p:txBody>
      </p:sp>
      <p:sp>
        <p:nvSpPr>
          <p:cNvPr id="14341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E1D2B1-5909-4FA2-80EB-DB6584FB5F4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/>
              <a:t>Schema</a:t>
            </a:r>
            <a:r>
              <a:rPr lang="cs-CZ" b="1" dirty="0" smtClean="0"/>
              <a:t> ICP výboje</a:t>
            </a:r>
            <a:endParaRPr lang="cs-CZ" b="1" dirty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A6A97-DA5A-4E58-9A7E-A66F94B2B67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40000"/>
          </a:blip>
          <a:srcRect t="4904"/>
          <a:stretch>
            <a:fillRect/>
          </a:stretch>
        </p:blipFill>
        <p:spPr>
          <a:xfrm>
            <a:off x="2000250" y="1214438"/>
            <a:ext cx="3711575" cy="5402262"/>
          </a:xfr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E230F6-1736-4F8B-9985-5EECF742777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57158" y="214290"/>
          <a:ext cx="8510588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snímek" r:id="rId3" imgW="4572000" imgH="3429000" progId="PowerPoint.Slide.8">
                  <p:embed/>
                </p:oleObj>
              </mc:Choice>
              <mc:Fallback>
                <p:oleObj name="snímek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14290"/>
                        <a:ext cx="8510588" cy="6381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Vnášení vzorku do plazmatu</a:t>
            </a:r>
            <a:endParaRPr lang="cs-CZ" b="1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mtClean="0"/>
              <a:t>Vzorky</a:t>
            </a:r>
          </a:p>
          <a:p>
            <a:r>
              <a:rPr lang="cs-CZ" smtClean="0"/>
              <a:t>Kapalné (mokrý nebo suchý aerosol)</a:t>
            </a:r>
          </a:p>
          <a:p>
            <a:r>
              <a:rPr lang="cs-CZ" smtClean="0"/>
              <a:t>Pevné (suchý aerosol, přímé vypařování vzorku)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Požadavky na vlastnosti aerosolu</a:t>
            </a:r>
          </a:p>
          <a:p>
            <a:r>
              <a:rPr lang="cs-CZ" smtClean="0"/>
              <a:t>Účinná tvorba aerosolu nezávisla na vlastnostech vzorku</a:t>
            </a:r>
          </a:p>
          <a:p>
            <a:r>
              <a:rPr lang="cs-CZ" smtClean="0"/>
              <a:t>Dobrá účinnost transportu aerosolu</a:t>
            </a:r>
          </a:p>
          <a:p>
            <a:r>
              <a:rPr lang="cs-CZ" smtClean="0"/>
              <a:t>Minimální paměťový efekt</a:t>
            </a:r>
          </a:p>
          <a:p>
            <a:r>
              <a:rPr lang="cs-CZ" smtClean="0"/>
              <a:t>Stabilita tvorby a transportu aerosolu</a:t>
            </a:r>
          </a:p>
          <a:p>
            <a:r>
              <a:rPr lang="cs-CZ" smtClean="0"/>
              <a:t>Identické složení vzorku a aerosolu</a:t>
            </a:r>
          </a:p>
          <a:p>
            <a:r>
              <a:rPr lang="cs-CZ" smtClean="0"/>
              <a:t>Dominantní zastoupení jemných částic aerosolu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20485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CE392-E644-49DF-A81E-6C27774D0E8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Typy </a:t>
            </a:r>
            <a:r>
              <a:rPr lang="cs-CZ" b="1" dirty="0" err="1" smtClean="0"/>
              <a:t>zmlžovačů</a:t>
            </a:r>
            <a:r>
              <a:rPr lang="cs-CZ" b="1" dirty="0" smtClean="0"/>
              <a:t> kapalin</a:t>
            </a:r>
            <a:endParaRPr lang="cs-CZ" b="1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Koncentrický zmlžovač se sacím efektem (Meinhard)</a:t>
            </a:r>
          </a:p>
          <a:p>
            <a:r>
              <a:rPr lang="cs-CZ" smtClean="0"/>
              <a:t>Úhlový zmlžovač (Kniseley)</a:t>
            </a:r>
          </a:p>
          <a:p>
            <a:r>
              <a:rPr lang="cs-CZ" smtClean="0"/>
              <a:t>V-drážkový zmlžovač (Volcott+Sobel)</a:t>
            </a:r>
          </a:p>
          <a:p>
            <a:r>
              <a:rPr lang="cs-CZ" smtClean="0"/>
              <a:t>Mřížkový zmlžovač (Hildebrand)</a:t>
            </a:r>
          </a:p>
          <a:p>
            <a:r>
              <a:rPr lang="cs-CZ" smtClean="0"/>
              <a:t>Fritový zmlžovač (Apel+Bienewski)</a:t>
            </a:r>
          </a:p>
          <a:p>
            <a:r>
              <a:rPr lang="cs-CZ" smtClean="0"/>
              <a:t>Jet-impact zmlžovač (Doherty+Hieftje)</a:t>
            </a:r>
          </a:p>
          <a:p>
            <a:r>
              <a:rPr lang="cs-CZ" smtClean="0"/>
              <a:t>Hydraulický vysokotlaký zmlžovač (Knauer)</a:t>
            </a:r>
          </a:p>
          <a:p>
            <a:r>
              <a:rPr lang="cs-CZ" smtClean="0"/>
              <a:t>Thermostray</a:t>
            </a:r>
          </a:p>
          <a:p>
            <a:r>
              <a:rPr lang="cs-CZ" smtClean="0"/>
              <a:t>Ultrazvukový zmlžovač (Dunken+Pforr)</a:t>
            </a:r>
          </a:p>
        </p:txBody>
      </p:sp>
      <p:sp>
        <p:nvSpPr>
          <p:cNvPr id="21509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F632EB-01EA-45C4-B7B4-94FAD4FED00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1524000"/>
            <a:ext cx="5257800" cy="2438400"/>
            <a:chOff x="1504" y="766"/>
            <a:chExt cx="2825" cy="1315"/>
          </a:xfrm>
        </p:grpSpPr>
        <p:sp>
          <p:nvSpPr>
            <p:cNvPr id="8209" name="Freeform 3"/>
            <p:cNvSpPr>
              <a:spLocks/>
            </p:cNvSpPr>
            <p:nvPr/>
          </p:nvSpPr>
          <p:spPr bwMode="auto">
            <a:xfrm>
              <a:off x="1504" y="818"/>
              <a:ext cx="860" cy="135"/>
            </a:xfrm>
            <a:custGeom>
              <a:avLst/>
              <a:gdLst>
                <a:gd name="T0" fmla="*/ 859 w 860"/>
                <a:gd name="T1" fmla="*/ 48 h 135"/>
                <a:gd name="T2" fmla="*/ 681 w 860"/>
                <a:gd name="T3" fmla="*/ 0 h 135"/>
                <a:gd name="T4" fmla="*/ 0 w 860"/>
                <a:gd name="T5" fmla="*/ 0 h 135"/>
                <a:gd name="T6" fmla="*/ 0 w 860"/>
                <a:gd name="T7" fmla="*/ 134 h 135"/>
                <a:gd name="T8" fmla="*/ 670 w 860"/>
                <a:gd name="T9" fmla="*/ 134 h 135"/>
                <a:gd name="T10" fmla="*/ 852 w 860"/>
                <a:gd name="T11" fmla="*/ 92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0"/>
                <a:gd name="T19" fmla="*/ 0 h 135"/>
                <a:gd name="T20" fmla="*/ 860 w 860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0" h="135">
                  <a:moveTo>
                    <a:pt x="859" y="48"/>
                  </a:moveTo>
                  <a:lnTo>
                    <a:pt x="681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670" y="134"/>
                  </a:lnTo>
                  <a:lnTo>
                    <a:pt x="852" y="92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0" name="Line 4"/>
            <p:cNvSpPr>
              <a:spLocks noChangeShapeType="1"/>
            </p:cNvSpPr>
            <p:nvPr/>
          </p:nvSpPr>
          <p:spPr bwMode="auto">
            <a:xfrm>
              <a:off x="2361" y="866"/>
              <a:ext cx="192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1" name="Line 5"/>
            <p:cNvSpPr>
              <a:spLocks noChangeShapeType="1"/>
            </p:cNvSpPr>
            <p:nvPr/>
          </p:nvSpPr>
          <p:spPr bwMode="auto">
            <a:xfrm>
              <a:off x="2356" y="910"/>
              <a:ext cx="1928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2" name="Freeform 6"/>
            <p:cNvSpPr>
              <a:spLocks/>
            </p:cNvSpPr>
            <p:nvPr/>
          </p:nvSpPr>
          <p:spPr bwMode="auto">
            <a:xfrm>
              <a:off x="2104" y="766"/>
              <a:ext cx="2222" cy="67"/>
            </a:xfrm>
            <a:custGeom>
              <a:avLst/>
              <a:gdLst>
                <a:gd name="T0" fmla="*/ 2221 w 2222"/>
                <a:gd name="T1" fmla="*/ 66 h 67"/>
                <a:gd name="T2" fmla="*/ 1831 w 2222"/>
                <a:gd name="T3" fmla="*/ 0 h 67"/>
                <a:gd name="T4" fmla="*/ 0 w 2222"/>
                <a:gd name="T5" fmla="*/ 0 h 67"/>
                <a:gd name="T6" fmla="*/ 0 60000 65536"/>
                <a:gd name="T7" fmla="*/ 0 60000 65536"/>
                <a:gd name="T8" fmla="*/ 0 60000 65536"/>
                <a:gd name="T9" fmla="*/ 0 w 2222"/>
                <a:gd name="T10" fmla="*/ 0 h 67"/>
                <a:gd name="T11" fmla="*/ 2222 w 222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" h="67">
                  <a:moveTo>
                    <a:pt x="2221" y="66"/>
                  </a:moveTo>
                  <a:lnTo>
                    <a:pt x="1831" y="0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3" name="Freeform 7"/>
            <p:cNvSpPr>
              <a:spLocks/>
            </p:cNvSpPr>
            <p:nvPr/>
          </p:nvSpPr>
          <p:spPr bwMode="auto">
            <a:xfrm>
              <a:off x="2039" y="955"/>
              <a:ext cx="70" cy="59"/>
            </a:xfrm>
            <a:custGeom>
              <a:avLst/>
              <a:gdLst>
                <a:gd name="T0" fmla="*/ 69 w 70"/>
                <a:gd name="T1" fmla="*/ 58 h 59"/>
                <a:gd name="T2" fmla="*/ 63 w 70"/>
                <a:gd name="T3" fmla="*/ 56 h 59"/>
                <a:gd name="T4" fmla="*/ 61 w 70"/>
                <a:gd name="T5" fmla="*/ 55 h 59"/>
                <a:gd name="T6" fmla="*/ 58 w 70"/>
                <a:gd name="T7" fmla="*/ 55 h 59"/>
                <a:gd name="T8" fmla="*/ 55 w 70"/>
                <a:gd name="T9" fmla="*/ 53 h 59"/>
                <a:gd name="T10" fmla="*/ 52 w 70"/>
                <a:gd name="T11" fmla="*/ 53 h 59"/>
                <a:gd name="T12" fmla="*/ 49 w 70"/>
                <a:gd name="T13" fmla="*/ 51 h 59"/>
                <a:gd name="T14" fmla="*/ 47 w 70"/>
                <a:gd name="T15" fmla="*/ 50 h 59"/>
                <a:gd name="T16" fmla="*/ 44 w 70"/>
                <a:gd name="T17" fmla="*/ 49 h 59"/>
                <a:gd name="T18" fmla="*/ 41 w 70"/>
                <a:gd name="T19" fmla="*/ 47 h 59"/>
                <a:gd name="T20" fmla="*/ 39 w 70"/>
                <a:gd name="T21" fmla="*/ 46 h 59"/>
                <a:gd name="T22" fmla="*/ 37 w 70"/>
                <a:gd name="T23" fmla="*/ 45 h 59"/>
                <a:gd name="T24" fmla="*/ 34 w 70"/>
                <a:gd name="T25" fmla="*/ 43 h 59"/>
                <a:gd name="T26" fmla="*/ 32 w 70"/>
                <a:gd name="T27" fmla="*/ 41 h 59"/>
                <a:gd name="T28" fmla="*/ 29 w 70"/>
                <a:gd name="T29" fmla="*/ 39 h 59"/>
                <a:gd name="T30" fmla="*/ 27 w 70"/>
                <a:gd name="T31" fmla="*/ 37 h 59"/>
                <a:gd name="T32" fmla="*/ 25 w 70"/>
                <a:gd name="T33" fmla="*/ 35 h 59"/>
                <a:gd name="T34" fmla="*/ 23 w 70"/>
                <a:gd name="T35" fmla="*/ 33 h 59"/>
                <a:gd name="T36" fmla="*/ 21 w 70"/>
                <a:gd name="T37" fmla="*/ 31 h 59"/>
                <a:gd name="T38" fmla="*/ 19 w 70"/>
                <a:gd name="T39" fmla="*/ 29 h 59"/>
                <a:gd name="T40" fmla="*/ 17 w 70"/>
                <a:gd name="T41" fmla="*/ 27 h 59"/>
                <a:gd name="T42" fmla="*/ 15 w 70"/>
                <a:gd name="T43" fmla="*/ 25 h 59"/>
                <a:gd name="T44" fmla="*/ 13 w 70"/>
                <a:gd name="T45" fmla="*/ 23 h 59"/>
                <a:gd name="T46" fmla="*/ 11 w 70"/>
                <a:gd name="T47" fmla="*/ 20 h 59"/>
                <a:gd name="T48" fmla="*/ 9 w 70"/>
                <a:gd name="T49" fmla="*/ 18 h 59"/>
                <a:gd name="T50" fmla="*/ 8 w 70"/>
                <a:gd name="T51" fmla="*/ 15 h 59"/>
                <a:gd name="T52" fmla="*/ 7 w 70"/>
                <a:gd name="T53" fmla="*/ 13 h 59"/>
                <a:gd name="T54" fmla="*/ 5 w 70"/>
                <a:gd name="T55" fmla="*/ 10 h 59"/>
                <a:gd name="T56" fmla="*/ 4 w 70"/>
                <a:gd name="T57" fmla="*/ 8 h 59"/>
                <a:gd name="T58" fmla="*/ 2 w 70"/>
                <a:gd name="T59" fmla="*/ 5 h 59"/>
                <a:gd name="T60" fmla="*/ 1 w 70"/>
                <a:gd name="T61" fmla="*/ 2 h 59"/>
                <a:gd name="T62" fmla="*/ 0 w 70"/>
                <a:gd name="T63" fmla="*/ 0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"/>
                <a:gd name="T97" fmla="*/ 0 h 59"/>
                <a:gd name="T98" fmla="*/ 70 w 70"/>
                <a:gd name="T99" fmla="*/ 59 h 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" h="59">
                  <a:moveTo>
                    <a:pt x="69" y="58"/>
                  </a:moveTo>
                  <a:lnTo>
                    <a:pt x="63" y="56"/>
                  </a:lnTo>
                  <a:lnTo>
                    <a:pt x="61" y="55"/>
                  </a:lnTo>
                  <a:lnTo>
                    <a:pt x="58" y="55"/>
                  </a:lnTo>
                  <a:lnTo>
                    <a:pt x="55" y="53"/>
                  </a:lnTo>
                  <a:lnTo>
                    <a:pt x="52" y="53"/>
                  </a:lnTo>
                  <a:lnTo>
                    <a:pt x="49" y="51"/>
                  </a:lnTo>
                  <a:lnTo>
                    <a:pt x="47" y="50"/>
                  </a:lnTo>
                  <a:lnTo>
                    <a:pt x="44" y="49"/>
                  </a:lnTo>
                  <a:lnTo>
                    <a:pt x="41" y="47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4" y="43"/>
                  </a:lnTo>
                  <a:lnTo>
                    <a:pt x="32" y="41"/>
                  </a:lnTo>
                  <a:lnTo>
                    <a:pt x="29" y="39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3" y="23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4" name="Freeform 8"/>
            <p:cNvSpPr>
              <a:spLocks/>
            </p:cNvSpPr>
            <p:nvPr/>
          </p:nvSpPr>
          <p:spPr bwMode="auto">
            <a:xfrm>
              <a:off x="2037" y="766"/>
              <a:ext cx="70" cy="59"/>
            </a:xfrm>
            <a:custGeom>
              <a:avLst/>
              <a:gdLst>
                <a:gd name="T0" fmla="*/ 69 w 70"/>
                <a:gd name="T1" fmla="*/ 0 h 59"/>
                <a:gd name="T2" fmla="*/ 63 w 70"/>
                <a:gd name="T3" fmla="*/ 1 h 59"/>
                <a:gd name="T4" fmla="*/ 60 w 70"/>
                <a:gd name="T5" fmla="*/ 2 h 59"/>
                <a:gd name="T6" fmla="*/ 57 w 70"/>
                <a:gd name="T7" fmla="*/ 2 h 59"/>
                <a:gd name="T8" fmla="*/ 55 w 70"/>
                <a:gd name="T9" fmla="*/ 4 h 59"/>
                <a:gd name="T10" fmla="*/ 52 w 70"/>
                <a:gd name="T11" fmla="*/ 4 h 59"/>
                <a:gd name="T12" fmla="*/ 49 w 70"/>
                <a:gd name="T13" fmla="*/ 6 h 59"/>
                <a:gd name="T14" fmla="*/ 47 w 70"/>
                <a:gd name="T15" fmla="*/ 7 h 59"/>
                <a:gd name="T16" fmla="*/ 44 w 70"/>
                <a:gd name="T17" fmla="*/ 8 h 59"/>
                <a:gd name="T18" fmla="*/ 41 w 70"/>
                <a:gd name="T19" fmla="*/ 10 h 59"/>
                <a:gd name="T20" fmla="*/ 39 w 70"/>
                <a:gd name="T21" fmla="*/ 11 h 59"/>
                <a:gd name="T22" fmla="*/ 36 w 70"/>
                <a:gd name="T23" fmla="*/ 13 h 59"/>
                <a:gd name="T24" fmla="*/ 34 w 70"/>
                <a:gd name="T25" fmla="*/ 14 h 59"/>
                <a:gd name="T26" fmla="*/ 31 w 70"/>
                <a:gd name="T27" fmla="*/ 16 h 59"/>
                <a:gd name="T28" fmla="*/ 29 w 70"/>
                <a:gd name="T29" fmla="*/ 18 h 59"/>
                <a:gd name="T30" fmla="*/ 27 w 70"/>
                <a:gd name="T31" fmla="*/ 20 h 59"/>
                <a:gd name="T32" fmla="*/ 25 w 70"/>
                <a:gd name="T33" fmla="*/ 22 h 59"/>
                <a:gd name="T34" fmla="*/ 23 w 70"/>
                <a:gd name="T35" fmla="*/ 24 h 59"/>
                <a:gd name="T36" fmla="*/ 21 w 70"/>
                <a:gd name="T37" fmla="*/ 26 h 59"/>
                <a:gd name="T38" fmla="*/ 19 w 70"/>
                <a:gd name="T39" fmla="*/ 28 h 59"/>
                <a:gd name="T40" fmla="*/ 17 w 70"/>
                <a:gd name="T41" fmla="*/ 30 h 59"/>
                <a:gd name="T42" fmla="*/ 15 w 70"/>
                <a:gd name="T43" fmla="*/ 32 h 59"/>
                <a:gd name="T44" fmla="*/ 13 w 70"/>
                <a:gd name="T45" fmla="*/ 34 h 59"/>
                <a:gd name="T46" fmla="*/ 11 w 70"/>
                <a:gd name="T47" fmla="*/ 37 h 59"/>
                <a:gd name="T48" fmla="*/ 9 w 70"/>
                <a:gd name="T49" fmla="*/ 39 h 59"/>
                <a:gd name="T50" fmla="*/ 8 w 70"/>
                <a:gd name="T51" fmla="*/ 42 h 59"/>
                <a:gd name="T52" fmla="*/ 6 w 70"/>
                <a:gd name="T53" fmla="*/ 44 h 59"/>
                <a:gd name="T54" fmla="*/ 5 w 70"/>
                <a:gd name="T55" fmla="*/ 47 h 59"/>
                <a:gd name="T56" fmla="*/ 3 w 70"/>
                <a:gd name="T57" fmla="*/ 49 h 59"/>
                <a:gd name="T58" fmla="*/ 2 w 70"/>
                <a:gd name="T59" fmla="*/ 52 h 59"/>
                <a:gd name="T60" fmla="*/ 1 w 70"/>
                <a:gd name="T61" fmla="*/ 55 h 59"/>
                <a:gd name="T62" fmla="*/ 0 w 70"/>
                <a:gd name="T63" fmla="*/ 58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"/>
                <a:gd name="T97" fmla="*/ 0 h 59"/>
                <a:gd name="T98" fmla="*/ 70 w 70"/>
                <a:gd name="T99" fmla="*/ 59 h 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" h="59">
                  <a:moveTo>
                    <a:pt x="69" y="0"/>
                  </a:moveTo>
                  <a:lnTo>
                    <a:pt x="63" y="1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49" y="6"/>
                  </a:lnTo>
                  <a:lnTo>
                    <a:pt x="47" y="7"/>
                  </a:lnTo>
                  <a:lnTo>
                    <a:pt x="44" y="8"/>
                  </a:lnTo>
                  <a:lnTo>
                    <a:pt x="41" y="10"/>
                  </a:lnTo>
                  <a:lnTo>
                    <a:pt x="39" y="11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7" y="30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1" y="37"/>
                  </a:lnTo>
                  <a:lnTo>
                    <a:pt x="9" y="39"/>
                  </a:lnTo>
                  <a:lnTo>
                    <a:pt x="8" y="42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3" y="49"/>
                  </a:lnTo>
                  <a:lnTo>
                    <a:pt x="2" y="52"/>
                  </a:lnTo>
                  <a:lnTo>
                    <a:pt x="1" y="55"/>
                  </a:lnTo>
                  <a:lnTo>
                    <a:pt x="0" y="58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5" name="Freeform 9"/>
            <p:cNvSpPr>
              <a:spLocks/>
            </p:cNvSpPr>
            <p:nvPr/>
          </p:nvSpPr>
          <p:spPr bwMode="auto">
            <a:xfrm>
              <a:off x="2688" y="948"/>
              <a:ext cx="1641" cy="66"/>
            </a:xfrm>
            <a:custGeom>
              <a:avLst/>
              <a:gdLst>
                <a:gd name="T0" fmla="*/ 1640 w 1641"/>
                <a:gd name="T1" fmla="*/ 0 h 66"/>
                <a:gd name="T2" fmla="*/ 1245 w 1641"/>
                <a:gd name="T3" fmla="*/ 65 h 66"/>
                <a:gd name="T4" fmla="*/ 0 w 1641"/>
                <a:gd name="T5" fmla="*/ 65 h 66"/>
                <a:gd name="T6" fmla="*/ 0 60000 65536"/>
                <a:gd name="T7" fmla="*/ 0 60000 65536"/>
                <a:gd name="T8" fmla="*/ 0 60000 65536"/>
                <a:gd name="T9" fmla="*/ 0 w 1641"/>
                <a:gd name="T10" fmla="*/ 0 h 66"/>
                <a:gd name="T11" fmla="*/ 1641 w 164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1" h="66">
                  <a:moveTo>
                    <a:pt x="1640" y="0"/>
                  </a:moveTo>
                  <a:lnTo>
                    <a:pt x="1245" y="65"/>
                  </a:lnTo>
                  <a:lnTo>
                    <a:pt x="0" y="65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6" name="Line 10"/>
            <p:cNvSpPr>
              <a:spLocks noChangeShapeType="1"/>
            </p:cNvSpPr>
            <p:nvPr/>
          </p:nvSpPr>
          <p:spPr bwMode="auto">
            <a:xfrm flipH="1">
              <a:off x="2103" y="1013"/>
              <a:ext cx="3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7" name="Freeform 11"/>
            <p:cNvSpPr>
              <a:spLocks/>
            </p:cNvSpPr>
            <p:nvPr/>
          </p:nvSpPr>
          <p:spPr bwMode="auto">
            <a:xfrm>
              <a:off x="2512" y="1396"/>
              <a:ext cx="107" cy="685"/>
            </a:xfrm>
            <a:custGeom>
              <a:avLst/>
              <a:gdLst>
                <a:gd name="T0" fmla="*/ 0 w 107"/>
                <a:gd name="T1" fmla="*/ 4 h 685"/>
                <a:gd name="T2" fmla="*/ 0 w 107"/>
                <a:gd name="T3" fmla="*/ 684 h 685"/>
                <a:gd name="T4" fmla="*/ 106 w 107"/>
                <a:gd name="T5" fmla="*/ 684 h 685"/>
                <a:gd name="T6" fmla="*/ 106 w 107"/>
                <a:gd name="T7" fmla="*/ 0 h 6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685"/>
                <a:gd name="T14" fmla="*/ 107 w 107"/>
                <a:gd name="T15" fmla="*/ 685 h 6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685">
                  <a:moveTo>
                    <a:pt x="0" y="4"/>
                  </a:moveTo>
                  <a:lnTo>
                    <a:pt x="0" y="684"/>
                  </a:lnTo>
                  <a:lnTo>
                    <a:pt x="106" y="684"/>
                  </a:lnTo>
                  <a:lnTo>
                    <a:pt x="106" y="0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8" name="AutoShape 12"/>
            <p:cNvSpPr>
              <a:spLocks noChangeArrowheads="1"/>
            </p:cNvSpPr>
            <p:nvPr/>
          </p:nvSpPr>
          <p:spPr bwMode="auto">
            <a:xfrm flipV="1">
              <a:off x="2484" y="1770"/>
              <a:ext cx="166" cy="25"/>
            </a:xfrm>
            <a:prstGeom prst="roundRect">
              <a:avLst>
                <a:gd name="adj" fmla="val 49995"/>
              </a:avLst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9" name="Line 13"/>
            <p:cNvSpPr>
              <a:spLocks noChangeShapeType="1"/>
            </p:cNvSpPr>
            <p:nvPr/>
          </p:nvSpPr>
          <p:spPr bwMode="auto">
            <a:xfrm>
              <a:off x="2451" y="1033"/>
              <a:ext cx="0" cy="33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20" name="Line 14"/>
            <p:cNvSpPr>
              <a:spLocks noChangeShapeType="1"/>
            </p:cNvSpPr>
            <p:nvPr/>
          </p:nvSpPr>
          <p:spPr bwMode="auto">
            <a:xfrm>
              <a:off x="2660" y="1031"/>
              <a:ext cx="0" cy="33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21" name="Freeform 15"/>
            <p:cNvSpPr>
              <a:spLocks/>
            </p:cNvSpPr>
            <p:nvPr/>
          </p:nvSpPr>
          <p:spPr bwMode="auto">
            <a:xfrm>
              <a:off x="2427" y="1013"/>
              <a:ext cx="26" cy="24"/>
            </a:xfrm>
            <a:custGeom>
              <a:avLst/>
              <a:gdLst>
                <a:gd name="T0" fmla="*/ 0 w 26"/>
                <a:gd name="T1" fmla="*/ 1 h 24"/>
                <a:gd name="T2" fmla="*/ 0 w 26"/>
                <a:gd name="T3" fmla="*/ 1 h 24"/>
                <a:gd name="T4" fmla="*/ 1 w 26"/>
                <a:gd name="T5" fmla="*/ 0 h 24"/>
                <a:gd name="T6" fmla="*/ 1 w 26"/>
                <a:gd name="T7" fmla="*/ 0 h 24"/>
                <a:gd name="T8" fmla="*/ 1 w 26"/>
                <a:gd name="T9" fmla="*/ 0 h 24"/>
                <a:gd name="T10" fmla="*/ 1 w 26"/>
                <a:gd name="T11" fmla="*/ 0 h 24"/>
                <a:gd name="T12" fmla="*/ 2 w 26"/>
                <a:gd name="T13" fmla="*/ 0 h 24"/>
                <a:gd name="T14" fmla="*/ 2 w 26"/>
                <a:gd name="T15" fmla="*/ 0 h 24"/>
                <a:gd name="T16" fmla="*/ 3 w 26"/>
                <a:gd name="T17" fmla="*/ 0 h 24"/>
                <a:gd name="T18" fmla="*/ 3 w 26"/>
                <a:gd name="T19" fmla="*/ 0 h 24"/>
                <a:gd name="T20" fmla="*/ 3 w 26"/>
                <a:gd name="T21" fmla="*/ 0 h 24"/>
                <a:gd name="T22" fmla="*/ 4 w 26"/>
                <a:gd name="T23" fmla="*/ 0 h 24"/>
                <a:gd name="T24" fmla="*/ 4 w 26"/>
                <a:gd name="T25" fmla="*/ 0 h 24"/>
                <a:gd name="T26" fmla="*/ 5 w 26"/>
                <a:gd name="T27" fmla="*/ 0 h 24"/>
                <a:gd name="T28" fmla="*/ 5 w 26"/>
                <a:gd name="T29" fmla="*/ 0 h 24"/>
                <a:gd name="T30" fmla="*/ 5 w 26"/>
                <a:gd name="T31" fmla="*/ 0 h 24"/>
                <a:gd name="T32" fmla="*/ 8 w 26"/>
                <a:gd name="T33" fmla="*/ 0 h 24"/>
                <a:gd name="T34" fmla="*/ 10 w 26"/>
                <a:gd name="T35" fmla="*/ 0 h 24"/>
                <a:gd name="T36" fmla="*/ 12 w 26"/>
                <a:gd name="T37" fmla="*/ 1 h 24"/>
                <a:gd name="T38" fmla="*/ 14 w 26"/>
                <a:gd name="T39" fmla="*/ 1 h 24"/>
                <a:gd name="T40" fmla="*/ 15 w 26"/>
                <a:gd name="T41" fmla="*/ 3 h 24"/>
                <a:gd name="T42" fmla="*/ 17 w 26"/>
                <a:gd name="T43" fmla="*/ 4 h 24"/>
                <a:gd name="T44" fmla="*/ 19 w 26"/>
                <a:gd name="T45" fmla="*/ 5 h 24"/>
                <a:gd name="T46" fmla="*/ 20 w 26"/>
                <a:gd name="T47" fmla="*/ 6 h 24"/>
                <a:gd name="T48" fmla="*/ 21 w 26"/>
                <a:gd name="T49" fmla="*/ 8 h 24"/>
                <a:gd name="T50" fmla="*/ 22 w 26"/>
                <a:gd name="T51" fmla="*/ 9 h 24"/>
                <a:gd name="T52" fmla="*/ 23 w 26"/>
                <a:gd name="T53" fmla="*/ 11 h 24"/>
                <a:gd name="T54" fmla="*/ 24 w 26"/>
                <a:gd name="T55" fmla="*/ 13 h 24"/>
                <a:gd name="T56" fmla="*/ 24 w 26"/>
                <a:gd name="T57" fmla="*/ 15 h 24"/>
                <a:gd name="T58" fmla="*/ 25 w 26"/>
                <a:gd name="T59" fmla="*/ 17 h 24"/>
                <a:gd name="T60" fmla="*/ 25 w 26"/>
                <a:gd name="T61" fmla="*/ 19 h 24"/>
                <a:gd name="T62" fmla="*/ 25 w 26"/>
                <a:gd name="T63" fmla="*/ 20 h 24"/>
                <a:gd name="T64" fmla="*/ 25 w 26"/>
                <a:gd name="T65" fmla="*/ 20 h 24"/>
                <a:gd name="T66" fmla="*/ 25 w 26"/>
                <a:gd name="T67" fmla="*/ 20 h 24"/>
                <a:gd name="T68" fmla="*/ 25 w 26"/>
                <a:gd name="T69" fmla="*/ 20 h 24"/>
                <a:gd name="T70" fmla="*/ 25 w 26"/>
                <a:gd name="T71" fmla="*/ 20 h 24"/>
                <a:gd name="T72" fmla="*/ 25 w 26"/>
                <a:gd name="T73" fmla="*/ 21 h 24"/>
                <a:gd name="T74" fmla="*/ 25 w 26"/>
                <a:gd name="T75" fmla="*/ 21 h 24"/>
                <a:gd name="T76" fmla="*/ 25 w 26"/>
                <a:gd name="T77" fmla="*/ 21 h 24"/>
                <a:gd name="T78" fmla="*/ 25 w 26"/>
                <a:gd name="T79" fmla="*/ 21 h 24"/>
                <a:gd name="T80" fmla="*/ 25 w 26"/>
                <a:gd name="T81" fmla="*/ 21 h 24"/>
                <a:gd name="T82" fmla="*/ 25 w 26"/>
                <a:gd name="T83" fmla="*/ 21 h 24"/>
                <a:gd name="T84" fmla="*/ 25 w 26"/>
                <a:gd name="T85" fmla="*/ 21 h 24"/>
                <a:gd name="T86" fmla="*/ 25 w 26"/>
                <a:gd name="T87" fmla="*/ 22 h 24"/>
                <a:gd name="T88" fmla="*/ 25 w 26"/>
                <a:gd name="T89" fmla="*/ 22 h 24"/>
                <a:gd name="T90" fmla="*/ 25 w 26"/>
                <a:gd name="T91" fmla="*/ 22 h 24"/>
                <a:gd name="T92" fmla="*/ 25 w 26"/>
                <a:gd name="T93" fmla="*/ 23 h 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24"/>
                <a:gd name="T143" fmla="*/ 26 w 26"/>
                <a:gd name="T144" fmla="*/ 24 h 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24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3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22" name="Freeform 16"/>
            <p:cNvSpPr>
              <a:spLocks/>
            </p:cNvSpPr>
            <p:nvPr/>
          </p:nvSpPr>
          <p:spPr bwMode="auto">
            <a:xfrm>
              <a:off x="2659" y="1012"/>
              <a:ext cx="34" cy="21"/>
            </a:xfrm>
            <a:custGeom>
              <a:avLst/>
              <a:gdLst>
                <a:gd name="T0" fmla="*/ 33 w 34"/>
                <a:gd name="T1" fmla="*/ 0 h 21"/>
                <a:gd name="T2" fmla="*/ 32 w 34"/>
                <a:gd name="T3" fmla="*/ 0 h 21"/>
                <a:gd name="T4" fmla="*/ 32 w 34"/>
                <a:gd name="T5" fmla="*/ 0 h 21"/>
                <a:gd name="T6" fmla="*/ 32 w 34"/>
                <a:gd name="T7" fmla="*/ 0 h 21"/>
                <a:gd name="T8" fmla="*/ 32 w 34"/>
                <a:gd name="T9" fmla="*/ 0 h 21"/>
                <a:gd name="T10" fmla="*/ 32 w 34"/>
                <a:gd name="T11" fmla="*/ 0 h 21"/>
                <a:gd name="T12" fmla="*/ 31 w 34"/>
                <a:gd name="T13" fmla="*/ 0 h 21"/>
                <a:gd name="T14" fmla="*/ 31 w 34"/>
                <a:gd name="T15" fmla="*/ 0 h 21"/>
                <a:gd name="T16" fmla="*/ 31 w 34"/>
                <a:gd name="T17" fmla="*/ 0 h 21"/>
                <a:gd name="T18" fmla="*/ 31 w 34"/>
                <a:gd name="T19" fmla="*/ 0 h 21"/>
                <a:gd name="T20" fmla="*/ 31 w 34"/>
                <a:gd name="T21" fmla="*/ 0 h 21"/>
                <a:gd name="T22" fmla="*/ 31 w 34"/>
                <a:gd name="T23" fmla="*/ 0 h 21"/>
                <a:gd name="T24" fmla="*/ 31 w 34"/>
                <a:gd name="T25" fmla="*/ 0 h 21"/>
                <a:gd name="T26" fmla="*/ 31 w 34"/>
                <a:gd name="T27" fmla="*/ 0 h 21"/>
                <a:gd name="T28" fmla="*/ 31 w 34"/>
                <a:gd name="T29" fmla="*/ 0 h 21"/>
                <a:gd name="T30" fmla="*/ 31 w 34"/>
                <a:gd name="T31" fmla="*/ 0 h 21"/>
                <a:gd name="T32" fmla="*/ 31 w 34"/>
                <a:gd name="T33" fmla="*/ 0 h 21"/>
                <a:gd name="T34" fmla="*/ 30 w 34"/>
                <a:gd name="T35" fmla="*/ 0 h 21"/>
                <a:gd name="T36" fmla="*/ 30 w 34"/>
                <a:gd name="T37" fmla="*/ 0 h 21"/>
                <a:gd name="T38" fmla="*/ 30 w 34"/>
                <a:gd name="T39" fmla="*/ 0 h 21"/>
                <a:gd name="T40" fmla="*/ 30 w 34"/>
                <a:gd name="T41" fmla="*/ 0 h 21"/>
                <a:gd name="T42" fmla="*/ 30 w 34"/>
                <a:gd name="T43" fmla="*/ 0 h 21"/>
                <a:gd name="T44" fmla="*/ 30 w 34"/>
                <a:gd name="T45" fmla="*/ 0 h 21"/>
                <a:gd name="T46" fmla="*/ 30 w 34"/>
                <a:gd name="T47" fmla="*/ 0 h 21"/>
                <a:gd name="T48" fmla="*/ 29 w 34"/>
                <a:gd name="T49" fmla="*/ 0 h 21"/>
                <a:gd name="T50" fmla="*/ 29 w 34"/>
                <a:gd name="T51" fmla="*/ 0 h 21"/>
                <a:gd name="T52" fmla="*/ 29 w 34"/>
                <a:gd name="T53" fmla="*/ 0 h 21"/>
                <a:gd name="T54" fmla="*/ 29 w 34"/>
                <a:gd name="T55" fmla="*/ 0 h 21"/>
                <a:gd name="T56" fmla="*/ 29 w 34"/>
                <a:gd name="T57" fmla="*/ 0 h 21"/>
                <a:gd name="T58" fmla="*/ 29 w 34"/>
                <a:gd name="T59" fmla="*/ 0 h 21"/>
                <a:gd name="T60" fmla="*/ 29 w 34"/>
                <a:gd name="T61" fmla="*/ 0 h 21"/>
                <a:gd name="T62" fmla="*/ 29 w 34"/>
                <a:gd name="T63" fmla="*/ 0 h 21"/>
                <a:gd name="T64" fmla="*/ 26 w 34"/>
                <a:gd name="T65" fmla="*/ 0 h 21"/>
                <a:gd name="T66" fmla="*/ 25 w 34"/>
                <a:gd name="T67" fmla="*/ 0 h 21"/>
                <a:gd name="T68" fmla="*/ 24 w 34"/>
                <a:gd name="T69" fmla="*/ 0 h 21"/>
                <a:gd name="T70" fmla="*/ 23 w 34"/>
                <a:gd name="T71" fmla="*/ 1 h 21"/>
                <a:gd name="T72" fmla="*/ 21 w 34"/>
                <a:gd name="T73" fmla="*/ 1 h 21"/>
                <a:gd name="T74" fmla="*/ 21 w 34"/>
                <a:gd name="T75" fmla="*/ 1 h 21"/>
                <a:gd name="T76" fmla="*/ 19 w 34"/>
                <a:gd name="T77" fmla="*/ 2 h 21"/>
                <a:gd name="T78" fmla="*/ 18 w 34"/>
                <a:gd name="T79" fmla="*/ 2 h 21"/>
                <a:gd name="T80" fmla="*/ 17 w 34"/>
                <a:gd name="T81" fmla="*/ 2 h 21"/>
                <a:gd name="T82" fmla="*/ 16 w 34"/>
                <a:gd name="T83" fmla="*/ 3 h 21"/>
                <a:gd name="T84" fmla="*/ 15 w 34"/>
                <a:gd name="T85" fmla="*/ 3 h 21"/>
                <a:gd name="T86" fmla="*/ 14 w 34"/>
                <a:gd name="T87" fmla="*/ 4 h 21"/>
                <a:gd name="T88" fmla="*/ 13 w 34"/>
                <a:gd name="T89" fmla="*/ 4 h 21"/>
                <a:gd name="T90" fmla="*/ 12 w 34"/>
                <a:gd name="T91" fmla="*/ 5 h 21"/>
                <a:gd name="T92" fmla="*/ 11 w 34"/>
                <a:gd name="T93" fmla="*/ 6 h 21"/>
                <a:gd name="T94" fmla="*/ 10 w 34"/>
                <a:gd name="T95" fmla="*/ 6 h 21"/>
                <a:gd name="T96" fmla="*/ 9 w 34"/>
                <a:gd name="T97" fmla="*/ 7 h 21"/>
                <a:gd name="T98" fmla="*/ 8 w 34"/>
                <a:gd name="T99" fmla="*/ 8 h 21"/>
                <a:gd name="T100" fmla="*/ 7 w 34"/>
                <a:gd name="T101" fmla="*/ 8 h 21"/>
                <a:gd name="T102" fmla="*/ 7 w 34"/>
                <a:gd name="T103" fmla="*/ 9 h 21"/>
                <a:gd name="T104" fmla="*/ 6 w 34"/>
                <a:gd name="T105" fmla="*/ 10 h 21"/>
                <a:gd name="T106" fmla="*/ 5 w 34"/>
                <a:gd name="T107" fmla="*/ 11 h 21"/>
                <a:gd name="T108" fmla="*/ 4 w 34"/>
                <a:gd name="T109" fmla="*/ 12 h 21"/>
                <a:gd name="T110" fmla="*/ 3 w 34"/>
                <a:gd name="T111" fmla="*/ 12 h 21"/>
                <a:gd name="T112" fmla="*/ 3 w 34"/>
                <a:gd name="T113" fmla="*/ 14 h 21"/>
                <a:gd name="T114" fmla="*/ 2 w 34"/>
                <a:gd name="T115" fmla="*/ 14 h 21"/>
                <a:gd name="T116" fmla="*/ 1 w 34"/>
                <a:gd name="T117" fmla="*/ 15 h 21"/>
                <a:gd name="T118" fmla="*/ 1 w 34"/>
                <a:gd name="T119" fmla="*/ 16 h 21"/>
                <a:gd name="T120" fmla="*/ 1 w 34"/>
                <a:gd name="T121" fmla="*/ 17 h 21"/>
                <a:gd name="T122" fmla="*/ 0 w 34"/>
                <a:gd name="T123" fmla="*/ 18 h 21"/>
                <a:gd name="T124" fmla="*/ 0 w 34"/>
                <a:gd name="T125" fmla="*/ 20 h 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"/>
                <a:gd name="T190" fmla="*/ 0 h 21"/>
                <a:gd name="T191" fmla="*/ 34 w 34"/>
                <a:gd name="T192" fmla="*/ 21 h 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" h="21">
                  <a:moveTo>
                    <a:pt x="33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20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23" name="Freeform 17"/>
            <p:cNvSpPr>
              <a:spLocks/>
            </p:cNvSpPr>
            <p:nvPr/>
          </p:nvSpPr>
          <p:spPr bwMode="auto">
            <a:xfrm>
              <a:off x="2451" y="1363"/>
              <a:ext cx="62" cy="37"/>
            </a:xfrm>
            <a:custGeom>
              <a:avLst/>
              <a:gdLst>
                <a:gd name="T0" fmla="*/ 0 w 62"/>
                <a:gd name="T1" fmla="*/ 0 h 37"/>
                <a:gd name="T2" fmla="*/ 0 w 62"/>
                <a:gd name="T3" fmla="*/ 1 h 37"/>
                <a:gd name="T4" fmla="*/ 0 w 62"/>
                <a:gd name="T5" fmla="*/ 2 h 37"/>
                <a:gd name="T6" fmla="*/ 0 w 62"/>
                <a:gd name="T7" fmla="*/ 3 h 37"/>
                <a:gd name="T8" fmla="*/ 0 w 62"/>
                <a:gd name="T9" fmla="*/ 5 h 37"/>
                <a:gd name="T10" fmla="*/ 0 w 62"/>
                <a:gd name="T11" fmla="*/ 6 h 37"/>
                <a:gd name="T12" fmla="*/ 0 w 62"/>
                <a:gd name="T13" fmla="*/ 8 h 37"/>
                <a:gd name="T14" fmla="*/ 1 w 62"/>
                <a:gd name="T15" fmla="*/ 9 h 37"/>
                <a:gd name="T16" fmla="*/ 1 w 62"/>
                <a:gd name="T17" fmla="*/ 10 h 37"/>
                <a:gd name="T18" fmla="*/ 2 w 62"/>
                <a:gd name="T19" fmla="*/ 11 h 37"/>
                <a:gd name="T20" fmla="*/ 3 w 62"/>
                <a:gd name="T21" fmla="*/ 12 h 37"/>
                <a:gd name="T22" fmla="*/ 3 w 62"/>
                <a:gd name="T23" fmla="*/ 12 h 37"/>
                <a:gd name="T24" fmla="*/ 6 w 62"/>
                <a:gd name="T25" fmla="*/ 14 h 37"/>
                <a:gd name="T26" fmla="*/ 8 w 62"/>
                <a:gd name="T27" fmla="*/ 15 h 37"/>
                <a:gd name="T28" fmla="*/ 9 w 62"/>
                <a:gd name="T29" fmla="*/ 15 h 37"/>
                <a:gd name="T30" fmla="*/ 11 w 62"/>
                <a:gd name="T31" fmla="*/ 15 h 37"/>
                <a:gd name="T32" fmla="*/ 13 w 62"/>
                <a:gd name="T33" fmla="*/ 15 h 37"/>
                <a:gd name="T34" fmla="*/ 16 w 62"/>
                <a:gd name="T35" fmla="*/ 15 h 37"/>
                <a:gd name="T36" fmla="*/ 20 w 62"/>
                <a:gd name="T37" fmla="*/ 15 h 37"/>
                <a:gd name="T38" fmla="*/ 21 w 62"/>
                <a:gd name="T39" fmla="*/ 15 h 37"/>
                <a:gd name="T40" fmla="*/ 23 w 62"/>
                <a:gd name="T41" fmla="*/ 15 h 37"/>
                <a:gd name="T42" fmla="*/ 24 w 62"/>
                <a:gd name="T43" fmla="*/ 16 h 37"/>
                <a:gd name="T44" fmla="*/ 25 w 62"/>
                <a:gd name="T45" fmla="*/ 16 h 37"/>
                <a:gd name="T46" fmla="*/ 27 w 62"/>
                <a:gd name="T47" fmla="*/ 16 h 37"/>
                <a:gd name="T48" fmla="*/ 29 w 62"/>
                <a:gd name="T49" fmla="*/ 16 h 37"/>
                <a:gd name="T50" fmla="*/ 32 w 62"/>
                <a:gd name="T51" fmla="*/ 17 h 37"/>
                <a:gd name="T52" fmla="*/ 33 w 62"/>
                <a:gd name="T53" fmla="*/ 17 h 37"/>
                <a:gd name="T54" fmla="*/ 35 w 62"/>
                <a:gd name="T55" fmla="*/ 17 h 37"/>
                <a:gd name="T56" fmla="*/ 36 w 62"/>
                <a:gd name="T57" fmla="*/ 18 h 37"/>
                <a:gd name="T58" fmla="*/ 37 w 62"/>
                <a:gd name="T59" fmla="*/ 18 h 37"/>
                <a:gd name="T60" fmla="*/ 40 w 62"/>
                <a:gd name="T61" fmla="*/ 19 h 37"/>
                <a:gd name="T62" fmla="*/ 43 w 62"/>
                <a:gd name="T63" fmla="*/ 19 h 37"/>
                <a:gd name="T64" fmla="*/ 45 w 62"/>
                <a:gd name="T65" fmla="*/ 19 h 37"/>
                <a:gd name="T66" fmla="*/ 47 w 62"/>
                <a:gd name="T67" fmla="*/ 20 h 37"/>
                <a:gd name="T68" fmla="*/ 48 w 62"/>
                <a:gd name="T69" fmla="*/ 20 h 37"/>
                <a:gd name="T70" fmla="*/ 50 w 62"/>
                <a:gd name="T71" fmla="*/ 21 h 37"/>
                <a:gd name="T72" fmla="*/ 52 w 62"/>
                <a:gd name="T73" fmla="*/ 21 h 37"/>
                <a:gd name="T74" fmla="*/ 54 w 62"/>
                <a:gd name="T75" fmla="*/ 22 h 37"/>
                <a:gd name="T76" fmla="*/ 55 w 62"/>
                <a:gd name="T77" fmla="*/ 23 h 37"/>
                <a:gd name="T78" fmla="*/ 56 w 62"/>
                <a:gd name="T79" fmla="*/ 23 h 37"/>
                <a:gd name="T80" fmla="*/ 57 w 62"/>
                <a:gd name="T81" fmla="*/ 23 h 37"/>
                <a:gd name="T82" fmla="*/ 58 w 62"/>
                <a:gd name="T83" fmla="*/ 24 h 37"/>
                <a:gd name="T84" fmla="*/ 59 w 62"/>
                <a:gd name="T85" fmla="*/ 24 h 37"/>
                <a:gd name="T86" fmla="*/ 60 w 62"/>
                <a:gd name="T87" fmla="*/ 26 h 37"/>
                <a:gd name="T88" fmla="*/ 60 w 62"/>
                <a:gd name="T89" fmla="*/ 27 h 37"/>
                <a:gd name="T90" fmla="*/ 61 w 62"/>
                <a:gd name="T91" fmla="*/ 28 h 37"/>
                <a:gd name="T92" fmla="*/ 61 w 62"/>
                <a:gd name="T93" fmla="*/ 29 h 37"/>
                <a:gd name="T94" fmla="*/ 61 w 62"/>
                <a:gd name="T95" fmla="*/ 31 h 37"/>
                <a:gd name="T96" fmla="*/ 61 w 62"/>
                <a:gd name="T97" fmla="*/ 32 h 37"/>
                <a:gd name="T98" fmla="*/ 61 w 62"/>
                <a:gd name="T99" fmla="*/ 34 h 37"/>
                <a:gd name="T100" fmla="*/ 61 w 62"/>
                <a:gd name="T101" fmla="*/ 34 h 37"/>
                <a:gd name="T102" fmla="*/ 61 w 62"/>
                <a:gd name="T103" fmla="*/ 35 h 37"/>
                <a:gd name="T104" fmla="*/ 61 w 62"/>
                <a:gd name="T105" fmla="*/ 35 h 37"/>
                <a:gd name="T106" fmla="*/ 61 w 62"/>
                <a:gd name="T107" fmla="*/ 36 h 37"/>
                <a:gd name="T108" fmla="*/ 61 w 62"/>
                <a:gd name="T109" fmla="*/ 36 h 37"/>
                <a:gd name="T110" fmla="*/ 61 w 62"/>
                <a:gd name="T111" fmla="*/ 36 h 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37"/>
                <a:gd name="T170" fmla="*/ 62 w 62"/>
                <a:gd name="T171" fmla="*/ 37 h 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3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61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5"/>
                  </a:lnTo>
                  <a:lnTo>
                    <a:pt x="61" y="36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24" name="Freeform 18"/>
            <p:cNvSpPr>
              <a:spLocks/>
            </p:cNvSpPr>
            <p:nvPr/>
          </p:nvSpPr>
          <p:spPr bwMode="auto">
            <a:xfrm>
              <a:off x="2618" y="1362"/>
              <a:ext cx="43" cy="37"/>
            </a:xfrm>
            <a:custGeom>
              <a:avLst/>
              <a:gdLst>
                <a:gd name="T0" fmla="*/ 42 w 43"/>
                <a:gd name="T1" fmla="*/ 0 h 37"/>
                <a:gd name="T2" fmla="*/ 42 w 43"/>
                <a:gd name="T3" fmla="*/ 1 h 37"/>
                <a:gd name="T4" fmla="*/ 42 w 43"/>
                <a:gd name="T5" fmla="*/ 2 h 37"/>
                <a:gd name="T6" fmla="*/ 42 w 43"/>
                <a:gd name="T7" fmla="*/ 4 h 37"/>
                <a:gd name="T8" fmla="*/ 42 w 43"/>
                <a:gd name="T9" fmla="*/ 5 h 37"/>
                <a:gd name="T10" fmla="*/ 42 w 43"/>
                <a:gd name="T11" fmla="*/ 6 h 37"/>
                <a:gd name="T12" fmla="*/ 41 w 43"/>
                <a:gd name="T13" fmla="*/ 8 h 37"/>
                <a:gd name="T14" fmla="*/ 41 w 43"/>
                <a:gd name="T15" fmla="*/ 10 h 37"/>
                <a:gd name="T16" fmla="*/ 40 w 43"/>
                <a:gd name="T17" fmla="*/ 10 h 37"/>
                <a:gd name="T18" fmla="*/ 40 w 43"/>
                <a:gd name="T19" fmla="*/ 11 h 37"/>
                <a:gd name="T20" fmla="*/ 40 w 43"/>
                <a:gd name="T21" fmla="*/ 12 h 37"/>
                <a:gd name="T22" fmla="*/ 39 w 43"/>
                <a:gd name="T23" fmla="*/ 13 h 37"/>
                <a:gd name="T24" fmla="*/ 38 w 43"/>
                <a:gd name="T25" fmla="*/ 14 h 37"/>
                <a:gd name="T26" fmla="*/ 36 w 43"/>
                <a:gd name="T27" fmla="*/ 15 h 37"/>
                <a:gd name="T28" fmla="*/ 35 w 43"/>
                <a:gd name="T29" fmla="*/ 15 h 37"/>
                <a:gd name="T30" fmla="*/ 34 w 43"/>
                <a:gd name="T31" fmla="*/ 15 h 37"/>
                <a:gd name="T32" fmla="*/ 32 w 43"/>
                <a:gd name="T33" fmla="*/ 15 h 37"/>
                <a:gd name="T34" fmla="*/ 30 w 43"/>
                <a:gd name="T35" fmla="*/ 15 h 37"/>
                <a:gd name="T36" fmla="*/ 28 w 43"/>
                <a:gd name="T37" fmla="*/ 16 h 37"/>
                <a:gd name="T38" fmla="*/ 27 w 43"/>
                <a:gd name="T39" fmla="*/ 16 h 37"/>
                <a:gd name="T40" fmla="*/ 26 w 43"/>
                <a:gd name="T41" fmla="*/ 16 h 37"/>
                <a:gd name="T42" fmla="*/ 25 w 43"/>
                <a:gd name="T43" fmla="*/ 16 h 37"/>
                <a:gd name="T44" fmla="*/ 24 w 43"/>
                <a:gd name="T45" fmla="*/ 16 h 37"/>
                <a:gd name="T46" fmla="*/ 23 w 43"/>
                <a:gd name="T47" fmla="*/ 16 h 37"/>
                <a:gd name="T48" fmla="*/ 22 w 43"/>
                <a:gd name="T49" fmla="*/ 17 h 37"/>
                <a:gd name="T50" fmla="*/ 20 w 43"/>
                <a:gd name="T51" fmla="*/ 17 h 37"/>
                <a:gd name="T52" fmla="*/ 19 w 43"/>
                <a:gd name="T53" fmla="*/ 17 h 37"/>
                <a:gd name="T54" fmla="*/ 18 w 43"/>
                <a:gd name="T55" fmla="*/ 18 h 37"/>
                <a:gd name="T56" fmla="*/ 17 w 43"/>
                <a:gd name="T57" fmla="*/ 18 h 37"/>
                <a:gd name="T58" fmla="*/ 16 w 43"/>
                <a:gd name="T59" fmla="*/ 18 h 37"/>
                <a:gd name="T60" fmla="*/ 14 w 43"/>
                <a:gd name="T61" fmla="*/ 19 h 37"/>
                <a:gd name="T62" fmla="*/ 12 w 43"/>
                <a:gd name="T63" fmla="*/ 20 h 37"/>
                <a:gd name="T64" fmla="*/ 11 w 43"/>
                <a:gd name="T65" fmla="*/ 20 h 37"/>
                <a:gd name="T66" fmla="*/ 10 w 43"/>
                <a:gd name="T67" fmla="*/ 20 h 37"/>
                <a:gd name="T68" fmla="*/ 9 w 43"/>
                <a:gd name="T69" fmla="*/ 20 h 37"/>
                <a:gd name="T70" fmla="*/ 8 w 43"/>
                <a:gd name="T71" fmla="*/ 21 h 37"/>
                <a:gd name="T72" fmla="*/ 6 w 43"/>
                <a:gd name="T73" fmla="*/ 22 h 37"/>
                <a:gd name="T74" fmla="*/ 5 w 43"/>
                <a:gd name="T75" fmla="*/ 23 h 37"/>
                <a:gd name="T76" fmla="*/ 4 w 43"/>
                <a:gd name="T77" fmla="*/ 23 h 37"/>
                <a:gd name="T78" fmla="*/ 4 w 43"/>
                <a:gd name="T79" fmla="*/ 23 h 37"/>
                <a:gd name="T80" fmla="*/ 3 w 43"/>
                <a:gd name="T81" fmla="*/ 24 h 37"/>
                <a:gd name="T82" fmla="*/ 2 w 43"/>
                <a:gd name="T83" fmla="*/ 24 h 37"/>
                <a:gd name="T84" fmla="*/ 2 w 43"/>
                <a:gd name="T85" fmla="*/ 25 h 37"/>
                <a:gd name="T86" fmla="*/ 1 w 43"/>
                <a:gd name="T87" fmla="*/ 26 h 37"/>
                <a:gd name="T88" fmla="*/ 0 w 43"/>
                <a:gd name="T89" fmla="*/ 28 h 37"/>
                <a:gd name="T90" fmla="*/ 0 w 43"/>
                <a:gd name="T91" fmla="*/ 29 h 37"/>
                <a:gd name="T92" fmla="*/ 0 w 43"/>
                <a:gd name="T93" fmla="*/ 30 h 37"/>
                <a:gd name="T94" fmla="*/ 0 w 43"/>
                <a:gd name="T95" fmla="*/ 31 h 37"/>
                <a:gd name="T96" fmla="*/ 0 w 43"/>
                <a:gd name="T97" fmla="*/ 33 h 37"/>
                <a:gd name="T98" fmla="*/ 0 w 43"/>
                <a:gd name="T99" fmla="*/ 34 h 37"/>
                <a:gd name="T100" fmla="*/ 0 w 43"/>
                <a:gd name="T101" fmla="*/ 35 h 37"/>
                <a:gd name="T102" fmla="*/ 0 w 43"/>
                <a:gd name="T103" fmla="*/ 35 h 37"/>
                <a:gd name="T104" fmla="*/ 0 w 43"/>
                <a:gd name="T105" fmla="*/ 36 h 37"/>
                <a:gd name="T106" fmla="*/ 0 w 43"/>
                <a:gd name="T107" fmla="*/ 36 h 37"/>
                <a:gd name="T108" fmla="*/ 0 w 43"/>
                <a:gd name="T109" fmla="*/ 36 h 37"/>
                <a:gd name="T110" fmla="*/ 0 w 43"/>
                <a:gd name="T111" fmla="*/ 36 h 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37"/>
                <a:gd name="T170" fmla="*/ 43 w 43"/>
                <a:gd name="T171" fmla="*/ 37 h 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37">
                  <a:moveTo>
                    <a:pt x="42" y="0"/>
                  </a:moveTo>
                  <a:lnTo>
                    <a:pt x="42" y="0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609600" y="152400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Meinhard</a:t>
            </a:r>
            <a:r>
              <a:rPr lang="en-GB" sz="24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Concentric Glass Nebulizer (CGN)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Self-aspirating (</a:t>
            </a:r>
            <a:r>
              <a:rPr lang="en-GB" sz="24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Venturi</a:t>
            </a:r>
            <a:r>
              <a:rPr lang="en-GB" sz="24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effect)</a:t>
            </a:r>
          </a:p>
        </p:txBody>
      </p:sp>
      <p:sp>
        <p:nvSpPr>
          <p:cNvPr id="8196" name="Line 20"/>
          <p:cNvSpPr>
            <a:spLocks noChangeShapeType="1"/>
          </p:cNvSpPr>
          <p:nvPr/>
        </p:nvSpPr>
        <p:spPr bwMode="auto">
          <a:xfrm flipV="1">
            <a:off x="3657600" y="4191000"/>
            <a:ext cx="1588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" name="Text Box 21"/>
          <p:cNvSpPr txBox="1">
            <a:spLocks noChangeArrowheads="1"/>
          </p:cNvSpPr>
          <p:nvPr/>
        </p:nvSpPr>
        <p:spPr bwMode="auto">
          <a:xfrm>
            <a:off x="2971800" y="4800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cs-CZ"/>
          </a:p>
        </p:txBody>
      </p:sp>
      <p:sp>
        <p:nvSpPr>
          <p:cNvPr id="8198" name="Line 22"/>
          <p:cNvSpPr>
            <a:spLocks noChangeShapeType="1"/>
          </p:cNvSpPr>
          <p:nvPr/>
        </p:nvSpPr>
        <p:spPr bwMode="auto">
          <a:xfrm>
            <a:off x="457200" y="1752600"/>
            <a:ext cx="1066800" cy="1588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1371600" y="3886200"/>
            <a:ext cx="19812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1"/>
              <a:t>Carrier Ar</a:t>
            </a:r>
          </a:p>
          <a:p>
            <a:r>
              <a:rPr lang="en-GB" b="1"/>
              <a:t>0.7-1 L/min</a:t>
            </a: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381000" y="2133600"/>
            <a:ext cx="2438400" cy="1219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GB" b="1"/>
              <a:t>Free uptake</a:t>
            </a:r>
          </a:p>
          <a:p>
            <a:pPr algn="l"/>
            <a:r>
              <a:rPr lang="en-GB" b="1"/>
              <a:t>by self-aspiration</a:t>
            </a:r>
          </a:p>
          <a:p>
            <a:pPr algn="l"/>
            <a:r>
              <a:rPr lang="en-GB" b="1"/>
              <a:t>1-3 mL/min</a:t>
            </a:r>
            <a:endParaRPr lang="en-GB"/>
          </a:p>
        </p:txBody>
      </p:sp>
      <p:sp>
        <p:nvSpPr>
          <p:cNvPr id="8201" name="AutoShape 29" descr="Velké tečky"/>
          <p:cNvSpPr>
            <a:spLocks noChangeArrowheads="1"/>
          </p:cNvSpPr>
          <p:nvPr/>
        </p:nvSpPr>
        <p:spPr bwMode="auto">
          <a:xfrm rot="-5364066">
            <a:off x="7431088" y="874713"/>
            <a:ext cx="990600" cy="1828800"/>
          </a:xfrm>
          <a:prstGeom prst="triangle">
            <a:avLst>
              <a:gd name="adj" fmla="val 500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cs-CZ"/>
          </a:p>
        </p:txBody>
      </p:sp>
      <p:sp>
        <p:nvSpPr>
          <p:cNvPr id="8202" name="Rectangle 31"/>
          <p:cNvSpPr>
            <a:spLocks noChangeArrowheads="1"/>
          </p:cNvSpPr>
          <p:nvPr/>
        </p:nvSpPr>
        <p:spPr bwMode="auto">
          <a:xfrm>
            <a:off x="3962400" y="2286000"/>
            <a:ext cx="30480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1"/>
              <a:t>Annular gap 10-35 μm</a:t>
            </a:r>
          </a:p>
        </p:txBody>
      </p:sp>
      <p:sp>
        <p:nvSpPr>
          <p:cNvPr id="8203" name="Rectangle 33"/>
          <p:cNvSpPr>
            <a:spLocks noChangeArrowheads="1"/>
          </p:cNvSpPr>
          <p:nvPr/>
        </p:nvSpPr>
        <p:spPr bwMode="auto">
          <a:xfrm>
            <a:off x="7239000" y="2362200"/>
            <a:ext cx="1600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1"/>
              <a:t>Aerosol</a:t>
            </a:r>
          </a:p>
        </p:txBody>
      </p:sp>
      <p:sp>
        <p:nvSpPr>
          <p:cNvPr id="8204" name="Rectangle 35"/>
          <p:cNvSpPr>
            <a:spLocks noChangeArrowheads="1"/>
          </p:cNvSpPr>
          <p:nvPr/>
        </p:nvSpPr>
        <p:spPr bwMode="auto">
          <a:xfrm>
            <a:off x="3962400" y="3048000"/>
            <a:ext cx="4876800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Clr>
                <a:srgbClr val="FF3300"/>
              </a:buClr>
              <a:buSzPct val="80000"/>
              <a:buFont typeface="Monotype Sorts"/>
              <a:buChar char="l"/>
            </a:pPr>
            <a:r>
              <a:rPr lang="en-GB" b="1"/>
              <a:t> Nebulization efficiency </a:t>
            </a:r>
            <a:r>
              <a:rPr lang="en-GB" b="1">
                <a:sym typeface="Symbol" pitchFamily="18" charset="2"/>
              </a:rPr>
              <a:t></a:t>
            </a:r>
            <a:r>
              <a:rPr lang="en-GB" b="1"/>
              <a:t> 5%</a:t>
            </a:r>
          </a:p>
          <a:p>
            <a:pPr algn="l">
              <a:buClr>
                <a:srgbClr val="FF3300"/>
              </a:buClr>
              <a:buSzPct val="80000"/>
              <a:buFont typeface="Monotype Sorts"/>
              <a:buChar char="l"/>
            </a:pPr>
            <a:r>
              <a:rPr lang="en-GB"/>
              <a:t> </a:t>
            </a:r>
            <a:r>
              <a:rPr lang="en-GB" b="1"/>
              <a:t>Maximum salt conc. 20-40g/L</a:t>
            </a:r>
          </a:p>
          <a:p>
            <a:pPr algn="l">
              <a:buClr>
                <a:srgbClr val="FF3300"/>
              </a:buClr>
              <a:buSzPct val="80000"/>
              <a:buFont typeface="Monotype Sorts"/>
              <a:buChar char="l"/>
            </a:pPr>
            <a:r>
              <a:rPr lang="en-GB" b="1"/>
              <a:t> Capillary clogging</a:t>
            </a:r>
          </a:p>
          <a:p>
            <a:pPr algn="l">
              <a:buClr>
                <a:srgbClr val="FF3300"/>
              </a:buClr>
              <a:buSzPct val="80000"/>
              <a:buFont typeface="Monotype Sorts"/>
              <a:buChar char="l"/>
            </a:pPr>
            <a:r>
              <a:rPr lang="en-GB" b="1"/>
              <a:t> Ar humidifier improves tolerance </a:t>
            </a:r>
          </a:p>
          <a:p>
            <a:pPr algn="l">
              <a:buClr>
                <a:srgbClr val="FF3300"/>
              </a:buClr>
              <a:buSzPct val="80000"/>
              <a:buFont typeface="Monotype Sorts"/>
              <a:buNone/>
            </a:pPr>
            <a:r>
              <a:rPr lang="en-GB" b="1"/>
              <a:t>    to dissolved solids</a:t>
            </a:r>
            <a:endParaRPr lang="en-GB"/>
          </a:p>
        </p:txBody>
      </p:sp>
      <p:sp>
        <p:nvSpPr>
          <p:cNvPr id="8205" name="Rectangle 36"/>
          <p:cNvSpPr>
            <a:spLocks noChangeArrowheads="1"/>
          </p:cNvSpPr>
          <p:nvPr/>
        </p:nvSpPr>
        <p:spPr bwMode="auto">
          <a:xfrm>
            <a:off x="457200" y="5181600"/>
            <a:ext cx="8382000" cy="1219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292100" algn="l">
              <a:buClr>
                <a:srgbClr val="FF3300"/>
              </a:buClr>
              <a:buFont typeface="Monotype Sorts"/>
              <a:buChar char="4"/>
            </a:pPr>
            <a:r>
              <a:rPr lang="en-GB" b="1"/>
              <a:t>Pumping eliminates influence of solution properties </a:t>
            </a:r>
          </a:p>
          <a:p>
            <a:pPr indent="292100" algn="l"/>
            <a:r>
              <a:rPr lang="en-GB" b="1"/>
              <a:t>and level height. “Starving” nebulizer - pump delivers less </a:t>
            </a:r>
          </a:p>
          <a:p>
            <a:pPr indent="292100" algn="l"/>
            <a:r>
              <a:rPr lang="en-GB" b="1"/>
              <a:t>than suction uptake </a:t>
            </a:r>
            <a:r>
              <a:rPr lang="en-GB" b="1">
                <a:sym typeface="Symbol" pitchFamily="18" charset="2"/>
              </a:rPr>
              <a:t> good signal stability</a:t>
            </a:r>
            <a:endParaRPr lang="en-GB" sz="2800" b="1">
              <a:sym typeface="Symbol" pitchFamily="18" charset="2"/>
            </a:endParaRPr>
          </a:p>
        </p:txBody>
      </p:sp>
      <p:sp>
        <p:nvSpPr>
          <p:cNvPr id="8206" name="Line 38"/>
          <p:cNvSpPr>
            <a:spLocks noChangeShapeType="1"/>
          </p:cNvSpPr>
          <p:nvPr/>
        </p:nvSpPr>
        <p:spPr bwMode="auto">
          <a:xfrm flipV="1">
            <a:off x="6934200" y="1905000"/>
            <a:ext cx="0" cy="3048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7" name="Line 41"/>
          <p:cNvSpPr>
            <a:spLocks noChangeShapeType="1"/>
          </p:cNvSpPr>
          <p:nvPr/>
        </p:nvSpPr>
        <p:spPr bwMode="auto">
          <a:xfrm>
            <a:off x="1676400" y="12954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8" name="Text Box 42"/>
          <p:cNvSpPr txBox="1">
            <a:spLocks noChangeArrowheads="1"/>
          </p:cNvSpPr>
          <p:nvPr/>
        </p:nvSpPr>
        <p:spPr bwMode="auto">
          <a:xfrm>
            <a:off x="379413" y="990600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/>
              <a:t>65 mm</a:t>
            </a:r>
            <a:endParaRPr lang="en-GB"/>
          </a:p>
        </p:txBody>
      </p:sp>
      <p:sp>
        <p:nvSpPr>
          <p:cNvPr id="33" name="Zástupný symbol pro číslo snímku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C540-7BD0-4891-A88F-4BEE6F7D0D1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V-groove nebulizer = high solids nebulizer = maximum dissolved solids nebulizer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981200" y="27432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 flipV="1">
            <a:off x="1981200" y="2438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1981200" y="44958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2590800" y="2438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 rot="-477906">
            <a:off x="2438400" y="2971800"/>
            <a:ext cx="304800" cy="609600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 flipV="1">
            <a:off x="2590800" y="4114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 rot="-904110">
            <a:off x="2514600" y="3810000"/>
            <a:ext cx="1524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V="1">
            <a:off x="2590800" y="3581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2590800" y="24384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2819400" y="27432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2590800" y="44958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8" name="Arc 17"/>
          <p:cNvSpPr>
            <a:spLocks/>
          </p:cNvSpPr>
          <p:nvPr/>
        </p:nvSpPr>
        <p:spPr bwMode="auto">
          <a:xfrm flipH="1">
            <a:off x="1143000" y="2743200"/>
            <a:ext cx="838200" cy="1143000"/>
          </a:xfrm>
          <a:custGeom>
            <a:avLst/>
            <a:gdLst>
              <a:gd name="T0" fmla="*/ 0 w 21600"/>
              <a:gd name="T1" fmla="*/ 0 h 21600"/>
              <a:gd name="T2" fmla="*/ 838200 w 21600"/>
              <a:gd name="T3" fmla="*/ 1143000 h 21600"/>
              <a:gd name="T4" fmla="*/ 0 w 21600"/>
              <a:gd name="T5" fmla="*/ 1143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9" name="Arc 19"/>
          <p:cNvSpPr>
            <a:spLocks/>
          </p:cNvSpPr>
          <p:nvPr/>
        </p:nvSpPr>
        <p:spPr bwMode="auto">
          <a:xfrm flipH="1" flipV="1">
            <a:off x="1143000" y="3886200"/>
            <a:ext cx="838200" cy="914400"/>
          </a:xfrm>
          <a:custGeom>
            <a:avLst/>
            <a:gdLst>
              <a:gd name="T0" fmla="*/ 0 w 21600"/>
              <a:gd name="T1" fmla="*/ 0 h 21600"/>
              <a:gd name="T2" fmla="*/ 8382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0" name="Arc 21"/>
          <p:cNvSpPr>
            <a:spLocks/>
          </p:cNvSpPr>
          <p:nvPr/>
        </p:nvSpPr>
        <p:spPr bwMode="auto">
          <a:xfrm flipV="1">
            <a:off x="2819400" y="3810000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838200 w 21600"/>
              <a:gd name="T3" fmla="*/ 990600 h 21600"/>
              <a:gd name="T4" fmla="*/ 0 w 21600"/>
              <a:gd name="T5" fmla="*/ 990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1" name="Arc 22"/>
          <p:cNvSpPr>
            <a:spLocks/>
          </p:cNvSpPr>
          <p:nvPr/>
        </p:nvSpPr>
        <p:spPr bwMode="auto">
          <a:xfrm>
            <a:off x="2819400" y="2743200"/>
            <a:ext cx="838200" cy="1066800"/>
          </a:xfrm>
          <a:custGeom>
            <a:avLst/>
            <a:gdLst>
              <a:gd name="T0" fmla="*/ 0 w 21600"/>
              <a:gd name="T1" fmla="*/ 0 h 21600"/>
              <a:gd name="T2" fmla="*/ 838200 w 21600"/>
              <a:gd name="T3" fmla="*/ 1066800 h 21600"/>
              <a:gd name="T4" fmla="*/ 0 w 21600"/>
              <a:gd name="T5" fmla="*/ 1066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2" name="Line 28"/>
          <p:cNvSpPr>
            <a:spLocks noChangeShapeType="1"/>
          </p:cNvSpPr>
          <p:nvPr/>
        </p:nvSpPr>
        <p:spPr bwMode="auto">
          <a:xfrm flipV="1">
            <a:off x="3352800" y="3429000"/>
            <a:ext cx="1447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3" name="Line 32"/>
          <p:cNvSpPr>
            <a:spLocks noChangeShapeType="1"/>
          </p:cNvSpPr>
          <p:nvPr/>
        </p:nvSpPr>
        <p:spPr bwMode="auto">
          <a:xfrm flipV="1">
            <a:off x="1524000" y="1600200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4" name="Oval 33"/>
          <p:cNvSpPr>
            <a:spLocks noChangeArrowheads="1"/>
          </p:cNvSpPr>
          <p:nvPr/>
        </p:nvSpPr>
        <p:spPr bwMode="auto">
          <a:xfrm rot="-1313784">
            <a:off x="3257550" y="1371600"/>
            <a:ext cx="1901825" cy="2209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5" name="Oval 34"/>
          <p:cNvSpPr>
            <a:spLocks noChangeArrowheads="1"/>
          </p:cNvSpPr>
          <p:nvPr/>
        </p:nvSpPr>
        <p:spPr bwMode="auto">
          <a:xfrm rot="-594729">
            <a:off x="3886200" y="2057400"/>
            <a:ext cx="304800" cy="609600"/>
          </a:xfrm>
          <a:prstGeom prst="ellipse">
            <a:avLst/>
          </a:prstGeom>
          <a:solidFill>
            <a:srgbClr val="00CCFF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6" name="Line 36"/>
          <p:cNvSpPr>
            <a:spLocks noChangeShapeType="1"/>
          </p:cNvSpPr>
          <p:nvPr/>
        </p:nvSpPr>
        <p:spPr bwMode="auto">
          <a:xfrm flipH="1" flipV="1">
            <a:off x="2438400" y="4724400"/>
            <a:ext cx="609600" cy="91440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7" name="Text Box 37"/>
          <p:cNvSpPr txBox="1">
            <a:spLocks noChangeArrowheads="1"/>
          </p:cNvSpPr>
          <p:nvPr/>
        </p:nvSpPr>
        <p:spPr bwMode="auto">
          <a:xfrm>
            <a:off x="3124200" y="5410200"/>
            <a:ext cx="1395413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/>
              <a:t>V-groove</a:t>
            </a:r>
            <a:endParaRPr lang="en-GB"/>
          </a:p>
        </p:txBody>
      </p:sp>
      <p:sp>
        <p:nvSpPr>
          <p:cNvPr id="11288" name="Line 38"/>
          <p:cNvSpPr>
            <a:spLocks noChangeShapeType="1"/>
          </p:cNvSpPr>
          <p:nvPr/>
        </p:nvSpPr>
        <p:spPr bwMode="auto">
          <a:xfrm flipV="1">
            <a:off x="2590800" y="2057400"/>
            <a:ext cx="13716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89" name="Line 39"/>
          <p:cNvSpPr>
            <a:spLocks noChangeShapeType="1"/>
          </p:cNvSpPr>
          <p:nvPr/>
        </p:nvSpPr>
        <p:spPr bwMode="auto">
          <a:xfrm flipV="1">
            <a:off x="2667000" y="2667000"/>
            <a:ext cx="14478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0" name="Line 44"/>
          <p:cNvSpPr>
            <a:spLocks noChangeShapeType="1"/>
          </p:cNvSpPr>
          <p:nvPr/>
        </p:nvSpPr>
        <p:spPr bwMode="auto">
          <a:xfrm flipV="1">
            <a:off x="2590800" y="2895600"/>
            <a:ext cx="14478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1" name="Line 45"/>
          <p:cNvSpPr>
            <a:spLocks noChangeShapeType="1"/>
          </p:cNvSpPr>
          <p:nvPr/>
        </p:nvSpPr>
        <p:spPr bwMode="auto">
          <a:xfrm flipV="1">
            <a:off x="2590800" y="3200400"/>
            <a:ext cx="15240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2" name="Oval 46"/>
          <p:cNvSpPr>
            <a:spLocks noChangeArrowheads="1"/>
          </p:cNvSpPr>
          <p:nvPr/>
        </p:nvSpPr>
        <p:spPr bwMode="auto">
          <a:xfrm rot="-925330">
            <a:off x="3962400" y="2895600"/>
            <a:ext cx="1524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3" name="Line 47"/>
          <p:cNvSpPr>
            <a:spLocks noChangeShapeType="1"/>
          </p:cNvSpPr>
          <p:nvPr/>
        </p:nvSpPr>
        <p:spPr bwMode="auto">
          <a:xfrm flipH="1">
            <a:off x="4267200" y="2209800"/>
            <a:ext cx="11430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4" name="Line 48"/>
          <p:cNvSpPr>
            <a:spLocks noChangeShapeType="1"/>
          </p:cNvSpPr>
          <p:nvPr/>
        </p:nvSpPr>
        <p:spPr bwMode="auto">
          <a:xfrm flipH="1">
            <a:off x="4267200" y="1447800"/>
            <a:ext cx="1295400" cy="7620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5" name="Text Box 49"/>
          <p:cNvSpPr txBox="1">
            <a:spLocks noChangeArrowheads="1"/>
          </p:cNvSpPr>
          <p:nvPr/>
        </p:nvSpPr>
        <p:spPr bwMode="auto">
          <a:xfrm>
            <a:off x="5791200" y="1219200"/>
            <a:ext cx="238760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/>
              <a:t>Pumped solution</a:t>
            </a:r>
            <a:endParaRPr lang="en-GB"/>
          </a:p>
        </p:txBody>
      </p:sp>
      <p:sp>
        <p:nvSpPr>
          <p:cNvPr id="11296" name="Text Box 50"/>
          <p:cNvSpPr txBox="1">
            <a:spLocks noChangeArrowheads="1"/>
          </p:cNvSpPr>
          <p:nvPr/>
        </p:nvSpPr>
        <p:spPr bwMode="auto">
          <a:xfrm>
            <a:off x="5775325" y="1946275"/>
            <a:ext cx="1023938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/>
              <a:t>Argon</a:t>
            </a:r>
            <a:endParaRPr lang="en-GB"/>
          </a:p>
        </p:txBody>
      </p:sp>
      <p:sp>
        <p:nvSpPr>
          <p:cNvPr id="11297" name="Line 54"/>
          <p:cNvSpPr>
            <a:spLocks noChangeShapeType="1"/>
          </p:cNvSpPr>
          <p:nvPr/>
        </p:nvSpPr>
        <p:spPr bwMode="auto">
          <a:xfrm>
            <a:off x="2438400" y="3200400"/>
            <a:ext cx="0" cy="9906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8" name="Line 55"/>
          <p:cNvSpPr>
            <a:spLocks noChangeShapeType="1"/>
          </p:cNvSpPr>
          <p:nvPr/>
        </p:nvSpPr>
        <p:spPr bwMode="auto">
          <a:xfrm>
            <a:off x="2743200" y="3352800"/>
            <a:ext cx="0" cy="1066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99" name="AutoShape 56" descr="Velké tečky"/>
          <p:cNvSpPr>
            <a:spLocks noChangeArrowheads="1"/>
          </p:cNvSpPr>
          <p:nvPr/>
        </p:nvSpPr>
        <p:spPr bwMode="auto">
          <a:xfrm rot="3487485">
            <a:off x="1314450" y="3575050"/>
            <a:ext cx="1066800" cy="1828800"/>
          </a:xfrm>
          <a:prstGeom prst="triangle">
            <a:avLst>
              <a:gd name="adj" fmla="val 500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s-CZ"/>
          </a:p>
        </p:txBody>
      </p:sp>
      <p:sp>
        <p:nvSpPr>
          <p:cNvPr id="11300" name="Oval 57" descr="Velké tečky"/>
          <p:cNvSpPr>
            <a:spLocks noChangeArrowheads="1"/>
          </p:cNvSpPr>
          <p:nvPr/>
        </p:nvSpPr>
        <p:spPr bwMode="auto">
          <a:xfrm rot="-1524308">
            <a:off x="777875" y="4491038"/>
            <a:ext cx="525463" cy="106680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01" name="Line 58"/>
          <p:cNvSpPr>
            <a:spLocks noChangeShapeType="1"/>
          </p:cNvSpPr>
          <p:nvPr/>
        </p:nvSpPr>
        <p:spPr bwMode="auto">
          <a:xfrm>
            <a:off x="2590800" y="3276600"/>
            <a:ext cx="0" cy="5334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02" name="Text Box 59"/>
          <p:cNvSpPr txBox="1">
            <a:spLocks noChangeArrowheads="1"/>
          </p:cNvSpPr>
          <p:nvPr/>
        </p:nvSpPr>
        <p:spPr bwMode="auto">
          <a:xfrm>
            <a:off x="5410200" y="2667000"/>
            <a:ext cx="3422650" cy="337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l">
              <a:buClr>
                <a:srgbClr val="FF3300"/>
              </a:buClr>
              <a:buFont typeface="Monotype Sorts"/>
              <a:buChar char="4"/>
            </a:pPr>
            <a:r>
              <a:rPr lang="en-GB" b="1"/>
              <a:t>No Venturi effect</a:t>
            </a:r>
          </a:p>
          <a:p>
            <a:pPr marL="381000" indent="-381000" algn="l">
              <a:buClr>
                <a:srgbClr val="FF3300"/>
              </a:buClr>
              <a:buFont typeface="Monotype Sorts"/>
              <a:buChar char="4"/>
            </a:pPr>
            <a:r>
              <a:rPr lang="en-GB" b="1"/>
              <a:t>1-mm solution capillary diameter</a:t>
            </a:r>
          </a:p>
          <a:p>
            <a:pPr marL="381000" indent="-381000" algn="l">
              <a:buClr>
                <a:srgbClr val="FF3300"/>
              </a:buClr>
              <a:buFont typeface="Monotype Sorts"/>
              <a:buChar char="4"/>
            </a:pPr>
            <a:r>
              <a:rPr lang="en-GB" b="1"/>
              <a:t>0.1 mm gas capillary diameter</a:t>
            </a:r>
          </a:p>
          <a:p>
            <a:pPr marL="381000" indent="-381000" algn="l">
              <a:buClr>
                <a:srgbClr val="FF3300"/>
              </a:buClr>
              <a:buFont typeface="Monotype Sorts"/>
              <a:buChar char="4"/>
            </a:pPr>
            <a:r>
              <a:rPr lang="en-GB" b="1"/>
              <a:t>No clogging</a:t>
            </a:r>
          </a:p>
          <a:p>
            <a:pPr marL="381000" indent="-381000" algn="l">
              <a:buClr>
                <a:srgbClr val="FF3300"/>
              </a:buClr>
              <a:buFont typeface="Monotype Sorts"/>
              <a:buChar char="4"/>
            </a:pPr>
            <a:r>
              <a:rPr lang="en-GB" b="1"/>
              <a:t>Concentrated soln. 100g/L</a:t>
            </a:r>
          </a:p>
          <a:p>
            <a:pPr marL="381000" indent="-381000" algn="l">
              <a:buClr>
                <a:srgbClr val="FF3300"/>
              </a:buClr>
              <a:buFont typeface="Monotype Sorts"/>
              <a:buChar char="4"/>
            </a:pPr>
            <a:r>
              <a:rPr lang="en-GB" b="1"/>
              <a:t>Slurry nebulization</a:t>
            </a:r>
          </a:p>
        </p:txBody>
      </p:sp>
      <p:sp>
        <p:nvSpPr>
          <p:cNvPr id="11303" name="Text Box 61"/>
          <p:cNvSpPr txBox="1">
            <a:spLocks noChangeArrowheads="1"/>
          </p:cNvSpPr>
          <p:nvPr/>
        </p:nvSpPr>
        <p:spPr bwMode="auto">
          <a:xfrm>
            <a:off x="517525" y="5756275"/>
            <a:ext cx="1311275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b="1"/>
              <a:t>Aerosol</a:t>
            </a:r>
          </a:p>
        </p:txBody>
      </p:sp>
      <p:sp>
        <p:nvSpPr>
          <p:cNvPr id="11304" name="Text Box 62"/>
          <p:cNvSpPr txBox="1">
            <a:spLocks noChangeArrowheads="1"/>
          </p:cNvSpPr>
          <p:nvPr/>
        </p:nvSpPr>
        <p:spPr bwMode="auto">
          <a:xfrm>
            <a:off x="5334000" y="6248400"/>
            <a:ext cx="3597275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/>
              <a:t>Suddendorf &amp; Boyer 1980</a:t>
            </a:r>
          </a:p>
        </p:txBody>
      </p:sp>
      <p:sp>
        <p:nvSpPr>
          <p:cNvPr id="11305" name="Text Box 63"/>
          <p:cNvSpPr txBox="1">
            <a:spLocks noChangeArrowheads="1"/>
          </p:cNvSpPr>
          <p:nvPr/>
        </p:nvSpPr>
        <p:spPr bwMode="auto">
          <a:xfrm>
            <a:off x="1905000" y="6248400"/>
            <a:ext cx="3019425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/>
              <a:t>Wolcott &amp; Sobel 1978</a:t>
            </a:r>
          </a:p>
        </p:txBody>
      </p:sp>
      <p:sp>
        <p:nvSpPr>
          <p:cNvPr id="42" name="Zástupný symbol pro číslo snímku 4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2B77BC-428D-48AC-A85A-E859ABF5234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42844" y="142852"/>
            <a:ext cx="8569325" cy="5800725"/>
            <a:chOff x="96" y="240"/>
            <a:chExt cx="5398" cy="3654"/>
          </a:xfrm>
        </p:grpSpPr>
        <p:sp>
          <p:nvSpPr>
            <p:cNvPr id="15363" name="Line 3"/>
            <p:cNvSpPr>
              <a:spLocks noChangeShapeType="1"/>
            </p:cNvSpPr>
            <p:nvPr/>
          </p:nvSpPr>
          <p:spPr bwMode="auto">
            <a:xfrm>
              <a:off x="2715" y="1521"/>
              <a:ext cx="215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>
              <a:off x="4739" y="2637"/>
              <a:ext cx="13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65" name="Freeform 8"/>
            <p:cNvSpPr>
              <a:spLocks/>
            </p:cNvSpPr>
            <p:nvPr/>
          </p:nvSpPr>
          <p:spPr bwMode="auto">
            <a:xfrm>
              <a:off x="4870" y="1521"/>
              <a:ext cx="457" cy="1116"/>
            </a:xfrm>
            <a:custGeom>
              <a:avLst/>
              <a:gdLst>
                <a:gd name="T0" fmla="*/ 0 w 504"/>
                <a:gd name="T1" fmla="*/ 0 h 824"/>
                <a:gd name="T2" fmla="*/ 336 w 504"/>
                <a:gd name="T3" fmla="*/ 96 h 824"/>
                <a:gd name="T4" fmla="*/ 480 w 504"/>
                <a:gd name="T5" fmla="*/ 336 h 824"/>
                <a:gd name="T6" fmla="*/ 480 w 504"/>
                <a:gd name="T7" fmla="*/ 480 h 824"/>
                <a:gd name="T8" fmla="*/ 336 w 504"/>
                <a:gd name="T9" fmla="*/ 768 h 824"/>
                <a:gd name="T10" fmla="*/ 0 w 504"/>
                <a:gd name="T11" fmla="*/ 816 h 8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824"/>
                <a:gd name="T20" fmla="*/ 504 w 504"/>
                <a:gd name="T21" fmla="*/ 824 h 8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824">
                  <a:moveTo>
                    <a:pt x="0" y="0"/>
                  </a:moveTo>
                  <a:cubicBezTo>
                    <a:pt x="128" y="20"/>
                    <a:pt x="256" y="40"/>
                    <a:pt x="336" y="96"/>
                  </a:cubicBezTo>
                  <a:cubicBezTo>
                    <a:pt x="416" y="152"/>
                    <a:pt x="456" y="272"/>
                    <a:pt x="480" y="336"/>
                  </a:cubicBezTo>
                  <a:cubicBezTo>
                    <a:pt x="504" y="400"/>
                    <a:pt x="504" y="408"/>
                    <a:pt x="480" y="480"/>
                  </a:cubicBezTo>
                  <a:cubicBezTo>
                    <a:pt x="456" y="552"/>
                    <a:pt x="416" y="712"/>
                    <a:pt x="336" y="768"/>
                  </a:cubicBezTo>
                  <a:cubicBezTo>
                    <a:pt x="256" y="824"/>
                    <a:pt x="56" y="808"/>
                    <a:pt x="0" y="816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66" name="Line 9"/>
            <p:cNvSpPr>
              <a:spLocks noChangeShapeType="1"/>
            </p:cNvSpPr>
            <p:nvPr/>
          </p:nvSpPr>
          <p:spPr bwMode="auto">
            <a:xfrm>
              <a:off x="4739" y="2637"/>
              <a:ext cx="1" cy="7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67" name="Line 10"/>
            <p:cNvSpPr>
              <a:spLocks noChangeShapeType="1"/>
            </p:cNvSpPr>
            <p:nvPr/>
          </p:nvSpPr>
          <p:spPr bwMode="auto">
            <a:xfrm>
              <a:off x="4543" y="2637"/>
              <a:ext cx="1" cy="7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2715" y="2637"/>
              <a:ext cx="18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 flipH="1" flipV="1">
              <a:off x="2453" y="864"/>
              <a:ext cx="262" cy="6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 rot="-114868">
              <a:off x="2257" y="930"/>
              <a:ext cx="196" cy="5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1" name="Oval 14"/>
            <p:cNvSpPr>
              <a:spLocks noChangeArrowheads="1"/>
            </p:cNvSpPr>
            <p:nvPr/>
          </p:nvSpPr>
          <p:spPr bwMode="auto">
            <a:xfrm rot="-628454">
              <a:off x="2257" y="864"/>
              <a:ext cx="196" cy="6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2" name="Line 15"/>
            <p:cNvSpPr>
              <a:spLocks noChangeShapeType="1"/>
            </p:cNvSpPr>
            <p:nvPr/>
          </p:nvSpPr>
          <p:spPr bwMode="auto">
            <a:xfrm flipH="1">
              <a:off x="1931" y="1521"/>
              <a:ext cx="522" cy="2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3" name="Line 16"/>
            <p:cNvSpPr>
              <a:spLocks noChangeShapeType="1"/>
            </p:cNvSpPr>
            <p:nvPr/>
          </p:nvSpPr>
          <p:spPr bwMode="auto">
            <a:xfrm flipH="1">
              <a:off x="2649" y="2637"/>
              <a:ext cx="6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4" name="Line 17"/>
            <p:cNvSpPr>
              <a:spLocks noChangeShapeType="1"/>
            </p:cNvSpPr>
            <p:nvPr/>
          </p:nvSpPr>
          <p:spPr bwMode="auto">
            <a:xfrm flipH="1" flipV="1">
              <a:off x="1931" y="2375"/>
              <a:ext cx="718" cy="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5" name="Line 18"/>
            <p:cNvSpPr>
              <a:spLocks noChangeShapeType="1"/>
            </p:cNvSpPr>
            <p:nvPr/>
          </p:nvSpPr>
          <p:spPr bwMode="auto">
            <a:xfrm flipV="1">
              <a:off x="1996" y="1718"/>
              <a:ext cx="588" cy="2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6" name="Line 19"/>
            <p:cNvSpPr>
              <a:spLocks noChangeShapeType="1"/>
            </p:cNvSpPr>
            <p:nvPr/>
          </p:nvSpPr>
          <p:spPr bwMode="auto">
            <a:xfrm>
              <a:off x="2584" y="1718"/>
              <a:ext cx="1959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1996" y="2178"/>
              <a:ext cx="588" cy="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8" name="Line 21"/>
            <p:cNvSpPr>
              <a:spLocks noChangeShapeType="1"/>
            </p:cNvSpPr>
            <p:nvPr/>
          </p:nvSpPr>
          <p:spPr bwMode="auto">
            <a:xfrm>
              <a:off x="2584" y="2440"/>
              <a:ext cx="1959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79" name="Line 22"/>
            <p:cNvSpPr>
              <a:spLocks noChangeShapeType="1"/>
            </p:cNvSpPr>
            <p:nvPr/>
          </p:nvSpPr>
          <p:spPr bwMode="auto">
            <a:xfrm>
              <a:off x="1735" y="1981"/>
              <a:ext cx="58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0" name="Line 23"/>
            <p:cNvSpPr>
              <a:spLocks noChangeShapeType="1"/>
            </p:cNvSpPr>
            <p:nvPr/>
          </p:nvSpPr>
          <p:spPr bwMode="auto">
            <a:xfrm>
              <a:off x="1735" y="2178"/>
              <a:ext cx="58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1" name="Line 24"/>
            <p:cNvSpPr>
              <a:spLocks noChangeShapeType="1"/>
            </p:cNvSpPr>
            <p:nvPr/>
          </p:nvSpPr>
          <p:spPr bwMode="auto">
            <a:xfrm>
              <a:off x="2323" y="1981"/>
              <a:ext cx="65" cy="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2" name="Line 25"/>
            <p:cNvSpPr>
              <a:spLocks noChangeShapeType="1"/>
            </p:cNvSpPr>
            <p:nvPr/>
          </p:nvSpPr>
          <p:spPr bwMode="auto">
            <a:xfrm flipV="1">
              <a:off x="2323" y="2112"/>
              <a:ext cx="65" cy="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3" name="Line 28"/>
            <p:cNvSpPr>
              <a:spLocks noChangeShapeType="1"/>
            </p:cNvSpPr>
            <p:nvPr/>
          </p:nvSpPr>
          <p:spPr bwMode="auto">
            <a:xfrm>
              <a:off x="1931" y="1784"/>
              <a:ext cx="1" cy="1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4" name="Line 29"/>
            <p:cNvSpPr>
              <a:spLocks noChangeShapeType="1"/>
            </p:cNvSpPr>
            <p:nvPr/>
          </p:nvSpPr>
          <p:spPr bwMode="auto">
            <a:xfrm flipV="1">
              <a:off x="1931" y="2178"/>
              <a:ext cx="1" cy="1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5" name="Oval 30"/>
            <p:cNvSpPr>
              <a:spLocks noChangeArrowheads="1"/>
            </p:cNvSpPr>
            <p:nvPr/>
          </p:nvSpPr>
          <p:spPr bwMode="auto">
            <a:xfrm>
              <a:off x="4413" y="1718"/>
              <a:ext cx="196" cy="7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6" name="Rectangle 31"/>
            <p:cNvSpPr>
              <a:spLocks noChangeArrowheads="1"/>
            </p:cNvSpPr>
            <p:nvPr/>
          </p:nvSpPr>
          <p:spPr bwMode="auto">
            <a:xfrm>
              <a:off x="1343" y="2046"/>
              <a:ext cx="980" cy="6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7" name="Line 32"/>
            <p:cNvSpPr>
              <a:spLocks noChangeShapeType="1"/>
            </p:cNvSpPr>
            <p:nvPr/>
          </p:nvSpPr>
          <p:spPr bwMode="auto">
            <a:xfrm>
              <a:off x="1735" y="2178"/>
              <a:ext cx="1" cy="3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8" name="Line 33"/>
            <p:cNvSpPr>
              <a:spLocks noChangeShapeType="1"/>
            </p:cNvSpPr>
            <p:nvPr/>
          </p:nvSpPr>
          <p:spPr bwMode="auto">
            <a:xfrm>
              <a:off x="1604" y="2178"/>
              <a:ext cx="1" cy="3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9" name="Line 34"/>
            <p:cNvSpPr>
              <a:spLocks noChangeShapeType="1"/>
            </p:cNvSpPr>
            <p:nvPr/>
          </p:nvSpPr>
          <p:spPr bwMode="auto">
            <a:xfrm flipH="1">
              <a:off x="1408" y="1981"/>
              <a:ext cx="32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0" name="Line 35"/>
            <p:cNvSpPr>
              <a:spLocks noChangeShapeType="1"/>
            </p:cNvSpPr>
            <p:nvPr/>
          </p:nvSpPr>
          <p:spPr bwMode="auto">
            <a:xfrm flipH="1">
              <a:off x="1408" y="2178"/>
              <a:ext cx="1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1" name="Line 36"/>
            <p:cNvSpPr>
              <a:spLocks noChangeShapeType="1"/>
            </p:cNvSpPr>
            <p:nvPr/>
          </p:nvSpPr>
          <p:spPr bwMode="auto">
            <a:xfrm>
              <a:off x="1408" y="1981"/>
              <a:ext cx="1" cy="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2" name="Line 37"/>
            <p:cNvSpPr>
              <a:spLocks noChangeShapeType="1"/>
            </p:cNvSpPr>
            <p:nvPr/>
          </p:nvSpPr>
          <p:spPr bwMode="auto">
            <a:xfrm flipV="1">
              <a:off x="1408" y="2112"/>
              <a:ext cx="1" cy="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3" name="Line 39"/>
            <p:cNvSpPr>
              <a:spLocks noChangeShapeType="1"/>
            </p:cNvSpPr>
            <p:nvPr/>
          </p:nvSpPr>
          <p:spPr bwMode="auto">
            <a:xfrm>
              <a:off x="1735" y="2506"/>
              <a:ext cx="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4" name="Line 41"/>
            <p:cNvSpPr>
              <a:spLocks noChangeShapeType="1"/>
            </p:cNvSpPr>
            <p:nvPr/>
          </p:nvSpPr>
          <p:spPr bwMode="auto">
            <a:xfrm flipH="1">
              <a:off x="1865" y="1784"/>
              <a:ext cx="6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5" name="Line 42"/>
            <p:cNvSpPr>
              <a:spLocks noChangeShapeType="1"/>
            </p:cNvSpPr>
            <p:nvPr/>
          </p:nvSpPr>
          <p:spPr bwMode="auto">
            <a:xfrm flipH="1" flipV="1">
              <a:off x="1865" y="2375"/>
              <a:ext cx="6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6" name="Line 43"/>
            <p:cNvSpPr>
              <a:spLocks noChangeShapeType="1"/>
            </p:cNvSpPr>
            <p:nvPr/>
          </p:nvSpPr>
          <p:spPr bwMode="auto">
            <a:xfrm>
              <a:off x="1865" y="1784"/>
              <a:ext cx="1" cy="1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7" name="Line 44"/>
            <p:cNvSpPr>
              <a:spLocks noChangeShapeType="1"/>
            </p:cNvSpPr>
            <p:nvPr/>
          </p:nvSpPr>
          <p:spPr bwMode="auto">
            <a:xfrm flipV="1">
              <a:off x="1865" y="2178"/>
              <a:ext cx="1" cy="1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8" name="Line 46"/>
            <p:cNvSpPr>
              <a:spLocks noChangeShapeType="1"/>
            </p:cNvSpPr>
            <p:nvPr/>
          </p:nvSpPr>
          <p:spPr bwMode="auto">
            <a:xfrm flipV="1">
              <a:off x="1679" y="2592"/>
              <a:ext cx="1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99" name="Line 47"/>
            <p:cNvSpPr>
              <a:spLocks noChangeShapeType="1"/>
            </p:cNvSpPr>
            <p:nvPr/>
          </p:nvSpPr>
          <p:spPr bwMode="auto">
            <a:xfrm>
              <a:off x="671" y="2064"/>
              <a:ext cx="528" cy="1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0" name="Text Box 48"/>
            <p:cNvSpPr txBox="1">
              <a:spLocks noChangeArrowheads="1"/>
            </p:cNvSpPr>
            <p:nvPr/>
          </p:nvSpPr>
          <p:spPr bwMode="auto">
            <a:xfrm>
              <a:off x="1522" y="3069"/>
              <a:ext cx="346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b="1"/>
                <a:t>Ar</a:t>
              </a:r>
              <a:endParaRPr lang="en-GB"/>
            </a:p>
          </p:txBody>
        </p:sp>
        <p:sp>
          <p:nvSpPr>
            <p:cNvPr id="15401" name="Text Box 49"/>
            <p:cNvSpPr txBox="1">
              <a:spLocks noChangeArrowheads="1"/>
            </p:cNvSpPr>
            <p:nvPr/>
          </p:nvSpPr>
          <p:spPr bwMode="auto">
            <a:xfrm>
              <a:off x="556" y="1629"/>
              <a:ext cx="805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b="1"/>
                <a:t>Solution</a:t>
              </a:r>
              <a:endParaRPr lang="en-GB"/>
            </a:p>
          </p:txBody>
        </p:sp>
        <p:sp>
          <p:nvSpPr>
            <p:cNvPr id="15402" name="AutoShape 50" descr="Velké tečky"/>
            <p:cNvSpPr>
              <a:spLocks noChangeArrowheads="1"/>
            </p:cNvSpPr>
            <p:nvPr/>
          </p:nvSpPr>
          <p:spPr bwMode="auto">
            <a:xfrm rot="-5486206">
              <a:off x="3019" y="1200"/>
              <a:ext cx="484" cy="1732"/>
            </a:xfrm>
            <a:prstGeom prst="triangle">
              <a:avLst>
                <a:gd name="adj" fmla="val 50000"/>
              </a:avLst>
            </a:prstGeom>
            <a:pattFill prst="lgConfetti">
              <a:fgClr>
                <a:srgbClr val="3333FF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cs-CZ"/>
            </a:p>
          </p:txBody>
        </p:sp>
        <p:sp>
          <p:nvSpPr>
            <p:cNvPr id="15403" name="Oval 52" descr="Velké tečky"/>
            <p:cNvSpPr>
              <a:spLocks noChangeArrowheads="1"/>
            </p:cNvSpPr>
            <p:nvPr/>
          </p:nvSpPr>
          <p:spPr bwMode="auto">
            <a:xfrm rot="1361">
              <a:off x="3983" y="1824"/>
              <a:ext cx="289" cy="432"/>
            </a:xfrm>
            <a:prstGeom prst="ellipse">
              <a:avLst/>
            </a:prstGeom>
            <a:pattFill prst="lgConfetti">
              <a:fgClr>
                <a:srgbClr val="3366FF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4" name="Line 54"/>
            <p:cNvSpPr>
              <a:spLocks noChangeShapeType="1"/>
            </p:cNvSpPr>
            <p:nvPr/>
          </p:nvSpPr>
          <p:spPr bwMode="auto">
            <a:xfrm>
              <a:off x="4655" y="2928"/>
              <a:ext cx="1" cy="72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5" name="Text Box 55"/>
            <p:cNvSpPr txBox="1">
              <a:spLocks noChangeArrowheads="1"/>
            </p:cNvSpPr>
            <p:nvPr/>
          </p:nvSpPr>
          <p:spPr bwMode="auto">
            <a:xfrm>
              <a:off x="4892" y="3309"/>
              <a:ext cx="602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b="1"/>
                <a:t>Drain</a:t>
              </a:r>
              <a:endParaRPr lang="en-GB"/>
            </a:p>
          </p:txBody>
        </p:sp>
        <p:sp>
          <p:nvSpPr>
            <p:cNvPr id="15406" name="AutoShape 57"/>
            <p:cNvSpPr>
              <a:spLocks noChangeArrowheads="1"/>
            </p:cNvSpPr>
            <p:nvPr/>
          </p:nvSpPr>
          <p:spPr bwMode="auto">
            <a:xfrm rot="10470396">
              <a:off x="4316" y="1540"/>
              <a:ext cx="815" cy="384"/>
            </a:xfrm>
            <a:prstGeom prst="curvedRightArrow">
              <a:avLst>
                <a:gd name="adj1" fmla="val 20000"/>
                <a:gd name="adj2" fmla="val 40000"/>
                <a:gd name="adj3" fmla="val 7074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7" name="AutoShape 58"/>
            <p:cNvSpPr>
              <a:spLocks noChangeArrowheads="1"/>
            </p:cNvSpPr>
            <p:nvPr/>
          </p:nvSpPr>
          <p:spPr bwMode="auto">
            <a:xfrm>
              <a:off x="4319" y="2160"/>
              <a:ext cx="864" cy="432"/>
            </a:xfrm>
            <a:prstGeom prst="curvedLeftArrow">
              <a:avLst>
                <a:gd name="adj1" fmla="val 20000"/>
                <a:gd name="adj2" fmla="val 40000"/>
                <a:gd name="adj3" fmla="val 6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8" name="AutoShape 59"/>
            <p:cNvSpPr>
              <a:spLocks noChangeArrowheads="1"/>
            </p:cNvSpPr>
            <p:nvPr/>
          </p:nvSpPr>
          <p:spPr bwMode="auto">
            <a:xfrm>
              <a:off x="3455" y="1584"/>
              <a:ext cx="615" cy="96"/>
            </a:xfrm>
            <a:prstGeom prst="leftArrow">
              <a:avLst>
                <a:gd name="adj1" fmla="val 50000"/>
                <a:gd name="adj2" fmla="val 160156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9" name="AutoShape 60"/>
            <p:cNvSpPr>
              <a:spLocks noChangeArrowheads="1"/>
            </p:cNvSpPr>
            <p:nvPr/>
          </p:nvSpPr>
          <p:spPr bwMode="auto">
            <a:xfrm>
              <a:off x="3455" y="2496"/>
              <a:ext cx="615" cy="96"/>
            </a:xfrm>
            <a:prstGeom prst="leftArrow">
              <a:avLst>
                <a:gd name="adj1" fmla="val 50000"/>
                <a:gd name="adj2" fmla="val 16015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10" name="AutoShape 66"/>
            <p:cNvSpPr>
              <a:spLocks noChangeArrowheads="1"/>
            </p:cNvSpPr>
            <p:nvPr/>
          </p:nvSpPr>
          <p:spPr bwMode="auto">
            <a:xfrm rot="4197913">
              <a:off x="2201" y="1254"/>
              <a:ext cx="587" cy="95"/>
            </a:xfrm>
            <a:prstGeom prst="leftArrow">
              <a:avLst>
                <a:gd name="adj1" fmla="val 50000"/>
                <a:gd name="adj2" fmla="val 154474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11" name="AutoShape 69"/>
            <p:cNvSpPr>
              <a:spLocks noChangeArrowheads="1"/>
            </p:cNvSpPr>
            <p:nvPr/>
          </p:nvSpPr>
          <p:spPr bwMode="auto">
            <a:xfrm>
              <a:off x="4320" y="1968"/>
              <a:ext cx="864" cy="14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12" name="Text Box 70"/>
            <p:cNvSpPr txBox="1">
              <a:spLocks noChangeArrowheads="1"/>
            </p:cNvSpPr>
            <p:nvPr/>
          </p:nvSpPr>
          <p:spPr bwMode="auto">
            <a:xfrm>
              <a:off x="96" y="240"/>
              <a:ext cx="52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36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Scott</a:t>
              </a:r>
              <a:r>
                <a:rPr lang="en-GB" sz="36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double-pass spray chamber</a:t>
              </a:r>
            </a:p>
          </p:txBody>
        </p:sp>
        <p:sp>
          <p:nvSpPr>
            <p:cNvPr id="15413" name="Text Box 71"/>
            <p:cNvSpPr txBox="1">
              <a:spLocks noChangeArrowheads="1"/>
            </p:cNvSpPr>
            <p:nvPr/>
          </p:nvSpPr>
          <p:spPr bwMode="auto">
            <a:xfrm>
              <a:off x="1392" y="3600"/>
              <a:ext cx="3033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b="1"/>
                <a:t>Scott, Fassel, Kniseley Nixon (1974)</a:t>
              </a:r>
            </a:p>
          </p:txBody>
        </p:sp>
      </p:grpSp>
      <p:sp>
        <p:nvSpPr>
          <p:cNvPr id="54" name="Zástupný symbol pro číslo snímku 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2B77BC-428D-48AC-A85A-E859ABF5234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Vnášení plynných vzorků</a:t>
            </a:r>
            <a:endParaRPr lang="cs-CZ" b="1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dirty="0" smtClean="0"/>
              <a:t>Generování těkavých hydridů (As, </a:t>
            </a:r>
            <a:r>
              <a:rPr lang="cs-CZ" dirty="0" err="1" smtClean="0"/>
              <a:t>Sb</a:t>
            </a:r>
            <a:r>
              <a:rPr lang="cs-CZ" dirty="0" smtClean="0"/>
              <a:t>, </a:t>
            </a:r>
            <a:r>
              <a:rPr lang="cs-CZ" dirty="0" err="1" smtClean="0"/>
              <a:t>Bi</a:t>
            </a:r>
            <a:r>
              <a:rPr lang="cs-CZ" dirty="0" smtClean="0"/>
              <a:t>, Se, </a:t>
            </a:r>
            <a:r>
              <a:rPr lang="cs-CZ" dirty="0" err="1" smtClean="0"/>
              <a:t>Te</a:t>
            </a:r>
            <a:r>
              <a:rPr lang="cs-CZ" dirty="0" smtClean="0"/>
              <a:t>, </a:t>
            </a:r>
            <a:r>
              <a:rPr lang="cs-CZ" dirty="0" err="1" smtClean="0"/>
              <a:t>Ge</a:t>
            </a:r>
            <a:r>
              <a:rPr lang="cs-CZ" dirty="0" smtClean="0"/>
              <a:t>, </a:t>
            </a:r>
            <a:r>
              <a:rPr lang="cs-CZ" dirty="0" err="1" smtClean="0"/>
              <a:t>Sn</a:t>
            </a:r>
            <a:r>
              <a:rPr lang="cs-CZ" dirty="0" smtClean="0"/>
              <a:t>)</a:t>
            </a:r>
          </a:p>
          <a:p>
            <a:r>
              <a:rPr lang="cs-CZ" dirty="0" smtClean="0"/>
              <a:t>Generování dalších těkavých prvků a sloučenin: Cl, Br, I, SO</a:t>
            </a:r>
            <a:r>
              <a:rPr lang="cs-CZ" baseline="-25000" dirty="0" smtClean="0"/>
              <a:t>2</a:t>
            </a:r>
            <a:r>
              <a:rPr lang="cs-CZ" dirty="0" smtClean="0"/>
              <a:t>, karboxylů V, Ni, </a:t>
            </a:r>
            <a:r>
              <a:rPr lang="cs-CZ" dirty="0" err="1" smtClean="0"/>
              <a:t>Fe</a:t>
            </a:r>
            <a:r>
              <a:rPr lang="cs-CZ" dirty="0" smtClean="0"/>
              <a:t>..</a:t>
            </a:r>
            <a:endParaRPr lang="cs-CZ" baseline="-25000" dirty="0" smtClean="0"/>
          </a:p>
          <a:p>
            <a:r>
              <a:rPr lang="cs-CZ" dirty="0" smtClean="0"/>
              <a:t>Těkavých </a:t>
            </a:r>
            <a:r>
              <a:rPr lang="cs-CZ" dirty="0" err="1" smtClean="0"/>
              <a:t>dithiokarbamátů</a:t>
            </a:r>
            <a:r>
              <a:rPr lang="cs-CZ" dirty="0" smtClean="0"/>
              <a:t>,  </a:t>
            </a:r>
            <a:r>
              <a:rPr lang="cs-CZ" dirty="0" err="1" smtClean="0"/>
              <a:t>fluoroacetonátů</a:t>
            </a:r>
            <a:r>
              <a:rPr lang="cs-CZ" dirty="0" smtClean="0"/>
              <a:t>,  </a:t>
            </a:r>
            <a:r>
              <a:rPr lang="cs-CZ" dirty="0" err="1" smtClean="0"/>
              <a:t>diketonů</a:t>
            </a:r>
            <a:r>
              <a:rPr lang="cs-CZ" dirty="0" smtClean="0"/>
              <a:t> (</a:t>
            </a:r>
            <a:r>
              <a:rPr lang="cs-CZ" dirty="0" err="1" smtClean="0"/>
              <a:t>Cr</a:t>
            </a:r>
            <a:r>
              <a:rPr lang="cs-CZ" dirty="0" smtClean="0"/>
              <a:t>, Co, </a:t>
            </a:r>
            <a:r>
              <a:rPr lang="cs-CZ" dirty="0" err="1" smtClean="0"/>
              <a:t>Fe</a:t>
            </a:r>
            <a:r>
              <a:rPr lang="cs-CZ" dirty="0" smtClean="0"/>
              <a:t>, </a:t>
            </a:r>
            <a:r>
              <a:rPr lang="cs-CZ" dirty="0" err="1" smtClean="0"/>
              <a:t>Mn</a:t>
            </a:r>
            <a:r>
              <a:rPr lang="cs-CZ" dirty="0" smtClean="0"/>
              <a:t>, </a:t>
            </a:r>
            <a:r>
              <a:rPr lang="cs-CZ" dirty="0" err="1" smtClean="0"/>
              <a:t>Zn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Plynová chromatografie organických látek s ICP detekcí: Cl, Br, I, B, C, S, P, O, N</a:t>
            </a:r>
          </a:p>
          <a:p>
            <a:r>
              <a:rPr lang="cs-CZ" dirty="0" smtClean="0"/>
              <a:t>Zavádění vzduchu pro stanovení nečistot v ovzduší</a:t>
            </a:r>
          </a:p>
          <a:p>
            <a:endParaRPr lang="cs-CZ" dirty="0" smtClean="0"/>
          </a:p>
        </p:txBody>
      </p:sp>
      <p:sp>
        <p:nvSpPr>
          <p:cNvPr id="22533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545B51-7C2F-49AD-BE86-D066612ED80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500034" y="3643314"/>
            <a:ext cx="6705600" cy="228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153400" cy="45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400" b="1" dirty="0">
                <a:solidFill>
                  <a:schemeClr val="accent2"/>
                </a:solidFill>
                <a:latin typeface="+mn-lt"/>
              </a:rPr>
              <a:t>Historically - Marsh reaction in </a:t>
            </a:r>
            <a:r>
              <a:rPr lang="en-GB" sz="2400" b="1" dirty="0" err="1">
                <a:solidFill>
                  <a:schemeClr val="accent2"/>
                </a:solidFill>
                <a:latin typeface="+mn-lt"/>
              </a:rPr>
              <a:t>Gutzeit</a:t>
            </a:r>
            <a:r>
              <a:rPr lang="en-GB" sz="2400" b="1" dirty="0">
                <a:solidFill>
                  <a:schemeClr val="accent2"/>
                </a:solidFill>
                <a:latin typeface="+mn-lt"/>
              </a:rPr>
              <a:t> test for As</a:t>
            </a:r>
            <a:endParaRPr lang="en-GB" sz="2400" b="1" dirty="0">
              <a:latin typeface="+mn-lt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800" b="1" dirty="0">
                <a:latin typeface="+mn-lt"/>
              </a:rPr>
              <a:t>3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>Zn</a:t>
            </a:r>
            <a:r>
              <a:rPr lang="en-GB" sz="2800" b="1" dirty="0">
                <a:latin typeface="+mn-lt"/>
              </a:rPr>
              <a:t> + 6 H</a:t>
            </a:r>
            <a:r>
              <a:rPr lang="en-GB" sz="2800" b="1" baseline="30000" dirty="0">
                <a:latin typeface="+mn-lt"/>
              </a:rPr>
              <a:t>+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>
                <a:latin typeface="+mn-lt"/>
                <a:sym typeface="Symbol" pitchFamily="18" charset="2"/>
              </a:rPr>
              <a:t></a:t>
            </a:r>
            <a:r>
              <a:rPr lang="en-GB" sz="2800" b="1" dirty="0">
                <a:latin typeface="+mn-lt"/>
              </a:rPr>
              <a:t> 3 Zn</a:t>
            </a:r>
            <a:r>
              <a:rPr lang="en-GB" sz="2800" b="1" baseline="30000" dirty="0">
                <a:latin typeface="+mn-lt"/>
              </a:rPr>
              <a:t>2+</a:t>
            </a:r>
            <a:r>
              <a:rPr lang="en-GB" sz="2800" b="1" dirty="0">
                <a:latin typeface="+mn-lt"/>
              </a:rPr>
              <a:t> +  </a:t>
            </a:r>
            <a:r>
              <a:rPr lang="en-GB" sz="2800" b="1" dirty="0">
                <a:solidFill>
                  <a:srgbClr val="009900"/>
                </a:solidFill>
                <a:latin typeface="+mn-lt"/>
              </a:rPr>
              <a:t>6H</a:t>
            </a:r>
            <a:r>
              <a:rPr lang="en-GB" sz="2800" b="1" baseline="30000" dirty="0">
                <a:solidFill>
                  <a:srgbClr val="009900"/>
                </a:solidFill>
                <a:latin typeface="+mn-lt"/>
              </a:rPr>
              <a:t>*</a:t>
            </a:r>
            <a:endParaRPr lang="en-GB" sz="2800" b="1" baseline="30000" dirty="0">
              <a:latin typeface="+mn-lt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800" b="1" dirty="0">
                <a:latin typeface="+mn-lt"/>
                <a:sym typeface="Symbol" pitchFamily="18" charset="2"/>
              </a:rPr>
              <a:t>AsO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3</a:t>
            </a:r>
            <a:r>
              <a:rPr lang="en-GB" sz="2800" b="1" baseline="30000" dirty="0">
                <a:latin typeface="+mn-lt"/>
                <a:sym typeface="Symbol" pitchFamily="18" charset="2"/>
              </a:rPr>
              <a:t>3- </a:t>
            </a:r>
            <a:r>
              <a:rPr lang="en-GB" sz="2800" b="1" dirty="0">
                <a:latin typeface="+mn-lt"/>
                <a:sym typeface="Symbol" pitchFamily="18" charset="2"/>
              </a:rPr>
              <a:t>+ </a:t>
            </a:r>
            <a:r>
              <a:rPr lang="en-GB" sz="2800" b="1" dirty="0">
                <a:solidFill>
                  <a:srgbClr val="009900"/>
                </a:solidFill>
                <a:latin typeface="+mn-lt"/>
                <a:sym typeface="Symbol" pitchFamily="18" charset="2"/>
              </a:rPr>
              <a:t>6 H</a:t>
            </a:r>
            <a:r>
              <a:rPr lang="en-GB" sz="2800" b="1" baseline="30000" dirty="0">
                <a:solidFill>
                  <a:srgbClr val="009900"/>
                </a:solidFill>
                <a:latin typeface="+mn-lt"/>
                <a:sym typeface="Symbol" pitchFamily="18" charset="2"/>
              </a:rPr>
              <a:t>*</a:t>
            </a:r>
            <a:r>
              <a:rPr lang="en-GB" sz="2800" b="1" dirty="0">
                <a:latin typeface="+mn-lt"/>
                <a:sym typeface="Symbol" pitchFamily="18" charset="2"/>
              </a:rPr>
              <a:t> + </a:t>
            </a:r>
            <a:r>
              <a:rPr lang="en-GB" sz="2800" b="1" dirty="0">
                <a:latin typeface="+mn-lt"/>
              </a:rPr>
              <a:t>3 H</a:t>
            </a:r>
            <a:r>
              <a:rPr lang="en-GB" sz="2800" b="1" baseline="30000" dirty="0">
                <a:latin typeface="+mn-lt"/>
              </a:rPr>
              <a:t>+</a:t>
            </a:r>
            <a:r>
              <a:rPr lang="en-GB" sz="2800" b="1" dirty="0">
                <a:latin typeface="+mn-lt"/>
                <a:sym typeface="Symbol" pitchFamily="18" charset="2"/>
              </a:rPr>
              <a:t>  </a:t>
            </a:r>
            <a:r>
              <a:rPr lang="en-GB" sz="2800" b="1" dirty="0">
                <a:solidFill>
                  <a:srgbClr val="FF3300"/>
                </a:solidFill>
                <a:latin typeface="+mn-lt"/>
                <a:sym typeface="Symbol" pitchFamily="18" charset="2"/>
              </a:rPr>
              <a:t>AsH</a:t>
            </a:r>
            <a:r>
              <a:rPr lang="en-GB" sz="2800" b="1" baseline="-25000" dirty="0">
                <a:solidFill>
                  <a:srgbClr val="FF3300"/>
                </a:solidFill>
                <a:latin typeface="+mn-lt"/>
                <a:sym typeface="Symbol" pitchFamily="18" charset="2"/>
              </a:rPr>
              <a:t>3</a:t>
            </a:r>
            <a:r>
              <a:rPr lang="en-GB" sz="2800" b="1" dirty="0">
                <a:latin typeface="+mn-lt"/>
                <a:sym typeface="Symbol" pitchFamily="18" charset="2"/>
              </a:rPr>
              <a:t> + 3 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2</a:t>
            </a:r>
            <a:r>
              <a:rPr lang="en-GB" sz="2800" b="1" dirty="0">
                <a:latin typeface="+mn-lt"/>
                <a:sym typeface="Symbol" pitchFamily="18" charset="2"/>
              </a:rPr>
              <a:t>O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800" b="1" dirty="0">
                <a:latin typeface="+mn-lt"/>
                <a:sym typeface="Symbol" pitchFamily="18" charset="2"/>
              </a:rPr>
              <a:t>2 H</a:t>
            </a:r>
            <a:r>
              <a:rPr lang="en-GB" sz="2800" b="1" baseline="30000" dirty="0">
                <a:latin typeface="+mn-lt"/>
                <a:sym typeface="Symbol" pitchFamily="18" charset="2"/>
              </a:rPr>
              <a:t>* </a:t>
            </a:r>
            <a:r>
              <a:rPr lang="en-GB" sz="2800" b="1" dirty="0">
                <a:latin typeface="+mn-lt"/>
                <a:sym typeface="Symbol" pitchFamily="18" charset="2"/>
              </a:rPr>
              <a:t> 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2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4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Since 1972:</a:t>
            </a:r>
            <a:endParaRPr lang="en-GB" sz="2400" b="1" dirty="0">
              <a:latin typeface="+mn-lt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800" b="1" dirty="0">
                <a:latin typeface="+mn-lt"/>
              </a:rPr>
              <a:t>2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>NaBH</a:t>
            </a:r>
            <a:r>
              <a:rPr lang="en-GB" sz="2800" b="1" baseline="-25000" dirty="0">
                <a:solidFill>
                  <a:schemeClr val="accent2"/>
                </a:solidFill>
                <a:latin typeface="+mn-lt"/>
              </a:rPr>
              <a:t>4</a:t>
            </a:r>
            <a:r>
              <a:rPr lang="en-GB" sz="2800" b="1" baseline="-25000" dirty="0">
                <a:latin typeface="+mn-lt"/>
              </a:rPr>
              <a:t> </a:t>
            </a:r>
            <a:r>
              <a:rPr lang="en-GB" sz="2800" b="1" dirty="0">
                <a:latin typeface="+mn-lt"/>
              </a:rPr>
              <a:t>+ 2 H</a:t>
            </a:r>
            <a:r>
              <a:rPr lang="en-GB" sz="2800" b="1" baseline="30000" dirty="0">
                <a:latin typeface="+mn-lt"/>
              </a:rPr>
              <a:t>+ </a:t>
            </a:r>
            <a:r>
              <a:rPr lang="en-GB" sz="2800" b="1" dirty="0">
                <a:latin typeface="+mn-lt"/>
                <a:sym typeface="Symbol" pitchFamily="18" charset="2"/>
              </a:rPr>
              <a:t> B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2</a:t>
            </a:r>
            <a:r>
              <a:rPr lang="en-GB" sz="2800" b="1" dirty="0">
                <a:latin typeface="+mn-lt"/>
                <a:sym typeface="Symbol" pitchFamily="18" charset="2"/>
              </a:rPr>
              <a:t>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6</a:t>
            </a:r>
            <a:r>
              <a:rPr lang="en-GB" sz="2800" b="1" dirty="0">
                <a:latin typeface="+mn-lt"/>
                <a:sym typeface="Symbol" pitchFamily="18" charset="2"/>
              </a:rPr>
              <a:t> + 2 Na</a:t>
            </a:r>
            <a:r>
              <a:rPr lang="en-GB" sz="2800" b="1" baseline="30000" dirty="0">
                <a:latin typeface="+mn-lt"/>
                <a:sym typeface="Symbol" pitchFamily="18" charset="2"/>
              </a:rPr>
              <a:t>+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800" b="1" dirty="0">
                <a:latin typeface="+mn-lt"/>
                <a:sym typeface="Symbol" pitchFamily="18" charset="2"/>
              </a:rPr>
              <a:t>B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2</a:t>
            </a:r>
            <a:r>
              <a:rPr lang="en-GB" sz="2800" b="1" dirty="0">
                <a:latin typeface="+mn-lt"/>
                <a:sym typeface="Symbol" pitchFamily="18" charset="2"/>
              </a:rPr>
              <a:t>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6 </a:t>
            </a:r>
            <a:r>
              <a:rPr lang="en-GB" sz="2800" b="1" dirty="0">
                <a:latin typeface="+mn-lt"/>
                <a:sym typeface="Symbol" pitchFamily="18" charset="2"/>
              </a:rPr>
              <a:t>+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  </a:t>
            </a:r>
            <a:r>
              <a:rPr lang="en-GB" sz="2800" b="1" dirty="0">
                <a:latin typeface="+mn-lt"/>
                <a:sym typeface="Symbol" pitchFamily="18" charset="2"/>
              </a:rPr>
              <a:t>3 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2</a:t>
            </a:r>
            <a:r>
              <a:rPr lang="en-GB" sz="2800" b="1" dirty="0">
                <a:latin typeface="+mn-lt"/>
                <a:sym typeface="Symbol" pitchFamily="18" charset="2"/>
              </a:rPr>
              <a:t>O  2 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3</a:t>
            </a:r>
            <a:r>
              <a:rPr lang="en-GB" sz="2800" b="1" dirty="0">
                <a:latin typeface="+mn-lt"/>
                <a:sym typeface="Symbol" pitchFamily="18" charset="2"/>
              </a:rPr>
              <a:t>BO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3</a:t>
            </a:r>
            <a:r>
              <a:rPr lang="en-GB" sz="2800" b="1" dirty="0">
                <a:latin typeface="+mn-lt"/>
                <a:sym typeface="Symbol" pitchFamily="18" charset="2"/>
              </a:rPr>
              <a:t> + </a:t>
            </a:r>
            <a:r>
              <a:rPr lang="en-GB" sz="2800" b="1" dirty="0">
                <a:solidFill>
                  <a:srgbClr val="009900"/>
                </a:solidFill>
                <a:latin typeface="+mn-lt"/>
                <a:sym typeface="Symbol" pitchFamily="18" charset="2"/>
              </a:rPr>
              <a:t>6 H</a:t>
            </a:r>
            <a:r>
              <a:rPr lang="en-GB" sz="2800" b="1" baseline="30000" dirty="0">
                <a:solidFill>
                  <a:srgbClr val="009900"/>
                </a:solidFill>
                <a:latin typeface="+mn-lt"/>
                <a:sym typeface="Symbol" pitchFamily="18" charset="2"/>
              </a:rPr>
              <a:t>*</a:t>
            </a:r>
            <a:endParaRPr lang="en-GB" sz="2800" b="1" dirty="0">
              <a:latin typeface="+mn-lt"/>
              <a:sym typeface="Symbol" pitchFamily="18" charset="2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800" b="1" dirty="0">
                <a:latin typeface="+mn-lt"/>
                <a:sym typeface="Symbol" pitchFamily="18" charset="2"/>
              </a:rPr>
              <a:t>AsO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3</a:t>
            </a:r>
            <a:r>
              <a:rPr lang="en-GB" sz="2800" b="1" baseline="30000" dirty="0">
                <a:latin typeface="+mn-lt"/>
                <a:sym typeface="Symbol" pitchFamily="18" charset="2"/>
              </a:rPr>
              <a:t>3- </a:t>
            </a:r>
            <a:r>
              <a:rPr lang="en-GB" sz="2800" b="1" dirty="0">
                <a:latin typeface="+mn-lt"/>
                <a:sym typeface="Symbol" pitchFamily="18" charset="2"/>
              </a:rPr>
              <a:t>+ </a:t>
            </a:r>
            <a:r>
              <a:rPr lang="en-GB" sz="2800" b="1" dirty="0">
                <a:solidFill>
                  <a:srgbClr val="009900"/>
                </a:solidFill>
                <a:latin typeface="+mn-lt"/>
                <a:sym typeface="Symbol" pitchFamily="18" charset="2"/>
              </a:rPr>
              <a:t>6 H</a:t>
            </a:r>
            <a:r>
              <a:rPr lang="en-GB" sz="2800" b="1" baseline="30000" dirty="0">
                <a:solidFill>
                  <a:srgbClr val="009900"/>
                </a:solidFill>
                <a:latin typeface="+mn-lt"/>
                <a:sym typeface="Symbol" pitchFamily="18" charset="2"/>
              </a:rPr>
              <a:t>*</a:t>
            </a:r>
            <a:r>
              <a:rPr lang="en-GB" sz="2800" b="1" dirty="0">
                <a:latin typeface="+mn-lt"/>
                <a:sym typeface="Symbol" pitchFamily="18" charset="2"/>
              </a:rPr>
              <a:t> + </a:t>
            </a:r>
            <a:r>
              <a:rPr lang="en-GB" sz="2800" b="1" dirty="0">
                <a:latin typeface="+mn-lt"/>
              </a:rPr>
              <a:t>3 H</a:t>
            </a:r>
            <a:r>
              <a:rPr lang="en-GB" sz="2800" b="1" baseline="30000" dirty="0">
                <a:latin typeface="+mn-lt"/>
              </a:rPr>
              <a:t>+</a:t>
            </a:r>
            <a:r>
              <a:rPr lang="en-GB" sz="2800" b="1" dirty="0">
                <a:latin typeface="+mn-lt"/>
                <a:sym typeface="Symbol" pitchFamily="18" charset="2"/>
              </a:rPr>
              <a:t>  </a:t>
            </a:r>
            <a:r>
              <a:rPr lang="en-GB" sz="2800" b="1" dirty="0">
                <a:solidFill>
                  <a:srgbClr val="FF3300"/>
                </a:solidFill>
                <a:latin typeface="+mn-lt"/>
                <a:sym typeface="Symbol" pitchFamily="18" charset="2"/>
              </a:rPr>
              <a:t>AsH</a:t>
            </a:r>
            <a:r>
              <a:rPr lang="en-GB" sz="2800" b="1" baseline="-25000" dirty="0">
                <a:solidFill>
                  <a:srgbClr val="FF3300"/>
                </a:solidFill>
                <a:latin typeface="+mn-lt"/>
                <a:sym typeface="Symbol" pitchFamily="18" charset="2"/>
              </a:rPr>
              <a:t>3</a:t>
            </a:r>
            <a:r>
              <a:rPr lang="en-GB" sz="2800" b="1" dirty="0">
                <a:latin typeface="+mn-lt"/>
                <a:sym typeface="Symbol" pitchFamily="18" charset="2"/>
              </a:rPr>
              <a:t> + 3 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2</a:t>
            </a:r>
            <a:r>
              <a:rPr lang="en-GB" sz="2800" b="1" dirty="0">
                <a:latin typeface="+mn-lt"/>
                <a:sym typeface="Symbol" pitchFamily="18" charset="2"/>
              </a:rPr>
              <a:t>O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GB" sz="2800" b="1" dirty="0">
                <a:latin typeface="+mn-lt"/>
                <a:sym typeface="Symbol" pitchFamily="18" charset="2"/>
              </a:rPr>
              <a:t>2 H</a:t>
            </a:r>
            <a:r>
              <a:rPr lang="en-GB" sz="2800" b="1" baseline="30000" dirty="0">
                <a:latin typeface="+mn-lt"/>
                <a:sym typeface="Symbol" pitchFamily="18" charset="2"/>
              </a:rPr>
              <a:t>* </a:t>
            </a:r>
            <a:r>
              <a:rPr lang="en-GB" sz="2800" b="1" dirty="0">
                <a:latin typeface="+mn-lt"/>
                <a:sym typeface="Symbol" pitchFamily="18" charset="2"/>
              </a:rPr>
              <a:t> H</a:t>
            </a:r>
            <a:r>
              <a:rPr lang="en-GB" sz="2800" b="1" baseline="-25000" dirty="0">
                <a:latin typeface="+mn-lt"/>
                <a:sym typeface="Symbol" pitchFamily="18" charset="2"/>
              </a:rPr>
              <a:t>2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Hydride generation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(HG-ICP)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2B77BC-428D-48AC-A85A-E859ABF5234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Vnášení pevných vzorků</a:t>
            </a:r>
            <a:endParaRPr lang="cs-CZ" b="1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dirty="0" err="1" smtClean="0"/>
              <a:t>Zmlžování</a:t>
            </a:r>
            <a:r>
              <a:rPr lang="cs-CZ" dirty="0" smtClean="0"/>
              <a:t> suspenzí</a:t>
            </a:r>
          </a:p>
          <a:p>
            <a:r>
              <a:rPr lang="cs-CZ" dirty="0" smtClean="0"/>
              <a:t>Elektrotermická </a:t>
            </a:r>
            <a:r>
              <a:rPr lang="cs-CZ" dirty="0" err="1" smtClean="0"/>
              <a:t>vaporizace</a:t>
            </a:r>
            <a:endParaRPr lang="cs-CZ" dirty="0" smtClean="0"/>
          </a:p>
          <a:p>
            <a:r>
              <a:rPr lang="cs-CZ" dirty="0" smtClean="0"/>
              <a:t>Fluidní lože</a:t>
            </a:r>
          </a:p>
          <a:p>
            <a:r>
              <a:rPr lang="cs-CZ" dirty="0" smtClean="0"/>
              <a:t>Zařízení pro vsunutí pevného vzorku do plazmatu</a:t>
            </a:r>
          </a:p>
          <a:p>
            <a:r>
              <a:rPr lang="cs-CZ" dirty="0" smtClean="0"/>
              <a:t>Laserová ablace</a:t>
            </a:r>
          </a:p>
          <a:p>
            <a:r>
              <a:rPr lang="cs-CZ" dirty="0" smtClean="0"/>
              <a:t>Erose elektrickým obloukem (ablace obloukem)</a:t>
            </a:r>
          </a:p>
          <a:p>
            <a:r>
              <a:rPr lang="cs-CZ" dirty="0" smtClean="0"/>
              <a:t>Erose elektrickou jiskrou (jiskrová ablace)</a:t>
            </a:r>
          </a:p>
          <a:p>
            <a:endParaRPr lang="cs-CZ" dirty="0" smtClean="0"/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33ACFD-A40C-4042-B823-BA6BC129B49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Princip atomové emisní spektrometrie</a:t>
            </a:r>
            <a:endParaRPr lang="cs-CZ" b="1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AES</a:t>
            </a:r>
            <a:r>
              <a:rPr lang="cs-CZ" smtClean="0"/>
              <a:t> je založena na produkci a detekci čarových </a:t>
            </a:r>
            <a:r>
              <a:rPr lang="cs-CZ" smtClean="0">
                <a:solidFill>
                  <a:srgbClr val="FF0000"/>
                </a:solidFill>
              </a:rPr>
              <a:t>spekter</a:t>
            </a:r>
            <a:r>
              <a:rPr lang="cs-CZ" smtClean="0"/>
              <a:t> emitovaných při zářivém přechodu elektronů z energeticky vyššího excitovaného stavu do nižšího základního stavu</a:t>
            </a:r>
          </a:p>
          <a:p>
            <a:r>
              <a:rPr lang="cs-CZ" smtClean="0"/>
              <a:t>Tyto elektrony jsou ve vnějších vrstvách atomů a nazývají se </a:t>
            </a:r>
            <a:r>
              <a:rPr lang="cs-CZ" smtClean="0">
                <a:solidFill>
                  <a:srgbClr val="FF0000"/>
                </a:solidFill>
              </a:rPr>
              <a:t>optické elektrony</a:t>
            </a:r>
          </a:p>
          <a:p>
            <a:r>
              <a:rPr lang="cs-CZ" smtClean="0"/>
              <a:t>AES je </a:t>
            </a:r>
            <a:r>
              <a:rPr lang="cs-CZ" smtClean="0">
                <a:solidFill>
                  <a:srgbClr val="FF0000"/>
                </a:solidFill>
              </a:rPr>
              <a:t>multielementární</a:t>
            </a:r>
            <a:r>
              <a:rPr lang="cs-CZ" smtClean="0"/>
              <a:t> metoda</a:t>
            </a:r>
          </a:p>
          <a:p>
            <a:r>
              <a:rPr lang="cs-CZ" smtClean="0">
                <a:solidFill>
                  <a:srgbClr val="FF0000"/>
                </a:solidFill>
              </a:rPr>
              <a:t>Disperzní systém </a:t>
            </a:r>
            <a:r>
              <a:rPr lang="cs-CZ" smtClean="0"/>
              <a:t>přístroje rozkládá spektrum do prostoru a umožňuje výběr vhodných analytických čar</a:t>
            </a:r>
          </a:p>
          <a:p>
            <a:endParaRPr lang="cs-CZ" smtClean="0">
              <a:solidFill>
                <a:srgbClr val="FF0000"/>
              </a:solidFill>
            </a:endParaRPr>
          </a:p>
        </p:txBody>
      </p:sp>
      <p:sp>
        <p:nvSpPr>
          <p:cNvPr id="16389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8A79F1-5864-4006-90B0-CE4DA41B777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Elektrotermická </a:t>
            </a:r>
            <a:r>
              <a:rPr lang="cs-CZ" b="1" dirty="0" err="1" smtClean="0"/>
              <a:t>vaporizace</a:t>
            </a: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14AA-D303-4035-BB9E-ECDE90ADEB29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340768"/>
            <a:ext cx="485671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51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Jiskrová ablace</a:t>
            </a: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14AA-D303-4035-BB9E-ECDE90ADEB29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4041648" cy="49377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Jiskrová ablace vodivých materiálů (nevodivé jsou lisovány např. s měděným prachem) </a:t>
            </a:r>
            <a:r>
              <a:rPr lang="cs-CZ" dirty="0" err="1" smtClean="0"/>
              <a:t>produkujepři</a:t>
            </a:r>
            <a:r>
              <a:rPr lang="cs-CZ" dirty="0" smtClean="0"/>
              <a:t> použití jiskry s vysokým napětím  aerosol velmi jemných částic. Při generaci větších částic (použití vyšších výkonů jiskry) mohou nastávat rozdíly ve složení jednotlivých frakcí aerosolu vzorku, zejména u </a:t>
            </a:r>
            <a:r>
              <a:rPr lang="cs-CZ" dirty="0" err="1" smtClean="0"/>
              <a:t>supereutektických</a:t>
            </a:r>
            <a:r>
              <a:rPr lang="cs-CZ" dirty="0" smtClean="0"/>
              <a:t> slitin. Současně se pak zvyšuje výstřelový (</a:t>
            </a:r>
            <a:r>
              <a:rPr lang="cs-CZ" dirty="0" err="1" smtClean="0"/>
              <a:t>flicker</a:t>
            </a:r>
            <a:r>
              <a:rPr lang="cs-CZ" dirty="0" smtClean="0"/>
              <a:t>) šum.</a:t>
            </a:r>
          </a:p>
          <a:p>
            <a:endParaRPr lang="cs-CZ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965501" y="1428737"/>
            <a:ext cx="3130749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769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D04-1A45-42A8-BDC9-D27F5B9FF800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7727" y="137074"/>
            <a:ext cx="8686800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Instrumentace LA-ICP spektrometrie</a:t>
            </a:r>
            <a:endParaRPr lang="cs-CZ" sz="36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988043" y="1188233"/>
            <a:ext cx="7055441" cy="5315019"/>
            <a:chOff x="785625" y="1066800"/>
            <a:chExt cx="7485250" cy="5638805"/>
          </a:xfrm>
        </p:grpSpPr>
        <p:sp>
          <p:nvSpPr>
            <p:cNvPr id="5" name="Rectangle 5"/>
            <p:cNvSpPr>
              <a:spLocks noChangeAspect="1" noChangeArrowheads="1"/>
            </p:cNvSpPr>
            <p:nvPr/>
          </p:nvSpPr>
          <p:spPr bwMode="auto">
            <a:xfrm flipV="1">
              <a:off x="5492750" y="2979738"/>
              <a:ext cx="2778125" cy="65405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C0C0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2844800" y="4933950"/>
              <a:ext cx="323850" cy="401638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260" y="298"/>
                </a:cxn>
                <a:cxn ang="0">
                  <a:pos x="0" y="298"/>
                </a:cxn>
              </a:cxnLst>
              <a:rect l="0" t="0" r="r" b="b"/>
              <a:pathLst>
                <a:path w="261" h="299">
                  <a:moveTo>
                    <a:pt x="260" y="0"/>
                  </a:moveTo>
                  <a:lnTo>
                    <a:pt x="260" y="298"/>
                  </a:lnTo>
                  <a:lnTo>
                    <a:pt x="0" y="29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2841625" y="5489575"/>
              <a:ext cx="1425575" cy="40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3" y="0"/>
                </a:cxn>
                <a:cxn ang="0">
                  <a:pos x="263" y="298"/>
                </a:cxn>
                <a:cxn ang="0">
                  <a:pos x="962" y="298"/>
                </a:cxn>
                <a:cxn ang="0">
                  <a:pos x="962" y="11"/>
                </a:cxn>
                <a:cxn ang="0">
                  <a:pos x="1145" y="11"/>
                </a:cxn>
              </a:cxnLst>
              <a:rect l="0" t="0" r="r" b="b"/>
              <a:pathLst>
                <a:path w="1146" h="299">
                  <a:moveTo>
                    <a:pt x="0" y="0"/>
                  </a:moveTo>
                  <a:lnTo>
                    <a:pt x="263" y="0"/>
                  </a:lnTo>
                  <a:lnTo>
                    <a:pt x="263" y="298"/>
                  </a:lnTo>
                  <a:lnTo>
                    <a:pt x="962" y="298"/>
                  </a:lnTo>
                  <a:lnTo>
                    <a:pt x="962" y="11"/>
                  </a:lnTo>
                  <a:lnTo>
                    <a:pt x="1145" y="11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4035425" y="5124450"/>
              <a:ext cx="222250" cy="222250"/>
            </a:xfrm>
            <a:custGeom>
              <a:avLst/>
              <a:gdLst/>
              <a:ahLst/>
              <a:cxnLst>
                <a:cxn ang="0">
                  <a:pos x="177" y="164"/>
                </a:cxn>
                <a:cxn ang="0">
                  <a:pos x="0" y="164"/>
                </a:cxn>
                <a:cxn ang="0">
                  <a:pos x="0" y="0"/>
                </a:cxn>
              </a:cxnLst>
              <a:rect l="0" t="0" r="r" b="b"/>
              <a:pathLst>
                <a:path w="178" h="165">
                  <a:moveTo>
                    <a:pt x="177" y="164"/>
                  </a:moveTo>
                  <a:lnTo>
                    <a:pt x="0" y="164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>
              <a:off x="3168650" y="4929188"/>
              <a:ext cx="869950" cy="1952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Rectangle 10"/>
            <p:cNvSpPr>
              <a:spLocks noChangeAspect="1" noChangeArrowheads="1"/>
            </p:cNvSpPr>
            <p:nvPr/>
          </p:nvSpPr>
          <p:spPr bwMode="auto">
            <a:xfrm flipV="1">
              <a:off x="3365500" y="5670550"/>
              <a:ext cx="525463" cy="201613"/>
            </a:xfrm>
            <a:prstGeom prst="rect">
              <a:avLst/>
            </a:prstGeom>
            <a:solidFill>
              <a:srgbClr val="66FF33"/>
            </a:solidFill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>
              <a:off x="3395663" y="4037013"/>
              <a:ext cx="411162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3397250" y="4035425"/>
              <a:ext cx="407988" cy="93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2" y="11"/>
                </a:cxn>
                <a:cxn ang="0">
                  <a:pos x="16" y="15"/>
                </a:cxn>
                <a:cxn ang="0">
                  <a:pos x="21" y="18"/>
                </a:cxn>
                <a:cxn ang="0">
                  <a:pos x="25" y="22"/>
                </a:cxn>
                <a:cxn ang="0">
                  <a:pos x="30" y="25"/>
                </a:cxn>
                <a:cxn ang="0">
                  <a:pos x="34" y="28"/>
                </a:cxn>
                <a:cxn ang="0">
                  <a:pos x="39" y="31"/>
                </a:cxn>
                <a:cxn ang="0">
                  <a:pos x="44" y="34"/>
                </a:cxn>
                <a:cxn ang="0">
                  <a:pos x="48" y="37"/>
                </a:cxn>
                <a:cxn ang="0">
                  <a:pos x="53" y="40"/>
                </a:cxn>
                <a:cxn ang="0">
                  <a:pos x="58" y="42"/>
                </a:cxn>
                <a:cxn ang="0">
                  <a:pos x="64" y="45"/>
                </a:cxn>
                <a:cxn ang="0">
                  <a:pos x="68" y="47"/>
                </a:cxn>
                <a:cxn ang="0">
                  <a:pos x="74" y="50"/>
                </a:cxn>
                <a:cxn ang="0">
                  <a:pos x="79" y="52"/>
                </a:cxn>
                <a:cxn ang="0">
                  <a:pos x="84" y="54"/>
                </a:cxn>
                <a:cxn ang="0">
                  <a:pos x="90" y="56"/>
                </a:cxn>
                <a:cxn ang="0">
                  <a:pos x="95" y="57"/>
                </a:cxn>
                <a:cxn ang="0">
                  <a:pos x="100" y="59"/>
                </a:cxn>
                <a:cxn ang="0">
                  <a:pos x="106" y="60"/>
                </a:cxn>
                <a:cxn ang="0">
                  <a:pos x="112" y="62"/>
                </a:cxn>
                <a:cxn ang="0">
                  <a:pos x="118" y="63"/>
                </a:cxn>
                <a:cxn ang="0">
                  <a:pos x="123" y="64"/>
                </a:cxn>
                <a:cxn ang="0">
                  <a:pos x="129" y="65"/>
                </a:cxn>
                <a:cxn ang="0">
                  <a:pos x="135" y="66"/>
                </a:cxn>
                <a:cxn ang="0">
                  <a:pos x="140" y="66"/>
                </a:cxn>
                <a:cxn ang="0">
                  <a:pos x="146" y="67"/>
                </a:cxn>
                <a:cxn ang="0">
                  <a:pos x="152" y="68"/>
                </a:cxn>
                <a:cxn ang="0">
                  <a:pos x="158" y="68"/>
                </a:cxn>
                <a:cxn ang="0">
                  <a:pos x="164" y="68"/>
                </a:cxn>
                <a:cxn ang="0">
                  <a:pos x="176" y="68"/>
                </a:cxn>
                <a:cxn ang="0">
                  <a:pos x="182" y="67"/>
                </a:cxn>
                <a:cxn ang="0">
                  <a:pos x="188" y="67"/>
                </a:cxn>
                <a:cxn ang="0">
                  <a:pos x="194" y="66"/>
                </a:cxn>
                <a:cxn ang="0">
                  <a:pos x="199" y="65"/>
                </a:cxn>
                <a:cxn ang="0">
                  <a:pos x="205" y="64"/>
                </a:cxn>
                <a:cxn ang="0">
                  <a:pos x="211" y="63"/>
                </a:cxn>
                <a:cxn ang="0">
                  <a:pos x="216" y="62"/>
                </a:cxn>
                <a:cxn ang="0">
                  <a:pos x="222" y="60"/>
                </a:cxn>
                <a:cxn ang="0">
                  <a:pos x="227" y="59"/>
                </a:cxn>
                <a:cxn ang="0">
                  <a:pos x="233" y="58"/>
                </a:cxn>
                <a:cxn ang="0">
                  <a:pos x="238" y="56"/>
                </a:cxn>
                <a:cxn ang="0">
                  <a:pos x="244" y="54"/>
                </a:cxn>
                <a:cxn ang="0">
                  <a:pos x="249" y="52"/>
                </a:cxn>
                <a:cxn ang="0">
                  <a:pos x="254" y="50"/>
                </a:cxn>
                <a:cxn ang="0">
                  <a:pos x="259" y="48"/>
                </a:cxn>
                <a:cxn ang="0">
                  <a:pos x="264" y="45"/>
                </a:cxn>
                <a:cxn ang="0">
                  <a:pos x="269" y="43"/>
                </a:cxn>
                <a:cxn ang="0">
                  <a:pos x="274" y="40"/>
                </a:cxn>
                <a:cxn ang="0">
                  <a:pos x="279" y="38"/>
                </a:cxn>
                <a:cxn ang="0">
                  <a:pos x="284" y="34"/>
                </a:cxn>
                <a:cxn ang="0">
                  <a:pos x="288" y="32"/>
                </a:cxn>
                <a:cxn ang="0">
                  <a:pos x="293" y="29"/>
                </a:cxn>
                <a:cxn ang="0">
                  <a:pos x="298" y="26"/>
                </a:cxn>
                <a:cxn ang="0">
                  <a:pos x="302" y="22"/>
                </a:cxn>
                <a:cxn ang="0">
                  <a:pos x="306" y="19"/>
                </a:cxn>
                <a:cxn ang="0">
                  <a:pos x="311" y="16"/>
                </a:cxn>
                <a:cxn ang="0">
                  <a:pos x="315" y="12"/>
                </a:cxn>
                <a:cxn ang="0">
                  <a:pos x="319" y="8"/>
                </a:cxn>
                <a:cxn ang="0">
                  <a:pos x="324" y="4"/>
                </a:cxn>
                <a:cxn ang="0">
                  <a:pos x="328" y="1"/>
                </a:cxn>
              </a:cxnLst>
              <a:rect l="0" t="0" r="r" b="b"/>
              <a:pathLst>
                <a:path w="329" h="69">
                  <a:moveTo>
                    <a:pt x="0" y="0"/>
                  </a:moveTo>
                  <a:lnTo>
                    <a:pt x="8" y="8"/>
                  </a:lnTo>
                  <a:lnTo>
                    <a:pt x="12" y="11"/>
                  </a:lnTo>
                  <a:lnTo>
                    <a:pt x="16" y="15"/>
                  </a:lnTo>
                  <a:lnTo>
                    <a:pt x="21" y="18"/>
                  </a:lnTo>
                  <a:lnTo>
                    <a:pt x="25" y="22"/>
                  </a:lnTo>
                  <a:lnTo>
                    <a:pt x="30" y="25"/>
                  </a:lnTo>
                  <a:lnTo>
                    <a:pt x="34" y="28"/>
                  </a:lnTo>
                  <a:lnTo>
                    <a:pt x="39" y="31"/>
                  </a:lnTo>
                  <a:lnTo>
                    <a:pt x="44" y="34"/>
                  </a:lnTo>
                  <a:lnTo>
                    <a:pt x="48" y="37"/>
                  </a:lnTo>
                  <a:lnTo>
                    <a:pt x="53" y="40"/>
                  </a:lnTo>
                  <a:lnTo>
                    <a:pt x="58" y="42"/>
                  </a:lnTo>
                  <a:lnTo>
                    <a:pt x="64" y="45"/>
                  </a:lnTo>
                  <a:lnTo>
                    <a:pt x="68" y="47"/>
                  </a:lnTo>
                  <a:lnTo>
                    <a:pt x="74" y="50"/>
                  </a:lnTo>
                  <a:lnTo>
                    <a:pt x="79" y="52"/>
                  </a:lnTo>
                  <a:lnTo>
                    <a:pt x="84" y="54"/>
                  </a:lnTo>
                  <a:lnTo>
                    <a:pt x="90" y="56"/>
                  </a:lnTo>
                  <a:lnTo>
                    <a:pt x="95" y="57"/>
                  </a:lnTo>
                  <a:lnTo>
                    <a:pt x="100" y="59"/>
                  </a:lnTo>
                  <a:lnTo>
                    <a:pt x="106" y="60"/>
                  </a:lnTo>
                  <a:lnTo>
                    <a:pt x="112" y="62"/>
                  </a:lnTo>
                  <a:lnTo>
                    <a:pt x="118" y="63"/>
                  </a:lnTo>
                  <a:lnTo>
                    <a:pt x="123" y="64"/>
                  </a:lnTo>
                  <a:lnTo>
                    <a:pt x="129" y="65"/>
                  </a:lnTo>
                  <a:lnTo>
                    <a:pt x="135" y="66"/>
                  </a:lnTo>
                  <a:lnTo>
                    <a:pt x="140" y="66"/>
                  </a:lnTo>
                  <a:lnTo>
                    <a:pt x="146" y="67"/>
                  </a:lnTo>
                  <a:lnTo>
                    <a:pt x="152" y="68"/>
                  </a:lnTo>
                  <a:lnTo>
                    <a:pt x="158" y="68"/>
                  </a:lnTo>
                  <a:lnTo>
                    <a:pt x="164" y="68"/>
                  </a:lnTo>
                  <a:lnTo>
                    <a:pt x="176" y="68"/>
                  </a:lnTo>
                  <a:lnTo>
                    <a:pt x="182" y="67"/>
                  </a:lnTo>
                  <a:lnTo>
                    <a:pt x="188" y="67"/>
                  </a:lnTo>
                  <a:lnTo>
                    <a:pt x="194" y="66"/>
                  </a:lnTo>
                  <a:lnTo>
                    <a:pt x="199" y="65"/>
                  </a:lnTo>
                  <a:lnTo>
                    <a:pt x="205" y="64"/>
                  </a:lnTo>
                  <a:lnTo>
                    <a:pt x="211" y="63"/>
                  </a:lnTo>
                  <a:lnTo>
                    <a:pt x="216" y="62"/>
                  </a:lnTo>
                  <a:lnTo>
                    <a:pt x="222" y="60"/>
                  </a:lnTo>
                  <a:lnTo>
                    <a:pt x="227" y="59"/>
                  </a:lnTo>
                  <a:lnTo>
                    <a:pt x="233" y="58"/>
                  </a:lnTo>
                  <a:lnTo>
                    <a:pt x="238" y="56"/>
                  </a:lnTo>
                  <a:lnTo>
                    <a:pt x="244" y="54"/>
                  </a:lnTo>
                  <a:lnTo>
                    <a:pt x="249" y="52"/>
                  </a:lnTo>
                  <a:lnTo>
                    <a:pt x="254" y="50"/>
                  </a:lnTo>
                  <a:lnTo>
                    <a:pt x="259" y="48"/>
                  </a:lnTo>
                  <a:lnTo>
                    <a:pt x="264" y="45"/>
                  </a:lnTo>
                  <a:lnTo>
                    <a:pt x="269" y="43"/>
                  </a:lnTo>
                  <a:lnTo>
                    <a:pt x="274" y="40"/>
                  </a:lnTo>
                  <a:lnTo>
                    <a:pt x="279" y="38"/>
                  </a:lnTo>
                  <a:lnTo>
                    <a:pt x="284" y="34"/>
                  </a:lnTo>
                  <a:lnTo>
                    <a:pt x="288" y="32"/>
                  </a:lnTo>
                  <a:lnTo>
                    <a:pt x="293" y="29"/>
                  </a:lnTo>
                  <a:lnTo>
                    <a:pt x="298" y="26"/>
                  </a:lnTo>
                  <a:lnTo>
                    <a:pt x="302" y="22"/>
                  </a:lnTo>
                  <a:lnTo>
                    <a:pt x="306" y="19"/>
                  </a:lnTo>
                  <a:lnTo>
                    <a:pt x="311" y="16"/>
                  </a:lnTo>
                  <a:lnTo>
                    <a:pt x="315" y="12"/>
                  </a:lnTo>
                  <a:lnTo>
                    <a:pt x="319" y="8"/>
                  </a:lnTo>
                  <a:lnTo>
                    <a:pt x="324" y="4"/>
                  </a:lnTo>
                  <a:lnTo>
                    <a:pt x="328" y="1"/>
                  </a:lnTo>
                </a:path>
              </a:pathLst>
            </a:custGeom>
            <a:solidFill>
              <a:srgbClr val="CCFFFF"/>
            </a:solidFill>
            <a:ln w="25400" cap="flat" cmpd="sng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Rectangle 13"/>
            <p:cNvSpPr>
              <a:spLocks noChangeAspect="1" noChangeArrowheads="1"/>
            </p:cNvSpPr>
            <p:nvPr/>
          </p:nvSpPr>
          <p:spPr bwMode="auto">
            <a:xfrm flipV="1">
              <a:off x="3287713" y="1636713"/>
              <a:ext cx="496887" cy="704850"/>
            </a:xfrm>
            <a:prstGeom prst="rect">
              <a:avLst/>
            </a:prstGeom>
            <a:solidFill>
              <a:srgbClr val="969696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Rectangle 14"/>
            <p:cNvSpPr>
              <a:spLocks noChangeAspect="1" noChangeArrowheads="1"/>
            </p:cNvSpPr>
            <p:nvPr/>
          </p:nvSpPr>
          <p:spPr bwMode="auto">
            <a:xfrm flipV="1">
              <a:off x="3394075" y="2349500"/>
              <a:ext cx="306388" cy="377825"/>
            </a:xfrm>
            <a:prstGeom prst="rect">
              <a:avLst/>
            </a:prstGeom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 bwMode="auto">
            <a:xfrm>
              <a:off x="2481263" y="5627692"/>
              <a:ext cx="1117600" cy="1077913"/>
              <a:chOff x="1411" y="3409"/>
              <a:chExt cx="898" cy="800"/>
            </a:xfrm>
          </p:grpSpPr>
          <p:sp>
            <p:nvSpPr>
              <p:cNvPr id="66" name="Freeform 16"/>
              <p:cNvSpPr>
                <a:spLocks noChangeAspect="1"/>
              </p:cNvSpPr>
              <p:nvPr/>
            </p:nvSpPr>
            <p:spPr bwMode="auto">
              <a:xfrm>
                <a:off x="1411" y="3859"/>
                <a:ext cx="898" cy="350"/>
              </a:xfrm>
              <a:custGeom>
                <a:avLst/>
                <a:gdLst/>
                <a:ahLst/>
                <a:cxnLst>
                  <a:cxn ang="0">
                    <a:pos x="897" y="0"/>
                  </a:cxn>
                  <a:cxn ang="0">
                    <a:pos x="349" y="0"/>
                  </a:cxn>
                  <a:cxn ang="0">
                    <a:pos x="0" y="349"/>
                  </a:cxn>
                </a:cxnLst>
                <a:rect l="0" t="0" r="r" b="b"/>
                <a:pathLst>
                  <a:path w="898" h="350">
                    <a:moveTo>
                      <a:pt x="897" y="0"/>
                    </a:moveTo>
                    <a:lnTo>
                      <a:pt x="349" y="0"/>
                    </a:lnTo>
                    <a:lnTo>
                      <a:pt x="0" y="349"/>
                    </a:lnTo>
                  </a:path>
                </a:pathLst>
              </a:custGeom>
              <a:noFill/>
              <a:ln w="25400" cap="flat" cmpd="sng">
                <a:solidFill>
                  <a:srgbClr val="FF99CC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1764" y="3409"/>
                <a:ext cx="0" cy="447"/>
              </a:xfrm>
              <a:prstGeom prst="line">
                <a:avLst/>
              </a:prstGeom>
              <a:noFill/>
              <a:ln w="254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6" name="Oval 18"/>
            <p:cNvSpPr>
              <a:spLocks noChangeAspect="1" noChangeArrowheads="1"/>
            </p:cNvSpPr>
            <p:nvPr/>
          </p:nvSpPr>
          <p:spPr bwMode="auto">
            <a:xfrm flipV="1">
              <a:off x="1427163" y="1519238"/>
              <a:ext cx="249237" cy="77311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Line 19"/>
            <p:cNvSpPr>
              <a:spLocks noChangeAspect="1" noChangeShapeType="1"/>
            </p:cNvSpPr>
            <p:nvPr/>
          </p:nvSpPr>
          <p:spPr bwMode="auto">
            <a:xfrm>
              <a:off x="1352550" y="1822450"/>
              <a:ext cx="0" cy="1281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Line 20"/>
            <p:cNvSpPr>
              <a:spLocks noChangeAspect="1" noChangeShapeType="1"/>
            </p:cNvSpPr>
            <p:nvPr/>
          </p:nvSpPr>
          <p:spPr bwMode="auto">
            <a:xfrm>
              <a:off x="1739900" y="1820863"/>
              <a:ext cx="0" cy="1279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Line 21"/>
            <p:cNvSpPr>
              <a:spLocks noChangeAspect="1" noChangeShapeType="1"/>
            </p:cNvSpPr>
            <p:nvPr/>
          </p:nvSpPr>
          <p:spPr bwMode="auto">
            <a:xfrm>
              <a:off x="1481138" y="2324100"/>
              <a:ext cx="0" cy="7905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Line 22"/>
            <p:cNvSpPr>
              <a:spLocks noChangeAspect="1" noChangeShapeType="1"/>
            </p:cNvSpPr>
            <p:nvPr/>
          </p:nvSpPr>
          <p:spPr bwMode="auto">
            <a:xfrm>
              <a:off x="1611313" y="2325688"/>
              <a:ext cx="0" cy="7889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Freeform 23"/>
            <p:cNvSpPr>
              <a:spLocks noChangeAspect="1"/>
            </p:cNvSpPr>
            <p:nvPr/>
          </p:nvSpPr>
          <p:spPr bwMode="auto">
            <a:xfrm>
              <a:off x="1558925" y="3116263"/>
              <a:ext cx="1281113" cy="2255837"/>
            </a:xfrm>
            <a:custGeom>
              <a:avLst/>
              <a:gdLst/>
              <a:ahLst/>
              <a:cxnLst>
                <a:cxn ang="0">
                  <a:pos x="1028" y="1643"/>
                </a:cxn>
                <a:cxn ang="0">
                  <a:pos x="773" y="1672"/>
                </a:cxn>
                <a:cxn ang="0">
                  <a:pos x="0" y="1672"/>
                </a:cxn>
                <a:cxn ang="0">
                  <a:pos x="0" y="0"/>
                </a:cxn>
              </a:cxnLst>
              <a:rect l="0" t="0" r="r" b="b"/>
              <a:pathLst>
                <a:path w="1029" h="1673">
                  <a:moveTo>
                    <a:pt x="1028" y="1643"/>
                  </a:moveTo>
                  <a:lnTo>
                    <a:pt x="773" y="1672"/>
                  </a:lnTo>
                  <a:lnTo>
                    <a:pt x="0" y="1672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auto">
            <a:xfrm>
              <a:off x="1503363" y="3086100"/>
              <a:ext cx="1336675" cy="2379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23"/>
                </a:cxn>
                <a:cxn ang="0">
                  <a:pos x="840" y="1723"/>
                </a:cxn>
                <a:cxn ang="0">
                  <a:pos x="1073" y="1765"/>
                </a:cxn>
              </a:cxnLst>
              <a:rect l="0" t="0" r="r" b="b"/>
              <a:pathLst>
                <a:path w="1074" h="1766">
                  <a:moveTo>
                    <a:pt x="0" y="0"/>
                  </a:moveTo>
                  <a:lnTo>
                    <a:pt x="0" y="1723"/>
                  </a:lnTo>
                  <a:lnTo>
                    <a:pt x="840" y="1723"/>
                  </a:lnTo>
                  <a:lnTo>
                    <a:pt x="1073" y="1765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5"/>
            <p:cNvSpPr>
              <a:spLocks noChangeAspect="1"/>
            </p:cNvSpPr>
            <p:nvPr/>
          </p:nvSpPr>
          <p:spPr bwMode="auto">
            <a:xfrm>
              <a:off x="3411538" y="3097213"/>
              <a:ext cx="369887" cy="2557462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0" y="701"/>
                </a:cxn>
                <a:cxn ang="0">
                  <a:pos x="167" y="1897"/>
                </a:cxn>
                <a:cxn ang="0">
                  <a:pos x="296" y="701"/>
                </a:cxn>
                <a:cxn ang="0">
                  <a:pos x="296" y="0"/>
                </a:cxn>
              </a:cxnLst>
              <a:rect l="0" t="0" r="r" b="b"/>
              <a:pathLst>
                <a:path w="297" h="1898">
                  <a:moveTo>
                    <a:pt x="0" y="297"/>
                  </a:moveTo>
                  <a:lnTo>
                    <a:pt x="0" y="701"/>
                  </a:lnTo>
                  <a:lnTo>
                    <a:pt x="167" y="1897"/>
                  </a:lnTo>
                  <a:lnTo>
                    <a:pt x="296" y="701"/>
                  </a:lnTo>
                  <a:lnTo>
                    <a:pt x="296" y="0"/>
                  </a:lnTo>
                </a:path>
              </a:pathLst>
            </a:custGeom>
            <a:noFill/>
            <a:ln w="25400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6"/>
            <p:cNvSpPr>
              <a:spLocks noChangeAspect="1" noChangeShapeType="1"/>
            </p:cNvSpPr>
            <p:nvPr/>
          </p:nvSpPr>
          <p:spPr bwMode="auto">
            <a:xfrm flipH="1">
              <a:off x="3378200" y="3055938"/>
              <a:ext cx="423863" cy="460375"/>
            </a:xfrm>
            <a:prstGeom prst="line">
              <a:avLst/>
            </a:prstGeom>
            <a:noFill/>
            <a:ln w="8255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Line 27"/>
            <p:cNvSpPr>
              <a:spLocks noChangeAspect="1" noChangeShapeType="1"/>
            </p:cNvSpPr>
            <p:nvPr/>
          </p:nvSpPr>
          <p:spPr bwMode="auto">
            <a:xfrm>
              <a:off x="3779838" y="3100388"/>
              <a:ext cx="1701800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Line 28"/>
            <p:cNvSpPr>
              <a:spLocks noChangeAspect="1" noChangeShapeType="1"/>
            </p:cNvSpPr>
            <p:nvPr/>
          </p:nvSpPr>
          <p:spPr bwMode="auto">
            <a:xfrm>
              <a:off x="3413125" y="3503613"/>
              <a:ext cx="2068513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Text Box 29"/>
            <p:cNvSpPr txBox="1">
              <a:spLocks noChangeAspect="1" noChangeArrowheads="1"/>
            </p:cNvSpPr>
            <p:nvPr/>
          </p:nvSpPr>
          <p:spPr bwMode="auto">
            <a:xfrm>
              <a:off x="4833938" y="5148263"/>
              <a:ext cx="53975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>
                  <a:effectLst/>
                </a:rPr>
                <a:t>Ar</a:t>
              </a:r>
              <a:endParaRPr lang="fr-FR" sz="2400">
                <a:effectLst/>
              </a:endParaRPr>
            </a:p>
          </p:txBody>
        </p:sp>
        <p:sp>
          <p:nvSpPr>
            <p:cNvPr id="28" name="Line 30"/>
            <p:cNvSpPr>
              <a:spLocks noChangeAspect="1" noChangeShapeType="1"/>
            </p:cNvSpPr>
            <p:nvPr/>
          </p:nvSpPr>
          <p:spPr bwMode="auto">
            <a:xfrm flipH="1">
              <a:off x="4373563" y="5429250"/>
              <a:ext cx="3905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Text Box 31"/>
            <p:cNvSpPr txBox="1">
              <a:spLocks noChangeAspect="1" noChangeArrowheads="1"/>
            </p:cNvSpPr>
            <p:nvPr/>
          </p:nvSpPr>
          <p:spPr bwMode="auto">
            <a:xfrm>
              <a:off x="6391275" y="2517775"/>
              <a:ext cx="809625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>
                  <a:effectLst/>
                </a:rPr>
                <a:t>laser</a:t>
              </a:r>
              <a:endParaRPr lang="fr-FR" sz="2400">
                <a:effectLst/>
              </a:endParaRPr>
            </a:p>
          </p:txBody>
        </p:sp>
        <p:sp>
          <p:nvSpPr>
            <p:cNvPr id="30" name="Text Box 32"/>
            <p:cNvSpPr txBox="1">
              <a:spLocks noChangeAspect="1" noChangeArrowheads="1"/>
            </p:cNvSpPr>
            <p:nvPr/>
          </p:nvSpPr>
          <p:spPr bwMode="auto">
            <a:xfrm>
              <a:off x="3817938" y="1762125"/>
              <a:ext cx="1182687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 dirty="0">
                  <a:effectLst/>
                </a:rPr>
                <a:t>kamera</a:t>
              </a:r>
              <a:endParaRPr lang="fr-FR" sz="2400" dirty="0">
                <a:effectLst/>
              </a:endParaRPr>
            </a:p>
          </p:txBody>
        </p:sp>
        <p:sp>
          <p:nvSpPr>
            <p:cNvPr id="31" name="Text Box 33"/>
            <p:cNvSpPr txBox="1">
              <a:spLocks noChangeAspect="1" noChangeArrowheads="1"/>
            </p:cNvSpPr>
            <p:nvPr/>
          </p:nvSpPr>
          <p:spPr bwMode="auto">
            <a:xfrm>
              <a:off x="2357438" y="2970213"/>
              <a:ext cx="1147762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>
                  <a:effectLst/>
                </a:rPr>
                <a:t>zrcadlo</a:t>
              </a:r>
              <a:endParaRPr lang="fr-FR" sz="2400">
                <a:effectLst/>
              </a:endParaRPr>
            </a:p>
          </p:txBody>
        </p:sp>
        <p:sp>
          <p:nvSpPr>
            <p:cNvPr id="32" name="Text Box 34"/>
            <p:cNvSpPr txBox="1">
              <a:spLocks noChangeAspect="1" noChangeArrowheads="1"/>
            </p:cNvSpPr>
            <p:nvPr/>
          </p:nvSpPr>
          <p:spPr bwMode="auto">
            <a:xfrm>
              <a:off x="3865563" y="4010025"/>
              <a:ext cx="928687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>
                  <a:effectLst/>
                </a:rPr>
                <a:t>čočka</a:t>
              </a:r>
              <a:endParaRPr lang="fr-FR" sz="2400">
                <a:effectLst/>
              </a:endParaRPr>
            </a:p>
          </p:txBody>
        </p:sp>
        <p:sp>
          <p:nvSpPr>
            <p:cNvPr id="33" name="Text Box 35"/>
            <p:cNvSpPr txBox="1">
              <a:spLocks noChangeAspect="1" noChangeArrowheads="1"/>
            </p:cNvSpPr>
            <p:nvPr/>
          </p:nvSpPr>
          <p:spPr bwMode="auto">
            <a:xfrm>
              <a:off x="1974850" y="4430713"/>
              <a:ext cx="1200150" cy="822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fr-FR" sz="2400" b="1">
                  <a:effectLst/>
                </a:rPr>
                <a:t>ablační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fr-FR" sz="2400" b="1">
                  <a:effectLst/>
                </a:rPr>
                <a:t>komora</a:t>
              </a:r>
              <a:endParaRPr lang="fr-FR" sz="2400">
                <a:effectLst/>
              </a:endParaRPr>
            </a:p>
          </p:txBody>
        </p:sp>
        <p:sp>
          <p:nvSpPr>
            <p:cNvPr id="34" name="Text Box 36"/>
            <p:cNvSpPr txBox="1">
              <a:spLocks noChangeAspect="1" noChangeArrowheads="1"/>
            </p:cNvSpPr>
            <p:nvPr/>
          </p:nvSpPr>
          <p:spPr bwMode="auto">
            <a:xfrm>
              <a:off x="1676400" y="3808413"/>
              <a:ext cx="1030288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>
                  <a:effectLst/>
                </a:rPr>
                <a:t>vedení</a:t>
              </a:r>
              <a:endParaRPr lang="fr-FR" sz="2400">
                <a:effectLst/>
              </a:endParaRPr>
            </a:p>
          </p:txBody>
        </p:sp>
        <p:sp>
          <p:nvSpPr>
            <p:cNvPr id="35" name="Text Box 37"/>
            <p:cNvSpPr txBox="1">
              <a:spLocks noChangeAspect="1" noChangeArrowheads="1"/>
            </p:cNvSpPr>
            <p:nvPr/>
          </p:nvSpPr>
          <p:spPr bwMode="auto">
            <a:xfrm>
              <a:off x="785625" y="5743576"/>
              <a:ext cx="1987550" cy="822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 dirty="0">
                  <a:effectLst/>
                </a:rPr>
                <a:t>pohyb vzorku</a:t>
              </a:r>
              <a:br>
                <a:rPr lang="fr-FR" sz="2400" b="1" dirty="0">
                  <a:effectLst/>
                </a:rPr>
              </a:br>
              <a:r>
                <a:rPr lang="fr-FR" sz="2400" b="1" dirty="0">
                  <a:effectLst/>
                </a:rPr>
                <a:t>x-y-z</a:t>
              </a:r>
              <a:endParaRPr lang="fr-FR" sz="2400" dirty="0">
                <a:effectLst/>
              </a:endParaRPr>
            </a:p>
          </p:txBody>
        </p:sp>
        <p:sp>
          <p:nvSpPr>
            <p:cNvPr id="36" name="Text Box 38"/>
            <p:cNvSpPr txBox="1">
              <a:spLocks noChangeAspect="1" noChangeArrowheads="1"/>
            </p:cNvSpPr>
            <p:nvPr/>
          </p:nvSpPr>
          <p:spPr bwMode="auto">
            <a:xfrm>
              <a:off x="4186238" y="5821363"/>
              <a:ext cx="1065212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30000"/>
                </a:spcBef>
                <a:buFontTx/>
                <a:buNone/>
              </a:pPr>
              <a:r>
                <a:rPr lang="fr-FR" sz="2400" b="1">
                  <a:effectLst/>
                </a:rPr>
                <a:t>vzorek</a:t>
              </a:r>
              <a:endParaRPr lang="fr-FR" sz="2400">
                <a:effectLst/>
              </a:endParaRPr>
            </a:p>
          </p:txBody>
        </p:sp>
        <p:sp>
          <p:nvSpPr>
            <p:cNvPr id="37" name="Oval 39"/>
            <p:cNvSpPr>
              <a:spLocks noChangeAspect="1" noChangeArrowheads="1"/>
            </p:cNvSpPr>
            <p:nvPr/>
          </p:nvSpPr>
          <p:spPr bwMode="auto">
            <a:xfrm>
              <a:off x="3592513" y="5432425"/>
              <a:ext cx="60325" cy="193675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Rectangle 40"/>
            <p:cNvSpPr>
              <a:spLocks noChangeAspect="1" noChangeArrowheads="1"/>
            </p:cNvSpPr>
            <p:nvPr/>
          </p:nvSpPr>
          <p:spPr bwMode="auto">
            <a:xfrm flipV="1">
              <a:off x="7046913" y="5624513"/>
              <a:ext cx="288925" cy="9525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" name="Freeform 41"/>
            <p:cNvSpPr>
              <a:spLocks noChangeAspect="1"/>
            </p:cNvSpPr>
            <p:nvPr/>
          </p:nvSpPr>
          <p:spPr bwMode="auto">
            <a:xfrm>
              <a:off x="6102350" y="5842000"/>
              <a:ext cx="1365250" cy="439738"/>
            </a:xfrm>
            <a:custGeom>
              <a:avLst/>
              <a:gdLst/>
              <a:ahLst/>
              <a:cxnLst>
                <a:cxn ang="0">
                  <a:pos x="1001" y="326"/>
                </a:cxn>
                <a:cxn ang="0">
                  <a:pos x="1004" y="326"/>
                </a:cxn>
                <a:cxn ang="0">
                  <a:pos x="1008" y="326"/>
                </a:cxn>
                <a:cxn ang="0">
                  <a:pos x="1011" y="325"/>
                </a:cxn>
                <a:cxn ang="0">
                  <a:pos x="1015" y="324"/>
                </a:cxn>
                <a:cxn ang="0">
                  <a:pos x="1019" y="323"/>
                </a:cxn>
                <a:cxn ang="0">
                  <a:pos x="1022" y="321"/>
                </a:cxn>
                <a:cxn ang="0">
                  <a:pos x="1025" y="318"/>
                </a:cxn>
                <a:cxn ang="0">
                  <a:pos x="1028" y="316"/>
                </a:cxn>
                <a:cxn ang="0">
                  <a:pos x="1085" y="229"/>
                </a:cxn>
                <a:cxn ang="0">
                  <a:pos x="1086" y="228"/>
                </a:cxn>
                <a:cxn ang="0">
                  <a:pos x="1086" y="226"/>
                </a:cxn>
                <a:cxn ang="0">
                  <a:pos x="1095" y="190"/>
                </a:cxn>
                <a:cxn ang="0">
                  <a:pos x="1095" y="188"/>
                </a:cxn>
                <a:cxn ang="0">
                  <a:pos x="1095" y="187"/>
                </a:cxn>
                <a:cxn ang="0">
                  <a:pos x="1094" y="185"/>
                </a:cxn>
                <a:cxn ang="0">
                  <a:pos x="1093" y="184"/>
                </a:cxn>
                <a:cxn ang="0">
                  <a:pos x="1093" y="183"/>
                </a:cxn>
                <a:cxn ang="0">
                  <a:pos x="1091" y="182"/>
                </a:cxn>
                <a:cxn ang="0">
                  <a:pos x="1090" y="181"/>
                </a:cxn>
                <a:cxn ang="0">
                  <a:pos x="1088" y="180"/>
                </a:cxn>
                <a:cxn ang="0">
                  <a:pos x="883" y="141"/>
                </a:cxn>
                <a:cxn ang="0">
                  <a:pos x="770" y="120"/>
                </a:cxn>
                <a:cxn ang="0">
                  <a:pos x="114" y="1"/>
                </a:cxn>
                <a:cxn ang="0">
                  <a:pos x="110" y="0"/>
                </a:cxn>
                <a:cxn ang="0">
                  <a:pos x="106" y="0"/>
                </a:cxn>
                <a:cxn ang="0">
                  <a:pos x="101" y="1"/>
                </a:cxn>
                <a:cxn ang="0">
                  <a:pos x="97" y="2"/>
                </a:cxn>
                <a:cxn ang="0">
                  <a:pos x="93" y="4"/>
                </a:cxn>
                <a:cxn ang="0">
                  <a:pos x="89" y="6"/>
                </a:cxn>
                <a:cxn ang="0">
                  <a:pos x="85" y="8"/>
                </a:cxn>
                <a:cxn ang="0">
                  <a:pos x="81" y="11"/>
                </a:cxn>
                <a:cxn ang="0">
                  <a:pos x="19" y="84"/>
                </a:cxn>
                <a:cxn ang="0">
                  <a:pos x="17" y="89"/>
                </a:cxn>
                <a:cxn ang="0">
                  <a:pos x="0" y="131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1" y="136"/>
                </a:cxn>
                <a:cxn ang="0">
                  <a:pos x="2" y="138"/>
                </a:cxn>
                <a:cxn ang="0">
                  <a:pos x="3" y="140"/>
                </a:cxn>
                <a:cxn ang="0">
                  <a:pos x="5" y="140"/>
                </a:cxn>
                <a:cxn ang="0">
                  <a:pos x="7" y="141"/>
                </a:cxn>
                <a:cxn ang="0">
                  <a:pos x="9" y="142"/>
                </a:cxn>
                <a:cxn ang="0">
                  <a:pos x="339" y="203"/>
                </a:cxn>
              </a:cxnLst>
              <a:rect l="0" t="0" r="r" b="b"/>
              <a:pathLst>
                <a:path w="1097" h="327">
                  <a:moveTo>
                    <a:pt x="999" y="326"/>
                  </a:moveTo>
                  <a:lnTo>
                    <a:pt x="1001" y="326"/>
                  </a:lnTo>
                  <a:lnTo>
                    <a:pt x="1002" y="326"/>
                  </a:lnTo>
                  <a:lnTo>
                    <a:pt x="1004" y="326"/>
                  </a:lnTo>
                  <a:lnTo>
                    <a:pt x="1006" y="326"/>
                  </a:lnTo>
                  <a:lnTo>
                    <a:pt x="1008" y="326"/>
                  </a:lnTo>
                  <a:lnTo>
                    <a:pt x="1009" y="326"/>
                  </a:lnTo>
                  <a:lnTo>
                    <a:pt x="1011" y="325"/>
                  </a:lnTo>
                  <a:lnTo>
                    <a:pt x="1013" y="325"/>
                  </a:lnTo>
                  <a:lnTo>
                    <a:pt x="1015" y="324"/>
                  </a:lnTo>
                  <a:lnTo>
                    <a:pt x="1017" y="324"/>
                  </a:lnTo>
                  <a:lnTo>
                    <a:pt x="1019" y="323"/>
                  </a:lnTo>
                  <a:lnTo>
                    <a:pt x="1020" y="322"/>
                  </a:lnTo>
                  <a:lnTo>
                    <a:pt x="1022" y="321"/>
                  </a:lnTo>
                  <a:lnTo>
                    <a:pt x="1023" y="320"/>
                  </a:lnTo>
                  <a:lnTo>
                    <a:pt x="1025" y="318"/>
                  </a:lnTo>
                  <a:lnTo>
                    <a:pt x="1027" y="318"/>
                  </a:lnTo>
                  <a:lnTo>
                    <a:pt x="1028" y="316"/>
                  </a:lnTo>
                  <a:lnTo>
                    <a:pt x="1085" y="230"/>
                  </a:lnTo>
                  <a:lnTo>
                    <a:pt x="1085" y="229"/>
                  </a:lnTo>
                  <a:lnTo>
                    <a:pt x="1085" y="228"/>
                  </a:lnTo>
                  <a:lnTo>
                    <a:pt x="1086" y="228"/>
                  </a:lnTo>
                  <a:lnTo>
                    <a:pt x="1086" y="227"/>
                  </a:lnTo>
                  <a:lnTo>
                    <a:pt x="1086" y="226"/>
                  </a:lnTo>
                  <a:lnTo>
                    <a:pt x="1087" y="225"/>
                  </a:lnTo>
                  <a:lnTo>
                    <a:pt x="1095" y="190"/>
                  </a:lnTo>
                  <a:lnTo>
                    <a:pt x="1096" y="189"/>
                  </a:lnTo>
                  <a:lnTo>
                    <a:pt x="1095" y="188"/>
                  </a:lnTo>
                  <a:lnTo>
                    <a:pt x="1095" y="187"/>
                  </a:lnTo>
                  <a:lnTo>
                    <a:pt x="1095" y="187"/>
                  </a:lnTo>
                  <a:lnTo>
                    <a:pt x="1095" y="186"/>
                  </a:lnTo>
                  <a:lnTo>
                    <a:pt x="1094" y="185"/>
                  </a:lnTo>
                  <a:lnTo>
                    <a:pt x="1094" y="184"/>
                  </a:lnTo>
                  <a:lnTo>
                    <a:pt x="1093" y="184"/>
                  </a:lnTo>
                  <a:lnTo>
                    <a:pt x="1093" y="183"/>
                  </a:lnTo>
                  <a:lnTo>
                    <a:pt x="1093" y="183"/>
                  </a:lnTo>
                  <a:lnTo>
                    <a:pt x="1092" y="182"/>
                  </a:lnTo>
                  <a:lnTo>
                    <a:pt x="1091" y="182"/>
                  </a:lnTo>
                  <a:lnTo>
                    <a:pt x="1091" y="181"/>
                  </a:lnTo>
                  <a:lnTo>
                    <a:pt x="1090" y="181"/>
                  </a:lnTo>
                  <a:lnTo>
                    <a:pt x="1089" y="180"/>
                  </a:lnTo>
                  <a:lnTo>
                    <a:pt x="1088" y="180"/>
                  </a:lnTo>
                  <a:lnTo>
                    <a:pt x="1087" y="180"/>
                  </a:lnTo>
                  <a:lnTo>
                    <a:pt x="883" y="141"/>
                  </a:lnTo>
                  <a:lnTo>
                    <a:pt x="883" y="141"/>
                  </a:lnTo>
                  <a:lnTo>
                    <a:pt x="770" y="120"/>
                  </a:lnTo>
                  <a:lnTo>
                    <a:pt x="770" y="120"/>
                  </a:lnTo>
                  <a:lnTo>
                    <a:pt x="114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1"/>
                  </a:lnTo>
                  <a:lnTo>
                    <a:pt x="101" y="1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91" y="5"/>
                  </a:lnTo>
                  <a:lnTo>
                    <a:pt x="89" y="6"/>
                  </a:lnTo>
                  <a:lnTo>
                    <a:pt x="87" y="7"/>
                  </a:lnTo>
                  <a:lnTo>
                    <a:pt x="85" y="8"/>
                  </a:lnTo>
                  <a:lnTo>
                    <a:pt x="83" y="10"/>
                  </a:lnTo>
                  <a:lnTo>
                    <a:pt x="81" y="11"/>
                  </a:lnTo>
                  <a:lnTo>
                    <a:pt x="80" y="12"/>
                  </a:lnTo>
                  <a:lnTo>
                    <a:pt x="19" y="84"/>
                  </a:lnTo>
                  <a:lnTo>
                    <a:pt x="18" y="88"/>
                  </a:lnTo>
                  <a:lnTo>
                    <a:pt x="17" y="89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2" y="138"/>
                  </a:lnTo>
                  <a:lnTo>
                    <a:pt x="3" y="138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7" y="141"/>
                  </a:lnTo>
                  <a:lnTo>
                    <a:pt x="8" y="141"/>
                  </a:lnTo>
                  <a:lnTo>
                    <a:pt x="9" y="142"/>
                  </a:lnTo>
                  <a:lnTo>
                    <a:pt x="15" y="143"/>
                  </a:lnTo>
                  <a:lnTo>
                    <a:pt x="339" y="203"/>
                  </a:lnTo>
                  <a:lnTo>
                    <a:pt x="999" y="326"/>
                  </a:lnTo>
                </a:path>
              </a:pathLst>
            </a:custGeom>
            <a:solidFill>
              <a:srgbClr val="AAAA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42"/>
            <p:cNvSpPr>
              <a:spLocks noChangeAspect="1"/>
            </p:cNvSpPr>
            <p:nvPr/>
          </p:nvSpPr>
          <p:spPr bwMode="auto">
            <a:xfrm>
              <a:off x="7123113" y="6051550"/>
              <a:ext cx="284162" cy="14446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74"/>
                </a:cxn>
                <a:cxn ang="0">
                  <a:pos x="173" y="106"/>
                </a:cxn>
                <a:cxn ang="0">
                  <a:pos x="226" y="31"/>
                </a:cxn>
                <a:cxn ang="0">
                  <a:pos x="63" y="0"/>
                </a:cxn>
              </a:cxnLst>
              <a:rect l="0" t="0" r="r" b="b"/>
              <a:pathLst>
                <a:path w="227" h="107">
                  <a:moveTo>
                    <a:pt x="63" y="0"/>
                  </a:moveTo>
                  <a:lnTo>
                    <a:pt x="0" y="74"/>
                  </a:lnTo>
                  <a:lnTo>
                    <a:pt x="173" y="106"/>
                  </a:lnTo>
                  <a:lnTo>
                    <a:pt x="226" y="31"/>
                  </a:lnTo>
                  <a:lnTo>
                    <a:pt x="63" y="0"/>
                  </a:lnTo>
                </a:path>
              </a:pathLst>
            </a:custGeom>
            <a:solidFill>
              <a:srgbClr val="C0C0C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43"/>
            <p:cNvSpPr>
              <a:spLocks noChangeAspect="1"/>
            </p:cNvSpPr>
            <p:nvPr/>
          </p:nvSpPr>
          <p:spPr bwMode="auto">
            <a:xfrm>
              <a:off x="6662738" y="5580063"/>
              <a:ext cx="373062" cy="3175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0"/>
                </a:cxn>
                <a:cxn ang="0">
                  <a:pos x="299" y="0"/>
                </a:cxn>
                <a:cxn ang="0">
                  <a:pos x="299" y="22"/>
                </a:cxn>
                <a:cxn ang="0">
                  <a:pos x="0" y="22"/>
                </a:cxn>
              </a:cxnLst>
              <a:rect l="0" t="0" r="r" b="b"/>
              <a:pathLst>
                <a:path w="300" h="23">
                  <a:moveTo>
                    <a:pt x="0" y="22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22"/>
                  </a:lnTo>
                  <a:lnTo>
                    <a:pt x="0" y="22"/>
                  </a:lnTo>
                </a:path>
              </a:pathLst>
            </a:custGeom>
            <a:solidFill>
              <a:srgbClr val="AAAA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44"/>
            <p:cNvSpPr>
              <a:spLocks noChangeAspect="1"/>
            </p:cNvSpPr>
            <p:nvPr/>
          </p:nvSpPr>
          <p:spPr bwMode="auto">
            <a:xfrm>
              <a:off x="6580188" y="5492750"/>
              <a:ext cx="539750" cy="88900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0"/>
                </a:cxn>
                <a:cxn ang="0">
                  <a:pos x="433" y="0"/>
                </a:cxn>
                <a:cxn ang="0">
                  <a:pos x="433" y="65"/>
                </a:cxn>
                <a:cxn ang="0">
                  <a:pos x="0" y="65"/>
                </a:cxn>
              </a:cxnLst>
              <a:rect l="0" t="0" r="r" b="b"/>
              <a:pathLst>
                <a:path w="434" h="66">
                  <a:moveTo>
                    <a:pt x="0" y="65"/>
                  </a:moveTo>
                  <a:lnTo>
                    <a:pt x="0" y="0"/>
                  </a:lnTo>
                  <a:lnTo>
                    <a:pt x="433" y="0"/>
                  </a:lnTo>
                  <a:lnTo>
                    <a:pt x="433" y="65"/>
                  </a:lnTo>
                  <a:lnTo>
                    <a:pt x="0" y="65"/>
                  </a:lnTo>
                </a:path>
              </a:pathLst>
            </a:custGeom>
            <a:solidFill>
              <a:srgbClr val="AAAA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45"/>
            <p:cNvSpPr>
              <a:spLocks noChangeAspect="1"/>
            </p:cNvSpPr>
            <p:nvPr/>
          </p:nvSpPr>
          <p:spPr bwMode="auto">
            <a:xfrm>
              <a:off x="6392863" y="4784725"/>
              <a:ext cx="915987" cy="709613"/>
            </a:xfrm>
            <a:custGeom>
              <a:avLst/>
              <a:gdLst/>
              <a:ahLst/>
              <a:cxnLst>
                <a:cxn ang="0">
                  <a:pos x="734" y="501"/>
                </a:cxn>
                <a:cxn ang="0">
                  <a:pos x="733" y="505"/>
                </a:cxn>
                <a:cxn ang="0">
                  <a:pos x="731" y="510"/>
                </a:cxn>
                <a:cxn ang="0">
                  <a:pos x="729" y="514"/>
                </a:cxn>
                <a:cxn ang="0">
                  <a:pos x="725" y="517"/>
                </a:cxn>
                <a:cxn ang="0">
                  <a:pos x="721" y="520"/>
                </a:cxn>
                <a:cxn ang="0">
                  <a:pos x="717" y="523"/>
                </a:cxn>
                <a:cxn ang="0">
                  <a:pos x="711" y="524"/>
                </a:cxn>
                <a:cxn ang="0">
                  <a:pos x="706" y="525"/>
                </a:cxn>
                <a:cxn ang="0">
                  <a:pos x="30" y="525"/>
                </a:cxn>
                <a:cxn ang="0">
                  <a:pos x="25" y="525"/>
                </a:cxn>
                <a:cxn ang="0">
                  <a:pos x="19" y="524"/>
                </a:cxn>
                <a:cxn ang="0">
                  <a:pos x="15" y="521"/>
                </a:cxn>
                <a:cxn ang="0">
                  <a:pos x="10" y="519"/>
                </a:cxn>
                <a:cxn ang="0">
                  <a:pos x="7" y="516"/>
                </a:cxn>
                <a:cxn ang="0">
                  <a:pos x="4" y="512"/>
                </a:cxn>
                <a:cxn ang="0">
                  <a:pos x="1" y="508"/>
                </a:cxn>
                <a:cxn ang="0">
                  <a:pos x="0" y="503"/>
                </a:cxn>
                <a:cxn ang="0">
                  <a:pos x="0" y="498"/>
                </a:cxn>
                <a:cxn ang="0">
                  <a:pos x="0" y="25"/>
                </a:cxn>
                <a:cxn ang="0">
                  <a:pos x="1" y="20"/>
                </a:cxn>
                <a:cxn ang="0">
                  <a:pos x="3" y="16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3" y="6"/>
                </a:cxn>
                <a:cxn ang="0">
                  <a:pos x="17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704" y="1"/>
                </a:cxn>
                <a:cxn ang="0">
                  <a:pos x="709" y="1"/>
                </a:cxn>
                <a:cxn ang="0">
                  <a:pos x="714" y="2"/>
                </a:cxn>
                <a:cxn ang="0">
                  <a:pos x="719" y="4"/>
                </a:cxn>
                <a:cxn ang="0">
                  <a:pos x="723" y="7"/>
                </a:cxn>
                <a:cxn ang="0">
                  <a:pos x="727" y="10"/>
                </a:cxn>
                <a:cxn ang="0">
                  <a:pos x="730" y="14"/>
                </a:cxn>
                <a:cxn ang="0">
                  <a:pos x="732" y="18"/>
                </a:cxn>
                <a:cxn ang="0">
                  <a:pos x="733" y="23"/>
                </a:cxn>
                <a:cxn ang="0">
                  <a:pos x="734" y="27"/>
                </a:cxn>
              </a:cxnLst>
              <a:rect l="0" t="0" r="r" b="b"/>
              <a:pathLst>
                <a:path w="735" h="526">
                  <a:moveTo>
                    <a:pt x="734" y="498"/>
                  </a:moveTo>
                  <a:lnTo>
                    <a:pt x="734" y="501"/>
                  </a:lnTo>
                  <a:lnTo>
                    <a:pt x="733" y="503"/>
                  </a:lnTo>
                  <a:lnTo>
                    <a:pt x="733" y="505"/>
                  </a:lnTo>
                  <a:lnTo>
                    <a:pt x="732" y="508"/>
                  </a:lnTo>
                  <a:lnTo>
                    <a:pt x="731" y="510"/>
                  </a:lnTo>
                  <a:lnTo>
                    <a:pt x="730" y="512"/>
                  </a:lnTo>
                  <a:lnTo>
                    <a:pt x="729" y="514"/>
                  </a:lnTo>
                  <a:lnTo>
                    <a:pt x="727" y="516"/>
                  </a:lnTo>
                  <a:lnTo>
                    <a:pt x="725" y="517"/>
                  </a:lnTo>
                  <a:lnTo>
                    <a:pt x="723" y="519"/>
                  </a:lnTo>
                  <a:lnTo>
                    <a:pt x="721" y="520"/>
                  </a:lnTo>
                  <a:lnTo>
                    <a:pt x="719" y="521"/>
                  </a:lnTo>
                  <a:lnTo>
                    <a:pt x="717" y="523"/>
                  </a:lnTo>
                  <a:lnTo>
                    <a:pt x="714" y="524"/>
                  </a:lnTo>
                  <a:lnTo>
                    <a:pt x="711" y="524"/>
                  </a:lnTo>
                  <a:lnTo>
                    <a:pt x="709" y="525"/>
                  </a:lnTo>
                  <a:lnTo>
                    <a:pt x="706" y="525"/>
                  </a:lnTo>
                  <a:lnTo>
                    <a:pt x="704" y="525"/>
                  </a:lnTo>
                  <a:lnTo>
                    <a:pt x="30" y="525"/>
                  </a:lnTo>
                  <a:lnTo>
                    <a:pt x="27" y="525"/>
                  </a:lnTo>
                  <a:lnTo>
                    <a:pt x="25" y="525"/>
                  </a:lnTo>
                  <a:lnTo>
                    <a:pt x="22" y="524"/>
                  </a:lnTo>
                  <a:lnTo>
                    <a:pt x="19" y="524"/>
                  </a:lnTo>
                  <a:lnTo>
                    <a:pt x="17" y="523"/>
                  </a:lnTo>
                  <a:lnTo>
                    <a:pt x="15" y="521"/>
                  </a:lnTo>
                  <a:lnTo>
                    <a:pt x="13" y="520"/>
                  </a:lnTo>
                  <a:lnTo>
                    <a:pt x="10" y="519"/>
                  </a:lnTo>
                  <a:lnTo>
                    <a:pt x="9" y="517"/>
                  </a:lnTo>
                  <a:lnTo>
                    <a:pt x="7" y="516"/>
                  </a:lnTo>
                  <a:lnTo>
                    <a:pt x="5" y="514"/>
                  </a:lnTo>
                  <a:lnTo>
                    <a:pt x="4" y="512"/>
                  </a:lnTo>
                  <a:lnTo>
                    <a:pt x="3" y="510"/>
                  </a:lnTo>
                  <a:lnTo>
                    <a:pt x="1" y="508"/>
                  </a:lnTo>
                  <a:lnTo>
                    <a:pt x="1" y="505"/>
                  </a:lnTo>
                  <a:lnTo>
                    <a:pt x="0" y="503"/>
                  </a:lnTo>
                  <a:lnTo>
                    <a:pt x="0" y="501"/>
                  </a:lnTo>
                  <a:lnTo>
                    <a:pt x="0" y="49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704" y="1"/>
                  </a:lnTo>
                  <a:lnTo>
                    <a:pt x="706" y="1"/>
                  </a:lnTo>
                  <a:lnTo>
                    <a:pt x="709" y="1"/>
                  </a:lnTo>
                  <a:lnTo>
                    <a:pt x="711" y="2"/>
                  </a:lnTo>
                  <a:lnTo>
                    <a:pt x="714" y="2"/>
                  </a:lnTo>
                  <a:lnTo>
                    <a:pt x="717" y="3"/>
                  </a:lnTo>
                  <a:lnTo>
                    <a:pt x="719" y="4"/>
                  </a:lnTo>
                  <a:lnTo>
                    <a:pt x="721" y="6"/>
                  </a:lnTo>
                  <a:lnTo>
                    <a:pt x="723" y="7"/>
                  </a:lnTo>
                  <a:lnTo>
                    <a:pt x="725" y="8"/>
                  </a:lnTo>
                  <a:lnTo>
                    <a:pt x="727" y="10"/>
                  </a:lnTo>
                  <a:lnTo>
                    <a:pt x="729" y="12"/>
                  </a:lnTo>
                  <a:lnTo>
                    <a:pt x="730" y="14"/>
                  </a:lnTo>
                  <a:lnTo>
                    <a:pt x="731" y="16"/>
                  </a:lnTo>
                  <a:lnTo>
                    <a:pt x="732" y="18"/>
                  </a:lnTo>
                  <a:lnTo>
                    <a:pt x="733" y="20"/>
                  </a:lnTo>
                  <a:lnTo>
                    <a:pt x="733" y="23"/>
                  </a:lnTo>
                  <a:lnTo>
                    <a:pt x="734" y="25"/>
                  </a:lnTo>
                  <a:lnTo>
                    <a:pt x="734" y="27"/>
                  </a:lnTo>
                  <a:lnTo>
                    <a:pt x="734" y="498"/>
                  </a:lnTo>
                </a:path>
              </a:pathLst>
            </a:custGeom>
            <a:solidFill>
              <a:srgbClr val="AAAA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46"/>
            <p:cNvSpPr>
              <a:spLocks noChangeAspect="1"/>
            </p:cNvSpPr>
            <p:nvPr/>
          </p:nvSpPr>
          <p:spPr bwMode="auto">
            <a:xfrm>
              <a:off x="7048500" y="5719763"/>
              <a:ext cx="288925" cy="127000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0"/>
                </a:cxn>
                <a:cxn ang="0">
                  <a:pos x="232" y="0"/>
                </a:cxn>
                <a:cxn ang="0">
                  <a:pos x="232" y="94"/>
                </a:cxn>
                <a:cxn ang="0">
                  <a:pos x="0" y="94"/>
                </a:cxn>
              </a:cxnLst>
              <a:rect l="0" t="0" r="r" b="b"/>
              <a:pathLst>
                <a:path w="233" h="95">
                  <a:moveTo>
                    <a:pt x="0" y="94"/>
                  </a:moveTo>
                  <a:lnTo>
                    <a:pt x="0" y="0"/>
                  </a:lnTo>
                  <a:lnTo>
                    <a:pt x="232" y="0"/>
                  </a:lnTo>
                  <a:lnTo>
                    <a:pt x="232" y="94"/>
                  </a:lnTo>
                  <a:lnTo>
                    <a:pt x="0" y="94"/>
                  </a:ln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47"/>
            <p:cNvSpPr>
              <a:spLocks noChangeAspect="1"/>
            </p:cNvSpPr>
            <p:nvPr/>
          </p:nvSpPr>
          <p:spPr bwMode="auto">
            <a:xfrm>
              <a:off x="7096125" y="5634038"/>
              <a:ext cx="55563" cy="190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44" y="8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13"/>
                </a:cxn>
              </a:cxnLst>
              <a:rect l="0" t="0" r="r" b="b"/>
              <a:pathLst>
                <a:path w="45" h="14">
                  <a:moveTo>
                    <a:pt x="0" y="13"/>
                  </a:moveTo>
                  <a:lnTo>
                    <a:pt x="24" y="13"/>
                  </a:lnTo>
                  <a:lnTo>
                    <a:pt x="24" y="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48"/>
            <p:cNvSpPr>
              <a:spLocks noChangeAspect="1"/>
            </p:cNvSpPr>
            <p:nvPr/>
          </p:nvSpPr>
          <p:spPr bwMode="auto">
            <a:xfrm>
              <a:off x="7158038" y="5648325"/>
              <a:ext cx="69850" cy="5397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55" y="39"/>
                </a:cxn>
                <a:cxn ang="0">
                  <a:pos x="0" y="39"/>
                </a:cxn>
              </a:cxnLst>
              <a:rect l="0" t="0" r="r" b="b"/>
              <a:pathLst>
                <a:path w="56" h="40">
                  <a:moveTo>
                    <a:pt x="0" y="39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39"/>
                  </a:lnTo>
                  <a:lnTo>
                    <a:pt x="0" y="39"/>
                  </a:lnTo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49"/>
            <p:cNvSpPr>
              <a:spLocks noChangeAspect="1"/>
            </p:cNvSpPr>
            <p:nvPr/>
          </p:nvSpPr>
          <p:spPr bwMode="auto">
            <a:xfrm>
              <a:off x="7048500" y="5610225"/>
              <a:ext cx="288925" cy="142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1" y="10"/>
                </a:cxn>
                <a:cxn ang="0">
                  <a:pos x="231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232" h="11">
                  <a:moveTo>
                    <a:pt x="0" y="10"/>
                  </a:moveTo>
                  <a:lnTo>
                    <a:pt x="231" y="10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rgbClr val="AAAA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Oval 50"/>
            <p:cNvSpPr>
              <a:spLocks noChangeAspect="1" noChangeArrowheads="1"/>
            </p:cNvSpPr>
            <p:nvPr/>
          </p:nvSpPr>
          <p:spPr bwMode="auto">
            <a:xfrm flipV="1">
              <a:off x="7259638" y="5646738"/>
              <a:ext cx="11112" cy="1111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" name="Freeform 51"/>
            <p:cNvSpPr>
              <a:spLocks noChangeAspect="1"/>
            </p:cNvSpPr>
            <p:nvPr/>
          </p:nvSpPr>
          <p:spPr bwMode="auto">
            <a:xfrm>
              <a:off x="6480175" y="4862513"/>
              <a:ext cx="736600" cy="55086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0" y="384"/>
                </a:cxn>
                <a:cxn ang="0">
                  <a:pos x="0" y="388"/>
                </a:cxn>
                <a:cxn ang="0">
                  <a:pos x="2" y="392"/>
                </a:cxn>
                <a:cxn ang="0">
                  <a:pos x="3" y="396"/>
                </a:cxn>
                <a:cxn ang="0">
                  <a:pos x="6" y="399"/>
                </a:cxn>
                <a:cxn ang="0">
                  <a:pos x="8" y="401"/>
                </a:cxn>
                <a:cxn ang="0">
                  <a:pos x="12" y="404"/>
                </a:cxn>
                <a:cxn ang="0">
                  <a:pos x="16" y="405"/>
                </a:cxn>
                <a:cxn ang="0">
                  <a:pos x="20" y="406"/>
                </a:cxn>
                <a:cxn ang="0">
                  <a:pos x="24" y="407"/>
                </a:cxn>
                <a:cxn ang="0">
                  <a:pos x="570" y="406"/>
                </a:cxn>
                <a:cxn ang="0">
                  <a:pos x="575" y="406"/>
                </a:cxn>
                <a:cxn ang="0">
                  <a:pos x="578" y="404"/>
                </a:cxn>
                <a:cxn ang="0">
                  <a:pos x="582" y="403"/>
                </a:cxn>
                <a:cxn ang="0">
                  <a:pos x="585" y="400"/>
                </a:cxn>
                <a:cxn ang="0">
                  <a:pos x="588" y="397"/>
                </a:cxn>
                <a:cxn ang="0">
                  <a:pos x="590" y="394"/>
                </a:cxn>
                <a:cxn ang="0">
                  <a:pos x="592" y="390"/>
                </a:cxn>
                <a:cxn ang="0">
                  <a:pos x="592" y="386"/>
                </a:cxn>
                <a:cxn ang="0">
                  <a:pos x="592" y="22"/>
                </a:cxn>
                <a:cxn ang="0">
                  <a:pos x="592" y="19"/>
                </a:cxn>
                <a:cxn ang="0">
                  <a:pos x="591" y="15"/>
                </a:cxn>
                <a:cxn ang="0">
                  <a:pos x="589" y="11"/>
                </a:cxn>
                <a:cxn ang="0">
                  <a:pos x="587" y="8"/>
                </a:cxn>
                <a:cxn ang="0">
                  <a:pos x="584" y="6"/>
                </a:cxn>
                <a:cxn ang="0">
                  <a:pos x="580" y="4"/>
                </a:cxn>
                <a:cxn ang="0">
                  <a:pos x="577" y="2"/>
                </a:cxn>
                <a:cxn ang="0">
                  <a:pos x="573" y="1"/>
                </a:cxn>
                <a:cxn ang="0">
                  <a:pos x="568" y="0"/>
                </a:cxn>
              </a:cxnLst>
              <a:rect l="0" t="0" r="r" b="b"/>
              <a:pathLst>
                <a:path w="593" h="408">
                  <a:moveTo>
                    <a:pt x="24" y="0"/>
                  </a:moveTo>
                  <a:lnTo>
                    <a:pt x="22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384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1" y="390"/>
                  </a:lnTo>
                  <a:lnTo>
                    <a:pt x="2" y="392"/>
                  </a:lnTo>
                  <a:lnTo>
                    <a:pt x="2" y="394"/>
                  </a:lnTo>
                  <a:lnTo>
                    <a:pt x="3" y="396"/>
                  </a:lnTo>
                  <a:lnTo>
                    <a:pt x="4" y="397"/>
                  </a:lnTo>
                  <a:lnTo>
                    <a:pt x="6" y="399"/>
                  </a:lnTo>
                  <a:lnTo>
                    <a:pt x="7" y="400"/>
                  </a:lnTo>
                  <a:lnTo>
                    <a:pt x="8" y="401"/>
                  </a:lnTo>
                  <a:lnTo>
                    <a:pt x="10" y="403"/>
                  </a:lnTo>
                  <a:lnTo>
                    <a:pt x="12" y="404"/>
                  </a:lnTo>
                  <a:lnTo>
                    <a:pt x="14" y="404"/>
                  </a:lnTo>
                  <a:lnTo>
                    <a:pt x="16" y="405"/>
                  </a:lnTo>
                  <a:lnTo>
                    <a:pt x="18" y="406"/>
                  </a:lnTo>
                  <a:lnTo>
                    <a:pt x="20" y="406"/>
                  </a:lnTo>
                  <a:lnTo>
                    <a:pt x="22" y="406"/>
                  </a:lnTo>
                  <a:lnTo>
                    <a:pt x="24" y="407"/>
                  </a:lnTo>
                  <a:lnTo>
                    <a:pt x="568" y="407"/>
                  </a:lnTo>
                  <a:lnTo>
                    <a:pt x="570" y="406"/>
                  </a:lnTo>
                  <a:lnTo>
                    <a:pt x="573" y="406"/>
                  </a:lnTo>
                  <a:lnTo>
                    <a:pt x="575" y="406"/>
                  </a:lnTo>
                  <a:lnTo>
                    <a:pt x="577" y="405"/>
                  </a:lnTo>
                  <a:lnTo>
                    <a:pt x="578" y="404"/>
                  </a:lnTo>
                  <a:lnTo>
                    <a:pt x="580" y="404"/>
                  </a:lnTo>
                  <a:lnTo>
                    <a:pt x="582" y="403"/>
                  </a:lnTo>
                  <a:lnTo>
                    <a:pt x="584" y="401"/>
                  </a:lnTo>
                  <a:lnTo>
                    <a:pt x="585" y="400"/>
                  </a:lnTo>
                  <a:lnTo>
                    <a:pt x="587" y="399"/>
                  </a:lnTo>
                  <a:lnTo>
                    <a:pt x="588" y="397"/>
                  </a:lnTo>
                  <a:lnTo>
                    <a:pt x="589" y="396"/>
                  </a:lnTo>
                  <a:lnTo>
                    <a:pt x="590" y="394"/>
                  </a:lnTo>
                  <a:lnTo>
                    <a:pt x="591" y="392"/>
                  </a:lnTo>
                  <a:lnTo>
                    <a:pt x="592" y="390"/>
                  </a:lnTo>
                  <a:lnTo>
                    <a:pt x="592" y="388"/>
                  </a:lnTo>
                  <a:lnTo>
                    <a:pt x="592" y="386"/>
                  </a:lnTo>
                  <a:lnTo>
                    <a:pt x="592" y="384"/>
                  </a:lnTo>
                  <a:lnTo>
                    <a:pt x="592" y="22"/>
                  </a:lnTo>
                  <a:lnTo>
                    <a:pt x="592" y="21"/>
                  </a:lnTo>
                  <a:lnTo>
                    <a:pt x="592" y="19"/>
                  </a:lnTo>
                  <a:lnTo>
                    <a:pt x="592" y="17"/>
                  </a:lnTo>
                  <a:lnTo>
                    <a:pt x="591" y="15"/>
                  </a:lnTo>
                  <a:lnTo>
                    <a:pt x="590" y="13"/>
                  </a:lnTo>
                  <a:lnTo>
                    <a:pt x="589" y="11"/>
                  </a:lnTo>
                  <a:lnTo>
                    <a:pt x="588" y="10"/>
                  </a:lnTo>
                  <a:lnTo>
                    <a:pt x="587" y="8"/>
                  </a:lnTo>
                  <a:lnTo>
                    <a:pt x="585" y="7"/>
                  </a:lnTo>
                  <a:lnTo>
                    <a:pt x="584" y="6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8" y="2"/>
                  </a:lnTo>
                  <a:lnTo>
                    <a:pt x="577" y="2"/>
                  </a:lnTo>
                  <a:lnTo>
                    <a:pt x="575" y="1"/>
                  </a:lnTo>
                  <a:lnTo>
                    <a:pt x="573" y="1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24" y="0"/>
                  </a:lnTo>
                </a:path>
              </a:pathLst>
            </a:custGeom>
            <a:solidFill>
              <a:srgbClr val="C0C0C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52"/>
            <p:cNvSpPr>
              <a:spLocks noChangeAspect="1"/>
            </p:cNvSpPr>
            <p:nvPr/>
          </p:nvSpPr>
          <p:spPr bwMode="auto">
            <a:xfrm>
              <a:off x="6305550" y="5610225"/>
              <a:ext cx="1090613" cy="279400"/>
            </a:xfrm>
            <a:custGeom>
              <a:avLst/>
              <a:gdLst/>
              <a:ahLst/>
              <a:cxnLst>
                <a:cxn ang="0">
                  <a:pos x="876" y="206"/>
                </a:cxn>
                <a:cxn ang="0">
                  <a:pos x="134" y="206"/>
                </a:cxn>
                <a:cxn ang="0">
                  <a:pos x="0" y="182"/>
                </a:cxn>
                <a:cxn ang="0">
                  <a:pos x="0" y="0"/>
                </a:cxn>
                <a:cxn ang="0">
                  <a:pos x="597" y="0"/>
                </a:cxn>
                <a:cxn ang="0">
                  <a:pos x="597" y="175"/>
                </a:cxn>
                <a:cxn ang="0">
                  <a:pos x="828" y="175"/>
                </a:cxn>
                <a:cxn ang="0">
                  <a:pos x="828" y="0"/>
                </a:cxn>
                <a:cxn ang="0">
                  <a:pos x="876" y="0"/>
                </a:cxn>
                <a:cxn ang="0">
                  <a:pos x="876" y="206"/>
                </a:cxn>
              </a:cxnLst>
              <a:rect l="0" t="0" r="r" b="b"/>
              <a:pathLst>
                <a:path w="877" h="207">
                  <a:moveTo>
                    <a:pt x="876" y="206"/>
                  </a:moveTo>
                  <a:lnTo>
                    <a:pt x="134" y="206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597" y="0"/>
                  </a:lnTo>
                  <a:lnTo>
                    <a:pt x="597" y="175"/>
                  </a:lnTo>
                  <a:lnTo>
                    <a:pt x="828" y="175"/>
                  </a:lnTo>
                  <a:lnTo>
                    <a:pt x="828" y="0"/>
                  </a:lnTo>
                  <a:lnTo>
                    <a:pt x="876" y="0"/>
                  </a:lnTo>
                  <a:lnTo>
                    <a:pt x="876" y="206"/>
                  </a:lnTo>
                </a:path>
              </a:pathLst>
            </a:custGeom>
            <a:solidFill>
              <a:srgbClr val="AAAA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53"/>
            <p:cNvSpPr>
              <a:spLocks noChangeAspect="1"/>
            </p:cNvSpPr>
            <p:nvPr/>
          </p:nvSpPr>
          <p:spPr bwMode="auto">
            <a:xfrm>
              <a:off x="6121400" y="5962650"/>
              <a:ext cx="1344613" cy="258763"/>
            </a:xfrm>
            <a:custGeom>
              <a:avLst/>
              <a:gdLst/>
              <a:ahLst/>
              <a:cxnLst>
                <a:cxn ang="0">
                  <a:pos x="1079" y="96"/>
                </a:cxn>
                <a:cxn ang="0">
                  <a:pos x="1079" y="96"/>
                </a:cxn>
                <a:cxn ang="0">
                  <a:pos x="1080" y="97"/>
                </a:cxn>
                <a:cxn ang="0">
                  <a:pos x="1080" y="97"/>
                </a:cxn>
                <a:cxn ang="0">
                  <a:pos x="1080" y="98"/>
                </a:cxn>
                <a:cxn ang="0">
                  <a:pos x="1080" y="99"/>
                </a:cxn>
                <a:cxn ang="0">
                  <a:pos x="1080" y="100"/>
                </a:cxn>
                <a:cxn ang="0">
                  <a:pos x="1079" y="100"/>
                </a:cxn>
                <a:cxn ang="0">
                  <a:pos x="1079" y="101"/>
                </a:cxn>
                <a:cxn ang="0">
                  <a:pos x="1078" y="102"/>
                </a:cxn>
                <a:cxn ang="0">
                  <a:pos x="1024" y="182"/>
                </a:cxn>
                <a:cxn ang="0">
                  <a:pos x="1022" y="183"/>
                </a:cxn>
                <a:cxn ang="0">
                  <a:pos x="1021" y="184"/>
                </a:cxn>
                <a:cxn ang="0">
                  <a:pos x="1020" y="185"/>
                </a:cxn>
                <a:cxn ang="0">
                  <a:pos x="1018" y="186"/>
                </a:cxn>
                <a:cxn ang="0">
                  <a:pos x="1017" y="187"/>
                </a:cxn>
                <a:cxn ang="0">
                  <a:pos x="1015" y="188"/>
                </a:cxn>
                <a:cxn ang="0">
                  <a:pos x="1014" y="188"/>
                </a:cxn>
                <a:cxn ang="0">
                  <a:pos x="1012" y="189"/>
                </a:cxn>
                <a:cxn ang="0">
                  <a:pos x="1011" y="190"/>
                </a:cxn>
                <a:cxn ang="0">
                  <a:pos x="1009" y="190"/>
                </a:cxn>
                <a:cxn ang="0">
                  <a:pos x="1007" y="191"/>
                </a:cxn>
                <a:cxn ang="0">
                  <a:pos x="1006" y="191"/>
                </a:cxn>
                <a:cxn ang="0">
                  <a:pos x="1004" y="191"/>
                </a:cxn>
                <a:cxn ang="0">
                  <a:pos x="1002" y="191"/>
                </a:cxn>
                <a:cxn ang="0">
                  <a:pos x="1000" y="191"/>
                </a:cxn>
                <a:cxn ang="0">
                  <a:pos x="999" y="191"/>
                </a:cxn>
                <a:cxn ang="0">
                  <a:pos x="997" y="191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081" h="192">
                  <a:moveTo>
                    <a:pt x="1079" y="96"/>
                  </a:moveTo>
                  <a:lnTo>
                    <a:pt x="1079" y="96"/>
                  </a:lnTo>
                  <a:lnTo>
                    <a:pt x="1080" y="97"/>
                  </a:lnTo>
                  <a:lnTo>
                    <a:pt x="1080" y="97"/>
                  </a:lnTo>
                  <a:lnTo>
                    <a:pt x="1080" y="98"/>
                  </a:lnTo>
                  <a:lnTo>
                    <a:pt x="1080" y="99"/>
                  </a:lnTo>
                  <a:lnTo>
                    <a:pt x="1080" y="100"/>
                  </a:lnTo>
                  <a:lnTo>
                    <a:pt x="1079" y="100"/>
                  </a:lnTo>
                  <a:lnTo>
                    <a:pt x="1079" y="101"/>
                  </a:lnTo>
                  <a:lnTo>
                    <a:pt x="1078" y="102"/>
                  </a:lnTo>
                  <a:lnTo>
                    <a:pt x="1024" y="182"/>
                  </a:lnTo>
                  <a:lnTo>
                    <a:pt x="1022" y="183"/>
                  </a:lnTo>
                  <a:lnTo>
                    <a:pt x="1021" y="184"/>
                  </a:lnTo>
                  <a:lnTo>
                    <a:pt x="1020" y="185"/>
                  </a:lnTo>
                  <a:lnTo>
                    <a:pt x="1018" y="186"/>
                  </a:lnTo>
                  <a:lnTo>
                    <a:pt x="1017" y="187"/>
                  </a:lnTo>
                  <a:lnTo>
                    <a:pt x="1015" y="188"/>
                  </a:lnTo>
                  <a:lnTo>
                    <a:pt x="1014" y="188"/>
                  </a:lnTo>
                  <a:lnTo>
                    <a:pt x="1012" y="189"/>
                  </a:lnTo>
                  <a:lnTo>
                    <a:pt x="1011" y="190"/>
                  </a:lnTo>
                  <a:lnTo>
                    <a:pt x="1009" y="190"/>
                  </a:lnTo>
                  <a:lnTo>
                    <a:pt x="1007" y="191"/>
                  </a:lnTo>
                  <a:lnTo>
                    <a:pt x="1006" y="191"/>
                  </a:lnTo>
                  <a:lnTo>
                    <a:pt x="1004" y="191"/>
                  </a:lnTo>
                  <a:lnTo>
                    <a:pt x="1002" y="191"/>
                  </a:lnTo>
                  <a:lnTo>
                    <a:pt x="1000" y="191"/>
                  </a:lnTo>
                  <a:lnTo>
                    <a:pt x="999" y="191"/>
                  </a:lnTo>
                  <a:lnTo>
                    <a:pt x="997" y="191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54"/>
            <p:cNvSpPr>
              <a:spLocks noChangeAspect="1"/>
            </p:cNvSpPr>
            <p:nvPr/>
          </p:nvSpPr>
          <p:spPr bwMode="auto">
            <a:xfrm>
              <a:off x="6235700" y="5861050"/>
              <a:ext cx="5715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2" y="21"/>
                </a:cxn>
                <a:cxn ang="0">
                  <a:pos x="46" y="6"/>
                </a:cxn>
                <a:cxn ang="0">
                  <a:pos x="12" y="0"/>
                </a:cxn>
                <a:cxn ang="0">
                  <a:pos x="3" y="12"/>
                </a:cxn>
                <a:cxn ang="0">
                  <a:pos x="0" y="16"/>
                </a:cxn>
              </a:cxnLst>
              <a:rect l="0" t="0" r="r" b="b"/>
              <a:pathLst>
                <a:path w="47" h="22">
                  <a:moveTo>
                    <a:pt x="0" y="16"/>
                  </a:moveTo>
                  <a:lnTo>
                    <a:pt x="32" y="21"/>
                  </a:lnTo>
                  <a:lnTo>
                    <a:pt x="46" y="6"/>
                  </a:lnTo>
                  <a:lnTo>
                    <a:pt x="12" y="0"/>
                  </a:lnTo>
                  <a:lnTo>
                    <a:pt x="3" y="12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55"/>
            <p:cNvSpPr>
              <a:spLocks noChangeAspect="1"/>
            </p:cNvSpPr>
            <p:nvPr/>
          </p:nvSpPr>
          <p:spPr bwMode="auto">
            <a:xfrm>
              <a:off x="6172200" y="5889625"/>
              <a:ext cx="817563" cy="22225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53"/>
                </a:cxn>
                <a:cxn ang="0">
                  <a:pos x="604" y="165"/>
                </a:cxn>
                <a:cxn ang="0">
                  <a:pos x="656" y="113"/>
                </a:cxn>
                <a:cxn ang="0">
                  <a:pos x="45" y="0"/>
                </a:cxn>
              </a:cxnLst>
              <a:rect l="0" t="0" r="r" b="b"/>
              <a:pathLst>
                <a:path w="657" h="166">
                  <a:moveTo>
                    <a:pt x="45" y="0"/>
                  </a:moveTo>
                  <a:lnTo>
                    <a:pt x="0" y="53"/>
                  </a:lnTo>
                  <a:lnTo>
                    <a:pt x="604" y="165"/>
                  </a:lnTo>
                  <a:lnTo>
                    <a:pt x="656" y="113"/>
                  </a:lnTo>
                  <a:lnTo>
                    <a:pt x="45" y="0"/>
                  </a:lnTo>
                </a:path>
              </a:pathLst>
            </a:custGeom>
            <a:solidFill>
              <a:srgbClr val="C0C0C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56"/>
            <p:cNvSpPr>
              <a:spLocks noChangeAspect="1"/>
            </p:cNvSpPr>
            <p:nvPr/>
          </p:nvSpPr>
          <p:spPr bwMode="auto">
            <a:xfrm>
              <a:off x="6346825" y="5883275"/>
              <a:ext cx="668338" cy="1524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36" y="97"/>
                </a:cxn>
                <a:cxn ang="0">
                  <a:pos x="520" y="112"/>
                </a:cxn>
                <a:cxn ang="0">
                  <a:pos x="520" y="112"/>
                </a:cxn>
                <a:cxn ang="0">
                  <a:pos x="0" y="15"/>
                </a:cxn>
                <a:cxn ang="0">
                  <a:pos x="12" y="0"/>
                </a:cxn>
              </a:cxnLst>
              <a:rect l="0" t="0" r="r" b="b"/>
              <a:pathLst>
                <a:path w="537" h="113">
                  <a:moveTo>
                    <a:pt x="12" y="0"/>
                  </a:moveTo>
                  <a:lnTo>
                    <a:pt x="536" y="97"/>
                  </a:lnTo>
                  <a:lnTo>
                    <a:pt x="520" y="112"/>
                  </a:lnTo>
                  <a:lnTo>
                    <a:pt x="520" y="112"/>
                  </a:lnTo>
                  <a:lnTo>
                    <a:pt x="0" y="15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57"/>
            <p:cNvSpPr>
              <a:spLocks noChangeAspect="1"/>
            </p:cNvSpPr>
            <p:nvPr/>
          </p:nvSpPr>
          <p:spPr bwMode="auto">
            <a:xfrm>
              <a:off x="6953250" y="6105525"/>
              <a:ext cx="142875" cy="39688"/>
            </a:xfrm>
            <a:custGeom>
              <a:avLst/>
              <a:gdLst/>
              <a:ahLst/>
              <a:cxnLst>
                <a:cxn ang="0">
                  <a:pos x="114" y="20"/>
                </a:cxn>
                <a:cxn ang="0">
                  <a:pos x="82" y="14"/>
                </a:cxn>
                <a:cxn ang="0">
                  <a:pos x="84" y="7"/>
                </a:cxn>
                <a:cxn ang="0">
                  <a:pos x="46" y="0"/>
                </a:cxn>
                <a:cxn ang="0">
                  <a:pos x="38" y="5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106" y="28"/>
                </a:cxn>
                <a:cxn ang="0">
                  <a:pos x="114" y="20"/>
                </a:cxn>
                <a:cxn ang="0">
                  <a:pos x="114" y="20"/>
                </a:cxn>
              </a:cxnLst>
              <a:rect l="0" t="0" r="r" b="b"/>
              <a:pathLst>
                <a:path w="115" h="29">
                  <a:moveTo>
                    <a:pt x="114" y="20"/>
                  </a:moveTo>
                  <a:lnTo>
                    <a:pt x="82" y="14"/>
                  </a:lnTo>
                  <a:lnTo>
                    <a:pt x="84" y="7"/>
                  </a:lnTo>
                  <a:lnTo>
                    <a:pt x="46" y="0"/>
                  </a:lnTo>
                  <a:lnTo>
                    <a:pt x="38" y="5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6" y="28"/>
                  </a:lnTo>
                  <a:lnTo>
                    <a:pt x="114" y="20"/>
                  </a:lnTo>
                  <a:lnTo>
                    <a:pt x="114" y="20"/>
                  </a:lnTo>
                </a:path>
              </a:pathLst>
            </a:custGeom>
            <a:solidFill>
              <a:srgbClr val="0000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58"/>
            <p:cNvSpPr>
              <a:spLocks noChangeAspect="1"/>
            </p:cNvSpPr>
            <p:nvPr/>
          </p:nvSpPr>
          <p:spPr bwMode="auto">
            <a:xfrm>
              <a:off x="6975475" y="6046788"/>
              <a:ext cx="174625" cy="68262"/>
            </a:xfrm>
            <a:custGeom>
              <a:avLst/>
              <a:gdLst/>
              <a:ahLst/>
              <a:cxnLst>
                <a:cxn ang="0">
                  <a:pos x="110" y="50"/>
                </a:cxn>
                <a:cxn ang="0">
                  <a:pos x="138" y="2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30"/>
                </a:cxn>
                <a:cxn ang="0">
                  <a:pos x="110" y="50"/>
                </a:cxn>
              </a:cxnLst>
              <a:rect l="0" t="0" r="r" b="b"/>
              <a:pathLst>
                <a:path w="139" h="51">
                  <a:moveTo>
                    <a:pt x="110" y="50"/>
                  </a:moveTo>
                  <a:lnTo>
                    <a:pt x="138" y="2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0"/>
                  </a:lnTo>
                  <a:lnTo>
                    <a:pt x="110" y="50"/>
                  </a:lnTo>
                </a:path>
              </a:pathLst>
            </a:custGeom>
            <a:solidFill>
              <a:srgbClr val="0000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59"/>
            <p:cNvSpPr>
              <a:spLocks noChangeAspect="1"/>
            </p:cNvSpPr>
            <p:nvPr/>
          </p:nvSpPr>
          <p:spPr bwMode="auto">
            <a:xfrm>
              <a:off x="7019925" y="6018213"/>
              <a:ext cx="155575" cy="492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4" y="21"/>
                </a:cxn>
                <a:cxn ang="0">
                  <a:pos x="108" y="35"/>
                </a:cxn>
                <a:cxn ang="0">
                  <a:pos x="0" y="15"/>
                </a:cxn>
                <a:cxn ang="0">
                  <a:pos x="14" y="0"/>
                </a:cxn>
              </a:cxnLst>
              <a:rect l="0" t="0" r="r" b="b"/>
              <a:pathLst>
                <a:path w="125" h="36">
                  <a:moveTo>
                    <a:pt x="14" y="0"/>
                  </a:moveTo>
                  <a:lnTo>
                    <a:pt x="124" y="21"/>
                  </a:lnTo>
                  <a:lnTo>
                    <a:pt x="108" y="35"/>
                  </a:lnTo>
                  <a:lnTo>
                    <a:pt x="0" y="15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60"/>
            <p:cNvSpPr>
              <a:spLocks noChangeAspect="1"/>
            </p:cNvSpPr>
            <p:nvPr/>
          </p:nvSpPr>
          <p:spPr bwMode="auto">
            <a:xfrm>
              <a:off x="6353175" y="5686425"/>
              <a:ext cx="560388" cy="15398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450" y="0"/>
                </a:cxn>
                <a:cxn ang="0">
                  <a:pos x="450" y="113"/>
                </a:cxn>
                <a:cxn ang="0">
                  <a:pos x="0" y="113"/>
                </a:cxn>
              </a:cxnLst>
              <a:rect l="0" t="0" r="r" b="b"/>
              <a:pathLst>
                <a:path w="451" h="114">
                  <a:moveTo>
                    <a:pt x="0" y="113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113"/>
                  </a:lnTo>
                  <a:lnTo>
                    <a:pt x="0" y="113"/>
                  </a:ln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61"/>
            <p:cNvSpPr>
              <a:spLocks noChangeAspect="1"/>
            </p:cNvSpPr>
            <p:nvPr/>
          </p:nvSpPr>
          <p:spPr bwMode="auto">
            <a:xfrm>
              <a:off x="7067550" y="5664200"/>
              <a:ext cx="252413" cy="1905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02" y="14"/>
                </a:cxn>
                <a:cxn ang="0">
                  <a:pos x="202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203" h="15">
                  <a:moveTo>
                    <a:pt x="0" y="14"/>
                  </a:moveTo>
                  <a:lnTo>
                    <a:pt x="202" y="14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Text Box 62"/>
            <p:cNvSpPr txBox="1">
              <a:spLocks noChangeAspect="1" noChangeArrowheads="1"/>
            </p:cNvSpPr>
            <p:nvPr/>
          </p:nvSpPr>
          <p:spPr bwMode="auto">
            <a:xfrm>
              <a:off x="3998913" y="2327275"/>
              <a:ext cx="877887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</a:pPr>
              <a:r>
                <a:rPr lang="fr-FR" sz="2400" b="1">
                  <a:effectLst/>
                </a:rPr>
                <a:t>zoom</a:t>
              </a:r>
              <a:endParaRPr lang="fr-FR" sz="2800">
                <a:effectLst/>
              </a:endParaRPr>
            </a:p>
          </p:txBody>
        </p:sp>
        <p:sp>
          <p:nvSpPr>
            <p:cNvPr id="61" name="Text Box 63"/>
            <p:cNvSpPr txBox="1">
              <a:spLocks noChangeAspect="1" noChangeArrowheads="1"/>
            </p:cNvSpPr>
            <p:nvPr/>
          </p:nvSpPr>
          <p:spPr bwMode="auto">
            <a:xfrm>
              <a:off x="1860550" y="1744663"/>
              <a:ext cx="709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GB" sz="2400" b="1">
                  <a:effectLst/>
                </a:rPr>
                <a:t>ICP</a:t>
              </a:r>
              <a:endParaRPr lang="en-GB" sz="2800" b="1">
                <a:effectLst/>
              </a:endParaRPr>
            </a:p>
          </p:txBody>
        </p:sp>
        <p:sp>
          <p:nvSpPr>
            <p:cNvPr id="62" name="Oval 65"/>
            <p:cNvSpPr>
              <a:spLocks noChangeAspect="1" noChangeArrowheads="1"/>
            </p:cNvSpPr>
            <p:nvPr/>
          </p:nvSpPr>
          <p:spPr bwMode="auto">
            <a:xfrm>
              <a:off x="1481138" y="1066800"/>
              <a:ext cx="130175" cy="71120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3" name="Oval 66"/>
            <p:cNvSpPr>
              <a:spLocks noChangeAspect="1" noChangeArrowheads="1"/>
            </p:cNvSpPr>
            <p:nvPr/>
          </p:nvSpPr>
          <p:spPr bwMode="auto">
            <a:xfrm>
              <a:off x="1481138" y="1390650"/>
              <a:ext cx="130175" cy="7112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" name="Oval 67"/>
            <p:cNvSpPr>
              <a:spLocks noChangeAspect="1" noChangeArrowheads="1"/>
            </p:cNvSpPr>
            <p:nvPr/>
          </p:nvSpPr>
          <p:spPr bwMode="auto">
            <a:xfrm>
              <a:off x="1481138" y="1712913"/>
              <a:ext cx="130175" cy="5826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" name="Oval 68"/>
            <p:cNvSpPr>
              <a:spLocks noChangeAspect="1" noChangeArrowheads="1"/>
            </p:cNvSpPr>
            <p:nvPr/>
          </p:nvSpPr>
          <p:spPr bwMode="auto">
            <a:xfrm>
              <a:off x="3552825" y="5272088"/>
              <a:ext cx="128588" cy="32226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8" name="Zástupný symbol pro datum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69" name="Zástupný symbol pro zápatí 6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Analytické vlastnosti ICP-AES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cs-CZ" b="1" dirty="0" smtClean="0"/>
              <a:t>Stanovení 73 prvků včetně P, S, Cl, Br, I</a:t>
            </a:r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cs-CZ" b="1" dirty="0" smtClean="0"/>
              <a:t>Simultánní a rychlé sekvenční stanovení</a:t>
            </a:r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cs-CZ" b="1" dirty="0" smtClean="0"/>
              <a:t>Vysoká selektivita (rozlišení spektrometru)</a:t>
            </a:r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cs-CZ" b="1" dirty="0" smtClean="0"/>
              <a:t>Nízké meze detekce </a:t>
            </a:r>
            <a:r>
              <a:rPr lang="en-GB" b="1" dirty="0" smtClean="0"/>
              <a:t>(0.1-10 </a:t>
            </a:r>
            <a:r>
              <a:rPr lang="en-GB" b="1" dirty="0" err="1" smtClean="0"/>
              <a:t>ng</a:t>
            </a:r>
            <a:r>
              <a:rPr lang="en-GB" b="1" dirty="0" smtClean="0"/>
              <a:t>/ml)</a:t>
            </a:r>
            <a:endParaRPr lang="cs-CZ" b="1" dirty="0" smtClean="0"/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cs-CZ" b="1" dirty="0" smtClean="0"/>
              <a:t>Lineární dynamický rozsah 5-6 řádů</a:t>
            </a:r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en-GB" b="1" dirty="0" err="1" smtClean="0"/>
              <a:t>Minimální</a:t>
            </a:r>
            <a:r>
              <a:rPr lang="en-GB" b="1" dirty="0" smtClean="0"/>
              <a:t> interference </a:t>
            </a:r>
            <a:r>
              <a:rPr lang="en-GB" b="1" dirty="0" err="1" smtClean="0"/>
              <a:t>osnovy</a:t>
            </a:r>
            <a:r>
              <a:rPr lang="en-GB" b="1" dirty="0" smtClean="0"/>
              <a:t> (&lt; ± 10 % rel.)</a:t>
            </a:r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en-GB" b="1" dirty="0" err="1" smtClean="0"/>
              <a:t>Přesnost</a:t>
            </a:r>
            <a:r>
              <a:rPr lang="en-GB" b="1" dirty="0" smtClean="0"/>
              <a:t> (0.5 - 2 % rel.)</a:t>
            </a:r>
            <a:r>
              <a:rPr lang="en-GB" sz="2800" b="1" dirty="0" smtClean="0"/>
              <a:t> </a:t>
            </a:r>
            <a:endParaRPr lang="en-GB" b="1" dirty="0" smtClean="0"/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en-GB" b="1" dirty="0" err="1" smtClean="0"/>
              <a:t>Správnost</a:t>
            </a:r>
            <a:r>
              <a:rPr lang="en-GB" b="1" dirty="0" smtClean="0"/>
              <a:t> (</a:t>
            </a:r>
            <a:r>
              <a:rPr lang="en-GB" b="1" dirty="0" smtClean="0">
                <a:sym typeface="Symbol" pitchFamily="18" charset="2"/>
              </a:rPr>
              <a:t> 1 % rel.)</a:t>
            </a:r>
            <a:endParaRPr lang="en-GB" b="1" dirty="0" smtClean="0"/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en-GB" b="1" dirty="0" err="1" smtClean="0"/>
              <a:t>Vnášení</a:t>
            </a:r>
            <a:r>
              <a:rPr lang="en-GB" b="1" dirty="0" smtClean="0"/>
              <a:t> </a:t>
            </a:r>
            <a:r>
              <a:rPr lang="en-GB" b="1" dirty="0" err="1" smtClean="0"/>
              <a:t>kapalných</a:t>
            </a:r>
            <a:r>
              <a:rPr lang="en-GB" b="1" dirty="0" smtClean="0"/>
              <a:t>, </a:t>
            </a:r>
            <a:r>
              <a:rPr lang="en-GB" b="1" dirty="0" err="1" smtClean="0"/>
              <a:t>plynných</a:t>
            </a:r>
            <a:r>
              <a:rPr lang="en-GB" b="1" dirty="0" smtClean="0"/>
              <a:t> a </a:t>
            </a:r>
            <a:r>
              <a:rPr lang="en-GB" b="1" dirty="0" err="1" smtClean="0"/>
              <a:t>pevných</a:t>
            </a:r>
            <a:r>
              <a:rPr lang="en-GB" b="1" dirty="0" smtClean="0"/>
              <a:t> </a:t>
            </a:r>
            <a:r>
              <a:rPr lang="en-GB" b="1" dirty="0" err="1" smtClean="0"/>
              <a:t>vzorků</a:t>
            </a:r>
            <a:endParaRPr lang="en-GB" b="1" dirty="0" smtClean="0"/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cs-CZ" b="1" dirty="0" smtClean="0"/>
              <a:t>Běžné průtoky </a:t>
            </a:r>
            <a:r>
              <a:rPr lang="en-GB" b="1" dirty="0" smtClean="0"/>
              <a:t>(ml/min)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mikrovzorky</a:t>
            </a:r>
            <a:r>
              <a:rPr lang="en-GB" b="1" dirty="0" smtClean="0"/>
              <a:t> (</a:t>
            </a:r>
            <a:r>
              <a:rPr lang="en-GB" b="1" dirty="0" smtClean="0">
                <a:sym typeface="Symbol" pitchFamily="18" charset="2"/>
              </a:rPr>
              <a:t>l/min)</a:t>
            </a:r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en-GB" b="1" dirty="0" err="1" smtClean="0"/>
              <a:t>Rychlost</a:t>
            </a:r>
            <a:r>
              <a:rPr lang="en-GB" b="1" dirty="0" smtClean="0">
                <a:sym typeface="Symbol" pitchFamily="18" charset="2"/>
              </a:rPr>
              <a:t> </a:t>
            </a:r>
            <a:r>
              <a:rPr lang="en-GB" b="1" dirty="0" err="1" smtClean="0">
                <a:sym typeface="Symbol" pitchFamily="18" charset="2"/>
              </a:rPr>
              <a:t>stanovení</a:t>
            </a:r>
            <a:r>
              <a:rPr lang="en-GB" b="1" dirty="0" smtClean="0">
                <a:sym typeface="Symbol" pitchFamily="18" charset="2"/>
              </a:rPr>
              <a:t> 10</a:t>
            </a:r>
            <a:r>
              <a:rPr lang="en-GB" b="1" baseline="30000" dirty="0" smtClean="0">
                <a:sym typeface="Symbol" pitchFamily="18" charset="2"/>
              </a:rPr>
              <a:t>2</a:t>
            </a:r>
            <a:r>
              <a:rPr lang="en-GB" b="1" dirty="0" smtClean="0">
                <a:sym typeface="Symbol" pitchFamily="18" charset="2"/>
              </a:rPr>
              <a:t> - 10</a:t>
            </a:r>
            <a:r>
              <a:rPr lang="en-GB" b="1" baseline="30000" dirty="0" smtClean="0">
                <a:sym typeface="Symbol" pitchFamily="18" charset="2"/>
              </a:rPr>
              <a:t>3</a:t>
            </a:r>
            <a:r>
              <a:rPr lang="en-GB" b="1" dirty="0" smtClean="0">
                <a:sym typeface="Symbol" pitchFamily="18" charset="2"/>
              </a:rPr>
              <a:t> /</a:t>
            </a:r>
            <a:r>
              <a:rPr lang="en-GB" b="1" dirty="0" err="1" smtClean="0">
                <a:sym typeface="Symbol" pitchFamily="18" charset="2"/>
              </a:rPr>
              <a:t>hod</a:t>
            </a:r>
            <a:r>
              <a:rPr lang="en-GB" b="1" dirty="0" smtClean="0">
                <a:sym typeface="Symbol" pitchFamily="18" charset="2"/>
              </a:rPr>
              <a:t>.</a:t>
            </a:r>
          </a:p>
          <a:p>
            <a:pPr marL="274320" indent="-274320" fontAlgn="auto">
              <a:spcAft>
                <a:spcPts val="0"/>
              </a:spcAft>
              <a:buSzPct val="90000"/>
              <a:defRPr/>
            </a:pPr>
            <a:r>
              <a:rPr lang="en-GB" b="1" dirty="0" err="1" smtClean="0">
                <a:sym typeface="Symbol" pitchFamily="18" charset="2"/>
              </a:rPr>
              <a:t>Automatizace</a:t>
            </a:r>
            <a:r>
              <a:rPr lang="en-GB" b="1" dirty="0" smtClean="0">
                <a:sym typeface="Symbol" pitchFamily="18" charset="2"/>
              </a:rPr>
              <a:t> </a:t>
            </a:r>
            <a:r>
              <a:rPr lang="en-GB" b="1" dirty="0" err="1" smtClean="0">
                <a:sym typeface="Symbol" pitchFamily="18" charset="2"/>
              </a:rPr>
              <a:t>provozu</a:t>
            </a:r>
            <a:endParaRPr lang="cs-CZ" sz="2800" b="1" dirty="0" smtClean="0">
              <a:sym typeface="Symbol" pitchFamily="18" charset="2"/>
            </a:endParaRPr>
          </a:p>
        </p:txBody>
      </p:sp>
      <p:sp>
        <p:nvSpPr>
          <p:cNvPr id="25605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5F1369-B5D0-44E6-977D-4B56AE8482D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Laterální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axiální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pozorování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34812" y="1546934"/>
            <a:ext cx="8125902" cy="4834405"/>
            <a:chOff x="785786" y="1357298"/>
            <a:chExt cx="8125902" cy="4834405"/>
          </a:xfrm>
        </p:grpSpPr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2574500" y="4939590"/>
              <a:ext cx="318224" cy="861153"/>
            </a:xfrm>
            <a:prstGeom prst="ellipse">
              <a:avLst/>
            </a:pr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 flipV="1">
              <a:off x="2636846" y="4039471"/>
              <a:ext cx="137681" cy="787117"/>
            </a:xfrm>
            <a:prstGeom prst="ellipse">
              <a:avLst/>
            </a:prstGeom>
            <a:solidFill>
              <a:srgbClr val="FF0000"/>
            </a:solidFill>
            <a:ln w="2260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138079" y="2641884"/>
              <a:ext cx="1118330" cy="3130284"/>
              <a:chOff x="1022" y="604"/>
              <a:chExt cx="1177" cy="2969"/>
            </a:xfrm>
          </p:grpSpPr>
          <p:grpSp>
            <p:nvGrpSpPr>
              <p:cNvPr id="46" name="Group 5"/>
              <p:cNvGrpSpPr>
                <a:grpSpLocks/>
              </p:cNvGrpSpPr>
              <p:nvPr/>
            </p:nvGrpSpPr>
            <p:grpSpPr bwMode="auto">
              <a:xfrm>
                <a:off x="1022" y="604"/>
                <a:ext cx="597" cy="2959"/>
                <a:chOff x="1022" y="604"/>
                <a:chExt cx="597" cy="2959"/>
              </a:xfrm>
            </p:grpSpPr>
            <p:sp>
              <p:nvSpPr>
                <p:cNvPr id="51" name="Freeform 6"/>
                <p:cNvSpPr>
                  <a:spLocks/>
                </p:cNvSpPr>
                <p:nvPr/>
              </p:nvSpPr>
              <p:spPr bwMode="auto">
                <a:xfrm>
                  <a:off x="1022" y="604"/>
                  <a:ext cx="597" cy="2419"/>
                </a:xfrm>
                <a:custGeom>
                  <a:avLst/>
                  <a:gdLst>
                    <a:gd name="T0" fmla="*/ 596 w 597"/>
                    <a:gd name="T1" fmla="*/ 0 h 2419"/>
                    <a:gd name="T2" fmla="*/ 529 w 597"/>
                    <a:gd name="T3" fmla="*/ 94 h 2419"/>
                    <a:gd name="T4" fmla="*/ 497 w 597"/>
                    <a:gd name="T5" fmla="*/ 143 h 2419"/>
                    <a:gd name="T6" fmla="*/ 466 w 597"/>
                    <a:gd name="T7" fmla="*/ 194 h 2419"/>
                    <a:gd name="T8" fmla="*/ 435 w 597"/>
                    <a:gd name="T9" fmla="*/ 246 h 2419"/>
                    <a:gd name="T10" fmla="*/ 406 w 597"/>
                    <a:gd name="T11" fmla="*/ 299 h 2419"/>
                    <a:gd name="T12" fmla="*/ 377 w 597"/>
                    <a:gd name="T13" fmla="*/ 354 h 2419"/>
                    <a:gd name="T14" fmla="*/ 349 w 597"/>
                    <a:gd name="T15" fmla="*/ 410 h 2419"/>
                    <a:gd name="T16" fmla="*/ 322 w 597"/>
                    <a:gd name="T17" fmla="*/ 467 h 2419"/>
                    <a:gd name="T18" fmla="*/ 296 w 597"/>
                    <a:gd name="T19" fmla="*/ 526 h 2419"/>
                    <a:gd name="T20" fmla="*/ 271 w 597"/>
                    <a:gd name="T21" fmla="*/ 586 h 2419"/>
                    <a:gd name="T22" fmla="*/ 247 w 597"/>
                    <a:gd name="T23" fmla="*/ 646 h 2419"/>
                    <a:gd name="T24" fmla="*/ 224 w 597"/>
                    <a:gd name="T25" fmla="*/ 708 h 2419"/>
                    <a:gd name="T26" fmla="*/ 202 w 597"/>
                    <a:gd name="T27" fmla="*/ 772 h 2419"/>
                    <a:gd name="T28" fmla="*/ 181 w 597"/>
                    <a:gd name="T29" fmla="*/ 836 h 2419"/>
                    <a:gd name="T30" fmla="*/ 161 w 597"/>
                    <a:gd name="T31" fmla="*/ 901 h 2419"/>
                    <a:gd name="T32" fmla="*/ 142 w 597"/>
                    <a:gd name="T33" fmla="*/ 968 h 2419"/>
                    <a:gd name="T34" fmla="*/ 124 w 597"/>
                    <a:gd name="T35" fmla="*/ 1035 h 2419"/>
                    <a:gd name="T36" fmla="*/ 108 w 597"/>
                    <a:gd name="T37" fmla="*/ 1103 h 2419"/>
                    <a:gd name="T38" fmla="*/ 92 w 597"/>
                    <a:gd name="T39" fmla="*/ 1172 h 2419"/>
                    <a:gd name="T40" fmla="*/ 78 w 597"/>
                    <a:gd name="T41" fmla="*/ 1242 h 2419"/>
                    <a:gd name="T42" fmla="*/ 64 w 597"/>
                    <a:gd name="T43" fmla="*/ 1314 h 2419"/>
                    <a:gd name="T44" fmla="*/ 52 w 597"/>
                    <a:gd name="T45" fmla="*/ 1385 h 2419"/>
                    <a:gd name="T46" fmla="*/ 42 w 597"/>
                    <a:gd name="T47" fmla="*/ 1458 h 2419"/>
                    <a:gd name="T48" fmla="*/ 32 w 597"/>
                    <a:gd name="T49" fmla="*/ 1531 h 2419"/>
                    <a:gd name="T50" fmla="*/ 23 w 597"/>
                    <a:gd name="T51" fmla="*/ 1606 h 2419"/>
                    <a:gd name="T52" fmla="*/ 16 w 597"/>
                    <a:gd name="T53" fmla="*/ 1680 h 2419"/>
                    <a:gd name="T54" fmla="*/ 10 w 597"/>
                    <a:gd name="T55" fmla="*/ 1756 h 2419"/>
                    <a:gd name="T56" fmla="*/ 6 w 597"/>
                    <a:gd name="T57" fmla="*/ 1832 h 2419"/>
                    <a:gd name="T58" fmla="*/ 2 w 597"/>
                    <a:gd name="T59" fmla="*/ 1909 h 2419"/>
                    <a:gd name="T60" fmla="*/ 0 w 597"/>
                    <a:gd name="T61" fmla="*/ 1986 h 2419"/>
                    <a:gd name="T62" fmla="*/ 0 w 597"/>
                    <a:gd name="T63" fmla="*/ 2064 h 2419"/>
                    <a:gd name="T64" fmla="*/ 0 w 597"/>
                    <a:gd name="T65" fmla="*/ 2087 h 2419"/>
                    <a:gd name="T66" fmla="*/ 0 w 597"/>
                    <a:gd name="T67" fmla="*/ 2098 h 2419"/>
                    <a:gd name="T68" fmla="*/ 0 w 597"/>
                    <a:gd name="T69" fmla="*/ 2109 h 2419"/>
                    <a:gd name="T70" fmla="*/ 0 w 597"/>
                    <a:gd name="T71" fmla="*/ 2120 h 2419"/>
                    <a:gd name="T72" fmla="*/ 0 w 597"/>
                    <a:gd name="T73" fmla="*/ 2132 h 2419"/>
                    <a:gd name="T74" fmla="*/ 0 w 597"/>
                    <a:gd name="T75" fmla="*/ 2143 h 2419"/>
                    <a:gd name="T76" fmla="*/ 0 w 597"/>
                    <a:gd name="T77" fmla="*/ 2154 h 2419"/>
                    <a:gd name="T78" fmla="*/ 0 w 597"/>
                    <a:gd name="T79" fmla="*/ 2165 h 2419"/>
                    <a:gd name="T80" fmla="*/ 1 w 597"/>
                    <a:gd name="T81" fmla="*/ 2176 h 2419"/>
                    <a:gd name="T82" fmla="*/ 1 w 597"/>
                    <a:gd name="T83" fmla="*/ 2187 h 2419"/>
                    <a:gd name="T84" fmla="*/ 2 w 597"/>
                    <a:gd name="T85" fmla="*/ 2198 h 2419"/>
                    <a:gd name="T86" fmla="*/ 2 w 597"/>
                    <a:gd name="T87" fmla="*/ 2210 h 2419"/>
                    <a:gd name="T88" fmla="*/ 2 w 597"/>
                    <a:gd name="T89" fmla="*/ 2220 h 2419"/>
                    <a:gd name="T90" fmla="*/ 2 w 597"/>
                    <a:gd name="T91" fmla="*/ 2232 h 2419"/>
                    <a:gd name="T92" fmla="*/ 3 w 597"/>
                    <a:gd name="T93" fmla="*/ 2243 h 2419"/>
                    <a:gd name="T94" fmla="*/ 4 w 597"/>
                    <a:gd name="T95" fmla="*/ 2254 h 2419"/>
                    <a:gd name="T96" fmla="*/ 4 w 597"/>
                    <a:gd name="T97" fmla="*/ 2265 h 2419"/>
                    <a:gd name="T98" fmla="*/ 4 w 597"/>
                    <a:gd name="T99" fmla="*/ 2276 h 2419"/>
                    <a:gd name="T100" fmla="*/ 5 w 597"/>
                    <a:gd name="T101" fmla="*/ 2287 h 2419"/>
                    <a:gd name="T102" fmla="*/ 6 w 597"/>
                    <a:gd name="T103" fmla="*/ 2298 h 2419"/>
                    <a:gd name="T104" fmla="*/ 6 w 597"/>
                    <a:gd name="T105" fmla="*/ 2309 h 2419"/>
                    <a:gd name="T106" fmla="*/ 7 w 597"/>
                    <a:gd name="T107" fmla="*/ 2320 h 2419"/>
                    <a:gd name="T108" fmla="*/ 8 w 597"/>
                    <a:gd name="T109" fmla="*/ 2331 h 2419"/>
                    <a:gd name="T110" fmla="*/ 8 w 597"/>
                    <a:gd name="T111" fmla="*/ 2342 h 2419"/>
                    <a:gd name="T112" fmla="*/ 9 w 597"/>
                    <a:gd name="T113" fmla="*/ 2353 h 2419"/>
                    <a:gd name="T114" fmla="*/ 10 w 597"/>
                    <a:gd name="T115" fmla="*/ 2364 h 2419"/>
                    <a:gd name="T116" fmla="*/ 11 w 597"/>
                    <a:gd name="T117" fmla="*/ 2374 h 2419"/>
                    <a:gd name="T118" fmla="*/ 12 w 597"/>
                    <a:gd name="T119" fmla="*/ 2386 h 2419"/>
                    <a:gd name="T120" fmla="*/ 12 w 597"/>
                    <a:gd name="T121" fmla="*/ 2396 h 2419"/>
                    <a:gd name="T122" fmla="*/ 13 w 597"/>
                    <a:gd name="T123" fmla="*/ 2407 h 2419"/>
                    <a:gd name="T124" fmla="*/ 14 w 597"/>
                    <a:gd name="T125" fmla="*/ 2418 h 241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7"/>
                    <a:gd name="T190" fmla="*/ 0 h 2419"/>
                    <a:gd name="T191" fmla="*/ 597 w 597"/>
                    <a:gd name="T192" fmla="*/ 2419 h 241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7" h="2419">
                      <a:moveTo>
                        <a:pt x="596" y="0"/>
                      </a:moveTo>
                      <a:lnTo>
                        <a:pt x="529" y="94"/>
                      </a:lnTo>
                      <a:lnTo>
                        <a:pt x="497" y="143"/>
                      </a:lnTo>
                      <a:lnTo>
                        <a:pt x="466" y="194"/>
                      </a:lnTo>
                      <a:lnTo>
                        <a:pt x="435" y="246"/>
                      </a:lnTo>
                      <a:lnTo>
                        <a:pt x="406" y="299"/>
                      </a:lnTo>
                      <a:lnTo>
                        <a:pt x="377" y="354"/>
                      </a:lnTo>
                      <a:lnTo>
                        <a:pt x="349" y="410"/>
                      </a:lnTo>
                      <a:lnTo>
                        <a:pt x="322" y="467"/>
                      </a:lnTo>
                      <a:lnTo>
                        <a:pt x="296" y="526"/>
                      </a:lnTo>
                      <a:lnTo>
                        <a:pt x="271" y="586"/>
                      </a:lnTo>
                      <a:lnTo>
                        <a:pt x="247" y="646"/>
                      </a:lnTo>
                      <a:lnTo>
                        <a:pt x="224" y="708"/>
                      </a:lnTo>
                      <a:lnTo>
                        <a:pt x="202" y="772"/>
                      </a:lnTo>
                      <a:lnTo>
                        <a:pt x="181" y="836"/>
                      </a:lnTo>
                      <a:lnTo>
                        <a:pt x="161" y="901"/>
                      </a:lnTo>
                      <a:lnTo>
                        <a:pt x="142" y="968"/>
                      </a:lnTo>
                      <a:lnTo>
                        <a:pt x="124" y="1035"/>
                      </a:lnTo>
                      <a:lnTo>
                        <a:pt x="108" y="1103"/>
                      </a:lnTo>
                      <a:lnTo>
                        <a:pt x="92" y="1172"/>
                      </a:lnTo>
                      <a:lnTo>
                        <a:pt x="78" y="1242"/>
                      </a:lnTo>
                      <a:lnTo>
                        <a:pt x="64" y="1314"/>
                      </a:lnTo>
                      <a:lnTo>
                        <a:pt x="52" y="1385"/>
                      </a:lnTo>
                      <a:lnTo>
                        <a:pt x="42" y="1458"/>
                      </a:lnTo>
                      <a:lnTo>
                        <a:pt x="32" y="1531"/>
                      </a:lnTo>
                      <a:lnTo>
                        <a:pt x="23" y="1606"/>
                      </a:lnTo>
                      <a:lnTo>
                        <a:pt x="16" y="1680"/>
                      </a:lnTo>
                      <a:lnTo>
                        <a:pt x="10" y="1756"/>
                      </a:lnTo>
                      <a:lnTo>
                        <a:pt x="6" y="1832"/>
                      </a:lnTo>
                      <a:lnTo>
                        <a:pt x="2" y="1909"/>
                      </a:lnTo>
                      <a:lnTo>
                        <a:pt x="0" y="1986"/>
                      </a:lnTo>
                      <a:lnTo>
                        <a:pt x="0" y="2064"/>
                      </a:lnTo>
                      <a:lnTo>
                        <a:pt x="0" y="2087"/>
                      </a:lnTo>
                      <a:lnTo>
                        <a:pt x="0" y="2098"/>
                      </a:lnTo>
                      <a:lnTo>
                        <a:pt x="0" y="2109"/>
                      </a:lnTo>
                      <a:lnTo>
                        <a:pt x="0" y="2120"/>
                      </a:lnTo>
                      <a:lnTo>
                        <a:pt x="0" y="2132"/>
                      </a:lnTo>
                      <a:lnTo>
                        <a:pt x="0" y="2143"/>
                      </a:lnTo>
                      <a:lnTo>
                        <a:pt x="0" y="2154"/>
                      </a:lnTo>
                      <a:lnTo>
                        <a:pt x="0" y="2165"/>
                      </a:lnTo>
                      <a:lnTo>
                        <a:pt x="1" y="2176"/>
                      </a:lnTo>
                      <a:lnTo>
                        <a:pt x="1" y="2187"/>
                      </a:lnTo>
                      <a:lnTo>
                        <a:pt x="2" y="2198"/>
                      </a:lnTo>
                      <a:lnTo>
                        <a:pt x="2" y="2210"/>
                      </a:lnTo>
                      <a:lnTo>
                        <a:pt x="2" y="2220"/>
                      </a:lnTo>
                      <a:lnTo>
                        <a:pt x="2" y="2232"/>
                      </a:lnTo>
                      <a:lnTo>
                        <a:pt x="3" y="2243"/>
                      </a:lnTo>
                      <a:lnTo>
                        <a:pt x="4" y="2254"/>
                      </a:lnTo>
                      <a:lnTo>
                        <a:pt x="4" y="2265"/>
                      </a:lnTo>
                      <a:lnTo>
                        <a:pt x="4" y="2276"/>
                      </a:lnTo>
                      <a:lnTo>
                        <a:pt x="5" y="2287"/>
                      </a:lnTo>
                      <a:lnTo>
                        <a:pt x="6" y="2298"/>
                      </a:lnTo>
                      <a:lnTo>
                        <a:pt x="6" y="2309"/>
                      </a:lnTo>
                      <a:lnTo>
                        <a:pt x="7" y="2320"/>
                      </a:lnTo>
                      <a:lnTo>
                        <a:pt x="8" y="2331"/>
                      </a:lnTo>
                      <a:lnTo>
                        <a:pt x="8" y="2342"/>
                      </a:lnTo>
                      <a:lnTo>
                        <a:pt x="9" y="2353"/>
                      </a:lnTo>
                      <a:lnTo>
                        <a:pt x="10" y="2364"/>
                      </a:lnTo>
                      <a:lnTo>
                        <a:pt x="11" y="2374"/>
                      </a:lnTo>
                      <a:lnTo>
                        <a:pt x="12" y="2386"/>
                      </a:lnTo>
                      <a:lnTo>
                        <a:pt x="12" y="2396"/>
                      </a:lnTo>
                      <a:lnTo>
                        <a:pt x="13" y="2407"/>
                      </a:lnTo>
                      <a:lnTo>
                        <a:pt x="14" y="2418"/>
                      </a:lnTo>
                    </a:path>
                  </a:pathLst>
                </a:custGeom>
                <a:noFill/>
                <a:ln w="7493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" name="Freeform 7"/>
                <p:cNvSpPr>
                  <a:spLocks/>
                </p:cNvSpPr>
                <p:nvPr/>
              </p:nvSpPr>
              <p:spPr bwMode="auto">
                <a:xfrm>
                  <a:off x="1048" y="3042"/>
                  <a:ext cx="535" cy="521"/>
                </a:xfrm>
                <a:custGeom>
                  <a:avLst/>
                  <a:gdLst>
                    <a:gd name="T0" fmla="*/ 0 w 535"/>
                    <a:gd name="T1" fmla="*/ 0 h 521"/>
                    <a:gd name="T2" fmla="*/ 14 w 535"/>
                    <a:gd name="T3" fmla="*/ 56 h 521"/>
                    <a:gd name="T4" fmla="*/ 23 w 535"/>
                    <a:gd name="T5" fmla="*/ 83 h 521"/>
                    <a:gd name="T6" fmla="*/ 32 w 535"/>
                    <a:gd name="T7" fmla="*/ 109 h 521"/>
                    <a:gd name="T8" fmla="*/ 41 w 535"/>
                    <a:gd name="T9" fmla="*/ 135 h 521"/>
                    <a:gd name="T10" fmla="*/ 51 w 535"/>
                    <a:gd name="T11" fmla="*/ 161 h 521"/>
                    <a:gd name="T12" fmla="*/ 62 w 535"/>
                    <a:gd name="T13" fmla="*/ 185 h 521"/>
                    <a:gd name="T14" fmla="*/ 73 w 535"/>
                    <a:gd name="T15" fmla="*/ 209 h 521"/>
                    <a:gd name="T16" fmla="*/ 84 w 535"/>
                    <a:gd name="T17" fmla="*/ 233 h 521"/>
                    <a:gd name="T18" fmla="*/ 96 w 535"/>
                    <a:gd name="T19" fmla="*/ 255 h 521"/>
                    <a:gd name="T20" fmla="*/ 109 w 535"/>
                    <a:gd name="T21" fmla="*/ 277 h 521"/>
                    <a:gd name="T22" fmla="*/ 122 w 535"/>
                    <a:gd name="T23" fmla="*/ 298 h 521"/>
                    <a:gd name="T24" fmla="*/ 135 w 535"/>
                    <a:gd name="T25" fmla="*/ 318 h 521"/>
                    <a:gd name="T26" fmla="*/ 149 w 535"/>
                    <a:gd name="T27" fmla="*/ 338 h 521"/>
                    <a:gd name="T28" fmla="*/ 164 w 535"/>
                    <a:gd name="T29" fmla="*/ 356 h 521"/>
                    <a:gd name="T30" fmla="*/ 178 w 535"/>
                    <a:gd name="T31" fmla="*/ 374 h 521"/>
                    <a:gd name="T32" fmla="*/ 194 w 535"/>
                    <a:gd name="T33" fmla="*/ 391 h 521"/>
                    <a:gd name="T34" fmla="*/ 209 w 535"/>
                    <a:gd name="T35" fmla="*/ 407 h 521"/>
                    <a:gd name="T36" fmla="*/ 225 w 535"/>
                    <a:gd name="T37" fmla="*/ 422 h 521"/>
                    <a:gd name="T38" fmla="*/ 242 w 535"/>
                    <a:gd name="T39" fmla="*/ 436 h 521"/>
                    <a:gd name="T40" fmla="*/ 258 w 535"/>
                    <a:gd name="T41" fmla="*/ 449 h 521"/>
                    <a:gd name="T42" fmla="*/ 275 w 535"/>
                    <a:gd name="T43" fmla="*/ 461 h 521"/>
                    <a:gd name="T44" fmla="*/ 292 w 535"/>
                    <a:gd name="T45" fmla="*/ 472 h 521"/>
                    <a:gd name="T46" fmla="*/ 310 w 535"/>
                    <a:gd name="T47" fmla="*/ 482 h 521"/>
                    <a:gd name="T48" fmla="*/ 328 w 535"/>
                    <a:gd name="T49" fmla="*/ 490 h 521"/>
                    <a:gd name="T50" fmla="*/ 346 w 535"/>
                    <a:gd name="T51" fmla="*/ 498 h 521"/>
                    <a:gd name="T52" fmla="*/ 364 w 535"/>
                    <a:gd name="T53" fmla="*/ 505 h 521"/>
                    <a:gd name="T54" fmla="*/ 383 w 535"/>
                    <a:gd name="T55" fmla="*/ 510 h 521"/>
                    <a:gd name="T56" fmla="*/ 402 w 535"/>
                    <a:gd name="T57" fmla="*/ 514 h 521"/>
                    <a:gd name="T58" fmla="*/ 421 w 535"/>
                    <a:gd name="T59" fmla="*/ 518 h 521"/>
                    <a:gd name="T60" fmla="*/ 441 w 535"/>
                    <a:gd name="T61" fmla="*/ 520 h 521"/>
                    <a:gd name="T62" fmla="*/ 460 w 535"/>
                    <a:gd name="T63" fmla="*/ 520 h 521"/>
                    <a:gd name="T64" fmla="*/ 465 w 535"/>
                    <a:gd name="T65" fmla="*/ 520 h 521"/>
                    <a:gd name="T66" fmla="*/ 467 w 535"/>
                    <a:gd name="T67" fmla="*/ 520 h 521"/>
                    <a:gd name="T68" fmla="*/ 470 w 535"/>
                    <a:gd name="T69" fmla="*/ 520 h 521"/>
                    <a:gd name="T70" fmla="*/ 472 w 535"/>
                    <a:gd name="T71" fmla="*/ 520 h 521"/>
                    <a:gd name="T72" fmla="*/ 474 w 535"/>
                    <a:gd name="T73" fmla="*/ 520 h 521"/>
                    <a:gd name="T74" fmla="*/ 476 w 535"/>
                    <a:gd name="T75" fmla="*/ 520 h 521"/>
                    <a:gd name="T76" fmla="*/ 479 w 535"/>
                    <a:gd name="T77" fmla="*/ 520 h 521"/>
                    <a:gd name="T78" fmla="*/ 481 w 535"/>
                    <a:gd name="T79" fmla="*/ 520 h 521"/>
                    <a:gd name="T80" fmla="*/ 484 w 535"/>
                    <a:gd name="T81" fmla="*/ 519 h 521"/>
                    <a:gd name="T82" fmla="*/ 486 w 535"/>
                    <a:gd name="T83" fmla="*/ 519 h 521"/>
                    <a:gd name="T84" fmla="*/ 488 w 535"/>
                    <a:gd name="T85" fmla="*/ 519 h 521"/>
                    <a:gd name="T86" fmla="*/ 490 w 535"/>
                    <a:gd name="T87" fmla="*/ 518 h 521"/>
                    <a:gd name="T88" fmla="*/ 493 w 535"/>
                    <a:gd name="T89" fmla="*/ 518 h 521"/>
                    <a:gd name="T90" fmla="*/ 495 w 535"/>
                    <a:gd name="T91" fmla="*/ 518 h 521"/>
                    <a:gd name="T92" fmla="*/ 497 w 535"/>
                    <a:gd name="T93" fmla="*/ 518 h 521"/>
                    <a:gd name="T94" fmla="*/ 500 w 535"/>
                    <a:gd name="T95" fmla="*/ 518 h 521"/>
                    <a:gd name="T96" fmla="*/ 502 w 535"/>
                    <a:gd name="T97" fmla="*/ 517 h 521"/>
                    <a:gd name="T98" fmla="*/ 504 w 535"/>
                    <a:gd name="T99" fmla="*/ 517 h 521"/>
                    <a:gd name="T100" fmla="*/ 506 w 535"/>
                    <a:gd name="T101" fmla="*/ 516 h 521"/>
                    <a:gd name="T102" fmla="*/ 509 w 535"/>
                    <a:gd name="T103" fmla="*/ 516 h 521"/>
                    <a:gd name="T104" fmla="*/ 511 w 535"/>
                    <a:gd name="T105" fmla="*/ 516 h 521"/>
                    <a:gd name="T106" fmla="*/ 514 w 535"/>
                    <a:gd name="T107" fmla="*/ 515 h 521"/>
                    <a:gd name="T108" fmla="*/ 516 w 535"/>
                    <a:gd name="T109" fmla="*/ 515 h 521"/>
                    <a:gd name="T110" fmla="*/ 518 w 535"/>
                    <a:gd name="T111" fmla="*/ 514 h 521"/>
                    <a:gd name="T112" fmla="*/ 520 w 535"/>
                    <a:gd name="T113" fmla="*/ 514 h 521"/>
                    <a:gd name="T114" fmla="*/ 523 w 535"/>
                    <a:gd name="T115" fmla="*/ 513 h 521"/>
                    <a:gd name="T116" fmla="*/ 525 w 535"/>
                    <a:gd name="T117" fmla="*/ 513 h 521"/>
                    <a:gd name="T118" fmla="*/ 527 w 535"/>
                    <a:gd name="T119" fmla="*/ 512 h 521"/>
                    <a:gd name="T120" fmla="*/ 530 w 535"/>
                    <a:gd name="T121" fmla="*/ 512 h 521"/>
                    <a:gd name="T122" fmla="*/ 532 w 535"/>
                    <a:gd name="T123" fmla="*/ 511 h 521"/>
                    <a:gd name="T124" fmla="*/ 534 w 535"/>
                    <a:gd name="T125" fmla="*/ 511 h 5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35"/>
                    <a:gd name="T190" fmla="*/ 0 h 521"/>
                    <a:gd name="T191" fmla="*/ 535 w 535"/>
                    <a:gd name="T192" fmla="*/ 521 h 5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35" h="521">
                      <a:moveTo>
                        <a:pt x="0" y="0"/>
                      </a:moveTo>
                      <a:lnTo>
                        <a:pt x="14" y="56"/>
                      </a:lnTo>
                      <a:lnTo>
                        <a:pt x="23" y="83"/>
                      </a:lnTo>
                      <a:lnTo>
                        <a:pt x="32" y="109"/>
                      </a:lnTo>
                      <a:lnTo>
                        <a:pt x="41" y="135"/>
                      </a:lnTo>
                      <a:lnTo>
                        <a:pt x="51" y="161"/>
                      </a:lnTo>
                      <a:lnTo>
                        <a:pt x="62" y="185"/>
                      </a:lnTo>
                      <a:lnTo>
                        <a:pt x="73" y="209"/>
                      </a:lnTo>
                      <a:lnTo>
                        <a:pt x="84" y="233"/>
                      </a:lnTo>
                      <a:lnTo>
                        <a:pt x="96" y="255"/>
                      </a:lnTo>
                      <a:lnTo>
                        <a:pt x="109" y="277"/>
                      </a:lnTo>
                      <a:lnTo>
                        <a:pt x="122" y="298"/>
                      </a:lnTo>
                      <a:lnTo>
                        <a:pt x="135" y="318"/>
                      </a:lnTo>
                      <a:lnTo>
                        <a:pt x="149" y="338"/>
                      </a:lnTo>
                      <a:lnTo>
                        <a:pt x="164" y="356"/>
                      </a:lnTo>
                      <a:lnTo>
                        <a:pt x="178" y="374"/>
                      </a:lnTo>
                      <a:lnTo>
                        <a:pt x="194" y="391"/>
                      </a:lnTo>
                      <a:lnTo>
                        <a:pt x="209" y="407"/>
                      </a:lnTo>
                      <a:lnTo>
                        <a:pt x="225" y="422"/>
                      </a:lnTo>
                      <a:lnTo>
                        <a:pt x="242" y="436"/>
                      </a:lnTo>
                      <a:lnTo>
                        <a:pt x="258" y="449"/>
                      </a:lnTo>
                      <a:lnTo>
                        <a:pt x="275" y="461"/>
                      </a:lnTo>
                      <a:lnTo>
                        <a:pt x="292" y="472"/>
                      </a:lnTo>
                      <a:lnTo>
                        <a:pt x="310" y="482"/>
                      </a:lnTo>
                      <a:lnTo>
                        <a:pt x="328" y="490"/>
                      </a:lnTo>
                      <a:lnTo>
                        <a:pt x="346" y="498"/>
                      </a:lnTo>
                      <a:lnTo>
                        <a:pt x="364" y="505"/>
                      </a:lnTo>
                      <a:lnTo>
                        <a:pt x="383" y="510"/>
                      </a:lnTo>
                      <a:lnTo>
                        <a:pt x="402" y="514"/>
                      </a:lnTo>
                      <a:lnTo>
                        <a:pt x="421" y="518"/>
                      </a:lnTo>
                      <a:lnTo>
                        <a:pt x="441" y="520"/>
                      </a:lnTo>
                      <a:lnTo>
                        <a:pt x="460" y="520"/>
                      </a:lnTo>
                      <a:lnTo>
                        <a:pt x="465" y="520"/>
                      </a:lnTo>
                      <a:lnTo>
                        <a:pt x="467" y="520"/>
                      </a:lnTo>
                      <a:lnTo>
                        <a:pt x="470" y="520"/>
                      </a:lnTo>
                      <a:lnTo>
                        <a:pt x="472" y="520"/>
                      </a:lnTo>
                      <a:lnTo>
                        <a:pt x="474" y="520"/>
                      </a:lnTo>
                      <a:lnTo>
                        <a:pt x="476" y="520"/>
                      </a:lnTo>
                      <a:lnTo>
                        <a:pt x="479" y="520"/>
                      </a:lnTo>
                      <a:lnTo>
                        <a:pt x="481" y="520"/>
                      </a:lnTo>
                      <a:lnTo>
                        <a:pt x="484" y="519"/>
                      </a:lnTo>
                      <a:lnTo>
                        <a:pt x="486" y="519"/>
                      </a:lnTo>
                      <a:lnTo>
                        <a:pt x="488" y="519"/>
                      </a:lnTo>
                      <a:lnTo>
                        <a:pt x="490" y="518"/>
                      </a:lnTo>
                      <a:lnTo>
                        <a:pt x="493" y="518"/>
                      </a:lnTo>
                      <a:lnTo>
                        <a:pt x="495" y="518"/>
                      </a:lnTo>
                      <a:lnTo>
                        <a:pt x="497" y="518"/>
                      </a:lnTo>
                      <a:lnTo>
                        <a:pt x="500" y="518"/>
                      </a:lnTo>
                      <a:lnTo>
                        <a:pt x="502" y="517"/>
                      </a:lnTo>
                      <a:lnTo>
                        <a:pt x="504" y="517"/>
                      </a:lnTo>
                      <a:lnTo>
                        <a:pt x="506" y="516"/>
                      </a:lnTo>
                      <a:lnTo>
                        <a:pt x="509" y="516"/>
                      </a:lnTo>
                      <a:lnTo>
                        <a:pt x="511" y="516"/>
                      </a:lnTo>
                      <a:lnTo>
                        <a:pt x="514" y="515"/>
                      </a:lnTo>
                      <a:lnTo>
                        <a:pt x="516" y="515"/>
                      </a:lnTo>
                      <a:lnTo>
                        <a:pt x="518" y="514"/>
                      </a:lnTo>
                      <a:lnTo>
                        <a:pt x="520" y="514"/>
                      </a:lnTo>
                      <a:lnTo>
                        <a:pt x="523" y="513"/>
                      </a:lnTo>
                      <a:lnTo>
                        <a:pt x="525" y="513"/>
                      </a:lnTo>
                      <a:lnTo>
                        <a:pt x="527" y="512"/>
                      </a:lnTo>
                      <a:lnTo>
                        <a:pt x="530" y="512"/>
                      </a:lnTo>
                      <a:lnTo>
                        <a:pt x="532" y="511"/>
                      </a:lnTo>
                      <a:lnTo>
                        <a:pt x="534" y="511"/>
                      </a:lnTo>
                    </a:path>
                  </a:pathLst>
                </a:custGeom>
                <a:noFill/>
                <a:ln w="7493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1602" y="613"/>
                <a:ext cx="597" cy="2960"/>
                <a:chOff x="1602" y="613"/>
                <a:chExt cx="597" cy="2960"/>
              </a:xfrm>
            </p:grpSpPr>
            <p:sp>
              <p:nvSpPr>
                <p:cNvPr id="49" name="Freeform 9"/>
                <p:cNvSpPr>
                  <a:spLocks/>
                </p:cNvSpPr>
                <p:nvPr/>
              </p:nvSpPr>
              <p:spPr bwMode="auto">
                <a:xfrm>
                  <a:off x="1602" y="613"/>
                  <a:ext cx="597" cy="2420"/>
                </a:xfrm>
                <a:custGeom>
                  <a:avLst/>
                  <a:gdLst>
                    <a:gd name="T0" fmla="*/ 0 w 597"/>
                    <a:gd name="T1" fmla="*/ 0 h 2420"/>
                    <a:gd name="T2" fmla="*/ 66 w 597"/>
                    <a:gd name="T3" fmla="*/ 94 h 2420"/>
                    <a:gd name="T4" fmla="*/ 98 w 597"/>
                    <a:gd name="T5" fmla="*/ 143 h 2420"/>
                    <a:gd name="T6" fmla="*/ 130 w 597"/>
                    <a:gd name="T7" fmla="*/ 194 h 2420"/>
                    <a:gd name="T8" fmla="*/ 160 w 597"/>
                    <a:gd name="T9" fmla="*/ 246 h 2420"/>
                    <a:gd name="T10" fmla="*/ 190 w 597"/>
                    <a:gd name="T11" fmla="*/ 299 h 2420"/>
                    <a:gd name="T12" fmla="*/ 218 w 597"/>
                    <a:gd name="T13" fmla="*/ 354 h 2420"/>
                    <a:gd name="T14" fmla="*/ 246 w 597"/>
                    <a:gd name="T15" fmla="*/ 410 h 2420"/>
                    <a:gd name="T16" fmla="*/ 273 w 597"/>
                    <a:gd name="T17" fmla="*/ 467 h 2420"/>
                    <a:gd name="T18" fmla="*/ 299 w 597"/>
                    <a:gd name="T19" fmla="*/ 526 h 2420"/>
                    <a:gd name="T20" fmla="*/ 324 w 597"/>
                    <a:gd name="T21" fmla="*/ 586 h 2420"/>
                    <a:gd name="T22" fmla="*/ 348 w 597"/>
                    <a:gd name="T23" fmla="*/ 647 h 2420"/>
                    <a:gd name="T24" fmla="*/ 371 w 597"/>
                    <a:gd name="T25" fmla="*/ 709 h 2420"/>
                    <a:gd name="T26" fmla="*/ 393 w 597"/>
                    <a:gd name="T27" fmla="*/ 772 h 2420"/>
                    <a:gd name="T28" fmla="*/ 414 w 597"/>
                    <a:gd name="T29" fmla="*/ 836 h 2420"/>
                    <a:gd name="T30" fmla="*/ 434 w 597"/>
                    <a:gd name="T31" fmla="*/ 901 h 2420"/>
                    <a:gd name="T32" fmla="*/ 453 w 597"/>
                    <a:gd name="T33" fmla="*/ 968 h 2420"/>
                    <a:gd name="T34" fmla="*/ 471 w 597"/>
                    <a:gd name="T35" fmla="*/ 1035 h 2420"/>
                    <a:gd name="T36" fmla="*/ 487 w 597"/>
                    <a:gd name="T37" fmla="*/ 1103 h 2420"/>
                    <a:gd name="T38" fmla="*/ 503 w 597"/>
                    <a:gd name="T39" fmla="*/ 1173 h 2420"/>
                    <a:gd name="T40" fmla="*/ 517 w 597"/>
                    <a:gd name="T41" fmla="*/ 1243 h 2420"/>
                    <a:gd name="T42" fmla="*/ 531 w 597"/>
                    <a:gd name="T43" fmla="*/ 1314 h 2420"/>
                    <a:gd name="T44" fmla="*/ 543 w 597"/>
                    <a:gd name="T45" fmla="*/ 1386 h 2420"/>
                    <a:gd name="T46" fmla="*/ 554 w 597"/>
                    <a:gd name="T47" fmla="*/ 1458 h 2420"/>
                    <a:gd name="T48" fmla="*/ 564 w 597"/>
                    <a:gd name="T49" fmla="*/ 1532 h 2420"/>
                    <a:gd name="T50" fmla="*/ 572 w 597"/>
                    <a:gd name="T51" fmla="*/ 1606 h 2420"/>
                    <a:gd name="T52" fmla="*/ 579 w 597"/>
                    <a:gd name="T53" fmla="*/ 1681 h 2420"/>
                    <a:gd name="T54" fmla="*/ 585 w 597"/>
                    <a:gd name="T55" fmla="*/ 1756 h 2420"/>
                    <a:gd name="T56" fmla="*/ 590 w 597"/>
                    <a:gd name="T57" fmla="*/ 1832 h 2420"/>
                    <a:gd name="T58" fmla="*/ 593 w 597"/>
                    <a:gd name="T59" fmla="*/ 1909 h 2420"/>
                    <a:gd name="T60" fmla="*/ 595 w 597"/>
                    <a:gd name="T61" fmla="*/ 1987 h 2420"/>
                    <a:gd name="T62" fmla="*/ 596 w 597"/>
                    <a:gd name="T63" fmla="*/ 2065 h 2420"/>
                    <a:gd name="T64" fmla="*/ 596 w 597"/>
                    <a:gd name="T65" fmla="*/ 2087 h 2420"/>
                    <a:gd name="T66" fmla="*/ 596 w 597"/>
                    <a:gd name="T67" fmla="*/ 2098 h 2420"/>
                    <a:gd name="T68" fmla="*/ 596 w 597"/>
                    <a:gd name="T69" fmla="*/ 2109 h 2420"/>
                    <a:gd name="T70" fmla="*/ 595 w 597"/>
                    <a:gd name="T71" fmla="*/ 2121 h 2420"/>
                    <a:gd name="T72" fmla="*/ 595 w 597"/>
                    <a:gd name="T73" fmla="*/ 2132 h 2420"/>
                    <a:gd name="T74" fmla="*/ 595 w 597"/>
                    <a:gd name="T75" fmla="*/ 2143 h 2420"/>
                    <a:gd name="T76" fmla="*/ 595 w 597"/>
                    <a:gd name="T77" fmla="*/ 2154 h 2420"/>
                    <a:gd name="T78" fmla="*/ 594 w 597"/>
                    <a:gd name="T79" fmla="*/ 2165 h 2420"/>
                    <a:gd name="T80" fmla="*/ 594 w 597"/>
                    <a:gd name="T81" fmla="*/ 2177 h 2420"/>
                    <a:gd name="T82" fmla="*/ 594 w 597"/>
                    <a:gd name="T83" fmla="*/ 2188 h 2420"/>
                    <a:gd name="T84" fmla="*/ 594 w 597"/>
                    <a:gd name="T85" fmla="*/ 2199 h 2420"/>
                    <a:gd name="T86" fmla="*/ 593 w 597"/>
                    <a:gd name="T87" fmla="*/ 2210 h 2420"/>
                    <a:gd name="T88" fmla="*/ 593 w 597"/>
                    <a:gd name="T89" fmla="*/ 2221 h 2420"/>
                    <a:gd name="T90" fmla="*/ 592 w 597"/>
                    <a:gd name="T91" fmla="*/ 2232 h 2420"/>
                    <a:gd name="T92" fmla="*/ 592 w 597"/>
                    <a:gd name="T93" fmla="*/ 2243 h 2420"/>
                    <a:gd name="T94" fmla="*/ 592 w 597"/>
                    <a:gd name="T95" fmla="*/ 2254 h 2420"/>
                    <a:gd name="T96" fmla="*/ 591 w 597"/>
                    <a:gd name="T97" fmla="*/ 2265 h 2420"/>
                    <a:gd name="T98" fmla="*/ 590 w 597"/>
                    <a:gd name="T99" fmla="*/ 2276 h 2420"/>
                    <a:gd name="T100" fmla="*/ 590 w 597"/>
                    <a:gd name="T101" fmla="*/ 2287 h 2420"/>
                    <a:gd name="T102" fmla="*/ 589 w 597"/>
                    <a:gd name="T103" fmla="*/ 2298 h 2420"/>
                    <a:gd name="T104" fmla="*/ 589 w 597"/>
                    <a:gd name="T105" fmla="*/ 2309 h 2420"/>
                    <a:gd name="T106" fmla="*/ 588 w 597"/>
                    <a:gd name="T107" fmla="*/ 2320 h 2420"/>
                    <a:gd name="T108" fmla="*/ 588 w 597"/>
                    <a:gd name="T109" fmla="*/ 2331 h 2420"/>
                    <a:gd name="T110" fmla="*/ 587 w 597"/>
                    <a:gd name="T111" fmla="*/ 2342 h 2420"/>
                    <a:gd name="T112" fmla="*/ 586 w 597"/>
                    <a:gd name="T113" fmla="*/ 2353 h 2420"/>
                    <a:gd name="T114" fmla="*/ 585 w 597"/>
                    <a:gd name="T115" fmla="*/ 2364 h 2420"/>
                    <a:gd name="T116" fmla="*/ 585 w 597"/>
                    <a:gd name="T117" fmla="*/ 2375 h 2420"/>
                    <a:gd name="T118" fmla="*/ 584 w 597"/>
                    <a:gd name="T119" fmla="*/ 2386 h 2420"/>
                    <a:gd name="T120" fmla="*/ 583 w 597"/>
                    <a:gd name="T121" fmla="*/ 2397 h 2420"/>
                    <a:gd name="T122" fmla="*/ 582 w 597"/>
                    <a:gd name="T123" fmla="*/ 2407 h 2420"/>
                    <a:gd name="T124" fmla="*/ 582 w 597"/>
                    <a:gd name="T125" fmla="*/ 2419 h 24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7"/>
                    <a:gd name="T190" fmla="*/ 0 h 2420"/>
                    <a:gd name="T191" fmla="*/ 597 w 597"/>
                    <a:gd name="T192" fmla="*/ 2420 h 242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7" h="2420">
                      <a:moveTo>
                        <a:pt x="0" y="0"/>
                      </a:moveTo>
                      <a:lnTo>
                        <a:pt x="66" y="94"/>
                      </a:lnTo>
                      <a:lnTo>
                        <a:pt x="98" y="143"/>
                      </a:lnTo>
                      <a:lnTo>
                        <a:pt x="130" y="194"/>
                      </a:lnTo>
                      <a:lnTo>
                        <a:pt x="160" y="246"/>
                      </a:lnTo>
                      <a:lnTo>
                        <a:pt x="190" y="299"/>
                      </a:lnTo>
                      <a:lnTo>
                        <a:pt x="218" y="354"/>
                      </a:lnTo>
                      <a:lnTo>
                        <a:pt x="246" y="410"/>
                      </a:lnTo>
                      <a:lnTo>
                        <a:pt x="273" y="467"/>
                      </a:lnTo>
                      <a:lnTo>
                        <a:pt x="299" y="526"/>
                      </a:lnTo>
                      <a:lnTo>
                        <a:pt x="324" y="586"/>
                      </a:lnTo>
                      <a:lnTo>
                        <a:pt x="348" y="647"/>
                      </a:lnTo>
                      <a:lnTo>
                        <a:pt x="371" y="709"/>
                      </a:lnTo>
                      <a:lnTo>
                        <a:pt x="393" y="772"/>
                      </a:lnTo>
                      <a:lnTo>
                        <a:pt x="414" y="836"/>
                      </a:lnTo>
                      <a:lnTo>
                        <a:pt x="434" y="901"/>
                      </a:lnTo>
                      <a:lnTo>
                        <a:pt x="453" y="968"/>
                      </a:lnTo>
                      <a:lnTo>
                        <a:pt x="471" y="1035"/>
                      </a:lnTo>
                      <a:lnTo>
                        <a:pt x="487" y="1103"/>
                      </a:lnTo>
                      <a:lnTo>
                        <a:pt x="503" y="1173"/>
                      </a:lnTo>
                      <a:lnTo>
                        <a:pt x="517" y="1243"/>
                      </a:lnTo>
                      <a:lnTo>
                        <a:pt x="531" y="1314"/>
                      </a:lnTo>
                      <a:lnTo>
                        <a:pt x="543" y="1386"/>
                      </a:lnTo>
                      <a:lnTo>
                        <a:pt x="554" y="1458"/>
                      </a:lnTo>
                      <a:lnTo>
                        <a:pt x="564" y="1532"/>
                      </a:lnTo>
                      <a:lnTo>
                        <a:pt x="572" y="1606"/>
                      </a:lnTo>
                      <a:lnTo>
                        <a:pt x="579" y="1681"/>
                      </a:lnTo>
                      <a:lnTo>
                        <a:pt x="585" y="1756"/>
                      </a:lnTo>
                      <a:lnTo>
                        <a:pt x="590" y="1832"/>
                      </a:lnTo>
                      <a:lnTo>
                        <a:pt x="593" y="1909"/>
                      </a:lnTo>
                      <a:lnTo>
                        <a:pt x="595" y="1987"/>
                      </a:lnTo>
                      <a:lnTo>
                        <a:pt x="596" y="2065"/>
                      </a:lnTo>
                      <a:lnTo>
                        <a:pt x="596" y="2087"/>
                      </a:lnTo>
                      <a:lnTo>
                        <a:pt x="596" y="2098"/>
                      </a:lnTo>
                      <a:lnTo>
                        <a:pt x="596" y="2109"/>
                      </a:lnTo>
                      <a:lnTo>
                        <a:pt x="595" y="2121"/>
                      </a:lnTo>
                      <a:lnTo>
                        <a:pt x="595" y="2132"/>
                      </a:lnTo>
                      <a:lnTo>
                        <a:pt x="595" y="2143"/>
                      </a:lnTo>
                      <a:lnTo>
                        <a:pt x="595" y="2154"/>
                      </a:lnTo>
                      <a:lnTo>
                        <a:pt x="594" y="2165"/>
                      </a:lnTo>
                      <a:lnTo>
                        <a:pt x="594" y="2177"/>
                      </a:lnTo>
                      <a:lnTo>
                        <a:pt x="594" y="2188"/>
                      </a:lnTo>
                      <a:lnTo>
                        <a:pt x="594" y="2199"/>
                      </a:lnTo>
                      <a:lnTo>
                        <a:pt x="593" y="2210"/>
                      </a:lnTo>
                      <a:lnTo>
                        <a:pt x="593" y="2221"/>
                      </a:lnTo>
                      <a:lnTo>
                        <a:pt x="592" y="2232"/>
                      </a:lnTo>
                      <a:lnTo>
                        <a:pt x="592" y="2243"/>
                      </a:lnTo>
                      <a:lnTo>
                        <a:pt x="592" y="2254"/>
                      </a:lnTo>
                      <a:lnTo>
                        <a:pt x="591" y="2265"/>
                      </a:lnTo>
                      <a:lnTo>
                        <a:pt x="590" y="2276"/>
                      </a:lnTo>
                      <a:lnTo>
                        <a:pt x="590" y="2287"/>
                      </a:lnTo>
                      <a:lnTo>
                        <a:pt x="589" y="2298"/>
                      </a:lnTo>
                      <a:lnTo>
                        <a:pt x="589" y="2309"/>
                      </a:lnTo>
                      <a:lnTo>
                        <a:pt x="588" y="2320"/>
                      </a:lnTo>
                      <a:lnTo>
                        <a:pt x="588" y="2331"/>
                      </a:lnTo>
                      <a:lnTo>
                        <a:pt x="587" y="2342"/>
                      </a:lnTo>
                      <a:lnTo>
                        <a:pt x="586" y="2353"/>
                      </a:lnTo>
                      <a:lnTo>
                        <a:pt x="585" y="2364"/>
                      </a:lnTo>
                      <a:lnTo>
                        <a:pt x="585" y="2375"/>
                      </a:lnTo>
                      <a:lnTo>
                        <a:pt x="584" y="2386"/>
                      </a:lnTo>
                      <a:lnTo>
                        <a:pt x="583" y="2397"/>
                      </a:lnTo>
                      <a:lnTo>
                        <a:pt x="582" y="2407"/>
                      </a:lnTo>
                      <a:lnTo>
                        <a:pt x="582" y="2419"/>
                      </a:lnTo>
                    </a:path>
                  </a:pathLst>
                </a:custGeom>
                <a:noFill/>
                <a:ln w="7493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637" y="3051"/>
                  <a:ext cx="536" cy="522"/>
                </a:xfrm>
                <a:custGeom>
                  <a:avLst/>
                  <a:gdLst>
                    <a:gd name="T0" fmla="*/ 535 w 536"/>
                    <a:gd name="T1" fmla="*/ 0 h 522"/>
                    <a:gd name="T2" fmla="*/ 520 w 536"/>
                    <a:gd name="T3" fmla="*/ 56 h 522"/>
                    <a:gd name="T4" fmla="*/ 511 w 536"/>
                    <a:gd name="T5" fmla="*/ 83 h 522"/>
                    <a:gd name="T6" fmla="*/ 503 w 536"/>
                    <a:gd name="T7" fmla="*/ 110 h 522"/>
                    <a:gd name="T8" fmla="*/ 493 w 536"/>
                    <a:gd name="T9" fmla="*/ 136 h 522"/>
                    <a:gd name="T10" fmla="*/ 483 w 536"/>
                    <a:gd name="T11" fmla="*/ 161 h 522"/>
                    <a:gd name="T12" fmla="*/ 473 w 536"/>
                    <a:gd name="T13" fmla="*/ 186 h 522"/>
                    <a:gd name="T14" fmla="*/ 461 w 536"/>
                    <a:gd name="T15" fmla="*/ 210 h 522"/>
                    <a:gd name="T16" fmla="*/ 450 w 536"/>
                    <a:gd name="T17" fmla="*/ 233 h 522"/>
                    <a:gd name="T18" fmla="*/ 438 w 536"/>
                    <a:gd name="T19" fmla="*/ 256 h 522"/>
                    <a:gd name="T20" fmla="*/ 425 w 536"/>
                    <a:gd name="T21" fmla="*/ 278 h 522"/>
                    <a:gd name="T22" fmla="*/ 412 w 536"/>
                    <a:gd name="T23" fmla="*/ 299 h 522"/>
                    <a:gd name="T24" fmla="*/ 399 w 536"/>
                    <a:gd name="T25" fmla="*/ 319 h 522"/>
                    <a:gd name="T26" fmla="*/ 385 w 536"/>
                    <a:gd name="T27" fmla="*/ 338 h 522"/>
                    <a:gd name="T28" fmla="*/ 371 w 536"/>
                    <a:gd name="T29" fmla="*/ 357 h 522"/>
                    <a:gd name="T30" fmla="*/ 356 w 536"/>
                    <a:gd name="T31" fmla="*/ 375 h 522"/>
                    <a:gd name="T32" fmla="*/ 341 w 536"/>
                    <a:gd name="T33" fmla="*/ 391 h 522"/>
                    <a:gd name="T34" fmla="*/ 325 w 536"/>
                    <a:gd name="T35" fmla="*/ 407 h 522"/>
                    <a:gd name="T36" fmla="*/ 309 w 536"/>
                    <a:gd name="T37" fmla="*/ 422 h 522"/>
                    <a:gd name="T38" fmla="*/ 293 w 536"/>
                    <a:gd name="T39" fmla="*/ 436 h 522"/>
                    <a:gd name="T40" fmla="*/ 276 w 536"/>
                    <a:gd name="T41" fmla="*/ 449 h 522"/>
                    <a:gd name="T42" fmla="*/ 259 w 536"/>
                    <a:gd name="T43" fmla="*/ 461 h 522"/>
                    <a:gd name="T44" fmla="*/ 242 w 536"/>
                    <a:gd name="T45" fmla="*/ 472 h 522"/>
                    <a:gd name="T46" fmla="*/ 224 w 536"/>
                    <a:gd name="T47" fmla="*/ 482 h 522"/>
                    <a:gd name="T48" fmla="*/ 206 w 536"/>
                    <a:gd name="T49" fmla="*/ 491 h 522"/>
                    <a:gd name="T50" fmla="*/ 188 w 536"/>
                    <a:gd name="T51" fmla="*/ 499 h 522"/>
                    <a:gd name="T52" fmla="*/ 170 w 536"/>
                    <a:gd name="T53" fmla="*/ 505 h 522"/>
                    <a:gd name="T54" fmla="*/ 151 w 536"/>
                    <a:gd name="T55" fmla="*/ 511 h 522"/>
                    <a:gd name="T56" fmla="*/ 132 w 536"/>
                    <a:gd name="T57" fmla="*/ 515 h 522"/>
                    <a:gd name="T58" fmla="*/ 113 w 536"/>
                    <a:gd name="T59" fmla="*/ 518 h 522"/>
                    <a:gd name="T60" fmla="*/ 93 w 536"/>
                    <a:gd name="T61" fmla="*/ 520 h 522"/>
                    <a:gd name="T62" fmla="*/ 74 w 536"/>
                    <a:gd name="T63" fmla="*/ 521 h 522"/>
                    <a:gd name="T64" fmla="*/ 69 w 536"/>
                    <a:gd name="T65" fmla="*/ 521 h 522"/>
                    <a:gd name="T66" fmla="*/ 67 w 536"/>
                    <a:gd name="T67" fmla="*/ 521 h 522"/>
                    <a:gd name="T68" fmla="*/ 65 w 536"/>
                    <a:gd name="T69" fmla="*/ 521 h 522"/>
                    <a:gd name="T70" fmla="*/ 62 w 536"/>
                    <a:gd name="T71" fmla="*/ 521 h 522"/>
                    <a:gd name="T72" fmla="*/ 60 w 536"/>
                    <a:gd name="T73" fmla="*/ 521 h 522"/>
                    <a:gd name="T74" fmla="*/ 57 w 536"/>
                    <a:gd name="T75" fmla="*/ 520 h 522"/>
                    <a:gd name="T76" fmla="*/ 55 w 536"/>
                    <a:gd name="T77" fmla="*/ 520 h 522"/>
                    <a:gd name="T78" fmla="*/ 53 w 536"/>
                    <a:gd name="T79" fmla="*/ 520 h 522"/>
                    <a:gd name="T80" fmla="*/ 51 w 536"/>
                    <a:gd name="T81" fmla="*/ 520 h 522"/>
                    <a:gd name="T82" fmla="*/ 48 w 536"/>
                    <a:gd name="T83" fmla="*/ 520 h 522"/>
                    <a:gd name="T84" fmla="*/ 46 w 536"/>
                    <a:gd name="T85" fmla="*/ 519 h 522"/>
                    <a:gd name="T86" fmla="*/ 43 w 536"/>
                    <a:gd name="T87" fmla="*/ 519 h 522"/>
                    <a:gd name="T88" fmla="*/ 41 w 536"/>
                    <a:gd name="T89" fmla="*/ 519 h 522"/>
                    <a:gd name="T90" fmla="*/ 39 w 536"/>
                    <a:gd name="T91" fmla="*/ 519 h 522"/>
                    <a:gd name="T92" fmla="*/ 37 w 536"/>
                    <a:gd name="T93" fmla="*/ 519 h 522"/>
                    <a:gd name="T94" fmla="*/ 34 w 536"/>
                    <a:gd name="T95" fmla="*/ 518 h 522"/>
                    <a:gd name="T96" fmla="*/ 32 w 536"/>
                    <a:gd name="T97" fmla="*/ 518 h 522"/>
                    <a:gd name="T98" fmla="*/ 29 w 536"/>
                    <a:gd name="T99" fmla="*/ 517 h 522"/>
                    <a:gd name="T100" fmla="*/ 27 w 536"/>
                    <a:gd name="T101" fmla="*/ 517 h 522"/>
                    <a:gd name="T102" fmla="*/ 25 w 536"/>
                    <a:gd name="T103" fmla="*/ 517 h 522"/>
                    <a:gd name="T104" fmla="*/ 23 w 536"/>
                    <a:gd name="T105" fmla="*/ 516 h 522"/>
                    <a:gd name="T106" fmla="*/ 20 w 536"/>
                    <a:gd name="T107" fmla="*/ 516 h 522"/>
                    <a:gd name="T108" fmla="*/ 18 w 536"/>
                    <a:gd name="T109" fmla="*/ 515 h 522"/>
                    <a:gd name="T110" fmla="*/ 16 w 536"/>
                    <a:gd name="T111" fmla="*/ 515 h 522"/>
                    <a:gd name="T112" fmla="*/ 13 w 536"/>
                    <a:gd name="T113" fmla="*/ 515 h 522"/>
                    <a:gd name="T114" fmla="*/ 11 w 536"/>
                    <a:gd name="T115" fmla="*/ 514 h 522"/>
                    <a:gd name="T116" fmla="*/ 9 w 536"/>
                    <a:gd name="T117" fmla="*/ 513 h 522"/>
                    <a:gd name="T118" fmla="*/ 7 w 536"/>
                    <a:gd name="T119" fmla="*/ 513 h 522"/>
                    <a:gd name="T120" fmla="*/ 5 w 536"/>
                    <a:gd name="T121" fmla="*/ 512 h 522"/>
                    <a:gd name="T122" fmla="*/ 2 w 536"/>
                    <a:gd name="T123" fmla="*/ 512 h 522"/>
                    <a:gd name="T124" fmla="*/ 0 w 536"/>
                    <a:gd name="T125" fmla="*/ 511 h 52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36"/>
                    <a:gd name="T190" fmla="*/ 0 h 522"/>
                    <a:gd name="T191" fmla="*/ 536 w 536"/>
                    <a:gd name="T192" fmla="*/ 522 h 52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36" h="522">
                      <a:moveTo>
                        <a:pt x="535" y="0"/>
                      </a:moveTo>
                      <a:lnTo>
                        <a:pt x="520" y="56"/>
                      </a:lnTo>
                      <a:lnTo>
                        <a:pt x="511" y="83"/>
                      </a:lnTo>
                      <a:lnTo>
                        <a:pt x="503" y="110"/>
                      </a:lnTo>
                      <a:lnTo>
                        <a:pt x="493" y="136"/>
                      </a:lnTo>
                      <a:lnTo>
                        <a:pt x="483" y="161"/>
                      </a:lnTo>
                      <a:lnTo>
                        <a:pt x="473" y="186"/>
                      </a:lnTo>
                      <a:lnTo>
                        <a:pt x="461" y="210"/>
                      </a:lnTo>
                      <a:lnTo>
                        <a:pt x="450" y="233"/>
                      </a:lnTo>
                      <a:lnTo>
                        <a:pt x="438" y="256"/>
                      </a:lnTo>
                      <a:lnTo>
                        <a:pt x="425" y="278"/>
                      </a:lnTo>
                      <a:lnTo>
                        <a:pt x="412" y="299"/>
                      </a:lnTo>
                      <a:lnTo>
                        <a:pt x="399" y="319"/>
                      </a:lnTo>
                      <a:lnTo>
                        <a:pt x="385" y="338"/>
                      </a:lnTo>
                      <a:lnTo>
                        <a:pt x="371" y="357"/>
                      </a:lnTo>
                      <a:lnTo>
                        <a:pt x="356" y="375"/>
                      </a:lnTo>
                      <a:lnTo>
                        <a:pt x="341" y="391"/>
                      </a:lnTo>
                      <a:lnTo>
                        <a:pt x="325" y="407"/>
                      </a:lnTo>
                      <a:lnTo>
                        <a:pt x="309" y="422"/>
                      </a:lnTo>
                      <a:lnTo>
                        <a:pt x="293" y="436"/>
                      </a:lnTo>
                      <a:lnTo>
                        <a:pt x="276" y="449"/>
                      </a:lnTo>
                      <a:lnTo>
                        <a:pt x="259" y="461"/>
                      </a:lnTo>
                      <a:lnTo>
                        <a:pt x="242" y="472"/>
                      </a:lnTo>
                      <a:lnTo>
                        <a:pt x="224" y="482"/>
                      </a:lnTo>
                      <a:lnTo>
                        <a:pt x="206" y="491"/>
                      </a:lnTo>
                      <a:lnTo>
                        <a:pt x="188" y="499"/>
                      </a:lnTo>
                      <a:lnTo>
                        <a:pt x="170" y="505"/>
                      </a:lnTo>
                      <a:lnTo>
                        <a:pt x="151" y="511"/>
                      </a:lnTo>
                      <a:lnTo>
                        <a:pt x="132" y="515"/>
                      </a:lnTo>
                      <a:lnTo>
                        <a:pt x="113" y="518"/>
                      </a:lnTo>
                      <a:lnTo>
                        <a:pt x="93" y="520"/>
                      </a:lnTo>
                      <a:lnTo>
                        <a:pt x="74" y="521"/>
                      </a:lnTo>
                      <a:lnTo>
                        <a:pt x="69" y="521"/>
                      </a:lnTo>
                      <a:lnTo>
                        <a:pt x="67" y="521"/>
                      </a:lnTo>
                      <a:lnTo>
                        <a:pt x="65" y="521"/>
                      </a:lnTo>
                      <a:lnTo>
                        <a:pt x="62" y="521"/>
                      </a:lnTo>
                      <a:lnTo>
                        <a:pt x="60" y="521"/>
                      </a:lnTo>
                      <a:lnTo>
                        <a:pt x="57" y="520"/>
                      </a:lnTo>
                      <a:lnTo>
                        <a:pt x="55" y="520"/>
                      </a:lnTo>
                      <a:lnTo>
                        <a:pt x="53" y="520"/>
                      </a:lnTo>
                      <a:lnTo>
                        <a:pt x="51" y="520"/>
                      </a:lnTo>
                      <a:lnTo>
                        <a:pt x="48" y="520"/>
                      </a:lnTo>
                      <a:lnTo>
                        <a:pt x="46" y="519"/>
                      </a:lnTo>
                      <a:lnTo>
                        <a:pt x="43" y="519"/>
                      </a:lnTo>
                      <a:lnTo>
                        <a:pt x="41" y="519"/>
                      </a:lnTo>
                      <a:lnTo>
                        <a:pt x="39" y="519"/>
                      </a:lnTo>
                      <a:lnTo>
                        <a:pt x="37" y="519"/>
                      </a:lnTo>
                      <a:lnTo>
                        <a:pt x="34" y="518"/>
                      </a:lnTo>
                      <a:lnTo>
                        <a:pt x="32" y="518"/>
                      </a:lnTo>
                      <a:lnTo>
                        <a:pt x="29" y="517"/>
                      </a:lnTo>
                      <a:lnTo>
                        <a:pt x="27" y="517"/>
                      </a:lnTo>
                      <a:lnTo>
                        <a:pt x="25" y="517"/>
                      </a:lnTo>
                      <a:lnTo>
                        <a:pt x="23" y="516"/>
                      </a:lnTo>
                      <a:lnTo>
                        <a:pt x="20" y="516"/>
                      </a:lnTo>
                      <a:lnTo>
                        <a:pt x="18" y="515"/>
                      </a:lnTo>
                      <a:lnTo>
                        <a:pt x="16" y="515"/>
                      </a:lnTo>
                      <a:lnTo>
                        <a:pt x="13" y="515"/>
                      </a:lnTo>
                      <a:lnTo>
                        <a:pt x="11" y="514"/>
                      </a:lnTo>
                      <a:lnTo>
                        <a:pt x="9" y="513"/>
                      </a:lnTo>
                      <a:lnTo>
                        <a:pt x="7" y="513"/>
                      </a:lnTo>
                      <a:lnTo>
                        <a:pt x="5" y="512"/>
                      </a:lnTo>
                      <a:lnTo>
                        <a:pt x="2" y="512"/>
                      </a:lnTo>
                      <a:lnTo>
                        <a:pt x="0" y="511"/>
                      </a:lnTo>
                    </a:path>
                  </a:pathLst>
                </a:custGeom>
                <a:noFill/>
                <a:ln w="7493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1558" y="3553"/>
                <a:ext cx="109" cy="1"/>
              </a:xfrm>
              <a:custGeom>
                <a:avLst/>
                <a:gdLst>
                  <a:gd name="T0" fmla="*/ 0 w 109"/>
                  <a:gd name="T1" fmla="*/ 0 h 1"/>
                  <a:gd name="T2" fmla="*/ 0 w 109"/>
                  <a:gd name="T3" fmla="*/ 0 h 1"/>
                  <a:gd name="T4" fmla="*/ 1 w 109"/>
                  <a:gd name="T5" fmla="*/ 0 h 1"/>
                  <a:gd name="T6" fmla="*/ 1 w 109"/>
                  <a:gd name="T7" fmla="*/ 0 h 1"/>
                  <a:gd name="T8" fmla="*/ 2 w 109"/>
                  <a:gd name="T9" fmla="*/ 0 h 1"/>
                  <a:gd name="T10" fmla="*/ 2 w 109"/>
                  <a:gd name="T11" fmla="*/ 0 h 1"/>
                  <a:gd name="T12" fmla="*/ 3 w 109"/>
                  <a:gd name="T13" fmla="*/ 0 h 1"/>
                  <a:gd name="T14" fmla="*/ 4 w 109"/>
                  <a:gd name="T15" fmla="*/ 0 h 1"/>
                  <a:gd name="T16" fmla="*/ 5 w 109"/>
                  <a:gd name="T17" fmla="*/ 0 h 1"/>
                  <a:gd name="T18" fmla="*/ 6 w 109"/>
                  <a:gd name="T19" fmla="*/ 0 h 1"/>
                  <a:gd name="T20" fmla="*/ 8 w 109"/>
                  <a:gd name="T21" fmla="*/ 0 h 1"/>
                  <a:gd name="T22" fmla="*/ 9 w 109"/>
                  <a:gd name="T23" fmla="*/ 0 h 1"/>
                  <a:gd name="T24" fmla="*/ 10 w 109"/>
                  <a:gd name="T25" fmla="*/ 0 h 1"/>
                  <a:gd name="T26" fmla="*/ 12 w 109"/>
                  <a:gd name="T27" fmla="*/ 0 h 1"/>
                  <a:gd name="T28" fmla="*/ 14 w 109"/>
                  <a:gd name="T29" fmla="*/ 0 h 1"/>
                  <a:gd name="T30" fmla="*/ 15 w 109"/>
                  <a:gd name="T31" fmla="*/ 0 h 1"/>
                  <a:gd name="T32" fmla="*/ 17 w 109"/>
                  <a:gd name="T33" fmla="*/ 0 h 1"/>
                  <a:gd name="T34" fmla="*/ 19 w 109"/>
                  <a:gd name="T35" fmla="*/ 0 h 1"/>
                  <a:gd name="T36" fmla="*/ 20 w 109"/>
                  <a:gd name="T37" fmla="*/ 0 h 1"/>
                  <a:gd name="T38" fmla="*/ 22 w 109"/>
                  <a:gd name="T39" fmla="*/ 0 h 1"/>
                  <a:gd name="T40" fmla="*/ 24 w 109"/>
                  <a:gd name="T41" fmla="*/ 0 h 1"/>
                  <a:gd name="T42" fmla="*/ 26 w 109"/>
                  <a:gd name="T43" fmla="*/ 0 h 1"/>
                  <a:gd name="T44" fmla="*/ 28 w 109"/>
                  <a:gd name="T45" fmla="*/ 0 h 1"/>
                  <a:gd name="T46" fmla="*/ 30 w 109"/>
                  <a:gd name="T47" fmla="*/ 0 h 1"/>
                  <a:gd name="T48" fmla="*/ 32 w 109"/>
                  <a:gd name="T49" fmla="*/ 0 h 1"/>
                  <a:gd name="T50" fmla="*/ 35 w 109"/>
                  <a:gd name="T51" fmla="*/ 0 h 1"/>
                  <a:gd name="T52" fmla="*/ 37 w 109"/>
                  <a:gd name="T53" fmla="*/ 0 h 1"/>
                  <a:gd name="T54" fmla="*/ 39 w 109"/>
                  <a:gd name="T55" fmla="*/ 0 h 1"/>
                  <a:gd name="T56" fmla="*/ 41 w 109"/>
                  <a:gd name="T57" fmla="*/ 0 h 1"/>
                  <a:gd name="T58" fmla="*/ 43 w 109"/>
                  <a:gd name="T59" fmla="*/ 0 h 1"/>
                  <a:gd name="T60" fmla="*/ 46 w 109"/>
                  <a:gd name="T61" fmla="*/ 0 h 1"/>
                  <a:gd name="T62" fmla="*/ 48 w 109"/>
                  <a:gd name="T63" fmla="*/ 0 h 1"/>
                  <a:gd name="T64" fmla="*/ 53 w 109"/>
                  <a:gd name="T65" fmla="*/ 0 h 1"/>
                  <a:gd name="T66" fmla="*/ 56 w 109"/>
                  <a:gd name="T67" fmla="*/ 0 h 1"/>
                  <a:gd name="T68" fmla="*/ 59 w 109"/>
                  <a:gd name="T69" fmla="*/ 0 h 1"/>
                  <a:gd name="T70" fmla="*/ 62 w 109"/>
                  <a:gd name="T71" fmla="*/ 0 h 1"/>
                  <a:gd name="T72" fmla="*/ 64 w 109"/>
                  <a:gd name="T73" fmla="*/ 0 h 1"/>
                  <a:gd name="T74" fmla="*/ 67 w 109"/>
                  <a:gd name="T75" fmla="*/ 0 h 1"/>
                  <a:gd name="T76" fmla="*/ 70 w 109"/>
                  <a:gd name="T77" fmla="*/ 0 h 1"/>
                  <a:gd name="T78" fmla="*/ 72 w 109"/>
                  <a:gd name="T79" fmla="*/ 0 h 1"/>
                  <a:gd name="T80" fmla="*/ 75 w 109"/>
                  <a:gd name="T81" fmla="*/ 0 h 1"/>
                  <a:gd name="T82" fmla="*/ 77 w 109"/>
                  <a:gd name="T83" fmla="*/ 0 h 1"/>
                  <a:gd name="T84" fmla="*/ 80 w 109"/>
                  <a:gd name="T85" fmla="*/ 0 h 1"/>
                  <a:gd name="T86" fmla="*/ 82 w 109"/>
                  <a:gd name="T87" fmla="*/ 0 h 1"/>
                  <a:gd name="T88" fmla="*/ 84 w 109"/>
                  <a:gd name="T89" fmla="*/ 0 h 1"/>
                  <a:gd name="T90" fmla="*/ 87 w 109"/>
                  <a:gd name="T91" fmla="*/ 0 h 1"/>
                  <a:gd name="T92" fmla="*/ 89 w 109"/>
                  <a:gd name="T93" fmla="*/ 0 h 1"/>
                  <a:gd name="T94" fmla="*/ 91 w 109"/>
                  <a:gd name="T95" fmla="*/ 0 h 1"/>
                  <a:gd name="T96" fmla="*/ 93 w 109"/>
                  <a:gd name="T97" fmla="*/ 0 h 1"/>
                  <a:gd name="T98" fmla="*/ 95 w 109"/>
                  <a:gd name="T99" fmla="*/ 0 h 1"/>
                  <a:gd name="T100" fmla="*/ 96 w 109"/>
                  <a:gd name="T101" fmla="*/ 0 h 1"/>
                  <a:gd name="T102" fmla="*/ 98 w 109"/>
                  <a:gd name="T103" fmla="*/ 0 h 1"/>
                  <a:gd name="T104" fmla="*/ 100 w 109"/>
                  <a:gd name="T105" fmla="*/ 0 h 1"/>
                  <a:gd name="T106" fmla="*/ 101 w 109"/>
                  <a:gd name="T107" fmla="*/ 0 h 1"/>
                  <a:gd name="T108" fmla="*/ 102 w 109"/>
                  <a:gd name="T109" fmla="*/ 0 h 1"/>
                  <a:gd name="T110" fmla="*/ 104 w 109"/>
                  <a:gd name="T111" fmla="*/ 0 h 1"/>
                  <a:gd name="T112" fmla="*/ 104 w 109"/>
                  <a:gd name="T113" fmla="*/ 0 h 1"/>
                  <a:gd name="T114" fmla="*/ 105 w 109"/>
                  <a:gd name="T115" fmla="*/ 0 h 1"/>
                  <a:gd name="T116" fmla="*/ 106 w 109"/>
                  <a:gd name="T117" fmla="*/ 0 h 1"/>
                  <a:gd name="T118" fmla="*/ 106 w 109"/>
                  <a:gd name="T119" fmla="*/ 0 h 1"/>
                  <a:gd name="T120" fmla="*/ 107 w 109"/>
                  <a:gd name="T121" fmla="*/ 0 h 1"/>
                  <a:gd name="T122" fmla="*/ 107 w 109"/>
                  <a:gd name="T123" fmla="*/ 0 h 1"/>
                  <a:gd name="T124" fmla="*/ 108 w 109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9"/>
                  <a:gd name="T190" fmla="*/ 0 h 1"/>
                  <a:gd name="T191" fmla="*/ 109 w 109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9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8" y="0"/>
                    </a:lnTo>
                  </a:path>
                </a:pathLst>
              </a:custGeom>
              <a:noFill/>
              <a:ln w="7493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888695" y="4222612"/>
              <a:ext cx="0" cy="1969091"/>
            </a:xfrm>
            <a:prstGeom prst="line">
              <a:avLst/>
            </a:pr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572034" y="4190141"/>
              <a:ext cx="0" cy="1969091"/>
            </a:xfrm>
            <a:prstGeom prst="line">
              <a:avLst/>
            </a:pr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888695" y="3895296"/>
              <a:ext cx="1684638" cy="605275"/>
            </a:xfrm>
            <a:custGeom>
              <a:avLst/>
              <a:gdLst>
                <a:gd name="T0" fmla="*/ 1443 w 1772"/>
                <a:gd name="T1" fmla="*/ 11 h 574"/>
                <a:gd name="T2" fmla="*/ 1482 w 1772"/>
                <a:gd name="T3" fmla="*/ 23 h 574"/>
                <a:gd name="T4" fmla="*/ 1519 w 1772"/>
                <a:gd name="T5" fmla="*/ 36 h 574"/>
                <a:gd name="T6" fmla="*/ 1554 w 1772"/>
                <a:gd name="T7" fmla="*/ 49 h 574"/>
                <a:gd name="T8" fmla="*/ 1587 w 1772"/>
                <a:gd name="T9" fmla="*/ 63 h 574"/>
                <a:gd name="T10" fmla="*/ 1617 w 1772"/>
                <a:gd name="T11" fmla="*/ 78 h 574"/>
                <a:gd name="T12" fmla="*/ 1645 w 1772"/>
                <a:gd name="T13" fmla="*/ 94 h 574"/>
                <a:gd name="T14" fmla="*/ 1670 w 1772"/>
                <a:gd name="T15" fmla="*/ 110 h 574"/>
                <a:gd name="T16" fmla="*/ 1693 w 1772"/>
                <a:gd name="T17" fmla="*/ 127 h 574"/>
                <a:gd name="T18" fmla="*/ 1713 w 1772"/>
                <a:gd name="T19" fmla="*/ 144 h 574"/>
                <a:gd name="T20" fmla="*/ 1730 w 1772"/>
                <a:gd name="T21" fmla="*/ 162 h 574"/>
                <a:gd name="T22" fmla="*/ 1744 w 1772"/>
                <a:gd name="T23" fmla="*/ 180 h 574"/>
                <a:gd name="T24" fmla="*/ 1755 w 1772"/>
                <a:gd name="T25" fmla="*/ 199 h 574"/>
                <a:gd name="T26" fmla="*/ 1764 w 1772"/>
                <a:gd name="T27" fmla="*/ 217 h 574"/>
                <a:gd name="T28" fmla="*/ 1769 w 1772"/>
                <a:gd name="T29" fmla="*/ 237 h 574"/>
                <a:gd name="T30" fmla="*/ 1771 w 1772"/>
                <a:gd name="T31" fmla="*/ 257 h 574"/>
                <a:gd name="T32" fmla="*/ 1760 w 1772"/>
                <a:gd name="T33" fmla="*/ 305 h 574"/>
                <a:gd name="T34" fmla="*/ 1743 w 1772"/>
                <a:gd name="T35" fmla="*/ 335 h 574"/>
                <a:gd name="T36" fmla="*/ 1717 w 1772"/>
                <a:gd name="T37" fmla="*/ 365 h 574"/>
                <a:gd name="T38" fmla="*/ 1683 w 1772"/>
                <a:gd name="T39" fmla="*/ 394 h 574"/>
                <a:gd name="T40" fmla="*/ 1642 w 1772"/>
                <a:gd name="T41" fmla="*/ 421 h 574"/>
                <a:gd name="T42" fmla="*/ 1594 w 1772"/>
                <a:gd name="T43" fmla="*/ 446 h 574"/>
                <a:gd name="T44" fmla="*/ 1540 w 1772"/>
                <a:gd name="T45" fmla="*/ 469 h 574"/>
                <a:gd name="T46" fmla="*/ 1480 w 1772"/>
                <a:gd name="T47" fmla="*/ 491 h 574"/>
                <a:gd name="T48" fmla="*/ 1415 w 1772"/>
                <a:gd name="T49" fmla="*/ 510 h 574"/>
                <a:gd name="T50" fmla="*/ 1344 w 1772"/>
                <a:gd name="T51" fmla="*/ 527 h 574"/>
                <a:gd name="T52" fmla="*/ 1269 w 1772"/>
                <a:gd name="T53" fmla="*/ 542 h 574"/>
                <a:gd name="T54" fmla="*/ 1189 w 1772"/>
                <a:gd name="T55" fmla="*/ 554 h 574"/>
                <a:gd name="T56" fmla="*/ 1106 w 1772"/>
                <a:gd name="T57" fmla="*/ 563 h 574"/>
                <a:gd name="T58" fmla="*/ 1019 w 1772"/>
                <a:gd name="T59" fmla="*/ 569 h 574"/>
                <a:gd name="T60" fmla="*/ 930 w 1772"/>
                <a:gd name="T61" fmla="*/ 573 h 574"/>
                <a:gd name="T62" fmla="*/ 794 w 1772"/>
                <a:gd name="T63" fmla="*/ 571 h 574"/>
                <a:gd name="T64" fmla="*/ 707 w 1772"/>
                <a:gd name="T65" fmla="*/ 567 h 574"/>
                <a:gd name="T66" fmla="*/ 622 w 1772"/>
                <a:gd name="T67" fmla="*/ 559 h 574"/>
                <a:gd name="T68" fmla="*/ 541 w 1772"/>
                <a:gd name="T69" fmla="*/ 548 h 574"/>
                <a:gd name="T70" fmla="*/ 463 w 1772"/>
                <a:gd name="T71" fmla="*/ 535 h 574"/>
                <a:gd name="T72" fmla="*/ 390 w 1772"/>
                <a:gd name="T73" fmla="*/ 519 h 574"/>
                <a:gd name="T74" fmla="*/ 322 w 1772"/>
                <a:gd name="T75" fmla="*/ 501 h 574"/>
                <a:gd name="T76" fmla="*/ 259 w 1772"/>
                <a:gd name="T77" fmla="*/ 480 h 574"/>
                <a:gd name="T78" fmla="*/ 202 w 1772"/>
                <a:gd name="T79" fmla="*/ 458 h 574"/>
                <a:gd name="T80" fmla="*/ 151 w 1772"/>
                <a:gd name="T81" fmla="*/ 433 h 574"/>
                <a:gd name="T82" fmla="*/ 107 w 1772"/>
                <a:gd name="T83" fmla="*/ 407 h 574"/>
                <a:gd name="T84" fmla="*/ 69 w 1772"/>
                <a:gd name="T85" fmla="*/ 380 h 574"/>
                <a:gd name="T86" fmla="*/ 39 w 1772"/>
                <a:gd name="T87" fmla="*/ 351 h 574"/>
                <a:gd name="T88" fmla="*/ 18 w 1772"/>
                <a:gd name="T89" fmla="*/ 320 h 574"/>
                <a:gd name="T90" fmla="*/ 4 w 1772"/>
                <a:gd name="T91" fmla="*/ 289 h 574"/>
                <a:gd name="T92" fmla="*/ 0 w 1772"/>
                <a:gd name="T93" fmla="*/ 257 h 574"/>
                <a:gd name="T94" fmla="*/ 3 w 1772"/>
                <a:gd name="T95" fmla="*/ 227 h 574"/>
                <a:gd name="T96" fmla="*/ 10 w 1772"/>
                <a:gd name="T97" fmla="*/ 208 h 574"/>
                <a:gd name="T98" fmla="*/ 20 w 1772"/>
                <a:gd name="T99" fmla="*/ 189 h 574"/>
                <a:gd name="T100" fmla="*/ 33 w 1772"/>
                <a:gd name="T101" fmla="*/ 171 h 574"/>
                <a:gd name="T102" fmla="*/ 48 w 1772"/>
                <a:gd name="T103" fmla="*/ 153 h 574"/>
                <a:gd name="T104" fmla="*/ 67 w 1772"/>
                <a:gd name="T105" fmla="*/ 135 h 574"/>
                <a:gd name="T106" fmla="*/ 88 w 1772"/>
                <a:gd name="T107" fmla="*/ 118 h 574"/>
                <a:gd name="T108" fmla="*/ 112 w 1772"/>
                <a:gd name="T109" fmla="*/ 102 h 574"/>
                <a:gd name="T110" fmla="*/ 139 w 1772"/>
                <a:gd name="T111" fmla="*/ 86 h 574"/>
                <a:gd name="T112" fmla="*/ 168 w 1772"/>
                <a:gd name="T113" fmla="*/ 71 h 574"/>
                <a:gd name="T114" fmla="*/ 199 w 1772"/>
                <a:gd name="T115" fmla="*/ 56 h 574"/>
                <a:gd name="T116" fmla="*/ 233 w 1772"/>
                <a:gd name="T117" fmla="*/ 42 h 574"/>
                <a:gd name="T118" fmla="*/ 269 w 1772"/>
                <a:gd name="T119" fmla="*/ 29 h 574"/>
                <a:gd name="T120" fmla="*/ 307 w 1772"/>
                <a:gd name="T121" fmla="*/ 17 h 574"/>
                <a:gd name="T122" fmla="*/ 347 w 1772"/>
                <a:gd name="T123" fmla="*/ 5 h 5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72"/>
                <a:gd name="T187" fmla="*/ 0 h 574"/>
                <a:gd name="T188" fmla="*/ 1772 w 1772"/>
                <a:gd name="T189" fmla="*/ 574 h 5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72" h="574">
                  <a:moveTo>
                    <a:pt x="1403" y="0"/>
                  </a:moveTo>
                  <a:lnTo>
                    <a:pt x="1443" y="11"/>
                  </a:lnTo>
                  <a:lnTo>
                    <a:pt x="1463" y="17"/>
                  </a:lnTo>
                  <a:lnTo>
                    <a:pt x="1482" y="23"/>
                  </a:lnTo>
                  <a:lnTo>
                    <a:pt x="1501" y="29"/>
                  </a:lnTo>
                  <a:lnTo>
                    <a:pt x="1519" y="36"/>
                  </a:lnTo>
                  <a:lnTo>
                    <a:pt x="1537" y="42"/>
                  </a:lnTo>
                  <a:lnTo>
                    <a:pt x="1554" y="49"/>
                  </a:lnTo>
                  <a:lnTo>
                    <a:pt x="1571" y="56"/>
                  </a:lnTo>
                  <a:lnTo>
                    <a:pt x="1587" y="63"/>
                  </a:lnTo>
                  <a:lnTo>
                    <a:pt x="1602" y="71"/>
                  </a:lnTo>
                  <a:lnTo>
                    <a:pt x="1617" y="78"/>
                  </a:lnTo>
                  <a:lnTo>
                    <a:pt x="1631" y="86"/>
                  </a:lnTo>
                  <a:lnTo>
                    <a:pt x="1645" y="94"/>
                  </a:lnTo>
                  <a:lnTo>
                    <a:pt x="1657" y="102"/>
                  </a:lnTo>
                  <a:lnTo>
                    <a:pt x="1670" y="110"/>
                  </a:lnTo>
                  <a:lnTo>
                    <a:pt x="1682" y="118"/>
                  </a:lnTo>
                  <a:lnTo>
                    <a:pt x="1693" y="127"/>
                  </a:lnTo>
                  <a:lnTo>
                    <a:pt x="1703" y="135"/>
                  </a:lnTo>
                  <a:lnTo>
                    <a:pt x="1713" y="144"/>
                  </a:lnTo>
                  <a:lnTo>
                    <a:pt x="1722" y="153"/>
                  </a:lnTo>
                  <a:lnTo>
                    <a:pt x="1730" y="162"/>
                  </a:lnTo>
                  <a:lnTo>
                    <a:pt x="1737" y="171"/>
                  </a:lnTo>
                  <a:lnTo>
                    <a:pt x="1744" y="180"/>
                  </a:lnTo>
                  <a:lnTo>
                    <a:pt x="1750" y="189"/>
                  </a:lnTo>
                  <a:lnTo>
                    <a:pt x="1755" y="199"/>
                  </a:lnTo>
                  <a:lnTo>
                    <a:pt x="1760" y="208"/>
                  </a:lnTo>
                  <a:lnTo>
                    <a:pt x="1764" y="217"/>
                  </a:lnTo>
                  <a:lnTo>
                    <a:pt x="1767" y="227"/>
                  </a:lnTo>
                  <a:lnTo>
                    <a:pt x="1769" y="237"/>
                  </a:lnTo>
                  <a:lnTo>
                    <a:pt x="1770" y="247"/>
                  </a:lnTo>
                  <a:lnTo>
                    <a:pt x="1771" y="257"/>
                  </a:lnTo>
                  <a:lnTo>
                    <a:pt x="1766" y="289"/>
                  </a:lnTo>
                  <a:lnTo>
                    <a:pt x="1760" y="305"/>
                  </a:lnTo>
                  <a:lnTo>
                    <a:pt x="1752" y="320"/>
                  </a:lnTo>
                  <a:lnTo>
                    <a:pt x="1743" y="335"/>
                  </a:lnTo>
                  <a:lnTo>
                    <a:pt x="1731" y="351"/>
                  </a:lnTo>
                  <a:lnTo>
                    <a:pt x="1717" y="365"/>
                  </a:lnTo>
                  <a:lnTo>
                    <a:pt x="1701" y="380"/>
                  </a:lnTo>
                  <a:lnTo>
                    <a:pt x="1683" y="394"/>
                  </a:lnTo>
                  <a:lnTo>
                    <a:pt x="1663" y="407"/>
                  </a:lnTo>
                  <a:lnTo>
                    <a:pt x="1642" y="421"/>
                  </a:lnTo>
                  <a:lnTo>
                    <a:pt x="1619" y="433"/>
                  </a:lnTo>
                  <a:lnTo>
                    <a:pt x="1594" y="446"/>
                  </a:lnTo>
                  <a:lnTo>
                    <a:pt x="1568" y="458"/>
                  </a:lnTo>
                  <a:lnTo>
                    <a:pt x="1540" y="469"/>
                  </a:lnTo>
                  <a:lnTo>
                    <a:pt x="1511" y="480"/>
                  </a:lnTo>
                  <a:lnTo>
                    <a:pt x="1480" y="491"/>
                  </a:lnTo>
                  <a:lnTo>
                    <a:pt x="1448" y="501"/>
                  </a:lnTo>
                  <a:lnTo>
                    <a:pt x="1415" y="510"/>
                  </a:lnTo>
                  <a:lnTo>
                    <a:pt x="1380" y="519"/>
                  </a:lnTo>
                  <a:lnTo>
                    <a:pt x="1344" y="527"/>
                  </a:lnTo>
                  <a:lnTo>
                    <a:pt x="1307" y="535"/>
                  </a:lnTo>
                  <a:lnTo>
                    <a:pt x="1269" y="542"/>
                  </a:lnTo>
                  <a:lnTo>
                    <a:pt x="1229" y="548"/>
                  </a:lnTo>
                  <a:lnTo>
                    <a:pt x="1189" y="554"/>
                  </a:lnTo>
                  <a:lnTo>
                    <a:pt x="1148" y="559"/>
                  </a:lnTo>
                  <a:lnTo>
                    <a:pt x="1106" y="563"/>
                  </a:lnTo>
                  <a:lnTo>
                    <a:pt x="1063" y="567"/>
                  </a:lnTo>
                  <a:lnTo>
                    <a:pt x="1019" y="569"/>
                  </a:lnTo>
                  <a:lnTo>
                    <a:pt x="975" y="571"/>
                  </a:lnTo>
                  <a:lnTo>
                    <a:pt x="930" y="573"/>
                  </a:lnTo>
                  <a:lnTo>
                    <a:pt x="885" y="573"/>
                  </a:lnTo>
                  <a:lnTo>
                    <a:pt x="794" y="571"/>
                  </a:lnTo>
                  <a:lnTo>
                    <a:pt x="750" y="569"/>
                  </a:lnTo>
                  <a:lnTo>
                    <a:pt x="707" y="567"/>
                  </a:lnTo>
                  <a:lnTo>
                    <a:pt x="664" y="563"/>
                  </a:lnTo>
                  <a:lnTo>
                    <a:pt x="622" y="559"/>
                  </a:lnTo>
                  <a:lnTo>
                    <a:pt x="581" y="554"/>
                  </a:lnTo>
                  <a:lnTo>
                    <a:pt x="541" y="548"/>
                  </a:lnTo>
                  <a:lnTo>
                    <a:pt x="501" y="542"/>
                  </a:lnTo>
                  <a:lnTo>
                    <a:pt x="463" y="535"/>
                  </a:lnTo>
                  <a:lnTo>
                    <a:pt x="426" y="527"/>
                  </a:lnTo>
                  <a:lnTo>
                    <a:pt x="390" y="519"/>
                  </a:lnTo>
                  <a:lnTo>
                    <a:pt x="355" y="510"/>
                  </a:lnTo>
                  <a:lnTo>
                    <a:pt x="322" y="501"/>
                  </a:lnTo>
                  <a:lnTo>
                    <a:pt x="290" y="491"/>
                  </a:lnTo>
                  <a:lnTo>
                    <a:pt x="259" y="480"/>
                  </a:lnTo>
                  <a:lnTo>
                    <a:pt x="230" y="469"/>
                  </a:lnTo>
                  <a:lnTo>
                    <a:pt x="202" y="458"/>
                  </a:lnTo>
                  <a:lnTo>
                    <a:pt x="175" y="446"/>
                  </a:lnTo>
                  <a:lnTo>
                    <a:pt x="151" y="433"/>
                  </a:lnTo>
                  <a:lnTo>
                    <a:pt x="128" y="421"/>
                  </a:lnTo>
                  <a:lnTo>
                    <a:pt x="107" y="407"/>
                  </a:lnTo>
                  <a:lnTo>
                    <a:pt x="87" y="394"/>
                  </a:lnTo>
                  <a:lnTo>
                    <a:pt x="69" y="380"/>
                  </a:lnTo>
                  <a:lnTo>
                    <a:pt x="53" y="365"/>
                  </a:lnTo>
                  <a:lnTo>
                    <a:pt x="39" y="351"/>
                  </a:lnTo>
                  <a:lnTo>
                    <a:pt x="27" y="335"/>
                  </a:lnTo>
                  <a:lnTo>
                    <a:pt x="18" y="320"/>
                  </a:lnTo>
                  <a:lnTo>
                    <a:pt x="10" y="305"/>
                  </a:lnTo>
                  <a:lnTo>
                    <a:pt x="4" y="289"/>
                  </a:lnTo>
                  <a:lnTo>
                    <a:pt x="1" y="273"/>
                  </a:lnTo>
                  <a:lnTo>
                    <a:pt x="0" y="257"/>
                  </a:lnTo>
                  <a:lnTo>
                    <a:pt x="1" y="237"/>
                  </a:lnTo>
                  <a:lnTo>
                    <a:pt x="3" y="227"/>
                  </a:lnTo>
                  <a:lnTo>
                    <a:pt x="6" y="217"/>
                  </a:lnTo>
                  <a:lnTo>
                    <a:pt x="10" y="208"/>
                  </a:lnTo>
                  <a:lnTo>
                    <a:pt x="15" y="199"/>
                  </a:lnTo>
                  <a:lnTo>
                    <a:pt x="20" y="189"/>
                  </a:lnTo>
                  <a:lnTo>
                    <a:pt x="26" y="180"/>
                  </a:lnTo>
                  <a:lnTo>
                    <a:pt x="33" y="171"/>
                  </a:lnTo>
                  <a:lnTo>
                    <a:pt x="40" y="162"/>
                  </a:lnTo>
                  <a:lnTo>
                    <a:pt x="48" y="153"/>
                  </a:lnTo>
                  <a:lnTo>
                    <a:pt x="57" y="144"/>
                  </a:lnTo>
                  <a:lnTo>
                    <a:pt x="67" y="135"/>
                  </a:lnTo>
                  <a:lnTo>
                    <a:pt x="77" y="127"/>
                  </a:lnTo>
                  <a:lnTo>
                    <a:pt x="88" y="118"/>
                  </a:lnTo>
                  <a:lnTo>
                    <a:pt x="100" y="110"/>
                  </a:lnTo>
                  <a:lnTo>
                    <a:pt x="112" y="102"/>
                  </a:lnTo>
                  <a:lnTo>
                    <a:pt x="125" y="94"/>
                  </a:lnTo>
                  <a:lnTo>
                    <a:pt x="139" y="86"/>
                  </a:lnTo>
                  <a:lnTo>
                    <a:pt x="153" y="78"/>
                  </a:lnTo>
                  <a:lnTo>
                    <a:pt x="168" y="71"/>
                  </a:lnTo>
                  <a:lnTo>
                    <a:pt x="183" y="63"/>
                  </a:lnTo>
                  <a:lnTo>
                    <a:pt x="199" y="56"/>
                  </a:lnTo>
                  <a:lnTo>
                    <a:pt x="216" y="49"/>
                  </a:lnTo>
                  <a:lnTo>
                    <a:pt x="233" y="42"/>
                  </a:lnTo>
                  <a:lnTo>
                    <a:pt x="251" y="36"/>
                  </a:lnTo>
                  <a:lnTo>
                    <a:pt x="269" y="29"/>
                  </a:lnTo>
                  <a:lnTo>
                    <a:pt x="288" y="23"/>
                  </a:lnTo>
                  <a:lnTo>
                    <a:pt x="307" y="17"/>
                  </a:lnTo>
                  <a:lnTo>
                    <a:pt x="327" y="11"/>
                  </a:lnTo>
                  <a:lnTo>
                    <a:pt x="347" y="5"/>
                  </a:lnTo>
                  <a:lnTo>
                    <a:pt x="368" y="0"/>
                  </a:lnTo>
                </a:path>
              </a:pathLst>
            </a:cu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764003" y="4346005"/>
              <a:ext cx="1985977" cy="594884"/>
            </a:xfrm>
            <a:custGeom>
              <a:avLst/>
              <a:gdLst>
                <a:gd name="T0" fmla="*/ 1939 w 2088"/>
                <a:gd name="T1" fmla="*/ 8 h 565"/>
                <a:gd name="T2" fmla="*/ 1957 w 2088"/>
                <a:gd name="T3" fmla="*/ 17 h 565"/>
                <a:gd name="T4" fmla="*/ 1974 w 2088"/>
                <a:gd name="T5" fmla="*/ 26 h 565"/>
                <a:gd name="T6" fmla="*/ 1989 w 2088"/>
                <a:gd name="T7" fmla="*/ 36 h 565"/>
                <a:gd name="T8" fmla="*/ 2004 w 2088"/>
                <a:gd name="T9" fmla="*/ 46 h 565"/>
                <a:gd name="T10" fmla="*/ 2017 w 2088"/>
                <a:gd name="T11" fmla="*/ 56 h 565"/>
                <a:gd name="T12" fmla="*/ 2030 w 2088"/>
                <a:gd name="T13" fmla="*/ 66 h 565"/>
                <a:gd name="T14" fmla="*/ 2041 w 2088"/>
                <a:gd name="T15" fmla="*/ 77 h 565"/>
                <a:gd name="T16" fmla="*/ 2051 w 2088"/>
                <a:gd name="T17" fmla="*/ 88 h 565"/>
                <a:gd name="T18" fmla="*/ 2060 w 2088"/>
                <a:gd name="T19" fmla="*/ 98 h 565"/>
                <a:gd name="T20" fmla="*/ 2067 w 2088"/>
                <a:gd name="T21" fmla="*/ 110 h 565"/>
                <a:gd name="T22" fmla="*/ 2074 w 2088"/>
                <a:gd name="T23" fmla="*/ 121 h 565"/>
                <a:gd name="T24" fmla="*/ 2079 w 2088"/>
                <a:gd name="T25" fmla="*/ 133 h 565"/>
                <a:gd name="T26" fmla="*/ 2083 w 2088"/>
                <a:gd name="T27" fmla="*/ 144 h 565"/>
                <a:gd name="T28" fmla="*/ 2085 w 2088"/>
                <a:gd name="T29" fmla="*/ 156 h 565"/>
                <a:gd name="T30" fmla="*/ 2087 w 2088"/>
                <a:gd name="T31" fmla="*/ 169 h 565"/>
                <a:gd name="T32" fmla="*/ 2077 w 2088"/>
                <a:gd name="T33" fmla="*/ 220 h 565"/>
                <a:gd name="T34" fmla="*/ 2059 w 2088"/>
                <a:gd name="T35" fmla="*/ 254 h 565"/>
                <a:gd name="T36" fmla="*/ 2030 w 2088"/>
                <a:gd name="T37" fmla="*/ 287 h 565"/>
                <a:gd name="T38" fmla="*/ 1992 w 2088"/>
                <a:gd name="T39" fmla="*/ 320 h 565"/>
                <a:gd name="T40" fmla="*/ 1945 w 2088"/>
                <a:gd name="T41" fmla="*/ 350 h 565"/>
                <a:gd name="T42" fmla="*/ 1890 w 2088"/>
                <a:gd name="T43" fmla="*/ 380 h 565"/>
                <a:gd name="T44" fmla="*/ 1828 w 2088"/>
                <a:gd name="T45" fmla="*/ 408 h 565"/>
                <a:gd name="T46" fmla="*/ 1758 w 2088"/>
                <a:gd name="T47" fmla="*/ 435 h 565"/>
                <a:gd name="T48" fmla="*/ 1682 w 2088"/>
                <a:gd name="T49" fmla="*/ 460 h 565"/>
                <a:gd name="T50" fmla="*/ 1599 w 2088"/>
                <a:gd name="T51" fmla="*/ 482 h 565"/>
                <a:gd name="T52" fmla="*/ 1511 w 2088"/>
                <a:gd name="T53" fmla="*/ 502 h 565"/>
                <a:gd name="T54" fmla="*/ 1419 w 2088"/>
                <a:gd name="T55" fmla="*/ 520 h 565"/>
                <a:gd name="T56" fmla="*/ 1321 w 2088"/>
                <a:gd name="T57" fmla="*/ 535 h 565"/>
                <a:gd name="T58" fmla="*/ 1219 w 2088"/>
                <a:gd name="T59" fmla="*/ 547 h 565"/>
                <a:gd name="T60" fmla="*/ 1115 w 2088"/>
                <a:gd name="T61" fmla="*/ 556 h 565"/>
                <a:gd name="T62" fmla="*/ 954 w 2088"/>
                <a:gd name="T63" fmla="*/ 563 h 565"/>
                <a:gd name="T64" fmla="*/ 850 w 2088"/>
                <a:gd name="T65" fmla="*/ 564 h 565"/>
                <a:gd name="T66" fmla="*/ 750 w 2088"/>
                <a:gd name="T67" fmla="*/ 560 h 565"/>
                <a:gd name="T68" fmla="*/ 653 w 2088"/>
                <a:gd name="T69" fmla="*/ 554 h 565"/>
                <a:gd name="T70" fmla="*/ 561 w 2088"/>
                <a:gd name="T71" fmla="*/ 545 h 565"/>
                <a:gd name="T72" fmla="*/ 474 w 2088"/>
                <a:gd name="T73" fmla="*/ 532 h 565"/>
                <a:gd name="T74" fmla="*/ 393 w 2088"/>
                <a:gd name="T75" fmla="*/ 517 h 565"/>
                <a:gd name="T76" fmla="*/ 318 w 2088"/>
                <a:gd name="T77" fmla="*/ 500 h 565"/>
                <a:gd name="T78" fmla="*/ 249 w 2088"/>
                <a:gd name="T79" fmla="*/ 479 h 565"/>
                <a:gd name="T80" fmla="*/ 188 w 2088"/>
                <a:gd name="T81" fmla="*/ 456 h 565"/>
                <a:gd name="T82" fmla="*/ 134 w 2088"/>
                <a:gd name="T83" fmla="*/ 431 h 565"/>
                <a:gd name="T84" fmla="*/ 89 w 2088"/>
                <a:gd name="T85" fmla="*/ 404 h 565"/>
                <a:gd name="T86" fmla="*/ 52 w 2088"/>
                <a:gd name="T87" fmla="*/ 375 h 565"/>
                <a:gd name="T88" fmla="*/ 25 w 2088"/>
                <a:gd name="T89" fmla="*/ 344 h 565"/>
                <a:gd name="T90" fmla="*/ 7 w 2088"/>
                <a:gd name="T91" fmla="*/ 312 h 565"/>
                <a:gd name="T92" fmla="*/ 0 w 2088"/>
                <a:gd name="T93" fmla="*/ 278 h 565"/>
                <a:gd name="T94" fmla="*/ 0 w 2088"/>
                <a:gd name="T95" fmla="*/ 260 h 565"/>
                <a:gd name="T96" fmla="*/ 2 w 2088"/>
                <a:gd name="T97" fmla="*/ 248 h 565"/>
                <a:gd name="T98" fmla="*/ 5 w 2088"/>
                <a:gd name="T99" fmla="*/ 236 h 565"/>
                <a:gd name="T100" fmla="*/ 9 w 2088"/>
                <a:gd name="T101" fmla="*/ 225 h 565"/>
                <a:gd name="T102" fmla="*/ 15 w 2088"/>
                <a:gd name="T103" fmla="*/ 213 h 565"/>
                <a:gd name="T104" fmla="*/ 22 w 2088"/>
                <a:gd name="T105" fmla="*/ 202 h 565"/>
                <a:gd name="T106" fmla="*/ 30 w 2088"/>
                <a:gd name="T107" fmla="*/ 190 h 565"/>
                <a:gd name="T108" fmla="*/ 39 w 2088"/>
                <a:gd name="T109" fmla="*/ 179 h 565"/>
                <a:gd name="T110" fmla="*/ 49 w 2088"/>
                <a:gd name="T111" fmla="*/ 167 h 565"/>
                <a:gd name="T112" fmla="*/ 60 w 2088"/>
                <a:gd name="T113" fmla="*/ 156 h 565"/>
                <a:gd name="T114" fmla="*/ 72 w 2088"/>
                <a:gd name="T115" fmla="*/ 145 h 565"/>
                <a:gd name="T116" fmla="*/ 85 w 2088"/>
                <a:gd name="T117" fmla="*/ 134 h 565"/>
                <a:gd name="T118" fmla="*/ 100 w 2088"/>
                <a:gd name="T119" fmla="*/ 123 h 565"/>
                <a:gd name="T120" fmla="*/ 115 w 2088"/>
                <a:gd name="T121" fmla="*/ 112 h 565"/>
                <a:gd name="T122" fmla="*/ 131 w 2088"/>
                <a:gd name="T123" fmla="*/ 102 h 5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88"/>
                <a:gd name="T187" fmla="*/ 0 h 565"/>
                <a:gd name="T188" fmla="*/ 2088 w 2088"/>
                <a:gd name="T189" fmla="*/ 565 h 5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88" h="565">
                  <a:moveTo>
                    <a:pt x="1921" y="0"/>
                  </a:moveTo>
                  <a:lnTo>
                    <a:pt x="1939" y="8"/>
                  </a:lnTo>
                  <a:lnTo>
                    <a:pt x="1948" y="13"/>
                  </a:lnTo>
                  <a:lnTo>
                    <a:pt x="1957" y="17"/>
                  </a:lnTo>
                  <a:lnTo>
                    <a:pt x="1965" y="22"/>
                  </a:lnTo>
                  <a:lnTo>
                    <a:pt x="1974" y="26"/>
                  </a:lnTo>
                  <a:lnTo>
                    <a:pt x="1982" y="31"/>
                  </a:lnTo>
                  <a:lnTo>
                    <a:pt x="1989" y="36"/>
                  </a:lnTo>
                  <a:lnTo>
                    <a:pt x="1997" y="41"/>
                  </a:lnTo>
                  <a:lnTo>
                    <a:pt x="2004" y="46"/>
                  </a:lnTo>
                  <a:lnTo>
                    <a:pt x="2011" y="51"/>
                  </a:lnTo>
                  <a:lnTo>
                    <a:pt x="2017" y="56"/>
                  </a:lnTo>
                  <a:lnTo>
                    <a:pt x="2023" y="61"/>
                  </a:lnTo>
                  <a:lnTo>
                    <a:pt x="2030" y="66"/>
                  </a:lnTo>
                  <a:lnTo>
                    <a:pt x="2035" y="72"/>
                  </a:lnTo>
                  <a:lnTo>
                    <a:pt x="2041" y="77"/>
                  </a:lnTo>
                  <a:lnTo>
                    <a:pt x="2046" y="82"/>
                  </a:lnTo>
                  <a:lnTo>
                    <a:pt x="2051" y="88"/>
                  </a:lnTo>
                  <a:lnTo>
                    <a:pt x="2055" y="93"/>
                  </a:lnTo>
                  <a:lnTo>
                    <a:pt x="2060" y="98"/>
                  </a:lnTo>
                  <a:lnTo>
                    <a:pt x="2064" y="104"/>
                  </a:lnTo>
                  <a:lnTo>
                    <a:pt x="2067" y="110"/>
                  </a:lnTo>
                  <a:lnTo>
                    <a:pt x="2071" y="115"/>
                  </a:lnTo>
                  <a:lnTo>
                    <a:pt x="2074" y="121"/>
                  </a:lnTo>
                  <a:lnTo>
                    <a:pt x="2077" y="127"/>
                  </a:lnTo>
                  <a:lnTo>
                    <a:pt x="2079" y="133"/>
                  </a:lnTo>
                  <a:lnTo>
                    <a:pt x="2081" y="138"/>
                  </a:lnTo>
                  <a:lnTo>
                    <a:pt x="2083" y="144"/>
                  </a:lnTo>
                  <a:lnTo>
                    <a:pt x="2084" y="150"/>
                  </a:lnTo>
                  <a:lnTo>
                    <a:pt x="2085" y="156"/>
                  </a:lnTo>
                  <a:lnTo>
                    <a:pt x="2086" y="162"/>
                  </a:lnTo>
                  <a:lnTo>
                    <a:pt x="2087" y="169"/>
                  </a:lnTo>
                  <a:lnTo>
                    <a:pt x="2083" y="203"/>
                  </a:lnTo>
                  <a:lnTo>
                    <a:pt x="2077" y="220"/>
                  </a:lnTo>
                  <a:lnTo>
                    <a:pt x="2069" y="237"/>
                  </a:lnTo>
                  <a:lnTo>
                    <a:pt x="2059" y="254"/>
                  </a:lnTo>
                  <a:lnTo>
                    <a:pt x="2045" y="271"/>
                  </a:lnTo>
                  <a:lnTo>
                    <a:pt x="2030" y="287"/>
                  </a:lnTo>
                  <a:lnTo>
                    <a:pt x="2012" y="304"/>
                  </a:lnTo>
                  <a:lnTo>
                    <a:pt x="1992" y="320"/>
                  </a:lnTo>
                  <a:lnTo>
                    <a:pt x="1969" y="335"/>
                  </a:lnTo>
                  <a:lnTo>
                    <a:pt x="1945" y="350"/>
                  </a:lnTo>
                  <a:lnTo>
                    <a:pt x="1919" y="366"/>
                  </a:lnTo>
                  <a:lnTo>
                    <a:pt x="1890" y="380"/>
                  </a:lnTo>
                  <a:lnTo>
                    <a:pt x="1860" y="395"/>
                  </a:lnTo>
                  <a:lnTo>
                    <a:pt x="1828" y="408"/>
                  </a:lnTo>
                  <a:lnTo>
                    <a:pt x="1794" y="422"/>
                  </a:lnTo>
                  <a:lnTo>
                    <a:pt x="1758" y="435"/>
                  </a:lnTo>
                  <a:lnTo>
                    <a:pt x="1721" y="448"/>
                  </a:lnTo>
                  <a:lnTo>
                    <a:pt x="1682" y="460"/>
                  </a:lnTo>
                  <a:lnTo>
                    <a:pt x="1641" y="471"/>
                  </a:lnTo>
                  <a:lnTo>
                    <a:pt x="1599" y="482"/>
                  </a:lnTo>
                  <a:lnTo>
                    <a:pt x="1556" y="492"/>
                  </a:lnTo>
                  <a:lnTo>
                    <a:pt x="1511" y="502"/>
                  </a:lnTo>
                  <a:lnTo>
                    <a:pt x="1466" y="512"/>
                  </a:lnTo>
                  <a:lnTo>
                    <a:pt x="1419" y="520"/>
                  </a:lnTo>
                  <a:lnTo>
                    <a:pt x="1370" y="528"/>
                  </a:lnTo>
                  <a:lnTo>
                    <a:pt x="1321" y="535"/>
                  </a:lnTo>
                  <a:lnTo>
                    <a:pt x="1271" y="542"/>
                  </a:lnTo>
                  <a:lnTo>
                    <a:pt x="1219" y="547"/>
                  </a:lnTo>
                  <a:lnTo>
                    <a:pt x="1167" y="552"/>
                  </a:lnTo>
                  <a:lnTo>
                    <a:pt x="1115" y="556"/>
                  </a:lnTo>
                  <a:lnTo>
                    <a:pt x="1061" y="560"/>
                  </a:lnTo>
                  <a:lnTo>
                    <a:pt x="954" y="563"/>
                  </a:lnTo>
                  <a:lnTo>
                    <a:pt x="902" y="564"/>
                  </a:lnTo>
                  <a:lnTo>
                    <a:pt x="850" y="564"/>
                  </a:lnTo>
                  <a:lnTo>
                    <a:pt x="799" y="562"/>
                  </a:lnTo>
                  <a:lnTo>
                    <a:pt x="750" y="560"/>
                  </a:lnTo>
                  <a:lnTo>
                    <a:pt x="701" y="558"/>
                  </a:lnTo>
                  <a:lnTo>
                    <a:pt x="653" y="554"/>
                  </a:lnTo>
                  <a:lnTo>
                    <a:pt x="607" y="550"/>
                  </a:lnTo>
                  <a:lnTo>
                    <a:pt x="561" y="545"/>
                  </a:lnTo>
                  <a:lnTo>
                    <a:pt x="517" y="539"/>
                  </a:lnTo>
                  <a:lnTo>
                    <a:pt x="474" y="532"/>
                  </a:lnTo>
                  <a:lnTo>
                    <a:pt x="433" y="525"/>
                  </a:lnTo>
                  <a:lnTo>
                    <a:pt x="393" y="517"/>
                  </a:lnTo>
                  <a:lnTo>
                    <a:pt x="355" y="509"/>
                  </a:lnTo>
                  <a:lnTo>
                    <a:pt x="318" y="500"/>
                  </a:lnTo>
                  <a:lnTo>
                    <a:pt x="283" y="490"/>
                  </a:lnTo>
                  <a:lnTo>
                    <a:pt x="249" y="479"/>
                  </a:lnTo>
                  <a:lnTo>
                    <a:pt x="217" y="468"/>
                  </a:lnTo>
                  <a:lnTo>
                    <a:pt x="188" y="456"/>
                  </a:lnTo>
                  <a:lnTo>
                    <a:pt x="160" y="444"/>
                  </a:lnTo>
                  <a:lnTo>
                    <a:pt x="134" y="431"/>
                  </a:lnTo>
                  <a:lnTo>
                    <a:pt x="110" y="418"/>
                  </a:lnTo>
                  <a:lnTo>
                    <a:pt x="89" y="404"/>
                  </a:lnTo>
                  <a:lnTo>
                    <a:pt x="69" y="390"/>
                  </a:lnTo>
                  <a:lnTo>
                    <a:pt x="52" y="375"/>
                  </a:lnTo>
                  <a:lnTo>
                    <a:pt x="37" y="360"/>
                  </a:lnTo>
                  <a:lnTo>
                    <a:pt x="25" y="344"/>
                  </a:lnTo>
                  <a:lnTo>
                    <a:pt x="14" y="328"/>
                  </a:lnTo>
                  <a:lnTo>
                    <a:pt x="7" y="312"/>
                  </a:lnTo>
                  <a:lnTo>
                    <a:pt x="2" y="295"/>
                  </a:lnTo>
                  <a:lnTo>
                    <a:pt x="0" y="278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1" y="254"/>
                  </a:lnTo>
                  <a:lnTo>
                    <a:pt x="2" y="248"/>
                  </a:lnTo>
                  <a:lnTo>
                    <a:pt x="3" y="242"/>
                  </a:lnTo>
                  <a:lnTo>
                    <a:pt x="5" y="236"/>
                  </a:lnTo>
                  <a:lnTo>
                    <a:pt x="7" y="231"/>
                  </a:lnTo>
                  <a:lnTo>
                    <a:pt x="9" y="225"/>
                  </a:lnTo>
                  <a:lnTo>
                    <a:pt x="12" y="219"/>
                  </a:lnTo>
                  <a:lnTo>
                    <a:pt x="15" y="213"/>
                  </a:lnTo>
                  <a:lnTo>
                    <a:pt x="18" y="207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30" y="190"/>
                  </a:lnTo>
                  <a:lnTo>
                    <a:pt x="34" y="184"/>
                  </a:lnTo>
                  <a:lnTo>
                    <a:pt x="39" y="179"/>
                  </a:lnTo>
                  <a:lnTo>
                    <a:pt x="44" y="173"/>
                  </a:lnTo>
                  <a:lnTo>
                    <a:pt x="49" y="167"/>
                  </a:lnTo>
                  <a:lnTo>
                    <a:pt x="54" y="162"/>
                  </a:lnTo>
                  <a:lnTo>
                    <a:pt x="60" y="156"/>
                  </a:lnTo>
                  <a:lnTo>
                    <a:pt x="66" y="150"/>
                  </a:lnTo>
                  <a:lnTo>
                    <a:pt x="72" y="145"/>
                  </a:lnTo>
                  <a:lnTo>
                    <a:pt x="79" y="140"/>
                  </a:lnTo>
                  <a:lnTo>
                    <a:pt x="85" y="134"/>
                  </a:lnTo>
                  <a:lnTo>
                    <a:pt x="93" y="128"/>
                  </a:lnTo>
                  <a:lnTo>
                    <a:pt x="100" y="123"/>
                  </a:lnTo>
                  <a:lnTo>
                    <a:pt x="107" y="118"/>
                  </a:lnTo>
                  <a:lnTo>
                    <a:pt x="115" y="112"/>
                  </a:lnTo>
                  <a:lnTo>
                    <a:pt x="123" y="107"/>
                  </a:lnTo>
                  <a:lnTo>
                    <a:pt x="131" y="102"/>
                  </a:lnTo>
                  <a:lnTo>
                    <a:pt x="140" y="97"/>
                  </a:lnTo>
                </a:path>
              </a:pathLst>
            </a:custGeom>
            <a:noFill/>
            <a:ln w="226059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764003" y="4772036"/>
              <a:ext cx="1985977" cy="594884"/>
            </a:xfrm>
            <a:custGeom>
              <a:avLst/>
              <a:gdLst>
                <a:gd name="T0" fmla="*/ 1940 w 2089"/>
                <a:gd name="T1" fmla="*/ 8 h 565"/>
                <a:gd name="T2" fmla="*/ 1958 w 2089"/>
                <a:gd name="T3" fmla="*/ 18 h 565"/>
                <a:gd name="T4" fmla="*/ 1974 w 2089"/>
                <a:gd name="T5" fmla="*/ 27 h 565"/>
                <a:gd name="T6" fmla="*/ 1990 w 2089"/>
                <a:gd name="T7" fmla="*/ 36 h 565"/>
                <a:gd name="T8" fmla="*/ 2004 w 2089"/>
                <a:gd name="T9" fmla="*/ 46 h 565"/>
                <a:gd name="T10" fmla="*/ 2018 w 2089"/>
                <a:gd name="T11" fmla="*/ 56 h 565"/>
                <a:gd name="T12" fmla="*/ 2030 w 2089"/>
                <a:gd name="T13" fmla="*/ 67 h 565"/>
                <a:gd name="T14" fmla="*/ 2042 w 2089"/>
                <a:gd name="T15" fmla="*/ 77 h 565"/>
                <a:gd name="T16" fmla="*/ 2052 w 2089"/>
                <a:gd name="T17" fmla="*/ 88 h 565"/>
                <a:gd name="T18" fmla="*/ 2060 w 2089"/>
                <a:gd name="T19" fmla="*/ 99 h 565"/>
                <a:gd name="T20" fmla="*/ 2068 w 2089"/>
                <a:gd name="T21" fmla="*/ 110 h 565"/>
                <a:gd name="T22" fmla="*/ 2074 w 2089"/>
                <a:gd name="T23" fmla="*/ 122 h 565"/>
                <a:gd name="T24" fmla="*/ 2080 w 2089"/>
                <a:gd name="T25" fmla="*/ 133 h 565"/>
                <a:gd name="T26" fmla="*/ 2084 w 2089"/>
                <a:gd name="T27" fmla="*/ 145 h 565"/>
                <a:gd name="T28" fmla="*/ 2086 w 2089"/>
                <a:gd name="T29" fmla="*/ 157 h 565"/>
                <a:gd name="T30" fmla="*/ 2088 w 2089"/>
                <a:gd name="T31" fmla="*/ 169 h 565"/>
                <a:gd name="T32" fmla="*/ 2078 w 2089"/>
                <a:gd name="T33" fmla="*/ 221 h 565"/>
                <a:gd name="T34" fmla="*/ 2059 w 2089"/>
                <a:gd name="T35" fmla="*/ 255 h 565"/>
                <a:gd name="T36" fmla="*/ 2030 w 2089"/>
                <a:gd name="T37" fmla="*/ 288 h 565"/>
                <a:gd name="T38" fmla="*/ 1992 w 2089"/>
                <a:gd name="T39" fmla="*/ 320 h 565"/>
                <a:gd name="T40" fmla="*/ 1945 w 2089"/>
                <a:gd name="T41" fmla="*/ 351 h 565"/>
                <a:gd name="T42" fmla="*/ 1890 w 2089"/>
                <a:gd name="T43" fmla="*/ 381 h 565"/>
                <a:gd name="T44" fmla="*/ 1828 w 2089"/>
                <a:gd name="T45" fmla="*/ 409 h 565"/>
                <a:gd name="T46" fmla="*/ 1758 w 2089"/>
                <a:gd name="T47" fmla="*/ 436 h 565"/>
                <a:gd name="T48" fmla="*/ 1682 w 2089"/>
                <a:gd name="T49" fmla="*/ 460 h 565"/>
                <a:gd name="T50" fmla="*/ 1600 w 2089"/>
                <a:gd name="T51" fmla="*/ 483 h 565"/>
                <a:gd name="T52" fmla="*/ 1512 w 2089"/>
                <a:gd name="T53" fmla="*/ 503 h 565"/>
                <a:gd name="T54" fmla="*/ 1419 w 2089"/>
                <a:gd name="T55" fmla="*/ 520 h 565"/>
                <a:gd name="T56" fmla="*/ 1322 w 2089"/>
                <a:gd name="T57" fmla="*/ 536 h 565"/>
                <a:gd name="T58" fmla="*/ 1220 w 2089"/>
                <a:gd name="T59" fmla="*/ 548 h 565"/>
                <a:gd name="T60" fmla="*/ 1115 w 2089"/>
                <a:gd name="T61" fmla="*/ 556 h 565"/>
                <a:gd name="T62" fmla="*/ 954 w 2089"/>
                <a:gd name="T63" fmla="*/ 564 h 565"/>
                <a:gd name="T64" fmla="*/ 851 w 2089"/>
                <a:gd name="T65" fmla="*/ 564 h 565"/>
                <a:gd name="T66" fmla="*/ 750 w 2089"/>
                <a:gd name="T67" fmla="*/ 561 h 565"/>
                <a:gd name="T68" fmla="*/ 654 w 2089"/>
                <a:gd name="T69" fmla="*/ 554 h 565"/>
                <a:gd name="T70" fmla="*/ 562 w 2089"/>
                <a:gd name="T71" fmla="*/ 545 h 565"/>
                <a:gd name="T72" fmla="*/ 475 w 2089"/>
                <a:gd name="T73" fmla="*/ 533 h 565"/>
                <a:gd name="T74" fmla="*/ 394 w 2089"/>
                <a:gd name="T75" fmla="*/ 518 h 565"/>
                <a:gd name="T76" fmla="*/ 318 w 2089"/>
                <a:gd name="T77" fmla="*/ 500 h 565"/>
                <a:gd name="T78" fmla="*/ 250 w 2089"/>
                <a:gd name="T79" fmla="*/ 480 h 565"/>
                <a:gd name="T80" fmla="*/ 188 w 2089"/>
                <a:gd name="T81" fmla="*/ 457 h 565"/>
                <a:gd name="T82" fmla="*/ 135 w 2089"/>
                <a:gd name="T83" fmla="*/ 432 h 565"/>
                <a:gd name="T84" fmla="*/ 89 w 2089"/>
                <a:gd name="T85" fmla="*/ 405 h 565"/>
                <a:gd name="T86" fmla="*/ 52 w 2089"/>
                <a:gd name="T87" fmla="*/ 376 h 565"/>
                <a:gd name="T88" fmla="*/ 25 w 2089"/>
                <a:gd name="T89" fmla="*/ 345 h 565"/>
                <a:gd name="T90" fmla="*/ 8 w 2089"/>
                <a:gd name="T91" fmla="*/ 312 h 565"/>
                <a:gd name="T92" fmla="*/ 0 w 2089"/>
                <a:gd name="T93" fmla="*/ 278 h 565"/>
                <a:gd name="T94" fmla="*/ 1 w 2089"/>
                <a:gd name="T95" fmla="*/ 260 h 565"/>
                <a:gd name="T96" fmla="*/ 3 w 2089"/>
                <a:gd name="T97" fmla="*/ 249 h 565"/>
                <a:gd name="T98" fmla="*/ 6 w 2089"/>
                <a:gd name="T99" fmla="*/ 237 h 565"/>
                <a:gd name="T100" fmla="*/ 10 w 2089"/>
                <a:gd name="T101" fmla="*/ 225 h 565"/>
                <a:gd name="T102" fmla="*/ 16 w 2089"/>
                <a:gd name="T103" fmla="*/ 214 h 565"/>
                <a:gd name="T104" fmla="*/ 22 w 2089"/>
                <a:gd name="T105" fmla="*/ 202 h 565"/>
                <a:gd name="T106" fmla="*/ 30 w 2089"/>
                <a:gd name="T107" fmla="*/ 190 h 565"/>
                <a:gd name="T108" fmla="*/ 39 w 2089"/>
                <a:gd name="T109" fmla="*/ 179 h 565"/>
                <a:gd name="T110" fmla="*/ 50 w 2089"/>
                <a:gd name="T111" fmla="*/ 168 h 565"/>
                <a:gd name="T112" fmla="*/ 60 w 2089"/>
                <a:gd name="T113" fmla="*/ 156 h 565"/>
                <a:gd name="T114" fmla="*/ 73 w 2089"/>
                <a:gd name="T115" fmla="*/ 145 h 565"/>
                <a:gd name="T116" fmla="*/ 86 w 2089"/>
                <a:gd name="T117" fmla="*/ 134 h 565"/>
                <a:gd name="T118" fmla="*/ 100 w 2089"/>
                <a:gd name="T119" fmla="*/ 124 h 565"/>
                <a:gd name="T120" fmla="*/ 116 w 2089"/>
                <a:gd name="T121" fmla="*/ 113 h 565"/>
                <a:gd name="T122" fmla="*/ 132 w 2089"/>
                <a:gd name="T123" fmla="*/ 102 h 5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89"/>
                <a:gd name="T187" fmla="*/ 0 h 565"/>
                <a:gd name="T188" fmla="*/ 2089 w 2089"/>
                <a:gd name="T189" fmla="*/ 565 h 5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89" h="565">
                  <a:moveTo>
                    <a:pt x="1921" y="0"/>
                  </a:moveTo>
                  <a:lnTo>
                    <a:pt x="1940" y="8"/>
                  </a:lnTo>
                  <a:lnTo>
                    <a:pt x="1949" y="13"/>
                  </a:lnTo>
                  <a:lnTo>
                    <a:pt x="1958" y="18"/>
                  </a:lnTo>
                  <a:lnTo>
                    <a:pt x="1966" y="22"/>
                  </a:lnTo>
                  <a:lnTo>
                    <a:pt x="1974" y="27"/>
                  </a:lnTo>
                  <a:lnTo>
                    <a:pt x="1982" y="32"/>
                  </a:lnTo>
                  <a:lnTo>
                    <a:pt x="1990" y="36"/>
                  </a:lnTo>
                  <a:lnTo>
                    <a:pt x="1997" y="41"/>
                  </a:lnTo>
                  <a:lnTo>
                    <a:pt x="2004" y="46"/>
                  </a:lnTo>
                  <a:lnTo>
                    <a:pt x="2011" y="51"/>
                  </a:lnTo>
                  <a:lnTo>
                    <a:pt x="2018" y="56"/>
                  </a:lnTo>
                  <a:lnTo>
                    <a:pt x="2024" y="62"/>
                  </a:lnTo>
                  <a:lnTo>
                    <a:pt x="2030" y="67"/>
                  </a:lnTo>
                  <a:lnTo>
                    <a:pt x="2036" y="72"/>
                  </a:lnTo>
                  <a:lnTo>
                    <a:pt x="2042" y="77"/>
                  </a:lnTo>
                  <a:lnTo>
                    <a:pt x="2046" y="82"/>
                  </a:lnTo>
                  <a:lnTo>
                    <a:pt x="2052" y="88"/>
                  </a:lnTo>
                  <a:lnTo>
                    <a:pt x="2056" y="94"/>
                  </a:lnTo>
                  <a:lnTo>
                    <a:pt x="2060" y="99"/>
                  </a:lnTo>
                  <a:lnTo>
                    <a:pt x="2064" y="104"/>
                  </a:lnTo>
                  <a:lnTo>
                    <a:pt x="2068" y="110"/>
                  </a:lnTo>
                  <a:lnTo>
                    <a:pt x="2071" y="116"/>
                  </a:lnTo>
                  <a:lnTo>
                    <a:pt x="2074" y="122"/>
                  </a:lnTo>
                  <a:lnTo>
                    <a:pt x="2077" y="127"/>
                  </a:lnTo>
                  <a:lnTo>
                    <a:pt x="2080" y="133"/>
                  </a:lnTo>
                  <a:lnTo>
                    <a:pt x="2082" y="139"/>
                  </a:lnTo>
                  <a:lnTo>
                    <a:pt x="2084" y="145"/>
                  </a:lnTo>
                  <a:lnTo>
                    <a:pt x="2085" y="151"/>
                  </a:lnTo>
                  <a:lnTo>
                    <a:pt x="2086" y="157"/>
                  </a:lnTo>
                  <a:lnTo>
                    <a:pt x="2087" y="163"/>
                  </a:lnTo>
                  <a:lnTo>
                    <a:pt x="2088" y="169"/>
                  </a:lnTo>
                  <a:lnTo>
                    <a:pt x="2084" y="204"/>
                  </a:lnTo>
                  <a:lnTo>
                    <a:pt x="2078" y="221"/>
                  </a:lnTo>
                  <a:lnTo>
                    <a:pt x="2070" y="238"/>
                  </a:lnTo>
                  <a:lnTo>
                    <a:pt x="2059" y="255"/>
                  </a:lnTo>
                  <a:lnTo>
                    <a:pt x="2046" y="271"/>
                  </a:lnTo>
                  <a:lnTo>
                    <a:pt x="2030" y="288"/>
                  </a:lnTo>
                  <a:lnTo>
                    <a:pt x="2012" y="304"/>
                  </a:lnTo>
                  <a:lnTo>
                    <a:pt x="1992" y="320"/>
                  </a:lnTo>
                  <a:lnTo>
                    <a:pt x="1970" y="336"/>
                  </a:lnTo>
                  <a:lnTo>
                    <a:pt x="1945" y="351"/>
                  </a:lnTo>
                  <a:lnTo>
                    <a:pt x="1919" y="366"/>
                  </a:lnTo>
                  <a:lnTo>
                    <a:pt x="1890" y="381"/>
                  </a:lnTo>
                  <a:lnTo>
                    <a:pt x="1860" y="395"/>
                  </a:lnTo>
                  <a:lnTo>
                    <a:pt x="1828" y="409"/>
                  </a:lnTo>
                  <a:lnTo>
                    <a:pt x="1794" y="423"/>
                  </a:lnTo>
                  <a:lnTo>
                    <a:pt x="1758" y="436"/>
                  </a:lnTo>
                  <a:lnTo>
                    <a:pt x="1721" y="448"/>
                  </a:lnTo>
                  <a:lnTo>
                    <a:pt x="1682" y="460"/>
                  </a:lnTo>
                  <a:lnTo>
                    <a:pt x="1642" y="472"/>
                  </a:lnTo>
                  <a:lnTo>
                    <a:pt x="1600" y="483"/>
                  </a:lnTo>
                  <a:lnTo>
                    <a:pt x="1557" y="493"/>
                  </a:lnTo>
                  <a:lnTo>
                    <a:pt x="1512" y="503"/>
                  </a:lnTo>
                  <a:lnTo>
                    <a:pt x="1466" y="512"/>
                  </a:lnTo>
                  <a:lnTo>
                    <a:pt x="1419" y="520"/>
                  </a:lnTo>
                  <a:lnTo>
                    <a:pt x="1371" y="528"/>
                  </a:lnTo>
                  <a:lnTo>
                    <a:pt x="1322" y="536"/>
                  </a:lnTo>
                  <a:lnTo>
                    <a:pt x="1271" y="542"/>
                  </a:lnTo>
                  <a:lnTo>
                    <a:pt x="1220" y="548"/>
                  </a:lnTo>
                  <a:lnTo>
                    <a:pt x="1168" y="552"/>
                  </a:lnTo>
                  <a:lnTo>
                    <a:pt x="1115" y="556"/>
                  </a:lnTo>
                  <a:lnTo>
                    <a:pt x="1062" y="560"/>
                  </a:lnTo>
                  <a:lnTo>
                    <a:pt x="954" y="564"/>
                  </a:lnTo>
                  <a:lnTo>
                    <a:pt x="902" y="564"/>
                  </a:lnTo>
                  <a:lnTo>
                    <a:pt x="851" y="564"/>
                  </a:lnTo>
                  <a:lnTo>
                    <a:pt x="800" y="563"/>
                  </a:lnTo>
                  <a:lnTo>
                    <a:pt x="750" y="561"/>
                  </a:lnTo>
                  <a:lnTo>
                    <a:pt x="702" y="558"/>
                  </a:lnTo>
                  <a:lnTo>
                    <a:pt x="654" y="554"/>
                  </a:lnTo>
                  <a:lnTo>
                    <a:pt x="607" y="550"/>
                  </a:lnTo>
                  <a:lnTo>
                    <a:pt x="562" y="545"/>
                  </a:lnTo>
                  <a:lnTo>
                    <a:pt x="518" y="539"/>
                  </a:lnTo>
                  <a:lnTo>
                    <a:pt x="475" y="533"/>
                  </a:lnTo>
                  <a:lnTo>
                    <a:pt x="434" y="526"/>
                  </a:lnTo>
                  <a:lnTo>
                    <a:pt x="394" y="518"/>
                  </a:lnTo>
                  <a:lnTo>
                    <a:pt x="355" y="509"/>
                  </a:lnTo>
                  <a:lnTo>
                    <a:pt x="318" y="500"/>
                  </a:lnTo>
                  <a:lnTo>
                    <a:pt x="283" y="490"/>
                  </a:lnTo>
                  <a:lnTo>
                    <a:pt x="250" y="480"/>
                  </a:lnTo>
                  <a:lnTo>
                    <a:pt x="218" y="468"/>
                  </a:lnTo>
                  <a:lnTo>
                    <a:pt x="188" y="457"/>
                  </a:lnTo>
                  <a:lnTo>
                    <a:pt x="160" y="444"/>
                  </a:lnTo>
                  <a:lnTo>
                    <a:pt x="135" y="432"/>
                  </a:lnTo>
                  <a:lnTo>
                    <a:pt x="111" y="418"/>
                  </a:lnTo>
                  <a:lnTo>
                    <a:pt x="89" y="405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8" y="360"/>
                  </a:lnTo>
                  <a:lnTo>
                    <a:pt x="25" y="345"/>
                  </a:lnTo>
                  <a:lnTo>
                    <a:pt x="15" y="329"/>
                  </a:lnTo>
                  <a:lnTo>
                    <a:pt x="8" y="312"/>
                  </a:lnTo>
                  <a:lnTo>
                    <a:pt x="2" y="296"/>
                  </a:lnTo>
                  <a:lnTo>
                    <a:pt x="0" y="278"/>
                  </a:lnTo>
                  <a:lnTo>
                    <a:pt x="0" y="266"/>
                  </a:lnTo>
                  <a:lnTo>
                    <a:pt x="1" y="260"/>
                  </a:lnTo>
                  <a:lnTo>
                    <a:pt x="2" y="254"/>
                  </a:lnTo>
                  <a:lnTo>
                    <a:pt x="3" y="249"/>
                  </a:lnTo>
                  <a:lnTo>
                    <a:pt x="4" y="243"/>
                  </a:lnTo>
                  <a:lnTo>
                    <a:pt x="6" y="237"/>
                  </a:lnTo>
                  <a:lnTo>
                    <a:pt x="8" y="231"/>
                  </a:lnTo>
                  <a:lnTo>
                    <a:pt x="10" y="225"/>
                  </a:lnTo>
                  <a:lnTo>
                    <a:pt x="13" y="219"/>
                  </a:lnTo>
                  <a:lnTo>
                    <a:pt x="16" y="214"/>
                  </a:lnTo>
                  <a:lnTo>
                    <a:pt x="19" y="208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30" y="190"/>
                  </a:lnTo>
                  <a:lnTo>
                    <a:pt x="35" y="185"/>
                  </a:lnTo>
                  <a:lnTo>
                    <a:pt x="39" y="179"/>
                  </a:lnTo>
                  <a:lnTo>
                    <a:pt x="44" y="173"/>
                  </a:lnTo>
                  <a:lnTo>
                    <a:pt x="50" y="168"/>
                  </a:lnTo>
                  <a:lnTo>
                    <a:pt x="55" y="162"/>
                  </a:lnTo>
                  <a:lnTo>
                    <a:pt x="60" y="156"/>
                  </a:lnTo>
                  <a:lnTo>
                    <a:pt x="66" y="151"/>
                  </a:lnTo>
                  <a:lnTo>
                    <a:pt x="73" y="145"/>
                  </a:lnTo>
                  <a:lnTo>
                    <a:pt x="80" y="140"/>
                  </a:lnTo>
                  <a:lnTo>
                    <a:pt x="86" y="134"/>
                  </a:lnTo>
                  <a:lnTo>
                    <a:pt x="93" y="129"/>
                  </a:lnTo>
                  <a:lnTo>
                    <a:pt x="100" y="124"/>
                  </a:lnTo>
                  <a:lnTo>
                    <a:pt x="108" y="118"/>
                  </a:lnTo>
                  <a:lnTo>
                    <a:pt x="116" y="113"/>
                  </a:lnTo>
                  <a:lnTo>
                    <a:pt x="124" y="108"/>
                  </a:lnTo>
                  <a:lnTo>
                    <a:pt x="132" y="102"/>
                  </a:lnTo>
                  <a:lnTo>
                    <a:pt x="141" y="97"/>
                  </a:lnTo>
                </a:path>
              </a:pathLst>
            </a:custGeom>
            <a:noFill/>
            <a:ln w="226059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764003" y="5211055"/>
              <a:ext cx="1985977" cy="596182"/>
            </a:xfrm>
            <a:custGeom>
              <a:avLst/>
              <a:gdLst>
                <a:gd name="T0" fmla="*/ 1939 w 2088"/>
                <a:gd name="T1" fmla="*/ 8 h 565"/>
                <a:gd name="T2" fmla="*/ 1957 w 2088"/>
                <a:gd name="T3" fmla="*/ 17 h 565"/>
                <a:gd name="T4" fmla="*/ 1973 w 2088"/>
                <a:gd name="T5" fmla="*/ 27 h 565"/>
                <a:gd name="T6" fmla="*/ 1989 w 2088"/>
                <a:gd name="T7" fmla="*/ 36 h 565"/>
                <a:gd name="T8" fmla="*/ 2004 w 2088"/>
                <a:gd name="T9" fmla="*/ 46 h 565"/>
                <a:gd name="T10" fmla="*/ 2017 w 2088"/>
                <a:gd name="T11" fmla="*/ 56 h 565"/>
                <a:gd name="T12" fmla="*/ 2029 w 2088"/>
                <a:gd name="T13" fmla="*/ 67 h 565"/>
                <a:gd name="T14" fmla="*/ 2041 w 2088"/>
                <a:gd name="T15" fmla="*/ 77 h 565"/>
                <a:gd name="T16" fmla="*/ 2051 w 2088"/>
                <a:gd name="T17" fmla="*/ 88 h 565"/>
                <a:gd name="T18" fmla="*/ 2060 w 2088"/>
                <a:gd name="T19" fmla="*/ 99 h 565"/>
                <a:gd name="T20" fmla="*/ 2067 w 2088"/>
                <a:gd name="T21" fmla="*/ 110 h 565"/>
                <a:gd name="T22" fmla="*/ 2074 w 2088"/>
                <a:gd name="T23" fmla="*/ 121 h 565"/>
                <a:gd name="T24" fmla="*/ 2079 w 2088"/>
                <a:gd name="T25" fmla="*/ 133 h 565"/>
                <a:gd name="T26" fmla="*/ 2083 w 2088"/>
                <a:gd name="T27" fmla="*/ 145 h 565"/>
                <a:gd name="T28" fmla="*/ 2085 w 2088"/>
                <a:gd name="T29" fmla="*/ 157 h 565"/>
                <a:gd name="T30" fmla="*/ 2087 w 2088"/>
                <a:gd name="T31" fmla="*/ 169 h 565"/>
                <a:gd name="T32" fmla="*/ 2077 w 2088"/>
                <a:gd name="T33" fmla="*/ 221 h 565"/>
                <a:gd name="T34" fmla="*/ 2058 w 2088"/>
                <a:gd name="T35" fmla="*/ 255 h 565"/>
                <a:gd name="T36" fmla="*/ 2030 w 2088"/>
                <a:gd name="T37" fmla="*/ 288 h 565"/>
                <a:gd name="T38" fmla="*/ 1992 w 2088"/>
                <a:gd name="T39" fmla="*/ 320 h 565"/>
                <a:gd name="T40" fmla="*/ 1945 w 2088"/>
                <a:gd name="T41" fmla="*/ 351 h 565"/>
                <a:gd name="T42" fmla="*/ 1890 w 2088"/>
                <a:gd name="T43" fmla="*/ 381 h 565"/>
                <a:gd name="T44" fmla="*/ 1828 w 2088"/>
                <a:gd name="T45" fmla="*/ 409 h 565"/>
                <a:gd name="T46" fmla="*/ 1758 w 2088"/>
                <a:gd name="T47" fmla="*/ 435 h 565"/>
                <a:gd name="T48" fmla="*/ 1682 w 2088"/>
                <a:gd name="T49" fmla="*/ 460 h 565"/>
                <a:gd name="T50" fmla="*/ 1599 w 2088"/>
                <a:gd name="T51" fmla="*/ 483 h 565"/>
                <a:gd name="T52" fmla="*/ 1511 w 2088"/>
                <a:gd name="T53" fmla="*/ 503 h 565"/>
                <a:gd name="T54" fmla="*/ 1418 w 2088"/>
                <a:gd name="T55" fmla="*/ 520 h 565"/>
                <a:gd name="T56" fmla="*/ 1321 w 2088"/>
                <a:gd name="T57" fmla="*/ 535 h 565"/>
                <a:gd name="T58" fmla="*/ 1219 w 2088"/>
                <a:gd name="T59" fmla="*/ 547 h 565"/>
                <a:gd name="T60" fmla="*/ 1114 w 2088"/>
                <a:gd name="T61" fmla="*/ 556 h 565"/>
                <a:gd name="T62" fmla="*/ 954 w 2088"/>
                <a:gd name="T63" fmla="*/ 563 h 565"/>
                <a:gd name="T64" fmla="*/ 850 w 2088"/>
                <a:gd name="T65" fmla="*/ 564 h 565"/>
                <a:gd name="T66" fmla="*/ 750 w 2088"/>
                <a:gd name="T67" fmla="*/ 561 h 565"/>
                <a:gd name="T68" fmla="*/ 653 w 2088"/>
                <a:gd name="T69" fmla="*/ 554 h 565"/>
                <a:gd name="T70" fmla="*/ 561 w 2088"/>
                <a:gd name="T71" fmla="*/ 545 h 565"/>
                <a:gd name="T72" fmla="*/ 474 w 2088"/>
                <a:gd name="T73" fmla="*/ 533 h 565"/>
                <a:gd name="T74" fmla="*/ 393 w 2088"/>
                <a:gd name="T75" fmla="*/ 517 h 565"/>
                <a:gd name="T76" fmla="*/ 318 w 2088"/>
                <a:gd name="T77" fmla="*/ 500 h 565"/>
                <a:gd name="T78" fmla="*/ 249 w 2088"/>
                <a:gd name="T79" fmla="*/ 479 h 565"/>
                <a:gd name="T80" fmla="*/ 188 w 2088"/>
                <a:gd name="T81" fmla="*/ 457 h 565"/>
                <a:gd name="T82" fmla="*/ 134 w 2088"/>
                <a:gd name="T83" fmla="*/ 431 h 565"/>
                <a:gd name="T84" fmla="*/ 88 w 2088"/>
                <a:gd name="T85" fmla="*/ 405 h 565"/>
                <a:gd name="T86" fmla="*/ 52 w 2088"/>
                <a:gd name="T87" fmla="*/ 375 h 565"/>
                <a:gd name="T88" fmla="*/ 24 w 2088"/>
                <a:gd name="T89" fmla="*/ 345 h 565"/>
                <a:gd name="T90" fmla="*/ 7 w 2088"/>
                <a:gd name="T91" fmla="*/ 312 h 565"/>
                <a:gd name="T92" fmla="*/ 0 w 2088"/>
                <a:gd name="T93" fmla="*/ 278 h 565"/>
                <a:gd name="T94" fmla="*/ 0 w 2088"/>
                <a:gd name="T95" fmla="*/ 260 h 565"/>
                <a:gd name="T96" fmla="*/ 2 w 2088"/>
                <a:gd name="T97" fmla="*/ 249 h 565"/>
                <a:gd name="T98" fmla="*/ 5 w 2088"/>
                <a:gd name="T99" fmla="*/ 237 h 565"/>
                <a:gd name="T100" fmla="*/ 9 w 2088"/>
                <a:gd name="T101" fmla="*/ 225 h 565"/>
                <a:gd name="T102" fmla="*/ 15 w 2088"/>
                <a:gd name="T103" fmla="*/ 213 h 565"/>
                <a:gd name="T104" fmla="*/ 22 w 2088"/>
                <a:gd name="T105" fmla="*/ 202 h 565"/>
                <a:gd name="T106" fmla="*/ 30 w 2088"/>
                <a:gd name="T107" fmla="*/ 190 h 565"/>
                <a:gd name="T108" fmla="*/ 38 w 2088"/>
                <a:gd name="T109" fmla="*/ 179 h 565"/>
                <a:gd name="T110" fmla="*/ 49 w 2088"/>
                <a:gd name="T111" fmla="*/ 167 h 565"/>
                <a:gd name="T112" fmla="*/ 60 w 2088"/>
                <a:gd name="T113" fmla="*/ 156 h 565"/>
                <a:gd name="T114" fmla="*/ 72 w 2088"/>
                <a:gd name="T115" fmla="*/ 145 h 565"/>
                <a:gd name="T116" fmla="*/ 85 w 2088"/>
                <a:gd name="T117" fmla="*/ 134 h 565"/>
                <a:gd name="T118" fmla="*/ 100 w 2088"/>
                <a:gd name="T119" fmla="*/ 123 h 565"/>
                <a:gd name="T120" fmla="*/ 115 w 2088"/>
                <a:gd name="T121" fmla="*/ 113 h 565"/>
                <a:gd name="T122" fmla="*/ 131 w 2088"/>
                <a:gd name="T123" fmla="*/ 102 h 5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88"/>
                <a:gd name="T187" fmla="*/ 0 h 565"/>
                <a:gd name="T188" fmla="*/ 2088 w 2088"/>
                <a:gd name="T189" fmla="*/ 565 h 5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88" h="565">
                  <a:moveTo>
                    <a:pt x="1920" y="0"/>
                  </a:moveTo>
                  <a:lnTo>
                    <a:pt x="1939" y="8"/>
                  </a:lnTo>
                  <a:lnTo>
                    <a:pt x="1948" y="13"/>
                  </a:lnTo>
                  <a:lnTo>
                    <a:pt x="1957" y="17"/>
                  </a:lnTo>
                  <a:lnTo>
                    <a:pt x="1965" y="22"/>
                  </a:lnTo>
                  <a:lnTo>
                    <a:pt x="1973" y="27"/>
                  </a:lnTo>
                  <a:lnTo>
                    <a:pt x="1981" y="31"/>
                  </a:lnTo>
                  <a:lnTo>
                    <a:pt x="1989" y="36"/>
                  </a:lnTo>
                  <a:lnTo>
                    <a:pt x="1996" y="41"/>
                  </a:lnTo>
                  <a:lnTo>
                    <a:pt x="2004" y="46"/>
                  </a:lnTo>
                  <a:lnTo>
                    <a:pt x="2010" y="51"/>
                  </a:lnTo>
                  <a:lnTo>
                    <a:pt x="2017" y="56"/>
                  </a:lnTo>
                  <a:lnTo>
                    <a:pt x="2023" y="61"/>
                  </a:lnTo>
                  <a:lnTo>
                    <a:pt x="2029" y="67"/>
                  </a:lnTo>
                  <a:lnTo>
                    <a:pt x="2035" y="72"/>
                  </a:lnTo>
                  <a:lnTo>
                    <a:pt x="2041" y="77"/>
                  </a:lnTo>
                  <a:lnTo>
                    <a:pt x="2046" y="82"/>
                  </a:lnTo>
                  <a:lnTo>
                    <a:pt x="2051" y="88"/>
                  </a:lnTo>
                  <a:lnTo>
                    <a:pt x="2055" y="93"/>
                  </a:lnTo>
                  <a:lnTo>
                    <a:pt x="2060" y="99"/>
                  </a:lnTo>
                  <a:lnTo>
                    <a:pt x="2064" y="104"/>
                  </a:lnTo>
                  <a:lnTo>
                    <a:pt x="2067" y="110"/>
                  </a:lnTo>
                  <a:lnTo>
                    <a:pt x="2070" y="115"/>
                  </a:lnTo>
                  <a:lnTo>
                    <a:pt x="2074" y="121"/>
                  </a:lnTo>
                  <a:lnTo>
                    <a:pt x="2076" y="127"/>
                  </a:lnTo>
                  <a:lnTo>
                    <a:pt x="2079" y="133"/>
                  </a:lnTo>
                  <a:lnTo>
                    <a:pt x="2081" y="139"/>
                  </a:lnTo>
                  <a:lnTo>
                    <a:pt x="2083" y="145"/>
                  </a:lnTo>
                  <a:lnTo>
                    <a:pt x="2084" y="151"/>
                  </a:lnTo>
                  <a:lnTo>
                    <a:pt x="2085" y="157"/>
                  </a:lnTo>
                  <a:lnTo>
                    <a:pt x="2086" y="163"/>
                  </a:lnTo>
                  <a:lnTo>
                    <a:pt x="2087" y="169"/>
                  </a:lnTo>
                  <a:lnTo>
                    <a:pt x="2083" y="203"/>
                  </a:lnTo>
                  <a:lnTo>
                    <a:pt x="2077" y="221"/>
                  </a:lnTo>
                  <a:lnTo>
                    <a:pt x="2069" y="238"/>
                  </a:lnTo>
                  <a:lnTo>
                    <a:pt x="2058" y="255"/>
                  </a:lnTo>
                  <a:lnTo>
                    <a:pt x="2045" y="271"/>
                  </a:lnTo>
                  <a:lnTo>
                    <a:pt x="2030" y="288"/>
                  </a:lnTo>
                  <a:lnTo>
                    <a:pt x="2012" y="304"/>
                  </a:lnTo>
                  <a:lnTo>
                    <a:pt x="1992" y="320"/>
                  </a:lnTo>
                  <a:lnTo>
                    <a:pt x="1969" y="335"/>
                  </a:lnTo>
                  <a:lnTo>
                    <a:pt x="1945" y="351"/>
                  </a:lnTo>
                  <a:lnTo>
                    <a:pt x="1918" y="366"/>
                  </a:lnTo>
                  <a:lnTo>
                    <a:pt x="1890" y="381"/>
                  </a:lnTo>
                  <a:lnTo>
                    <a:pt x="1860" y="395"/>
                  </a:lnTo>
                  <a:lnTo>
                    <a:pt x="1828" y="409"/>
                  </a:lnTo>
                  <a:lnTo>
                    <a:pt x="1794" y="423"/>
                  </a:lnTo>
                  <a:lnTo>
                    <a:pt x="1758" y="435"/>
                  </a:lnTo>
                  <a:lnTo>
                    <a:pt x="1720" y="448"/>
                  </a:lnTo>
                  <a:lnTo>
                    <a:pt x="1682" y="460"/>
                  </a:lnTo>
                  <a:lnTo>
                    <a:pt x="1641" y="471"/>
                  </a:lnTo>
                  <a:lnTo>
                    <a:pt x="1599" y="483"/>
                  </a:lnTo>
                  <a:lnTo>
                    <a:pt x="1556" y="493"/>
                  </a:lnTo>
                  <a:lnTo>
                    <a:pt x="1511" y="503"/>
                  </a:lnTo>
                  <a:lnTo>
                    <a:pt x="1466" y="512"/>
                  </a:lnTo>
                  <a:lnTo>
                    <a:pt x="1418" y="520"/>
                  </a:lnTo>
                  <a:lnTo>
                    <a:pt x="1370" y="528"/>
                  </a:lnTo>
                  <a:lnTo>
                    <a:pt x="1321" y="535"/>
                  </a:lnTo>
                  <a:lnTo>
                    <a:pt x="1270" y="542"/>
                  </a:lnTo>
                  <a:lnTo>
                    <a:pt x="1219" y="547"/>
                  </a:lnTo>
                  <a:lnTo>
                    <a:pt x="1167" y="552"/>
                  </a:lnTo>
                  <a:lnTo>
                    <a:pt x="1114" y="556"/>
                  </a:lnTo>
                  <a:lnTo>
                    <a:pt x="1061" y="560"/>
                  </a:lnTo>
                  <a:lnTo>
                    <a:pt x="954" y="563"/>
                  </a:lnTo>
                  <a:lnTo>
                    <a:pt x="902" y="564"/>
                  </a:lnTo>
                  <a:lnTo>
                    <a:pt x="850" y="564"/>
                  </a:lnTo>
                  <a:lnTo>
                    <a:pt x="799" y="563"/>
                  </a:lnTo>
                  <a:lnTo>
                    <a:pt x="750" y="561"/>
                  </a:lnTo>
                  <a:lnTo>
                    <a:pt x="701" y="558"/>
                  </a:lnTo>
                  <a:lnTo>
                    <a:pt x="653" y="554"/>
                  </a:lnTo>
                  <a:lnTo>
                    <a:pt x="607" y="550"/>
                  </a:lnTo>
                  <a:lnTo>
                    <a:pt x="561" y="545"/>
                  </a:lnTo>
                  <a:lnTo>
                    <a:pt x="517" y="539"/>
                  </a:lnTo>
                  <a:lnTo>
                    <a:pt x="474" y="533"/>
                  </a:lnTo>
                  <a:lnTo>
                    <a:pt x="433" y="525"/>
                  </a:lnTo>
                  <a:lnTo>
                    <a:pt x="393" y="517"/>
                  </a:lnTo>
                  <a:lnTo>
                    <a:pt x="354" y="509"/>
                  </a:lnTo>
                  <a:lnTo>
                    <a:pt x="318" y="500"/>
                  </a:lnTo>
                  <a:lnTo>
                    <a:pt x="282" y="490"/>
                  </a:lnTo>
                  <a:lnTo>
                    <a:pt x="249" y="479"/>
                  </a:lnTo>
                  <a:lnTo>
                    <a:pt x="218" y="468"/>
                  </a:lnTo>
                  <a:lnTo>
                    <a:pt x="188" y="457"/>
                  </a:lnTo>
                  <a:lnTo>
                    <a:pt x="160" y="444"/>
                  </a:lnTo>
                  <a:lnTo>
                    <a:pt x="134" y="431"/>
                  </a:lnTo>
                  <a:lnTo>
                    <a:pt x="110" y="418"/>
                  </a:lnTo>
                  <a:lnTo>
                    <a:pt x="88" y="405"/>
                  </a:lnTo>
                  <a:lnTo>
                    <a:pt x="69" y="390"/>
                  </a:lnTo>
                  <a:lnTo>
                    <a:pt x="52" y="375"/>
                  </a:lnTo>
                  <a:lnTo>
                    <a:pt x="37" y="360"/>
                  </a:lnTo>
                  <a:lnTo>
                    <a:pt x="24" y="345"/>
                  </a:lnTo>
                  <a:lnTo>
                    <a:pt x="14" y="329"/>
                  </a:lnTo>
                  <a:lnTo>
                    <a:pt x="7" y="312"/>
                  </a:lnTo>
                  <a:lnTo>
                    <a:pt x="2" y="295"/>
                  </a:lnTo>
                  <a:lnTo>
                    <a:pt x="0" y="278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1" y="254"/>
                  </a:lnTo>
                  <a:lnTo>
                    <a:pt x="2" y="249"/>
                  </a:lnTo>
                  <a:lnTo>
                    <a:pt x="3" y="243"/>
                  </a:lnTo>
                  <a:lnTo>
                    <a:pt x="5" y="237"/>
                  </a:lnTo>
                  <a:lnTo>
                    <a:pt x="7" y="231"/>
                  </a:lnTo>
                  <a:lnTo>
                    <a:pt x="9" y="225"/>
                  </a:lnTo>
                  <a:lnTo>
                    <a:pt x="12" y="219"/>
                  </a:lnTo>
                  <a:lnTo>
                    <a:pt x="15" y="213"/>
                  </a:lnTo>
                  <a:lnTo>
                    <a:pt x="18" y="207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30" y="190"/>
                  </a:lnTo>
                  <a:lnTo>
                    <a:pt x="34" y="185"/>
                  </a:lnTo>
                  <a:lnTo>
                    <a:pt x="38" y="179"/>
                  </a:lnTo>
                  <a:lnTo>
                    <a:pt x="44" y="173"/>
                  </a:lnTo>
                  <a:lnTo>
                    <a:pt x="49" y="167"/>
                  </a:lnTo>
                  <a:lnTo>
                    <a:pt x="54" y="162"/>
                  </a:lnTo>
                  <a:lnTo>
                    <a:pt x="60" y="156"/>
                  </a:lnTo>
                  <a:lnTo>
                    <a:pt x="66" y="151"/>
                  </a:lnTo>
                  <a:lnTo>
                    <a:pt x="72" y="145"/>
                  </a:lnTo>
                  <a:lnTo>
                    <a:pt x="79" y="140"/>
                  </a:lnTo>
                  <a:lnTo>
                    <a:pt x="85" y="134"/>
                  </a:lnTo>
                  <a:lnTo>
                    <a:pt x="92" y="129"/>
                  </a:lnTo>
                  <a:lnTo>
                    <a:pt x="100" y="123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3" y="107"/>
                  </a:lnTo>
                  <a:lnTo>
                    <a:pt x="131" y="102"/>
                  </a:lnTo>
                  <a:lnTo>
                    <a:pt x="140" y="97"/>
                  </a:lnTo>
                </a:path>
              </a:pathLst>
            </a:custGeom>
            <a:noFill/>
            <a:ln w="226059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888695" y="4310935"/>
              <a:ext cx="0" cy="311730"/>
            </a:xfrm>
            <a:prstGeom prst="line">
              <a:avLst/>
            </a:pr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888695" y="4900624"/>
              <a:ext cx="3897" cy="128589"/>
            </a:xfrm>
            <a:prstGeom prst="line">
              <a:avLst/>
            </a:pr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1888695" y="5370816"/>
              <a:ext cx="0" cy="124692"/>
            </a:xfrm>
            <a:prstGeom prst="line">
              <a:avLst/>
            </a:pr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572034" y="4279762"/>
              <a:ext cx="0" cy="179244"/>
            </a:xfrm>
            <a:prstGeom prst="line">
              <a:avLst/>
            </a:pr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572034" y="5292883"/>
              <a:ext cx="0" cy="77932"/>
            </a:xfrm>
            <a:prstGeom prst="line">
              <a:avLst/>
            </a:prstGeom>
            <a:noFill/>
            <a:ln w="7493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138079" y="5142214"/>
              <a:ext cx="45461" cy="101312"/>
            </a:xfrm>
            <a:prstGeom prst="line">
              <a:avLst/>
            </a:prstGeom>
            <a:noFill/>
            <a:ln w="74930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2200424" y="3852434"/>
              <a:ext cx="15586" cy="92220"/>
            </a:xfrm>
            <a:prstGeom prst="line">
              <a:avLst/>
            </a:prstGeom>
            <a:noFill/>
            <a:ln w="74930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177177" y="3852434"/>
              <a:ext cx="20782" cy="111703"/>
            </a:xfrm>
            <a:prstGeom prst="line">
              <a:avLst/>
            </a:prstGeom>
            <a:noFill/>
            <a:ln w="74930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 flipV="1">
              <a:off x="2603075" y="3158836"/>
              <a:ext cx="158462" cy="775427"/>
            </a:xfrm>
            <a:prstGeom prst="ellipse">
              <a:avLst/>
            </a:prstGeom>
            <a:solidFill>
              <a:srgbClr val="3366FF"/>
            </a:solidFill>
            <a:ln w="22606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6" name="Group 27"/>
            <p:cNvGrpSpPr>
              <a:grpSpLocks/>
            </p:cNvGrpSpPr>
            <p:nvPr/>
          </p:nvGrpSpPr>
          <p:grpSpPr bwMode="auto">
            <a:xfrm>
              <a:off x="4143372" y="3000372"/>
              <a:ext cx="2813966" cy="406548"/>
              <a:chOff x="3173" y="1216"/>
              <a:chExt cx="2284" cy="313"/>
            </a:xfrm>
          </p:grpSpPr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3173" y="1261"/>
                <a:ext cx="555" cy="180"/>
              </a:xfrm>
              <a:custGeom>
                <a:avLst/>
                <a:gdLst>
                  <a:gd name="T0" fmla="*/ 717 w 718"/>
                  <a:gd name="T1" fmla="*/ 52 h 222"/>
                  <a:gd name="T2" fmla="*/ 524 w 718"/>
                  <a:gd name="T3" fmla="*/ 52 h 222"/>
                  <a:gd name="T4" fmla="*/ 524 w 718"/>
                  <a:gd name="T5" fmla="*/ 0 h 222"/>
                  <a:gd name="T6" fmla="*/ 0 w 718"/>
                  <a:gd name="T7" fmla="*/ 110 h 222"/>
                  <a:gd name="T8" fmla="*/ 524 w 718"/>
                  <a:gd name="T9" fmla="*/ 221 h 222"/>
                  <a:gd name="T10" fmla="*/ 524 w 718"/>
                  <a:gd name="T11" fmla="*/ 169 h 222"/>
                  <a:gd name="T12" fmla="*/ 717 w 718"/>
                  <a:gd name="T13" fmla="*/ 169 h 222"/>
                  <a:gd name="T14" fmla="*/ 717 w 718"/>
                  <a:gd name="T15" fmla="*/ 52 h 2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8"/>
                  <a:gd name="T25" fmla="*/ 0 h 222"/>
                  <a:gd name="T26" fmla="*/ 718 w 718"/>
                  <a:gd name="T27" fmla="*/ 222 h 2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8" h="222">
                    <a:moveTo>
                      <a:pt x="717" y="52"/>
                    </a:moveTo>
                    <a:lnTo>
                      <a:pt x="524" y="52"/>
                    </a:lnTo>
                    <a:lnTo>
                      <a:pt x="524" y="0"/>
                    </a:lnTo>
                    <a:lnTo>
                      <a:pt x="0" y="110"/>
                    </a:lnTo>
                    <a:lnTo>
                      <a:pt x="524" y="221"/>
                    </a:lnTo>
                    <a:lnTo>
                      <a:pt x="524" y="169"/>
                    </a:lnTo>
                    <a:lnTo>
                      <a:pt x="717" y="169"/>
                    </a:lnTo>
                    <a:lnTo>
                      <a:pt x="717" y="52"/>
                    </a:lnTo>
                  </a:path>
                </a:pathLst>
              </a:custGeom>
              <a:solidFill>
                <a:srgbClr val="0000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Text Box 29"/>
              <p:cNvSpPr txBox="1">
                <a:spLocks noChangeArrowheads="1"/>
              </p:cNvSpPr>
              <p:nvPr/>
            </p:nvSpPr>
            <p:spPr bwMode="auto">
              <a:xfrm>
                <a:off x="3851" y="1216"/>
                <a:ext cx="1606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fr-FR" sz="2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Iontové čáry</a:t>
                </a:r>
                <a:endParaRPr lang="fr-FR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4143372" y="3857628"/>
              <a:ext cx="2717697" cy="353294"/>
              <a:chOff x="3168" y="1954"/>
              <a:chExt cx="2207" cy="272"/>
            </a:xfrm>
          </p:grpSpPr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3168" y="1987"/>
                <a:ext cx="562" cy="173"/>
              </a:xfrm>
              <a:custGeom>
                <a:avLst/>
                <a:gdLst>
                  <a:gd name="T0" fmla="*/ 718 w 719"/>
                  <a:gd name="T1" fmla="*/ 52 h 221"/>
                  <a:gd name="T2" fmla="*/ 525 w 719"/>
                  <a:gd name="T3" fmla="*/ 52 h 221"/>
                  <a:gd name="T4" fmla="*/ 525 w 719"/>
                  <a:gd name="T5" fmla="*/ 0 h 221"/>
                  <a:gd name="T6" fmla="*/ 0 w 719"/>
                  <a:gd name="T7" fmla="*/ 110 h 221"/>
                  <a:gd name="T8" fmla="*/ 525 w 719"/>
                  <a:gd name="T9" fmla="*/ 220 h 221"/>
                  <a:gd name="T10" fmla="*/ 525 w 719"/>
                  <a:gd name="T11" fmla="*/ 169 h 221"/>
                  <a:gd name="T12" fmla="*/ 718 w 719"/>
                  <a:gd name="T13" fmla="*/ 169 h 221"/>
                  <a:gd name="T14" fmla="*/ 718 w 719"/>
                  <a:gd name="T15" fmla="*/ 52 h 2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9"/>
                  <a:gd name="T25" fmla="*/ 0 h 221"/>
                  <a:gd name="T26" fmla="*/ 719 w 719"/>
                  <a:gd name="T27" fmla="*/ 221 h 2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9" h="221">
                    <a:moveTo>
                      <a:pt x="718" y="52"/>
                    </a:moveTo>
                    <a:lnTo>
                      <a:pt x="525" y="52"/>
                    </a:lnTo>
                    <a:lnTo>
                      <a:pt x="525" y="0"/>
                    </a:lnTo>
                    <a:lnTo>
                      <a:pt x="0" y="110"/>
                    </a:lnTo>
                    <a:lnTo>
                      <a:pt x="525" y="220"/>
                    </a:lnTo>
                    <a:lnTo>
                      <a:pt x="525" y="169"/>
                    </a:lnTo>
                    <a:lnTo>
                      <a:pt x="718" y="169"/>
                    </a:lnTo>
                    <a:lnTo>
                      <a:pt x="718" y="52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3839" y="1954"/>
                <a:ext cx="1536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fr-FR" sz="2000" b="1" dirty="0">
                    <a:solidFill>
                      <a:srgbClr val="FF3300"/>
                    </a:solidFill>
                  </a:rPr>
                  <a:t>Atomové čáry</a:t>
                </a:r>
                <a:endParaRPr lang="fr-FR" sz="2000" dirty="0"/>
              </a:p>
            </p:txBody>
          </p:sp>
        </p:grp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512154" y="2156106"/>
              <a:ext cx="319523" cy="96246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3903247" y="2440558"/>
              <a:ext cx="2027540" cy="37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2400" b="1">
                  <a:latin typeface="Arial" charset="0"/>
                </a:rPr>
                <a:t>Tailflame </a:t>
              </a:r>
              <a:r>
                <a:rPr lang="en-GB" sz="1800" b="1">
                  <a:latin typeface="Arial" charset="0"/>
                </a:rPr>
                <a:t>(chvost)</a:t>
              </a:r>
              <a:endParaRPr lang="en-GB" sz="2400" b="1">
                <a:latin typeface="Arial" charset="0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4286248" y="4143380"/>
              <a:ext cx="284565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2000" b="1" dirty="0">
                  <a:latin typeface="Arial" charset="0"/>
                </a:rPr>
                <a:t>Initial Radiation Zone </a:t>
              </a:r>
            </a:p>
            <a:p>
              <a:pPr algn="ctr"/>
              <a:r>
                <a:rPr lang="en-GB" sz="1600" b="1" dirty="0">
                  <a:latin typeface="Arial" charset="0"/>
                </a:rPr>
                <a:t>(</a:t>
              </a:r>
              <a:r>
                <a:rPr lang="en-GB" sz="1600" b="1" dirty="0" err="1">
                  <a:latin typeface="Arial" charset="0"/>
                </a:rPr>
                <a:t>počáteční</a:t>
              </a:r>
              <a:r>
                <a:rPr lang="en-GB" sz="1600" b="1" dirty="0">
                  <a:latin typeface="Arial" charset="0"/>
                </a:rPr>
                <a:t> </a:t>
              </a:r>
              <a:r>
                <a:rPr lang="en-GB" sz="1600" b="1" dirty="0" err="1">
                  <a:latin typeface="Arial" charset="0"/>
                </a:rPr>
                <a:t>zářivá</a:t>
              </a:r>
              <a:r>
                <a:rPr lang="en-GB" sz="1600" b="1" dirty="0">
                  <a:latin typeface="Arial" charset="0"/>
                </a:rPr>
                <a:t> </a:t>
              </a:r>
              <a:r>
                <a:rPr lang="en-GB" sz="1600" b="1" dirty="0" err="1">
                  <a:latin typeface="Arial" charset="0"/>
                </a:rPr>
                <a:t>zóna</a:t>
              </a:r>
              <a:r>
                <a:rPr lang="en-GB" sz="1600" b="1" dirty="0">
                  <a:latin typeface="Arial" charset="0"/>
                </a:rPr>
                <a:t>)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437083" y="5008431"/>
              <a:ext cx="2066591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b="1" dirty="0">
                  <a:latin typeface="Arial" charset="0"/>
                </a:rPr>
                <a:t>Preheating Zone</a:t>
              </a:r>
            </a:p>
            <a:p>
              <a:pPr algn="ctr"/>
              <a:r>
                <a:rPr lang="en-GB" sz="1600" b="1" dirty="0">
                  <a:latin typeface="Arial" charset="0"/>
                </a:rPr>
                <a:t>(</a:t>
              </a:r>
              <a:r>
                <a:rPr lang="en-GB" sz="1600" b="1" dirty="0" err="1">
                  <a:latin typeface="Arial" charset="0"/>
                </a:rPr>
                <a:t>předehřívací</a:t>
              </a:r>
              <a:r>
                <a:rPr lang="en-GB" sz="1600" b="1" dirty="0">
                  <a:latin typeface="Arial" charset="0"/>
                </a:rPr>
                <a:t> </a:t>
              </a:r>
              <a:r>
                <a:rPr lang="en-GB" sz="1600" b="1" dirty="0" err="1">
                  <a:latin typeface="Arial" charset="0"/>
                </a:rPr>
                <a:t>zóna</a:t>
              </a:r>
              <a:r>
                <a:rPr lang="en-GB" sz="1600" b="1" dirty="0">
                  <a:latin typeface="Arial" charset="0"/>
                </a:rPr>
                <a:t>)</a:t>
              </a:r>
            </a:p>
          </p:txBody>
        </p:sp>
        <p:sp>
          <p:nvSpPr>
            <p:cNvPr id="32" name="AutoShape 37"/>
            <p:cNvSpPr>
              <a:spLocks/>
            </p:cNvSpPr>
            <p:nvPr/>
          </p:nvSpPr>
          <p:spPr bwMode="auto">
            <a:xfrm>
              <a:off x="3135613" y="2156106"/>
              <a:ext cx="229901" cy="911809"/>
            </a:xfrm>
            <a:prstGeom prst="rightBrace">
              <a:avLst>
                <a:gd name="adj1" fmla="val 33051"/>
                <a:gd name="adj2" fmla="val 50000"/>
              </a:avLst>
            </a:prstGeom>
            <a:noFill/>
            <a:ln w="4127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AutoShape 38"/>
            <p:cNvSpPr>
              <a:spLocks/>
            </p:cNvSpPr>
            <p:nvPr/>
          </p:nvSpPr>
          <p:spPr bwMode="auto">
            <a:xfrm>
              <a:off x="3135613" y="3118570"/>
              <a:ext cx="275361" cy="859854"/>
            </a:xfrm>
            <a:prstGeom prst="rightBrace">
              <a:avLst>
                <a:gd name="adj1" fmla="val 26022"/>
                <a:gd name="adj2" fmla="val 50000"/>
              </a:avLst>
            </a:pr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AutoShape 39"/>
            <p:cNvSpPr>
              <a:spLocks/>
            </p:cNvSpPr>
            <p:nvPr/>
          </p:nvSpPr>
          <p:spPr bwMode="auto">
            <a:xfrm>
              <a:off x="3883764" y="3978424"/>
              <a:ext cx="228602" cy="861153"/>
            </a:xfrm>
            <a:prstGeom prst="rightBrace">
              <a:avLst>
                <a:gd name="adj1" fmla="val 31392"/>
                <a:gd name="adj2" fmla="val 50000"/>
              </a:avLst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AutoShape 40"/>
            <p:cNvSpPr>
              <a:spLocks/>
            </p:cNvSpPr>
            <p:nvPr/>
          </p:nvSpPr>
          <p:spPr bwMode="auto">
            <a:xfrm>
              <a:off x="3883764" y="4890233"/>
              <a:ext cx="274063" cy="809198"/>
            </a:xfrm>
            <a:prstGeom prst="rightBrace">
              <a:avLst>
                <a:gd name="adj1" fmla="val 24605"/>
                <a:gd name="adj2" fmla="val 50000"/>
              </a:avLst>
            </a:prstGeom>
            <a:noFill/>
            <a:ln w="412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3447343" y="3413415"/>
              <a:ext cx="3624988" cy="338554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GB" sz="1600" b="1" dirty="0">
                  <a:latin typeface="Arial" charset="0"/>
                </a:rPr>
                <a:t>Normal Analytical Zone (anal. </a:t>
              </a:r>
              <a:r>
                <a:rPr lang="en-GB" sz="1600" b="1" dirty="0" err="1">
                  <a:latin typeface="Arial" charset="0"/>
                </a:rPr>
                <a:t>zóna</a:t>
              </a:r>
              <a:r>
                <a:rPr lang="en-GB" sz="1600" b="1" dirty="0">
                  <a:latin typeface="Arial" charset="0"/>
                </a:rPr>
                <a:t>)</a:t>
              </a:r>
            </a:p>
          </p:txBody>
        </p:sp>
        <p:sp>
          <p:nvSpPr>
            <p:cNvPr id="37" name="AutoShape 43"/>
            <p:cNvSpPr>
              <a:spLocks noChangeArrowheads="1"/>
            </p:cNvSpPr>
            <p:nvPr/>
          </p:nvSpPr>
          <p:spPr bwMode="auto">
            <a:xfrm>
              <a:off x="785786" y="1785926"/>
              <a:ext cx="978218" cy="2816740"/>
            </a:xfrm>
            <a:prstGeom prst="upDownArrow">
              <a:avLst>
                <a:gd name="adj1" fmla="val 50000"/>
                <a:gd name="adj2" fmla="val 65786"/>
              </a:avLst>
            </a:prstGeom>
            <a:solidFill>
              <a:schemeClr val="accent1">
                <a:alpha val="50195"/>
              </a:schemeClr>
            </a:solidFill>
            <a:ln w="412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2"/>
                  </a:solidFill>
                </a:rPr>
                <a:t>Výška pozorování</a:t>
              </a:r>
              <a:endParaRPr lang="en-GB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7143768" y="2571744"/>
              <a:ext cx="17679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Laterální</a:t>
              </a:r>
            </a:p>
            <a:p>
              <a:r>
                <a:rPr lang="cs-CZ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pozorování</a:t>
              </a:r>
              <a:endParaRPr lang="cs-CZ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9" name="Šipka doprava 38"/>
            <p:cNvSpPr/>
            <p:nvPr/>
          </p:nvSpPr>
          <p:spPr>
            <a:xfrm>
              <a:off x="7500958" y="335756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Šipka nahoru 39"/>
            <p:cNvSpPr/>
            <p:nvPr/>
          </p:nvSpPr>
          <p:spPr>
            <a:xfrm>
              <a:off x="2428860" y="1357298"/>
              <a:ext cx="500066" cy="7143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071802" y="1500174"/>
              <a:ext cx="2856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Axiální pozorování</a:t>
              </a:r>
              <a:endParaRPr lang="cs-CZ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8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Měření intenzity emise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Sekvenční spektrometry – odečte se intenzita v maximu čáry ze </a:t>
            </a:r>
            <a:r>
              <a:rPr lang="cs-CZ" dirty="0" err="1"/>
              <a:t>skenu</a:t>
            </a:r>
            <a:r>
              <a:rPr lang="cs-CZ" dirty="0"/>
              <a:t> – vysoký šum (krátká integrace) nebo se proměří okolí vrcholu čáry a několika body se proloží vhodná funkce (parabola, Gaussova..) a z ní se odečte maximum emise.</a:t>
            </a:r>
          </a:p>
          <a:p>
            <a:r>
              <a:rPr lang="cs-CZ" dirty="0"/>
              <a:t>Simultánní spektrometry – jednotlivými kanály se proloží vhodná funkce a z ní se odečte hodnota emise a pozadí. Integrační doba je u všech kanálů detektoru stejná a dostatečně dlouhá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0000" contrast="20000"/>
          </a:blip>
          <a:srcRect t="6557" b="3279"/>
          <a:stretch>
            <a:fillRect/>
          </a:stretch>
        </p:blipFill>
        <p:spPr bwMode="auto">
          <a:xfrm>
            <a:off x="4283968" y="1700808"/>
            <a:ext cx="3657600" cy="35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4283968" y="523525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Průběh intenzity ve zvoleném spektrálním </a:t>
            </a:r>
            <a:r>
              <a:rPr lang="cs-CZ" dirty="0" smtClean="0"/>
              <a:t>okně </a:t>
            </a:r>
            <a:r>
              <a:rPr lang="cs-CZ" dirty="0"/>
              <a:t>s maximem čáry a body pro korekci </a:t>
            </a:r>
            <a:r>
              <a:rPr lang="cs-CZ" dirty="0" smtClean="0"/>
              <a:t>pozadí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799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Spektrální interference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Velké množství čar vybuzených v ICP znamená vysokou pravděpodobnost překryvu atomových a iontových čar.  V oblasti 200 – 400 </a:t>
            </a:r>
            <a:r>
              <a:rPr lang="cs-CZ" dirty="0" err="1"/>
              <a:t>nm</a:t>
            </a:r>
            <a:r>
              <a:rPr lang="cs-CZ" dirty="0"/>
              <a:t> je to asi 200 000 čar. </a:t>
            </a:r>
          </a:p>
          <a:p>
            <a:r>
              <a:rPr lang="cs-CZ" dirty="0"/>
              <a:t>Eliminace:</a:t>
            </a:r>
          </a:p>
          <a:p>
            <a:pPr lvl="1"/>
            <a:r>
              <a:rPr lang="cs-CZ" dirty="0"/>
              <a:t>Velká rozlišovací schopnost spektrometru (100 000 – 500 000)</a:t>
            </a:r>
          </a:p>
          <a:p>
            <a:pPr lvl="1"/>
            <a:r>
              <a:rPr lang="cs-CZ" dirty="0"/>
              <a:t>Výběr vhodné čáry podle atlasu čar (např. NIST) nebo podle seznamu čar a jejich relativních intenzit v programu ICP spektrometru, zde bývají uvedeny i pravděpodobné interference</a:t>
            </a:r>
          </a:p>
          <a:p>
            <a:pPr lvl="1"/>
            <a:r>
              <a:rPr lang="cs-CZ" dirty="0"/>
              <a:t>Matematické korekce podle modelových vzorků </a:t>
            </a:r>
            <a:r>
              <a:rPr lang="cs-CZ" dirty="0" err="1"/>
              <a:t>interferentů</a:t>
            </a:r>
            <a:r>
              <a:rPr lang="cs-CZ" dirty="0"/>
              <a:t> – není optimálním řešením, ale u vzorků s matricí s vysokým počtem čar (</a:t>
            </a:r>
            <a:r>
              <a:rPr lang="cs-CZ" dirty="0" err="1"/>
              <a:t>Fe</a:t>
            </a:r>
            <a:r>
              <a:rPr lang="cs-CZ" dirty="0"/>
              <a:t>, W, </a:t>
            </a:r>
            <a:r>
              <a:rPr lang="cs-CZ" dirty="0" err="1"/>
              <a:t>Mo</a:t>
            </a:r>
            <a:r>
              <a:rPr lang="cs-CZ" dirty="0"/>
              <a:t>, U, </a:t>
            </a:r>
            <a:r>
              <a:rPr lang="cs-CZ" dirty="0" err="1"/>
              <a:t>Th</a:t>
            </a:r>
            <a:r>
              <a:rPr lang="cs-CZ" dirty="0"/>
              <a:t>, REE….) nutné. Mnohdy je nutné přejít na jinou metodiku (např. ICP-MS) </a:t>
            </a:r>
          </a:p>
          <a:p>
            <a:r>
              <a:rPr lang="cs-CZ" dirty="0"/>
              <a:t>Interference s molekulovými pásy, jejichž složky, i když slabé, mnohdy pokrývají celé spektrum</a:t>
            </a:r>
          </a:p>
          <a:p>
            <a:pPr lvl="1"/>
            <a:r>
              <a:rPr lang="cs-CZ" dirty="0"/>
              <a:t>Molekulové pásy ICP plazmatu:  Ar, OH, NH, …</a:t>
            </a:r>
          </a:p>
          <a:p>
            <a:pPr lvl="1"/>
            <a:r>
              <a:rPr lang="cs-CZ" dirty="0"/>
              <a:t>Molekulové pásy z matrice vzorku: CO, CN, NH, …..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15C06B-D797-49AC-88D8-8303BBFBDEA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89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Nespektrální interference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Interference </a:t>
            </a:r>
            <a:r>
              <a:rPr lang="cs-CZ" dirty="0" err="1"/>
              <a:t>zmlžování</a:t>
            </a:r>
            <a:r>
              <a:rPr lang="cs-CZ" dirty="0"/>
              <a:t> - složení a distribuci velikosti částic aerosolu ovlivňuje:</a:t>
            </a:r>
          </a:p>
          <a:p>
            <a:pPr lvl="1"/>
            <a:r>
              <a:rPr lang="cs-CZ" dirty="0"/>
              <a:t>Povrchové napětí roztoku vzorku</a:t>
            </a:r>
          </a:p>
          <a:p>
            <a:pPr lvl="1"/>
            <a:r>
              <a:rPr lang="cs-CZ" dirty="0"/>
              <a:t>Hustota roztoku vzorku</a:t>
            </a:r>
          </a:p>
          <a:p>
            <a:pPr lvl="1"/>
            <a:r>
              <a:rPr lang="cs-CZ" dirty="0"/>
              <a:t>Typ zmlžovače</a:t>
            </a:r>
          </a:p>
          <a:p>
            <a:r>
              <a:rPr lang="cs-CZ" dirty="0"/>
              <a:t>Interference snadno </a:t>
            </a:r>
            <a:r>
              <a:rPr lang="cs-CZ" dirty="0" err="1"/>
              <a:t>ionizovatelných</a:t>
            </a:r>
            <a:r>
              <a:rPr lang="cs-CZ" dirty="0"/>
              <a:t> prvků ve vysokých koncentracích (větší než 1 – 10 g/l)</a:t>
            </a:r>
          </a:p>
          <a:p>
            <a:pPr lvl="1"/>
            <a:r>
              <a:rPr lang="cs-CZ" dirty="0"/>
              <a:t>Snižují excitační teplotu</a:t>
            </a:r>
          </a:p>
          <a:p>
            <a:pPr lvl="1"/>
            <a:r>
              <a:rPr lang="cs-CZ" dirty="0"/>
              <a:t>Ovlivňují stupeň ionizace analytu</a:t>
            </a:r>
          </a:p>
          <a:p>
            <a:pPr lvl="1"/>
            <a:r>
              <a:rPr lang="cs-CZ" dirty="0"/>
              <a:t>Snižují koncentraci atomů v metastabilním stavu (Ar*)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11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694" y="188640"/>
            <a:ext cx="7467600" cy="778098"/>
          </a:xfrm>
        </p:spPr>
        <p:txBody>
          <a:bodyPr/>
          <a:lstStyle/>
          <a:p>
            <a:r>
              <a:rPr lang="cs-CZ" b="1" dirty="0"/>
              <a:t>Spektrální čára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95536" y="1124744"/>
            <a:ext cx="8262186" cy="4626981"/>
            <a:chOff x="425450" y="1304926"/>
            <a:chExt cx="8262186" cy="4626981"/>
          </a:xfrm>
        </p:grpSpPr>
        <p:sp>
          <p:nvSpPr>
            <p:cNvPr id="8" name="Line 2061"/>
            <p:cNvSpPr>
              <a:spLocks noChangeShapeType="1"/>
            </p:cNvSpPr>
            <p:nvPr/>
          </p:nvSpPr>
          <p:spPr bwMode="auto">
            <a:xfrm>
              <a:off x="6931025" y="1304926"/>
              <a:ext cx="0" cy="314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Text Box 2063"/>
            <p:cNvSpPr txBox="1">
              <a:spLocks noChangeArrowheads="1"/>
            </p:cNvSpPr>
            <p:nvPr/>
          </p:nvSpPr>
          <p:spPr bwMode="auto">
            <a:xfrm>
              <a:off x="8162925" y="1470026"/>
              <a:ext cx="354584" cy="38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30000"/>
                </a:spcBef>
              </a:pPr>
              <a:r>
                <a:rPr lang="fr-F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Line 2065"/>
            <p:cNvSpPr>
              <a:spLocks noChangeShapeType="1"/>
            </p:cNvSpPr>
            <p:nvPr/>
          </p:nvSpPr>
          <p:spPr bwMode="auto">
            <a:xfrm>
              <a:off x="7010400" y="3892550"/>
              <a:ext cx="0" cy="3365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Text Box 2066"/>
            <p:cNvSpPr txBox="1">
              <a:spLocks noChangeArrowheads="1"/>
            </p:cNvSpPr>
            <p:nvPr/>
          </p:nvSpPr>
          <p:spPr bwMode="auto">
            <a:xfrm>
              <a:off x="7432675" y="3803650"/>
              <a:ext cx="1039067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30000"/>
                </a:spcBef>
              </a:pPr>
              <a:r>
                <a:rPr lang="fr-FR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RSD</a:t>
              </a:r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 Box 2067"/>
            <p:cNvSpPr txBox="1">
              <a:spLocks noChangeArrowheads="1"/>
            </p:cNvSpPr>
            <p:nvPr/>
          </p:nvSpPr>
          <p:spPr bwMode="auto">
            <a:xfrm>
              <a:off x="8305800" y="4084638"/>
              <a:ext cx="381836" cy="38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30000"/>
                </a:spcBef>
              </a:pPr>
              <a:r>
                <a:rPr lang="fr-F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 Box 2068"/>
            <p:cNvSpPr txBox="1">
              <a:spLocks noChangeArrowheads="1"/>
            </p:cNvSpPr>
            <p:nvPr/>
          </p:nvSpPr>
          <p:spPr bwMode="auto">
            <a:xfrm>
              <a:off x="425450" y="5486400"/>
              <a:ext cx="901722" cy="4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30000"/>
                </a:spcBef>
              </a:pPr>
              <a:r>
                <a:rPr lang="fr-F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zero</a:t>
              </a:r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1392238" y="1379538"/>
              <a:ext cx="5284904" cy="4392612"/>
              <a:chOff x="1392238" y="1379538"/>
              <a:chExt cx="5284904" cy="4392612"/>
            </a:xfrm>
          </p:grpSpPr>
          <p:grpSp>
            <p:nvGrpSpPr>
              <p:cNvPr id="15" name="Group 2050"/>
              <p:cNvGrpSpPr>
                <a:grpSpLocks/>
              </p:cNvGrpSpPr>
              <p:nvPr/>
            </p:nvGrpSpPr>
            <p:grpSpPr bwMode="auto">
              <a:xfrm>
                <a:off x="1392238" y="1379538"/>
                <a:ext cx="3582987" cy="2671762"/>
                <a:chOff x="877" y="869"/>
                <a:chExt cx="2257" cy="1683"/>
              </a:xfrm>
            </p:grpSpPr>
            <p:sp>
              <p:nvSpPr>
                <p:cNvPr id="24" name="Freeform 2051"/>
                <p:cNvSpPr>
                  <a:spLocks/>
                </p:cNvSpPr>
                <p:nvPr/>
              </p:nvSpPr>
              <p:spPr bwMode="auto">
                <a:xfrm>
                  <a:off x="877" y="873"/>
                  <a:ext cx="1128" cy="1679"/>
                </a:xfrm>
                <a:custGeom>
                  <a:avLst/>
                  <a:gdLst/>
                  <a:ahLst/>
                  <a:cxnLst>
                    <a:cxn ang="0">
                      <a:pos x="0" y="1678"/>
                    </a:cxn>
                    <a:cxn ang="0">
                      <a:pos x="121" y="1678"/>
                    </a:cxn>
                    <a:cxn ang="0">
                      <a:pos x="224" y="1678"/>
                    </a:cxn>
                    <a:cxn ang="0">
                      <a:pos x="382" y="1665"/>
                    </a:cxn>
                    <a:cxn ang="0">
                      <a:pos x="545" y="1647"/>
                    </a:cxn>
                    <a:cxn ang="0">
                      <a:pos x="630" y="1617"/>
                    </a:cxn>
                    <a:cxn ang="0">
                      <a:pos x="697" y="1569"/>
                    </a:cxn>
                    <a:cxn ang="0">
                      <a:pos x="733" y="1508"/>
                    </a:cxn>
                    <a:cxn ang="0">
                      <a:pos x="769" y="1417"/>
                    </a:cxn>
                    <a:cxn ang="0">
                      <a:pos x="794" y="1320"/>
                    </a:cxn>
                    <a:cxn ang="0">
                      <a:pos x="818" y="1175"/>
                    </a:cxn>
                    <a:cxn ang="0">
                      <a:pos x="848" y="963"/>
                    </a:cxn>
                    <a:cxn ang="0">
                      <a:pos x="872" y="811"/>
                    </a:cxn>
                    <a:cxn ang="0">
                      <a:pos x="891" y="654"/>
                    </a:cxn>
                    <a:cxn ang="0">
                      <a:pos x="909" y="527"/>
                    </a:cxn>
                    <a:cxn ang="0">
                      <a:pos x="927" y="393"/>
                    </a:cxn>
                    <a:cxn ang="0">
                      <a:pos x="945" y="272"/>
                    </a:cxn>
                    <a:cxn ang="0">
                      <a:pos x="963" y="175"/>
                    </a:cxn>
                    <a:cxn ang="0">
                      <a:pos x="975" y="127"/>
                    </a:cxn>
                    <a:cxn ang="0">
                      <a:pos x="1006" y="66"/>
                    </a:cxn>
                    <a:cxn ang="0">
                      <a:pos x="1036" y="30"/>
                    </a:cxn>
                    <a:cxn ang="0">
                      <a:pos x="1066" y="12"/>
                    </a:cxn>
                    <a:cxn ang="0">
                      <a:pos x="1109" y="0"/>
                    </a:cxn>
                    <a:cxn ang="0">
                      <a:pos x="1127" y="0"/>
                    </a:cxn>
                  </a:cxnLst>
                  <a:rect l="0" t="0" r="r" b="b"/>
                  <a:pathLst>
                    <a:path w="1128" h="1679">
                      <a:moveTo>
                        <a:pt x="0" y="1678"/>
                      </a:moveTo>
                      <a:lnTo>
                        <a:pt x="121" y="1678"/>
                      </a:lnTo>
                      <a:lnTo>
                        <a:pt x="224" y="1678"/>
                      </a:lnTo>
                      <a:lnTo>
                        <a:pt x="382" y="1665"/>
                      </a:lnTo>
                      <a:lnTo>
                        <a:pt x="545" y="1647"/>
                      </a:lnTo>
                      <a:lnTo>
                        <a:pt x="630" y="1617"/>
                      </a:lnTo>
                      <a:lnTo>
                        <a:pt x="697" y="1569"/>
                      </a:lnTo>
                      <a:lnTo>
                        <a:pt x="733" y="1508"/>
                      </a:lnTo>
                      <a:lnTo>
                        <a:pt x="769" y="1417"/>
                      </a:lnTo>
                      <a:lnTo>
                        <a:pt x="794" y="1320"/>
                      </a:lnTo>
                      <a:lnTo>
                        <a:pt x="818" y="1175"/>
                      </a:lnTo>
                      <a:lnTo>
                        <a:pt x="848" y="963"/>
                      </a:lnTo>
                      <a:lnTo>
                        <a:pt x="872" y="811"/>
                      </a:lnTo>
                      <a:lnTo>
                        <a:pt x="891" y="654"/>
                      </a:lnTo>
                      <a:lnTo>
                        <a:pt x="909" y="527"/>
                      </a:lnTo>
                      <a:lnTo>
                        <a:pt x="927" y="393"/>
                      </a:lnTo>
                      <a:lnTo>
                        <a:pt x="945" y="272"/>
                      </a:lnTo>
                      <a:lnTo>
                        <a:pt x="963" y="175"/>
                      </a:lnTo>
                      <a:lnTo>
                        <a:pt x="975" y="127"/>
                      </a:lnTo>
                      <a:lnTo>
                        <a:pt x="1006" y="66"/>
                      </a:lnTo>
                      <a:lnTo>
                        <a:pt x="1036" y="30"/>
                      </a:lnTo>
                      <a:lnTo>
                        <a:pt x="1066" y="12"/>
                      </a:lnTo>
                      <a:lnTo>
                        <a:pt x="1109" y="0"/>
                      </a:lnTo>
                      <a:lnTo>
                        <a:pt x="1127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8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" name="Freeform 2052"/>
                <p:cNvSpPr>
                  <a:spLocks/>
                </p:cNvSpPr>
                <p:nvPr/>
              </p:nvSpPr>
              <p:spPr bwMode="auto">
                <a:xfrm>
                  <a:off x="2006" y="869"/>
                  <a:ext cx="1128" cy="1679"/>
                </a:xfrm>
                <a:custGeom>
                  <a:avLst/>
                  <a:gdLst/>
                  <a:ahLst/>
                  <a:cxnLst>
                    <a:cxn ang="0">
                      <a:pos x="1127" y="1678"/>
                    </a:cxn>
                    <a:cxn ang="0">
                      <a:pos x="1006" y="1678"/>
                    </a:cxn>
                    <a:cxn ang="0">
                      <a:pos x="902" y="1678"/>
                    </a:cxn>
                    <a:cxn ang="0">
                      <a:pos x="745" y="1666"/>
                    </a:cxn>
                    <a:cxn ang="0">
                      <a:pos x="582" y="1647"/>
                    </a:cxn>
                    <a:cxn ang="0">
                      <a:pos x="497" y="1617"/>
                    </a:cxn>
                    <a:cxn ang="0">
                      <a:pos x="430" y="1569"/>
                    </a:cxn>
                    <a:cxn ang="0">
                      <a:pos x="394" y="1508"/>
                    </a:cxn>
                    <a:cxn ang="0">
                      <a:pos x="358" y="1417"/>
                    </a:cxn>
                    <a:cxn ang="0">
                      <a:pos x="333" y="1321"/>
                    </a:cxn>
                    <a:cxn ang="0">
                      <a:pos x="309" y="1175"/>
                    </a:cxn>
                    <a:cxn ang="0">
                      <a:pos x="279" y="963"/>
                    </a:cxn>
                    <a:cxn ang="0">
                      <a:pos x="254" y="812"/>
                    </a:cxn>
                    <a:cxn ang="0">
                      <a:pos x="236" y="654"/>
                    </a:cxn>
                    <a:cxn ang="0">
                      <a:pos x="218" y="527"/>
                    </a:cxn>
                    <a:cxn ang="0">
                      <a:pos x="200" y="394"/>
                    </a:cxn>
                    <a:cxn ang="0">
                      <a:pos x="182" y="273"/>
                    </a:cxn>
                    <a:cxn ang="0">
                      <a:pos x="164" y="176"/>
                    </a:cxn>
                    <a:cxn ang="0">
                      <a:pos x="152" y="127"/>
                    </a:cxn>
                    <a:cxn ang="0">
                      <a:pos x="121" y="67"/>
                    </a:cxn>
                    <a:cxn ang="0">
                      <a:pos x="91" y="30"/>
                    </a:cxn>
                    <a:cxn ang="0">
                      <a:pos x="61" y="12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28" h="1679">
                      <a:moveTo>
                        <a:pt x="1127" y="1678"/>
                      </a:moveTo>
                      <a:lnTo>
                        <a:pt x="1006" y="1678"/>
                      </a:lnTo>
                      <a:lnTo>
                        <a:pt x="902" y="1678"/>
                      </a:lnTo>
                      <a:lnTo>
                        <a:pt x="745" y="1666"/>
                      </a:lnTo>
                      <a:lnTo>
                        <a:pt x="582" y="1647"/>
                      </a:lnTo>
                      <a:lnTo>
                        <a:pt x="497" y="1617"/>
                      </a:lnTo>
                      <a:lnTo>
                        <a:pt x="430" y="1569"/>
                      </a:lnTo>
                      <a:lnTo>
                        <a:pt x="394" y="1508"/>
                      </a:lnTo>
                      <a:lnTo>
                        <a:pt x="358" y="1417"/>
                      </a:lnTo>
                      <a:lnTo>
                        <a:pt x="333" y="1321"/>
                      </a:lnTo>
                      <a:lnTo>
                        <a:pt x="309" y="1175"/>
                      </a:lnTo>
                      <a:lnTo>
                        <a:pt x="279" y="963"/>
                      </a:lnTo>
                      <a:lnTo>
                        <a:pt x="254" y="812"/>
                      </a:lnTo>
                      <a:lnTo>
                        <a:pt x="236" y="654"/>
                      </a:lnTo>
                      <a:lnTo>
                        <a:pt x="218" y="527"/>
                      </a:lnTo>
                      <a:lnTo>
                        <a:pt x="200" y="394"/>
                      </a:lnTo>
                      <a:lnTo>
                        <a:pt x="182" y="273"/>
                      </a:lnTo>
                      <a:lnTo>
                        <a:pt x="164" y="176"/>
                      </a:lnTo>
                      <a:lnTo>
                        <a:pt x="152" y="127"/>
                      </a:lnTo>
                      <a:lnTo>
                        <a:pt x="121" y="67"/>
                      </a:lnTo>
                      <a:lnTo>
                        <a:pt x="91" y="30"/>
                      </a:lnTo>
                      <a:lnTo>
                        <a:pt x="61" y="12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8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6" name="Line 2053"/>
              <p:cNvSpPr>
                <a:spLocks noChangeShapeType="1"/>
              </p:cNvSpPr>
              <p:nvPr/>
            </p:nvSpPr>
            <p:spPr bwMode="auto">
              <a:xfrm>
                <a:off x="1406525" y="5772150"/>
                <a:ext cx="3663950" cy="0"/>
              </a:xfrm>
              <a:prstGeom prst="line">
                <a:avLst/>
              </a:prstGeom>
              <a:noFill/>
              <a:ln w="38100">
                <a:solidFill>
                  <a:srgbClr val="008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Line 2055"/>
              <p:cNvSpPr>
                <a:spLocks noChangeShapeType="1"/>
              </p:cNvSpPr>
              <p:nvPr/>
            </p:nvSpPr>
            <p:spPr bwMode="auto">
              <a:xfrm>
                <a:off x="5822950" y="1403350"/>
                <a:ext cx="0" cy="26289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Text Box 2056"/>
              <p:cNvSpPr txBox="1">
                <a:spLocks noChangeArrowheads="1"/>
              </p:cNvSpPr>
              <p:nvPr/>
            </p:nvSpPr>
            <p:spPr bwMode="auto">
              <a:xfrm>
                <a:off x="6205538" y="2282825"/>
                <a:ext cx="433132" cy="510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fr-FR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Line 2058"/>
              <p:cNvSpPr>
                <a:spLocks noChangeShapeType="1"/>
              </p:cNvSpPr>
              <p:nvPr/>
            </p:nvSpPr>
            <p:spPr bwMode="auto">
              <a:xfrm>
                <a:off x="5822950" y="4071938"/>
                <a:ext cx="0" cy="16589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Text Box 2059"/>
              <p:cNvSpPr txBox="1">
                <a:spLocks noChangeArrowheads="1"/>
              </p:cNvSpPr>
              <p:nvPr/>
            </p:nvSpPr>
            <p:spPr bwMode="auto">
              <a:xfrm>
                <a:off x="6205538" y="4554538"/>
                <a:ext cx="471604" cy="510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fr-FR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  <a:endPara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21" name="Group 2070"/>
              <p:cNvGrpSpPr>
                <a:grpSpLocks/>
              </p:cNvGrpSpPr>
              <p:nvPr/>
            </p:nvGrpSpPr>
            <p:grpSpPr bwMode="auto">
              <a:xfrm>
                <a:off x="1857356" y="2357430"/>
                <a:ext cx="1828800" cy="579438"/>
                <a:chOff x="1152" y="1488"/>
                <a:chExt cx="1152" cy="365"/>
              </a:xfrm>
            </p:grpSpPr>
            <p:sp>
              <p:nvSpPr>
                <p:cNvPr id="22" name="Line 2071"/>
                <p:cNvSpPr>
                  <a:spLocks noChangeShapeType="1"/>
                </p:cNvSpPr>
                <p:nvPr/>
              </p:nvSpPr>
              <p:spPr bwMode="auto">
                <a:xfrm>
                  <a:off x="1772" y="1755"/>
                  <a:ext cx="46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" name="Text Box 2072"/>
                <p:cNvSpPr txBox="1">
                  <a:spLocks noChangeArrowheads="1"/>
                </p:cNvSpPr>
                <p:nvPr/>
              </p:nvSpPr>
              <p:spPr bwMode="auto">
                <a:xfrm>
                  <a:off x="1152" y="1488"/>
                  <a:ext cx="1152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fr-FR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18" charset="2"/>
                    </a:rPr>
                    <a:t></a:t>
                  </a:r>
                  <a:endParaRPr lang="fr-FR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6" name="Text Box 2062"/>
          <p:cNvSpPr txBox="1">
            <a:spLocks noChangeArrowheads="1"/>
          </p:cNvSpPr>
          <p:nvPr/>
        </p:nvSpPr>
        <p:spPr bwMode="auto">
          <a:xfrm>
            <a:off x="7236819" y="1124744"/>
            <a:ext cx="1039067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85000"/>
              </a:lnSpc>
              <a:spcBef>
                <a:spcPct val="30000"/>
              </a:spcBef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RSD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25692" y="5751725"/>
            <a:ext cx="728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Font typeface="Monotype Sorts" pitchFamily="2" charset="2"/>
              <a:buChar char="4"/>
              <a:defRPr/>
            </a:pPr>
            <a:r>
              <a:rPr lang="cs-CZ" b="1" dirty="0"/>
              <a:t>Koncentrace ekvivalentní </a:t>
            </a:r>
            <a:r>
              <a:rPr lang="cs-CZ" b="1" dirty="0" smtClean="0"/>
              <a:t>pozadí je koncentrace, pro kterou platí S=B  </a:t>
            </a:r>
            <a:r>
              <a:rPr lang="cs-CZ" b="1" dirty="0"/>
              <a:t>(</a:t>
            </a:r>
            <a:r>
              <a:rPr lang="cs-CZ" b="1" dirty="0" smtClean="0">
                <a:solidFill>
                  <a:schemeClr val="accent2"/>
                </a:solidFill>
              </a:rPr>
              <a:t>B</a:t>
            </a:r>
            <a:r>
              <a:rPr lang="cs-CZ" b="1" dirty="0" smtClean="0"/>
              <a:t>ackground </a:t>
            </a:r>
            <a:r>
              <a:rPr lang="cs-CZ" b="1" dirty="0" err="1">
                <a:solidFill>
                  <a:schemeClr val="accent2"/>
                </a:solidFill>
              </a:rPr>
              <a:t>E</a:t>
            </a:r>
            <a:r>
              <a:rPr lang="cs-CZ" b="1" dirty="0" err="1"/>
              <a:t>quivalent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accent2"/>
                </a:solidFill>
              </a:rPr>
              <a:t>C</a:t>
            </a:r>
            <a:r>
              <a:rPr lang="cs-CZ" b="1" dirty="0" err="1"/>
              <a:t>oncentration</a:t>
            </a:r>
            <a:r>
              <a:rPr lang="cs-CZ" b="1" dirty="0"/>
              <a:t>, </a:t>
            </a:r>
            <a:r>
              <a:rPr lang="cs-CZ" b="1" dirty="0" smtClean="0">
                <a:solidFill>
                  <a:schemeClr val="accent2"/>
                </a:solidFill>
              </a:rPr>
              <a:t>BEC</a:t>
            </a:r>
            <a:r>
              <a:rPr lang="cs-CZ" b="1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062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Výsledky měření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1043608" y="1596288"/>
            <a:ext cx="6413439" cy="4857784"/>
            <a:chOff x="1570937" y="1285860"/>
            <a:chExt cx="6413439" cy="4857784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4060030" y="2575184"/>
              <a:ext cx="0" cy="3553034"/>
            </a:xfrm>
            <a:prstGeom prst="line">
              <a:avLst/>
            </a:prstGeom>
            <a:noFill/>
            <a:ln w="2730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094835" y="2783429"/>
              <a:ext cx="3263109" cy="832983"/>
              <a:chOff x="3156" y="1382"/>
              <a:chExt cx="2344" cy="648"/>
            </a:xfrm>
          </p:grpSpPr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4166" y="1551"/>
                <a:ext cx="1334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cs-CZ" sz="2000" b="1" dirty="0" smtClean="0">
                    <a:solidFill>
                      <a:srgbClr val="FF0000"/>
                    </a:solidFill>
                  </a:rPr>
                  <a:t>Systematická 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cs-CZ" sz="2000" b="1" dirty="0" smtClean="0">
                    <a:solidFill>
                      <a:srgbClr val="FF0000"/>
                    </a:solidFill>
                  </a:rPr>
                  <a:t>chyba</a:t>
                </a:r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 flipH="1">
                <a:off x="3156" y="1382"/>
                <a:ext cx="686" cy="0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775111" y="3297617"/>
              <a:ext cx="2546170" cy="2289419"/>
              <a:chOff x="2208" y="1782"/>
              <a:chExt cx="1829" cy="1781"/>
            </a:xfrm>
          </p:grpSpPr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2208" y="1801"/>
                <a:ext cx="912" cy="1762"/>
              </a:xfrm>
              <a:custGeom>
                <a:avLst/>
                <a:gdLst/>
                <a:ahLst/>
                <a:cxnLst>
                  <a:cxn ang="0">
                    <a:pos x="8" y="1759"/>
                  </a:cxn>
                  <a:cxn ang="0">
                    <a:pos x="28" y="1760"/>
                  </a:cxn>
                  <a:cxn ang="0">
                    <a:pos x="57" y="1761"/>
                  </a:cxn>
                  <a:cxn ang="0">
                    <a:pos x="92" y="1760"/>
                  </a:cxn>
                  <a:cxn ang="0">
                    <a:pos x="127" y="1758"/>
                  </a:cxn>
                  <a:cxn ang="0">
                    <a:pos x="146" y="1757"/>
                  </a:cxn>
                  <a:cxn ang="0">
                    <a:pos x="161" y="1755"/>
                  </a:cxn>
                  <a:cxn ang="0">
                    <a:pos x="177" y="1752"/>
                  </a:cxn>
                  <a:cxn ang="0">
                    <a:pos x="200" y="1747"/>
                  </a:cxn>
                  <a:cxn ang="0">
                    <a:pos x="239" y="1737"/>
                  </a:cxn>
                  <a:cxn ang="0">
                    <a:pos x="264" y="1731"/>
                  </a:cxn>
                  <a:cxn ang="0">
                    <a:pos x="286" y="1722"/>
                  </a:cxn>
                  <a:cxn ang="0">
                    <a:pos x="311" y="1707"/>
                  </a:cxn>
                  <a:cxn ang="0">
                    <a:pos x="359" y="1670"/>
                  </a:cxn>
                  <a:cxn ang="0">
                    <a:pos x="392" y="1639"/>
                  </a:cxn>
                  <a:cxn ang="0">
                    <a:pos x="416" y="1608"/>
                  </a:cxn>
                  <a:cxn ang="0">
                    <a:pos x="438" y="1569"/>
                  </a:cxn>
                  <a:cxn ang="0">
                    <a:pos x="472" y="1503"/>
                  </a:cxn>
                  <a:cxn ang="0">
                    <a:pos x="496" y="1447"/>
                  </a:cxn>
                  <a:cxn ang="0">
                    <a:pos x="509" y="1403"/>
                  </a:cxn>
                  <a:cxn ang="0">
                    <a:pos x="518" y="1357"/>
                  </a:cxn>
                  <a:cxn ang="0">
                    <a:pos x="531" y="1296"/>
                  </a:cxn>
                  <a:cxn ang="0">
                    <a:pos x="547" y="1230"/>
                  </a:cxn>
                  <a:cxn ang="0">
                    <a:pos x="555" y="1194"/>
                  </a:cxn>
                  <a:cxn ang="0">
                    <a:pos x="561" y="1163"/>
                  </a:cxn>
                  <a:cxn ang="0">
                    <a:pos x="567" y="1125"/>
                  </a:cxn>
                  <a:cxn ang="0">
                    <a:pos x="580" y="1053"/>
                  </a:cxn>
                  <a:cxn ang="0">
                    <a:pos x="588" y="995"/>
                  </a:cxn>
                  <a:cxn ang="0">
                    <a:pos x="594" y="950"/>
                  </a:cxn>
                  <a:cxn ang="0">
                    <a:pos x="600" y="903"/>
                  </a:cxn>
                  <a:cxn ang="0">
                    <a:pos x="609" y="837"/>
                  </a:cxn>
                  <a:cxn ang="0">
                    <a:pos x="621" y="762"/>
                  </a:cxn>
                  <a:cxn ang="0">
                    <a:pos x="628" y="718"/>
                  </a:cxn>
                  <a:cxn ang="0">
                    <a:pos x="635" y="679"/>
                  </a:cxn>
                  <a:cxn ang="0">
                    <a:pos x="643" y="628"/>
                  </a:cxn>
                  <a:cxn ang="0">
                    <a:pos x="653" y="554"/>
                  </a:cxn>
                  <a:cxn ang="0">
                    <a:pos x="657" y="509"/>
                  </a:cxn>
                  <a:cxn ang="0">
                    <a:pos x="660" y="473"/>
                  </a:cxn>
                  <a:cxn ang="0">
                    <a:pos x="664" y="433"/>
                  </a:cxn>
                  <a:cxn ang="0">
                    <a:pos x="674" y="377"/>
                  </a:cxn>
                  <a:cxn ang="0">
                    <a:pos x="684" y="321"/>
                  </a:cxn>
                  <a:cxn ang="0">
                    <a:pos x="692" y="287"/>
                  </a:cxn>
                  <a:cxn ang="0">
                    <a:pos x="701" y="255"/>
                  </a:cxn>
                  <a:cxn ang="0">
                    <a:pos x="715" y="214"/>
                  </a:cxn>
                  <a:cxn ang="0">
                    <a:pos x="731" y="167"/>
                  </a:cxn>
                  <a:cxn ang="0">
                    <a:pos x="739" y="142"/>
                  </a:cxn>
                  <a:cxn ang="0">
                    <a:pos x="746" y="123"/>
                  </a:cxn>
                  <a:cxn ang="0">
                    <a:pos x="757" y="102"/>
                  </a:cxn>
                  <a:cxn ang="0">
                    <a:pos x="779" y="70"/>
                  </a:cxn>
                  <a:cxn ang="0">
                    <a:pos x="796" y="48"/>
                  </a:cxn>
                  <a:cxn ang="0">
                    <a:pos x="810" y="31"/>
                  </a:cxn>
                  <a:cxn ang="0">
                    <a:pos x="828" y="19"/>
                  </a:cxn>
                  <a:cxn ang="0">
                    <a:pos x="852" y="7"/>
                  </a:cxn>
                  <a:cxn ang="0">
                    <a:pos x="873" y="1"/>
                  </a:cxn>
                  <a:cxn ang="0">
                    <a:pos x="888" y="0"/>
                  </a:cxn>
                  <a:cxn ang="0">
                    <a:pos x="900" y="1"/>
                  </a:cxn>
                  <a:cxn ang="0">
                    <a:pos x="909" y="3"/>
                  </a:cxn>
                </a:cxnLst>
                <a:rect l="0" t="0" r="r" b="b"/>
                <a:pathLst>
                  <a:path w="912" h="1762">
                    <a:moveTo>
                      <a:pt x="0" y="1759"/>
                    </a:moveTo>
                    <a:lnTo>
                      <a:pt x="1" y="1759"/>
                    </a:lnTo>
                    <a:lnTo>
                      <a:pt x="2" y="1759"/>
                    </a:lnTo>
                    <a:lnTo>
                      <a:pt x="3" y="1759"/>
                    </a:lnTo>
                    <a:lnTo>
                      <a:pt x="4" y="1759"/>
                    </a:lnTo>
                    <a:lnTo>
                      <a:pt x="6" y="1759"/>
                    </a:lnTo>
                    <a:lnTo>
                      <a:pt x="8" y="1759"/>
                    </a:lnTo>
                    <a:lnTo>
                      <a:pt x="10" y="1760"/>
                    </a:lnTo>
                    <a:lnTo>
                      <a:pt x="12" y="1760"/>
                    </a:lnTo>
                    <a:lnTo>
                      <a:pt x="15" y="1760"/>
                    </a:lnTo>
                    <a:lnTo>
                      <a:pt x="18" y="1760"/>
                    </a:lnTo>
                    <a:lnTo>
                      <a:pt x="21" y="1760"/>
                    </a:lnTo>
                    <a:lnTo>
                      <a:pt x="24" y="1760"/>
                    </a:lnTo>
                    <a:lnTo>
                      <a:pt x="28" y="1760"/>
                    </a:lnTo>
                    <a:lnTo>
                      <a:pt x="32" y="1761"/>
                    </a:lnTo>
                    <a:lnTo>
                      <a:pt x="35" y="1761"/>
                    </a:lnTo>
                    <a:lnTo>
                      <a:pt x="39" y="1761"/>
                    </a:lnTo>
                    <a:lnTo>
                      <a:pt x="44" y="1761"/>
                    </a:lnTo>
                    <a:lnTo>
                      <a:pt x="48" y="1761"/>
                    </a:lnTo>
                    <a:lnTo>
                      <a:pt x="52" y="1761"/>
                    </a:lnTo>
                    <a:lnTo>
                      <a:pt x="57" y="1761"/>
                    </a:lnTo>
                    <a:lnTo>
                      <a:pt x="62" y="1761"/>
                    </a:lnTo>
                    <a:lnTo>
                      <a:pt x="66" y="1761"/>
                    </a:lnTo>
                    <a:lnTo>
                      <a:pt x="71" y="1761"/>
                    </a:lnTo>
                    <a:lnTo>
                      <a:pt x="76" y="1761"/>
                    </a:lnTo>
                    <a:lnTo>
                      <a:pt x="81" y="1761"/>
                    </a:lnTo>
                    <a:lnTo>
                      <a:pt x="86" y="1760"/>
                    </a:lnTo>
                    <a:lnTo>
                      <a:pt x="92" y="1760"/>
                    </a:lnTo>
                    <a:lnTo>
                      <a:pt x="96" y="1760"/>
                    </a:lnTo>
                    <a:lnTo>
                      <a:pt x="102" y="1760"/>
                    </a:lnTo>
                    <a:lnTo>
                      <a:pt x="107" y="1759"/>
                    </a:lnTo>
                    <a:lnTo>
                      <a:pt x="112" y="1759"/>
                    </a:lnTo>
                    <a:lnTo>
                      <a:pt x="120" y="1759"/>
                    </a:lnTo>
                    <a:lnTo>
                      <a:pt x="124" y="1759"/>
                    </a:lnTo>
                    <a:lnTo>
                      <a:pt x="127" y="1758"/>
                    </a:lnTo>
                    <a:lnTo>
                      <a:pt x="130" y="1758"/>
                    </a:lnTo>
                    <a:lnTo>
                      <a:pt x="133" y="1758"/>
                    </a:lnTo>
                    <a:lnTo>
                      <a:pt x="136" y="1757"/>
                    </a:lnTo>
                    <a:lnTo>
                      <a:pt x="138" y="1757"/>
                    </a:lnTo>
                    <a:lnTo>
                      <a:pt x="141" y="1757"/>
                    </a:lnTo>
                    <a:lnTo>
                      <a:pt x="144" y="1757"/>
                    </a:lnTo>
                    <a:lnTo>
                      <a:pt x="146" y="1757"/>
                    </a:lnTo>
                    <a:lnTo>
                      <a:pt x="148" y="1757"/>
                    </a:lnTo>
                    <a:lnTo>
                      <a:pt x="150" y="1757"/>
                    </a:lnTo>
                    <a:lnTo>
                      <a:pt x="152" y="1756"/>
                    </a:lnTo>
                    <a:lnTo>
                      <a:pt x="154" y="1756"/>
                    </a:lnTo>
                    <a:lnTo>
                      <a:pt x="156" y="1756"/>
                    </a:lnTo>
                    <a:lnTo>
                      <a:pt x="158" y="1755"/>
                    </a:lnTo>
                    <a:lnTo>
                      <a:pt x="161" y="1755"/>
                    </a:lnTo>
                    <a:lnTo>
                      <a:pt x="163" y="1755"/>
                    </a:lnTo>
                    <a:lnTo>
                      <a:pt x="165" y="1755"/>
                    </a:lnTo>
                    <a:lnTo>
                      <a:pt x="167" y="1754"/>
                    </a:lnTo>
                    <a:lnTo>
                      <a:pt x="170" y="1754"/>
                    </a:lnTo>
                    <a:lnTo>
                      <a:pt x="172" y="1753"/>
                    </a:lnTo>
                    <a:lnTo>
                      <a:pt x="174" y="1753"/>
                    </a:lnTo>
                    <a:lnTo>
                      <a:pt x="177" y="1752"/>
                    </a:lnTo>
                    <a:lnTo>
                      <a:pt x="180" y="1751"/>
                    </a:lnTo>
                    <a:lnTo>
                      <a:pt x="182" y="1751"/>
                    </a:lnTo>
                    <a:lnTo>
                      <a:pt x="185" y="1750"/>
                    </a:lnTo>
                    <a:lnTo>
                      <a:pt x="188" y="1749"/>
                    </a:lnTo>
                    <a:lnTo>
                      <a:pt x="192" y="1748"/>
                    </a:lnTo>
                    <a:lnTo>
                      <a:pt x="196" y="1747"/>
                    </a:lnTo>
                    <a:lnTo>
                      <a:pt x="200" y="1747"/>
                    </a:lnTo>
                    <a:lnTo>
                      <a:pt x="211" y="1743"/>
                    </a:lnTo>
                    <a:lnTo>
                      <a:pt x="216" y="1742"/>
                    </a:lnTo>
                    <a:lnTo>
                      <a:pt x="221" y="1741"/>
                    </a:lnTo>
                    <a:lnTo>
                      <a:pt x="226" y="1740"/>
                    </a:lnTo>
                    <a:lnTo>
                      <a:pt x="230" y="1739"/>
                    </a:lnTo>
                    <a:lnTo>
                      <a:pt x="235" y="1738"/>
                    </a:lnTo>
                    <a:lnTo>
                      <a:pt x="239" y="1737"/>
                    </a:lnTo>
                    <a:lnTo>
                      <a:pt x="243" y="1736"/>
                    </a:lnTo>
                    <a:lnTo>
                      <a:pt x="247" y="1735"/>
                    </a:lnTo>
                    <a:lnTo>
                      <a:pt x="250" y="1734"/>
                    </a:lnTo>
                    <a:lnTo>
                      <a:pt x="254" y="1733"/>
                    </a:lnTo>
                    <a:lnTo>
                      <a:pt x="257" y="1733"/>
                    </a:lnTo>
                    <a:lnTo>
                      <a:pt x="260" y="1732"/>
                    </a:lnTo>
                    <a:lnTo>
                      <a:pt x="264" y="1731"/>
                    </a:lnTo>
                    <a:lnTo>
                      <a:pt x="267" y="1730"/>
                    </a:lnTo>
                    <a:lnTo>
                      <a:pt x="270" y="1729"/>
                    </a:lnTo>
                    <a:lnTo>
                      <a:pt x="273" y="1727"/>
                    </a:lnTo>
                    <a:lnTo>
                      <a:pt x="276" y="1726"/>
                    </a:lnTo>
                    <a:lnTo>
                      <a:pt x="279" y="1725"/>
                    </a:lnTo>
                    <a:lnTo>
                      <a:pt x="282" y="1723"/>
                    </a:lnTo>
                    <a:lnTo>
                      <a:pt x="286" y="1722"/>
                    </a:lnTo>
                    <a:lnTo>
                      <a:pt x="289" y="1720"/>
                    </a:lnTo>
                    <a:lnTo>
                      <a:pt x="292" y="1719"/>
                    </a:lnTo>
                    <a:lnTo>
                      <a:pt x="296" y="1717"/>
                    </a:lnTo>
                    <a:lnTo>
                      <a:pt x="299" y="1714"/>
                    </a:lnTo>
                    <a:lnTo>
                      <a:pt x="303" y="1712"/>
                    </a:lnTo>
                    <a:lnTo>
                      <a:pt x="307" y="1709"/>
                    </a:lnTo>
                    <a:lnTo>
                      <a:pt x="311" y="1707"/>
                    </a:lnTo>
                    <a:lnTo>
                      <a:pt x="315" y="1703"/>
                    </a:lnTo>
                    <a:lnTo>
                      <a:pt x="320" y="1700"/>
                    </a:lnTo>
                    <a:lnTo>
                      <a:pt x="324" y="1697"/>
                    </a:lnTo>
                    <a:lnTo>
                      <a:pt x="339" y="1685"/>
                    </a:lnTo>
                    <a:lnTo>
                      <a:pt x="346" y="1680"/>
                    </a:lnTo>
                    <a:lnTo>
                      <a:pt x="353" y="1675"/>
                    </a:lnTo>
                    <a:lnTo>
                      <a:pt x="359" y="1670"/>
                    </a:lnTo>
                    <a:lnTo>
                      <a:pt x="364" y="1665"/>
                    </a:lnTo>
                    <a:lnTo>
                      <a:pt x="370" y="1661"/>
                    </a:lnTo>
                    <a:lnTo>
                      <a:pt x="375" y="1656"/>
                    </a:lnTo>
                    <a:lnTo>
                      <a:pt x="380" y="1652"/>
                    </a:lnTo>
                    <a:lnTo>
                      <a:pt x="384" y="1647"/>
                    </a:lnTo>
                    <a:lnTo>
                      <a:pt x="388" y="1643"/>
                    </a:lnTo>
                    <a:lnTo>
                      <a:pt x="392" y="1639"/>
                    </a:lnTo>
                    <a:lnTo>
                      <a:pt x="396" y="1635"/>
                    </a:lnTo>
                    <a:lnTo>
                      <a:pt x="400" y="1631"/>
                    </a:lnTo>
                    <a:lnTo>
                      <a:pt x="403" y="1626"/>
                    </a:lnTo>
                    <a:lnTo>
                      <a:pt x="406" y="1622"/>
                    </a:lnTo>
                    <a:lnTo>
                      <a:pt x="410" y="1617"/>
                    </a:lnTo>
                    <a:lnTo>
                      <a:pt x="412" y="1613"/>
                    </a:lnTo>
                    <a:lnTo>
                      <a:pt x="416" y="1608"/>
                    </a:lnTo>
                    <a:lnTo>
                      <a:pt x="419" y="1603"/>
                    </a:lnTo>
                    <a:lnTo>
                      <a:pt x="422" y="1598"/>
                    </a:lnTo>
                    <a:lnTo>
                      <a:pt x="425" y="1593"/>
                    </a:lnTo>
                    <a:lnTo>
                      <a:pt x="428" y="1587"/>
                    </a:lnTo>
                    <a:lnTo>
                      <a:pt x="431" y="1582"/>
                    </a:lnTo>
                    <a:lnTo>
                      <a:pt x="434" y="1575"/>
                    </a:lnTo>
                    <a:lnTo>
                      <a:pt x="438" y="1569"/>
                    </a:lnTo>
                    <a:lnTo>
                      <a:pt x="441" y="1562"/>
                    </a:lnTo>
                    <a:lnTo>
                      <a:pt x="445" y="1555"/>
                    </a:lnTo>
                    <a:lnTo>
                      <a:pt x="448" y="1548"/>
                    </a:lnTo>
                    <a:lnTo>
                      <a:pt x="452" y="1540"/>
                    </a:lnTo>
                    <a:lnTo>
                      <a:pt x="457" y="1531"/>
                    </a:lnTo>
                    <a:lnTo>
                      <a:pt x="462" y="1523"/>
                    </a:lnTo>
                    <a:lnTo>
                      <a:pt x="472" y="1503"/>
                    </a:lnTo>
                    <a:lnTo>
                      <a:pt x="476" y="1493"/>
                    </a:lnTo>
                    <a:lnTo>
                      <a:pt x="480" y="1485"/>
                    </a:lnTo>
                    <a:lnTo>
                      <a:pt x="484" y="1476"/>
                    </a:lnTo>
                    <a:lnTo>
                      <a:pt x="488" y="1468"/>
                    </a:lnTo>
                    <a:lnTo>
                      <a:pt x="491" y="1461"/>
                    </a:lnTo>
                    <a:lnTo>
                      <a:pt x="494" y="1454"/>
                    </a:lnTo>
                    <a:lnTo>
                      <a:pt x="496" y="1447"/>
                    </a:lnTo>
                    <a:lnTo>
                      <a:pt x="499" y="1440"/>
                    </a:lnTo>
                    <a:lnTo>
                      <a:pt x="501" y="1433"/>
                    </a:lnTo>
                    <a:lnTo>
                      <a:pt x="503" y="1427"/>
                    </a:lnTo>
                    <a:lnTo>
                      <a:pt x="505" y="1421"/>
                    </a:lnTo>
                    <a:lnTo>
                      <a:pt x="506" y="1415"/>
                    </a:lnTo>
                    <a:lnTo>
                      <a:pt x="508" y="1409"/>
                    </a:lnTo>
                    <a:lnTo>
                      <a:pt x="509" y="1403"/>
                    </a:lnTo>
                    <a:lnTo>
                      <a:pt x="511" y="1397"/>
                    </a:lnTo>
                    <a:lnTo>
                      <a:pt x="512" y="1391"/>
                    </a:lnTo>
                    <a:lnTo>
                      <a:pt x="513" y="1384"/>
                    </a:lnTo>
                    <a:lnTo>
                      <a:pt x="514" y="1378"/>
                    </a:lnTo>
                    <a:lnTo>
                      <a:pt x="516" y="1371"/>
                    </a:lnTo>
                    <a:lnTo>
                      <a:pt x="517" y="1364"/>
                    </a:lnTo>
                    <a:lnTo>
                      <a:pt x="518" y="1357"/>
                    </a:lnTo>
                    <a:lnTo>
                      <a:pt x="520" y="1350"/>
                    </a:lnTo>
                    <a:lnTo>
                      <a:pt x="521" y="1342"/>
                    </a:lnTo>
                    <a:lnTo>
                      <a:pt x="523" y="1334"/>
                    </a:lnTo>
                    <a:lnTo>
                      <a:pt x="524" y="1325"/>
                    </a:lnTo>
                    <a:lnTo>
                      <a:pt x="526" y="1316"/>
                    </a:lnTo>
                    <a:lnTo>
                      <a:pt x="528" y="1306"/>
                    </a:lnTo>
                    <a:lnTo>
                      <a:pt x="531" y="1296"/>
                    </a:lnTo>
                    <a:lnTo>
                      <a:pt x="533" y="1285"/>
                    </a:lnTo>
                    <a:lnTo>
                      <a:pt x="536" y="1274"/>
                    </a:lnTo>
                    <a:lnTo>
                      <a:pt x="540" y="1257"/>
                    </a:lnTo>
                    <a:lnTo>
                      <a:pt x="542" y="1250"/>
                    </a:lnTo>
                    <a:lnTo>
                      <a:pt x="544" y="1243"/>
                    </a:lnTo>
                    <a:lnTo>
                      <a:pt x="545" y="1236"/>
                    </a:lnTo>
                    <a:lnTo>
                      <a:pt x="547" y="1230"/>
                    </a:lnTo>
                    <a:lnTo>
                      <a:pt x="548" y="1224"/>
                    </a:lnTo>
                    <a:lnTo>
                      <a:pt x="550" y="1219"/>
                    </a:lnTo>
                    <a:lnTo>
                      <a:pt x="551" y="1213"/>
                    </a:lnTo>
                    <a:lnTo>
                      <a:pt x="552" y="1208"/>
                    </a:lnTo>
                    <a:lnTo>
                      <a:pt x="553" y="1203"/>
                    </a:lnTo>
                    <a:lnTo>
                      <a:pt x="554" y="1199"/>
                    </a:lnTo>
                    <a:lnTo>
                      <a:pt x="555" y="1194"/>
                    </a:lnTo>
                    <a:lnTo>
                      <a:pt x="556" y="1189"/>
                    </a:lnTo>
                    <a:lnTo>
                      <a:pt x="557" y="1185"/>
                    </a:lnTo>
                    <a:lnTo>
                      <a:pt x="558" y="1181"/>
                    </a:lnTo>
                    <a:lnTo>
                      <a:pt x="558" y="1176"/>
                    </a:lnTo>
                    <a:lnTo>
                      <a:pt x="559" y="1172"/>
                    </a:lnTo>
                    <a:lnTo>
                      <a:pt x="560" y="1167"/>
                    </a:lnTo>
                    <a:lnTo>
                      <a:pt x="561" y="1163"/>
                    </a:lnTo>
                    <a:lnTo>
                      <a:pt x="562" y="1158"/>
                    </a:lnTo>
                    <a:lnTo>
                      <a:pt x="563" y="1153"/>
                    </a:lnTo>
                    <a:lnTo>
                      <a:pt x="564" y="1148"/>
                    </a:lnTo>
                    <a:lnTo>
                      <a:pt x="564" y="1143"/>
                    </a:lnTo>
                    <a:lnTo>
                      <a:pt x="565" y="1137"/>
                    </a:lnTo>
                    <a:lnTo>
                      <a:pt x="566" y="1131"/>
                    </a:lnTo>
                    <a:lnTo>
                      <a:pt x="567" y="1125"/>
                    </a:lnTo>
                    <a:lnTo>
                      <a:pt x="568" y="1118"/>
                    </a:lnTo>
                    <a:lnTo>
                      <a:pt x="570" y="1111"/>
                    </a:lnTo>
                    <a:lnTo>
                      <a:pt x="571" y="1103"/>
                    </a:lnTo>
                    <a:lnTo>
                      <a:pt x="572" y="1095"/>
                    </a:lnTo>
                    <a:lnTo>
                      <a:pt x="574" y="1087"/>
                    </a:lnTo>
                    <a:lnTo>
                      <a:pt x="578" y="1064"/>
                    </a:lnTo>
                    <a:lnTo>
                      <a:pt x="580" y="1053"/>
                    </a:lnTo>
                    <a:lnTo>
                      <a:pt x="581" y="1043"/>
                    </a:lnTo>
                    <a:lnTo>
                      <a:pt x="582" y="1034"/>
                    </a:lnTo>
                    <a:lnTo>
                      <a:pt x="584" y="1025"/>
                    </a:lnTo>
                    <a:lnTo>
                      <a:pt x="585" y="1017"/>
                    </a:lnTo>
                    <a:lnTo>
                      <a:pt x="586" y="1009"/>
                    </a:lnTo>
                    <a:lnTo>
                      <a:pt x="587" y="1002"/>
                    </a:lnTo>
                    <a:lnTo>
                      <a:pt x="588" y="995"/>
                    </a:lnTo>
                    <a:lnTo>
                      <a:pt x="589" y="988"/>
                    </a:lnTo>
                    <a:lnTo>
                      <a:pt x="590" y="981"/>
                    </a:lnTo>
                    <a:lnTo>
                      <a:pt x="591" y="975"/>
                    </a:lnTo>
                    <a:lnTo>
                      <a:pt x="592" y="969"/>
                    </a:lnTo>
                    <a:lnTo>
                      <a:pt x="593" y="963"/>
                    </a:lnTo>
                    <a:lnTo>
                      <a:pt x="594" y="956"/>
                    </a:lnTo>
                    <a:lnTo>
                      <a:pt x="594" y="950"/>
                    </a:lnTo>
                    <a:lnTo>
                      <a:pt x="595" y="944"/>
                    </a:lnTo>
                    <a:lnTo>
                      <a:pt x="596" y="937"/>
                    </a:lnTo>
                    <a:lnTo>
                      <a:pt x="596" y="931"/>
                    </a:lnTo>
                    <a:lnTo>
                      <a:pt x="597" y="925"/>
                    </a:lnTo>
                    <a:lnTo>
                      <a:pt x="598" y="918"/>
                    </a:lnTo>
                    <a:lnTo>
                      <a:pt x="599" y="911"/>
                    </a:lnTo>
                    <a:lnTo>
                      <a:pt x="600" y="903"/>
                    </a:lnTo>
                    <a:lnTo>
                      <a:pt x="601" y="895"/>
                    </a:lnTo>
                    <a:lnTo>
                      <a:pt x="602" y="887"/>
                    </a:lnTo>
                    <a:lnTo>
                      <a:pt x="603" y="878"/>
                    </a:lnTo>
                    <a:lnTo>
                      <a:pt x="605" y="869"/>
                    </a:lnTo>
                    <a:lnTo>
                      <a:pt x="606" y="859"/>
                    </a:lnTo>
                    <a:lnTo>
                      <a:pt x="608" y="848"/>
                    </a:lnTo>
                    <a:lnTo>
                      <a:pt x="609" y="837"/>
                    </a:lnTo>
                    <a:lnTo>
                      <a:pt x="611" y="825"/>
                    </a:lnTo>
                    <a:lnTo>
                      <a:pt x="614" y="804"/>
                    </a:lnTo>
                    <a:lnTo>
                      <a:pt x="616" y="795"/>
                    </a:lnTo>
                    <a:lnTo>
                      <a:pt x="617" y="786"/>
                    </a:lnTo>
                    <a:lnTo>
                      <a:pt x="618" y="778"/>
                    </a:lnTo>
                    <a:lnTo>
                      <a:pt x="620" y="770"/>
                    </a:lnTo>
                    <a:lnTo>
                      <a:pt x="621" y="762"/>
                    </a:lnTo>
                    <a:lnTo>
                      <a:pt x="622" y="755"/>
                    </a:lnTo>
                    <a:lnTo>
                      <a:pt x="623" y="749"/>
                    </a:lnTo>
                    <a:lnTo>
                      <a:pt x="624" y="742"/>
                    </a:lnTo>
                    <a:lnTo>
                      <a:pt x="626" y="736"/>
                    </a:lnTo>
                    <a:lnTo>
                      <a:pt x="626" y="730"/>
                    </a:lnTo>
                    <a:lnTo>
                      <a:pt x="628" y="724"/>
                    </a:lnTo>
                    <a:lnTo>
                      <a:pt x="628" y="718"/>
                    </a:lnTo>
                    <a:lnTo>
                      <a:pt x="630" y="713"/>
                    </a:lnTo>
                    <a:lnTo>
                      <a:pt x="630" y="707"/>
                    </a:lnTo>
                    <a:lnTo>
                      <a:pt x="632" y="702"/>
                    </a:lnTo>
                    <a:lnTo>
                      <a:pt x="632" y="696"/>
                    </a:lnTo>
                    <a:lnTo>
                      <a:pt x="634" y="691"/>
                    </a:lnTo>
                    <a:lnTo>
                      <a:pt x="634" y="685"/>
                    </a:lnTo>
                    <a:lnTo>
                      <a:pt x="635" y="679"/>
                    </a:lnTo>
                    <a:lnTo>
                      <a:pt x="636" y="673"/>
                    </a:lnTo>
                    <a:lnTo>
                      <a:pt x="638" y="666"/>
                    </a:lnTo>
                    <a:lnTo>
                      <a:pt x="638" y="659"/>
                    </a:lnTo>
                    <a:lnTo>
                      <a:pt x="640" y="652"/>
                    </a:lnTo>
                    <a:lnTo>
                      <a:pt x="641" y="645"/>
                    </a:lnTo>
                    <a:lnTo>
                      <a:pt x="642" y="637"/>
                    </a:lnTo>
                    <a:lnTo>
                      <a:pt x="643" y="628"/>
                    </a:lnTo>
                    <a:lnTo>
                      <a:pt x="644" y="619"/>
                    </a:lnTo>
                    <a:lnTo>
                      <a:pt x="646" y="610"/>
                    </a:lnTo>
                    <a:lnTo>
                      <a:pt x="647" y="599"/>
                    </a:lnTo>
                    <a:lnTo>
                      <a:pt x="649" y="589"/>
                    </a:lnTo>
                    <a:lnTo>
                      <a:pt x="651" y="570"/>
                    </a:lnTo>
                    <a:lnTo>
                      <a:pt x="652" y="562"/>
                    </a:lnTo>
                    <a:lnTo>
                      <a:pt x="653" y="554"/>
                    </a:lnTo>
                    <a:lnTo>
                      <a:pt x="654" y="546"/>
                    </a:lnTo>
                    <a:lnTo>
                      <a:pt x="654" y="539"/>
                    </a:lnTo>
                    <a:lnTo>
                      <a:pt x="655" y="533"/>
                    </a:lnTo>
                    <a:lnTo>
                      <a:pt x="656" y="526"/>
                    </a:lnTo>
                    <a:lnTo>
                      <a:pt x="656" y="520"/>
                    </a:lnTo>
                    <a:lnTo>
                      <a:pt x="657" y="514"/>
                    </a:lnTo>
                    <a:lnTo>
                      <a:pt x="657" y="509"/>
                    </a:lnTo>
                    <a:lnTo>
                      <a:pt x="658" y="503"/>
                    </a:lnTo>
                    <a:lnTo>
                      <a:pt x="658" y="498"/>
                    </a:lnTo>
                    <a:lnTo>
                      <a:pt x="658" y="493"/>
                    </a:lnTo>
                    <a:lnTo>
                      <a:pt x="658" y="488"/>
                    </a:lnTo>
                    <a:lnTo>
                      <a:pt x="659" y="483"/>
                    </a:lnTo>
                    <a:lnTo>
                      <a:pt x="659" y="478"/>
                    </a:lnTo>
                    <a:lnTo>
                      <a:pt x="660" y="473"/>
                    </a:lnTo>
                    <a:lnTo>
                      <a:pt x="660" y="467"/>
                    </a:lnTo>
                    <a:lnTo>
                      <a:pt x="660" y="462"/>
                    </a:lnTo>
                    <a:lnTo>
                      <a:pt x="661" y="457"/>
                    </a:lnTo>
                    <a:lnTo>
                      <a:pt x="662" y="451"/>
                    </a:lnTo>
                    <a:lnTo>
                      <a:pt x="662" y="445"/>
                    </a:lnTo>
                    <a:lnTo>
                      <a:pt x="663" y="439"/>
                    </a:lnTo>
                    <a:lnTo>
                      <a:pt x="664" y="433"/>
                    </a:lnTo>
                    <a:lnTo>
                      <a:pt x="665" y="427"/>
                    </a:lnTo>
                    <a:lnTo>
                      <a:pt x="666" y="419"/>
                    </a:lnTo>
                    <a:lnTo>
                      <a:pt x="667" y="412"/>
                    </a:lnTo>
                    <a:lnTo>
                      <a:pt x="668" y="404"/>
                    </a:lnTo>
                    <a:lnTo>
                      <a:pt x="670" y="396"/>
                    </a:lnTo>
                    <a:lnTo>
                      <a:pt x="672" y="387"/>
                    </a:lnTo>
                    <a:lnTo>
                      <a:pt x="674" y="377"/>
                    </a:lnTo>
                    <a:lnTo>
                      <a:pt x="677" y="361"/>
                    </a:lnTo>
                    <a:lnTo>
                      <a:pt x="678" y="353"/>
                    </a:lnTo>
                    <a:lnTo>
                      <a:pt x="680" y="346"/>
                    </a:lnTo>
                    <a:lnTo>
                      <a:pt x="681" y="339"/>
                    </a:lnTo>
                    <a:lnTo>
                      <a:pt x="682" y="333"/>
                    </a:lnTo>
                    <a:lnTo>
                      <a:pt x="683" y="327"/>
                    </a:lnTo>
                    <a:lnTo>
                      <a:pt x="684" y="321"/>
                    </a:lnTo>
                    <a:lnTo>
                      <a:pt x="686" y="315"/>
                    </a:lnTo>
                    <a:lnTo>
                      <a:pt x="687" y="310"/>
                    </a:lnTo>
                    <a:lnTo>
                      <a:pt x="688" y="305"/>
                    </a:lnTo>
                    <a:lnTo>
                      <a:pt x="689" y="300"/>
                    </a:lnTo>
                    <a:lnTo>
                      <a:pt x="690" y="296"/>
                    </a:lnTo>
                    <a:lnTo>
                      <a:pt x="691" y="291"/>
                    </a:lnTo>
                    <a:lnTo>
                      <a:pt x="692" y="287"/>
                    </a:lnTo>
                    <a:lnTo>
                      <a:pt x="693" y="282"/>
                    </a:lnTo>
                    <a:lnTo>
                      <a:pt x="694" y="278"/>
                    </a:lnTo>
                    <a:lnTo>
                      <a:pt x="696" y="273"/>
                    </a:lnTo>
                    <a:lnTo>
                      <a:pt x="697" y="269"/>
                    </a:lnTo>
                    <a:lnTo>
                      <a:pt x="698" y="265"/>
                    </a:lnTo>
                    <a:lnTo>
                      <a:pt x="700" y="260"/>
                    </a:lnTo>
                    <a:lnTo>
                      <a:pt x="701" y="255"/>
                    </a:lnTo>
                    <a:lnTo>
                      <a:pt x="703" y="250"/>
                    </a:lnTo>
                    <a:lnTo>
                      <a:pt x="705" y="245"/>
                    </a:lnTo>
                    <a:lnTo>
                      <a:pt x="706" y="239"/>
                    </a:lnTo>
                    <a:lnTo>
                      <a:pt x="708" y="233"/>
                    </a:lnTo>
                    <a:lnTo>
                      <a:pt x="710" y="227"/>
                    </a:lnTo>
                    <a:lnTo>
                      <a:pt x="713" y="221"/>
                    </a:lnTo>
                    <a:lnTo>
                      <a:pt x="715" y="214"/>
                    </a:lnTo>
                    <a:lnTo>
                      <a:pt x="718" y="207"/>
                    </a:lnTo>
                    <a:lnTo>
                      <a:pt x="720" y="199"/>
                    </a:lnTo>
                    <a:lnTo>
                      <a:pt x="724" y="191"/>
                    </a:lnTo>
                    <a:lnTo>
                      <a:pt x="727" y="180"/>
                    </a:lnTo>
                    <a:lnTo>
                      <a:pt x="728" y="175"/>
                    </a:lnTo>
                    <a:lnTo>
                      <a:pt x="730" y="171"/>
                    </a:lnTo>
                    <a:lnTo>
                      <a:pt x="731" y="167"/>
                    </a:lnTo>
                    <a:lnTo>
                      <a:pt x="732" y="163"/>
                    </a:lnTo>
                    <a:lnTo>
                      <a:pt x="734" y="159"/>
                    </a:lnTo>
                    <a:lnTo>
                      <a:pt x="735" y="155"/>
                    </a:lnTo>
                    <a:lnTo>
                      <a:pt x="736" y="152"/>
                    </a:lnTo>
                    <a:lnTo>
                      <a:pt x="737" y="149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40" y="139"/>
                    </a:lnTo>
                    <a:lnTo>
                      <a:pt x="740" y="137"/>
                    </a:lnTo>
                    <a:lnTo>
                      <a:pt x="742" y="133"/>
                    </a:lnTo>
                    <a:lnTo>
                      <a:pt x="742" y="131"/>
                    </a:lnTo>
                    <a:lnTo>
                      <a:pt x="744" y="128"/>
                    </a:lnTo>
                    <a:lnTo>
                      <a:pt x="745" y="125"/>
                    </a:lnTo>
                    <a:lnTo>
                      <a:pt x="746" y="123"/>
                    </a:lnTo>
                    <a:lnTo>
                      <a:pt x="747" y="120"/>
                    </a:lnTo>
                    <a:lnTo>
                      <a:pt x="748" y="117"/>
                    </a:lnTo>
                    <a:lnTo>
                      <a:pt x="750" y="114"/>
                    </a:lnTo>
                    <a:lnTo>
                      <a:pt x="752" y="111"/>
                    </a:lnTo>
                    <a:lnTo>
                      <a:pt x="753" y="108"/>
                    </a:lnTo>
                    <a:lnTo>
                      <a:pt x="755" y="105"/>
                    </a:lnTo>
                    <a:lnTo>
                      <a:pt x="757" y="102"/>
                    </a:lnTo>
                    <a:lnTo>
                      <a:pt x="759" y="98"/>
                    </a:lnTo>
                    <a:lnTo>
                      <a:pt x="762" y="95"/>
                    </a:lnTo>
                    <a:lnTo>
                      <a:pt x="764" y="91"/>
                    </a:lnTo>
                    <a:lnTo>
                      <a:pt x="767" y="87"/>
                    </a:lnTo>
                    <a:lnTo>
                      <a:pt x="770" y="83"/>
                    </a:lnTo>
                    <a:lnTo>
                      <a:pt x="774" y="79"/>
                    </a:lnTo>
                    <a:lnTo>
                      <a:pt x="779" y="70"/>
                    </a:lnTo>
                    <a:lnTo>
                      <a:pt x="782" y="67"/>
                    </a:lnTo>
                    <a:lnTo>
                      <a:pt x="785" y="63"/>
                    </a:lnTo>
                    <a:lnTo>
                      <a:pt x="787" y="60"/>
                    </a:lnTo>
                    <a:lnTo>
                      <a:pt x="790" y="57"/>
                    </a:lnTo>
                    <a:lnTo>
                      <a:pt x="792" y="53"/>
                    </a:lnTo>
                    <a:lnTo>
                      <a:pt x="794" y="51"/>
                    </a:lnTo>
                    <a:lnTo>
                      <a:pt x="796" y="48"/>
                    </a:lnTo>
                    <a:lnTo>
                      <a:pt x="798" y="45"/>
                    </a:lnTo>
                    <a:lnTo>
                      <a:pt x="800" y="42"/>
                    </a:lnTo>
                    <a:lnTo>
                      <a:pt x="802" y="40"/>
                    </a:lnTo>
                    <a:lnTo>
                      <a:pt x="804" y="38"/>
                    </a:lnTo>
                    <a:lnTo>
                      <a:pt x="806" y="35"/>
                    </a:lnTo>
                    <a:lnTo>
                      <a:pt x="808" y="33"/>
                    </a:lnTo>
                    <a:lnTo>
                      <a:pt x="810" y="31"/>
                    </a:lnTo>
                    <a:lnTo>
                      <a:pt x="813" y="29"/>
                    </a:lnTo>
                    <a:lnTo>
                      <a:pt x="815" y="27"/>
                    </a:lnTo>
                    <a:lnTo>
                      <a:pt x="817" y="25"/>
                    </a:lnTo>
                    <a:lnTo>
                      <a:pt x="820" y="24"/>
                    </a:lnTo>
                    <a:lnTo>
                      <a:pt x="822" y="22"/>
                    </a:lnTo>
                    <a:lnTo>
                      <a:pt x="825" y="20"/>
                    </a:lnTo>
                    <a:lnTo>
                      <a:pt x="828" y="19"/>
                    </a:lnTo>
                    <a:lnTo>
                      <a:pt x="830" y="17"/>
                    </a:lnTo>
                    <a:lnTo>
                      <a:pt x="834" y="15"/>
                    </a:lnTo>
                    <a:lnTo>
                      <a:pt x="837" y="14"/>
                    </a:lnTo>
                    <a:lnTo>
                      <a:pt x="840" y="12"/>
                    </a:lnTo>
                    <a:lnTo>
                      <a:pt x="844" y="10"/>
                    </a:lnTo>
                    <a:lnTo>
                      <a:pt x="848" y="9"/>
                    </a:lnTo>
                    <a:lnTo>
                      <a:pt x="852" y="7"/>
                    </a:lnTo>
                    <a:lnTo>
                      <a:pt x="856" y="5"/>
                    </a:lnTo>
                    <a:lnTo>
                      <a:pt x="861" y="4"/>
                    </a:lnTo>
                    <a:lnTo>
                      <a:pt x="865" y="2"/>
                    </a:lnTo>
                    <a:lnTo>
                      <a:pt x="867" y="2"/>
                    </a:lnTo>
                    <a:lnTo>
                      <a:pt x="869" y="1"/>
                    </a:lnTo>
                    <a:lnTo>
                      <a:pt x="871" y="1"/>
                    </a:lnTo>
                    <a:lnTo>
                      <a:pt x="873" y="1"/>
                    </a:lnTo>
                    <a:lnTo>
                      <a:pt x="876" y="0"/>
                    </a:lnTo>
                    <a:lnTo>
                      <a:pt x="878" y="0"/>
                    </a:lnTo>
                    <a:lnTo>
                      <a:pt x="880" y="0"/>
                    </a:lnTo>
                    <a:lnTo>
                      <a:pt x="882" y="0"/>
                    </a:lnTo>
                    <a:lnTo>
                      <a:pt x="884" y="0"/>
                    </a:lnTo>
                    <a:lnTo>
                      <a:pt x="886" y="0"/>
                    </a:lnTo>
                    <a:lnTo>
                      <a:pt x="888" y="0"/>
                    </a:lnTo>
                    <a:lnTo>
                      <a:pt x="890" y="0"/>
                    </a:lnTo>
                    <a:lnTo>
                      <a:pt x="892" y="1"/>
                    </a:lnTo>
                    <a:lnTo>
                      <a:pt x="894" y="1"/>
                    </a:lnTo>
                    <a:lnTo>
                      <a:pt x="896" y="1"/>
                    </a:lnTo>
                    <a:lnTo>
                      <a:pt x="897" y="1"/>
                    </a:lnTo>
                    <a:lnTo>
                      <a:pt x="899" y="1"/>
                    </a:lnTo>
                    <a:lnTo>
                      <a:pt x="900" y="1"/>
                    </a:lnTo>
                    <a:lnTo>
                      <a:pt x="902" y="2"/>
                    </a:lnTo>
                    <a:lnTo>
                      <a:pt x="904" y="2"/>
                    </a:lnTo>
                    <a:lnTo>
                      <a:pt x="905" y="2"/>
                    </a:lnTo>
                    <a:lnTo>
                      <a:pt x="906" y="3"/>
                    </a:lnTo>
                    <a:lnTo>
                      <a:pt x="907" y="3"/>
                    </a:lnTo>
                    <a:lnTo>
                      <a:pt x="908" y="3"/>
                    </a:lnTo>
                    <a:lnTo>
                      <a:pt x="909" y="3"/>
                    </a:lnTo>
                    <a:lnTo>
                      <a:pt x="909" y="3"/>
                    </a:lnTo>
                    <a:lnTo>
                      <a:pt x="910" y="3"/>
                    </a:lnTo>
                    <a:lnTo>
                      <a:pt x="910" y="3"/>
                    </a:lnTo>
                    <a:lnTo>
                      <a:pt x="910" y="3"/>
                    </a:lnTo>
                    <a:lnTo>
                      <a:pt x="911" y="4"/>
                    </a:lnTo>
                  </a:path>
                </a:pathLst>
              </a:custGeom>
              <a:noFill/>
              <a:ln w="2730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3126" y="1782"/>
                <a:ext cx="911" cy="1762"/>
              </a:xfrm>
              <a:custGeom>
                <a:avLst/>
                <a:gdLst/>
                <a:ahLst/>
                <a:cxnLst>
                  <a:cxn ang="0">
                    <a:pos x="903" y="1760"/>
                  </a:cxn>
                  <a:cxn ang="0">
                    <a:pos x="882" y="1760"/>
                  </a:cxn>
                  <a:cxn ang="0">
                    <a:pos x="854" y="1761"/>
                  </a:cxn>
                  <a:cxn ang="0">
                    <a:pos x="819" y="1760"/>
                  </a:cxn>
                  <a:cxn ang="0">
                    <a:pos x="784" y="1758"/>
                  </a:cxn>
                  <a:cxn ang="0">
                    <a:pos x="764" y="1757"/>
                  </a:cxn>
                  <a:cxn ang="0">
                    <a:pos x="750" y="1756"/>
                  </a:cxn>
                  <a:cxn ang="0">
                    <a:pos x="733" y="1752"/>
                  </a:cxn>
                  <a:cxn ang="0">
                    <a:pos x="711" y="1747"/>
                  </a:cxn>
                  <a:cxn ang="0">
                    <a:pos x="671" y="1737"/>
                  </a:cxn>
                  <a:cxn ang="0">
                    <a:pos x="647" y="1731"/>
                  </a:cxn>
                  <a:cxn ang="0">
                    <a:pos x="625" y="1722"/>
                  </a:cxn>
                  <a:cxn ang="0">
                    <a:pos x="600" y="1707"/>
                  </a:cxn>
                  <a:cxn ang="0">
                    <a:pos x="552" y="1670"/>
                  </a:cxn>
                  <a:cxn ang="0">
                    <a:pos x="518" y="1639"/>
                  </a:cxn>
                  <a:cxn ang="0">
                    <a:pos x="495" y="1608"/>
                  </a:cxn>
                  <a:cxn ang="0">
                    <a:pos x="473" y="1569"/>
                  </a:cxn>
                  <a:cxn ang="0">
                    <a:pos x="438" y="1502"/>
                  </a:cxn>
                  <a:cxn ang="0">
                    <a:pos x="414" y="1447"/>
                  </a:cxn>
                  <a:cxn ang="0">
                    <a:pos x="401" y="1403"/>
                  </a:cxn>
                  <a:cxn ang="0">
                    <a:pos x="392" y="1357"/>
                  </a:cxn>
                  <a:cxn ang="0">
                    <a:pos x="379" y="1296"/>
                  </a:cxn>
                  <a:cxn ang="0">
                    <a:pos x="363" y="1230"/>
                  </a:cxn>
                  <a:cxn ang="0">
                    <a:pos x="355" y="1194"/>
                  </a:cxn>
                  <a:cxn ang="0">
                    <a:pos x="349" y="1163"/>
                  </a:cxn>
                  <a:cxn ang="0">
                    <a:pos x="343" y="1125"/>
                  </a:cxn>
                  <a:cxn ang="0">
                    <a:pos x="331" y="1054"/>
                  </a:cxn>
                  <a:cxn ang="0">
                    <a:pos x="322" y="995"/>
                  </a:cxn>
                  <a:cxn ang="0">
                    <a:pos x="316" y="950"/>
                  </a:cxn>
                  <a:cxn ang="0">
                    <a:pos x="310" y="903"/>
                  </a:cxn>
                  <a:cxn ang="0">
                    <a:pos x="301" y="837"/>
                  </a:cxn>
                  <a:cxn ang="0">
                    <a:pos x="289" y="762"/>
                  </a:cxn>
                  <a:cxn ang="0">
                    <a:pos x="282" y="718"/>
                  </a:cxn>
                  <a:cxn ang="0">
                    <a:pos x="275" y="679"/>
                  </a:cxn>
                  <a:cxn ang="0">
                    <a:pos x="267" y="628"/>
                  </a:cxn>
                  <a:cxn ang="0">
                    <a:pos x="257" y="554"/>
                  </a:cxn>
                  <a:cxn ang="0">
                    <a:pos x="253" y="509"/>
                  </a:cxn>
                  <a:cxn ang="0">
                    <a:pos x="250" y="473"/>
                  </a:cxn>
                  <a:cxn ang="0">
                    <a:pos x="246" y="433"/>
                  </a:cxn>
                  <a:cxn ang="0">
                    <a:pos x="237" y="378"/>
                  </a:cxn>
                  <a:cxn ang="0">
                    <a:pos x="226" y="321"/>
                  </a:cxn>
                  <a:cxn ang="0">
                    <a:pos x="218" y="287"/>
                  </a:cxn>
                  <a:cxn ang="0">
                    <a:pos x="209" y="255"/>
                  </a:cxn>
                  <a:cxn ang="0">
                    <a:pos x="195" y="214"/>
                  </a:cxn>
                  <a:cxn ang="0">
                    <a:pos x="179" y="167"/>
                  </a:cxn>
                  <a:cxn ang="0">
                    <a:pos x="172" y="142"/>
                  </a:cxn>
                  <a:cxn ang="0">
                    <a:pos x="164" y="123"/>
                  </a:cxn>
                  <a:cxn ang="0">
                    <a:pos x="153" y="102"/>
                  </a:cxn>
                  <a:cxn ang="0">
                    <a:pos x="131" y="70"/>
                  </a:cxn>
                  <a:cxn ang="0">
                    <a:pos x="114" y="48"/>
                  </a:cxn>
                  <a:cxn ang="0">
                    <a:pos x="100" y="32"/>
                  </a:cxn>
                  <a:cxn ang="0">
                    <a:pos x="83" y="19"/>
                  </a:cxn>
                  <a:cxn ang="0">
                    <a:pos x="59" y="7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10" y="2"/>
                  </a:cxn>
                  <a:cxn ang="0">
                    <a:pos x="2" y="3"/>
                  </a:cxn>
                </a:cxnLst>
                <a:rect l="0" t="0" r="r" b="b"/>
                <a:pathLst>
                  <a:path w="911" h="1762">
                    <a:moveTo>
                      <a:pt x="910" y="1760"/>
                    </a:moveTo>
                    <a:lnTo>
                      <a:pt x="910" y="1760"/>
                    </a:lnTo>
                    <a:lnTo>
                      <a:pt x="909" y="1760"/>
                    </a:lnTo>
                    <a:lnTo>
                      <a:pt x="908" y="1760"/>
                    </a:lnTo>
                    <a:lnTo>
                      <a:pt x="906" y="1760"/>
                    </a:lnTo>
                    <a:lnTo>
                      <a:pt x="905" y="1760"/>
                    </a:lnTo>
                    <a:lnTo>
                      <a:pt x="903" y="1760"/>
                    </a:lnTo>
                    <a:lnTo>
                      <a:pt x="900" y="1760"/>
                    </a:lnTo>
                    <a:lnTo>
                      <a:pt x="898" y="1760"/>
                    </a:lnTo>
                    <a:lnTo>
                      <a:pt x="895" y="1760"/>
                    </a:lnTo>
                    <a:lnTo>
                      <a:pt x="892" y="1760"/>
                    </a:lnTo>
                    <a:lnTo>
                      <a:pt x="890" y="1760"/>
                    </a:lnTo>
                    <a:lnTo>
                      <a:pt x="886" y="1760"/>
                    </a:lnTo>
                    <a:lnTo>
                      <a:pt x="882" y="1760"/>
                    </a:lnTo>
                    <a:lnTo>
                      <a:pt x="879" y="1761"/>
                    </a:lnTo>
                    <a:lnTo>
                      <a:pt x="875" y="1761"/>
                    </a:lnTo>
                    <a:lnTo>
                      <a:pt x="871" y="1761"/>
                    </a:lnTo>
                    <a:lnTo>
                      <a:pt x="867" y="1761"/>
                    </a:lnTo>
                    <a:lnTo>
                      <a:pt x="862" y="1761"/>
                    </a:lnTo>
                    <a:lnTo>
                      <a:pt x="858" y="1761"/>
                    </a:lnTo>
                    <a:lnTo>
                      <a:pt x="854" y="1761"/>
                    </a:lnTo>
                    <a:lnTo>
                      <a:pt x="849" y="1761"/>
                    </a:lnTo>
                    <a:lnTo>
                      <a:pt x="844" y="1761"/>
                    </a:lnTo>
                    <a:lnTo>
                      <a:pt x="839" y="1761"/>
                    </a:lnTo>
                    <a:lnTo>
                      <a:pt x="834" y="1761"/>
                    </a:lnTo>
                    <a:lnTo>
                      <a:pt x="829" y="1761"/>
                    </a:lnTo>
                    <a:lnTo>
                      <a:pt x="824" y="1760"/>
                    </a:lnTo>
                    <a:lnTo>
                      <a:pt x="819" y="1760"/>
                    </a:lnTo>
                    <a:lnTo>
                      <a:pt x="814" y="1760"/>
                    </a:lnTo>
                    <a:lnTo>
                      <a:pt x="809" y="1760"/>
                    </a:lnTo>
                    <a:lnTo>
                      <a:pt x="803" y="1760"/>
                    </a:lnTo>
                    <a:lnTo>
                      <a:pt x="798" y="1760"/>
                    </a:lnTo>
                    <a:lnTo>
                      <a:pt x="790" y="1759"/>
                    </a:lnTo>
                    <a:lnTo>
                      <a:pt x="787" y="1759"/>
                    </a:lnTo>
                    <a:lnTo>
                      <a:pt x="784" y="1758"/>
                    </a:lnTo>
                    <a:lnTo>
                      <a:pt x="780" y="1758"/>
                    </a:lnTo>
                    <a:lnTo>
                      <a:pt x="777" y="1758"/>
                    </a:lnTo>
                    <a:lnTo>
                      <a:pt x="774" y="1758"/>
                    </a:lnTo>
                    <a:lnTo>
                      <a:pt x="772" y="1758"/>
                    </a:lnTo>
                    <a:lnTo>
                      <a:pt x="769" y="1758"/>
                    </a:lnTo>
                    <a:lnTo>
                      <a:pt x="767" y="1757"/>
                    </a:lnTo>
                    <a:lnTo>
                      <a:pt x="764" y="1757"/>
                    </a:lnTo>
                    <a:lnTo>
                      <a:pt x="762" y="1757"/>
                    </a:lnTo>
                    <a:lnTo>
                      <a:pt x="760" y="1757"/>
                    </a:lnTo>
                    <a:lnTo>
                      <a:pt x="758" y="1756"/>
                    </a:lnTo>
                    <a:lnTo>
                      <a:pt x="756" y="1756"/>
                    </a:lnTo>
                    <a:lnTo>
                      <a:pt x="754" y="1756"/>
                    </a:lnTo>
                    <a:lnTo>
                      <a:pt x="752" y="1756"/>
                    </a:lnTo>
                    <a:lnTo>
                      <a:pt x="750" y="1756"/>
                    </a:lnTo>
                    <a:lnTo>
                      <a:pt x="748" y="1755"/>
                    </a:lnTo>
                    <a:lnTo>
                      <a:pt x="745" y="1755"/>
                    </a:lnTo>
                    <a:lnTo>
                      <a:pt x="743" y="1754"/>
                    </a:lnTo>
                    <a:lnTo>
                      <a:pt x="741" y="1754"/>
                    </a:lnTo>
                    <a:lnTo>
                      <a:pt x="738" y="1753"/>
                    </a:lnTo>
                    <a:lnTo>
                      <a:pt x="736" y="1753"/>
                    </a:lnTo>
                    <a:lnTo>
                      <a:pt x="733" y="1752"/>
                    </a:lnTo>
                    <a:lnTo>
                      <a:pt x="731" y="1752"/>
                    </a:lnTo>
                    <a:lnTo>
                      <a:pt x="728" y="1751"/>
                    </a:lnTo>
                    <a:lnTo>
                      <a:pt x="725" y="1750"/>
                    </a:lnTo>
                    <a:lnTo>
                      <a:pt x="722" y="1750"/>
                    </a:lnTo>
                    <a:lnTo>
                      <a:pt x="718" y="1748"/>
                    </a:lnTo>
                    <a:lnTo>
                      <a:pt x="714" y="1748"/>
                    </a:lnTo>
                    <a:lnTo>
                      <a:pt x="711" y="1747"/>
                    </a:lnTo>
                    <a:lnTo>
                      <a:pt x="699" y="1744"/>
                    </a:lnTo>
                    <a:lnTo>
                      <a:pt x="694" y="1742"/>
                    </a:lnTo>
                    <a:lnTo>
                      <a:pt x="689" y="1741"/>
                    </a:lnTo>
                    <a:lnTo>
                      <a:pt x="684" y="1740"/>
                    </a:lnTo>
                    <a:lnTo>
                      <a:pt x="680" y="1739"/>
                    </a:lnTo>
                    <a:lnTo>
                      <a:pt x="675" y="1738"/>
                    </a:lnTo>
                    <a:lnTo>
                      <a:pt x="671" y="1737"/>
                    </a:lnTo>
                    <a:lnTo>
                      <a:pt x="667" y="1736"/>
                    </a:lnTo>
                    <a:lnTo>
                      <a:pt x="664" y="1735"/>
                    </a:lnTo>
                    <a:lnTo>
                      <a:pt x="660" y="1734"/>
                    </a:lnTo>
                    <a:lnTo>
                      <a:pt x="656" y="1734"/>
                    </a:lnTo>
                    <a:lnTo>
                      <a:pt x="653" y="1733"/>
                    </a:lnTo>
                    <a:lnTo>
                      <a:pt x="650" y="1732"/>
                    </a:lnTo>
                    <a:lnTo>
                      <a:pt x="647" y="1731"/>
                    </a:lnTo>
                    <a:lnTo>
                      <a:pt x="644" y="1730"/>
                    </a:lnTo>
                    <a:lnTo>
                      <a:pt x="640" y="1729"/>
                    </a:lnTo>
                    <a:lnTo>
                      <a:pt x="638" y="1728"/>
                    </a:lnTo>
                    <a:lnTo>
                      <a:pt x="634" y="1726"/>
                    </a:lnTo>
                    <a:lnTo>
                      <a:pt x="631" y="1725"/>
                    </a:lnTo>
                    <a:lnTo>
                      <a:pt x="628" y="1724"/>
                    </a:lnTo>
                    <a:lnTo>
                      <a:pt x="625" y="1722"/>
                    </a:lnTo>
                    <a:lnTo>
                      <a:pt x="622" y="1720"/>
                    </a:lnTo>
                    <a:lnTo>
                      <a:pt x="618" y="1719"/>
                    </a:lnTo>
                    <a:lnTo>
                      <a:pt x="615" y="1717"/>
                    </a:lnTo>
                    <a:lnTo>
                      <a:pt x="611" y="1714"/>
                    </a:lnTo>
                    <a:lnTo>
                      <a:pt x="608" y="1712"/>
                    </a:lnTo>
                    <a:lnTo>
                      <a:pt x="604" y="1710"/>
                    </a:lnTo>
                    <a:lnTo>
                      <a:pt x="600" y="1707"/>
                    </a:lnTo>
                    <a:lnTo>
                      <a:pt x="595" y="1704"/>
                    </a:lnTo>
                    <a:lnTo>
                      <a:pt x="591" y="1700"/>
                    </a:lnTo>
                    <a:lnTo>
                      <a:pt x="586" y="1697"/>
                    </a:lnTo>
                    <a:lnTo>
                      <a:pt x="571" y="1686"/>
                    </a:lnTo>
                    <a:lnTo>
                      <a:pt x="564" y="1680"/>
                    </a:lnTo>
                    <a:lnTo>
                      <a:pt x="558" y="1675"/>
                    </a:lnTo>
                    <a:lnTo>
                      <a:pt x="552" y="1670"/>
                    </a:lnTo>
                    <a:lnTo>
                      <a:pt x="546" y="1665"/>
                    </a:lnTo>
                    <a:lnTo>
                      <a:pt x="540" y="1661"/>
                    </a:lnTo>
                    <a:lnTo>
                      <a:pt x="536" y="1656"/>
                    </a:lnTo>
                    <a:lnTo>
                      <a:pt x="531" y="1652"/>
                    </a:lnTo>
                    <a:lnTo>
                      <a:pt x="526" y="1648"/>
                    </a:lnTo>
                    <a:lnTo>
                      <a:pt x="522" y="1643"/>
                    </a:lnTo>
                    <a:lnTo>
                      <a:pt x="518" y="1639"/>
                    </a:lnTo>
                    <a:lnTo>
                      <a:pt x="514" y="1635"/>
                    </a:lnTo>
                    <a:lnTo>
                      <a:pt x="511" y="1630"/>
                    </a:lnTo>
                    <a:lnTo>
                      <a:pt x="507" y="1626"/>
                    </a:lnTo>
                    <a:lnTo>
                      <a:pt x="504" y="1622"/>
                    </a:lnTo>
                    <a:lnTo>
                      <a:pt x="501" y="1618"/>
                    </a:lnTo>
                    <a:lnTo>
                      <a:pt x="498" y="1613"/>
                    </a:lnTo>
                    <a:lnTo>
                      <a:pt x="495" y="1608"/>
                    </a:lnTo>
                    <a:lnTo>
                      <a:pt x="492" y="1603"/>
                    </a:lnTo>
                    <a:lnTo>
                      <a:pt x="488" y="1598"/>
                    </a:lnTo>
                    <a:lnTo>
                      <a:pt x="486" y="1593"/>
                    </a:lnTo>
                    <a:lnTo>
                      <a:pt x="482" y="1588"/>
                    </a:lnTo>
                    <a:lnTo>
                      <a:pt x="479" y="1582"/>
                    </a:lnTo>
                    <a:lnTo>
                      <a:pt x="476" y="1576"/>
                    </a:lnTo>
                    <a:lnTo>
                      <a:pt x="473" y="1569"/>
                    </a:lnTo>
                    <a:lnTo>
                      <a:pt x="469" y="1562"/>
                    </a:lnTo>
                    <a:lnTo>
                      <a:pt x="466" y="1555"/>
                    </a:lnTo>
                    <a:lnTo>
                      <a:pt x="462" y="1548"/>
                    </a:lnTo>
                    <a:lnTo>
                      <a:pt x="458" y="1540"/>
                    </a:lnTo>
                    <a:lnTo>
                      <a:pt x="453" y="1532"/>
                    </a:lnTo>
                    <a:lnTo>
                      <a:pt x="449" y="1523"/>
                    </a:lnTo>
                    <a:lnTo>
                      <a:pt x="438" y="1502"/>
                    </a:lnTo>
                    <a:lnTo>
                      <a:pt x="434" y="1493"/>
                    </a:lnTo>
                    <a:lnTo>
                      <a:pt x="430" y="1484"/>
                    </a:lnTo>
                    <a:lnTo>
                      <a:pt x="426" y="1476"/>
                    </a:lnTo>
                    <a:lnTo>
                      <a:pt x="422" y="1468"/>
                    </a:lnTo>
                    <a:lnTo>
                      <a:pt x="420" y="1461"/>
                    </a:lnTo>
                    <a:lnTo>
                      <a:pt x="416" y="1454"/>
                    </a:lnTo>
                    <a:lnTo>
                      <a:pt x="414" y="1447"/>
                    </a:lnTo>
                    <a:lnTo>
                      <a:pt x="412" y="1440"/>
                    </a:lnTo>
                    <a:lnTo>
                      <a:pt x="409" y="1434"/>
                    </a:lnTo>
                    <a:lnTo>
                      <a:pt x="408" y="1427"/>
                    </a:lnTo>
                    <a:lnTo>
                      <a:pt x="406" y="1421"/>
                    </a:lnTo>
                    <a:lnTo>
                      <a:pt x="404" y="1415"/>
                    </a:lnTo>
                    <a:lnTo>
                      <a:pt x="402" y="1409"/>
                    </a:lnTo>
                    <a:lnTo>
                      <a:pt x="401" y="1403"/>
                    </a:lnTo>
                    <a:lnTo>
                      <a:pt x="400" y="1397"/>
                    </a:lnTo>
                    <a:lnTo>
                      <a:pt x="398" y="1391"/>
                    </a:lnTo>
                    <a:lnTo>
                      <a:pt x="397" y="1384"/>
                    </a:lnTo>
                    <a:lnTo>
                      <a:pt x="396" y="1378"/>
                    </a:lnTo>
                    <a:lnTo>
                      <a:pt x="394" y="1371"/>
                    </a:lnTo>
                    <a:lnTo>
                      <a:pt x="393" y="1364"/>
                    </a:lnTo>
                    <a:lnTo>
                      <a:pt x="392" y="1357"/>
                    </a:lnTo>
                    <a:lnTo>
                      <a:pt x="390" y="1350"/>
                    </a:lnTo>
                    <a:lnTo>
                      <a:pt x="389" y="1342"/>
                    </a:lnTo>
                    <a:lnTo>
                      <a:pt x="387" y="1334"/>
                    </a:lnTo>
                    <a:lnTo>
                      <a:pt x="386" y="1325"/>
                    </a:lnTo>
                    <a:lnTo>
                      <a:pt x="384" y="1316"/>
                    </a:lnTo>
                    <a:lnTo>
                      <a:pt x="382" y="1306"/>
                    </a:lnTo>
                    <a:lnTo>
                      <a:pt x="379" y="1296"/>
                    </a:lnTo>
                    <a:lnTo>
                      <a:pt x="377" y="1285"/>
                    </a:lnTo>
                    <a:lnTo>
                      <a:pt x="374" y="1274"/>
                    </a:lnTo>
                    <a:lnTo>
                      <a:pt x="370" y="1258"/>
                    </a:lnTo>
                    <a:lnTo>
                      <a:pt x="368" y="1250"/>
                    </a:lnTo>
                    <a:lnTo>
                      <a:pt x="366" y="1243"/>
                    </a:lnTo>
                    <a:lnTo>
                      <a:pt x="365" y="1236"/>
                    </a:lnTo>
                    <a:lnTo>
                      <a:pt x="363" y="1230"/>
                    </a:lnTo>
                    <a:lnTo>
                      <a:pt x="362" y="1224"/>
                    </a:lnTo>
                    <a:lnTo>
                      <a:pt x="361" y="1219"/>
                    </a:lnTo>
                    <a:lnTo>
                      <a:pt x="359" y="1214"/>
                    </a:lnTo>
                    <a:lnTo>
                      <a:pt x="358" y="1208"/>
                    </a:lnTo>
                    <a:lnTo>
                      <a:pt x="357" y="1204"/>
                    </a:lnTo>
                    <a:lnTo>
                      <a:pt x="356" y="1199"/>
                    </a:lnTo>
                    <a:lnTo>
                      <a:pt x="355" y="1194"/>
                    </a:lnTo>
                    <a:lnTo>
                      <a:pt x="354" y="1190"/>
                    </a:lnTo>
                    <a:lnTo>
                      <a:pt x="354" y="1185"/>
                    </a:lnTo>
                    <a:lnTo>
                      <a:pt x="353" y="1181"/>
                    </a:lnTo>
                    <a:lnTo>
                      <a:pt x="352" y="1176"/>
                    </a:lnTo>
                    <a:lnTo>
                      <a:pt x="351" y="1172"/>
                    </a:lnTo>
                    <a:lnTo>
                      <a:pt x="350" y="1168"/>
                    </a:lnTo>
                    <a:lnTo>
                      <a:pt x="349" y="1163"/>
                    </a:lnTo>
                    <a:lnTo>
                      <a:pt x="348" y="1158"/>
                    </a:lnTo>
                    <a:lnTo>
                      <a:pt x="348" y="1153"/>
                    </a:lnTo>
                    <a:lnTo>
                      <a:pt x="347" y="1148"/>
                    </a:lnTo>
                    <a:lnTo>
                      <a:pt x="346" y="1143"/>
                    </a:lnTo>
                    <a:lnTo>
                      <a:pt x="345" y="1137"/>
                    </a:lnTo>
                    <a:lnTo>
                      <a:pt x="344" y="1131"/>
                    </a:lnTo>
                    <a:lnTo>
                      <a:pt x="343" y="1125"/>
                    </a:lnTo>
                    <a:lnTo>
                      <a:pt x="342" y="1118"/>
                    </a:lnTo>
                    <a:lnTo>
                      <a:pt x="341" y="1111"/>
                    </a:lnTo>
                    <a:lnTo>
                      <a:pt x="339" y="1104"/>
                    </a:lnTo>
                    <a:lnTo>
                      <a:pt x="338" y="1096"/>
                    </a:lnTo>
                    <a:lnTo>
                      <a:pt x="337" y="1087"/>
                    </a:lnTo>
                    <a:lnTo>
                      <a:pt x="333" y="1064"/>
                    </a:lnTo>
                    <a:lnTo>
                      <a:pt x="331" y="1054"/>
                    </a:lnTo>
                    <a:lnTo>
                      <a:pt x="329" y="1044"/>
                    </a:lnTo>
                    <a:lnTo>
                      <a:pt x="328" y="1034"/>
                    </a:lnTo>
                    <a:lnTo>
                      <a:pt x="326" y="1026"/>
                    </a:lnTo>
                    <a:lnTo>
                      <a:pt x="325" y="1018"/>
                    </a:lnTo>
                    <a:lnTo>
                      <a:pt x="324" y="1010"/>
                    </a:lnTo>
                    <a:lnTo>
                      <a:pt x="323" y="1002"/>
                    </a:lnTo>
                    <a:lnTo>
                      <a:pt x="322" y="995"/>
                    </a:lnTo>
                    <a:lnTo>
                      <a:pt x="321" y="988"/>
                    </a:lnTo>
                    <a:lnTo>
                      <a:pt x="320" y="982"/>
                    </a:lnTo>
                    <a:lnTo>
                      <a:pt x="319" y="975"/>
                    </a:lnTo>
                    <a:lnTo>
                      <a:pt x="318" y="969"/>
                    </a:lnTo>
                    <a:lnTo>
                      <a:pt x="318" y="963"/>
                    </a:lnTo>
                    <a:lnTo>
                      <a:pt x="317" y="956"/>
                    </a:lnTo>
                    <a:lnTo>
                      <a:pt x="316" y="950"/>
                    </a:lnTo>
                    <a:lnTo>
                      <a:pt x="315" y="944"/>
                    </a:lnTo>
                    <a:lnTo>
                      <a:pt x="314" y="938"/>
                    </a:lnTo>
                    <a:lnTo>
                      <a:pt x="314" y="931"/>
                    </a:lnTo>
                    <a:lnTo>
                      <a:pt x="313" y="925"/>
                    </a:lnTo>
                    <a:lnTo>
                      <a:pt x="312" y="918"/>
                    </a:lnTo>
                    <a:lnTo>
                      <a:pt x="311" y="911"/>
                    </a:lnTo>
                    <a:lnTo>
                      <a:pt x="310" y="903"/>
                    </a:lnTo>
                    <a:lnTo>
                      <a:pt x="309" y="895"/>
                    </a:lnTo>
                    <a:lnTo>
                      <a:pt x="308" y="887"/>
                    </a:lnTo>
                    <a:lnTo>
                      <a:pt x="307" y="878"/>
                    </a:lnTo>
                    <a:lnTo>
                      <a:pt x="306" y="869"/>
                    </a:lnTo>
                    <a:lnTo>
                      <a:pt x="304" y="859"/>
                    </a:lnTo>
                    <a:lnTo>
                      <a:pt x="303" y="848"/>
                    </a:lnTo>
                    <a:lnTo>
                      <a:pt x="301" y="837"/>
                    </a:lnTo>
                    <a:lnTo>
                      <a:pt x="300" y="826"/>
                    </a:lnTo>
                    <a:lnTo>
                      <a:pt x="296" y="804"/>
                    </a:lnTo>
                    <a:lnTo>
                      <a:pt x="295" y="795"/>
                    </a:lnTo>
                    <a:lnTo>
                      <a:pt x="293" y="786"/>
                    </a:lnTo>
                    <a:lnTo>
                      <a:pt x="292" y="778"/>
                    </a:lnTo>
                    <a:lnTo>
                      <a:pt x="290" y="770"/>
                    </a:lnTo>
                    <a:lnTo>
                      <a:pt x="289" y="762"/>
                    </a:lnTo>
                    <a:lnTo>
                      <a:pt x="288" y="755"/>
                    </a:lnTo>
                    <a:lnTo>
                      <a:pt x="287" y="749"/>
                    </a:lnTo>
                    <a:lnTo>
                      <a:pt x="286" y="742"/>
                    </a:lnTo>
                    <a:lnTo>
                      <a:pt x="285" y="736"/>
                    </a:lnTo>
                    <a:lnTo>
                      <a:pt x="284" y="730"/>
                    </a:lnTo>
                    <a:lnTo>
                      <a:pt x="283" y="724"/>
                    </a:lnTo>
                    <a:lnTo>
                      <a:pt x="282" y="718"/>
                    </a:lnTo>
                    <a:lnTo>
                      <a:pt x="281" y="713"/>
                    </a:lnTo>
                    <a:lnTo>
                      <a:pt x="280" y="708"/>
                    </a:lnTo>
                    <a:lnTo>
                      <a:pt x="279" y="702"/>
                    </a:lnTo>
                    <a:lnTo>
                      <a:pt x="278" y="696"/>
                    </a:lnTo>
                    <a:lnTo>
                      <a:pt x="277" y="691"/>
                    </a:lnTo>
                    <a:lnTo>
                      <a:pt x="276" y="685"/>
                    </a:lnTo>
                    <a:lnTo>
                      <a:pt x="275" y="679"/>
                    </a:lnTo>
                    <a:lnTo>
                      <a:pt x="274" y="673"/>
                    </a:lnTo>
                    <a:lnTo>
                      <a:pt x="273" y="666"/>
                    </a:lnTo>
                    <a:lnTo>
                      <a:pt x="272" y="660"/>
                    </a:lnTo>
                    <a:lnTo>
                      <a:pt x="271" y="652"/>
                    </a:lnTo>
                    <a:lnTo>
                      <a:pt x="270" y="645"/>
                    </a:lnTo>
                    <a:lnTo>
                      <a:pt x="268" y="637"/>
                    </a:lnTo>
                    <a:lnTo>
                      <a:pt x="267" y="628"/>
                    </a:lnTo>
                    <a:lnTo>
                      <a:pt x="266" y="620"/>
                    </a:lnTo>
                    <a:lnTo>
                      <a:pt x="265" y="610"/>
                    </a:lnTo>
                    <a:lnTo>
                      <a:pt x="263" y="600"/>
                    </a:lnTo>
                    <a:lnTo>
                      <a:pt x="262" y="589"/>
                    </a:lnTo>
                    <a:lnTo>
                      <a:pt x="259" y="570"/>
                    </a:lnTo>
                    <a:lnTo>
                      <a:pt x="258" y="562"/>
                    </a:lnTo>
                    <a:lnTo>
                      <a:pt x="257" y="554"/>
                    </a:lnTo>
                    <a:lnTo>
                      <a:pt x="256" y="546"/>
                    </a:lnTo>
                    <a:lnTo>
                      <a:pt x="256" y="539"/>
                    </a:lnTo>
                    <a:lnTo>
                      <a:pt x="255" y="533"/>
                    </a:lnTo>
                    <a:lnTo>
                      <a:pt x="254" y="526"/>
                    </a:lnTo>
                    <a:lnTo>
                      <a:pt x="254" y="520"/>
                    </a:lnTo>
                    <a:lnTo>
                      <a:pt x="254" y="514"/>
                    </a:lnTo>
                    <a:lnTo>
                      <a:pt x="253" y="509"/>
                    </a:lnTo>
                    <a:lnTo>
                      <a:pt x="253" y="503"/>
                    </a:lnTo>
                    <a:lnTo>
                      <a:pt x="252" y="498"/>
                    </a:lnTo>
                    <a:lnTo>
                      <a:pt x="252" y="493"/>
                    </a:lnTo>
                    <a:lnTo>
                      <a:pt x="252" y="488"/>
                    </a:lnTo>
                    <a:lnTo>
                      <a:pt x="251" y="483"/>
                    </a:lnTo>
                    <a:lnTo>
                      <a:pt x="251" y="478"/>
                    </a:lnTo>
                    <a:lnTo>
                      <a:pt x="250" y="473"/>
                    </a:lnTo>
                    <a:lnTo>
                      <a:pt x="250" y="468"/>
                    </a:lnTo>
                    <a:lnTo>
                      <a:pt x="250" y="462"/>
                    </a:lnTo>
                    <a:lnTo>
                      <a:pt x="249" y="457"/>
                    </a:lnTo>
                    <a:lnTo>
                      <a:pt x="249" y="452"/>
                    </a:lnTo>
                    <a:lnTo>
                      <a:pt x="248" y="446"/>
                    </a:lnTo>
                    <a:lnTo>
                      <a:pt x="247" y="440"/>
                    </a:lnTo>
                    <a:lnTo>
                      <a:pt x="246" y="433"/>
                    </a:lnTo>
                    <a:lnTo>
                      <a:pt x="246" y="427"/>
                    </a:lnTo>
                    <a:lnTo>
                      <a:pt x="244" y="420"/>
                    </a:lnTo>
                    <a:lnTo>
                      <a:pt x="243" y="412"/>
                    </a:lnTo>
                    <a:lnTo>
                      <a:pt x="242" y="404"/>
                    </a:lnTo>
                    <a:lnTo>
                      <a:pt x="240" y="396"/>
                    </a:lnTo>
                    <a:lnTo>
                      <a:pt x="239" y="387"/>
                    </a:lnTo>
                    <a:lnTo>
                      <a:pt x="237" y="378"/>
                    </a:lnTo>
                    <a:lnTo>
                      <a:pt x="234" y="361"/>
                    </a:lnTo>
                    <a:lnTo>
                      <a:pt x="232" y="353"/>
                    </a:lnTo>
                    <a:lnTo>
                      <a:pt x="231" y="346"/>
                    </a:lnTo>
                    <a:lnTo>
                      <a:pt x="230" y="339"/>
                    </a:lnTo>
                    <a:lnTo>
                      <a:pt x="228" y="333"/>
                    </a:lnTo>
                    <a:lnTo>
                      <a:pt x="227" y="327"/>
                    </a:lnTo>
                    <a:lnTo>
                      <a:pt x="226" y="321"/>
                    </a:lnTo>
                    <a:lnTo>
                      <a:pt x="225" y="316"/>
                    </a:lnTo>
                    <a:lnTo>
                      <a:pt x="224" y="310"/>
                    </a:lnTo>
                    <a:lnTo>
                      <a:pt x="222" y="305"/>
                    </a:lnTo>
                    <a:lnTo>
                      <a:pt x="222" y="300"/>
                    </a:lnTo>
                    <a:lnTo>
                      <a:pt x="220" y="296"/>
                    </a:lnTo>
                    <a:lnTo>
                      <a:pt x="219" y="291"/>
                    </a:lnTo>
                    <a:lnTo>
                      <a:pt x="218" y="287"/>
                    </a:lnTo>
                    <a:lnTo>
                      <a:pt x="217" y="282"/>
                    </a:lnTo>
                    <a:lnTo>
                      <a:pt x="216" y="278"/>
                    </a:lnTo>
                    <a:lnTo>
                      <a:pt x="215" y="274"/>
                    </a:lnTo>
                    <a:lnTo>
                      <a:pt x="213" y="269"/>
                    </a:lnTo>
                    <a:lnTo>
                      <a:pt x="212" y="265"/>
                    </a:lnTo>
                    <a:lnTo>
                      <a:pt x="210" y="260"/>
                    </a:lnTo>
                    <a:lnTo>
                      <a:pt x="209" y="255"/>
                    </a:lnTo>
                    <a:lnTo>
                      <a:pt x="208" y="250"/>
                    </a:lnTo>
                    <a:lnTo>
                      <a:pt x="206" y="245"/>
                    </a:lnTo>
                    <a:lnTo>
                      <a:pt x="204" y="239"/>
                    </a:lnTo>
                    <a:lnTo>
                      <a:pt x="202" y="234"/>
                    </a:lnTo>
                    <a:lnTo>
                      <a:pt x="200" y="227"/>
                    </a:lnTo>
                    <a:lnTo>
                      <a:pt x="198" y="221"/>
                    </a:lnTo>
                    <a:lnTo>
                      <a:pt x="195" y="214"/>
                    </a:lnTo>
                    <a:lnTo>
                      <a:pt x="193" y="207"/>
                    </a:lnTo>
                    <a:lnTo>
                      <a:pt x="190" y="199"/>
                    </a:lnTo>
                    <a:lnTo>
                      <a:pt x="187" y="191"/>
                    </a:lnTo>
                    <a:lnTo>
                      <a:pt x="184" y="180"/>
                    </a:lnTo>
                    <a:lnTo>
                      <a:pt x="182" y="176"/>
                    </a:lnTo>
                    <a:lnTo>
                      <a:pt x="180" y="171"/>
                    </a:lnTo>
                    <a:lnTo>
                      <a:pt x="179" y="167"/>
                    </a:lnTo>
                    <a:lnTo>
                      <a:pt x="178" y="163"/>
                    </a:lnTo>
                    <a:lnTo>
                      <a:pt x="177" y="159"/>
                    </a:lnTo>
                    <a:lnTo>
                      <a:pt x="176" y="156"/>
                    </a:lnTo>
                    <a:lnTo>
                      <a:pt x="174" y="152"/>
                    </a:lnTo>
                    <a:lnTo>
                      <a:pt x="174" y="149"/>
                    </a:lnTo>
                    <a:lnTo>
                      <a:pt x="172" y="146"/>
                    </a:lnTo>
                    <a:lnTo>
                      <a:pt x="172" y="142"/>
                    </a:lnTo>
                    <a:lnTo>
                      <a:pt x="171" y="140"/>
                    </a:lnTo>
                    <a:lnTo>
                      <a:pt x="170" y="137"/>
                    </a:lnTo>
                    <a:lnTo>
                      <a:pt x="169" y="134"/>
                    </a:lnTo>
                    <a:lnTo>
                      <a:pt x="168" y="131"/>
                    </a:lnTo>
                    <a:lnTo>
                      <a:pt x="167" y="128"/>
                    </a:lnTo>
                    <a:lnTo>
                      <a:pt x="166" y="126"/>
                    </a:lnTo>
                    <a:lnTo>
                      <a:pt x="164" y="123"/>
                    </a:lnTo>
                    <a:lnTo>
                      <a:pt x="163" y="120"/>
                    </a:lnTo>
                    <a:lnTo>
                      <a:pt x="162" y="117"/>
                    </a:lnTo>
                    <a:lnTo>
                      <a:pt x="160" y="114"/>
                    </a:lnTo>
                    <a:lnTo>
                      <a:pt x="159" y="111"/>
                    </a:lnTo>
                    <a:lnTo>
                      <a:pt x="157" y="108"/>
                    </a:lnTo>
                    <a:lnTo>
                      <a:pt x="155" y="105"/>
                    </a:lnTo>
                    <a:lnTo>
                      <a:pt x="153" y="102"/>
                    </a:lnTo>
                    <a:lnTo>
                      <a:pt x="151" y="98"/>
                    </a:lnTo>
                    <a:lnTo>
                      <a:pt x="148" y="95"/>
                    </a:lnTo>
                    <a:lnTo>
                      <a:pt x="146" y="91"/>
                    </a:lnTo>
                    <a:lnTo>
                      <a:pt x="143" y="87"/>
                    </a:lnTo>
                    <a:lnTo>
                      <a:pt x="140" y="83"/>
                    </a:lnTo>
                    <a:lnTo>
                      <a:pt x="137" y="79"/>
                    </a:lnTo>
                    <a:lnTo>
                      <a:pt x="131" y="70"/>
                    </a:lnTo>
                    <a:lnTo>
                      <a:pt x="128" y="67"/>
                    </a:lnTo>
                    <a:lnTo>
                      <a:pt x="126" y="63"/>
                    </a:lnTo>
                    <a:lnTo>
                      <a:pt x="123" y="60"/>
                    </a:lnTo>
                    <a:lnTo>
                      <a:pt x="121" y="57"/>
                    </a:lnTo>
                    <a:lnTo>
                      <a:pt x="118" y="54"/>
                    </a:lnTo>
                    <a:lnTo>
                      <a:pt x="116" y="51"/>
                    </a:lnTo>
                    <a:lnTo>
                      <a:pt x="114" y="48"/>
                    </a:lnTo>
                    <a:lnTo>
                      <a:pt x="112" y="45"/>
                    </a:lnTo>
                    <a:lnTo>
                      <a:pt x="110" y="42"/>
                    </a:lnTo>
                    <a:lnTo>
                      <a:pt x="108" y="40"/>
                    </a:lnTo>
                    <a:lnTo>
                      <a:pt x="106" y="38"/>
                    </a:lnTo>
                    <a:lnTo>
                      <a:pt x="104" y="36"/>
                    </a:lnTo>
                    <a:lnTo>
                      <a:pt x="102" y="34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5" y="28"/>
                    </a:lnTo>
                    <a:lnTo>
                      <a:pt x="93" y="26"/>
                    </a:lnTo>
                    <a:lnTo>
                      <a:pt x="91" y="24"/>
                    </a:lnTo>
                    <a:lnTo>
                      <a:pt x="88" y="22"/>
                    </a:lnTo>
                    <a:lnTo>
                      <a:pt x="86" y="20"/>
                    </a:lnTo>
                    <a:lnTo>
                      <a:pt x="83" y="19"/>
                    </a:lnTo>
                    <a:lnTo>
                      <a:pt x="80" y="17"/>
                    </a:lnTo>
                    <a:lnTo>
                      <a:pt x="77" y="16"/>
                    </a:lnTo>
                    <a:lnTo>
                      <a:pt x="74" y="14"/>
                    </a:lnTo>
                    <a:lnTo>
                      <a:pt x="70" y="12"/>
                    </a:lnTo>
                    <a:lnTo>
                      <a:pt x="67" y="10"/>
                    </a:lnTo>
                    <a:lnTo>
                      <a:pt x="63" y="9"/>
                    </a:lnTo>
                    <a:lnTo>
                      <a:pt x="59" y="7"/>
                    </a:lnTo>
                    <a:lnTo>
                      <a:pt x="54" y="6"/>
                    </a:lnTo>
                    <a:lnTo>
                      <a:pt x="50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1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2730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>
                <a:off x="2819" y="2789"/>
                <a:ext cx="312" cy="272"/>
                <a:chOff x="2819" y="2789"/>
                <a:chExt cx="312" cy="272"/>
              </a:xfrm>
            </p:grpSpPr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19" y="2789"/>
                  <a:ext cx="312" cy="0"/>
                </a:xfrm>
                <a:prstGeom prst="line">
                  <a:avLst/>
                </a:prstGeom>
                <a:noFill/>
                <a:ln w="27305">
                  <a:solidFill>
                    <a:srgbClr val="008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2840" y="2900"/>
                  <a:ext cx="229" cy="161"/>
                  <a:chOff x="2840" y="2900"/>
                  <a:chExt cx="229" cy="161"/>
                </a:xfrm>
              </p:grpSpPr>
              <p:sp>
                <p:nvSpPr>
                  <p:cNvPr id="32" name="Freeform 13"/>
                  <p:cNvSpPr>
                    <a:spLocks/>
                  </p:cNvSpPr>
                  <p:nvPr/>
                </p:nvSpPr>
                <p:spPr bwMode="auto">
                  <a:xfrm>
                    <a:off x="2840" y="2900"/>
                    <a:ext cx="229" cy="161"/>
                  </a:xfrm>
                  <a:custGeom>
                    <a:avLst/>
                    <a:gdLst/>
                    <a:ahLst/>
                    <a:cxnLst>
                      <a:cxn ang="0">
                        <a:pos x="178" y="31"/>
                      </a:cxn>
                      <a:cxn ang="0">
                        <a:pos x="191" y="56"/>
                      </a:cxn>
                      <a:cxn ang="0">
                        <a:pos x="189" y="89"/>
                      </a:cxn>
                      <a:cxn ang="0">
                        <a:pos x="174" y="120"/>
                      </a:cxn>
                      <a:cxn ang="0">
                        <a:pos x="149" y="141"/>
                      </a:cxn>
                      <a:cxn ang="0">
                        <a:pos x="113" y="156"/>
                      </a:cxn>
                      <a:cxn ang="0">
                        <a:pos x="86" y="160"/>
                      </a:cxn>
                      <a:cxn ang="0">
                        <a:pos x="74" y="160"/>
                      </a:cxn>
                      <a:cxn ang="0">
                        <a:pos x="48" y="156"/>
                      </a:cxn>
                      <a:cxn ang="0">
                        <a:pos x="32" y="151"/>
                      </a:cxn>
                      <a:cxn ang="0">
                        <a:pos x="23" y="145"/>
                      </a:cxn>
                      <a:cxn ang="0">
                        <a:pos x="12" y="134"/>
                      </a:cxn>
                      <a:cxn ang="0">
                        <a:pos x="6" y="124"/>
                      </a:cxn>
                      <a:cxn ang="0">
                        <a:pos x="0" y="105"/>
                      </a:cxn>
                      <a:cxn ang="0">
                        <a:pos x="5" y="71"/>
                      </a:cxn>
                      <a:cxn ang="0">
                        <a:pos x="25" y="40"/>
                      </a:cxn>
                      <a:cxn ang="0">
                        <a:pos x="51" y="20"/>
                      </a:cxn>
                      <a:cxn ang="0">
                        <a:pos x="78" y="10"/>
                      </a:cxn>
                      <a:cxn ang="0">
                        <a:pos x="106" y="6"/>
                      </a:cxn>
                      <a:cxn ang="0">
                        <a:pos x="164" y="6"/>
                      </a:cxn>
                      <a:cxn ang="0">
                        <a:pos x="212" y="2"/>
                      </a:cxn>
                      <a:cxn ang="0">
                        <a:pos x="228" y="4"/>
                      </a:cxn>
                      <a:cxn ang="0">
                        <a:pos x="226" y="11"/>
                      </a:cxn>
                      <a:cxn ang="0">
                        <a:pos x="221" y="17"/>
                      </a:cxn>
                      <a:cxn ang="0">
                        <a:pos x="165" y="21"/>
                      </a:cxn>
                      <a:cxn ang="0">
                        <a:pos x="128" y="24"/>
                      </a:cxn>
                      <a:cxn ang="0">
                        <a:pos x="114" y="21"/>
                      </a:cxn>
                      <a:cxn ang="0">
                        <a:pos x="100" y="22"/>
                      </a:cxn>
                      <a:cxn ang="0">
                        <a:pos x="84" y="27"/>
                      </a:cxn>
                      <a:cxn ang="0">
                        <a:pos x="70" y="36"/>
                      </a:cxn>
                      <a:cxn ang="0">
                        <a:pos x="57" y="49"/>
                      </a:cxn>
                      <a:cxn ang="0">
                        <a:pos x="47" y="64"/>
                      </a:cxn>
                      <a:cxn ang="0">
                        <a:pos x="40" y="80"/>
                      </a:cxn>
                      <a:cxn ang="0">
                        <a:pos x="37" y="97"/>
                      </a:cxn>
                      <a:cxn ang="0">
                        <a:pos x="38" y="113"/>
                      </a:cxn>
                      <a:cxn ang="0">
                        <a:pos x="42" y="127"/>
                      </a:cxn>
                      <a:cxn ang="0">
                        <a:pos x="51" y="138"/>
                      </a:cxn>
                      <a:cxn ang="0">
                        <a:pos x="62" y="146"/>
                      </a:cxn>
                      <a:cxn ang="0">
                        <a:pos x="76" y="150"/>
                      </a:cxn>
                      <a:cxn ang="0">
                        <a:pos x="91" y="148"/>
                      </a:cxn>
                      <a:cxn ang="0">
                        <a:pos x="106" y="143"/>
                      </a:cxn>
                      <a:cxn ang="0">
                        <a:pos x="121" y="134"/>
                      </a:cxn>
                      <a:cxn ang="0">
                        <a:pos x="134" y="121"/>
                      </a:cxn>
                      <a:cxn ang="0">
                        <a:pos x="144" y="106"/>
                      </a:cxn>
                      <a:cxn ang="0">
                        <a:pos x="151" y="90"/>
                      </a:cxn>
                      <a:cxn ang="0">
                        <a:pos x="154" y="73"/>
                      </a:cxn>
                      <a:cxn ang="0">
                        <a:pos x="153" y="57"/>
                      </a:cxn>
                      <a:cxn ang="0">
                        <a:pos x="148" y="43"/>
                      </a:cxn>
                      <a:cxn ang="0">
                        <a:pos x="140" y="32"/>
                      </a:cxn>
                      <a:cxn ang="0">
                        <a:pos x="165" y="21"/>
                      </a:cxn>
                    </a:cxnLst>
                    <a:rect l="0" t="0" r="r" b="b"/>
                    <a:pathLst>
                      <a:path w="229" h="161">
                        <a:moveTo>
                          <a:pt x="165" y="21"/>
                        </a:moveTo>
                        <a:lnTo>
                          <a:pt x="171" y="25"/>
                        </a:lnTo>
                        <a:lnTo>
                          <a:pt x="178" y="31"/>
                        </a:lnTo>
                        <a:lnTo>
                          <a:pt x="184" y="38"/>
                        </a:lnTo>
                        <a:lnTo>
                          <a:pt x="188" y="45"/>
                        </a:lnTo>
                        <a:lnTo>
                          <a:pt x="191" y="56"/>
                        </a:lnTo>
                        <a:lnTo>
                          <a:pt x="192" y="64"/>
                        </a:lnTo>
                        <a:lnTo>
                          <a:pt x="191" y="77"/>
                        </a:lnTo>
                        <a:lnTo>
                          <a:pt x="189" y="89"/>
                        </a:lnTo>
                        <a:lnTo>
                          <a:pt x="184" y="101"/>
                        </a:lnTo>
                        <a:lnTo>
                          <a:pt x="180" y="110"/>
                        </a:lnTo>
                        <a:lnTo>
                          <a:pt x="174" y="120"/>
                        </a:lnTo>
                        <a:lnTo>
                          <a:pt x="167" y="127"/>
                        </a:lnTo>
                        <a:lnTo>
                          <a:pt x="160" y="134"/>
                        </a:lnTo>
                        <a:lnTo>
                          <a:pt x="149" y="141"/>
                        </a:lnTo>
                        <a:lnTo>
                          <a:pt x="137" y="148"/>
                        </a:lnTo>
                        <a:lnTo>
                          <a:pt x="126" y="152"/>
                        </a:lnTo>
                        <a:lnTo>
                          <a:pt x="113" y="156"/>
                        </a:lnTo>
                        <a:lnTo>
                          <a:pt x="103" y="158"/>
                        </a:lnTo>
                        <a:lnTo>
                          <a:pt x="90" y="160"/>
                        </a:lnTo>
                        <a:lnTo>
                          <a:pt x="86" y="160"/>
                        </a:lnTo>
                        <a:lnTo>
                          <a:pt x="82" y="160"/>
                        </a:lnTo>
                        <a:lnTo>
                          <a:pt x="78" y="160"/>
                        </a:lnTo>
                        <a:lnTo>
                          <a:pt x="74" y="160"/>
                        </a:lnTo>
                        <a:lnTo>
                          <a:pt x="59" y="159"/>
                        </a:lnTo>
                        <a:lnTo>
                          <a:pt x="53" y="158"/>
                        </a:lnTo>
                        <a:lnTo>
                          <a:pt x="48" y="156"/>
                        </a:lnTo>
                        <a:lnTo>
                          <a:pt x="42" y="155"/>
                        </a:lnTo>
                        <a:lnTo>
                          <a:pt x="37" y="153"/>
                        </a:lnTo>
                        <a:lnTo>
                          <a:pt x="32" y="151"/>
                        </a:lnTo>
                        <a:lnTo>
                          <a:pt x="28" y="148"/>
                        </a:lnTo>
                        <a:lnTo>
                          <a:pt x="26" y="147"/>
                        </a:lnTo>
                        <a:lnTo>
                          <a:pt x="23" y="145"/>
                        </a:lnTo>
                        <a:lnTo>
                          <a:pt x="18" y="141"/>
                        </a:lnTo>
                        <a:lnTo>
                          <a:pt x="15" y="138"/>
                        </a:lnTo>
                        <a:lnTo>
                          <a:pt x="12" y="134"/>
                        </a:lnTo>
                        <a:lnTo>
                          <a:pt x="9" y="131"/>
                        </a:lnTo>
                        <a:lnTo>
                          <a:pt x="7" y="127"/>
                        </a:lnTo>
                        <a:lnTo>
                          <a:pt x="6" y="124"/>
                        </a:lnTo>
                        <a:lnTo>
                          <a:pt x="4" y="122"/>
                        </a:lnTo>
                        <a:lnTo>
                          <a:pt x="2" y="115"/>
                        </a:lnTo>
                        <a:lnTo>
                          <a:pt x="0" y="105"/>
                        </a:lnTo>
                        <a:lnTo>
                          <a:pt x="0" y="95"/>
                        </a:lnTo>
                        <a:lnTo>
                          <a:pt x="2" y="85"/>
                        </a:lnTo>
                        <a:lnTo>
                          <a:pt x="5" y="71"/>
                        </a:lnTo>
                        <a:lnTo>
                          <a:pt x="10" y="60"/>
                        </a:lnTo>
                        <a:lnTo>
                          <a:pt x="17" y="49"/>
                        </a:lnTo>
                        <a:lnTo>
                          <a:pt x="25" y="40"/>
                        </a:lnTo>
                        <a:lnTo>
                          <a:pt x="33" y="32"/>
                        </a:lnTo>
                        <a:lnTo>
                          <a:pt x="44" y="25"/>
                        </a:lnTo>
                        <a:lnTo>
                          <a:pt x="51" y="20"/>
                        </a:lnTo>
                        <a:lnTo>
                          <a:pt x="60" y="16"/>
                        </a:lnTo>
                        <a:lnTo>
                          <a:pt x="69" y="13"/>
                        </a:lnTo>
                        <a:lnTo>
                          <a:pt x="78" y="10"/>
                        </a:lnTo>
                        <a:lnTo>
                          <a:pt x="86" y="9"/>
                        </a:lnTo>
                        <a:lnTo>
                          <a:pt x="96" y="7"/>
                        </a:lnTo>
                        <a:lnTo>
                          <a:pt x="106" y="6"/>
                        </a:lnTo>
                        <a:lnTo>
                          <a:pt x="124" y="6"/>
                        </a:lnTo>
                        <a:lnTo>
                          <a:pt x="144" y="6"/>
                        </a:lnTo>
                        <a:lnTo>
                          <a:pt x="164" y="6"/>
                        </a:lnTo>
                        <a:lnTo>
                          <a:pt x="174" y="5"/>
                        </a:lnTo>
                        <a:lnTo>
                          <a:pt x="194" y="4"/>
                        </a:lnTo>
                        <a:lnTo>
                          <a:pt x="212" y="2"/>
                        </a:lnTo>
                        <a:lnTo>
                          <a:pt x="228" y="0"/>
                        </a:lnTo>
                        <a:lnTo>
                          <a:pt x="228" y="2"/>
                        </a:lnTo>
                        <a:lnTo>
                          <a:pt x="228" y="4"/>
                        </a:lnTo>
                        <a:lnTo>
                          <a:pt x="228" y="6"/>
                        </a:lnTo>
                        <a:lnTo>
                          <a:pt x="227" y="9"/>
                        </a:lnTo>
                        <a:lnTo>
                          <a:pt x="226" y="11"/>
                        </a:lnTo>
                        <a:lnTo>
                          <a:pt x="224" y="14"/>
                        </a:lnTo>
                        <a:lnTo>
                          <a:pt x="222" y="16"/>
                        </a:lnTo>
                        <a:lnTo>
                          <a:pt x="221" y="17"/>
                        </a:lnTo>
                        <a:lnTo>
                          <a:pt x="213" y="18"/>
                        </a:lnTo>
                        <a:lnTo>
                          <a:pt x="191" y="20"/>
                        </a:lnTo>
                        <a:lnTo>
                          <a:pt x="165" y="21"/>
                        </a:lnTo>
                        <a:lnTo>
                          <a:pt x="165" y="21"/>
                        </a:lnTo>
                        <a:lnTo>
                          <a:pt x="132" y="26"/>
                        </a:lnTo>
                        <a:lnTo>
                          <a:pt x="128" y="24"/>
                        </a:lnTo>
                        <a:lnTo>
                          <a:pt x="124" y="22"/>
                        </a:lnTo>
                        <a:lnTo>
                          <a:pt x="119" y="21"/>
                        </a:lnTo>
                        <a:lnTo>
                          <a:pt x="114" y="21"/>
                        </a:lnTo>
                        <a:lnTo>
                          <a:pt x="110" y="21"/>
                        </a:lnTo>
                        <a:lnTo>
                          <a:pt x="104" y="21"/>
                        </a:lnTo>
                        <a:lnTo>
                          <a:pt x="100" y="22"/>
                        </a:lnTo>
                        <a:lnTo>
                          <a:pt x="94" y="23"/>
                        </a:lnTo>
                        <a:lnTo>
                          <a:pt x="89" y="25"/>
                        </a:lnTo>
                        <a:lnTo>
                          <a:pt x="84" y="27"/>
                        </a:lnTo>
                        <a:lnTo>
                          <a:pt x="79" y="30"/>
                        </a:lnTo>
                        <a:lnTo>
                          <a:pt x="74" y="33"/>
                        </a:lnTo>
                        <a:lnTo>
                          <a:pt x="70" y="36"/>
                        </a:lnTo>
                        <a:lnTo>
                          <a:pt x="65" y="40"/>
                        </a:lnTo>
                        <a:lnTo>
                          <a:pt x="61" y="44"/>
                        </a:lnTo>
                        <a:lnTo>
                          <a:pt x="57" y="49"/>
                        </a:lnTo>
                        <a:lnTo>
                          <a:pt x="53" y="54"/>
                        </a:lnTo>
                        <a:lnTo>
                          <a:pt x="50" y="59"/>
                        </a:lnTo>
                        <a:lnTo>
                          <a:pt x="47" y="64"/>
                        </a:lnTo>
                        <a:lnTo>
                          <a:pt x="44" y="69"/>
                        </a:lnTo>
                        <a:lnTo>
                          <a:pt x="42" y="75"/>
                        </a:lnTo>
                        <a:lnTo>
                          <a:pt x="40" y="80"/>
                        </a:lnTo>
                        <a:lnTo>
                          <a:pt x="38" y="86"/>
                        </a:lnTo>
                        <a:lnTo>
                          <a:pt x="37" y="92"/>
                        </a:lnTo>
                        <a:lnTo>
                          <a:pt x="37" y="97"/>
                        </a:lnTo>
                        <a:lnTo>
                          <a:pt x="37" y="103"/>
                        </a:lnTo>
                        <a:lnTo>
                          <a:pt x="37" y="108"/>
                        </a:lnTo>
                        <a:lnTo>
                          <a:pt x="38" y="113"/>
                        </a:lnTo>
                        <a:lnTo>
                          <a:pt x="39" y="118"/>
                        </a:lnTo>
                        <a:lnTo>
                          <a:pt x="40" y="123"/>
                        </a:lnTo>
                        <a:lnTo>
                          <a:pt x="42" y="127"/>
                        </a:lnTo>
                        <a:lnTo>
                          <a:pt x="45" y="132"/>
                        </a:lnTo>
                        <a:lnTo>
                          <a:pt x="48" y="135"/>
                        </a:lnTo>
                        <a:lnTo>
                          <a:pt x="51" y="138"/>
                        </a:lnTo>
                        <a:lnTo>
                          <a:pt x="54" y="142"/>
                        </a:lnTo>
                        <a:lnTo>
                          <a:pt x="58" y="144"/>
                        </a:lnTo>
                        <a:lnTo>
                          <a:pt x="62" y="146"/>
                        </a:lnTo>
                        <a:lnTo>
                          <a:pt x="67" y="148"/>
                        </a:lnTo>
                        <a:lnTo>
                          <a:pt x="72" y="149"/>
                        </a:lnTo>
                        <a:lnTo>
                          <a:pt x="76" y="150"/>
                        </a:lnTo>
                        <a:lnTo>
                          <a:pt x="81" y="150"/>
                        </a:lnTo>
                        <a:lnTo>
                          <a:pt x="86" y="149"/>
                        </a:lnTo>
                        <a:lnTo>
                          <a:pt x="91" y="148"/>
                        </a:lnTo>
                        <a:lnTo>
                          <a:pt x="96" y="147"/>
                        </a:lnTo>
                        <a:lnTo>
                          <a:pt x="101" y="145"/>
                        </a:lnTo>
                        <a:lnTo>
                          <a:pt x="106" y="143"/>
                        </a:lnTo>
                        <a:lnTo>
                          <a:pt x="111" y="140"/>
                        </a:lnTo>
                        <a:lnTo>
                          <a:pt x="116" y="138"/>
                        </a:lnTo>
                        <a:lnTo>
                          <a:pt x="121" y="134"/>
                        </a:lnTo>
                        <a:lnTo>
                          <a:pt x="126" y="130"/>
                        </a:lnTo>
                        <a:lnTo>
                          <a:pt x="130" y="126"/>
                        </a:lnTo>
                        <a:lnTo>
                          <a:pt x="134" y="121"/>
                        </a:lnTo>
                        <a:lnTo>
                          <a:pt x="138" y="117"/>
                        </a:lnTo>
                        <a:lnTo>
                          <a:pt x="141" y="112"/>
                        </a:lnTo>
                        <a:lnTo>
                          <a:pt x="144" y="106"/>
                        </a:lnTo>
                        <a:lnTo>
                          <a:pt x="147" y="101"/>
                        </a:lnTo>
                        <a:lnTo>
                          <a:pt x="149" y="96"/>
                        </a:lnTo>
                        <a:lnTo>
                          <a:pt x="151" y="90"/>
                        </a:lnTo>
                        <a:lnTo>
                          <a:pt x="152" y="84"/>
                        </a:lnTo>
                        <a:lnTo>
                          <a:pt x="153" y="79"/>
                        </a:lnTo>
                        <a:lnTo>
                          <a:pt x="154" y="73"/>
                        </a:lnTo>
                        <a:lnTo>
                          <a:pt x="154" y="68"/>
                        </a:lnTo>
                        <a:lnTo>
                          <a:pt x="154" y="62"/>
                        </a:lnTo>
                        <a:lnTo>
                          <a:pt x="153" y="57"/>
                        </a:lnTo>
                        <a:lnTo>
                          <a:pt x="152" y="52"/>
                        </a:lnTo>
                        <a:lnTo>
                          <a:pt x="150" y="47"/>
                        </a:lnTo>
                        <a:lnTo>
                          <a:pt x="148" y="43"/>
                        </a:lnTo>
                        <a:lnTo>
                          <a:pt x="146" y="39"/>
                        </a:lnTo>
                        <a:lnTo>
                          <a:pt x="143" y="35"/>
                        </a:lnTo>
                        <a:lnTo>
                          <a:pt x="140" y="32"/>
                        </a:lnTo>
                        <a:lnTo>
                          <a:pt x="136" y="29"/>
                        </a:lnTo>
                        <a:lnTo>
                          <a:pt x="132" y="26"/>
                        </a:lnTo>
                        <a:lnTo>
                          <a:pt x="165" y="21"/>
                        </a:lnTo>
                      </a:path>
                    </a:pathLst>
                  </a:custGeom>
                  <a:solidFill>
                    <a:srgbClr val="0080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3" name="Freeform 14"/>
                  <p:cNvSpPr>
                    <a:spLocks/>
                  </p:cNvSpPr>
                  <p:nvPr/>
                </p:nvSpPr>
                <p:spPr bwMode="auto">
                  <a:xfrm>
                    <a:off x="2840" y="2900"/>
                    <a:ext cx="229" cy="161"/>
                  </a:xfrm>
                  <a:custGeom>
                    <a:avLst/>
                    <a:gdLst/>
                    <a:ahLst/>
                    <a:cxnLst>
                      <a:cxn ang="0">
                        <a:pos x="171" y="25"/>
                      </a:cxn>
                      <a:cxn ang="0">
                        <a:pos x="184" y="38"/>
                      </a:cxn>
                      <a:cxn ang="0">
                        <a:pos x="191" y="56"/>
                      </a:cxn>
                      <a:cxn ang="0">
                        <a:pos x="191" y="77"/>
                      </a:cxn>
                      <a:cxn ang="0">
                        <a:pos x="184" y="101"/>
                      </a:cxn>
                      <a:cxn ang="0">
                        <a:pos x="174" y="120"/>
                      </a:cxn>
                      <a:cxn ang="0">
                        <a:pos x="160" y="134"/>
                      </a:cxn>
                      <a:cxn ang="0">
                        <a:pos x="137" y="148"/>
                      </a:cxn>
                      <a:cxn ang="0">
                        <a:pos x="113" y="156"/>
                      </a:cxn>
                      <a:cxn ang="0">
                        <a:pos x="90" y="160"/>
                      </a:cxn>
                      <a:cxn ang="0">
                        <a:pos x="82" y="160"/>
                      </a:cxn>
                      <a:cxn ang="0">
                        <a:pos x="74" y="160"/>
                      </a:cxn>
                      <a:cxn ang="0">
                        <a:pos x="53" y="158"/>
                      </a:cxn>
                      <a:cxn ang="0">
                        <a:pos x="42" y="155"/>
                      </a:cxn>
                      <a:cxn ang="0">
                        <a:pos x="32" y="151"/>
                      </a:cxn>
                      <a:cxn ang="0">
                        <a:pos x="26" y="147"/>
                      </a:cxn>
                      <a:cxn ang="0">
                        <a:pos x="18" y="141"/>
                      </a:cxn>
                      <a:cxn ang="0">
                        <a:pos x="12" y="134"/>
                      </a:cxn>
                      <a:cxn ang="0">
                        <a:pos x="7" y="127"/>
                      </a:cxn>
                      <a:cxn ang="0">
                        <a:pos x="4" y="122"/>
                      </a:cxn>
                      <a:cxn ang="0">
                        <a:pos x="0" y="105"/>
                      </a:cxn>
                      <a:cxn ang="0">
                        <a:pos x="2" y="85"/>
                      </a:cxn>
                      <a:cxn ang="0">
                        <a:pos x="10" y="60"/>
                      </a:cxn>
                      <a:cxn ang="0">
                        <a:pos x="25" y="40"/>
                      </a:cxn>
                      <a:cxn ang="0">
                        <a:pos x="44" y="25"/>
                      </a:cxn>
                      <a:cxn ang="0">
                        <a:pos x="60" y="16"/>
                      </a:cxn>
                      <a:cxn ang="0">
                        <a:pos x="78" y="10"/>
                      </a:cxn>
                      <a:cxn ang="0">
                        <a:pos x="96" y="7"/>
                      </a:cxn>
                      <a:cxn ang="0">
                        <a:pos x="124" y="6"/>
                      </a:cxn>
                      <a:cxn ang="0">
                        <a:pos x="164" y="6"/>
                      </a:cxn>
                      <a:cxn ang="0">
                        <a:pos x="194" y="4"/>
                      </a:cxn>
                      <a:cxn ang="0">
                        <a:pos x="228" y="0"/>
                      </a:cxn>
                      <a:cxn ang="0">
                        <a:pos x="228" y="4"/>
                      </a:cxn>
                      <a:cxn ang="0">
                        <a:pos x="227" y="9"/>
                      </a:cxn>
                      <a:cxn ang="0">
                        <a:pos x="224" y="14"/>
                      </a:cxn>
                      <a:cxn ang="0">
                        <a:pos x="221" y="17"/>
                      </a:cxn>
                      <a:cxn ang="0">
                        <a:pos x="191" y="20"/>
                      </a:cxn>
                      <a:cxn ang="0">
                        <a:pos x="165" y="21"/>
                      </a:cxn>
                    </a:cxnLst>
                    <a:rect l="0" t="0" r="r" b="b"/>
                    <a:pathLst>
                      <a:path w="229" h="161">
                        <a:moveTo>
                          <a:pt x="165" y="21"/>
                        </a:moveTo>
                        <a:lnTo>
                          <a:pt x="171" y="25"/>
                        </a:lnTo>
                        <a:lnTo>
                          <a:pt x="178" y="31"/>
                        </a:lnTo>
                        <a:lnTo>
                          <a:pt x="184" y="38"/>
                        </a:lnTo>
                        <a:lnTo>
                          <a:pt x="188" y="45"/>
                        </a:lnTo>
                        <a:lnTo>
                          <a:pt x="191" y="56"/>
                        </a:lnTo>
                        <a:lnTo>
                          <a:pt x="192" y="64"/>
                        </a:lnTo>
                        <a:lnTo>
                          <a:pt x="191" y="77"/>
                        </a:lnTo>
                        <a:lnTo>
                          <a:pt x="189" y="89"/>
                        </a:lnTo>
                        <a:lnTo>
                          <a:pt x="184" y="101"/>
                        </a:lnTo>
                        <a:lnTo>
                          <a:pt x="180" y="110"/>
                        </a:lnTo>
                        <a:lnTo>
                          <a:pt x="174" y="120"/>
                        </a:lnTo>
                        <a:lnTo>
                          <a:pt x="167" y="127"/>
                        </a:lnTo>
                        <a:lnTo>
                          <a:pt x="160" y="134"/>
                        </a:lnTo>
                        <a:lnTo>
                          <a:pt x="149" y="141"/>
                        </a:lnTo>
                        <a:lnTo>
                          <a:pt x="137" y="148"/>
                        </a:lnTo>
                        <a:lnTo>
                          <a:pt x="126" y="152"/>
                        </a:lnTo>
                        <a:lnTo>
                          <a:pt x="113" y="156"/>
                        </a:lnTo>
                        <a:lnTo>
                          <a:pt x="103" y="158"/>
                        </a:lnTo>
                        <a:lnTo>
                          <a:pt x="90" y="160"/>
                        </a:lnTo>
                        <a:lnTo>
                          <a:pt x="86" y="160"/>
                        </a:lnTo>
                        <a:lnTo>
                          <a:pt x="82" y="160"/>
                        </a:lnTo>
                        <a:lnTo>
                          <a:pt x="78" y="160"/>
                        </a:lnTo>
                        <a:lnTo>
                          <a:pt x="74" y="160"/>
                        </a:lnTo>
                        <a:lnTo>
                          <a:pt x="59" y="159"/>
                        </a:lnTo>
                        <a:lnTo>
                          <a:pt x="53" y="158"/>
                        </a:lnTo>
                        <a:lnTo>
                          <a:pt x="48" y="156"/>
                        </a:lnTo>
                        <a:lnTo>
                          <a:pt x="42" y="155"/>
                        </a:lnTo>
                        <a:lnTo>
                          <a:pt x="37" y="153"/>
                        </a:lnTo>
                        <a:lnTo>
                          <a:pt x="32" y="151"/>
                        </a:lnTo>
                        <a:lnTo>
                          <a:pt x="28" y="148"/>
                        </a:lnTo>
                        <a:lnTo>
                          <a:pt x="26" y="147"/>
                        </a:lnTo>
                        <a:lnTo>
                          <a:pt x="23" y="145"/>
                        </a:lnTo>
                        <a:lnTo>
                          <a:pt x="18" y="141"/>
                        </a:lnTo>
                        <a:lnTo>
                          <a:pt x="15" y="138"/>
                        </a:lnTo>
                        <a:lnTo>
                          <a:pt x="12" y="134"/>
                        </a:lnTo>
                        <a:lnTo>
                          <a:pt x="9" y="131"/>
                        </a:lnTo>
                        <a:lnTo>
                          <a:pt x="7" y="127"/>
                        </a:lnTo>
                        <a:lnTo>
                          <a:pt x="6" y="124"/>
                        </a:lnTo>
                        <a:lnTo>
                          <a:pt x="4" y="122"/>
                        </a:lnTo>
                        <a:lnTo>
                          <a:pt x="2" y="115"/>
                        </a:lnTo>
                        <a:lnTo>
                          <a:pt x="0" y="105"/>
                        </a:lnTo>
                        <a:lnTo>
                          <a:pt x="0" y="95"/>
                        </a:lnTo>
                        <a:lnTo>
                          <a:pt x="2" y="85"/>
                        </a:lnTo>
                        <a:lnTo>
                          <a:pt x="5" y="71"/>
                        </a:lnTo>
                        <a:lnTo>
                          <a:pt x="10" y="60"/>
                        </a:lnTo>
                        <a:lnTo>
                          <a:pt x="17" y="49"/>
                        </a:lnTo>
                        <a:lnTo>
                          <a:pt x="25" y="40"/>
                        </a:lnTo>
                        <a:lnTo>
                          <a:pt x="33" y="32"/>
                        </a:lnTo>
                        <a:lnTo>
                          <a:pt x="44" y="25"/>
                        </a:lnTo>
                        <a:lnTo>
                          <a:pt x="51" y="20"/>
                        </a:lnTo>
                        <a:lnTo>
                          <a:pt x="60" y="16"/>
                        </a:lnTo>
                        <a:lnTo>
                          <a:pt x="69" y="13"/>
                        </a:lnTo>
                        <a:lnTo>
                          <a:pt x="78" y="10"/>
                        </a:lnTo>
                        <a:lnTo>
                          <a:pt x="86" y="9"/>
                        </a:lnTo>
                        <a:lnTo>
                          <a:pt x="96" y="7"/>
                        </a:lnTo>
                        <a:lnTo>
                          <a:pt x="106" y="6"/>
                        </a:lnTo>
                        <a:lnTo>
                          <a:pt x="124" y="6"/>
                        </a:lnTo>
                        <a:lnTo>
                          <a:pt x="144" y="6"/>
                        </a:lnTo>
                        <a:lnTo>
                          <a:pt x="164" y="6"/>
                        </a:lnTo>
                        <a:lnTo>
                          <a:pt x="174" y="5"/>
                        </a:lnTo>
                        <a:lnTo>
                          <a:pt x="194" y="4"/>
                        </a:lnTo>
                        <a:lnTo>
                          <a:pt x="212" y="2"/>
                        </a:lnTo>
                        <a:lnTo>
                          <a:pt x="228" y="0"/>
                        </a:lnTo>
                        <a:lnTo>
                          <a:pt x="228" y="2"/>
                        </a:lnTo>
                        <a:lnTo>
                          <a:pt x="228" y="4"/>
                        </a:lnTo>
                        <a:lnTo>
                          <a:pt x="228" y="6"/>
                        </a:lnTo>
                        <a:lnTo>
                          <a:pt x="227" y="9"/>
                        </a:lnTo>
                        <a:lnTo>
                          <a:pt x="226" y="11"/>
                        </a:lnTo>
                        <a:lnTo>
                          <a:pt x="224" y="14"/>
                        </a:lnTo>
                        <a:lnTo>
                          <a:pt x="222" y="16"/>
                        </a:lnTo>
                        <a:lnTo>
                          <a:pt x="221" y="17"/>
                        </a:lnTo>
                        <a:lnTo>
                          <a:pt x="213" y="18"/>
                        </a:lnTo>
                        <a:lnTo>
                          <a:pt x="191" y="20"/>
                        </a:lnTo>
                        <a:lnTo>
                          <a:pt x="165" y="21"/>
                        </a:lnTo>
                        <a:lnTo>
                          <a:pt x="165" y="21"/>
                        </a:lnTo>
                      </a:path>
                    </a:pathLst>
                  </a:custGeom>
                  <a:noFill/>
                  <a:ln w="0" cap="flat" cmpd="sng">
                    <a:solidFill>
                      <a:srgbClr val="008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4" name="Freeform 15"/>
                  <p:cNvSpPr>
                    <a:spLocks/>
                  </p:cNvSpPr>
                  <p:nvPr/>
                </p:nvSpPr>
                <p:spPr bwMode="auto">
                  <a:xfrm>
                    <a:off x="2877" y="2921"/>
                    <a:ext cx="118" cy="130"/>
                  </a:xfrm>
                  <a:custGeom>
                    <a:avLst/>
                    <a:gdLst/>
                    <a:ahLst/>
                    <a:cxnLst>
                      <a:cxn ang="0">
                        <a:pos x="91" y="3"/>
                      </a:cxn>
                      <a:cxn ang="0">
                        <a:pos x="82" y="0"/>
                      </a:cxn>
                      <a:cxn ang="0">
                        <a:pos x="73" y="0"/>
                      </a:cxn>
                      <a:cxn ang="0">
                        <a:pos x="63" y="1"/>
                      </a:cxn>
                      <a:cxn ang="0">
                        <a:pos x="52" y="4"/>
                      </a:cxn>
                      <a:cxn ang="0">
                        <a:pos x="42" y="9"/>
                      </a:cxn>
                      <a:cxn ang="0">
                        <a:pos x="33" y="15"/>
                      </a:cxn>
                      <a:cxn ang="0">
                        <a:pos x="24" y="23"/>
                      </a:cxn>
                      <a:cxn ang="0">
                        <a:pos x="16" y="33"/>
                      </a:cxn>
                      <a:cxn ang="0">
                        <a:pos x="10" y="43"/>
                      </a:cxn>
                      <a:cxn ang="0">
                        <a:pos x="5" y="54"/>
                      </a:cxn>
                      <a:cxn ang="0">
                        <a:pos x="1" y="65"/>
                      </a:cxn>
                      <a:cxn ang="0">
                        <a:pos x="0" y="76"/>
                      </a:cxn>
                      <a:cxn ang="0">
                        <a:pos x="0" y="87"/>
                      </a:cxn>
                      <a:cxn ang="0">
                        <a:pos x="2" y="97"/>
                      </a:cxn>
                      <a:cxn ang="0">
                        <a:pos x="5" y="106"/>
                      </a:cxn>
                      <a:cxn ang="0">
                        <a:pos x="11" y="114"/>
                      </a:cxn>
                      <a:cxn ang="0">
                        <a:pos x="17" y="121"/>
                      </a:cxn>
                      <a:cxn ang="0">
                        <a:pos x="25" y="125"/>
                      </a:cxn>
                      <a:cxn ang="0">
                        <a:pos x="35" y="128"/>
                      </a:cxn>
                      <a:cxn ang="0">
                        <a:pos x="44" y="129"/>
                      </a:cxn>
                      <a:cxn ang="0">
                        <a:pos x="54" y="127"/>
                      </a:cxn>
                      <a:cxn ang="0">
                        <a:pos x="64" y="124"/>
                      </a:cxn>
                      <a:cxn ang="0">
                        <a:pos x="74" y="119"/>
                      </a:cxn>
                      <a:cxn ang="0">
                        <a:pos x="84" y="113"/>
                      </a:cxn>
                      <a:cxn ang="0">
                        <a:pos x="93" y="105"/>
                      </a:cxn>
                      <a:cxn ang="0">
                        <a:pos x="101" y="96"/>
                      </a:cxn>
                      <a:cxn ang="0">
                        <a:pos x="107" y="85"/>
                      </a:cxn>
                      <a:cxn ang="0">
                        <a:pos x="112" y="75"/>
                      </a:cxn>
                      <a:cxn ang="0">
                        <a:pos x="115" y="63"/>
                      </a:cxn>
                      <a:cxn ang="0">
                        <a:pos x="117" y="52"/>
                      </a:cxn>
                      <a:cxn ang="0">
                        <a:pos x="117" y="41"/>
                      </a:cxn>
                      <a:cxn ang="0">
                        <a:pos x="115" y="31"/>
                      </a:cxn>
                      <a:cxn ang="0">
                        <a:pos x="111" y="22"/>
                      </a:cxn>
                      <a:cxn ang="0">
                        <a:pos x="106" y="14"/>
                      </a:cxn>
                      <a:cxn ang="0">
                        <a:pos x="99" y="8"/>
                      </a:cxn>
                    </a:cxnLst>
                    <a:rect l="0" t="0" r="r" b="b"/>
                    <a:pathLst>
                      <a:path w="118" h="130">
                        <a:moveTo>
                          <a:pt x="95" y="5"/>
                        </a:moveTo>
                        <a:lnTo>
                          <a:pt x="91" y="3"/>
                        </a:lnTo>
                        <a:lnTo>
                          <a:pt x="87" y="1"/>
                        </a:lnTo>
                        <a:lnTo>
                          <a:pt x="82" y="0"/>
                        </a:lnTo>
                        <a:lnTo>
                          <a:pt x="77" y="0"/>
                        </a:lnTo>
                        <a:lnTo>
                          <a:pt x="73" y="0"/>
                        </a:lnTo>
                        <a:lnTo>
                          <a:pt x="67" y="0"/>
                        </a:lnTo>
                        <a:lnTo>
                          <a:pt x="63" y="1"/>
                        </a:lnTo>
                        <a:lnTo>
                          <a:pt x="57" y="2"/>
                        </a:lnTo>
                        <a:lnTo>
                          <a:pt x="52" y="4"/>
                        </a:lnTo>
                        <a:lnTo>
                          <a:pt x="47" y="6"/>
                        </a:lnTo>
                        <a:lnTo>
                          <a:pt x="42" y="9"/>
                        </a:lnTo>
                        <a:lnTo>
                          <a:pt x="37" y="12"/>
                        </a:lnTo>
                        <a:lnTo>
                          <a:pt x="33" y="15"/>
                        </a:lnTo>
                        <a:lnTo>
                          <a:pt x="28" y="19"/>
                        </a:lnTo>
                        <a:lnTo>
                          <a:pt x="24" y="23"/>
                        </a:lnTo>
                        <a:lnTo>
                          <a:pt x="20" y="28"/>
                        </a:lnTo>
                        <a:lnTo>
                          <a:pt x="16" y="33"/>
                        </a:lnTo>
                        <a:lnTo>
                          <a:pt x="13" y="38"/>
                        </a:lnTo>
                        <a:lnTo>
                          <a:pt x="10" y="43"/>
                        </a:lnTo>
                        <a:lnTo>
                          <a:pt x="7" y="48"/>
                        </a:lnTo>
                        <a:lnTo>
                          <a:pt x="5" y="54"/>
                        </a:lnTo>
                        <a:lnTo>
                          <a:pt x="3" y="59"/>
                        </a:lnTo>
                        <a:lnTo>
                          <a:pt x="1" y="65"/>
                        </a:lnTo>
                        <a:lnTo>
                          <a:pt x="0" y="71"/>
                        </a:lnTo>
                        <a:lnTo>
                          <a:pt x="0" y="76"/>
                        </a:lnTo>
                        <a:lnTo>
                          <a:pt x="0" y="82"/>
                        </a:lnTo>
                        <a:lnTo>
                          <a:pt x="0" y="87"/>
                        </a:lnTo>
                        <a:lnTo>
                          <a:pt x="1" y="92"/>
                        </a:lnTo>
                        <a:lnTo>
                          <a:pt x="2" y="97"/>
                        </a:lnTo>
                        <a:lnTo>
                          <a:pt x="3" y="102"/>
                        </a:lnTo>
                        <a:lnTo>
                          <a:pt x="5" y="106"/>
                        </a:lnTo>
                        <a:lnTo>
                          <a:pt x="8" y="111"/>
                        </a:lnTo>
                        <a:lnTo>
                          <a:pt x="11" y="114"/>
                        </a:lnTo>
                        <a:lnTo>
                          <a:pt x="14" y="117"/>
                        </a:lnTo>
                        <a:lnTo>
                          <a:pt x="17" y="121"/>
                        </a:lnTo>
                        <a:lnTo>
                          <a:pt x="21" y="123"/>
                        </a:lnTo>
                        <a:lnTo>
                          <a:pt x="25" y="125"/>
                        </a:lnTo>
                        <a:lnTo>
                          <a:pt x="30" y="127"/>
                        </a:lnTo>
                        <a:lnTo>
                          <a:pt x="35" y="128"/>
                        </a:lnTo>
                        <a:lnTo>
                          <a:pt x="39" y="129"/>
                        </a:lnTo>
                        <a:lnTo>
                          <a:pt x="44" y="129"/>
                        </a:lnTo>
                        <a:lnTo>
                          <a:pt x="49" y="128"/>
                        </a:lnTo>
                        <a:lnTo>
                          <a:pt x="54" y="127"/>
                        </a:lnTo>
                        <a:lnTo>
                          <a:pt x="59" y="126"/>
                        </a:lnTo>
                        <a:lnTo>
                          <a:pt x="64" y="124"/>
                        </a:lnTo>
                        <a:lnTo>
                          <a:pt x="69" y="122"/>
                        </a:lnTo>
                        <a:lnTo>
                          <a:pt x="74" y="119"/>
                        </a:lnTo>
                        <a:lnTo>
                          <a:pt x="79" y="117"/>
                        </a:lnTo>
                        <a:lnTo>
                          <a:pt x="84" y="113"/>
                        </a:lnTo>
                        <a:lnTo>
                          <a:pt x="89" y="109"/>
                        </a:lnTo>
                        <a:lnTo>
                          <a:pt x="93" y="105"/>
                        </a:lnTo>
                        <a:lnTo>
                          <a:pt x="97" y="100"/>
                        </a:lnTo>
                        <a:lnTo>
                          <a:pt x="101" y="96"/>
                        </a:lnTo>
                        <a:lnTo>
                          <a:pt x="104" y="91"/>
                        </a:lnTo>
                        <a:lnTo>
                          <a:pt x="107" y="85"/>
                        </a:lnTo>
                        <a:lnTo>
                          <a:pt x="110" y="80"/>
                        </a:lnTo>
                        <a:lnTo>
                          <a:pt x="112" y="75"/>
                        </a:lnTo>
                        <a:lnTo>
                          <a:pt x="114" y="69"/>
                        </a:lnTo>
                        <a:lnTo>
                          <a:pt x="115" y="63"/>
                        </a:lnTo>
                        <a:lnTo>
                          <a:pt x="116" y="58"/>
                        </a:lnTo>
                        <a:lnTo>
                          <a:pt x="117" y="52"/>
                        </a:lnTo>
                        <a:lnTo>
                          <a:pt x="117" y="47"/>
                        </a:lnTo>
                        <a:lnTo>
                          <a:pt x="117" y="41"/>
                        </a:lnTo>
                        <a:lnTo>
                          <a:pt x="116" y="36"/>
                        </a:lnTo>
                        <a:lnTo>
                          <a:pt x="115" y="31"/>
                        </a:lnTo>
                        <a:lnTo>
                          <a:pt x="113" y="26"/>
                        </a:lnTo>
                        <a:lnTo>
                          <a:pt x="111" y="22"/>
                        </a:lnTo>
                        <a:lnTo>
                          <a:pt x="109" y="18"/>
                        </a:lnTo>
                        <a:lnTo>
                          <a:pt x="106" y="14"/>
                        </a:lnTo>
                        <a:lnTo>
                          <a:pt x="103" y="11"/>
                        </a:lnTo>
                        <a:lnTo>
                          <a:pt x="99" y="8"/>
                        </a:lnTo>
                        <a:lnTo>
                          <a:pt x="95" y="5"/>
                        </a:lnTo>
                      </a:path>
                    </a:pathLst>
                  </a:custGeom>
                  <a:noFill/>
                  <a:ln w="0" cap="flat" cmpd="sng">
                    <a:solidFill>
                      <a:srgbClr val="008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5066518" y="1285860"/>
              <a:ext cx="2917858" cy="4857784"/>
              <a:chOff x="3854" y="217"/>
              <a:chExt cx="2096" cy="3779"/>
            </a:xfrm>
          </p:grpSpPr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3854" y="1207"/>
                <a:ext cx="0" cy="2789"/>
              </a:xfrm>
              <a:prstGeom prst="line">
                <a:avLst/>
              </a:prstGeom>
              <a:noFill/>
              <a:ln w="27305">
                <a:solidFill>
                  <a:srgbClr val="3399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3854" y="217"/>
                <a:ext cx="209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cs-CZ" sz="2000" b="1" dirty="0" smtClean="0">
                    <a:solidFill>
                      <a:srgbClr val="341A00"/>
                    </a:solidFill>
                  </a:rPr>
                  <a:t>správná (certifikovaná)</a:t>
                </a:r>
              </a:p>
              <a:p>
                <a:pPr algn="l"/>
                <a:r>
                  <a:rPr lang="cs-CZ" sz="2000" b="1" dirty="0" smtClean="0">
                    <a:solidFill>
                      <a:srgbClr val="341A00"/>
                    </a:solidFill>
                  </a:rPr>
                  <a:t>hodnota</a:t>
                </a:r>
                <a:endParaRPr lang="fr-FR" sz="2000" dirty="0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flipH="1">
                <a:off x="3879" y="797"/>
                <a:ext cx="226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104114" y="1518529"/>
              <a:ext cx="2001854" cy="1039944"/>
              <a:chOff x="1726" y="398"/>
              <a:chExt cx="1438" cy="809"/>
            </a:xfrm>
          </p:grpSpPr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1726" y="398"/>
                <a:ext cx="1438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fr-FR" sz="2000" b="1" dirty="0" smtClean="0">
                    <a:solidFill>
                      <a:srgbClr val="341A00"/>
                    </a:solidFill>
                  </a:rPr>
                  <a:t>experiment</a:t>
                </a:r>
                <a:r>
                  <a:rPr lang="cs-CZ" sz="2000" b="1" dirty="0" err="1" smtClean="0">
                    <a:solidFill>
                      <a:srgbClr val="341A00"/>
                    </a:solidFill>
                  </a:rPr>
                  <a:t>ální</a:t>
                </a:r>
                <a:r>
                  <a:rPr lang="fr-FR" sz="2000" b="1" dirty="0">
                    <a:solidFill>
                      <a:srgbClr val="341A00"/>
                    </a:solidFill>
                  </a:rPr>
                  <a:t/>
                </a:r>
                <a:br>
                  <a:rPr lang="fr-FR" sz="2000" b="1" dirty="0">
                    <a:solidFill>
                      <a:srgbClr val="341A00"/>
                    </a:solidFill>
                  </a:rPr>
                </a:br>
                <a:r>
                  <a:rPr lang="cs-CZ" sz="2000" b="1" dirty="0" smtClean="0">
                    <a:solidFill>
                      <a:srgbClr val="341A00"/>
                    </a:solidFill>
                  </a:rPr>
                  <a:t>hodnota</a:t>
                </a:r>
                <a:endParaRPr lang="fr-FR" sz="2000" dirty="0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2695" y="797"/>
                <a:ext cx="374" cy="41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1570937" y="3571422"/>
              <a:ext cx="2299767" cy="1020662"/>
              <a:chOff x="1343" y="1995"/>
              <a:chExt cx="1652" cy="794"/>
            </a:xfrm>
          </p:grpSpPr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1343" y="1995"/>
                <a:ext cx="1022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cs-CZ" sz="2400" b="1" dirty="0" smtClean="0">
                    <a:solidFill>
                      <a:srgbClr val="341A00"/>
                    </a:solidFill>
                  </a:rPr>
                  <a:t>přesnost</a:t>
                </a:r>
                <a:endParaRPr lang="fr-FR" sz="2400" dirty="0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2470" y="2261"/>
                <a:ext cx="525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358871" y="5326086"/>
              <a:ext cx="5427838" cy="461484"/>
              <a:chOff x="1909" y="3360"/>
              <a:chExt cx="3899" cy="359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1909" y="3622"/>
                <a:ext cx="2432" cy="0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4341" y="3360"/>
                <a:ext cx="1467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cs-CZ" sz="2400" b="1" dirty="0" smtClean="0">
                    <a:solidFill>
                      <a:srgbClr val="FF3399"/>
                    </a:solidFill>
                  </a:rPr>
                  <a:t>koncentrace</a:t>
                </a:r>
                <a:endParaRPr lang="fr-FR" sz="2400" b="1" dirty="0"/>
              </a:p>
            </p:txBody>
          </p:sp>
        </p:grpSp>
        <p:cxnSp>
          <p:nvCxnSpPr>
            <p:cNvPr id="15" name="Přímá spojovací šipka 34"/>
            <p:cNvCxnSpPr/>
            <p:nvPr/>
          </p:nvCxnSpPr>
          <p:spPr>
            <a:xfrm rot="16200000" flipH="1">
              <a:off x="3464711" y="1964521"/>
              <a:ext cx="571504" cy="500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37"/>
            <p:cNvCxnSpPr/>
            <p:nvPr/>
          </p:nvCxnSpPr>
          <p:spPr>
            <a:xfrm>
              <a:off x="2928926" y="3929066"/>
              <a:ext cx="928694" cy="6429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41"/>
            <p:cNvCxnSpPr>
              <a:stCxn id="35" idx="1"/>
            </p:cNvCxnSpPr>
            <p:nvPr/>
          </p:nvCxnSpPr>
          <p:spPr>
            <a:xfrm rot="10800000">
              <a:off x="4643438" y="2786059"/>
              <a:ext cx="857256" cy="5220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2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CHLOR – UV čáry</a:t>
            </a:r>
            <a:endParaRPr lang="cs-CZ" b="1" dirty="0"/>
          </a:p>
        </p:txBody>
      </p:sp>
      <p:sp>
        <p:nvSpPr>
          <p:cNvPr id="1029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2EBDE0-FB0F-41ED-9B95-3AF8E797849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1641475"/>
          <a:ext cx="74676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Graphique" r:id="rId3" imgW="7601085" imgH="4876800" progId="MSGraph.Chart.8">
                  <p:embed followColorScheme="full"/>
                </p:oleObj>
              </mc:Choice>
              <mc:Fallback>
                <p:oleObj name="Graphique" r:id="rId3" imgW="7601085" imgH="4876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41475"/>
                        <a:ext cx="7467600" cy="47910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parametry zdroje ICP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800" b="1" dirty="0"/>
              <a:t>Frekvence generátoru </a:t>
            </a:r>
            <a:r>
              <a:rPr lang="cs-CZ" sz="2800" b="1" dirty="0">
                <a:solidFill>
                  <a:schemeClr val="accent2"/>
                </a:solidFill>
              </a:rPr>
              <a:t>f</a:t>
            </a:r>
            <a:endParaRPr lang="cs-CZ" sz="2800" b="1" u="sng" dirty="0"/>
          </a:p>
          <a:p>
            <a:pPr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800" b="1" u="sng" dirty="0"/>
              <a:t>Příkon do plazmatu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accent2"/>
                </a:solidFill>
              </a:rPr>
              <a:t>P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800" b="1" dirty="0"/>
              <a:t>Průtoky plynů </a:t>
            </a:r>
            <a:r>
              <a:rPr lang="cs-CZ" sz="2800" b="1" dirty="0">
                <a:solidFill>
                  <a:schemeClr val="accent2"/>
                </a:solidFill>
              </a:rPr>
              <a:t>F</a:t>
            </a:r>
            <a:r>
              <a:rPr lang="cs-CZ" sz="2800" b="1" dirty="0"/>
              <a:t>:</a:t>
            </a:r>
          </a:p>
          <a:p>
            <a:pPr lvl="1"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400" b="1" dirty="0"/>
              <a:t>vnější plazmový </a:t>
            </a:r>
            <a:r>
              <a:rPr lang="cs-CZ" sz="2400" b="1" dirty="0">
                <a:solidFill>
                  <a:schemeClr val="accent2"/>
                </a:solidFill>
              </a:rPr>
              <a:t>F</a:t>
            </a:r>
            <a:r>
              <a:rPr lang="cs-CZ" sz="2400" b="1" baseline="-25000" dirty="0">
                <a:solidFill>
                  <a:schemeClr val="accent2"/>
                </a:solidFill>
              </a:rPr>
              <a:t>p</a:t>
            </a:r>
            <a:endParaRPr lang="cs-CZ" sz="2400" b="1" dirty="0"/>
          </a:p>
          <a:p>
            <a:pPr lvl="1"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400" b="1" dirty="0"/>
              <a:t>střední plazmový </a:t>
            </a:r>
            <a:r>
              <a:rPr lang="cs-CZ" sz="2400" b="1" dirty="0">
                <a:solidFill>
                  <a:schemeClr val="accent2"/>
                </a:solidFill>
              </a:rPr>
              <a:t>F</a:t>
            </a:r>
            <a:r>
              <a:rPr lang="cs-CZ" sz="2400" b="1" baseline="-25000" dirty="0">
                <a:solidFill>
                  <a:schemeClr val="accent2"/>
                </a:solidFill>
              </a:rPr>
              <a:t>a</a:t>
            </a:r>
            <a:endParaRPr lang="cs-CZ" sz="2400" b="1" dirty="0"/>
          </a:p>
          <a:p>
            <a:pPr lvl="1"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400" b="1" u="sng" dirty="0"/>
              <a:t>nosný aerosolu </a:t>
            </a:r>
            <a:r>
              <a:rPr lang="cs-CZ" sz="2400" b="1" dirty="0" err="1">
                <a:solidFill>
                  <a:schemeClr val="accent2"/>
                </a:solidFill>
              </a:rPr>
              <a:t>F</a:t>
            </a:r>
            <a:r>
              <a:rPr lang="cs-CZ" sz="2400" b="1" baseline="-25000" dirty="0" err="1">
                <a:solidFill>
                  <a:schemeClr val="accent2"/>
                </a:solidFill>
              </a:rPr>
              <a:t>c</a:t>
            </a:r>
            <a:endParaRPr lang="cs-CZ" sz="2400" b="1" baseline="-25000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800" b="1" dirty="0"/>
              <a:t>Průtok roztoku vzorku</a:t>
            </a:r>
            <a:r>
              <a:rPr lang="cs-CZ" sz="2800" b="1" dirty="0">
                <a:solidFill>
                  <a:srgbClr val="969696"/>
                </a:solidFill>
              </a:rPr>
              <a:t> </a:t>
            </a:r>
            <a:r>
              <a:rPr lang="cs-CZ" sz="2800" b="1" dirty="0">
                <a:solidFill>
                  <a:schemeClr val="accent2"/>
                </a:solidFill>
              </a:rPr>
              <a:t>v</a:t>
            </a:r>
            <a:endParaRPr lang="cs-CZ" sz="2800" b="1" baseline="-25000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800" b="1" u="sng" dirty="0"/>
              <a:t>Výška pozorování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accent2"/>
                </a:solidFill>
              </a:rPr>
              <a:t>h </a:t>
            </a:r>
            <a:r>
              <a:rPr lang="cs-CZ" sz="2800" b="1" u="sng" dirty="0"/>
              <a:t>nebo axiální pozorování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90000"/>
            </a:pPr>
            <a:r>
              <a:rPr lang="cs-CZ" sz="2800" b="1" dirty="0"/>
              <a:t>Integrační doba</a:t>
            </a:r>
            <a:r>
              <a:rPr lang="cs-CZ" sz="2800" b="1" dirty="0">
                <a:solidFill>
                  <a:schemeClr val="accent2"/>
                </a:solidFill>
              </a:rPr>
              <a:t> t</a:t>
            </a:r>
            <a:r>
              <a:rPr lang="cs-CZ" sz="2800" b="1" baseline="-25000" dirty="0">
                <a:solidFill>
                  <a:schemeClr val="accent2"/>
                </a:solidFill>
              </a:rPr>
              <a:t>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78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základních metod atomové spektrometrie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8208" b="9706"/>
          <a:stretch>
            <a:fillRect/>
          </a:stretch>
        </p:blipFill>
        <p:spPr bwMode="auto">
          <a:xfrm>
            <a:off x="428596" y="1643050"/>
            <a:ext cx="7696846" cy="4714908"/>
          </a:xfrm>
          <a:prstGeom prst="rect">
            <a:avLst/>
          </a:prstGeom>
          <a:noFill/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Disperzní moduly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Clr>
                <a:srgbClr val="0000FF"/>
              </a:buClr>
              <a:buSzPct val="90000"/>
              <a:buBlip>
                <a:blip r:embed="rId2"/>
              </a:buBlip>
            </a:pPr>
            <a:r>
              <a:rPr lang="cs-CZ" dirty="0">
                <a:solidFill>
                  <a:srgbClr val="000000"/>
                </a:solidFill>
              </a:rPr>
              <a:t>Prvním disperzním prvkem byl </a:t>
            </a:r>
            <a:r>
              <a:rPr lang="cs-CZ" dirty="0">
                <a:solidFill>
                  <a:srgbClr val="0000FF"/>
                </a:solidFill>
              </a:rPr>
              <a:t>hranol</a:t>
            </a:r>
            <a:r>
              <a:rPr lang="cs-CZ" dirty="0">
                <a:solidFill>
                  <a:srgbClr val="000000"/>
                </a:solidFill>
              </a:rPr>
              <a:t>. V současnosti se používá ve specifických konstrukcích</a:t>
            </a:r>
            <a:r>
              <a:rPr lang="fr-FR" dirty="0">
                <a:solidFill>
                  <a:srgbClr val="000000"/>
                </a:solidFill>
              </a:rPr>
              <a:t> (</a:t>
            </a:r>
            <a:r>
              <a:rPr lang="cs-CZ" dirty="0">
                <a:solidFill>
                  <a:srgbClr val="000000"/>
                </a:solidFill>
              </a:rPr>
              <a:t>např. zkřížená </a:t>
            </a:r>
            <a:r>
              <a:rPr lang="cs-CZ" dirty="0" err="1">
                <a:solidFill>
                  <a:srgbClr val="000000"/>
                </a:solidFill>
              </a:rPr>
              <a:t>diperze</a:t>
            </a:r>
            <a:r>
              <a:rPr lang="cs-CZ" dirty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  <a:p>
            <a:pPr marL="533400" indent="-533400">
              <a:lnSpc>
                <a:spcPct val="90000"/>
              </a:lnSpc>
              <a:buClr>
                <a:srgbClr val="0000FF"/>
              </a:buClr>
              <a:buSzPct val="90000"/>
              <a:buBlip>
                <a:blip r:embed="rId2"/>
              </a:buBlip>
            </a:pPr>
            <a:r>
              <a:rPr lang="cs-CZ" dirty="0">
                <a:solidFill>
                  <a:srgbClr val="0000FF"/>
                </a:solidFill>
              </a:rPr>
              <a:t>Difrakční mřížka</a:t>
            </a:r>
            <a:r>
              <a:rPr lang="cs-CZ" dirty="0">
                <a:solidFill>
                  <a:srgbClr val="000000"/>
                </a:solidFill>
              </a:rPr>
              <a:t> z periodických paralelních vrypů či linií na rovném nebo konkávním podkladu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způsobující periodické změny amplitudy a fáze dopadají světelné vlny je základním difrakčním prvkem dnešních spektrometrů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0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Disperzní prvky</a:t>
            </a:r>
            <a:endParaRPr lang="cs-CZ" b="1" dirty="0"/>
          </a:p>
        </p:txBody>
      </p:sp>
      <p:sp>
        <p:nvSpPr>
          <p:cNvPr id="26628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D5EB50-48C1-418A-B18A-A845B28401E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/>
          </a:p>
        </p:txBody>
      </p:sp>
      <p:graphicFrame>
        <p:nvGraphicFramePr>
          <p:cNvPr id="26630" name="Object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r:id="rId3" imgW="7468247" imgH="4871126" progId="Excel.Sheet.8">
                  <p:embed/>
                </p:oleObj>
              </mc:Choice>
              <mc:Fallback>
                <p:oleObj r:id="rId3" imgW="7468247" imgH="487112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7467600" cy="487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Spektrální přístroj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Spektrometr slouží k separaci záření podle vlnových délek a k měření emise spektrálních čar. Jako disperzní členy se používají mřížky na odraz. V současné době jsou komerčně vyráběny 3 typy spektrometrů: </a:t>
            </a:r>
          </a:p>
          <a:p>
            <a:pPr lvl="0"/>
            <a:r>
              <a:rPr lang="cs-CZ" dirty="0"/>
              <a:t>spektrometry s rovinnou mřížkou montáže </a:t>
            </a:r>
            <a:r>
              <a:rPr lang="cs-CZ" dirty="0" err="1"/>
              <a:t>Czerny</a:t>
            </a:r>
            <a:r>
              <a:rPr lang="cs-CZ" dirty="0"/>
              <a:t>-Turner nebo řidčeji </a:t>
            </a:r>
            <a:r>
              <a:rPr lang="cs-CZ" dirty="0" err="1"/>
              <a:t>Ebert-Fastie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spektrometry s konkávní mřížkou, nejčastěji montáže </a:t>
            </a:r>
            <a:r>
              <a:rPr lang="cs-CZ" dirty="0" err="1"/>
              <a:t>Paschen-Runge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spektrometry s mřížkou typu </a:t>
            </a:r>
            <a:r>
              <a:rPr lang="cs-CZ" dirty="0" err="1"/>
              <a:t>echelle</a:t>
            </a:r>
            <a:r>
              <a:rPr lang="cs-CZ" dirty="0"/>
              <a:t> a děličem spektrálních řádů (hranol).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00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Součásti spektrometru s rovinnou mřížkou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/>
          <a:lstStyle/>
          <a:p>
            <a:pPr lvl="0"/>
            <a:r>
              <a:rPr lang="cs-CZ" dirty="0"/>
              <a:t>osvětlovací soustava,</a:t>
            </a:r>
          </a:p>
          <a:p>
            <a:pPr lvl="0"/>
            <a:r>
              <a:rPr lang="cs-CZ" dirty="0"/>
              <a:t>vstupní (primární) štěrbina,</a:t>
            </a:r>
          </a:p>
          <a:p>
            <a:pPr lvl="0"/>
            <a:r>
              <a:rPr lang="cs-CZ" dirty="0"/>
              <a:t>zrcadlový objektiv kolimátoru</a:t>
            </a:r>
          </a:p>
          <a:p>
            <a:pPr lvl="0"/>
            <a:r>
              <a:rPr lang="cs-CZ" dirty="0"/>
              <a:t>rovinná mřížka, (u spektrometru s konkávní mřížkou místo rovinné zastává mřížka současně funkci </a:t>
            </a:r>
            <a:r>
              <a:rPr lang="cs-CZ" dirty="0" err="1"/>
              <a:t>kolimátorového</a:t>
            </a:r>
            <a:r>
              <a:rPr lang="cs-CZ" dirty="0"/>
              <a:t> a kamerového zrcadla),</a:t>
            </a:r>
          </a:p>
          <a:p>
            <a:pPr lvl="0"/>
            <a:r>
              <a:rPr lang="cs-CZ" dirty="0"/>
              <a:t>zrcadlový objektiv kamery,</a:t>
            </a:r>
          </a:p>
          <a:p>
            <a:pPr lvl="0"/>
            <a:r>
              <a:rPr lang="cs-CZ" dirty="0"/>
              <a:t>výstupní štěrbina,</a:t>
            </a:r>
          </a:p>
          <a:p>
            <a:pPr lvl="0"/>
            <a:r>
              <a:rPr lang="cs-CZ" dirty="0" smtClean="0"/>
              <a:t>detektor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30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C540-7BD0-4891-A88F-4BEE6F7D0D16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pic>
        <p:nvPicPr>
          <p:cNvPr id="5" name="Obrázek 4" descr="atspektr1_opti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776864" cy="51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8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Mřížky</a:t>
            </a:r>
            <a:endParaRPr lang="cs-CZ" b="1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1455738"/>
            <a:ext cx="7786688" cy="5402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mtClean="0"/>
              <a:t>V současnosti se používá několik typů mřížek:</a:t>
            </a:r>
          </a:p>
          <a:p>
            <a:r>
              <a:rPr lang="cs-CZ" i="1" smtClean="0"/>
              <a:t>Rovinné mřížky s vysokým počtem vrypů:</a:t>
            </a:r>
          </a:p>
          <a:p>
            <a:pPr>
              <a:buFont typeface="Wingdings" pitchFamily="2" charset="2"/>
              <a:buNone/>
            </a:pPr>
            <a:r>
              <a:rPr lang="cs-CZ" i="1" smtClean="0"/>
              <a:t>	</a:t>
            </a:r>
            <a:r>
              <a:rPr lang="cs-CZ" b="1" smtClean="0">
                <a:solidFill>
                  <a:srgbClr val="FF0000"/>
                </a:solidFill>
              </a:rPr>
              <a:t>monochromátory</a:t>
            </a:r>
            <a:r>
              <a:rPr lang="cs-CZ" b="1" smtClean="0"/>
              <a:t> s otáčivou mřížkou a pevnými vstupními a výstupními štěrbinami</a:t>
            </a:r>
          </a:p>
          <a:p>
            <a:r>
              <a:rPr lang="cs-CZ" i="1" smtClean="0"/>
              <a:t>Duté mřížky s vysokým počtem vrypů:</a:t>
            </a:r>
          </a:p>
          <a:p>
            <a:pPr>
              <a:buFont typeface="Wingdings" pitchFamily="2" charset="2"/>
              <a:buNone/>
            </a:pPr>
            <a:r>
              <a:rPr lang="cs-CZ" i="1" smtClean="0"/>
              <a:t>	</a:t>
            </a:r>
            <a:r>
              <a:rPr lang="cs-CZ" b="1" smtClean="0">
                <a:solidFill>
                  <a:srgbClr val="FF0000"/>
                </a:solidFill>
              </a:rPr>
              <a:t>monochromátory</a:t>
            </a:r>
            <a:r>
              <a:rPr lang="cs-CZ" b="1" smtClean="0"/>
              <a:t> s pohyblivou výstupní štěrbinou a detektorem a </a:t>
            </a:r>
            <a:r>
              <a:rPr lang="cs-CZ" b="1" smtClean="0">
                <a:solidFill>
                  <a:srgbClr val="FF0000"/>
                </a:solidFill>
              </a:rPr>
              <a:t>polychromátory</a:t>
            </a:r>
            <a:r>
              <a:rPr lang="cs-CZ" b="1" smtClean="0"/>
              <a:t> s pevnými výstupními štěrbinami nebo s plošným detektorem</a:t>
            </a:r>
          </a:p>
          <a:p>
            <a:r>
              <a:rPr lang="cs-CZ" i="1" smtClean="0"/>
              <a:t>Echelle mřížky s nízkým počtem vrypů:</a:t>
            </a:r>
          </a:p>
          <a:p>
            <a:pPr>
              <a:buFont typeface="Wingdings" pitchFamily="2" charset="2"/>
              <a:buNone/>
            </a:pPr>
            <a:r>
              <a:rPr lang="cs-CZ" b="1" smtClean="0"/>
              <a:t>	</a:t>
            </a:r>
            <a:r>
              <a:rPr lang="cs-CZ" b="1" smtClean="0">
                <a:solidFill>
                  <a:srgbClr val="FF0000"/>
                </a:solidFill>
              </a:rPr>
              <a:t>monochromátory</a:t>
            </a:r>
            <a:r>
              <a:rPr lang="cs-CZ" b="1" smtClean="0"/>
              <a:t> nebo </a:t>
            </a:r>
            <a:r>
              <a:rPr lang="cs-CZ" b="1" smtClean="0">
                <a:solidFill>
                  <a:srgbClr val="FF0000"/>
                </a:solidFill>
              </a:rPr>
              <a:t>polychromátory</a:t>
            </a:r>
            <a:r>
              <a:rPr lang="cs-CZ" b="1" smtClean="0"/>
              <a:t> 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endParaRPr lang="cs-CZ" smtClean="0"/>
          </a:p>
        </p:txBody>
      </p:sp>
      <p:sp>
        <p:nvSpPr>
          <p:cNvPr id="27653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5FD8A-C832-4CD1-8341-A8FEA2764DE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Optická mřížka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Paprsky jdoucí ze štěrbin difrakční mřížky ke vzdálenému bodu P jsou přibližně rovnoběžné. Dráhový rozdíl mezi každými dvěma sousedními paprsky je </a:t>
            </a:r>
            <a:r>
              <a:rPr lang="cs-CZ" dirty="0" err="1"/>
              <a:t>d</a:t>
            </a:r>
            <a:r>
              <a:rPr lang="cs-CZ" i="1" dirty="0" err="1"/>
              <a:t>sin</a:t>
            </a:r>
            <a:r>
              <a:rPr lang="el-GR" dirty="0">
                <a:cs typeface="Arial" charset="0"/>
              </a:rPr>
              <a:t>Θ</a:t>
            </a:r>
            <a:r>
              <a:rPr lang="cs-CZ" dirty="0">
                <a:cs typeface="Arial" charset="0"/>
              </a:rPr>
              <a:t>, kde </a:t>
            </a:r>
            <a:r>
              <a:rPr lang="el-GR" dirty="0">
                <a:cs typeface="Arial" charset="0"/>
              </a:rPr>
              <a:t>Θ</a:t>
            </a:r>
            <a:r>
              <a:rPr lang="cs-CZ" dirty="0">
                <a:cs typeface="Arial" charset="0"/>
              </a:rPr>
              <a:t> je úhel, vyznačený na obrázku. Pro maxima(čáry) platí:</a:t>
            </a:r>
          </a:p>
          <a:p>
            <a:pPr>
              <a:lnSpc>
                <a:spcPct val="90000"/>
              </a:lnSpc>
              <a:buNone/>
            </a:pPr>
            <a:r>
              <a:rPr lang="cs-CZ" dirty="0">
                <a:cs typeface="Arial" charset="0"/>
              </a:rPr>
              <a:t>	</a:t>
            </a:r>
            <a:r>
              <a:rPr lang="cs-CZ" b="1" dirty="0" err="1"/>
              <a:t>d</a:t>
            </a:r>
            <a:r>
              <a:rPr lang="cs-CZ" b="1" i="1" dirty="0" err="1"/>
              <a:t>sin</a:t>
            </a:r>
            <a:r>
              <a:rPr lang="el-GR" b="1" dirty="0">
                <a:cs typeface="Arial" charset="0"/>
              </a:rPr>
              <a:t>Θ</a:t>
            </a:r>
            <a:r>
              <a:rPr lang="cs-CZ" b="1" dirty="0">
                <a:cs typeface="Arial" charset="0"/>
              </a:rPr>
              <a:t>=m</a:t>
            </a:r>
            <a:r>
              <a:rPr lang="el-GR" b="1" dirty="0">
                <a:cs typeface="Arial" charset="0"/>
              </a:rPr>
              <a:t>λ</a:t>
            </a:r>
            <a:r>
              <a:rPr lang="cs-CZ" b="1" dirty="0">
                <a:cs typeface="Arial" charset="0"/>
              </a:rPr>
              <a:t>, m=0,1,2...</a:t>
            </a:r>
            <a:endParaRPr lang="el-GR" b="1" dirty="0">
              <a:cs typeface="Arial" charset="0"/>
            </a:endParaRPr>
          </a:p>
          <a:p>
            <a:r>
              <a:rPr lang="cs-CZ" dirty="0" smtClean="0"/>
              <a:t>Rozlišovací schopnost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R=</a:t>
            </a:r>
            <a:r>
              <a:rPr lang="cs-CZ" b="1" dirty="0" err="1" smtClean="0"/>
              <a:t>mN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46A4F-79CA-4E9A-947D-C9A724DD2A7F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graphicFrame>
        <p:nvGraphicFramePr>
          <p:cNvPr id="10" name="Zástupný symbol pro obsah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92713085"/>
              </p:ext>
            </p:extLst>
          </p:nvPr>
        </p:nvGraphicFramePr>
        <p:xfrm>
          <a:off x="4644008" y="1844824"/>
          <a:ext cx="3657600" cy="377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Image" r:id="rId3" imgW="5549206" imgH="5726984" progId="">
                  <p:embed/>
                </p:oleObj>
              </mc:Choice>
              <mc:Fallback>
                <p:oleObj name="Image" r:id="rId3" imgW="5549206" imgH="5726984" progId="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824"/>
                      <a:stretch>
                        <a:fillRect/>
                      </a:stretch>
                    </p:blipFill>
                    <p:spPr bwMode="auto">
                      <a:xfrm>
                        <a:off x="4644008" y="1844824"/>
                        <a:ext cx="3657600" cy="3774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918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ICP spektrometr s monochromátorem </a:t>
            </a:r>
            <a:r>
              <a:rPr lang="cs-CZ" b="1" dirty="0" err="1" smtClean="0"/>
              <a:t>Czerny</a:t>
            </a:r>
            <a:r>
              <a:rPr lang="cs-CZ" b="1" dirty="0" smtClean="0"/>
              <a:t> Turner (rovinná mřížka)</a:t>
            </a:r>
            <a:endParaRPr lang="cs-CZ" b="1" dirty="0"/>
          </a:p>
        </p:txBody>
      </p:sp>
      <p:sp>
        <p:nvSpPr>
          <p:cNvPr id="28676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A28CA-7050-469A-A73A-372DEB5AF3A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/>
          </a:p>
        </p:txBody>
      </p:sp>
      <p:pic>
        <p:nvPicPr>
          <p:cNvPr id="28678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3288" y="1600200"/>
            <a:ext cx="6575425" cy="4873625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ANALYTICKÝ PŘÍSTROJ</a:t>
            </a:r>
            <a:endParaRPr lang="cs-CZ" b="1" dirty="0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125F05-B372-4BE1-8DA6-382112477A2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grpSp>
        <p:nvGrpSpPr>
          <p:cNvPr id="18438" name="Zástupný symbol pro obsah 116"/>
          <p:cNvGrpSpPr>
            <a:grpSpLocks noGrp="1"/>
          </p:cNvGrpSpPr>
          <p:nvPr/>
        </p:nvGrpSpPr>
        <p:grpSpPr bwMode="auto">
          <a:xfrm>
            <a:off x="457200" y="1600200"/>
            <a:ext cx="7467600" cy="4873625"/>
            <a:chOff x="239713" y="889000"/>
            <a:chExt cx="9363075" cy="5495925"/>
          </a:xfrm>
        </p:grpSpPr>
        <p:sp useBgFill="1">
          <p:nvSpPr>
            <p:cNvPr id="18439" name="Rectangle 4"/>
            <p:cNvSpPr>
              <a:spLocks noChangeArrowheads="1"/>
            </p:cNvSpPr>
            <p:nvPr/>
          </p:nvSpPr>
          <p:spPr bwMode="auto">
            <a:xfrm flipV="1">
              <a:off x="239713" y="4289425"/>
              <a:ext cx="2493962" cy="1619250"/>
            </a:xfrm>
            <a:prstGeom prst="rect">
              <a:avLst/>
            </a:prstGeom>
            <a:ln w="13334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 flipV="1">
              <a:off x="2476500" y="889000"/>
              <a:ext cx="5146675" cy="1739900"/>
            </a:xfrm>
            <a:prstGeom prst="rect">
              <a:avLst/>
            </a:prstGeom>
            <a:solidFill>
              <a:srgbClr val="FF9900"/>
            </a:solidFill>
            <a:ln w="2730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41" name="Rectangle 6"/>
            <p:cNvSpPr>
              <a:spLocks noChangeArrowheads="1"/>
            </p:cNvSpPr>
            <p:nvPr/>
          </p:nvSpPr>
          <p:spPr bwMode="auto">
            <a:xfrm flipV="1">
              <a:off x="2654300" y="1066800"/>
              <a:ext cx="1616075" cy="1384300"/>
            </a:xfrm>
            <a:prstGeom prst="rect">
              <a:avLst/>
            </a:prstGeom>
            <a:solidFill>
              <a:srgbClr val="C0C0C0"/>
            </a:solidFill>
            <a:ln w="13334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 flipV="1">
              <a:off x="4502150" y="1066800"/>
              <a:ext cx="1471613" cy="1377950"/>
            </a:xfrm>
            <a:prstGeom prst="rect">
              <a:avLst/>
            </a:prstGeom>
            <a:solidFill>
              <a:srgbClr val="C0C0C0"/>
            </a:solidFill>
            <a:ln w="1333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43" name="Rectangle 8"/>
            <p:cNvSpPr>
              <a:spLocks noChangeArrowheads="1"/>
            </p:cNvSpPr>
            <p:nvPr/>
          </p:nvSpPr>
          <p:spPr bwMode="auto">
            <a:xfrm flipV="1">
              <a:off x="6164263" y="1066800"/>
              <a:ext cx="1241425" cy="1384300"/>
            </a:xfrm>
            <a:prstGeom prst="rect">
              <a:avLst/>
            </a:prstGeom>
            <a:solidFill>
              <a:srgbClr val="C0C0C0"/>
            </a:solidFill>
            <a:ln w="13334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 useBgFill="1">
          <p:nvSpPr>
            <p:cNvPr id="18444" name="Rectangle 9"/>
            <p:cNvSpPr>
              <a:spLocks noChangeArrowheads="1"/>
            </p:cNvSpPr>
            <p:nvPr/>
          </p:nvSpPr>
          <p:spPr bwMode="auto">
            <a:xfrm flipV="1">
              <a:off x="463550" y="2451100"/>
              <a:ext cx="1695450" cy="1185863"/>
            </a:xfrm>
            <a:prstGeom prst="rect">
              <a:avLst/>
            </a:prstGeom>
            <a:ln w="13334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 useBgFill="1">
          <p:nvSpPr>
            <p:cNvPr id="18445" name="Rectangle 10"/>
            <p:cNvSpPr>
              <a:spLocks noChangeArrowheads="1"/>
            </p:cNvSpPr>
            <p:nvPr/>
          </p:nvSpPr>
          <p:spPr bwMode="auto">
            <a:xfrm flipV="1">
              <a:off x="7929563" y="1214438"/>
              <a:ext cx="1563687" cy="1185862"/>
            </a:xfrm>
            <a:prstGeom prst="rect">
              <a:avLst/>
            </a:prstGeom>
            <a:ln w="13334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 useBgFill="1">
          <p:nvSpPr>
            <p:cNvPr id="18446" name="Rectangle 11"/>
            <p:cNvSpPr>
              <a:spLocks noChangeArrowheads="1"/>
            </p:cNvSpPr>
            <p:nvPr/>
          </p:nvSpPr>
          <p:spPr bwMode="auto">
            <a:xfrm flipV="1">
              <a:off x="7906942" y="2790195"/>
              <a:ext cx="1612275" cy="1187450"/>
            </a:xfrm>
            <a:prstGeom prst="rect">
              <a:avLst/>
            </a:prstGeom>
            <a:ln w="13334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 useBgFill="1">
          <p:nvSpPr>
            <p:cNvPr id="18447" name="Rectangle 12"/>
            <p:cNvSpPr>
              <a:spLocks noChangeArrowheads="1"/>
            </p:cNvSpPr>
            <p:nvPr/>
          </p:nvSpPr>
          <p:spPr bwMode="auto">
            <a:xfrm flipV="1">
              <a:off x="7969250" y="4397375"/>
              <a:ext cx="1563688" cy="1184275"/>
            </a:xfrm>
            <a:prstGeom prst="rect">
              <a:avLst/>
            </a:prstGeom>
            <a:ln w="13334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4602163" y="1385888"/>
              <a:ext cx="1397274" cy="57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600" b="1">
                  <a:solidFill>
                    <a:srgbClr val="0033CC"/>
                  </a:solidFill>
                  <a:latin typeface="Century Schoolbook" pitchFamily="18" charset="0"/>
                </a:rPr>
                <a:t>signal </a:t>
              </a:r>
              <a:br>
                <a:rPr lang="fr-FR" sz="1600" b="1">
                  <a:solidFill>
                    <a:srgbClr val="0033CC"/>
                  </a:solidFill>
                  <a:latin typeface="Century Schoolbook" pitchFamily="18" charset="0"/>
                </a:rPr>
              </a:br>
              <a:r>
                <a:rPr lang="fr-FR" sz="1600" b="1">
                  <a:solidFill>
                    <a:srgbClr val="0033CC"/>
                  </a:solidFill>
                  <a:latin typeface="Century Schoolbook" pitchFamily="18" charset="0"/>
                </a:rPr>
                <a:t>isolation</a:t>
              </a:r>
              <a:endParaRPr lang="fr-FR" sz="1600">
                <a:latin typeface="Century Schoolbook" pitchFamily="18" charset="0"/>
              </a:endParaRPr>
            </a:p>
          </p:txBody>
        </p:sp>
        <p:sp>
          <p:nvSpPr>
            <p:cNvPr id="18449" name="Text Box 14"/>
            <p:cNvSpPr txBox="1">
              <a:spLocks noChangeArrowheads="1"/>
            </p:cNvSpPr>
            <p:nvPr/>
          </p:nvSpPr>
          <p:spPr bwMode="auto">
            <a:xfrm>
              <a:off x="2681288" y="1385888"/>
              <a:ext cx="1720867" cy="57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600" b="1">
                  <a:latin typeface="Century Schoolbook" pitchFamily="18" charset="0"/>
                </a:rPr>
                <a:t>signal</a:t>
              </a:r>
              <a:br>
                <a:rPr lang="fr-FR" sz="1600" b="1">
                  <a:latin typeface="Century Schoolbook" pitchFamily="18" charset="0"/>
                </a:rPr>
              </a:br>
              <a:r>
                <a:rPr lang="fr-FR" sz="1600" b="1">
                  <a:latin typeface="Century Schoolbook" pitchFamily="18" charset="0"/>
                </a:rPr>
                <a:t>production</a:t>
              </a:r>
              <a:endParaRPr lang="fr-FR" sz="1600">
                <a:latin typeface="Century Schoolbook" pitchFamily="18" charset="0"/>
              </a:endParaRPr>
            </a:p>
          </p:txBody>
        </p:sp>
        <p:sp>
          <p:nvSpPr>
            <p:cNvPr id="18450" name="Text Box 15"/>
            <p:cNvSpPr txBox="1">
              <a:spLocks noChangeArrowheads="1"/>
            </p:cNvSpPr>
            <p:nvPr/>
          </p:nvSpPr>
          <p:spPr bwMode="auto">
            <a:xfrm>
              <a:off x="6115527" y="1385888"/>
              <a:ext cx="1523013" cy="57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  <a:t>signal</a:t>
              </a:r>
              <a:b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</a:br>
              <a: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  <a:t>detection</a:t>
              </a:r>
              <a:endParaRPr lang="fr-FR" sz="1600">
                <a:latin typeface="Century Schoolbook" pitchFamily="18" charset="0"/>
              </a:endParaRPr>
            </a:p>
          </p:txBody>
        </p:sp>
        <p:sp>
          <p:nvSpPr>
            <p:cNvPr id="18451" name="Text Box 16"/>
            <p:cNvSpPr txBox="1">
              <a:spLocks noChangeArrowheads="1"/>
            </p:cNvSpPr>
            <p:nvPr/>
          </p:nvSpPr>
          <p:spPr bwMode="auto">
            <a:xfrm>
              <a:off x="425450" y="2625725"/>
              <a:ext cx="2017669" cy="723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400" b="1">
                  <a:latin typeface="Century Schoolbook" pitchFamily="18" charset="0"/>
                </a:rPr>
                <a:t>sample</a:t>
              </a:r>
              <a:br>
                <a:rPr lang="fr-FR" sz="1400" b="1">
                  <a:latin typeface="Century Schoolbook" pitchFamily="18" charset="0"/>
                </a:rPr>
              </a:br>
              <a:r>
                <a:rPr lang="fr-FR" sz="1400" b="1">
                  <a:latin typeface="Century Schoolbook" pitchFamily="18" charset="0"/>
                </a:rPr>
                <a:t>introduction/</a:t>
              </a:r>
              <a:br>
                <a:rPr lang="fr-FR" sz="1400" b="1">
                  <a:latin typeface="Century Schoolbook" pitchFamily="18" charset="0"/>
                </a:rPr>
              </a:br>
              <a:r>
                <a:rPr lang="fr-FR" sz="1400" b="1">
                  <a:latin typeface="Century Schoolbook" pitchFamily="18" charset="0"/>
                </a:rPr>
                <a:t>presentation</a:t>
              </a:r>
              <a:endParaRPr lang="fr-FR" sz="1400">
                <a:latin typeface="Century Schoolbook" pitchFamily="18" charset="0"/>
              </a:endParaRPr>
            </a:p>
          </p:txBody>
        </p:sp>
        <p:sp>
          <p:nvSpPr>
            <p:cNvPr id="18452" name="Text Box 17"/>
            <p:cNvSpPr txBox="1">
              <a:spLocks noChangeArrowheads="1"/>
            </p:cNvSpPr>
            <p:nvPr/>
          </p:nvSpPr>
          <p:spPr bwMode="auto">
            <a:xfrm>
              <a:off x="7927975" y="1385888"/>
              <a:ext cx="1668610" cy="57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  <a:t>data</a:t>
              </a:r>
              <a:b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</a:br>
              <a: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  <a:t>processing</a:t>
              </a:r>
              <a:endParaRPr lang="fr-FR" sz="1600">
                <a:latin typeface="Century Schoolbook" pitchFamily="18" charset="0"/>
              </a:endParaRPr>
            </a:p>
          </p:txBody>
        </p:sp>
        <p:sp>
          <p:nvSpPr>
            <p:cNvPr id="18453" name="Text Box 18"/>
            <p:cNvSpPr txBox="1">
              <a:spLocks noChangeArrowheads="1"/>
            </p:cNvSpPr>
            <p:nvPr/>
          </p:nvSpPr>
          <p:spPr bwMode="auto">
            <a:xfrm>
              <a:off x="7986713" y="3130550"/>
              <a:ext cx="1395264" cy="34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  <a:t>software</a:t>
              </a:r>
              <a:endParaRPr lang="fr-FR" sz="1600">
                <a:latin typeface="Century Schoolbook" pitchFamily="18" charset="0"/>
              </a:endParaRPr>
            </a:p>
          </p:txBody>
        </p:sp>
        <p:sp>
          <p:nvSpPr>
            <p:cNvPr id="18454" name="Line 19"/>
            <p:cNvSpPr>
              <a:spLocks noChangeShapeType="1"/>
            </p:cNvSpPr>
            <p:nvPr/>
          </p:nvSpPr>
          <p:spPr bwMode="auto">
            <a:xfrm flipV="1">
              <a:off x="1228725" y="3656013"/>
              <a:ext cx="0" cy="612775"/>
            </a:xfrm>
            <a:prstGeom prst="line">
              <a:avLst/>
            </a:prstGeom>
            <a:noFill/>
            <a:ln w="2032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55" name="Freeform 20"/>
            <p:cNvSpPr>
              <a:spLocks/>
            </p:cNvSpPr>
            <p:nvPr/>
          </p:nvSpPr>
          <p:spPr bwMode="auto">
            <a:xfrm>
              <a:off x="1228725" y="1698625"/>
              <a:ext cx="1189038" cy="733425"/>
            </a:xfrm>
            <a:custGeom>
              <a:avLst/>
              <a:gdLst>
                <a:gd name="T0" fmla="*/ 0 w 749"/>
                <a:gd name="T1" fmla="*/ 461 h 462"/>
                <a:gd name="T2" fmla="*/ 0 w 749"/>
                <a:gd name="T3" fmla="*/ 0 h 462"/>
                <a:gd name="T4" fmla="*/ 748 w 749"/>
                <a:gd name="T5" fmla="*/ 0 h 462"/>
                <a:gd name="T6" fmla="*/ 0 60000 65536"/>
                <a:gd name="T7" fmla="*/ 0 60000 65536"/>
                <a:gd name="T8" fmla="*/ 0 60000 65536"/>
                <a:gd name="T9" fmla="*/ 0 w 749"/>
                <a:gd name="T10" fmla="*/ 0 h 462"/>
                <a:gd name="T11" fmla="*/ 749 w 749"/>
                <a:gd name="T12" fmla="*/ 462 h 4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9" h="462">
                  <a:moveTo>
                    <a:pt x="0" y="461"/>
                  </a:moveTo>
                  <a:lnTo>
                    <a:pt x="0" y="0"/>
                  </a:lnTo>
                  <a:lnTo>
                    <a:pt x="748" y="0"/>
                  </a:lnTo>
                </a:path>
              </a:pathLst>
            </a:custGeom>
            <a:noFill/>
            <a:ln w="2032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56" name="Line 21"/>
            <p:cNvSpPr>
              <a:spLocks noChangeShapeType="1"/>
            </p:cNvSpPr>
            <p:nvPr/>
          </p:nvSpPr>
          <p:spPr bwMode="auto">
            <a:xfrm>
              <a:off x="8672513" y="2411413"/>
              <a:ext cx="0" cy="315912"/>
            </a:xfrm>
            <a:prstGeom prst="line">
              <a:avLst/>
            </a:prstGeom>
            <a:noFill/>
            <a:ln w="2032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57" name="Text Box 22"/>
            <p:cNvSpPr txBox="1">
              <a:spLocks noChangeArrowheads="1"/>
            </p:cNvSpPr>
            <p:nvPr/>
          </p:nvSpPr>
          <p:spPr bwMode="auto">
            <a:xfrm>
              <a:off x="247650" y="4320831"/>
              <a:ext cx="2374612" cy="1520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600" b="1">
                  <a:latin typeface="Century Schoolbook" pitchFamily="18" charset="0"/>
                </a:rPr>
                <a:t>sample </a:t>
              </a:r>
              <a:br>
                <a:rPr lang="fr-FR" sz="1600" b="1">
                  <a:latin typeface="Century Schoolbook" pitchFamily="18" charset="0"/>
                </a:rPr>
              </a:br>
              <a:r>
                <a:rPr lang="fr-FR" sz="1600" b="1">
                  <a:latin typeface="Century Schoolbook" pitchFamily="18" charset="0"/>
                </a:rPr>
                <a:t>pretreatment</a:t>
              </a:r>
              <a:br>
                <a:rPr lang="fr-FR" sz="1600" b="1">
                  <a:latin typeface="Century Schoolbook" pitchFamily="18" charset="0"/>
                </a:rPr>
              </a:br>
              <a:r>
                <a:rPr lang="fr-FR" sz="1600" b="1">
                  <a:latin typeface="Century Schoolbook" pitchFamily="18" charset="0"/>
                </a:rPr>
                <a:t>sample preparation</a:t>
              </a:r>
              <a:br>
                <a:rPr lang="fr-FR" sz="1600" b="1">
                  <a:latin typeface="Century Schoolbook" pitchFamily="18" charset="0"/>
                </a:rPr>
              </a:br>
              <a:r>
                <a:rPr lang="fr-FR" sz="1600" b="1">
                  <a:latin typeface="Century Schoolbook" pitchFamily="18" charset="0"/>
                </a:rPr>
                <a:t>sample storage</a:t>
              </a:r>
              <a:br>
                <a:rPr lang="fr-FR" sz="1600" b="1">
                  <a:latin typeface="Century Schoolbook" pitchFamily="18" charset="0"/>
                </a:rPr>
              </a:br>
              <a:r>
                <a:rPr lang="fr-FR" sz="1600" b="1">
                  <a:latin typeface="Century Schoolbook" pitchFamily="18" charset="0"/>
                </a:rPr>
                <a:t>sampling</a:t>
              </a:r>
              <a:endParaRPr lang="fr-FR" sz="1600">
                <a:latin typeface="Century Schoolbook" pitchFamily="18" charset="0"/>
              </a:endParaRPr>
            </a:p>
          </p:txBody>
        </p:sp>
        <p:sp>
          <p:nvSpPr>
            <p:cNvPr id="18458" name="Text Box 24"/>
            <p:cNvSpPr txBox="1">
              <a:spLocks noChangeArrowheads="1"/>
            </p:cNvSpPr>
            <p:nvPr/>
          </p:nvSpPr>
          <p:spPr bwMode="auto">
            <a:xfrm>
              <a:off x="8086725" y="4751388"/>
              <a:ext cx="1184225" cy="34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fr-FR" sz="1600" b="1">
                  <a:solidFill>
                    <a:srgbClr val="FF3300"/>
                  </a:solidFill>
                  <a:latin typeface="Century Schoolbook" pitchFamily="18" charset="0"/>
                </a:rPr>
                <a:t>editing</a:t>
              </a:r>
              <a:endParaRPr lang="fr-FR" sz="1600">
                <a:latin typeface="Century Schoolbook" pitchFamily="18" charset="0"/>
              </a:endParaRPr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>
              <a:off x="8712200" y="3971925"/>
              <a:ext cx="0" cy="395288"/>
            </a:xfrm>
            <a:prstGeom prst="line">
              <a:avLst/>
            </a:prstGeom>
            <a:noFill/>
            <a:ln w="2032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460" name="Group 109"/>
            <p:cNvGrpSpPr>
              <a:grpSpLocks/>
            </p:cNvGrpSpPr>
            <p:nvPr/>
          </p:nvGrpSpPr>
          <p:grpSpPr bwMode="auto">
            <a:xfrm>
              <a:off x="4678373" y="3146428"/>
              <a:ext cx="1146177" cy="3021016"/>
              <a:chOff x="2947" y="1982"/>
              <a:chExt cx="722" cy="1903"/>
            </a:xfrm>
          </p:grpSpPr>
          <p:sp>
            <p:nvSpPr>
              <p:cNvPr id="18465" name="Freeform 26"/>
              <p:cNvSpPr>
                <a:spLocks/>
              </p:cNvSpPr>
              <p:nvPr/>
            </p:nvSpPr>
            <p:spPr bwMode="auto">
              <a:xfrm>
                <a:off x="3062" y="2259"/>
                <a:ext cx="412" cy="345"/>
              </a:xfrm>
              <a:custGeom>
                <a:avLst/>
                <a:gdLst>
                  <a:gd name="T0" fmla="*/ 306 w 412"/>
                  <a:gd name="T1" fmla="*/ 344 h 345"/>
                  <a:gd name="T2" fmla="*/ 306 w 412"/>
                  <a:gd name="T3" fmla="*/ 153 h 345"/>
                  <a:gd name="T4" fmla="*/ 366 w 412"/>
                  <a:gd name="T5" fmla="*/ 184 h 345"/>
                  <a:gd name="T6" fmla="*/ 411 w 412"/>
                  <a:gd name="T7" fmla="*/ 93 h 345"/>
                  <a:gd name="T8" fmla="*/ 328 w 412"/>
                  <a:gd name="T9" fmla="*/ 39 h 345"/>
                  <a:gd name="T10" fmla="*/ 270 w 412"/>
                  <a:gd name="T11" fmla="*/ 7 h 345"/>
                  <a:gd name="T12" fmla="*/ 248 w 412"/>
                  <a:gd name="T13" fmla="*/ 32 h 345"/>
                  <a:gd name="T14" fmla="*/ 206 w 412"/>
                  <a:gd name="T15" fmla="*/ 41 h 345"/>
                  <a:gd name="T16" fmla="*/ 176 w 412"/>
                  <a:gd name="T17" fmla="*/ 31 h 345"/>
                  <a:gd name="T18" fmla="*/ 146 w 412"/>
                  <a:gd name="T19" fmla="*/ 0 h 345"/>
                  <a:gd name="T20" fmla="*/ 74 w 412"/>
                  <a:gd name="T21" fmla="*/ 33 h 345"/>
                  <a:gd name="T22" fmla="*/ 0 w 412"/>
                  <a:gd name="T23" fmla="*/ 93 h 345"/>
                  <a:gd name="T24" fmla="*/ 56 w 412"/>
                  <a:gd name="T25" fmla="*/ 172 h 345"/>
                  <a:gd name="T26" fmla="*/ 99 w 412"/>
                  <a:gd name="T27" fmla="*/ 153 h 345"/>
                  <a:gd name="T28" fmla="*/ 99 w 412"/>
                  <a:gd name="T29" fmla="*/ 344 h 345"/>
                  <a:gd name="T30" fmla="*/ 306 w 412"/>
                  <a:gd name="T31" fmla="*/ 344 h 3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2"/>
                  <a:gd name="T49" fmla="*/ 0 h 345"/>
                  <a:gd name="T50" fmla="*/ 412 w 412"/>
                  <a:gd name="T51" fmla="*/ 345 h 3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2" h="345">
                    <a:moveTo>
                      <a:pt x="306" y="344"/>
                    </a:moveTo>
                    <a:lnTo>
                      <a:pt x="306" y="153"/>
                    </a:lnTo>
                    <a:lnTo>
                      <a:pt x="366" y="184"/>
                    </a:lnTo>
                    <a:lnTo>
                      <a:pt x="411" y="93"/>
                    </a:lnTo>
                    <a:lnTo>
                      <a:pt x="328" y="39"/>
                    </a:lnTo>
                    <a:lnTo>
                      <a:pt x="270" y="7"/>
                    </a:lnTo>
                    <a:lnTo>
                      <a:pt x="248" y="32"/>
                    </a:lnTo>
                    <a:lnTo>
                      <a:pt x="206" y="41"/>
                    </a:lnTo>
                    <a:lnTo>
                      <a:pt x="176" y="31"/>
                    </a:lnTo>
                    <a:lnTo>
                      <a:pt x="146" y="0"/>
                    </a:lnTo>
                    <a:lnTo>
                      <a:pt x="74" y="33"/>
                    </a:lnTo>
                    <a:lnTo>
                      <a:pt x="0" y="93"/>
                    </a:lnTo>
                    <a:lnTo>
                      <a:pt x="56" y="172"/>
                    </a:lnTo>
                    <a:lnTo>
                      <a:pt x="99" y="153"/>
                    </a:lnTo>
                    <a:lnTo>
                      <a:pt x="99" y="344"/>
                    </a:lnTo>
                    <a:lnTo>
                      <a:pt x="306" y="344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66" name="Freeform 27"/>
              <p:cNvSpPr>
                <a:spLocks/>
              </p:cNvSpPr>
              <p:nvPr/>
            </p:nvSpPr>
            <p:spPr bwMode="auto">
              <a:xfrm>
                <a:off x="3362" y="3710"/>
                <a:ext cx="252" cy="150"/>
              </a:xfrm>
              <a:custGeom>
                <a:avLst/>
                <a:gdLst>
                  <a:gd name="T0" fmla="*/ 0 w 252"/>
                  <a:gd name="T1" fmla="*/ 49 h 150"/>
                  <a:gd name="T2" fmla="*/ 0 w 252"/>
                  <a:gd name="T3" fmla="*/ 88 h 150"/>
                  <a:gd name="T4" fmla="*/ 2 w 252"/>
                  <a:gd name="T5" fmla="*/ 106 h 150"/>
                  <a:gd name="T6" fmla="*/ 5 w 252"/>
                  <a:gd name="T7" fmla="*/ 120 h 150"/>
                  <a:gd name="T8" fmla="*/ 8 w 252"/>
                  <a:gd name="T9" fmla="*/ 127 h 150"/>
                  <a:gd name="T10" fmla="*/ 15 w 252"/>
                  <a:gd name="T11" fmla="*/ 132 h 150"/>
                  <a:gd name="T12" fmla="*/ 54 w 252"/>
                  <a:gd name="T13" fmla="*/ 137 h 150"/>
                  <a:gd name="T14" fmla="*/ 74 w 252"/>
                  <a:gd name="T15" fmla="*/ 130 h 150"/>
                  <a:gd name="T16" fmla="*/ 125 w 252"/>
                  <a:gd name="T17" fmla="*/ 133 h 150"/>
                  <a:gd name="T18" fmla="*/ 139 w 252"/>
                  <a:gd name="T19" fmla="*/ 142 h 150"/>
                  <a:gd name="T20" fmla="*/ 208 w 252"/>
                  <a:gd name="T21" fmla="*/ 149 h 150"/>
                  <a:gd name="T22" fmla="*/ 238 w 252"/>
                  <a:gd name="T23" fmla="*/ 146 h 150"/>
                  <a:gd name="T24" fmla="*/ 248 w 252"/>
                  <a:gd name="T25" fmla="*/ 144 h 150"/>
                  <a:gd name="T26" fmla="*/ 251 w 252"/>
                  <a:gd name="T27" fmla="*/ 138 h 150"/>
                  <a:gd name="T28" fmla="*/ 251 w 252"/>
                  <a:gd name="T29" fmla="*/ 132 h 150"/>
                  <a:gd name="T30" fmla="*/ 248 w 252"/>
                  <a:gd name="T31" fmla="*/ 122 h 150"/>
                  <a:gd name="T32" fmla="*/ 243 w 252"/>
                  <a:gd name="T33" fmla="*/ 111 h 150"/>
                  <a:gd name="T34" fmla="*/ 230 w 252"/>
                  <a:gd name="T35" fmla="*/ 102 h 150"/>
                  <a:gd name="T36" fmla="*/ 179 w 252"/>
                  <a:gd name="T37" fmla="*/ 82 h 150"/>
                  <a:gd name="T38" fmla="*/ 117 w 252"/>
                  <a:gd name="T39" fmla="*/ 26 h 150"/>
                  <a:gd name="T40" fmla="*/ 47 w 252"/>
                  <a:gd name="T41" fmla="*/ 0 h 150"/>
                  <a:gd name="T42" fmla="*/ 0 w 252"/>
                  <a:gd name="T43" fmla="*/ 49 h 1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2"/>
                  <a:gd name="T67" fmla="*/ 0 h 150"/>
                  <a:gd name="T68" fmla="*/ 252 w 252"/>
                  <a:gd name="T69" fmla="*/ 150 h 1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2" h="150">
                    <a:moveTo>
                      <a:pt x="0" y="49"/>
                    </a:moveTo>
                    <a:lnTo>
                      <a:pt x="0" y="88"/>
                    </a:lnTo>
                    <a:lnTo>
                      <a:pt x="2" y="106"/>
                    </a:lnTo>
                    <a:lnTo>
                      <a:pt x="5" y="120"/>
                    </a:lnTo>
                    <a:lnTo>
                      <a:pt x="8" y="127"/>
                    </a:lnTo>
                    <a:lnTo>
                      <a:pt x="15" y="132"/>
                    </a:lnTo>
                    <a:lnTo>
                      <a:pt x="54" y="137"/>
                    </a:lnTo>
                    <a:lnTo>
                      <a:pt x="74" y="130"/>
                    </a:lnTo>
                    <a:lnTo>
                      <a:pt x="125" y="133"/>
                    </a:lnTo>
                    <a:lnTo>
                      <a:pt x="139" y="142"/>
                    </a:lnTo>
                    <a:lnTo>
                      <a:pt x="208" y="149"/>
                    </a:lnTo>
                    <a:lnTo>
                      <a:pt x="238" y="146"/>
                    </a:lnTo>
                    <a:lnTo>
                      <a:pt x="248" y="144"/>
                    </a:lnTo>
                    <a:lnTo>
                      <a:pt x="251" y="138"/>
                    </a:lnTo>
                    <a:lnTo>
                      <a:pt x="251" y="132"/>
                    </a:lnTo>
                    <a:lnTo>
                      <a:pt x="248" y="122"/>
                    </a:lnTo>
                    <a:lnTo>
                      <a:pt x="243" y="111"/>
                    </a:lnTo>
                    <a:lnTo>
                      <a:pt x="230" y="102"/>
                    </a:lnTo>
                    <a:lnTo>
                      <a:pt x="179" y="82"/>
                    </a:lnTo>
                    <a:lnTo>
                      <a:pt x="117" y="26"/>
                    </a:lnTo>
                    <a:lnTo>
                      <a:pt x="47" y="0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67" name="Freeform 28"/>
              <p:cNvSpPr>
                <a:spLocks/>
              </p:cNvSpPr>
              <p:nvPr/>
            </p:nvSpPr>
            <p:spPr bwMode="auto">
              <a:xfrm>
                <a:off x="3087" y="3755"/>
                <a:ext cx="240" cy="130"/>
              </a:xfrm>
              <a:custGeom>
                <a:avLst/>
                <a:gdLst>
                  <a:gd name="T0" fmla="*/ 7 w 240"/>
                  <a:gd name="T1" fmla="*/ 0 h 130"/>
                  <a:gd name="T2" fmla="*/ 2 w 240"/>
                  <a:gd name="T3" fmla="*/ 19 h 130"/>
                  <a:gd name="T4" fmla="*/ 0 w 240"/>
                  <a:gd name="T5" fmla="*/ 36 h 130"/>
                  <a:gd name="T6" fmla="*/ 0 w 240"/>
                  <a:gd name="T7" fmla="*/ 55 h 130"/>
                  <a:gd name="T8" fmla="*/ 3 w 240"/>
                  <a:gd name="T9" fmla="*/ 66 h 130"/>
                  <a:gd name="T10" fmla="*/ 7 w 240"/>
                  <a:gd name="T11" fmla="*/ 73 h 130"/>
                  <a:gd name="T12" fmla="*/ 53 w 240"/>
                  <a:gd name="T13" fmla="*/ 95 h 130"/>
                  <a:gd name="T14" fmla="*/ 60 w 240"/>
                  <a:gd name="T15" fmla="*/ 92 h 130"/>
                  <a:gd name="T16" fmla="*/ 93 w 240"/>
                  <a:gd name="T17" fmla="*/ 111 h 130"/>
                  <a:gd name="T18" fmla="*/ 117 w 240"/>
                  <a:gd name="T19" fmla="*/ 120 h 130"/>
                  <a:gd name="T20" fmla="*/ 161 w 240"/>
                  <a:gd name="T21" fmla="*/ 129 h 130"/>
                  <a:gd name="T22" fmla="*/ 190 w 240"/>
                  <a:gd name="T23" fmla="*/ 129 h 130"/>
                  <a:gd name="T24" fmla="*/ 218 w 240"/>
                  <a:gd name="T25" fmla="*/ 125 h 130"/>
                  <a:gd name="T26" fmla="*/ 237 w 240"/>
                  <a:gd name="T27" fmla="*/ 116 h 130"/>
                  <a:gd name="T28" fmla="*/ 239 w 240"/>
                  <a:gd name="T29" fmla="*/ 106 h 130"/>
                  <a:gd name="T30" fmla="*/ 234 w 240"/>
                  <a:gd name="T31" fmla="*/ 96 h 130"/>
                  <a:gd name="T32" fmla="*/ 223 w 240"/>
                  <a:gd name="T33" fmla="*/ 87 h 130"/>
                  <a:gd name="T34" fmla="*/ 170 w 240"/>
                  <a:gd name="T35" fmla="*/ 59 h 130"/>
                  <a:gd name="T36" fmla="*/ 123 w 240"/>
                  <a:gd name="T37" fmla="*/ 5 h 130"/>
                  <a:gd name="T38" fmla="*/ 7 w 240"/>
                  <a:gd name="T39" fmla="*/ 0 h 1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0"/>
                  <a:gd name="T61" fmla="*/ 0 h 130"/>
                  <a:gd name="T62" fmla="*/ 240 w 240"/>
                  <a:gd name="T63" fmla="*/ 130 h 1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0" h="130">
                    <a:moveTo>
                      <a:pt x="7" y="0"/>
                    </a:moveTo>
                    <a:lnTo>
                      <a:pt x="2" y="19"/>
                    </a:lnTo>
                    <a:lnTo>
                      <a:pt x="0" y="36"/>
                    </a:lnTo>
                    <a:lnTo>
                      <a:pt x="0" y="55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53" y="95"/>
                    </a:lnTo>
                    <a:lnTo>
                      <a:pt x="60" y="92"/>
                    </a:lnTo>
                    <a:lnTo>
                      <a:pt x="93" y="111"/>
                    </a:lnTo>
                    <a:lnTo>
                      <a:pt x="117" y="120"/>
                    </a:lnTo>
                    <a:lnTo>
                      <a:pt x="161" y="129"/>
                    </a:lnTo>
                    <a:lnTo>
                      <a:pt x="190" y="129"/>
                    </a:lnTo>
                    <a:lnTo>
                      <a:pt x="218" y="125"/>
                    </a:lnTo>
                    <a:lnTo>
                      <a:pt x="237" y="116"/>
                    </a:lnTo>
                    <a:lnTo>
                      <a:pt x="239" y="106"/>
                    </a:lnTo>
                    <a:lnTo>
                      <a:pt x="234" y="96"/>
                    </a:lnTo>
                    <a:lnTo>
                      <a:pt x="223" y="87"/>
                    </a:lnTo>
                    <a:lnTo>
                      <a:pt x="170" y="59"/>
                    </a:lnTo>
                    <a:lnTo>
                      <a:pt x="123" y="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68" name="Freeform 29"/>
              <p:cNvSpPr>
                <a:spLocks/>
              </p:cNvSpPr>
              <p:nvPr/>
            </p:nvSpPr>
            <p:spPr bwMode="auto">
              <a:xfrm>
                <a:off x="3087" y="3256"/>
                <a:ext cx="402" cy="509"/>
              </a:xfrm>
              <a:custGeom>
                <a:avLst/>
                <a:gdLst>
                  <a:gd name="T0" fmla="*/ 35 w 402"/>
                  <a:gd name="T1" fmla="*/ 55 h 509"/>
                  <a:gd name="T2" fmla="*/ 35 w 402"/>
                  <a:gd name="T3" fmla="*/ 69 h 509"/>
                  <a:gd name="T4" fmla="*/ 21 w 402"/>
                  <a:gd name="T5" fmla="*/ 125 h 509"/>
                  <a:gd name="T6" fmla="*/ 15 w 402"/>
                  <a:gd name="T7" fmla="*/ 162 h 509"/>
                  <a:gd name="T8" fmla="*/ 11 w 402"/>
                  <a:gd name="T9" fmla="*/ 198 h 509"/>
                  <a:gd name="T10" fmla="*/ 7 w 402"/>
                  <a:gd name="T11" fmla="*/ 231 h 509"/>
                  <a:gd name="T12" fmla="*/ 2 w 402"/>
                  <a:gd name="T13" fmla="*/ 337 h 509"/>
                  <a:gd name="T14" fmla="*/ 1 w 402"/>
                  <a:gd name="T15" fmla="*/ 394 h 509"/>
                  <a:gd name="T16" fmla="*/ 0 w 402"/>
                  <a:gd name="T17" fmla="*/ 500 h 509"/>
                  <a:gd name="T18" fmla="*/ 21 w 402"/>
                  <a:gd name="T19" fmla="*/ 504 h 509"/>
                  <a:gd name="T20" fmla="*/ 45 w 402"/>
                  <a:gd name="T21" fmla="*/ 508 h 509"/>
                  <a:gd name="T22" fmla="*/ 74 w 402"/>
                  <a:gd name="T23" fmla="*/ 508 h 509"/>
                  <a:gd name="T24" fmla="*/ 102 w 402"/>
                  <a:gd name="T25" fmla="*/ 506 h 509"/>
                  <a:gd name="T26" fmla="*/ 123 w 402"/>
                  <a:gd name="T27" fmla="*/ 504 h 509"/>
                  <a:gd name="T28" fmla="*/ 135 w 402"/>
                  <a:gd name="T29" fmla="*/ 502 h 509"/>
                  <a:gd name="T30" fmla="*/ 137 w 402"/>
                  <a:gd name="T31" fmla="*/ 462 h 509"/>
                  <a:gd name="T32" fmla="*/ 150 w 402"/>
                  <a:gd name="T33" fmla="*/ 373 h 509"/>
                  <a:gd name="T34" fmla="*/ 175 w 402"/>
                  <a:gd name="T35" fmla="*/ 125 h 509"/>
                  <a:gd name="T36" fmla="*/ 185 w 402"/>
                  <a:gd name="T37" fmla="*/ 64 h 509"/>
                  <a:gd name="T38" fmla="*/ 209 w 402"/>
                  <a:gd name="T39" fmla="*/ 46 h 509"/>
                  <a:gd name="T40" fmla="*/ 218 w 402"/>
                  <a:gd name="T41" fmla="*/ 55 h 509"/>
                  <a:gd name="T42" fmla="*/ 218 w 402"/>
                  <a:gd name="T43" fmla="*/ 94 h 509"/>
                  <a:gd name="T44" fmla="*/ 215 w 402"/>
                  <a:gd name="T45" fmla="*/ 122 h 509"/>
                  <a:gd name="T46" fmla="*/ 218 w 402"/>
                  <a:gd name="T47" fmla="*/ 189 h 509"/>
                  <a:gd name="T48" fmla="*/ 233 w 402"/>
                  <a:gd name="T49" fmla="*/ 319 h 509"/>
                  <a:gd name="T50" fmla="*/ 237 w 402"/>
                  <a:gd name="T51" fmla="*/ 358 h 509"/>
                  <a:gd name="T52" fmla="*/ 247 w 402"/>
                  <a:gd name="T53" fmla="*/ 429 h 509"/>
                  <a:gd name="T54" fmla="*/ 267 w 402"/>
                  <a:gd name="T55" fmla="*/ 505 h 509"/>
                  <a:gd name="T56" fmla="*/ 284 w 402"/>
                  <a:gd name="T57" fmla="*/ 507 h 509"/>
                  <a:gd name="T58" fmla="*/ 318 w 402"/>
                  <a:gd name="T59" fmla="*/ 504 h 509"/>
                  <a:gd name="T60" fmla="*/ 355 w 402"/>
                  <a:gd name="T61" fmla="*/ 496 h 509"/>
                  <a:gd name="T62" fmla="*/ 380 w 402"/>
                  <a:gd name="T63" fmla="*/ 490 h 509"/>
                  <a:gd name="T64" fmla="*/ 401 w 402"/>
                  <a:gd name="T65" fmla="*/ 480 h 509"/>
                  <a:gd name="T66" fmla="*/ 397 w 402"/>
                  <a:gd name="T67" fmla="*/ 448 h 509"/>
                  <a:gd name="T68" fmla="*/ 380 w 402"/>
                  <a:gd name="T69" fmla="*/ 332 h 509"/>
                  <a:gd name="T70" fmla="*/ 377 w 402"/>
                  <a:gd name="T71" fmla="*/ 245 h 509"/>
                  <a:gd name="T72" fmla="*/ 375 w 402"/>
                  <a:gd name="T73" fmla="*/ 155 h 509"/>
                  <a:gd name="T74" fmla="*/ 373 w 402"/>
                  <a:gd name="T75" fmla="*/ 69 h 509"/>
                  <a:gd name="T76" fmla="*/ 368 w 402"/>
                  <a:gd name="T77" fmla="*/ 28 h 509"/>
                  <a:gd name="T78" fmla="*/ 368 w 402"/>
                  <a:gd name="T79" fmla="*/ 0 h 509"/>
                  <a:gd name="T80" fmla="*/ 35 w 402"/>
                  <a:gd name="T81" fmla="*/ 55 h 5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509"/>
                  <a:gd name="T125" fmla="*/ 402 w 402"/>
                  <a:gd name="T126" fmla="*/ 509 h 5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509">
                    <a:moveTo>
                      <a:pt x="35" y="55"/>
                    </a:moveTo>
                    <a:lnTo>
                      <a:pt x="35" y="69"/>
                    </a:lnTo>
                    <a:lnTo>
                      <a:pt x="21" y="125"/>
                    </a:lnTo>
                    <a:lnTo>
                      <a:pt x="15" y="162"/>
                    </a:lnTo>
                    <a:lnTo>
                      <a:pt x="11" y="198"/>
                    </a:lnTo>
                    <a:lnTo>
                      <a:pt x="7" y="231"/>
                    </a:lnTo>
                    <a:lnTo>
                      <a:pt x="2" y="337"/>
                    </a:lnTo>
                    <a:lnTo>
                      <a:pt x="1" y="394"/>
                    </a:lnTo>
                    <a:lnTo>
                      <a:pt x="0" y="500"/>
                    </a:lnTo>
                    <a:lnTo>
                      <a:pt x="21" y="504"/>
                    </a:lnTo>
                    <a:lnTo>
                      <a:pt x="45" y="508"/>
                    </a:lnTo>
                    <a:lnTo>
                      <a:pt x="74" y="508"/>
                    </a:lnTo>
                    <a:lnTo>
                      <a:pt x="102" y="506"/>
                    </a:lnTo>
                    <a:lnTo>
                      <a:pt x="123" y="504"/>
                    </a:lnTo>
                    <a:lnTo>
                      <a:pt x="135" y="502"/>
                    </a:lnTo>
                    <a:lnTo>
                      <a:pt x="137" y="462"/>
                    </a:lnTo>
                    <a:lnTo>
                      <a:pt x="150" y="373"/>
                    </a:lnTo>
                    <a:lnTo>
                      <a:pt x="175" y="125"/>
                    </a:lnTo>
                    <a:lnTo>
                      <a:pt x="185" y="64"/>
                    </a:lnTo>
                    <a:lnTo>
                      <a:pt x="209" y="46"/>
                    </a:lnTo>
                    <a:lnTo>
                      <a:pt x="218" y="55"/>
                    </a:lnTo>
                    <a:lnTo>
                      <a:pt x="218" y="94"/>
                    </a:lnTo>
                    <a:lnTo>
                      <a:pt x="215" y="122"/>
                    </a:lnTo>
                    <a:lnTo>
                      <a:pt x="218" y="189"/>
                    </a:lnTo>
                    <a:lnTo>
                      <a:pt x="233" y="319"/>
                    </a:lnTo>
                    <a:lnTo>
                      <a:pt x="237" y="358"/>
                    </a:lnTo>
                    <a:lnTo>
                      <a:pt x="247" y="429"/>
                    </a:lnTo>
                    <a:lnTo>
                      <a:pt x="267" y="505"/>
                    </a:lnTo>
                    <a:lnTo>
                      <a:pt x="284" y="507"/>
                    </a:lnTo>
                    <a:lnTo>
                      <a:pt x="318" y="504"/>
                    </a:lnTo>
                    <a:lnTo>
                      <a:pt x="355" y="496"/>
                    </a:lnTo>
                    <a:lnTo>
                      <a:pt x="380" y="490"/>
                    </a:lnTo>
                    <a:lnTo>
                      <a:pt x="401" y="480"/>
                    </a:lnTo>
                    <a:lnTo>
                      <a:pt x="397" y="448"/>
                    </a:lnTo>
                    <a:lnTo>
                      <a:pt x="380" y="332"/>
                    </a:lnTo>
                    <a:lnTo>
                      <a:pt x="377" y="245"/>
                    </a:lnTo>
                    <a:lnTo>
                      <a:pt x="375" y="155"/>
                    </a:lnTo>
                    <a:lnTo>
                      <a:pt x="373" y="69"/>
                    </a:lnTo>
                    <a:lnTo>
                      <a:pt x="368" y="28"/>
                    </a:lnTo>
                    <a:lnTo>
                      <a:pt x="368" y="0"/>
                    </a:lnTo>
                    <a:lnTo>
                      <a:pt x="35" y="55"/>
                    </a:lnTo>
                  </a:path>
                </a:pathLst>
              </a:custGeom>
              <a:solidFill>
                <a:srgbClr val="A8A8A8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69" name="Freeform 30"/>
              <p:cNvSpPr>
                <a:spLocks/>
              </p:cNvSpPr>
              <p:nvPr/>
            </p:nvSpPr>
            <p:spPr bwMode="auto">
              <a:xfrm>
                <a:off x="3080" y="2673"/>
                <a:ext cx="429" cy="652"/>
              </a:xfrm>
              <a:custGeom>
                <a:avLst/>
                <a:gdLst>
                  <a:gd name="T0" fmla="*/ 0 w 429"/>
                  <a:gd name="T1" fmla="*/ 66 h 652"/>
                  <a:gd name="T2" fmla="*/ 0 w 429"/>
                  <a:gd name="T3" fmla="*/ 199 h 652"/>
                  <a:gd name="T4" fmla="*/ 1 w 429"/>
                  <a:gd name="T5" fmla="*/ 250 h 652"/>
                  <a:gd name="T6" fmla="*/ 16 w 429"/>
                  <a:gd name="T7" fmla="*/ 504 h 652"/>
                  <a:gd name="T8" fmla="*/ 19 w 429"/>
                  <a:gd name="T9" fmla="*/ 597 h 652"/>
                  <a:gd name="T10" fmla="*/ 20 w 429"/>
                  <a:gd name="T11" fmla="*/ 628 h 652"/>
                  <a:gd name="T12" fmla="*/ 28 w 429"/>
                  <a:gd name="T13" fmla="*/ 634 h 652"/>
                  <a:gd name="T14" fmla="*/ 52 w 429"/>
                  <a:gd name="T15" fmla="*/ 643 h 652"/>
                  <a:gd name="T16" fmla="*/ 86 w 429"/>
                  <a:gd name="T17" fmla="*/ 647 h 652"/>
                  <a:gd name="T18" fmla="*/ 129 w 429"/>
                  <a:gd name="T19" fmla="*/ 651 h 652"/>
                  <a:gd name="T20" fmla="*/ 213 w 429"/>
                  <a:gd name="T21" fmla="*/ 643 h 652"/>
                  <a:gd name="T22" fmla="*/ 246 w 429"/>
                  <a:gd name="T23" fmla="*/ 638 h 652"/>
                  <a:gd name="T24" fmla="*/ 290 w 429"/>
                  <a:gd name="T25" fmla="*/ 630 h 652"/>
                  <a:gd name="T26" fmla="*/ 330 w 429"/>
                  <a:gd name="T27" fmla="*/ 620 h 652"/>
                  <a:gd name="T28" fmla="*/ 365 w 429"/>
                  <a:gd name="T29" fmla="*/ 608 h 652"/>
                  <a:gd name="T30" fmla="*/ 423 w 429"/>
                  <a:gd name="T31" fmla="*/ 587 h 652"/>
                  <a:gd name="T32" fmla="*/ 428 w 429"/>
                  <a:gd name="T33" fmla="*/ 583 h 652"/>
                  <a:gd name="T34" fmla="*/ 423 w 429"/>
                  <a:gd name="T35" fmla="*/ 527 h 652"/>
                  <a:gd name="T36" fmla="*/ 423 w 429"/>
                  <a:gd name="T37" fmla="*/ 486 h 652"/>
                  <a:gd name="T38" fmla="*/ 420 w 429"/>
                  <a:gd name="T39" fmla="*/ 389 h 652"/>
                  <a:gd name="T40" fmla="*/ 418 w 429"/>
                  <a:gd name="T41" fmla="*/ 343 h 652"/>
                  <a:gd name="T42" fmla="*/ 400 w 429"/>
                  <a:gd name="T43" fmla="*/ 112 h 652"/>
                  <a:gd name="T44" fmla="*/ 399 w 429"/>
                  <a:gd name="T45" fmla="*/ 79 h 652"/>
                  <a:gd name="T46" fmla="*/ 394 w 429"/>
                  <a:gd name="T47" fmla="*/ 51 h 652"/>
                  <a:gd name="T48" fmla="*/ 340 w 429"/>
                  <a:gd name="T49" fmla="*/ 0 h 652"/>
                  <a:gd name="T50" fmla="*/ 0 w 429"/>
                  <a:gd name="T51" fmla="*/ 66 h 6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9"/>
                  <a:gd name="T79" fmla="*/ 0 h 652"/>
                  <a:gd name="T80" fmla="*/ 429 w 429"/>
                  <a:gd name="T81" fmla="*/ 652 h 6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9" h="652">
                    <a:moveTo>
                      <a:pt x="0" y="66"/>
                    </a:moveTo>
                    <a:lnTo>
                      <a:pt x="0" y="199"/>
                    </a:lnTo>
                    <a:lnTo>
                      <a:pt x="1" y="250"/>
                    </a:lnTo>
                    <a:lnTo>
                      <a:pt x="16" y="504"/>
                    </a:lnTo>
                    <a:lnTo>
                      <a:pt x="19" y="597"/>
                    </a:lnTo>
                    <a:lnTo>
                      <a:pt x="20" y="628"/>
                    </a:lnTo>
                    <a:lnTo>
                      <a:pt x="28" y="634"/>
                    </a:lnTo>
                    <a:lnTo>
                      <a:pt x="52" y="643"/>
                    </a:lnTo>
                    <a:lnTo>
                      <a:pt x="86" y="647"/>
                    </a:lnTo>
                    <a:lnTo>
                      <a:pt x="129" y="651"/>
                    </a:lnTo>
                    <a:lnTo>
                      <a:pt x="213" y="643"/>
                    </a:lnTo>
                    <a:lnTo>
                      <a:pt x="246" y="638"/>
                    </a:lnTo>
                    <a:lnTo>
                      <a:pt x="290" y="630"/>
                    </a:lnTo>
                    <a:lnTo>
                      <a:pt x="330" y="620"/>
                    </a:lnTo>
                    <a:lnTo>
                      <a:pt x="365" y="608"/>
                    </a:lnTo>
                    <a:lnTo>
                      <a:pt x="423" y="587"/>
                    </a:lnTo>
                    <a:lnTo>
                      <a:pt x="428" y="583"/>
                    </a:lnTo>
                    <a:lnTo>
                      <a:pt x="423" y="527"/>
                    </a:lnTo>
                    <a:lnTo>
                      <a:pt x="423" y="486"/>
                    </a:lnTo>
                    <a:lnTo>
                      <a:pt x="420" y="389"/>
                    </a:lnTo>
                    <a:lnTo>
                      <a:pt x="418" y="343"/>
                    </a:lnTo>
                    <a:lnTo>
                      <a:pt x="400" y="112"/>
                    </a:lnTo>
                    <a:lnTo>
                      <a:pt x="399" y="79"/>
                    </a:lnTo>
                    <a:lnTo>
                      <a:pt x="394" y="51"/>
                    </a:lnTo>
                    <a:lnTo>
                      <a:pt x="340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0" name="Freeform 31"/>
              <p:cNvSpPr>
                <a:spLocks/>
              </p:cNvSpPr>
              <p:nvPr/>
            </p:nvSpPr>
            <p:spPr bwMode="auto">
              <a:xfrm>
                <a:off x="3182" y="1982"/>
                <a:ext cx="195" cy="135"/>
              </a:xfrm>
              <a:custGeom>
                <a:avLst/>
                <a:gdLst>
                  <a:gd name="T0" fmla="*/ 182 w 195"/>
                  <a:gd name="T1" fmla="*/ 123 h 135"/>
                  <a:gd name="T2" fmla="*/ 190 w 195"/>
                  <a:gd name="T3" fmla="*/ 119 h 135"/>
                  <a:gd name="T4" fmla="*/ 194 w 195"/>
                  <a:gd name="T5" fmla="*/ 90 h 135"/>
                  <a:gd name="T6" fmla="*/ 193 w 195"/>
                  <a:gd name="T7" fmla="*/ 68 h 135"/>
                  <a:gd name="T8" fmla="*/ 188 w 195"/>
                  <a:gd name="T9" fmla="*/ 45 h 135"/>
                  <a:gd name="T10" fmla="*/ 178 w 195"/>
                  <a:gd name="T11" fmla="*/ 28 h 135"/>
                  <a:gd name="T12" fmla="*/ 166 w 195"/>
                  <a:gd name="T13" fmla="*/ 14 h 135"/>
                  <a:gd name="T14" fmla="*/ 148 w 195"/>
                  <a:gd name="T15" fmla="*/ 4 h 135"/>
                  <a:gd name="T16" fmla="*/ 123 w 195"/>
                  <a:gd name="T17" fmla="*/ 0 h 135"/>
                  <a:gd name="T18" fmla="*/ 89 w 195"/>
                  <a:gd name="T19" fmla="*/ 2 h 135"/>
                  <a:gd name="T20" fmla="*/ 56 w 195"/>
                  <a:gd name="T21" fmla="*/ 8 h 135"/>
                  <a:gd name="T22" fmla="*/ 37 w 195"/>
                  <a:gd name="T23" fmla="*/ 16 h 135"/>
                  <a:gd name="T24" fmla="*/ 19 w 195"/>
                  <a:gd name="T25" fmla="*/ 28 h 135"/>
                  <a:gd name="T26" fmla="*/ 10 w 195"/>
                  <a:gd name="T27" fmla="*/ 42 h 135"/>
                  <a:gd name="T28" fmla="*/ 5 w 195"/>
                  <a:gd name="T29" fmla="*/ 53 h 135"/>
                  <a:gd name="T30" fmla="*/ 0 w 195"/>
                  <a:gd name="T31" fmla="*/ 76 h 135"/>
                  <a:gd name="T32" fmla="*/ 1 w 195"/>
                  <a:gd name="T33" fmla="*/ 114 h 135"/>
                  <a:gd name="T34" fmla="*/ 3 w 195"/>
                  <a:gd name="T35" fmla="*/ 134 h 135"/>
                  <a:gd name="T36" fmla="*/ 182 w 195"/>
                  <a:gd name="T37" fmla="*/ 123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82" y="123"/>
                    </a:moveTo>
                    <a:lnTo>
                      <a:pt x="190" y="119"/>
                    </a:lnTo>
                    <a:lnTo>
                      <a:pt x="194" y="90"/>
                    </a:lnTo>
                    <a:lnTo>
                      <a:pt x="193" y="68"/>
                    </a:lnTo>
                    <a:lnTo>
                      <a:pt x="188" y="45"/>
                    </a:lnTo>
                    <a:lnTo>
                      <a:pt x="178" y="28"/>
                    </a:lnTo>
                    <a:lnTo>
                      <a:pt x="166" y="14"/>
                    </a:lnTo>
                    <a:lnTo>
                      <a:pt x="148" y="4"/>
                    </a:lnTo>
                    <a:lnTo>
                      <a:pt x="123" y="0"/>
                    </a:lnTo>
                    <a:lnTo>
                      <a:pt x="89" y="2"/>
                    </a:lnTo>
                    <a:lnTo>
                      <a:pt x="56" y="8"/>
                    </a:lnTo>
                    <a:lnTo>
                      <a:pt x="37" y="16"/>
                    </a:lnTo>
                    <a:lnTo>
                      <a:pt x="19" y="28"/>
                    </a:lnTo>
                    <a:lnTo>
                      <a:pt x="10" y="42"/>
                    </a:lnTo>
                    <a:lnTo>
                      <a:pt x="5" y="53"/>
                    </a:lnTo>
                    <a:lnTo>
                      <a:pt x="0" y="76"/>
                    </a:lnTo>
                    <a:lnTo>
                      <a:pt x="1" y="114"/>
                    </a:lnTo>
                    <a:lnTo>
                      <a:pt x="3" y="134"/>
                    </a:lnTo>
                    <a:lnTo>
                      <a:pt x="182" y="123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1" name="Freeform 32"/>
              <p:cNvSpPr>
                <a:spLocks/>
              </p:cNvSpPr>
              <p:nvPr/>
            </p:nvSpPr>
            <p:spPr bwMode="auto">
              <a:xfrm>
                <a:off x="3359" y="2101"/>
                <a:ext cx="16" cy="58"/>
              </a:xfrm>
              <a:custGeom>
                <a:avLst/>
                <a:gdLst>
                  <a:gd name="T0" fmla="*/ 4 w 16"/>
                  <a:gd name="T1" fmla="*/ 4 h 58"/>
                  <a:gd name="T2" fmla="*/ 8 w 16"/>
                  <a:gd name="T3" fmla="*/ 0 h 58"/>
                  <a:gd name="T4" fmla="*/ 12 w 16"/>
                  <a:gd name="T5" fmla="*/ 0 h 58"/>
                  <a:gd name="T6" fmla="*/ 14 w 16"/>
                  <a:gd name="T7" fmla="*/ 8 h 58"/>
                  <a:gd name="T8" fmla="*/ 15 w 16"/>
                  <a:gd name="T9" fmla="*/ 25 h 58"/>
                  <a:gd name="T10" fmla="*/ 13 w 16"/>
                  <a:gd name="T11" fmla="*/ 43 h 58"/>
                  <a:gd name="T12" fmla="*/ 11 w 16"/>
                  <a:gd name="T13" fmla="*/ 51 h 58"/>
                  <a:gd name="T14" fmla="*/ 8 w 16"/>
                  <a:gd name="T15" fmla="*/ 55 h 58"/>
                  <a:gd name="T16" fmla="*/ 3 w 16"/>
                  <a:gd name="T17" fmla="*/ 57 h 58"/>
                  <a:gd name="T18" fmla="*/ 0 w 16"/>
                  <a:gd name="T19" fmla="*/ 7 h 58"/>
                  <a:gd name="T20" fmla="*/ 4 w 16"/>
                  <a:gd name="T21" fmla="*/ 4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58"/>
                  <a:gd name="T35" fmla="*/ 16 w 16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58">
                    <a:moveTo>
                      <a:pt x="4" y="4"/>
                    </a:moveTo>
                    <a:lnTo>
                      <a:pt x="8" y="0"/>
                    </a:lnTo>
                    <a:lnTo>
                      <a:pt x="12" y="0"/>
                    </a:lnTo>
                    <a:lnTo>
                      <a:pt x="14" y="8"/>
                    </a:lnTo>
                    <a:lnTo>
                      <a:pt x="15" y="25"/>
                    </a:lnTo>
                    <a:lnTo>
                      <a:pt x="13" y="43"/>
                    </a:lnTo>
                    <a:lnTo>
                      <a:pt x="11" y="51"/>
                    </a:lnTo>
                    <a:lnTo>
                      <a:pt x="8" y="55"/>
                    </a:lnTo>
                    <a:lnTo>
                      <a:pt x="3" y="57"/>
                    </a:lnTo>
                    <a:lnTo>
                      <a:pt x="0" y="7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2" name="Freeform 33"/>
              <p:cNvSpPr>
                <a:spLocks/>
              </p:cNvSpPr>
              <p:nvPr/>
            </p:nvSpPr>
            <p:spPr bwMode="auto">
              <a:xfrm>
                <a:off x="3182" y="2017"/>
                <a:ext cx="183" cy="274"/>
              </a:xfrm>
              <a:custGeom>
                <a:avLst/>
                <a:gdLst>
                  <a:gd name="T0" fmla="*/ 142 w 183"/>
                  <a:gd name="T1" fmla="*/ 270 h 274"/>
                  <a:gd name="T2" fmla="*/ 138 w 183"/>
                  <a:gd name="T3" fmla="*/ 233 h 274"/>
                  <a:gd name="T4" fmla="*/ 146 w 183"/>
                  <a:gd name="T5" fmla="*/ 228 h 274"/>
                  <a:gd name="T6" fmla="*/ 152 w 183"/>
                  <a:gd name="T7" fmla="*/ 223 h 274"/>
                  <a:gd name="T8" fmla="*/ 169 w 183"/>
                  <a:gd name="T9" fmla="*/ 193 h 274"/>
                  <a:gd name="T10" fmla="*/ 174 w 183"/>
                  <a:gd name="T11" fmla="*/ 180 h 274"/>
                  <a:gd name="T12" fmla="*/ 182 w 183"/>
                  <a:gd name="T13" fmla="*/ 126 h 274"/>
                  <a:gd name="T14" fmla="*/ 182 w 183"/>
                  <a:gd name="T15" fmla="*/ 113 h 274"/>
                  <a:gd name="T16" fmla="*/ 179 w 183"/>
                  <a:gd name="T17" fmla="*/ 97 h 274"/>
                  <a:gd name="T18" fmla="*/ 179 w 183"/>
                  <a:gd name="T19" fmla="*/ 97 h 274"/>
                  <a:gd name="T20" fmla="*/ 180 w 183"/>
                  <a:gd name="T21" fmla="*/ 88 h 274"/>
                  <a:gd name="T22" fmla="*/ 181 w 183"/>
                  <a:gd name="T23" fmla="*/ 88 h 274"/>
                  <a:gd name="T24" fmla="*/ 182 w 183"/>
                  <a:gd name="T25" fmla="*/ 69 h 274"/>
                  <a:gd name="T26" fmla="*/ 176 w 183"/>
                  <a:gd name="T27" fmla="*/ 33 h 274"/>
                  <a:gd name="T28" fmla="*/ 166 w 183"/>
                  <a:gd name="T29" fmla="*/ 9 h 274"/>
                  <a:gd name="T30" fmla="*/ 138 w 183"/>
                  <a:gd name="T31" fmla="*/ 0 h 274"/>
                  <a:gd name="T32" fmla="*/ 120 w 183"/>
                  <a:gd name="T33" fmla="*/ 5 h 274"/>
                  <a:gd name="T34" fmla="*/ 76 w 183"/>
                  <a:gd name="T35" fmla="*/ 35 h 274"/>
                  <a:gd name="T36" fmla="*/ 62 w 183"/>
                  <a:gd name="T37" fmla="*/ 50 h 274"/>
                  <a:gd name="T38" fmla="*/ 55 w 183"/>
                  <a:gd name="T39" fmla="*/ 52 h 274"/>
                  <a:gd name="T40" fmla="*/ 50 w 183"/>
                  <a:gd name="T41" fmla="*/ 47 h 274"/>
                  <a:gd name="T42" fmla="*/ 50 w 183"/>
                  <a:gd name="T43" fmla="*/ 41 h 274"/>
                  <a:gd name="T44" fmla="*/ 50 w 183"/>
                  <a:gd name="T45" fmla="*/ 23 h 274"/>
                  <a:gd name="T46" fmla="*/ 35 w 183"/>
                  <a:gd name="T47" fmla="*/ 33 h 274"/>
                  <a:gd name="T48" fmla="*/ 30 w 183"/>
                  <a:gd name="T49" fmla="*/ 42 h 274"/>
                  <a:gd name="T50" fmla="*/ 22 w 183"/>
                  <a:gd name="T51" fmla="*/ 84 h 274"/>
                  <a:gd name="T52" fmla="*/ 22 w 183"/>
                  <a:gd name="T53" fmla="*/ 93 h 274"/>
                  <a:gd name="T54" fmla="*/ 18 w 183"/>
                  <a:gd name="T55" fmla="*/ 85 h 274"/>
                  <a:gd name="T56" fmla="*/ 14 w 183"/>
                  <a:gd name="T57" fmla="*/ 80 h 274"/>
                  <a:gd name="T58" fmla="*/ 6 w 183"/>
                  <a:gd name="T59" fmla="*/ 79 h 274"/>
                  <a:gd name="T60" fmla="*/ 3 w 183"/>
                  <a:gd name="T61" fmla="*/ 83 h 274"/>
                  <a:gd name="T62" fmla="*/ 0 w 183"/>
                  <a:gd name="T63" fmla="*/ 89 h 274"/>
                  <a:gd name="T64" fmla="*/ 3 w 183"/>
                  <a:gd name="T65" fmla="*/ 127 h 274"/>
                  <a:gd name="T66" fmla="*/ 9 w 183"/>
                  <a:gd name="T67" fmla="*/ 139 h 274"/>
                  <a:gd name="T68" fmla="*/ 15 w 183"/>
                  <a:gd name="T69" fmla="*/ 145 h 274"/>
                  <a:gd name="T70" fmla="*/ 22 w 183"/>
                  <a:gd name="T71" fmla="*/ 148 h 274"/>
                  <a:gd name="T72" fmla="*/ 25 w 183"/>
                  <a:gd name="T73" fmla="*/ 148 h 274"/>
                  <a:gd name="T74" fmla="*/ 30 w 183"/>
                  <a:gd name="T75" fmla="*/ 172 h 274"/>
                  <a:gd name="T76" fmla="*/ 33 w 183"/>
                  <a:gd name="T77" fmla="*/ 178 h 274"/>
                  <a:gd name="T78" fmla="*/ 30 w 183"/>
                  <a:gd name="T79" fmla="*/ 200 h 274"/>
                  <a:gd name="T80" fmla="*/ 89 w 183"/>
                  <a:gd name="T81" fmla="*/ 273 h 274"/>
                  <a:gd name="T82" fmla="*/ 142 w 183"/>
                  <a:gd name="T83" fmla="*/ 270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3"/>
                  <a:gd name="T127" fmla="*/ 0 h 274"/>
                  <a:gd name="T128" fmla="*/ 183 w 183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3" h="274">
                    <a:moveTo>
                      <a:pt x="142" y="270"/>
                    </a:moveTo>
                    <a:lnTo>
                      <a:pt x="138" y="233"/>
                    </a:lnTo>
                    <a:lnTo>
                      <a:pt x="146" y="228"/>
                    </a:lnTo>
                    <a:lnTo>
                      <a:pt x="152" y="223"/>
                    </a:lnTo>
                    <a:lnTo>
                      <a:pt x="169" y="193"/>
                    </a:lnTo>
                    <a:lnTo>
                      <a:pt x="174" y="180"/>
                    </a:lnTo>
                    <a:lnTo>
                      <a:pt x="182" y="126"/>
                    </a:lnTo>
                    <a:lnTo>
                      <a:pt x="182" y="113"/>
                    </a:lnTo>
                    <a:lnTo>
                      <a:pt x="179" y="97"/>
                    </a:lnTo>
                    <a:lnTo>
                      <a:pt x="180" y="88"/>
                    </a:lnTo>
                    <a:lnTo>
                      <a:pt x="181" y="88"/>
                    </a:lnTo>
                    <a:lnTo>
                      <a:pt x="182" y="69"/>
                    </a:lnTo>
                    <a:lnTo>
                      <a:pt x="176" y="33"/>
                    </a:lnTo>
                    <a:lnTo>
                      <a:pt x="166" y="9"/>
                    </a:lnTo>
                    <a:lnTo>
                      <a:pt x="138" y="0"/>
                    </a:lnTo>
                    <a:lnTo>
                      <a:pt x="120" y="5"/>
                    </a:lnTo>
                    <a:lnTo>
                      <a:pt x="76" y="35"/>
                    </a:lnTo>
                    <a:lnTo>
                      <a:pt x="62" y="50"/>
                    </a:lnTo>
                    <a:lnTo>
                      <a:pt x="55" y="52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0" y="23"/>
                    </a:lnTo>
                    <a:lnTo>
                      <a:pt x="35" y="33"/>
                    </a:lnTo>
                    <a:lnTo>
                      <a:pt x="30" y="42"/>
                    </a:lnTo>
                    <a:lnTo>
                      <a:pt x="22" y="84"/>
                    </a:lnTo>
                    <a:lnTo>
                      <a:pt x="22" y="93"/>
                    </a:lnTo>
                    <a:lnTo>
                      <a:pt x="18" y="85"/>
                    </a:lnTo>
                    <a:lnTo>
                      <a:pt x="14" y="80"/>
                    </a:lnTo>
                    <a:lnTo>
                      <a:pt x="6" y="79"/>
                    </a:lnTo>
                    <a:lnTo>
                      <a:pt x="3" y="83"/>
                    </a:lnTo>
                    <a:lnTo>
                      <a:pt x="0" y="89"/>
                    </a:lnTo>
                    <a:lnTo>
                      <a:pt x="3" y="127"/>
                    </a:lnTo>
                    <a:lnTo>
                      <a:pt x="9" y="139"/>
                    </a:lnTo>
                    <a:lnTo>
                      <a:pt x="15" y="145"/>
                    </a:lnTo>
                    <a:lnTo>
                      <a:pt x="22" y="148"/>
                    </a:lnTo>
                    <a:lnTo>
                      <a:pt x="25" y="148"/>
                    </a:lnTo>
                    <a:lnTo>
                      <a:pt x="30" y="172"/>
                    </a:lnTo>
                    <a:lnTo>
                      <a:pt x="33" y="178"/>
                    </a:lnTo>
                    <a:lnTo>
                      <a:pt x="30" y="200"/>
                    </a:lnTo>
                    <a:lnTo>
                      <a:pt x="89" y="273"/>
                    </a:lnTo>
                    <a:lnTo>
                      <a:pt x="142" y="270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3" name="Freeform 34"/>
              <p:cNvSpPr>
                <a:spLocks/>
              </p:cNvSpPr>
              <p:nvPr/>
            </p:nvSpPr>
            <p:spPr bwMode="auto">
              <a:xfrm>
                <a:off x="3216" y="2195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8 w 106"/>
                  <a:gd name="T3" fmla="*/ 9 h 58"/>
                  <a:gd name="T4" fmla="*/ 26 w 106"/>
                  <a:gd name="T5" fmla="*/ 26 h 58"/>
                  <a:gd name="T6" fmla="*/ 42 w 106"/>
                  <a:gd name="T7" fmla="*/ 39 h 58"/>
                  <a:gd name="T8" fmla="*/ 51 w 106"/>
                  <a:gd name="T9" fmla="*/ 49 h 58"/>
                  <a:gd name="T10" fmla="*/ 63 w 106"/>
                  <a:gd name="T11" fmla="*/ 54 h 58"/>
                  <a:gd name="T12" fmla="*/ 78 w 106"/>
                  <a:gd name="T13" fmla="*/ 57 h 58"/>
                  <a:gd name="T14" fmla="*/ 90 w 106"/>
                  <a:gd name="T15" fmla="*/ 57 h 58"/>
                  <a:gd name="T16" fmla="*/ 105 w 106"/>
                  <a:gd name="T17" fmla="*/ 55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58"/>
                  <a:gd name="T29" fmla="*/ 106 w 106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58">
                    <a:moveTo>
                      <a:pt x="0" y="0"/>
                    </a:moveTo>
                    <a:lnTo>
                      <a:pt x="8" y="9"/>
                    </a:lnTo>
                    <a:lnTo>
                      <a:pt x="26" y="26"/>
                    </a:lnTo>
                    <a:lnTo>
                      <a:pt x="42" y="39"/>
                    </a:lnTo>
                    <a:lnTo>
                      <a:pt x="51" y="49"/>
                    </a:lnTo>
                    <a:lnTo>
                      <a:pt x="63" y="54"/>
                    </a:lnTo>
                    <a:lnTo>
                      <a:pt x="78" y="57"/>
                    </a:lnTo>
                    <a:lnTo>
                      <a:pt x="90" y="57"/>
                    </a:lnTo>
                    <a:lnTo>
                      <a:pt x="105" y="5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4" name="Freeform 35"/>
              <p:cNvSpPr>
                <a:spLocks/>
              </p:cNvSpPr>
              <p:nvPr/>
            </p:nvSpPr>
            <p:spPr bwMode="auto">
              <a:xfrm>
                <a:off x="3248" y="2212"/>
                <a:ext cx="11" cy="23"/>
              </a:xfrm>
              <a:custGeom>
                <a:avLst/>
                <a:gdLst>
                  <a:gd name="T0" fmla="*/ 10 w 11"/>
                  <a:gd name="T1" fmla="*/ 22 h 23"/>
                  <a:gd name="T2" fmla="*/ 5 w 11"/>
                  <a:gd name="T3" fmla="*/ 14 h 23"/>
                  <a:gd name="T4" fmla="*/ 0 w 11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3"/>
                  <a:gd name="T11" fmla="*/ 11 w 11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3">
                    <a:moveTo>
                      <a:pt x="10" y="22"/>
                    </a:move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5" name="Freeform 36"/>
              <p:cNvSpPr>
                <a:spLocks/>
              </p:cNvSpPr>
              <p:nvPr/>
            </p:nvSpPr>
            <p:spPr bwMode="auto">
              <a:xfrm>
                <a:off x="3277" y="2202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7 w 25"/>
                  <a:gd name="T3" fmla="*/ 4 h 6"/>
                  <a:gd name="T4" fmla="*/ 13 w 25"/>
                  <a:gd name="T5" fmla="*/ 5 h 6"/>
                  <a:gd name="T6" fmla="*/ 24 w 25"/>
                  <a:gd name="T7" fmla="*/ 5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6"/>
                  <a:gd name="T14" fmla="*/ 25 w 2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6">
                    <a:moveTo>
                      <a:pt x="0" y="0"/>
                    </a:moveTo>
                    <a:lnTo>
                      <a:pt x="7" y="4"/>
                    </a:lnTo>
                    <a:lnTo>
                      <a:pt x="13" y="5"/>
                    </a:lnTo>
                    <a:lnTo>
                      <a:pt x="24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6" name="Freeform 37"/>
              <p:cNvSpPr>
                <a:spLocks/>
              </p:cNvSpPr>
              <p:nvPr/>
            </p:nvSpPr>
            <p:spPr bwMode="auto">
              <a:xfrm>
                <a:off x="3305" y="2202"/>
                <a:ext cx="21" cy="6"/>
              </a:xfrm>
              <a:custGeom>
                <a:avLst/>
                <a:gdLst>
                  <a:gd name="T0" fmla="*/ 0 w 21"/>
                  <a:gd name="T1" fmla="*/ 5 h 6"/>
                  <a:gd name="T2" fmla="*/ 13 w 21"/>
                  <a:gd name="T3" fmla="*/ 5 h 6"/>
                  <a:gd name="T4" fmla="*/ 17 w 21"/>
                  <a:gd name="T5" fmla="*/ 4 h 6"/>
                  <a:gd name="T6" fmla="*/ 20 w 2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"/>
                  <a:gd name="T14" fmla="*/ 21 w 2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">
                    <a:moveTo>
                      <a:pt x="0" y="5"/>
                    </a:moveTo>
                    <a:lnTo>
                      <a:pt x="13" y="5"/>
                    </a:lnTo>
                    <a:lnTo>
                      <a:pt x="17" y="4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77" name="Line 38"/>
              <p:cNvSpPr>
                <a:spLocks noChangeShapeType="1"/>
              </p:cNvSpPr>
              <p:nvPr/>
            </p:nvSpPr>
            <p:spPr bwMode="auto">
              <a:xfrm flipH="1">
                <a:off x="3349" y="217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8" name="Line 39"/>
              <p:cNvSpPr>
                <a:spLocks noChangeShapeType="1"/>
              </p:cNvSpPr>
              <p:nvPr/>
            </p:nvSpPr>
            <p:spPr bwMode="auto">
              <a:xfrm>
                <a:off x="3244" y="2176"/>
                <a:ext cx="6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9" name="Freeform 40"/>
              <p:cNvSpPr>
                <a:spLocks/>
              </p:cNvSpPr>
              <p:nvPr/>
            </p:nvSpPr>
            <p:spPr bwMode="auto">
              <a:xfrm>
                <a:off x="3304" y="2101"/>
                <a:ext cx="12" cy="42"/>
              </a:xfrm>
              <a:custGeom>
                <a:avLst/>
                <a:gdLst>
                  <a:gd name="T0" fmla="*/ 6 w 12"/>
                  <a:gd name="T1" fmla="*/ 0 h 42"/>
                  <a:gd name="T2" fmla="*/ 1 w 12"/>
                  <a:gd name="T3" fmla="*/ 4 h 42"/>
                  <a:gd name="T4" fmla="*/ 0 w 12"/>
                  <a:gd name="T5" fmla="*/ 9 h 42"/>
                  <a:gd name="T6" fmla="*/ 2 w 12"/>
                  <a:gd name="T7" fmla="*/ 18 h 42"/>
                  <a:gd name="T8" fmla="*/ 6 w 12"/>
                  <a:gd name="T9" fmla="*/ 26 h 42"/>
                  <a:gd name="T10" fmla="*/ 11 w 12"/>
                  <a:gd name="T11" fmla="*/ 4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2"/>
                  <a:gd name="T20" fmla="*/ 12 w 1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2">
                    <a:moveTo>
                      <a:pt x="6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4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0" name="Freeform 41"/>
              <p:cNvSpPr>
                <a:spLocks/>
              </p:cNvSpPr>
              <p:nvPr/>
            </p:nvSpPr>
            <p:spPr bwMode="auto">
              <a:xfrm>
                <a:off x="3320" y="2115"/>
                <a:ext cx="25" cy="9"/>
              </a:xfrm>
              <a:custGeom>
                <a:avLst/>
                <a:gdLst>
                  <a:gd name="T0" fmla="*/ 0 w 25"/>
                  <a:gd name="T1" fmla="*/ 0 h 9"/>
                  <a:gd name="T2" fmla="*/ 4 w 25"/>
                  <a:gd name="T3" fmla="*/ 3 h 9"/>
                  <a:gd name="T4" fmla="*/ 13 w 25"/>
                  <a:gd name="T5" fmla="*/ 6 h 9"/>
                  <a:gd name="T6" fmla="*/ 24 w 25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9"/>
                  <a:gd name="T14" fmla="*/ 25 w 2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9">
                    <a:moveTo>
                      <a:pt x="0" y="0"/>
                    </a:moveTo>
                    <a:lnTo>
                      <a:pt x="4" y="3"/>
                    </a:lnTo>
                    <a:lnTo>
                      <a:pt x="13" y="6"/>
                    </a:lnTo>
                    <a:lnTo>
                      <a:pt x="24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1" name="Freeform 42"/>
              <p:cNvSpPr>
                <a:spLocks/>
              </p:cNvSpPr>
              <p:nvPr/>
            </p:nvSpPr>
            <p:spPr bwMode="auto">
              <a:xfrm>
                <a:off x="3254" y="2108"/>
                <a:ext cx="26" cy="16"/>
              </a:xfrm>
              <a:custGeom>
                <a:avLst/>
                <a:gdLst>
                  <a:gd name="T0" fmla="*/ 25 w 26"/>
                  <a:gd name="T1" fmla="*/ 0 h 16"/>
                  <a:gd name="T2" fmla="*/ 18 w 26"/>
                  <a:gd name="T3" fmla="*/ 8 h 16"/>
                  <a:gd name="T4" fmla="*/ 9 w 26"/>
                  <a:gd name="T5" fmla="*/ 13 h 16"/>
                  <a:gd name="T6" fmla="*/ 0 w 26"/>
                  <a:gd name="T7" fmla="*/ 15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6"/>
                  <a:gd name="T14" fmla="*/ 26 w 26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6">
                    <a:moveTo>
                      <a:pt x="25" y="0"/>
                    </a:moveTo>
                    <a:lnTo>
                      <a:pt x="18" y="8"/>
                    </a:lnTo>
                    <a:lnTo>
                      <a:pt x="9" y="13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2" name="Freeform 43"/>
              <p:cNvSpPr>
                <a:spLocks/>
              </p:cNvSpPr>
              <p:nvPr/>
            </p:nvSpPr>
            <p:spPr bwMode="auto">
              <a:xfrm>
                <a:off x="3277" y="2147"/>
                <a:ext cx="54" cy="20"/>
              </a:xfrm>
              <a:custGeom>
                <a:avLst/>
                <a:gdLst>
                  <a:gd name="T0" fmla="*/ 4 w 54"/>
                  <a:gd name="T1" fmla="*/ 0 h 20"/>
                  <a:gd name="T2" fmla="*/ 1 w 54"/>
                  <a:gd name="T3" fmla="*/ 5 h 20"/>
                  <a:gd name="T4" fmla="*/ 0 w 54"/>
                  <a:gd name="T5" fmla="*/ 9 h 20"/>
                  <a:gd name="T6" fmla="*/ 1 w 54"/>
                  <a:gd name="T7" fmla="*/ 11 h 20"/>
                  <a:gd name="T8" fmla="*/ 4 w 54"/>
                  <a:gd name="T9" fmla="*/ 13 h 20"/>
                  <a:gd name="T10" fmla="*/ 9 w 54"/>
                  <a:gd name="T11" fmla="*/ 15 h 20"/>
                  <a:gd name="T12" fmla="*/ 14 w 54"/>
                  <a:gd name="T13" fmla="*/ 14 h 20"/>
                  <a:gd name="T14" fmla="*/ 16 w 54"/>
                  <a:gd name="T15" fmla="*/ 17 h 20"/>
                  <a:gd name="T16" fmla="*/ 19 w 54"/>
                  <a:gd name="T17" fmla="*/ 18 h 20"/>
                  <a:gd name="T18" fmla="*/ 26 w 54"/>
                  <a:gd name="T19" fmla="*/ 19 h 20"/>
                  <a:gd name="T20" fmla="*/ 34 w 54"/>
                  <a:gd name="T21" fmla="*/ 19 h 20"/>
                  <a:gd name="T22" fmla="*/ 39 w 54"/>
                  <a:gd name="T23" fmla="*/ 17 h 20"/>
                  <a:gd name="T24" fmla="*/ 43 w 54"/>
                  <a:gd name="T25" fmla="*/ 13 h 20"/>
                  <a:gd name="T26" fmla="*/ 48 w 54"/>
                  <a:gd name="T27" fmla="*/ 13 h 20"/>
                  <a:gd name="T28" fmla="*/ 51 w 54"/>
                  <a:gd name="T29" fmla="*/ 11 h 20"/>
                  <a:gd name="T30" fmla="*/ 53 w 54"/>
                  <a:gd name="T31" fmla="*/ 9 h 20"/>
                  <a:gd name="T32" fmla="*/ 53 w 54"/>
                  <a:gd name="T33" fmla="*/ 6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20"/>
                  <a:gd name="T53" fmla="*/ 54 w 54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20">
                    <a:moveTo>
                      <a:pt x="4" y="0"/>
                    </a:moveTo>
                    <a:lnTo>
                      <a:pt x="1" y="5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9" y="15"/>
                    </a:lnTo>
                    <a:lnTo>
                      <a:pt x="14" y="14"/>
                    </a:lnTo>
                    <a:lnTo>
                      <a:pt x="16" y="17"/>
                    </a:lnTo>
                    <a:lnTo>
                      <a:pt x="19" y="18"/>
                    </a:lnTo>
                    <a:lnTo>
                      <a:pt x="26" y="19"/>
                    </a:lnTo>
                    <a:lnTo>
                      <a:pt x="34" y="19"/>
                    </a:lnTo>
                    <a:lnTo>
                      <a:pt x="39" y="17"/>
                    </a:lnTo>
                    <a:lnTo>
                      <a:pt x="43" y="13"/>
                    </a:lnTo>
                    <a:lnTo>
                      <a:pt x="48" y="13"/>
                    </a:lnTo>
                    <a:lnTo>
                      <a:pt x="51" y="11"/>
                    </a:lnTo>
                    <a:lnTo>
                      <a:pt x="53" y="9"/>
                    </a:lnTo>
                    <a:lnTo>
                      <a:pt x="53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3" name="Line 44"/>
              <p:cNvSpPr>
                <a:spLocks noChangeShapeType="1"/>
              </p:cNvSpPr>
              <p:nvPr/>
            </p:nvSpPr>
            <p:spPr bwMode="auto">
              <a:xfrm flipH="1" flipV="1">
                <a:off x="3206" y="2151"/>
                <a:ext cx="2" cy="1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84" name="Freeform 45"/>
              <p:cNvSpPr>
                <a:spLocks/>
              </p:cNvSpPr>
              <p:nvPr/>
            </p:nvSpPr>
            <p:spPr bwMode="auto">
              <a:xfrm>
                <a:off x="3253" y="2156"/>
                <a:ext cx="25" cy="31"/>
              </a:xfrm>
              <a:custGeom>
                <a:avLst/>
                <a:gdLst>
                  <a:gd name="T0" fmla="*/ 24 w 25"/>
                  <a:gd name="T1" fmla="*/ 0 h 31"/>
                  <a:gd name="T2" fmla="*/ 18 w 25"/>
                  <a:gd name="T3" fmla="*/ 7 h 31"/>
                  <a:gd name="T4" fmla="*/ 9 w 25"/>
                  <a:gd name="T5" fmla="*/ 14 h 31"/>
                  <a:gd name="T6" fmla="*/ 0 w 25"/>
                  <a:gd name="T7" fmla="*/ 20 h 31"/>
                  <a:gd name="T8" fmla="*/ 0 w 25"/>
                  <a:gd name="T9" fmla="*/ 3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1"/>
                  <a:gd name="T17" fmla="*/ 25 w 2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1">
                    <a:moveTo>
                      <a:pt x="24" y="0"/>
                    </a:moveTo>
                    <a:lnTo>
                      <a:pt x="18" y="7"/>
                    </a:lnTo>
                    <a:lnTo>
                      <a:pt x="9" y="14"/>
                    </a:lnTo>
                    <a:lnTo>
                      <a:pt x="0" y="20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5" name="Freeform 46"/>
              <p:cNvSpPr>
                <a:spLocks/>
              </p:cNvSpPr>
              <p:nvPr/>
            </p:nvSpPr>
            <p:spPr bwMode="auto">
              <a:xfrm>
                <a:off x="3326" y="2162"/>
                <a:ext cx="14" cy="25"/>
              </a:xfrm>
              <a:custGeom>
                <a:avLst/>
                <a:gdLst>
                  <a:gd name="T0" fmla="*/ 0 w 14"/>
                  <a:gd name="T1" fmla="*/ 0 h 25"/>
                  <a:gd name="T2" fmla="*/ 7 w 14"/>
                  <a:gd name="T3" fmla="*/ 6 h 25"/>
                  <a:gd name="T4" fmla="*/ 13 w 14"/>
                  <a:gd name="T5" fmla="*/ 15 h 25"/>
                  <a:gd name="T6" fmla="*/ 13 w 14"/>
                  <a:gd name="T7" fmla="*/ 24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0" y="0"/>
                    </a:moveTo>
                    <a:lnTo>
                      <a:pt x="7" y="6"/>
                    </a:lnTo>
                    <a:lnTo>
                      <a:pt x="13" y="15"/>
                    </a:lnTo>
                    <a:lnTo>
                      <a:pt x="13" y="2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6" name="Freeform 47"/>
              <p:cNvSpPr>
                <a:spLocks/>
              </p:cNvSpPr>
              <p:nvPr/>
            </p:nvSpPr>
            <p:spPr bwMode="auto">
              <a:xfrm>
                <a:off x="3253" y="2179"/>
                <a:ext cx="87" cy="16"/>
              </a:xfrm>
              <a:custGeom>
                <a:avLst/>
                <a:gdLst>
                  <a:gd name="T0" fmla="*/ 0 w 87"/>
                  <a:gd name="T1" fmla="*/ 0 h 16"/>
                  <a:gd name="T2" fmla="*/ 29 w 87"/>
                  <a:gd name="T3" fmla="*/ 8 h 16"/>
                  <a:gd name="T4" fmla="*/ 43 w 87"/>
                  <a:gd name="T5" fmla="*/ 14 h 16"/>
                  <a:gd name="T6" fmla="*/ 53 w 87"/>
                  <a:gd name="T7" fmla="*/ 15 h 16"/>
                  <a:gd name="T8" fmla="*/ 62 w 87"/>
                  <a:gd name="T9" fmla="*/ 14 h 16"/>
                  <a:gd name="T10" fmla="*/ 73 w 87"/>
                  <a:gd name="T11" fmla="*/ 7 h 16"/>
                  <a:gd name="T12" fmla="*/ 86 w 8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16"/>
                  <a:gd name="T23" fmla="*/ 87 w 8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16">
                    <a:moveTo>
                      <a:pt x="0" y="0"/>
                    </a:moveTo>
                    <a:lnTo>
                      <a:pt x="29" y="8"/>
                    </a:lnTo>
                    <a:lnTo>
                      <a:pt x="43" y="14"/>
                    </a:lnTo>
                    <a:lnTo>
                      <a:pt x="53" y="15"/>
                    </a:lnTo>
                    <a:lnTo>
                      <a:pt x="62" y="14"/>
                    </a:lnTo>
                    <a:lnTo>
                      <a:pt x="73" y="7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7" name="Freeform 48"/>
              <p:cNvSpPr>
                <a:spLocks/>
              </p:cNvSpPr>
              <p:nvPr/>
            </p:nvSpPr>
            <p:spPr bwMode="auto">
              <a:xfrm>
                <a:off x="3227" y="2086"/>
                <a:ext cx="62" cy="16"/>
              </a:xfrm>
              <a:custGeom>
                <a:avLst/>
                <a:gdLst>
                  <a:gd name="T0" fmla="*/ 0 w 62"/>
                  <a:gd name="T1" fmla="*/ 14 h 16"/>
                  <a:gd name="T2" fmla="*/ 11 w 62"/>
                  <a:gd name="T3" fmla="*/ 6 h 16"/>
                  <a:gd name="T4" fmla="*/ 23 w 62"/>
                  <a:gd name="T5" fmla="*/ 2 h 16"/>
                  <a:gd name="T6" fmla="*/ 30 w 62"/>
                  <a:gd name="T7" fmla="*/ 0 h 16"/>
                  <a:gd name="T8" fmla="*/ 39 w 62"/>
                  <a:gd name="T9" fmla="*/ 1 h 16"/>
                  <a:gd name="T10" fmla="*/ 52 w 62"/>
                  <a:gd name="T11" fmla="*/ 3 h 16"/>
                  <a:gd name="T12" fmla="*/ 59 w 62"/>
                  <a:gd name="T13" fmla="*/ 6 h 16"/>
                  <a:gd name="T14" fmla="*/ 61 w 62"/>
                  <a:gd name="T15" fmla="*/ 8 h 16"/>
                  <a:gd name="T16" fmla="*/ 61 w 62"/>
                  <a:gd name="T17" fmla="*/ 10 h 16"/>
                  <a:gd name="T18" fmla="*/ 58 w 62"/>
                  <a:gd name="T19" fmla="*/ 12 h 16"/>
                  <a:gd name="T20" fmla="*/ 53 w 62"/>
                  <a:gd name="T21" fmla="*/ 12 h 16"/>
                  <a:gd name="T22" fmla="*/ 47 w 62"/>
                  <a:gd name="T23" fmla="*/ 10 h 16"/>
                  <a:gd name="T24" fmla="*/ 36 w 62"/>
                  <a:gd name="T25" fmla="*/ 7 h 16"/>
                  <a:gd name="T26" fmla="*/ 26 w 62"/>
                  <a:gd name="T27" fmla="*/ 6 h 16"/>
                  <a:gd name="T28" fmla="*/ 13 w 62"/>
                  <a:gd name="T29" fmla="*/ 10 h 16"/>
                  <a:gd name="T30" fmla="*/ 2 w 62"/>
                  <a:gd name="T31" fmla="*/ 15 h 16"/>
                  <a:gd name="T32" fmla="*/ 0 w 62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6"/>
                  <a:gd name="T53" fmla="*/ 62 w 62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6">
                    <a:moveTo>
                      <a:pt x="0" y="14"/>
                    </a:moveTo>
                    <a:lnTo>
                      <a:pt x="11" y="6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39" y="1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1" y="10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47" y="10"/>
                    </a:lnTo>
                    <a:lnTo>
                      <a:pt x="36" y="7"/>
                    </a:lnTo>
                    <a:lnTo>
                      <a:pt x="26" y="6"/>
                    </a:lnTo>
                    <a:lnTo>
                      <a:pt x="13" y="10"/>
                    </a:lnTo>
                    <a:lnTo>
                      <a:pt x="2" y="15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8" name="Freeform 49"/>
              <p:cNvSpPr>
                <a:spLocks/>
              </p:cNvSpPr>
              <p:nvPr/>
            </p:nvSpPr>
            <p:spPr bwMode="auto">
              <a:xfrm>
                <a:off x="3315" y="2086"/>
                <a:ext cx="44" cy="12"/>
              </a:xfrm>
              <a:custGeom>
                <a:avLst/>
                <a:gdLst>
                  <a:gd name="T0" fmla="*/ 43 w 44"/>
                  <a:gd name="T1" fmla="*/ 10 h 12"/>
                  <a:gd name="T2" fmla="*/ 42 w 44"/>
                  <a:gd name="T3" fmla="*/ 7 h 12"/>
                  <a:gd name="T4" fmla="*/ 36 w 44"/>
                  <a:gd name="T5" fmla="*/ 4 h 12"/>
                  <a:gd name="T6" fmla="*/ 28 w 44"/>
                  <a:gd name="T7" fmla="*/ 1 h 12"/>
                  <a:gd name="T8" fmla="*/ 18 w 44"/>
                  <a:gd name="T9" fmla="*/ 0 h 12"/>
                  <a:gd name="T10" fmla="*/ 10 w 44"/>
                  <a:gd name="T11" fmla="*/ 1 h 12"/>
                  <a:gd name="T12" fmla="*/ 4 w 44"/>
                  <a:gd name="T13" fmla="*/ 5 h 12"/>
                  <a:gd name="T14" fmla="*/ 0 w 44"/>
                  <a:gd name="T15" fmla="*/ 10 h 12"/>
                  <a:gd name="T16" fmla="*/ 5 w 44"/>
                  <a:gd name="T17" fmla="*/ 11 h 12"/>
                  <a:gd name="T18" fmla="*/ 9 w 44"/>
                  <a:gd name="T19" fmla="*/ 10 h 12"/>
                  <a:gd name="T20" fmla="*/ 17 w 44"/>
                  <a:gd name="T21" fmla="*/ 7 h 12"/>
                  <a:gd name="T22" fmla="*/ 23 w 44"/>
                  <a:gd name="T23" fmla="*/ 6 h 12"/>
                  <a:gd name="T24" fmla="*/ 32 w 44"/>
                  <a:gd name="T25" fmla="*/ 7 h 12"/>
                  <a:gd name="T26" fmla="*/ 41 w 44"/>
                  <a:gd name="T27" fmla="*/ 10 h 12"/>
                  <a:gd name="T28" fmla="*/ 43 w 44"/>
                  <a:gd name="T29" fmla="*/ 1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"/>
                  <a:gd name="T46" fmla="*/ 0 h 12"/>
                  <a:gd name="T47" fmla="*/ 44 w 44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" h="12">
                    <a:moveTo>
                      <a:pt x="43" y="10"/>
                    </a:moveTo>
                    <a:lnTo>
                      <a:pt x="42" y="7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9" y="10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32" y="7"/>
                    </a:lnTo>
                    <a:lnTo>
                      <a:pt x="41" y="10"/>
                    </a:lnTo>
                    <a:lnTo>
                      <a:pt x="43" y="10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89" name="Freeform 50"/>
              <p:cNvSpPr>
                <a:spLocks/>
              </p:cNvSpPr>
              <p:nvPr/>
            </p:nvSpPr>
            <p:spPr bwMode="auto">
              <a:xfrm>
                <a:off x="3233" y="2041"/>
                <a:ext cx="15" cy="18"/>
              </a:xfrm>
              <a:custGeom>
                <a:avLst/>
                <a:gdLst>
                  <a:gd name="T0" fmla="*/ 0 w 15"/>
                  <a:gd name="T1" fmla="*/ 17 h 18"/>
                  <a:gd name="T2" fmla="*/ 2 w 15"/>
                  <a:gd name="T3" fmla="*/ 13 h 18"/>
                  <a:gd name="T4" fmla="*/ 14 w 15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8"/>
                  <a:gd name="T11" fmla="*/ 15 w 1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8">
                    <a:moveTo>
                      <a:pt x="0" y="17"/>
                    </a:moveTo>
                    <a:lnTo>
                      <a:pt x="2" y="13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90" name="Line 51"/>
              <p:cNvSpPr>
                <a:spLocks noChangeShapeType="1"/>
              </p:cNvSpPr>
              <p:nvPr/>
            </p:nvSpPr>
            <p:spPr bwMode="auto">
              <a:xfrm flipH="1">
                <a:off x="3233" y="2022"/>
                <a:ext cx="15" cy="1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1" name="Freeform 52"/>
              <p:cNvSpPr>
                <a:spLocks/>
              </p:cNvSpPr>
              <p:nvPr/>
            </p:nvSpPr>
            <p:spPr bwMode="auto">
              <a:xfrm>
                <a:off x="3237" y="2102"/>
                <a:ext cx="32" cy="11"/>
              </a:xfrm>
              <a:custGeom>
                <a:avLst/>
                <a:gdLst>
                  <a:gd name="T0" fmla="*/ 13 w 32"/>
                  <a:gd name="T1" fmla="*/ 8 h 11"/>
                  <a:gd name="T2" fmla="*/ 5 w 32"/>
                  <a:gd name="T3" fmla="*/ 5 h 11"/>
                  <a:gd name="T4" fmla="*/ 0 w 32"/>
                  <a:gd name="T5" fmla="*/ 6 h 11"/>
                  <a:gd name="T6" fmla="*/ 8 w 32"/>
                  <a:gd name="T7" fmla="*/ 2 h 11"/>
                  <a:gd name="T8" fmla="*/ 12 w 32"/>
                  <a:gd name="T9" fmla="*/ 0 h 11"/>
                  <a:gd name="T10" fmla="*/ 22 w 32"/>
                  <a:gd name="T11" fmla="*/ 0 h 11"/>
                  <a:gd name="T12" fmla="*/ 26 w 32"/>
                  <a:gd name="T13" fmla="*/ 1 h 11"/>
                  <a:gd name="T14" fmla="*/ 29 w 32"/>
                  <a:gd name="T15" fmla="*/ 2 h 11"/>
                  <a:gd name="T16" fmla="*/ 31 w 32"/>
                  <a:gd name="T17" fmla="*/ 6 h 11"/>
                  <a:gd name="T18" fmla="*/ 27 w 32"/>
                  <a:gd name="T19" fmla="*/ 8 h 11"/>
                  <a:gd name="T20" fmla="*/ 22 w 32"/>
                  <a:gd name="T21" fmla="*/ 10 h 11"/>
                  <a:gd name="T22" fmla="*/ 13 w 32"/>
                  <a:gd name="T23" fmla="*/ 8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1"/>
                  <a:gd name="T38" fmla="*/ 32 w 32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1">
                    <a:moveTo>
                      <a:pt x="13" y="8"/>
                    </a:moveTo>
                    <a:lnTo>
                      <a:pt x="5" y="5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29" y="2"/>
                    </a:lnTo>
                    <a:lnTo>
                      <a:pt x="31" y="6"/>
                    </a:lnTo>
                    <a:lnTo>
                      <a:pt x="27" y="8"/>
                    </a:lnTo>
                    <a:lnTo>
                      <a:pt x="22" y="10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92" name="Freeform 53"/>
              <p:cNvSpPr>
                <a:spLocks/>
              </p:cNvSpPr>
              <p:nvPr/>
            </p:nvSpPr>
            <p:spPr bwMode="auto">
              <a:xfrm>
                <a:off x="3320" y="2101"/>
                <a:ext cx="35" cy="10"/>
              </a:xfrm>
              <a:custGeom>
                <a:avLst/>
                <a:gdLst>
                  <a:gd name="T0" fmla="*/ 13 w 35"/>
                  <a:gd name="T1" fmla="*/ 9 h 10"/>
                  <a:gd name="T2" fmla="*/ 9 w 35"/>
                  <a:gd name="T3" fmla="*/ 9 h 10"/>
                  <a:gd name="T4" fmla="*/ 4 w 35"/>
                  <a:gd name="T5" fmla="*/ 7 h 10"/>
                  <a:gd name="T6" fmla="*/ 0 w 35"/>
                  <a:gd name="T7" fmla="*/ 5 h 10"/>
                  <a:gd name="T8" fmla="*/ 4 w 35"/>
                  <a:gd name="T9" fmla="*/ 2 h 10"/>
                  <a:gd name="T10" fmla="*/ 12 w 35"/>
                  <a:gd name="T11" fmla="*/ 0 h 10"/>
                  <a:gd name="T12" fmla="*/ 21 w 35"/>
                  <a:gd name="T13" fmla="*/ 1 h 10"/>
                  <a:gd name="T14" fmla="*/ 29 w 35"/>
                  <a:gd name="T15" fmla="*/ 3 h 10"/>
                  <a:gd name="T16" fmla="*/ 34 w 35"/>
                  <a:gd name="T17" fmla="*/ 7 h 10"/>
                  <a:gd name="T18" fmla="*/ 29 w 35"/>
                  <a:gd name="T19" fmla="*/ 7 h 10"/>
                  <a:gd name="T20" fmla="*/ 22 w 35"/>
                  <a:gd name="T21" fmla="*/ 9 h 10"/>
                  <a:gd name="T22" fmla="*/ 13 w 35"/>
                  <a:gd name="T23" fmla="*/ 9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"/>
                  <a:gd name="T38" fmla="*/ 35 w 35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">
                    <a:moveTo>
                      <a:pt x="13" y="9"/>
                    </a:moveTo>
                    <a:lnTo>
                      <a:pt x="9" y="9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4" y="7"/>
                    </a:lnTo>
                    <a:lnTo>
                      <a:pt x="29" y="7"/>
                    </a:lnTo>
                    <a:lnTo>
                      <a:pt x="22" y="9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93" name="Line 54"/>
              <p:cNvSpPr>
                <a:spLocks noChangeShapeType="1"/>
              </p:cNvSpPr>
              <p:nvPr/>
            </p:nvSpPr>
            <p:spPr bwMode="auto">
              <a:xfrm flipH="1">
                <a:off x="3346" y="2206"/>
                <a:ext cx="2" cy="1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4" name="Freeform 55"/>
              <p:cNvSpPr>
                <a:spLocks/>
              </p:cNvSpPr>
              <p:nvPr/>
            </p:nvSpPr>
            <p:spPr bwMode="auto">
              <a:xfrm>
                <a:off x="3193" y="2112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2 w 8"/>
                  <a:gd name="T3" fmla="*/ 1 h 11"/>
                  <a:gd name="T4" fmla="*/ 6 w 8"/>
                  <a:gd name="T5" fmla="*/ 5 h 11"/>
                  <a:gd name="T6" fmla="*/ 7 w 8"/>
                  <a:gd name="T7" fmla="*/ 1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1"/>
                  <a:gd name="T14" fmla="*/ 8 w 8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1">
                    <a:moveTo>
                      <a:pt x="0" y="0"/>
                    </a:moveTo>
                    <a:lnTo>
                      <a:pt x="2" y="1"/>
                    </a:lnTo>
                    <a:lnTo>
                      <a:pt x="6" y="5"/>
                    </a:lnTo>
                    <a:lnTo>
                      <a:pt x="7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95" name="Line 56"/>
              <p:cNvSpPr>
                <a:spLocks noChangeShapeType="1"/>
              </p:cNvSpPr>
              <p:nvPr/>
            </p:nvSpPr>
            <p:spPr bwMode="auto">
              <a:xfrm flipH="1" flipV="1">
                <a:off x="3358" y="2101"/>
                <a:ext cx="4" cy="1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6" name="Freeform 57"/>
              <p:cNvSpPr>
                <a:spLocks/>
              </p:cNvSpPr>
              <p:nvPr/>
            </p:nvSpPr>
            <p:spPr bwMode="auto">
              <a:xfrm>
                <a:off x="3330" y="2101"/>
                <a:ext cx="15" cy="11"/>
              </a:xfrm>
              <a:custGeom>
                <a:avLst/>
                <a:gdLst>
                  <a:gd name="T0" fmla="*/ 3 w 15"/>
                  <a:gd name="T1" fmla="*/ 9 h 11"/>
                  <a:gd name="T2" fmla="*/ 0 w 15"/>
                  <a:gd name="T3" fmla="*/ 7 h 11"/>
                  <a:gd name="T4" fmla="*/ 0 w 15"/>
                  <a:gd name="T5" fmla="*/ 4 h 11"/>
                  <a:gd name="T6" fmla="*/ 2 w 15"/>
                  <a:gd name="T7" fmla="*/ 1 h 11"/>
                  <a:gd name="T8" fmla="*/ 2 w 15"/>
                  <a:gd name="T9" fmla="*/ 0 h 11"/>
                  <a:gd name="T10" fmla="*/ 11 w 15"/>
                  <a:gd name="T11" fmla="*/ 1 h 11"/>
                  <a:gd name="T12" fmla="*/ 13 w 15"/>
                  <a:gd name="T13" fmla="*/ 3 h 11"/>
                  <a:gd name="T14" fmla="*/ 14 w 15"/>
                  <a:gd name="T15" fmla="*/ 4 h 11"/>
                  <a:gd name="T16" fmla="*/ 14 w 15"/>
                  <a:gd name="T17" fmla="*/ 7 h 11"/>
                  <a:gd name="T18" fmla="*/ 13 w 15"/>
                  <a:gd name="T19" fmla="*/ 9 h 11"/>
                  <a:gd name="T20" fmla="*/ 12 w 15"/>
                  <a:gd name="T21" fmla="*/ 9 h 11"/>
                  <a:gd name="T22" fmla="*/ 7 w 15"/>
                  <a:gd name="T23" fmla="*/ 10 h 11"/>
                  <a:gd name="T24" fmla="*/ 3 w 15"/>
                  <a:gd name="T25" fmla="*/ 9 h 11"/>
                  <a:gd name="T26" fmla="*/ 3 w 15"/>
                  <a:gd name="T27" fmla="*/ 9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1"/>
                  <a:gd name="T44" fmla="*/ 15 w 15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1">
                    <a:moveTo>
                      <a:pt x="3" y="9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7" y="10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97" name="Freeform 58"/>
              <p:cNvSpPr>
                <a:spLocks/>
              </p:cNvSpPr>
              <p:nvPr/>
            </p:nvSpPr>
            <p:spPr bwMode="auto">
              <a:xfrm>
                <a:off x="3248" y="2102"/>
                <a:ext cx="15" cy="11"/>
              </a:xfrm>
              <a:custGeom>
                <a:avLst/>
                <a:gdLst>
                  <a:gd name="T0" fmla="*/ 1 w 15"/>
                  <a:gd name="T1" fmla="*/ 7 h 11"/>
                  <a:gd name="T2" fmla="*/ 0 w 15"/>
                  <a:gd name="T3" fmla="*/ 5 h 11"/>
                  <a:gd name="T4" fmla="*/ 0 w 15"/>
                  <a:gd name="T5" fmla="*/ 2 h 11"/>
                  <a:gd name="T6" fmla="*/ 1 w 15"/>
                  <a:gd name="T7" fmla="*/ 0 h 11"/>
                  <a:gd name="T8" fmla="*/ 11 w 15"/>
                  <a:gd name="T9" fmla="*/ 0 h 11"/>
                  <a:gd name="T10" fmla="*/ 12 w 15"/>
                  <a:gd name="T11" fmla="*/ 0 h 11"/>
                  <a:gd name="T12" fmla="*/ 13 w 15"/>
                  <a:gd name="T13" fmla="*/ 2 h 11"/>
                  <a:gd name="T14" fmla="*/ 14 w 15"/>
                  <a:gd name="T15" fmla="*/ 5 h 11"/>
                  <a:gd name="T16" fmla="*/ 13 w 15"/>
                  <a:gd name="T17" fmla="*/ 6 h 11"/>
                  <a:gd name="T18" fmla="*/ 12 w 15"/>
                  <a:gd name="T19" fmla="*/ 8 h 11"/>
                  <a:gd name="T20" fmla="*/ 11 w 15"/>
                  <a:gd name="T21" fmla="*/ 10 h 11"/>
                  <a:gd name="T22" fmla="*/ 2 w 15"/>
                  <a:gd name="T23" fmla="*/ 8 h 11"/>
                  <a:gd name="T24" fmla="*/ 1 w 15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1"/>
                  <a:gd name="T41" fmla="*/ 15 w 15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1">
                    <a:moveTo>
                      <a:pt x="1" y="7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2" y="8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98" name="Freeform 59"/>
              <p:cNvSpPr>
                <a:spLocks/>
              </p:cNvSpPr>
              <p:nvPr/>
            </p:nvSpPr>
            <p:spPr bwMode="auto">
              <a:xfrm>
                <a:off x="3305" y="2250"/>
                <a:ext cx="49" cy="78"/>
              </a:xfrm>
              <a:custGeom>
                <a:avLst/>
                <a:gdLst>
                  <a:gd name="T0" fmla="*/ 23 w 49"/>
                  <a:gd name="T1" fmla="*/ 6 h 78"/>
                  <a:gd name="T2" fmla="*/ 20 w 49"/>
                  <a:gd name="T3" fmla="*/ 3 h 78"/>
                  <a:gd name="T4" fmla="*/ 16 w 49"/>
                  <a:gd name="T5" fmla="*/ 0 h 78"/>
                  <a:gd name="T6" fmla="*/ 12 w 49"/>
                  <a:gd name="T7" fmla="*/ 10 h 78"/>
                  <a:gd name="T8" fmla="*/ 5 w 49"/>
                  <a:gd name="T9" fmla="*/ 25 h 78"/>
                  <a:gd name="T10" fmla="*/ 0 w 49"/>
                  <a:gd name="T11" fmla="*/ 31 h 78"/>
                  <a:gd name="T12" fmla="*/ 7 w 49"/>
                  <a:gd name="T13" fmla="*/ 49 h 78"/>
                  <a:gd name="T14" fmla="*/ 20 w 49"/>
                  <a:gd name="T15" fmla="*/ 72 h 78"/>
                  <a:gd name="T16" fmla="*/ 25 w 49"/>
                  <a:gd name="T17" fmla="*/ 77 h 78"/>
                  <a:gd name="T18" fmla="*/ 25 w 49"/>
                  <a:gd name="T19" fmla="*/ 75 h 78"/>
                  <a:gd name="T20" fmla="*/ 48 w 49"/>
                  <a:gd name="T21" fmla="*/ 41 h 78"/>
                  <a:gd name="T22" fmla="*/ 23 w 49"/>
                  <a:gd name="T23" fmla="*/ 6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78"/>
                  <a:gd name="T38" fmla="*/ 49 w 49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78">
                    <a:moveTo>
                      <a:pt x="23" y="6"/>
                    </a:moveTo>
                    <a:lnTo>
                      <a:pt x="20" y="3"/>
                    </a:lnTo>
                    <a:lnTo>
                      <a:pt x="16" y="0"/>
                    </a:lnTo>
                    <a:lnTo>
                      <a:pt x="12" y="10"/>
                    </a:lnTo>
                    <a:lnTo>
                      <a:pt x="5" y="25"/>
                    </a:lnTo>
                    <a:lnTo>
                      <a:pt x="0" y="31"/>
                    </a:lnTo>
                    <a:lnTo>
                      <a:pt x="7" y="49"/>
                    </a:lnTo>
                    <a:lnTo>
                      <a:pt x="20" y="72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48" y="41"/>
                    </a:lnTo>
                    <a:lnTo>
                      <a:pt x="23" y="6"/>
                    </a:lnTo>
                  </a:path>
                </a:pathLst>
              </a:custGeom>
              <a:solidFill>
                <a:srgbClr val="A8A8A8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499" name="Freeform 60"/>
              <p:cNvSpPr>
                <a:spLocks/>
              </p:cNvSpPr>
              <p:nvPr/>
            </p:nvSpPr>
            <p:spPr bwMode="auto">
              <a:xfrm>
                <a:off x="3268" y="2281"/>
                <a:ext cx="74" cy="256"/>
              </a:xfrm>
              <a:custGeom>
                <a:avLst/>
                <a:gdLst>
                  <a:gd name="T0" fmla="*/ 0 w 74"/>
                  <a:gd name="T1" fmla="*/ 144 h 256"/>
                  <a:gd name="T2" fmla="*/ 18 w 74"/>
                  <a:gd name="T3" fmla="*/ 64 h 256"/>
                  <a:gd name="T4" fmla="*/ 5 w 74"/>
                  <a:gd name="T5" fmla="*/ 37 h 256"/>
                  <a:gd name="T6" fmla="*/ 0 w 74"/>
                  <a:gd name="T7" fmla="*/ 19 h 256"/>
                  <a:gd name="T8" fmla="*/ 23 w 74"/>
                  <a:gd name="T9" fmla="*/ 0 h 256"/>
                  <a:gd name="T10" fmla="*/ 37 w 74"/>
                  <a:gd name="T11" fmla="*/ 0 h 256"/>
                  <a:gd name="T12" fmla="*/ 46 w 74"/>
                  <a:gd name="T13" fmla="*/ 11 h 256"/>
                  <a:gd name="T14" fmla="*/ 47 w 74"/>
                  <a:gd name="T15" fmla="*/ 27 h 256"/>
                  <a:gd name="T16" fmla="*/ 41 w 74"/>
                  <a:gd name="T17" fmla="*/ 64 h 256"/>
                  <a:gd name="T18" fmla="*/ 65 w 74"/>
                  <a:gd name="T19" fmla="*/ 147 h 256"/>
                  <a:gd name="T20" fmla="*/ 73 w 74"/>
                  <a:gd name="T21" fmla="*/ 169 h 256"/>
                  <a:gd name="T22" fmla="*/ 48 w 74"/>
                  <a:gd name="T23" fmla="*/ 255 h 256"/>
                  <a:gd name="T24" fmla="*/ 0 w 74"/>
                  <a:gd name="T25" fmla="*/ 144 h 2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256"/>
                  <a:gd name="T41" fmla="*/ 74 w 74"/>
                  <a:gd name="T42" fmla="*/ 256 h 2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256">
                    <a:moveTo>
                      <a:pt x="0" y="144"/>
                    </a:moveTo>
                    <a:lnTo>
                      <a:pt x="18" y="64"/>
                    </a:lnTo>
                    <a:lnTo>
                      <a:pt x="5" y="37"/>
                    </a:lnTo>
                    <a:lnTo>
                      <a:pt x="0" y="19"/>
                    </a:lnTo>
                    <a:lnTo>
                      <a:pt x="23" y="0"/>
                    </a:lnTo>
                    <a:lnTo>
                      <a:pt x="37" y="0"/>
                    </a:lnTo>
                    <a:lnTo>
                      <a:pt x="46" y="11"/>
                    </a:lnTo>
                    <a:lnTo>
                      <a:pt x="47" y="27"/>
                    </a:lnTo>
                    <a:lnTo>
                      <a:pt x="41" y="64"/>
                    </a:lnTo>
                    <a:lnTo>
                      <a:pt x="65" y="147"/>
                    </a:lnTo>
                    <a:lnTo>
                      <a:pt x="73" y="169"/>
                    </a:lnTo>
                    <a:lnTo>
                      <a:pt x="48" y="255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0000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0" name="Freeform 61"/>
              <p:cNvSpPr>
                <a:spLocks/>
              </p:cNvSpPr>
              <p:nvPr/>
            </p:nvSpPr>
            <p:spPr bwMode="auto">
              <a:xfrm>
                <a:off x="3194" y="2202"/>
                <a:ext cx="98" cy="144"/>
              </a:xfrm>
              <a:custGeom>
                <a:avLst/>
                <a:gdLst>
                  <a:gd name="T0" fmla="*/ 0 w 98"/>
                  <a:gd name="T1" fmla="*/ 50 h 144"/>
                  <a:gd name="T2" fmla="*/ 16 w 98"/>
                  <a:gd name="T3" fmla="*/ 15 h 144"/>
                  <a:gd name="T4" fmla="*/ 20 w 98"/>
                  <a:gd name="T5" fmla="*/ 0 h 144"/>
                  <a:gd name="T6" fmla="*/ 25 w 98"/>
                  <a:gd name="T7" fmla="*/ 14 h 144"/>
                  <a:gd name="T8" fmla="*/ 50 w 98"/>
                  <a:gd name="T9" fmla="*/ 47 h 144"/>
                  <a:gd name="T10" fmla="*/ 87 w 98"/>
                  <a:gd name="T11" fmla="*/ 72 h 144"/>
                  <a:gd name="T12" fmla="*/ 97 w 98"/>
                  <a:gd name="T13" fmla="*/ 79 h 144"/>
                  <a:gd name="T14" fmla="*/ 87 w 98"/>
                  <a:gd name="T15" fmla="*/ 88 h 144"/>
                  <a:gd name="T16" fmla="*/ 62 w 98"/>
                  <a:gd name="T17" fmla="*/ 140 h 144"/>
                  <a:gd name="T18" fmla="*/ 59 w 98"/>
                  <a:gd name="T19" fmla="*/ 143 h 144"/>
                  <a:gd name="T20" fmla="*/ 50 w 98"/>
                  <a:gd name="T21" fmla="*/ 137 h 144"/>
                  <a:gd name="T22" fmla="*/ 15 w 98"/>
                  <a:gd name="T23" fmla="*/ 100 h 144"/>
                  <a:gd name="T24" fmla="*/ 0 w 98"/>
                  <a:gd name="T25" fmla="*/ 5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8"/>
                  <a:gd name="T40" fmla="*/ 0 h 144"/>
                  <a:gd name="T41" fmla="*/ 98 w 98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8" h="144">
                    <a:moveTo>
                      <a:pt x="0" y="50"/>
                    </a:moveTo>
                    <a:lnTo>
                      <a:pt x="16" y="15"/>
                    </a:lnTo>
                    <a:lnTo>
                      <a:pt x="20" y="0"/>
                    </a:lnTo>
                    <a:lnTo>
                      <a:pt x="25" y="14"/>
                    </a:lnTo>
                    <a:lnTo>
                      <a:pt x="50" y="47"/>
                    </a:lnTo>
                    <a:lnTo>
                      <a:pt x="87" y="72"/>
                    </a:lnTo>
                    <a:lnTo>
                      <a:pt x="97" y="79"/>
                    </a:lnTo>
                    <a:lnTo>
                      <a:pt x="87" y="88"/>
                    </a:lnTo>
                    <a:lnTo>
                      <a:pt x="62" y="140"/>
                    </a:lnTo>
                    <a:lnTo>
                      <a:pt x="59" y="143"/>
                    </a:lnTo>
                    <a:lnTo>
                      <a:pt x="50" y="137"/>
                    </a:lnTo>
                    <a:lnTo>
                      <a:pt x="15" y="100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A8A8A8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1" name="Freeform 62"/>
              <p:cNvSpPr>
                <a:spLocks/>
              </p:cNvSpPr>
              <p:nvPr/>
            </p:nvSpPr>
            <p:spPr bwMode="auto">
              <a:xfrm>
                <a:off x="3296" y="2694"/>
                <a:ext cx="75" cy="614"/>
              </a:xfrm>
              <a:custGeom>
                <a:avLst/>
                <a:gdLst>
                  <a:gd name="T0" fmla="*/ 3 w 75"/>
                  <a:gd name="T1" fmla="*/ 0 h 614"/>
                  <a:gd name="T2" fmla="*/ 0 w 75"/>
                  <a:gd name="T3" fmla="*/ 49 h 614"/>
                  <a:gd name="T4" fmla="*/ 0 w 75"/>
                  <a:gd name="T5" fmla="*/ 81 h 614"/>
                  <a:gd name="T6" fmla="*/ 2 w 75"/>
                  <a:gd name="T7" fmla="*/ 116 h 614"/>
                  <a:gd name="T8" fmla="*/ 0 w 75"/>
                  <a:gd name="T9" fmla="*/ 160 h 614"/>
                  <a:gd name="T10" fmla="*/ 1 w 75"/>
                  <a:gd name="T11" fmla="*/ 202 h 614"/>
                  <a:gd name="T12" fmla="*/ 5 w 75"/>
                  <a:gd name="T13" fmla="*/ 248 h 614"/>
                  <a:gd name="T14" fmla="*/ 9 w 75"/>
                  <a:gd name="T15" fmla="*/ 298 h 614"/>
                  <a:gd name="T16" fmla="*/ 9 w 75"/>
                  <a:gd name="T17" fmla="*/ 349 h 614"/>
                  <a:gd name="T18" fmla="*/ 12 w 75"/>
                  <a:gd name="T19" fmla="*/ 411 h 614"/>
                  <a:gd name="T20" fmla="*/ 14 w 75"/>
                  <a:gd name="T21" fmla="*/ 534 h 614"/>
                  <a:gd name="T22" fmla="*/ 19 w 75"/>
                  <a:gd name="T23" fmla="*/ 613 h 614"/>
                  <a:gd name="T24" fmla="*/ 44 w 75"/>
                  <a:gd name="T25" fmla="*/ 612 h 614"/>
                  <a:gd name="T26" fmla="*/ 74 w 75"/>
                  <a:gd name="T27" fmla="*/ 609 h 6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614"/>
                  <a:gd name="T44" fmla="*/ 75 w 75"/>
                  <a:gd name="T45" fmla="*/ 614 h 6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614">
                    <a:moveTo>
                      <a:pt x="3" y="0"/>
                    </a:moveTo>
                    <a:lnTo>
                      <a:pt x="0" y="49"/>
                    </a:lnTo>
                    <a:lnTo>
                      <a:pt x="0" y="81"/>
                    </a:lnTo>
                    <a:lnTo>
                      <a:pt x="2" y="116"/>
                    </a:lnTo>
                    <a:lnTo>
                      <a:pt x="0" y="160"/>
                    </a:lnTo>
                    <a:lnTo>
                      <a:pt x="1" y="202"/>
                    </a:lnTo>
                    <a:lnTo>
                      <a:pt x="5" y="248"/>
                    </a:lnTo>
                    <a:lnTo>
                      <a:pt x="9" y="298"/>
                    </a:lnTo>
                    <a:lnTo>
                      <a:pt x="9" y="349"/>
                    </a:lnTo>
                    <a:lnTo>
                      <a:pt x="12" y="411"/>
                    </a:lnTo>
                    <a:lnTo>
                      <a:pt x="14" y="534"/>
                    </a:lnTo>
                    <a:lnTo>
                      <a:pt x="19" y="613"/>
                    </a:lnTo>
                    <a:lnTo>
                      <a:pt x="44" y="612"/>
                    </a:lnTo>
                    <a:lnTo>
                      <a:pt x="74" y="60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2" name="Freeform 63"/>
              <p:cNvSpPr>
                <a:spLocks/>
              </p:cNvSpPr>
              <p:nvPr/>
            </p:nvSpPr>
            <p:spPr bwMode="auto">
              <a:xfrm>
                <a:off x="2947" y="2229"/>
                <a:ext cx="593" cy="551"/>
              </a:xfrm>
              <a:custGeom>
                <a:avLst/>
                <a:gdLst>
                  <a:gd name="T0" fmla="*/ 473 w 593"/>
                  <a:gd name="T1" fmla="*/ 443 h 551"/>
                  <a:gd name="T2" fmla="*/ 592 w 593"/>
                  <a:gd name="T3" fmla="*/ 315 h 551"/>
                  <a:gd name="T4" fmla="*/ 581 w 593"/>
                  <a:gd name="T5" fmla="*/ 284 h 551"/>
                  <a:gd name="T6" fmla="*/ 579 w 593"/>
                  <a:gd name="T7" fmla="*/ 264 h 551"/>
                  <a:gd name="T8" fmla="*/ 561 w 593"/>
                  <a:gd name="T9" fmla="*/ 185 h 551"/>
                  <a:gd name="T10" fmla="*/ 546 w 593"/>
                  <a:gd name="T11" fmla="*/ 148 h 551"/>
                  <a:gd name="T12" fmla="*/ 537 w 593"/>
                  <a:gd name="T13" fmla="*/ 129 h 551"/>
                  <a:gd name="T14" fmla="*/ 530 w 593"/>
                  <a:gd name="T15" fmla="*/ 120 h 551"/>
                  <a:gd name="T16" fmla="*/ 521 w 593"/>
                  <a:gd name="T17" fmla="*/ 111 h 551"/>
                  <a:gd name="T18" fmla="*/ 508 w 593"/>
                  <a:gd name="T19" fmla="*/ 102 h 551"/>
                  <a:gd name="T20" fmla="*/ 423 w 593"/>
                  <a:gd name="T21" fmla="*/ 54 h 551"/>
                  <a:gd name="T22" fmla="*/ 381 w 593"/>
                  <a:gd name="T23" fmla="*/ 26 h 551"/>
                  <a:gd name="T24" fmla="*/ 384 w 593"/>
                  <a:gd name="T25" fmla="*/ 33 h 551"/>
                  <a:gd name="T26" fmla="*/ 390 w 593"/>
                  <a:gd name="T27" fmla="*/ 49 h 551"/>
                  <a:gd name="T28" fmla="*/ 391 w 593"/>
                  <a:gd name="T29" fmla="*/ 65 h 551"/>
                  <a:gd name="T30" fmla="*/ 388 w 593"/>
                  <a:gd name="T31" fmla="*/ 81 h 551"/>
                  <a:gd name="T32" fmla="*/ 383 w 593"/>
                  <a:gd name="T33" fmla="*/ 95 h 551"/>
                  <a:gd name="T34" fmla="*/ 388 w 593"/>
                  <a:gd name="T35" fmla="*/ 120 h 551"/>
                  <a:gd name="T36" fmla="*/ 389 w 593"/>
                  <a:gd name="T37" fmla="*/ 145 h 551"/>
                  <a:gd name="T38" fmla="*/ 387 w 593"/>
                  <a:gd name="T39" fmla="*/ 176 h 551"/>
                  <a:gd name="T40" fmla="*/ 367 w 593"/>
                  <a:gd name="T41" fmla="*/ 284 h 551"/>
                  <a:gd name="T42" fmla="*/ 339 w 593"/>
                  <a:gd name="T43" fmla="*/ 219 h 551"/>
                  <a:gd name="T44" fmla="*/ 325 w 593"/>
                  <a:gd name="T45" fmla="*/ 194 h 551"/>
                  <a:gd name="T46" fmla="*/ 271 w 593"/>
                  <a:gd name="T47" fmla="*/ 87 h 551"/>
                  <a:gd name="T48" fmla="*/ 257 w 593"/>
                  <a:gd name="T49" fmla="*/ 52 h 551"/>
                  <a:gd name="T50" fmla="*/ 253 w 593"/>
                  <a:gd name="T51" fmla="*/ 33 h 551"/>
                  <a:gd name="T52" fmla="*/ 253 w 593"/>
                  <a:gd name="T53" fmla="*/ 19 h 551"/>
                  <a:gd name="T54" fmla="*/ 257 w 593"/>
                  <a:gd name="T55" fmla="*/ 0 h 551"/>
                  <a:gd name="T56" fmla="*/ 244 w 593"/>
                  <a:gd name="T57" fmla="*/ 14 h 551"/>
                  <a:gd name="T58" fmla="*/ 233 w 593"/>
                  <a:gd name="T59" fmla="*/ 23 h 551"/>
                  <a:gd name="T60" fmla="*/ 118 w 593"/>
                  <a:gd name="T61" fmla="*/ 97 h 551"/>
                  <a:gd name="T62" fmla="*/ 105 w 593"/>
                  <a:gd name="T63" fmla="*/ 110 h 551"/>
                  <a:gd name="T64" fmla="*/ 97 w 593"/>
                  <a:gd name="T65" fmla="*/ 125 h 551"/>
                  <a:gd name="T66" fmla="*/ 17 w 593"/>
                  <a:gd name="T67" fmla="*/ 319 h 551"/>
                  <a:gd name="T68" fmla="*/ 7 w 593"/>
                  <a:gd name="T69" fmla="*/ 353 h 551"/>
                  <a:gd name="T70" fmla="*/ 3 w 593"/>
                  <a:gd name="T71" fmla="*/ 378 h 551"/>
                  <a:gd name="T72" fmla="*/ 0 w 593"/>
                  <a:gd name="T73" fmla="*/ 395 h 551"/>
                  <a:gd name="T74" fmla="*/ 3 w 593"/>
                  <a:gd name="T75" fmla="*/ 416 h 551"/>
                  <a:gd name="T76" fmla="*/ 7 w 593"/>
                  <a:gd name="T77" fmla="*/ 431 h 551"/>
                  <a:gd name="T78" fmla="*/ 18 w 593"/>
                  <a:gd name="T79" fmla="*/ 444 h 551"/>
                  <a:gd name="T80" fmla="*/ 54 w 593"/>
                  <a:gd name="T81" fmla="*/ 473 h 551"/>
                  <a:gd name="T82" fmla="*/ 248 w 593"/>
                  <a:gd name="T83" fmla="*/ 550 h 551"/>
                  <a:gd name="T84" fmla="*/ 289 w 593"/>
                  <a:gd name="T85" fmla="*/ 425 h 551"/>
                  <a:gd name="T86" fmla="*/ 234 w 593"/>
                  <a:gd name="T87" fmla="*/ 413 h 551"/>
                  <a:gd name="T88" fmla="*/ 200 w 593"/>
                  <a:gd name="T89" fmla="*/ 402 h 551"/>
                  <a:gd name="T90" fmla="*/ 175 w 593"/>
                  <a:gd name="T91" fmla="*/ 392 h 551"/>
                  <a:gd name="T92" fmla="*/ 153 w 593"/>
                  <a:gd name="T93" fmla="*/ 382 h 551"/>
                  <a:gd name="T94" fmla="*/ 147 w 593"/>
                  <a:gd name="T95" fmla="*/ 333 h 551"/>
                  <a:gd name="T96" fmla="*/ 147 w 593"/>
                  <a:gd name="T97" fmla="*/ 346 h 551"/>
                  <a:gd name="T98" fmla="*/ 145 w 593"/>
                  <a:gd name="T99" fmla="*/ 356 h 551"/>
                  <a:gd name="T100" fmla="*/ 141 w 593"/>
                  <a:gd name="T101" fmla="*/ 360 h 551"/>
                  <a:gd name="T102" fmla="*/ 143 w 593"/>
                  <a:gd name="T103" fmla="*/ 367 h 551"/>
                  <a:gd name="T104" fmla="*/ 141 w 593"/>
                  <a:gd name="T105" fmla="*/ 375 h 551"/>
                  <a:gd name="T106" fmla="*/ 153 w 593"/>
                  <a:gd name="T107" fmla="*/ 382 h 551"/>
                  <a:gd name="T108" fmla="*/ 153 w 593"/>
                  <a:gd name="T109" fmla="*/ 382 h 551"/>
                  <a:gd name="T110" fmla="*/ 175 w 593"/>
                  <a:gd name="T111" fmla="*/ 392 h 551"/>
                  <a:gd name="T112" fmla="*/ 200 w 593"/>
                  <a:gd name="T113" fmla="*/ 402 h 551"/>
                  <a:gd name="T114" fmla="*/ 234 w 593"/>
                  <a:gd name="T115" fmla="*/ 413 h 551"/>
                  <a:gd name="T116" fmla="*/ 289 w 593"/>
                  <a:gd name="T117" fmla="*/ 425 h 551"/>
                  <a:gd name="T118" fmla="*/ 473 w 593"/>
                  <a:gd name="T119" fmla="*/ 443 h 5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3"/>
                  <a:gd name="T181" fmla="*/ 0 h 551"/>
                  <a:gd name="T182" fmla="*/ 593 w 593"/>
                  <a:gd name="T183" fmla="*/ 551 h 5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3" h="551">
                    <a:moveTo>
                      <a:pt x="473" y="443"/>
                    </a:moveTo>
                    <a:lnTo>
                      <a:pt x="592" y="315"/>
                    </a:lnTo>
                    <a:lnTo>
                      <a:pt x="581" y="284"/>
                    </a:lnTo>
                    <a:lnTo>
                      <a:pt x="579" y="264"/>
                    </a:lnTo>
                    <a:lnTo>
                      <a:pt x="561" y="185"/>
                    </a:lnTo>
                    <a:lnTo>
                      <a:pt x="546" y="148"/>
                    </a:lnTo>
                    <a:lnTo>
                      <a:pt x="537" y="129"/>
                    </a:lnTo>
                    <a:lnTo>
                      <a:pt x="530" y="120"/>
                    </a:lnTo>
                    <a:lnTo>
                      <a:pt x="521" y="111"/>
                    </a:lnTo>
                    <a:lnTo>
                      <a:pt x="508" y="102"/>
                    </a:lnTo>
                    <a:lnTo>
                      <a:pt x="423" y="54"/>
                    </a:lnTo>
                    <a:lnTo>
                      <a:pt x="381" y="26"/>
                    </a:lnTo>
                    <a:lnTo>
                      <a:pt x="384" y="33"/>
                    </a:lnTo>
                    <a:lnTo>
                      <a:pt x="390" y="49"/>
                    </a:lnTo>
                    <a:lnTo>
                      <a:pt x="391" y="65"/>
                    </a:lnTo>
                    <a:lnTo>
                      <a:pt x="388" y="81"/>
                    </a:lnTo>
                    <a:lnTo>
                      <a:pt x="383" y="95"/>
                    </a:lnTo>
                    <a:lnTo>
                      <a:pt x="388" y="120"/>
                    </a:lnTo>
                    <a:lnTo>
                      <a:pt x="389" y="145"/>
                    </a:lnTo>
                    <a:lnTo>
                      <a:pt x="387" y="176"/>
                    </a:lnTo>
                    <a:lnTo>
                      <a:pt x="367" y="284"/>
                    </a:lnTo>
                    <a:lnTo>
                      <a:pt x="339" y="219"/>
                    </a:lnTo>
                    <a:lnTo>
                      <a:pt x="325" y="194"/>
                    </a:lnTo>
                    <a:lnTo>
                      <a:pt x="271" y="87"/>
                    </a:lnTo>
                    <a:lnTo>
                      <a:pt x="257" y="52"/>
                    </a:lnTo>
                    <a:lnTo>
                      <a:pt x="253" y="33"/>
                    </a:lnTo>
                    <a:lnTo>
                      <a:pt x="253" y="19"/>
                    </a:lnTo>
                    <a:lnTo>
                      <a:pt x="257" y="0"/>
                    </a:lnTo>
                    <a:lnTo>
                      <a:pt x="244" y="14"/>
                    </a:lnTo>
                    <a:lnTo>
                      <a:pt x="233" y="23"/>
                    </a:lnTo>
                    <a:lnTo>
                      <a:pt x="118" y="97"/>
                    </a:lnTo>
                    <a:lnTo>
                      <a:pt x="105" y="110"/>
                    </a:lnTo>
                    <a:lnTo>
                      <a:pt x="97" y="125"/>
                    </a:lnTo>
                    <a:lnTo>
                      <a:pt x="17" y="319"/>
                    </a:lnTo>
                    <a:lnTo>
                      <a:pt x="7" y="353"/>
                    </a:lnTo>
                    <a:lnTo>
                      <a:pt x="3" y="378"/>
                    </a:lnTo>
                    <a:lnTo>
                      <a:pt x="0" y="395"/>
                    </a:lnTo>
                    <a:lnTo>
                      <a:pt x="3" y="416"/>
                    </a:lnTo>
                    <a:lnTo>
                      <a:pt x="7" y="431"/>
                    </a:lnTo>
                    <a:lnTo>
                      <a:pt x="18" y="444"/>
                    </a:lnTo>
                    <a:lnTo>
                      <a:pt x="54" y="473"/>
                    </a:lnTo>
                    <a:lnTo>
                      <a:pt x="248" y="550"/>
                    </a:lnTo>
                    <a:lnTo>
                      <a:pt x="289" y="425"/>
                    </a:lnTo>
                    <a:lnTo>
                      <a:pt x="234" y="413"/>
                    </a:lnTo>
                    <a:lnTo>
                      <a:pt x="200" y="402"/>
                    </a:lnTo>
                    <a:lnTo>
                      <a:pt x="175" y="392"/>
                    </a:lnTo>
                    <a:lnTo>
                      <a:pt x="153" y="382"/>
                    </a:lnTo>
                    <a:lnTo>
                      <a:pt x="147" y="333"/>
                    </a:lnTo>
                    <a:lnTo>
                      <a:pt x="147" y="346"/>
                    </a:lnTo>
                    <a:lnTo>
                      <a:pt x="145" y="356"/>
                    </a:lnTo>
                    <a:lnTo>
                      <a:pt x="141" y="360"/>
                    </a:lnTo>
                    <a:lnTo>
                      <a:pt x="143" y="367"/>
                    </a:lnTo>
                    <a:lnTo>
                      <a:pt x="141" y="375"/>
                    </a:lnTo>
                    <a:lnTo>
                      <a:pt x="153" y="382"/>
                    </a:lnTo>
                    <a:lnTo>
                      <a:pt x="175" y="392"/>
                    </a:lnTo>
                    <a:lnTo>
                      <a:pt x="200" y="402"/>
                    </a:lnTo>
                    <a:lnTo>
                      <a:pt x="234" y="413"/>
                    </a:lnTo>
                    <a:lnTo>
                      <a:pt x="289" y="425"/>
                    </a:lnTo>
                    <a:lnTo>
                      <a:pt x="473" y="443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3" name="Line 64"/>
              <p:cNvSpPr>
                <a:spLocks noChangeShapeType="1"/>
              </p:cNvSpPr>
              <p:nvPr/>
            </p:nvSpPr>
            <p:spPr bwMode="auto">
              <a:xfrm>
                <a:off x="3349" y="2530"/>
                <a:ext cx="0" cy="7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04" name="Freeform 65"/>
              <p:cNvSpPr>
                <a:spLocks/>
              </p:cNvSpPr>
              <p:nvPr/>
            </p:nvSpPr>
            <p:spPr bwMode="auto">
              <a:xfrm>
                <a:off x="3370" y="2507"/>
                <a:ext cx="86" cy="6"/>
              </a:xfrm>
              <a:custGeom>
                <a:avLst/>
                <a:gdLst>
                  <a:gd name="T0" fmla="*/ 0 w 86"/>
                  <a:gd name="T1" fmla="*/ 1 h 6"/>
                  <a:gd name="T2" fmla="*/ 18 w 86"/>
                  <a:gd name="T3" fmla="*/ 4 h 6"/>
                  <a:gd name="T4" fmla="*/ 37 w 86"/>
                  <a:gd name="T5" fmla="*/ 5 h 6"/>
                  <a:gd name="T6" fmla="*/ 64 w 86"/>
                  <a:gd name="T7" fmla="*/ 3 h 6"/>
                  <a:gd name="T8" fmla="*/ 85 w 8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6"/>
                  <a:gd name="T17" fmla="*/ 86 w 8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6">
                    <a:moveTo>
                      <a:pt x="0" y="1"/>
                    </a:moveTo>
                    <a:lnTo>
                      <a:pt x="18" y="4"/>
                    </a:lnTo>
                    <a:lnTo>
                      <a:pt x="37" y="5"/>
                    </a:lnTo>
                    <a:lnTo>
                      <a:pt x="64" y="3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5" name="Freeform 66"/>
              <p:cNvSpPr>
                <a:spLocks/>
              </p:cNvSpPr>
              <p:nvPr/>
            </p:nvSpPr>
            <p:spPr bwMode="auto">
              <a:xfrm>
                <a:off x="3450" y="2433"/>
                <a:ext cx="20" cy="131"/>
              </a:xfrm>
              <a:custGeom>
                <a:avLst/>
                <a:gdLst>
                  <a:gd name="T0" fmla="*/ 19 w 20"/>
                  <a:gd name="T1" fmla="*/ 0 h 131"/>
                  <a:gd name="T2" fmla="*/ 14 w 20"/>
                  <a:gd name="T3" fmla="*/ 23 h 131"/>
                  <a:gd name="T4" fmla="*/ 9 w 20"/>
                  <a:gd name="T5" fmla="*/ 49 h 131"/>
                  <a:gd name="T6" fmla="*/ 5 w 20"/>
                  <a:gd name="T7" fmla="*/ 79 h 131"/>
                  <a:gd name="T8" fmla="*/ 2 w 20"/>
                  <a:gd name="T9" fmla="*/ 106 h 131"/>
                  <a:gd name="T10" fmla="*/ 0 w 20"/>
                  <a:gd name="T11" fmla="*/ 130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31"/>
                  <a:gd name="T20" fmla="*/ 20 w 20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31">
                    <a:moveTo>
                      <a:pt x="19" y="0"/>
                    </a:moveTo>
                    <a:lnTo>
                      <a:pt x="14" y="23"/>
                    </a:lnTo>
                    <a:lnTo>
                      <a:pt x="9" y="49"/>
                    </a:lnTo>
                    <a:lnTo>
                      <a:pt x="5" y="79"/>
                    </a:lnTo>
                    <a:lnTo>
                      <a:pt x="2" y="106"/>
                    </a:lnTo>
                    <a:lnTo>
                      <a:pt x="0" y="13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6" name="Freeform 67"/>
              <p:cNvSpPr>
                <a:spLocks/>
              </p:cNvSpPr>
              <p:nvPr/>
            </p:nvSpPr>
            <p:spPr bwMode="auto">
              <a:xfrm>
                <a:off x="3475" y="2364"/>
                <a:ext cx="12" cy="43"/>
              </a:xfrm>
              <a:custGeom>
                <a:avLst/>
                <a:gdLst>
                  <a:gd name="T0" fmla="*/ 11 w 12"/>
                  <a:gd name="T1" fmla="*/ 0 h 43"/>
                  <a:gd name="T2" fmla="*/ 5 w 12"/>
                  <a:gd name="T3" fmla="*/ 23 h 43"/>
                  <a:gd name="T4" fmla="*/ 0 w 12"/>
                  <a:gd name="T5" fmla="*/ 42 h 43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3"/>
                  <a:gd name="T11" fmla="*/ 12 w 12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3">
                    <a:moveTo>
                      <a:pt x="11" y="0"/>
                    </a:moveTo>
                    <a:lnTo>
                      <a:pt x="5" y="23"/>
                    </a:lnTo>
                    <a:lnTo>
                      <a:pt x="0" y="4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7" name="Freeform 68"/>
              <p:cNvSpPr>
                <a:spLocks/>
              </p:cNvSpPr>
              <p:nvPr/>
            </p:nvSpPr>
            <p:spPr bwMode="auto">
              <a:xfrm>
                <a:off x="3416" y="2481"/>
                <a:ext cx="17" cy="31"/>
              </a:xfrm>
              <a:custGeom>
                <a:avLst/>
                <a:gdLst>
                  <a:gd name="T0" fmla="*/ 0 w 17"/>
                  <a:gd name="T1" fmla="*/ 30 h 31"/>
                  <a:gd name="T2" fmla="*/ 0 w 17"/>
                  <a:gd name="T3" fmla="*/ 3 h 31"/>
                  <a:gd name="T4" fmla="*/ 4 w 17"/>
                  <a:gd name="T5" fmla="*/ 0 h 31"/>
                  <a:gd name="T6" fmla="*/ 10 w 17"/>
                  <a:gd name="T7" fmla="*/ 0 h 31"/>
                  <a:gd name="T8" fmla="*/ 16 w 17"/>
                  <a:gd name="T9" fmla="*/ 3 h 31"/>
                  <a:gd name="T10" fmla="*/ 16 w 17"/>
                  <a:gd name="T11" fmla="*/ 29 h 31"/>
                  <a:gd name="T12" fmla="*/ 0 w 17"/>
                  <a:gd name="T13" fmla="*/ 3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31"/>
                  <a:gd name="T23" fmla="*/ 17 w 17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31">
                    <a:moveTo>
                      <a:pt x="0" y="30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16" y="29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8" name="Freeform 69"/>
              <p:cNvSpPr>
                <a:spLocks/>
              </p:cNvSpPr>
              <p:nvPr/>
            </p:nvSpPr>
            <p:spPr bwMode="auto">
              <a:xfrm>
                <a:off x="3431" y="2468"/>
                <a:ext cx="16" cy="43"/>
              </a:xfrm>
              <a:custGeom>
                <a:avLst/>
                <a:gdLst>
                  <a:gd name="T0" fmla="*/ 0 w 16"/>
                  <a:gd name="T1" fmla="*/ 42 h 43"/>
                  <a:gd name="T2" fmla="*/ 0 w 16"/>
                  <a:gd name="T3" fmla="*/ 3 h 43"/>
                  <a:gd name="T4" fmla="*/ 4 w 16"/>
                  <a:gd name="T5" fmla="*/ 0 h 43"/>
                  <a:gd name="T6" fmla="*/ 10 w 16"/>
                  <a:gd name="T7" fmla="*/ 0 h 43"/>
                  <a:gd name="T8" fmla="*/ 15 w 16"/>
                  <a:gd name="T9" fmla="*/ 2 h 43"/>
                  <a:gd name="T10" fmla="*/ 15 w 16"/>
                  <a:gd name="T11" fmla="*/ 40 h 43"/>
                  <a:gd name="T12" fmla="*/ 0 w 16"/>
                  <a:gd name="T13" fmla="*/ 4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3"/>
                  <a:gd name="T23" fmla="*/ 16 w 1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3">
                    <a:moveTo>
                      <a:pt x="0" y="42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5" y="4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09" name="Freeform 70"/>
              <p:cNvSpPr>
                <a:spLocks/>
              </p:cNvSpPr>
              <p:nvPr/>
            </p:nvSpPr>
            <p:spPr bwMode="auto">
              <a:xfrm>
                <a:off x="3440" y="2484"/>
                <a:ext cx="9" cy="47"/>
              </a:xfrm>
              <a:custGeom>
                <a:avLst/>
                <a:gdLst>
                  <a:gd name="T0" fmla="*/ 2 w 9"/>
                  <a:gd name="T1" fmla="*/ 45 h 47"/>
                  <a:gd name="T2" fmla="*/ 1 w 9"/>
                  <a:gd name="T3" fmla="*/ 38 h 47"/>
                  <a:gd name="T4" fmla="*/ 0 w 9"/>
                  <a:gd name="T5" fmla="*/ 23 h 47"/>
                  <a:gd name="T6" fmla="*/ 2 w 9"/>
                  <a:gd name="T7" fmla="*/ 6 h 47"/>
                  <a:gd name="T8" fmla="*/ 3 w 9"/>
                  <a:gd name="T9" fmla="*/ 0 h 47"/>
                  <a:gd name="T10" fmla="*/ 6 w 9"/>
                  <a:gd name="T11" fmla="*/ 0 h 47"/>
                  <a:gd name="T12" fmla="*/ 8 w 9"/>
                  <a:gd name="T13" fmla="*/ 5 h 47"/>
                  <a:gd name="T14" fmla="*/ 8 w 9"/>
                  <a:gd name="T15" fmla="*/ 21 h 47"/>
                  <a:gd name="T16" fmla="*/ 8 w 9"/>
                  <a:gd name="T17" fmla="*/ 40 h 47"/>
                  <a:gd name="T18" fmla="*/ 6 w 9"/>
                  <a:gd name="T19" fmla="*/ 46 h 47"/>
                  <a:gd name="T20" fmla="*/ 2 w 9"/>
                  <a:gd name="T21" fmla="*/ 45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47"/>
                  <a:gd name="T35" fmla="*/ 9 w 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47">
                    <a:moveTo>
                      <a:pt x="2" y="45"/>
                    </a:moveTo>
                    <a:lnTo>
                      <a:pt x="1" y="38"/>
                    </a:lnTo>
                    <a:lnTo>
                      <a:pt x="0" y="23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5"/>
                    </a:lnTo>
                    <a:lnTo>
                      <a:pt x="8" y="21"/>
                    </a:lnTo>
                    <a:lnTo>
                      <a:pt x="8" y="40"/>
                    </a:lnTo>
                    <a:lnTo>
                      <a:pt x="6" y="46"/>
                    </a:lnTo>
                    <a:lnTo>
                      <a:pt x="2" y="45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0" name="Freeform 71"/>
              <p:cNvSpPr>
                <a:spLocks/>
              </p:cNvSpPr>
              <p:nvPr/>
            </p:nvSpPr>
            <p:spPr bwMode="auto">
              <a:xfrm>
                <a:off x="3431" y="2470"/>
                <a:ext cx="16" cy="3"/>
              </a:xfrm>
              <a:custGeom>
                <a:avLst/>
                <a:gdLst>
                  <a:gd name="T0" fmla="*/ 0 w 16"/>
                  <a:gd name="T1" fmla="*/ 1 h 3"/>
                  <a:gd name="T2" fmla="*/ 5 w 16"/>
                  <a:gd name="T3" fmla="*/ 2 h 3"/>
                  <a:gd name="T4" fmla="*/ 11 w 16"/>
                  <a:gd name="T5" fmla="*/ 2 h 3"/>
                  <a:gd name="T6" fmla="*/ 15 w 1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"/>
                  <a:gd name="T14" fmla="*/ 16 w 1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">
                    <a:moveTo>
                      <a:pt x="0" y="1"/>
                    </a:moveTo>
                    <a:lnTo>
                      <a:pt x="5" y="2"/>
                    </a:lnTo>
                    <a:lnTo>
                      <a:pt x="11" y="2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1" name="Freeform 72"/>
              <p:cNvSpPr>
                <a:spLocks/>
              </p:cNvSpPr>
              <p:nvPr/>
            </p:nvSpPr>
            <p:spPr bwMode="auto">
              <a:xfrm>
                <a:off x="3416" y="2484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5 w 16"/>
                  <a:gd name="T3" fmla="*/ 1 h 2"/>
                  <a:gd name="T4" fmla="*/ 10 w 16"/>
                  <a:gd name="T5" fmla="*/ 1 h 2"/>
                  <a:gd name="T6" fmla="*/ 15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"/>
                  <a:gd name="T14" fmla="*/ 16 w 1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">
                    <a:moveTo>
                      <a:pt x="0" y="0"/>
                    </a:moveTo>
                    <a:lnTo>
                      <a:pt x="5" y="1"/>
                    </a:lnTo>
                    <a:lnTo>
                      <a:pt x="10" y="1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2" name="Freeform 73"/>
              <p:cNvSpPr>
                <a:spLocks/>
              </p:cNvSpPr>
              <p:nvPr/>
            </p:nvSpPr>
            <p:spPr bwMode="auto">
              <a:xfrm>
                <a:off x="3424" y="2493"/>
                <a:ext cx="9" cy="47"/>
              </a:xfrm>
              <a:custGeom>
                <a:avLst/>
                <a:gdLst>
                  <a:gd name="T0" fmla="*/ 2 w 9"/>
                  <a:gd name="T1" fmla="*/ 46 h 47"/>
                  <a:gd name="T2" fmla="*/ 1 w 9"/>
                  <a:gd name="T3" fmla="*/ 38 h 47"/>
                  <a:gd name="T4" fmla="*/ 0 w 9"/>
                  <a:gd name="T5" fmla="*/ 24 h 47"/>
                  <a:gd name="T6" fmla="*/ 2 w 9"/>
                  <a:gd name="T7" fmla="*/ 7 h 47"/>
                  <a:gd name="T8" fmla="*/ 3 w 9"/>
                  <a:gd name="T9" fmla="*/ 0 h 47"/>
                  <a:gd name="T10" fmla="*/ 6 w 9"/>
                  <a:gd name="T11" fmla="*/ 0 h 47"/>
                  <a:gd name="T12" fmla="*/ 8 w 9"/>
                  <a:gd name="T13" fmla="*/ 6 h 47"/>
                  <a:gd name="T14" fmla="*/ 8 w 9"/>
                  <a:gd name="T15" fmla="*/ 22 h 47"/>
                  <a:gd name="T16" fmla="*/ 7 w 9"/>
                  <a:gd name="T17" fmla="*/ 40 h 47"/>
                  <a:gd name="T18" fmla="*/ 6 w 9"/>
                  <a:gd name="T19" fmla="*/ 46 h 47"/>
                  <a:gd name="T20" fmla="*/ 2 w 9"/>
                  <a:gd name="T21" fmla="*/ 46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47"/>
                  <a:gd name="T35" fmla="*/ 9 w 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47">
                    <a:moveTo>
                      <a:pt x="2" y="46"/>
                    </a:moveTo>
                    <a:lnTo>
                      <a:pt x="1" y="38"/>
                    </a:lnTo>
                    <a:lnTo>
                      <a:pt x="0" y="24"/>
                    </a:lnTo>
                    <a:lnTo>
                      <a:pt x="2" y="7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6"/>
                    </a:lnTo>
                    <a:lnTo>
                      <a:pt x="8" y="22"/>
                    </a:lnTo>
                    <a:lnTo>
                      <a:pt x="7" y="40"/>
                    </a:lnTo>
                    <a:lnTo>
                      <a:pt x="6" y="46"/>
                    </a:lnTo>
                    <a:lnTo>
                      <a:pt x="2" y="46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3" name="Freeform 74"/>
              <p:cNvSpPr>
                <a:spLocks/>
              </p:cNvSpPr>
              <p:nvPr/>
            </p:nvSpPr>
            <p:spPr bwMode="auto">
              <a:xfrm>
                <a:off x="3059" y="2604"/>
                <a:ext cx="30" cy="7"/>
              </a:xfrm>
              <a:custGeom>
                <a:avLst/>
                <a:gdLst>
                  <a:gd name="T0" fmla="*/ 0 w 30"/>
                  <a:gd name="T1" fmla="*/ 6 h 7"/>
                  <a:gd name="T2" fmla="*/ 8 w 30"/>
                  <a:gd name="T3" fmla="*/ 3 h 7"/>
                  <a:gd name="T4" fmla="*/ 21 w 30"/>
                  <a:gd name="T5" fmla="*/ 1 h 7"/>
                  <a:gd name="T6" fmla="*/ 29 w 30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7"/>
                  <a:gd name="T14" fmla="*/ 30 w 30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7">
                    <a:moveTo>
                      <a:pt x="0" y="6"/>
                    </a:moveTo>
                    <a:lnTo>
                      <a:pt x="8" y="3"/>
                    </a:lnTo>
                    <a:lnTo>
                      <a:pt x="21" y="1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4" name="Freeform 75"/>
              <p:cNvSpPr>
                <a:spLocks/>
              </p:cNvSpPr>
              <p:nvPr/>
            </p:nvSpPr>
            <p:spPr bwMode="auto">
              <a:xfrm>
                <a:off x="2993" y="2590"/>
                <a:ext cx="96" cy="34"/>
              </a:xfrm>
              <a:custGeom>
                <a:avLst/>
                <a:gdLst>
                  <a:gd name="T0" fmla="*/ 0 w 96"/>
                  <a:gd name="T1" fmla="*/ 33 h 34"/>
                  <a:gd name="T2" fmla="*/ 19 w 96"/>
                  <a:gd name="T3" fmla="*/ 23 h 34"/>
                  <a:gd name="T4" fmla="*/ 38 w 96"/>
                  <a:gd name="T5" fmla="*/ 14 h 34"/>
                  <a:gd name="T6" fmla="*/ 57 w 96"/>
                  <a:gd name="T7" fmla="*/ 8 h 34"/>
                  <a:gd name="T8" fmla="*/ 76 w 96"/>
                  <a:gd name="T9" fmla="*/ 3 h 34"/>
                  <a:gd name="T10" fmla="*/ 91 w 96"/>
                  <a:gd name="T11" fmla="*/ 1 h 34"/>
                  <a:gd name="T12" fmla="*/ 95 w 96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4"/>
                  <a:gd name="T23" fmla="*/ 96 w 96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4">
                    <a:moveTo>
                      <a:pt x="0" y="33"/>
                    </a:moveTo>
                    <a:lnTo>
                      <a:pt x="19" y="23"/>
                    </a:lnTo>
                    <a:lnTo>
                      <a:pt x="38" y="14"/>
                    </a:lnTo>
                    <a:lnTo>
                      <a:pt x="57" y="8"/>
                    </a:lnTo>
                    <a:lnTo>
                      <a:pt x="76" y="3"/>
                    </a:lnTo>
                    <a:lnTo>
                      <a:pt x="91" y="1"/>
                    </a:lnTo>
                    <a:lnTo>
                      <a:pt x="9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5" name="Freeform 76"/>
              <p:cNvSpPr>
                <a:spLocks/>
              </p:cNvSpPr>
              <p:nvPr/>
            </p:nvSpPr>
            <p:spPr bwMode="auto">
              <a:xfrm>
                <a:off x="3055" y="2512"/>
                <a:ext cx="54" cy="61"/>
              </a:xfrm>
              <a:custGeom>
                <a:avLst/>
                <a:gdLst>
                  <a:gd name="T0" fmla="*/ 0 w 54"/>
                  <a:gd name="T1" fmla="*/ 60 h 61"/>
                  <a:gd name="T2" fmla="*/ 15 w 54"/>
                  <a:gd name="T3" fmla="*/ 56 h 61"/>
                  <a:gd name="T4" fmla="*/ 27 w 54"/>
                  <a:gd name="T5" fmla="*/ 55 h 61"/>
                  <a:gd name="T6" fmla="*/ 37 w 54"/>
                  <a:gd name="T7" fmla="*/ 53 h 61"/>
                  <a:gd name="T8" fmla="*/ 39 w 54"/>
                  <a:gd name="T9" fmla="*/ 51 h 61"/>
                  <a:gd name="T10" fmla="*/ 53 w 54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1"/>
                  <a:gd name="T20" fmla="*/ 54 w 54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1">
                    <a:moveTo>
                      <a:pt x="0" y="60"/>
                    </a:moveTo>
                    <a:lnTo>
                      <a:pt x="15" y="56"/>
                    </a:lnTo>
                    <a:lnTo>
                      <a:pt x="27" y="55"/>
                    </a:lnTo>
                    <a:lnTo>
                      <a:pt x="37" y="53"/>
                    </a:lnTo>
                    <a:lnTo>
                      <a:pt x="39" y="51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6" name="Freeform 77"/>
              <p:cNvSpPr>
                <a:spLocks/>
              </p:cNvSpPr>
              <p:nvPr/>
            </p:nvSpPr>
            <p:spPr bwMode="auto">
              <a:xfrm>
                <a:off x="3084" y="2364"/>
                <a:ext cx="30" cy="107"/>
              </a:xfrm>
              <a:custGeom>
                <a:avLst/>
                <a:gdLst>
                  <a:gd name="T0" fmla="*/ 0 w 30"/>
                  <a:gd name="T1" fmla="*/ 0 h 107"/>
                  <a:gd name="T2" fmla="*/ 10 w 30"/>
                  <a:gd name="T3" fmla="*/ 32 h 107"/>
                  <a:gd name="T4" fmla="*/ 15 w 30"/>
                  <a:gd name="T5" fmla="*/ 60 h 107"/>
                  <a:gd name="T6" fmla="*/ 24 w 30"/>
                  <a:gd name="T7" fmla="*/ 83 h 107"/>
                  <a:gd name="T8" fmla="*/ 24 w 30"/>
                  <a:gd name="T9" fmla="*/ 92 h 107"/>
                  <a:gd name="T10" fmla="*/ 29 w 30"/>
                  <a:gd name="T11" fmla="*/ 106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07"/>
                  <a:gd name="T20" fmla="*/ 30 w 30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07">
                    <a:moveTo>
                      <a:pt x="0" y="0"/>
                    </a:moveTo>
                    <a:lnTo>
                      <a:pt x="10" y="32"/>
                    </a:lnTo>
                    <a:lnTo>
                      <a:pt x="15" y="60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29" y="1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7" name="Freeform 78"/>
              <p:cNvSpPr>
                <a:spLocks/>
              </p:cNvSpPr>
              <p:nvPr/>
            </p:nvSpPr>
            <p:spPr bwMode="auto">
              <a:xfrm>
                <a:off x="3131" y="2480"/>
                <a:ext cx="76" cy="58"/>
              </a:xfrm>
              <a:custGeom>
                <a:avLst/>
                <a:gdLst>
                  <a:gd name="T0" fmla="*/ 0 w 76"/>
                  <a:gd name="T1" fmla="*/ 6 h 58"/>
                  <a:gd name="T2" fmla="*/ 5 w 76"/>
                  <a:gd name="T3" fmla="*/ 57 h 58"/>
                  <a:gd name="T4" fmla="*/ 75 w 76"/>
                  <a:gd name="T5" fmla="*/ 50 h 58"/>
                  <a:gd name="T6" fmla="*/ 70 w 76"/>
                  <a:gd name="T7" fmla="*/ 0 h 58"/>
                  <a:gd name="T8" fmla="*/ 0 w 76"/>
                  <a:gd name="T9" fmla="*/ 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58"/>
                  <a:gd name="T17" fmla="*/ 76 w 7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58">
                    <a:moveTo>
                      <a:pt x="0" y="6"/>
                    </a:moveTo>
                    <a:lnTo>
                      <a:pt x="5" y="57"/>
                    </a:lnTo>
                    <a:lnTo>
                      <a:pt x="75" y="50"/>
                    </a:lnTo>
                    <a:lnTo>
                      <a:pt x="7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8" name="Freeform 79"/>
              <p:cNvSpPr>
                <a:spLocks/>
              </p:cNvSpPr>
              <p:nvPr/>
            </p:nvSpPr>
            <p:spPr bwMode="auto">
              <a:xfrm>
                <a:off x="3137" y="2502"/>
                <a:ext cx="16" cy="22"/>
              </a:xfrm>
              <a:custGeom>
                <a:avLst/>
                <a:gdLst>
                  <a:gd name="T0" fmla="*/ 0 w 16"/>
                  <a:gd name="T1" fmla="*/ 1 h 22"/>
                  <a:gd name="T2" fmla="*/ 2 w 16"/>
                  <a:gd name="T3" fmla="*/ 21 h 22"/>
                  <a:gd name="T4" fmla="*/ 15 w 16"/>
                  <a:gd name="T5" fmla="*/ 19 h 22"/>
                  <a:gd name="T6" fmla="*/ 13 w 16"/>
                  <a:gd name="T7" fmla="*/ 0 h 22"/>
                  <a:gd name="T8" fmla="*/ 0 w 16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"/>
                    </a:moveTo>
                    <a:lnTo>
                      <a:pt x="2" y="21"/>
                    </a:lnTo>
                    <a:lnTo>
                      <a:pt x="15" y="19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19" name="Freeform 80"/>
              <p:cNvSpPr>
                <a:spLocks/>
              </p:cNvSpPr>
              <p:nvPr/>
            </p:nvSpPr>
            <p:spPr bwMode="auto">
              <a:xfrm>
                <a:off x="3152" y="2456"/>
                <a:ext cx="27" cy="39"/>
              </a:xfrm>
              <a:custGeom>
                <a:avLst/>
                <a:gdLst>
                  <a:gd name="T0" fmla="*/ 16 w 27"/>
                  <a:gd name="T1" fmla="*/ 26 h 39"/>
                  <a:gd name="T2" fmla="*/ 24 w 27"/>
                  <a:gd name="T3" fmla="*/ 28 h 39"/>
                  <a:gd name="T4" fmla="*/ 26 w 27"/>
                  <a:gd name="T5" fmla="*/ 31 h 39"/>
                  <a:gd name="T6" fmla="*/ 25 w 27"/>
                  <a:gd name="T7" fmla="*/ 35 h 39"/>
                  <a:gd name="T8" fmla="*/ 20 w 27"/>
                  <a:gd name="T9" fmla="*/ 38 h 39"/>
                  <a:gd name="T10" fmla="*/ 13 w 27"/>
                  <a:gd name="T11" fmla="*/ 38 h 39"/>
                  <a:gd name="T12" fmla="*/ 6 w 27"/>
                  <a:gd name="T13" fmla="*/ 38 h 39"/>
                  <a:gd name="T14" fmla="*/ 2 w 27"/>
                  <a:gd name="T15" fmla="*/ 36 h 39"/>
                  <a:gd name="T16" fmla="*/ 0 w 27"/>
                  <a:gd name="T17" fmla="*/ 32 h 39"/>
                  <a:gd name="T18" fmla="*/ 3 w 27"/>
                  <a:gd name="T19" fmla="*/ 29 h 39"/>
                  <a:gd name="T20" fmla="*/ 8 w 27"/>
                  <a:gd name="T21" fmla="*/ 27 h 39"/>
                  <a:gd name="T22" fmla="*/ 8 w 27"/>
                  <a:gd name="T23" fmla="*/ 27 h 39"/>
                  <a:gd name="T24" fmla="*/ 2 w 27"/>
                  <a:gd name="T25" fmla="*/ 2 h 39"/>
                  <a:gd name="T26" fmla="*/ 19 w 27"/>
                  <a:gd name="T27" fmla="*/ 0 h 39"/>
                  <a:gd name="T28" fmla="*/ 16 w 27"/>
                  <a:gd name="T29" fmla="*/ 26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39"/>
                  <a:gd name="T47" fmla="*/ 27 w 27"/>
                  <a:gd name="T48" fmla="*/ 39 h 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39">
                    <a:moveTo>
                      <a:pt x="16" y="26"/>
                    </a:moveTo>
                    <a:lnTo>
                      <a:pt x="24" y="28"/>
                    </a:lnTo>
                    <a:lnTo>
                      <a:pt x="26" y="31"/>
                    </a:lnTo>
                    <a:lnTo>
                      <a:pt x="25" y="35"/>
                    </a:lnTo>
                    <a:lnTo>
                      <a:pt x="20" y="38"/>
                    </a:lnTo>
                    <a:lnTo>
                      <a:pt x="13" y="38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3" y="29"/>
                    </a:lnTo>
                    <a:lnTo>
                      <a:pt x="8" y="27"/>
                    </a:lnTo>
                    <a:lnTo>
                      <a:pt x="2" y="2"/>
                    </a:lnTo>
                    <a:lnTo>
                      <a:pt x="19" y="0"/>
                    </a:lnTo>
                    <a:lnTo>
                      <a:pt x="16" y="26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20" name="Line 81"/>
              <p:cNvSpPr>
                <a:spLocks noChangeShapeType="1"/>
              </p:cNvSpPr>
              <p:nvPr/>
            </p:nvSpPr>
            <p:spPr bwMode="auto">
              <a:xfrm flipV="1">
                <a:off x="3160" y="2515"/>
                <a:ext cx="33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21" name="Line 82"/>
              <p:cNvSpPr>
                <a:spLocks noChangeShapeType="1"/>
              </p:cNvSpPr>
              <p:nvPr/>
            </p:nvSpPr>
            <p:spPr bwMode="auto">
              <a:xfrm flipV="1">
                <a:off x="3159" y="2506"/>
                <a:ext cx="33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22" name="Line 83"/>
              <p:cNvSpPr>
                <a:spLocks noChangeShapeType="1"/>
              </p:cNvSpPr>
              <p:nvPr/>
            </p:nvSpPr>
            <p:spPr bwMode="auto">
              <a:xfrm flipV="1">
                <a:off x="3161" y="2522"/>
                <a:ext cx="33" cy="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23" name="Freeform 84"/>
              <p:cNvSpPr>
                <a:spLocks/>
              </p:cNvSpPr>
              <p:nvPr/>
            </p:nvSpPr>
            <p:spPr bwMode="auto">
              <a:xfrm>
                <a:off x="3171" y="2253"/>
                <a:ext cx="131" cy="350"/>
              </a:xfrm>
              <a:custGeom>
                <a:avLst/>
                <a:gdLst>
                  <a:gd name="T0" fmla="*/ 9 w 131"/>
                  <a:gd name="T1" fmla="*/ 0 h 350"/>
                  <a:gd name="T2" fmla="*/ 3 w 131"/>
                  <a:gd name="T3" fmla="*/ 23 h 350"/>
                  <a:gd name="T4" fmla="*/ 0 w 131"/>
                  <a:gd name="T5" fmla="*/ 45 h 350"/>
                  <a:gd name="T6" fmla="*/ 1 w 131"/>
                  <a:gd name="T7" fmla="*/ 74 h 350"/>
                  <a:gd name="T8" fmla="*/ 9 w 131"/>
                  <a:gd name="T9" fmla="*/ 129 h 350"/>
                  <a:gd name="T10" fmla="*/ 43 w 131"/>
                  <a:gd name="T11" fmla="*/ 167 h 350"/>
                  <a:gd name="T12" fmla="*/ 19 w 131"/>
                  <a:gd name="T13" fmla="*/ 199 h 350"/>
                  <a:gd name="T14" fmla="*/ 45 w 131"/>
                  <a:gd name="T15" fmla="*/ 242 h 350"/>
                  <a:gd name="T16" fmla="*/ 67 w 131"/>
                  <a:gd name="T17" fmla="*/ 268 h 350"/>
                  <a:gd name="T18" fmla="*/ 86 w 131"/>
                  <a:gd name="T19" fmla="*/ 286 h 350"/>
                  <a:gd name="T20" fmla="*/ 104 w 131"/>
                  <a:gd name="T21" fmla="*/ 303 h 350"/>
                  <a:gd name="T22" fmla="*/ 116 w 131"/>
                  <a:gd name="T23" fmla="*/ 317 h 350"/>
                  <a:gd name="T24" fmla="*/ 124 w 131"/>
                  <a:gd name="T25" fmla="*/ 332 h 350"/>
                  <a:gd name="T26" fmla="*/ 130 w 131"/>
                  <a:gd name="T27" fmla="*/ 349 h 3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1"/>
                  <a:gd name="T43" fmla="*/ 0 h 350"/>
                  <a:gd name="T44" fmla="*/ 131 w 131"/>
                  <a:gd name="T45" fmla="*/ 350 h 3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1" h="350">
                    <a:moveTo>
                      <a:pt x="9" y="0"/>
                    </a:moveTo>
                    <a:lnTo>
                      <a:pt x="3" y="23"/>
                    </a:lnTo>
                    <a:lnTo>
                      <a:pt x="0" y="45"/>
                    </a:lnTo>
                    <a:lnTo>
                      <a:pt x="1" y="74"/>
                    </a:lnTo>
                    <a:lnTo>
                      <a:pt x="9" y="129"/>
                    </a:lnTo>
                    <a:lnTo>
                      <a:pt x="43" y="167"/>
                    </a:lnTo>
                    <a:lnTo>
                      <a:pt x="19" y="199"/>
                    </a:lnTo>
                    <a:lnTo>
                      <a:pt x="45" y="242"/>
                    </a:lnTo>
                    <a:lnTo>
                      <a:pt x="67" y="268"/>
                    </a:lnTo>
                    <a:lnTo>
                      <a:pt x="86" y="286"/>
                    </a:lnTo>
                    <a:lnTo>
                      <a:pt x="104" y="303"/>
                    </a:lnTo>
                    <a:lnTo>
                      <a:pt x="116" y="317"/>
                    </a:lnTo>
                    <a:lnTo>
                      <a:pt x="124" y="332"/>
                    </a:lnTo>
                    <a:lnTo>
                      <a:pt x="130" y="3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24" name="Freeform 85"/>
              <p:cNvSpPr>
                <a:spLocks/>
              </p:cNvSpPr>
              <p:nvPr/>
            </p:nvSpPr>
            <p:spPr bwMode="auto">
              <a:xfrm>
                <a:off x="3302" y="2284"/>
                <a:ext cx="96" cy="316"/>
              </a:xfrm>
              <a:custGeom>
                <a:avLst/>
                <a:gdLst>
                  <a:gd name="T0" fmla="*/ 67 w 96"/>
                  <a:gd name="T1" fmla="*/ 0 h 316"/>
                  <a:gd name="T2" fmla="*/ 69 w 96"/>
                  <a:gd name="T3" fmla="*/ 21 h 316"/>
                  <a:gd name="T4" fmla="*/ 73 w 96"/>
                  <a:gd name="T5" fmla="*/ 42 h 316"/>
                  <a:gd name="T6" fmla="*/ 80 w 96"/>
                  <a:gd name="T7" fmla="*/ 66 h 316"/>
                  <a:gd name="T8" fmla="*/ 88 w 96"/>
                  <a:gd name="T9" fmla="*/ 90 h 316"/>
                  <a:gd name="T10" fmla="*/ 95 w 96"/>
                  <a:gd name="T11" fmla="*/ 108 h 316"/>
                  <a:gd name="T12" fmla="*/ 73 w 96"/>
                  <a:gd name="T13" fmla="*/ 124 h 316"/>
                  <a:gd name="T14" fmla="*/ 56 w 96"/>
                  <a:gd name="T15" fmla="*/ 135 h 316"/>
                  <a:gd name="T16" fmla="*/ 95 w 96"/>
                  <a:gd name="T17" fmla="*/ 172 h 316"/>
                  <a:gd name="T18" fmla="*/ 90 w 96"/>
                  <a:gd name="T19" fmla="*/ 186 h 316"/>
                  <a:gd name="T20" fmla="*/ 82 w 96"/>
                  <a:gd name="T21" fmla="*/ 204 h 316"/>
                  <a:gd name="T22" fmla="*/ 68 w 96"/>
                  <a:gd name="T23" fmla="*/ 223 h 316"/>
                  <a:gd name="T24" fmla="*/ 52 w 96"/>
                  <a:gd name="T25" fmla="*/ 241 h 316"/>
                  <a:gd name="T26" fmla="*/ 35 w 96"/>
                  <a:gd name="T27" fmla="*/ 258 h 316"/>
                  <a:gd name="T28" fmla="*/ 18 w 96"/>
                  <a:gd name="T29" fmla="*/ 278 h 316"/>
                  <a:gd name="T30" fmla="*/ 8 w 96"/>
                  <a:gd name="T31" fmla="*/ 295 h 316"/>
                  <a:gd name="T32" fmla="*/ 0 w 96"/>
                  <a:gd name="T33" fmla="*/ 315 h 3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316"/>
                  <a:gd name="T53" fmla="*/ 96 w 96"/>
                  <a:gd name="T54" fmla="*/ 316 h 3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316">
                    <a:moveTo>
                      <a:pt x="67" y="0"/>
                    </a:moveTo>
                    <a:lnTo>
                      <a:pt x="69" y="21"/>
                    </a:lnTo>
                    <a:lnTo>
                      <a:pt x="73" y="42"/>
                    </a:lnTo>
                    <a:lnTo>
                      <a:pt x="80" y="66"/>
                    </a:lnTo>
                    <a:lnTo>
                      <a:pt x="88" y="90"/>
                    </a:lnTo>
                    <a:lnTo>
                      <a:pt x="95" y="108"/>
                    </a:lnTo>
                    <a:lnTo>
                      <a:pt x="73" y="124"/>
                    </a:lnTo>
                    <a:lnTo>
                      <a:pt x="56" y="135"/>
                    </a:lnTo>
                    <a:lnTo>
                      <a:pt x="95" y="172"/>
                    </a:lnTo>
                    <a:lnTo>
                      <a:pt x="90" y="186"/>
                    </a:lnTo>
                    <a:lnTo>
                      <a:pt x="82" y="204"/>
                    </a:lnTo>
                    <a:lnTo>
                      <a:pt x="68" y="223"/>
                    </a:lnTo>
                    <a:lnTo>
                      <a:pt x="52" y="241"/>
                    </a:lnTo>
                    <a:lnTo>
                      <a:pt x="35" y="258"/>
                    </a:lnTo>
                    <a:lnTo>
                      <a:pt x="18" y="278"/>
                    </a:lnTo>
                    <a:lnTo>
                      <a:pt x="8" y="295"/>
                    </a:lnTo>
                    <a:lnTo>
                      <a:pt x="0" y="3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25" name="Freeform 86"/>
              <p:cNvSpPr>
                <a:spLocks/>
              </p:cNvSpPr>
              <p:nvPr/>
            </p:nvSpPr>
            <p:spPr bwMode="auto">
              <a:xfrm>
                <a:off x="3299" y="2514"/>
                <a:ext cx="16" cy="181"/>
              </a:xfrm>
              <a:custGeom>
                <a:avLst/>
                <a:gdLst>
                  <a:gd name="T0" fmla="*/ 15 w 16"/>
                  <a:gd name="T1" fmla="*/ 0 h 181"/>
                  <a:gd name="T2" fmla="*/ 11 w 16"/>
                  <a:gd name="T3" fmla="*/ 21 h 181"/>
                  <a:gd name="T4" fmla="*/ 6 w 16"/>
                  <a:gd name="T5" fmla="*/ 44 h 181"/>
                  <a:gd name="T6" fmla="*/ 2 w 16"/>
                  <a:gd name="T7" fmla="*/ 76 h 181"/>
                  <a:gd name="T8" fmla="*/ 2 w 16"/>
                  <a:gd name="T9" fmla="*/ 100 h 181"/>
                  <a:gd name="T10" fmla="*/ 2 w 16"/>
                  <a:gd name="T11" fmla="*/ 118 h 181"/>
                  <a:gd name="T12" fmla="*/ 2 w 16"/>
                  <a:gd name="T13" fmla="*/ 132 h 181"/>
                  <a:gd name="T14" fmla="*/ 0 w 16"/>
                  <a:gd name="T15" fmla="*/ 180 h 1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81"/>
                  <a:gd name="T26" fmla="*/ 16 w 16"/>
                  <a:gd name="T27" fmla="*/ 181 h 1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81">
                    <a:moveTo>
                      <a:pt x="15" y="0"/>
                    </a:moveTo>
                    <a:lnTo>
                      <a:pt x="11" y="21"/>
                    </a:lnTo>
                    <a:lnTo>
                      <a:pt x="6" y="44"/>
                    </a:lnTo>
                    <a:lnTo>
                      <a:pt x="2" y="76"/>
                    </a:lnTo>
                    <a:lnTo>
                      <a:pt x="2" y="100"/>
                    </a:lnTo>
                    <a:lnTo>
                      <a:pt x="2" y="118"/>
                    </a:lnTo>
                    <a:lnTo>
                      <a:pt x="2" y="132"/>
                    </a:lnTo>
                    <a:lnTo>
                      <a:pt x="0" y="18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26" name="Freeform 87"/>
              <p:cNvSpPr>
                <a:spLocks/>
              </p:cNvSpPr>
              <p:nvPr/>
            </p:nvSpPr>
            <p:spPr bwMode="auto">
              <a:xfrm>
                <a:off x="3195" y="2720"/>
                <a:ext cx="32" cy="61"/>
              </a:xfrm>
              <a:custGeom>
                <a:avLst/>
                <a:gdLst>
                  <a:gd name="T0" fmla="*/ 31 w 32"/>
                  <a:gd name="T1" fmla="*/ 6 h 61"/>
                  <a:gd name="T2" fmla="*/ 28 w 32"/>
                  <a:gd name="T3" fmla="*/ 22 h 61"/>
                  <a:gd name="T4" fmla="*/ 23 w 32"/>
                  <a:gd name="T5" fmla="*/ 40 h 61"/>
                  <a:gd name="T6" fmla="*/ 15 w 32"/>
                  <a:gd name="T7" fmla="*/ 54 h 61"/>
                  <a:gd name="T8" fmla="*/ 8 w 32"/>
                  <a:gd name="T9" fmla="*/ 59 h 61"/>
                  <a:gd name="T10" fmla="*/ 0 w 32"/>
                  <a:gd name="T11" fmla="*/ 60 h 61"/>
                  <a:gd name="T12" fmla="*/ 4 w 32"/>
                  <a:gd name="T13" fmla="*/ 37 h 61"/>
                  <a:gd name="T14" fmla="*/ 7 w 32"/>
                  <a:gd name="T15" fmla="*/ 18 h 61"/>
                  <a:gd name="T16" fmla="*/ 10 w 32"/>
                  <a:gd name="T17" fmla="*/ 0 h 61"/>
                  <a:gd name="T18" fmla="*/ 31 w 32"/>
                  <a:gd name="T19" fmla="*/ 6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61"/>
                  <a:gd name="T32" fmla="*/ 32 w 32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61">
                    <a:moveTo>
                      <a:pt x="31" y="6"/>
                    </a:moveTo>
                    <a:lnTo>
                      <a:pt x="28" y="22"/>
                    </a:lnTo>
                    <a:lnTo>
                      <a:pt x="23" y="40"/>
                    </a:lnTo>
                    <a:lnTo>
                      <a:pt x="15" y="54"/>
                    </a:lnTo>
                    <a:lnTo>
                      <a:pt x="8" y="59"/>
                    </a:lnTo>
                    <a:lnTo>
                      <a:pt x="0" y="60"/>
                    </a:lnTo>
                    <a:lnTo>
                      <a:pt x="4" y="37"/>
                    </a:lnTo>
                    <a:lnTo>
                      <a:pt x="7" y="18"/>
                    </a:lnTo>
                    <a:lnTo>
                      <a:pt x="10" y="0"/>
                    </a:lnTo>
                    <a:lnTo>
                      <a:pt x="31" y="6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27" name="Freeform 88"/>
              <p:cNvSpPr>
                <a:spLocks/>
              </p:cNvSpPr>
              <p:nvPr/>
            </p:nvSpPr>
            <p:spPr bwMode="auto">
              <a:xfrm>
                <a:off x="3320" y="2530"/>
                <a:ext cx="349" cy="225"/>
              </a:xfrm>
              <a:custGeom>
                <a:avLst/>
                <a:gdLst>
                  <a:gd name="T0" fmla="*/ 53 w 349"/>
                  <a:gd name="T1" fmla="*/ 167 h 225"/>
                  <a:gd name="T2" fmla="*/ 99 w 349"/>
                  <a:gd name="T3" fmla="*/ 224 h 225"/>
                  <a:gd name="T4" fmla="*/ 159 w 349"/>
                  <a:gd name="T5" fmla="*/ 208 h 225"/>
                  <a:gd name="T6" fmla="*/ 337 w 349"/>
                  <a:gd name="T7" fmla="*/ 134 h 225"/>
                  <a:gd name="T8" fmla="*/ 346 w 349"/>
                  <a:gd name="T9" fmla="*/ 130 h 225"/>
                  <a:gd name="T10" fmla="*/ 348 w 349"/>
                  <a:gd name="T11" fmla="*/ 125 h 225"/>
                  <a:gd name="T12" fmla="*/ 346 w 349"/>
                  <a:gd name="T13" fmla="*/ 121 h 225"/>
                  <a:gd name="T14" fmla="*/ 342 w 349"/>
                  <a:gd name="T15" fmla="*/ 115 h 225"/>
                  <a:gd name="T16" fmla="*/ 261 w 349"/>
                  <a:gd name="T17" fmla="*/ 25 h 225"/>
                  <a:gd name="T18" fmla="*/ 239 w 349"/>
                  <a:gd name="T19" fmla="*/ 3 h 225"/>
                  <a:gd name="T20" fmla="*/ 232 w 349"/>
                  <a:gd name="T21" fmla="*/ 0 h 225"/>
                  <a:gd name="T22" fmla="*/ 224 w 349"/>
                  <a:gd name="T23" fmla="*/ 0 h 225"/>
                  <a:gd name="T24" fmla="*/ 195 w 349"/>
                  <a:gd name="T25" fmla="*/ 11 h 225"/>
                  <a:gd name="T26" fmla="*/ 192 w 349"/>
                  <a:gd name="T27" fmla="*/ 2 h 225"/>
                  <a:gd name="T28" fmla="*/ 188 w 349"/>
                  <a:gd name="T29" fmla="*/ 1 h 225"/>
                  <a:gd name="T30" fmla="*/ 150 w 349"/>
                  <a:gd name="T31" fmla="*/ 14 h 225"/>
                  <a:gd name="T32" fmla="*/ 148 w 349"/>
                  <a:gd name="T33" fmla="*/ 18 h 225"/>
                  <a:gd name="T34" fmla="*/ 5 w 349"/>
                  <a:gd name="T35" fmla="*/ 77 h 225"/>
                  <a:gd name="T36" fmla="*/ 6 w 349"/>
                  <a:gd name="T37" fmla="*/ 82 h 225"/>
                  <a:gd name="T38" fmla="*/ 0 w 349"/>
                  <a:gd name="T39" fmla="*/ 84 h 225"/>
                  <a:gd name="T40" fmla="*/ 10 w 349"/>
                  <a:gd name="T41" fmla="*/ 107 h 225"/>
                  <a:gd name="T42" fmla="*/ 53 w 349"/>
                  <a:gd name="T43" fmla="*/ 167 h 2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9"/>
                  <a:gd name="T67" fmla="*/ 0 h 225"/>
                  <a:gd name="T68" fmla="*/ 349 w 349"/>
                  <a:gd name="T69" fmla="*/ 225 h 2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9" h="225">
                    <a:moveTo>
                      <a:pt x="53" y="167"/>
                    </a:moveTo>
                    <a:lnTo>
                      <a:pt x="99" y="224"/>
                    </a:lnTo>
                    <a:lnTo>
                      <a:pt x="159" y="208"/>
                    </a:lnTo>
                    <a:lnTo>
                      <a:pt x="337" y="134"/>
                    </a:lnTo>
                    <a:lnTo>
                      <a:pt x="346" y="130"/>
                    </a:lnTo>
                    <a:lnTo>
                      <a:pt x="348" y="125"/>
                    </a:lnTo>
                    <a:lnTo>
                      <a:pt x="346" y="121"/>
                    </a:lnTo>
                    <a:lnTo>
                      <a:pt x="342" y="115"/>
                    </a:lnTo>
                    <a:lnTo>
                      <a:pt x="261" y="25"/>
                    </a:lnTo>
                    <a:lnTo>
                      <a:pt x="239" y="3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195" y="11"/>
                    </a:lnTo>
                    <a:lnTo>
                      <a:pt x="192" y="2"/>
                    </a:lnTo>
                    <a:lnTo>
                      <a:pt x="188" y="1"/>
                    </a:lnTo>
                    <a:lnTo>
                      <a:pt x="150" y="14"/>
                    </a:lnTo>
                    <a:lnTo>
                      <a:pt x="148" y="18"/>
                    </a:lnTo>
                    <a:lnTo>
                      <a:pt x="5" y="77"/>
                    </a:lnTo>
                    <a:lnTo>
                      <a:pt x="6" y="82"/>
                    </a:lnTo>
                    <a:lnTo>
                      <a:pt x="0" y="84"/>
                    </a:lnTo>
                    <a:lnTo>
                      <a:pt x="10" y="107"/>
                    </a:lnTo>
                    <a:lnTo>
                      <a:pt x="53" y="167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28" name="Freeform 89"/>
              <p:cNvSpPr>
                <a:spLocks/>
              </p:cNvSpPr>
              <p:nvPr/>
            </p:nvSpPr>
            <p:spPr bwMode="auto">
              <a:xfrm>
                <a:off x="3326" y="2535"/>
                <a:ext cx="343" cy="121"/>
              </a:xfrm>
              <a:custGeom>
                <a:avLst/>
                <a:gdLst>
                  <a:gd name="T0" fmla="*/ 0 w 343"/>
                  <a:gd name="T1" fmla="*/ 77 h 121"/>
                  <a:gd name="T2" fmla="*/ 225 w 343"/>
                  <a:gd name="T3" fmla="*/ 0 h 121"/>
                  <a:gd name="T4" fmla="*/ 254 w 343"/>
                  <a:gd name="T5" fmla="*/ 37 h 121"/>
                  <a:gd name="T6" fmla="*/ 281 w 343"/>
                  <a:gd name="T7" fmla="*/ 69 h 121"/>
                  <a:gd name="T8" fmla="*/ 301 w 343"/>
                  <a:gd name="T9" fmla="*/ 90 h 121"/>
                  <a:gd name="T10" fmla="*/ 318 w 343"/>
                  <a:gd name="T11" fmla="*/ 107 h 121"/>
                  <a:gd name="T12" fmla="*/ 329 w 343"/>
                  <a:gd name="T13" fmla="*/ 116 h 121"/>
                  <a:gd name="T14" fmla="*/ 336 w 343"/>
                  <a:gd name="T15" fmla="*/ 120 h 121"/>
                  <a:gd name="T16" fmla="*/ 342 w 343"/>
                  <a:gd name="T17" fmla="*/ 12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3"/>
                  <a:gd name="T28" fmla="*/ 0 h 121"/>
                  <a:gd name="T29" fmla="*/ 343 w 343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3" h="121">
                    <a:moveTo>
                      <a:pt x="0" y="77"/>
                    </a:moveTo>
                    <a:lnTo>
                      <a:pt x="225" y="0"/>
                    </a:lnTo>
                    <a:lnTo>
                      <a:pt x="254" y="37"/>
                    </a:lnTo>
                    <a:lnTo>
                      <a:pt x="281" y="69"/>
                    </a:lnTo>
                    <a:lnTo>
                      <a:pt x="301" y="90"/>
                    </a:lnTo>
                    <a:lnTo>
                      <a:pt x="318" y="107"/>
                    </a:lnTo>
                    <a:lnTo>
                      <a:pt x="329" y="116"/>
                    </a:lnTo>
                    <a:lnTo>
                      <a:pt x="336" y="120"/>
                    </a:lnTo>
                    <a:lnTo>
                      <a:pt x="342" y="1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29" name="Freeform 90"/>
              <p:cNvSpPr>
                <a:spLocks/>
              </p:cNvSpPr>
              <p:nvPr/>
            </p:nvSpPr>
            <p:spPr bwMode="auto">
              <a:xfrm>
                <a:off x="3205" y="2623"/>
                <a:ext cx="223" cy="122"/>
              </a:xfrm>
              <a:custGeom>
                <a:avLst/>
                <a:gdLst>
                  <a:gd name="T0" fmla="*/ 26 w 223"/>
                  <a:gd name="T1" fmla="*/ 108 h 122"/>
                  <a:gd name="T2" fmla="*/ 45 w 223"/>
                  <a:gd name="T3" fmla="*/ 113 h 122"/>
                  <a:gd name="T4" fmla="*/ 81 w 223"/>
                  <a:gd name="T5" fmla="*/ 121 h 122"/>
                  <a:gd name="T6" fmla="*/ 98 w 223"/>
                  <a:gd name="T7" fmla="*/ 119 h 122"/>
                  <a:gd name="T8" fmla="*/ 110 w 223"/>
                  <a:gd name="T9" fmla="*/ 114 h 122"/>
                  <a:gd name="T10" fmla="*/ 120 w 223"/>
                  <a:gd name="T11" fmla="*/ 111 h 122"/>
                  <a:gd name="T12" fmla="*/ 141 w 223"/>
                  <a:gd name="T13" fmla="*/ 111 h 122"/>
                  <a:gd name="T14" fmla="*/ 150 w 223"/>
                  <a:gd name="T15" fmla="*/ 110 h 122"/>
                  <a:gd name="T16" fmla="*/ 156 w 223"/>
                  <a:gd name="T17" fmla="*/ 105 h 122"/>
                  <a:gd name="T18" fmla="*/ 157 w 223"/>
                  <a:gd name="T19" fmla="*/ 95 h 122"/>
                  <a:gd name="T20" fmla="*/ 171 w 223"/>
                  <a:gd name="T21" fmla="*/ 88 h 122"/>
                  <a:gd name="T22" fmla="*/ 174 w 223"/>
                  <a:gd name="T23" fmla="*/ 83 h 122"/>
                  <a:gd name="T24" fmla="*/ 168 w 223"/>
                  <a:gd name="T25" fmla="*/ 73 h 122"/>
                  <a:gd name="T26" fmla="*/ 171 w 223"/>
                  <a:gd name="T27" fmla="*/ 72 h 122"/>
                  <a:gd name="T28" fmla="*/ 173 w 223"/>
                  <a:gd name="T29" fmla="*/ 75 h 122"/>
                  <a:gd name="T30" fmla="*/ 186 w 223"/>
                  <a:gd name="T31" fmla="*/ 81 h 122"/>
                  <a:gd name="T32" fmla="*/ 198 w 223"/>
                  <a:gd name="T33" fmla="*/ 84 h 122"/>
                  <a:gd name="T34" fmla="*/ 206 w 223"/>
                  <a:gd name="T35" fmla="*/ 83 h 122"/>
                  <a:gd name="T36" fmla="*/ 211 w 223"/>
                  <a:gd name="T37" fmla="*/ 78 h 122"/>
                  <a:gd name="T38" fmla="*/ 209 w 223"/>
                  <a:gd name="T39" fmla="*/ 73 h 122"/>
                  <a:gd name="T40" fmla="*/ 190 w 223"/>
                  <a:gd name="T41" fmla="*/ 55 h 122"/>
                  <a:gd name="T42" fmla="*/ 185 w 223"/>
                  <a:gd name="T43" fmla="*/ 50 h 122"/>
                  <a:gd name="T44" fmla="*/ 166 w 223"/>
                  <a:gd name="T45" fmla="*/ 42 h 122"/>
                  <a:gd name="T46" fmla="*/ 144 w 223"/>
                  <a:gd name="T47" fmla="*/ 37 h 122"/>
                  <a:gd name="T48" fmla="*/ 147 w 223"/>
                  <a:gd name="T49" fmla="*/ 33 h 122"/>
                  <a:gd name="T50" fmla="*/ 171 w 223"/>
                  <a:gd name="T51" fmla="*/ 25 h 122"/>
                  <a:gd name="T52" fmla="*/ 173 w 223"/>
                  <a:gd name="T53" fmla="*/ 23 h 122"/>
                  <a:gd name="T54" fmla="*/ 174 w 223"/>
                  <a:gd name="T55" fmla="*/ 25 h 122"/>
                  <a:gd name="T56" fmla="*/ 201 w 223"/>
                  <a:gd name="T57" fmla="*/ 34 h 122"/>
                  <a:gd name="T58" fmla="*/ 211 w 223"/>
                  <a:gd name="T59" fmla="*/ 35 h 122"/>
                  <a:gd name="T60" fmla="*/ 219 w 223"/>
                  <a:gd name="T61" fmla="*/ 35 h 122"/>
                  <a:gd name="T62" fmla="*/ 222 w 223"/>
                  <a:gd name="T63" fmla="*/ 31 h 122"/>
                  <a:gd name="T64" fmla="*/ 221 w 223"/>
                  <a:gd name="T65" fmla="*/ 25 h 122"/>
                  <a:gd name="T66" fmla="*/ 212 w 223"/>
                  <a:gd name="T67" fmla="*/ 19 h 122"/>
                  <a:gd name="T68" fmla="*/ 209 w 223"/>
                  <a:gd name="T69" fmla="*/ 17 h 122"/>
                  <a:gd name="T70" fmla="*/ 185 w 223"/>
                  <a:gd name="T71" fmla="*/ 5 h 122"/>
                  <a:gd name="T72" fmla="*/ 174 w 223"/>
                  <a:gd name="T73" fmla="*/ 1 h 122"/>
                  <a:gd name="T74" fmla="*/ 167 w 223"/>
                  <a:gd name="T75" fmla="*/ 0 h 122"/>
                  <a:gd name="T76" fmla="*/ 121 w 223"/>
                  <a:gd name="T77" fmla="*/ 9 h 122"/>
                  <a:gd name="T78" fmla="*/ 50 w 223"/>
                  <a:gd name="T79" fmla="*/ 31 h 122"/>
                  <a:gd name="T80" fmla="*/ 33 w 223"/>
                  <a:gd name="T81" fmla="*/ 32 h 122"/>
                  <a:gd name="T82" fmla="*/ 31 w 223"/>
                  <a:gd name="T83" fmla="*/ 32 h 122"/>
                  <a:gd name="T84" fmla="*/ 24 w 223"/>
                  <a:gd name="T85" fmla="*/ 41 h 122"/>
                  <a:gd name="T86" fmla="*/ 5 w 223"/>
                  <a:gd name="T87" fmla="*/ 83 h 122"/>
                  <a:gd name="T88" fmla="*/ 0 w 223"/>
                  <a:gd name="T89" fmla="*/ 97 h 122"/>
                  <a:gd name="T90" fmla="*/ 26 w 223"/>
                  <a:gd name="T91" fmla="*/ 108 h 1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3"/>
                  <a:gd name="T139" fmla="*/ 0 h 122"/>
                  <a:gd name="T140" fmla="*/ 223 w 223"/>
                  <a:gd name="T141" fmla="*/ 122 h 1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3" h="122">
                    <a:moveTo>
                      <a:pt x="26" y="108"/>
                    </a:moveTo>
                    <a:lnTo>
                      <a:pt x="45" y="113"/>
                    </a:lnTo>
                    <a:lnTo>
                      <a:pt x="81" y="121"/>
                    </a:lnTo>
                    <a:lnTo>
                      <a:pt x="98" y="119"/>
                    </a:lnTo>
                    <a:lnTo>
                      <a:pt x="110" y="114"/>
                    </a:lnTo>
                    <a:lnTo>
                      <a:pt x="120" y="111"/>
                    </a:lnTo>
                    <a:lnTo>
                      <a:pt x="141" y="111"/>
                    </a:lnTo>
                    <a:lnTo>
                      <a:pt x="150" y="110"/>
                    </a:lnTo>
                    <a:lnTo>
                      <a:pt x="156" y="105"/>
                    </a:lnTo>
                    <a:lnTo>
                      <a:pt x="157" y="95"/>
                    </a:lnTo>
                    <a:lnTo>
                      <a:pt x="171" y="88"/>
                    </a:lnTo>
                    <a:lnTo>
                      <a:pt x="174" y="83"/>
                    </a:lnTo>
                    <a:lnTo>
                      <a:pt x="168" y="73"/>
                    </a:lnTo>
                    <a:lnTo>
                      <a:pt x="171" y="72"/>
                    </a:lnTo>
                    <a:lnTo>
                      <a:pt x="173" y="75"/>
                    </a:lnTo>
                    <a:lnTo>
                      <a:pt x="186" y="81"/>
                    </a:lnTo>
                    <a:lnTo>
                      <a:pt x="198" y="84"/>
                    </a:lnTo>
                    <a:lnTo>
                      <a:pt x="206" y="83"/>
                    </a:lnTo>
                    <a:lnTo>
                      <a:pt x="211" y="78"/>
                    </a:lnTo>
                    <a:lnTo>
                      <a:pt x="209" y="73"/>
                    </a:lnTo>
                    <a:lnTo>
                      <a:pt x="190" y="55"/>
                    </a:lnTo>
                    <a:lnTo>
                      <a:pt x="185" y="50"/>
                    </a:lnTo>
                    <a:lnTo>
                      <a:pt x="166" y="42"/>
                    </a:lnTo>
                    <a:lnTo>
                      <a:pt x="144" y="37"/>
                    </a:lnTo>
                    <a:lnTo>
                      <a:pt x="147" y="33"/>
                    </a:lnTo>
                    <a:lnTo>
                      <a:pt x="171" y="25"/>
                    </a:lnTo>
                    <a:lnTo>
                      <a:pt x="173" y="23"/>
                    </a:lnTo>
                    <a:lnTo>
                      <a:pt x="174" y="25"/>
                    </a:lnTo>
                    <a:lnTo>
                      <a:pt x="201" y="34"/>
                    </a:lnTo>
                    <a:lnTo>
                      <a:pt x="211" y="35"/>
                    </a:lnTo>
                    <a:lnTo>
                      <a:pt x="219" y="35"/>
                    </a:lnTo>
                    <a:lnTo>
                      <a:pt x="222" y="31"/>
                    </a:lnTo>
                    <a:lnTo>
                      <a:pt x="221" y="25"/>
                    </a:lnTo>
                    <a:lnTo>
                      <a:pt x="212" y="19"/>
                    </a:lnTo>
                    <a:lnTo>
                      <a:pt x="209" y="17"/>
                    </a:lnTo>
                    <a:lnTo>
                      <a:pt x="185" y="5"/>
                    </a:lnTo>
                    <a:lnTo>
                      <a:pt x="174" y="1"/>
                    </a:lnTo>
                    <a:lnTo>
                      <a:pt x="167" y="0"/>
                    </a:lnTo>
                    <a:lnTo>
                      <a:pt x="121" y="9"/>
                    </a:lnTo>
                    <a:lnTo>
                      <a:pt x="50" y="31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24" y="41"/>
                    </a:lnTo>
                    <a:lnTo>
                      <a:pt x="5" y="83"/>
                    </a:lnTo>
                    <a:lnTo>
                      <a:pt x="0" y="97"/>
                    </a:lnTo>
                    <a:lnTo>
                      <a:pt x="26" y="108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30" name="Line 91"/>
              <p:cNvSpPr>
                <a:spLocks noChangeShapeType="1"/>
              </p:cNvSpPr>
              <p:nvPr/>
            </p:nvSpPr>
            <p:spPr bwMode="auto">
              <a:xfrm flipH="1" flipV="1">
                <a:off x="3344" y="2687"/>
                <a:ext cx="29" cy="1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31" name="Line 92"/>
              <p:cNvSpPr>
                <a:spLocks noChangeShapeType="1"/>
              </p:cNvSpPr>
              <p:nvPr/>
            </p:nvSpPr>
            <p:spPr bwMode="auto">
              <a:xfrm flipH="1" flipV="1">
                <a:off x="3334" y="2711"/>
                <a:ext cx="28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32" name="Freeform 93"/>
              <p:cNvSpPr>
                <a:spLocks/>
              </p:cNvSpPr>
              <p:nvPr/>
            </p:nvSpPr>
            <p:spPr bwMode="auto">
              <a:xfrm>
                <a:off x="3469" y="2655"/>
                <a:ext cx="110" cy="99"/>
              </a:xfrm>
              <a:custGeom>
                <a:avLst/>
                <a:gdLst>
                  <a:gd name="T0" fmla="*/ 109 w 110"/>
                  <a:gd name="T1" fmla="*/ 41 h 99"/>
                  <a:gd name="T2" fmla="*/ 107 w 110"/>
                  <a:gd name="T3" fmla="*/ 48 h 99"/>
                  <a:gd name="T4" fmla="*/ 106 w 110"/>
                  <a:gd name="T5" fmla="*/ 60 h 99"/>
                  <a:gd name="T6" fmla="*/ 101 w 110"/>
                  <a:gd name="T7" fmla="*/ 70 h 99"/>
                  <a:gd name="T8" fmla="*/ 91 w 110"/>
                  <a:gd name="T9" fmla="*/ 79 h 99"/>
                  <a:gd name="T10" fmla="*/ 86 w 110"/>
                  <a:gd name="T11" fmla="*/ 79 h 99"/>
                  <a:gd name="T12" fmla="*/ 77 w 110"/>
                  <a:gd name="T13" fmla="*/ 74 h 99"/>
                  <a:gd name="T14" fmla="*/ 75 w 110"/>
                  <a:gd name="T15" fmla="*/ 84 h 99"/>
                  <a:gd name="T16" fmla="*/ 72 w 110"/>
                  <a:gd name="T17" fmla="*/ 88 h 99"/>
                  <a:gd name="T18" fmla="*/ 63 w 110"/>
                  <a:gd name="T19" fmla="*/ 89 h 99"/>
                  <a:gd name="T20" fmla="*/ 57 w 110"/>
                  <a:gd name="T21" fmla="*/ 94 h 99"/>
                  <a:gd name="T22" fmla="*/ 53 w 110"/>
                  <a:gd name="T23" fmla="*/ 96 h 99"/>
                  <a:gd name="T24" fmla="*/ 46 w 110"/>
                  <a:gd name="T25" fmla="*/ 97 h 99"/>
                  <a:gd name="T26" fmla="*/ 42 w 110"/>
                  <a:gd name="T27" fmla="*/ 96 h 99"/>
                  <a:gd name="T28" fmla="*/ 35 w 110"/>
                  <a:gd name="T29" fmla="*/ 98 h 99"/>
                  <a:gd name="T30" fmla="*/ 24 w 110"/>
                  <a:gd name="T31" fmla="*/ 96 h 99"/>
                  <a:gd name="T32" fmla="*/ 20 w 110"/>
                  <a:gd name="T33" fmla="*/ 91 h 99"/>
                  <a:gd name="T34" fmla="*/ 2 w 110"/>
                  <a:gd name="T35" fmla="*/ 69 h 99"/>
                  <a:gd name="T36" fmla="*/ 1 w 110"/>
                  <a:gd name="T37" fmla="*/ 60 h 99"/>
                  <a:gd name="T38" fmla="*/ 0 w 110"/>
                  <a:gd name="T39" fmla="*/ 37 h 99"/>
                  <a:gd name="T40" fmla="*/ 1 w 110"/>
                  <a:gd name="T41" fmla="*/ 30 h 99"/>
                  <a:gd name="T42" fmla="*/ 5 w 110"/>
                  <a:gd name="T43" fmla="*/ 28 h 99"/>
                  <a:gd name="T44" fmla="*/ 10 w 110"/>
                  <a:gd name="T45" fmla="*/ 29 h 99"/>
                  <a:gd name="T46" fmla="*/ 12 w 110"/>
                  <a:gd name="T47" fmla="*/ 32 h 99"/>
                  <a:gd name="T48" fmla="*/ 14 w 110"/>
                  <a:gd name="T49" fmla="*/ 20 h 99"/>
                  <a:gd name="T50" fmla="*/ 16 w 110"/>
                  <a:gd name="T51" fmla="*/ 13 h 99"/>
                  <a:gd name="T52" fmla="*/ 19 w 110"/>
                  <a:gd name="T53" fmla="*/ 9 h 99"/>
                  <a:gd name="T54" fmla="*/ 24 w 110"/>
                  <a:gd name="T55" fmla="*/ 9 h 99"/>
                  <a:gd name="T56" fmla="*/ 29 w 110"/>
                  <a:gd name="T57" fmla="*/ 11 h 99"/>
                  <a:gd name="T58" fmla="*/ 31 w 110"/>
                  <a:gd name="T59" fmla="*/ 3 h 99"/>
                  <a:gd name="T60" fmla="*/ 34 w 110"/>
                  <a:gd name="T61" fmla="*/ 0 h 99"/>
                  <a:gd name="T62" fmla="*/ 39 w 110"/>
                  <a:gd name="T63" fmla="*/ 0 h 99"/>
                  <a:gd name="T64" fmla="*/ 43 w 110"/>
                  <a:gd name="T65" fmla="*/ 3 h 99"/>
                  <a:gd name="T66" fmla="*/ 47 w 110"/>
                  <a:gd name="T67" fmla="*/ 9 h 99"/>
                  <a:gd name="T68" fmla="*/ 49 w 110"/>
                  <a:gd name="T69" fmla="*/ 19 h 99"/>
                  <a:gd name="T70" fmla="*/ 50 w 110"/>
                  <a:gd name="T71" fmla="*/ 15 h 99"/>
                  <a:gd name="T72" fmla="*/ 55 w 110"/>
                  <a:gd name="T73" fmla="*/ 13 h 99"/>
                  <a:gd name="T74" fmla="*/ 61 w 110"/>
                  <a:gd name="T75" fmla="*/ 16 h 99"/>
                  <a:gd name="T76" fmla="*/ 65 w 110"/>
                  <a:gd name="T77" fmla="*/ 21 h 99"/>
                  <a:gd name="T78" fmla="*/ 72 w 110"/>
                  <a:gd name="T79" fmla="*/ 42 h 99"/>
                  <a:gd name="T80" fmla="*/ 83 w 110"/>
                  <a:gd name="T81" fmla="*/ 52 h 99"/>
                  <a:gd name="T82" fmla="*/ 109 w 110"/>
                  <a:gd name="T83" fmla="*/ 41 h 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0"/>
                  <a:gd name="T127" fmla="*/ 0 h 99"/>
                  <a:gd name="T128" fmla="*/ 110 w 110"/>
                  <a:gd name="T129" fmla="*/ 99 h 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0" h="99">
                    <a:moveTo>
                      <a:pt x="109" y="41"/>
                    </a:moveTo>
                    <a:lnTo>
                      <a:pt x="107" y="48"/>
                    </a:lnTo>
                    <a:lnTo>
                      <a:pt x="106" y="60"/>
                    </a:lnTo>
                    <a:lnTo>
                      <a:pt x="101" y="70"/>
                    </a:lnTo>
                    <a:lnTo>
                      <a:pt x="91" y="79"/>
                    </a:lnTo>
                    <a:lnTo>
                      <a:pt x="86" y="79"/>
                    </a:lnTo>
                    <a:lnTo>
                      <a:pt x="77" y="74"/>
                    </a:lnTo>
                    <a:lnTo>
                      <a:pt x="75" y="84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7" y="94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42" y="96"/>
                    </a:lnTo>
                    <a:lnTo>
                      <a:pt x="35" y="98"/>
                    </a:lnTo>
                    <a:lnTo>
                      <a:pt x="24" y="96"/>
                    </a:lnTo>
                    <a:lnTo>
                      <a:pt x="20" y="91"/>
                    </a:lnTo>
                    <a:lnTo>
                      <a:pt x="2" y="69"/>
                    </a:lnTo>
                    <a:lnTo>
                      <a:pt x="1" y="60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5" y="28"/>
                    </a:lnTo>
                    <a:lnTo>
                      <a:pt x="10" y="29"/>
                    </a:lnTo>
                    <a:lnTo>
                      <a:pt x="12" y="32"/>
                    </a:lnTo>
                    <a:lnTo>
                      <a:pt x="14" y="20"/>
                    </a:lnTo>
                    <a:lnTo>
                      <a:pt x="16" y="13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1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3"/>
                    </a:lnTo>
                    <a:lnTo>
                      <a:pt x="47" y="9"/>
                    </a:lnTo>
                    <a:lnTo>
                      <a:pt x="49" y="19"/>
                    </a:lnTo>
                    <a:lnTo>
                      <a:pt x="50" y="15"/>
                    </a:lnTo>
                    <a:lnTo>
                      <a:pt x="55" y="13"/>
                    </a:lnTo>
                    <a:lnTo>
                      <a:pt x="61" y="16"/>
                    </a:lnTo>
                    <a:lnTo>
                      <a:pt x="65" y="21"/>
                    </a:lnTo>
                    <a:lnTo>
                      <a:pt x="72" y="42"/>
                    </a:lnTo>
                    <a:lnTo>
                      <a:pt x="83" y="52"/>
                    </a:lnTo>
                    <a:lnTo>
                      <a:pt x="109" y="41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33" name="Freeform 94"/>
              <p:cNvSpPr>
                <a:spLocks/>
              </p:cNvSpPr>
              <p:nvPr/>
            </p:nvSpPr>
            <p:spPr bwMode="auto">
              <a:xfrm>
                <a:off x="3518" y="2674"/>
                <a:ext cx="29" cy="56"/>
              </a:xfrm>
              <a:custGeom>
                <a:avLst/>
                <a:gdLst>
                  <a:gd name="T0" fmla="*/ 28 w 29"/>
                  <a:gd name="T1" fmla="*/ 55 h 56"/>
                  <a:gd name="T2" fmla="*/ 19 w 29"/>
                  <a:gd name="T3" fmla="*/ 48 h 56"/>
                  <a:gd name="T4" fmla="*/ 10 w 29"/>
                  <a:gd name="T5" fmla="*/ 40 h 56"/>
                  <a:gd name="T6" fmla="*/ 6 w 29"/>
                  <a:gd name="T7" fmla="*/ 33 h 56"/>
                  <a:gd name="T8" fmla="*/ 1 w 29"/>
                  <a:gd name="T9" fmla="*/ 15 h 56"/>
                  <a:gd name="T10" fmla="*/ 0 w 29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56"/>
                  <a:gd name="T20" fmla="*/ 29 w 29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56">
                    <a:moveTo>
                      <a:pt x="28" y="55"/>
                    </a:moveTo>
                    <a:lnTo>
                      <a:pt x="19" y="48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1" y="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34" name="Freeform 95"/>
              <p:cNvSpPr>
                <a:spLocks/>
              </p:cNvSpPr>
              <p:nvPr/>
            </p:nvSpPr>
            <p:spPr bwMode="auto">
              <a:xfrm>
                <a:off x="3503" y="2701"/>
                <a:ext cx="19" cy="33"/>
              </a:xfrm>
              <a:custGeom>
                <a:avLst/>
                <a:gdLst>
                  <a:gd name="T0" fmla="*/ 0 w 19"/>
                  <a:gd name="T1" fmla="*/ 0 h 33"/>
                  <a:gd name="T2" fmla="*/ 3 w 19"/>
                  <a:gd name="T3" fmla="*/ 15 h 33"/>
                  <a:gd name="T4" fmla="*/ 18 w 19"/>
                  <a:gd name="T5" fmla="*/ 32 h 33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3"/>
                  <a:gd name="T11" fmla="*/ 19 w 19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3">
                    <a:moveTo>
                      <a:pt x="0" y="0"/>
                    </a:moveTo>
                    <a:lnTo>
                      <a:pt x="3" y="15"/>
                    </a:lnTo>
                    <a:lnTo>
                      <a:pt x="18" y="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35" name="Freeform 96"/>
              <p:cNvSpPr>
                <a:spLocks/>
              </p:cNvSpPr>
              <p:nvPr/>
            </p:nvSpPr>
            <p:spPr bwMode="auto">
              <a:xfrm>
                <a:off x="3481" y="2687"/>
                <a:ext cx="31" cy="64"/>
              </a:xfrm>
              <a:custGeom>
                <a:avLst/>
                <a:gdLst>
                  <a:gd name="T0" fmla="*/ 0 w 31"/>
                  <a:gd name="T1" fmla="*/ 0 h 64"/>
                  <a:gd name="T2" fmla="*/ 2 w 31"/>
                  <a:gd name="T3" fmla="*/ 3 h 64"/>
                  <a:gd name="T4" fmla="*/ 5 w 31"/>
                  <a:gd name="T5" fmla="*/ 22 h 64"/>
                  <a:gd name="T6" fmla="*/ 11 w 31"/>
                  <a:gd name="T7" fmla="*/ 39 h 64"/>
                  <a:gd name="T8" fmla="*/ 18 w 31"/>
                  <a:gd name="T9" fmla="*/ 49 h 64"/>
                  <a:gd name="T10" fmla="*/ 27 w 31"/>
                  <a:gd name="T11" fmla="*/ 60 h 64"/>
                  <a:gd name="T12" fmla="*/ 30 w 31"/>
                  <a:gd name="T13" fmla="*/ 63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4"/>
                  <a:gd name="T23" fmla="*/ 31 w 31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4">
                    <a:moveTo>
                      <a:pt x="0" y="0"/>
                    </a:moveTo>
                    <a:lnTo>
                      <a:pt x="2" y="3"/>
                    </a:lnTo>
                    <a:lnTo>
                      <a:pt x="5" y="22"/>
                    </a:lnTo>
                    <a:lnTo>
                      <a:pt x="11" y="39"/>
                    </a:lnTo>
                    <a:lnTo>
                      <a:pt x="18" y="49"/>
                    </a:lnTo>
                    <a:lnTo>
                      <a:pt x="27" y="60"/>
                    </a:lnTo>
                    <a:lnTo>
                      <a:pt x="30" y="6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36" name="Line 97"/>
              <p:cNvSpPr>
                <a:spLocks noChangeShapeType="1"/>
              </p:cNvSpPr>
              <p:nvPr/>
            </p:nvSpPr>
            <p:spPr bwMode="auto">
              <a:xfrm>
                <a:off x="3498" y="2666"/>
                <a:ext cx="2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37" name="Freeform 98"/>
              <p:cNvSpPr>
                <a:spLocks/>
              </p:cNvSpPr>
              <p:nvPr/>
            </p:nvSpPr>
            <p:spPr bwMode="auto">
              <a:xfrm>
                <a:off x="3552" y="2707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6 w 10"/>
                  <a:gd name="T3" fmla="*/ 4 h 9"/>
                  <a:gd name="T4" fmla="*/ 0 w 10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9"/>
                  <a:gd name="T11" fmla="*/ 10 w 10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9">
                    <a:moveTo>
                      <a:pt x="9" y="8"/>
                    </a:move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38" name="Freeform 99"/>
              <p:cNvSpPr>
                <a:spLocks/>
              </p:cNvSpPr>
              <p:nvPr/>
            </p:nvSpPr>
            <p:spPr bwMode="auto">
              <a:xfrm>
                <a:off x="3136" y="2891"/>
                <a:ext cx="109" cy="139"/>
              </a:xfrm>
              <a:custGeom>
                <a:avLst/>
                <a:gdLst>
                  <a:gd name="T0" fmla="*/ 0 w 109"/>
                  <a:gd name="T1" fmla="*/ 0 h 139"/>
                  <a:gd name="T2" fmla="*/ 2 w 109"/>
                  <a:gd name="T3" fmla="*/ 125 h 139"/>
                  <a:gd name="T4" fmla="*/ 7 w 109"/>
                  <a:gd name="T5" fmla="*/ 129 h 139"/>
                  <a:gd name="T6" fmla="*/ 26 w 109"/>
                  <a:gd name="T7" fmla="*/ 134 h 139"/>
                  <a:gd name="T8" fmla="*/ 50 w 109"/>
                  <a:gd name="T9" fmla="*/ 138 h 139"/>
                  <a:gd name="T10" fmla="*/ 73 w 109"/>
                  <a:gd name="T11" fmla="*/ 138 h 139"/>
                  <a:gd name="T12" fmla="*/ 97 w 109"/>
                  <a:gd name="T13" fmla="*/ 135 h 139"/>
                  <a:gd name="T14" fmla="*/ 108 w 109"/>
                  <a:gd name="T15" fmla="*/ 130 h 139"/>
                  <a:gd name="T16" fmla="*/ 108 w 109"/>
                  <a:gd name="T17" fmla="*/ 0 h 139"/>
                  <a:gd name="T18" fmla="*/ 95 w 109"/>
                  <a:gd name="T19" fmla="*/ 4 h 139"/>
                  <a:gd name="T20" fmla="*/ 75 w 109"/>
                  <a:gd name="T21" fmla="*/ 8 h 139"/>
                  <a:gd name="T22" fmla="*/ 52 w 109"/>
                  <a:gd name="T23" fmla="*/ 8 h 139"/>
                  <a:gd name="T24" fmla="*/ 31 w 109"/>
                  <a:gd name="T25" fmla="*/ 6 h 139"/>
                  <a:gd name="T26" fmla="*/ 14 w 109"/>
                  <a:gd name="T27" fmla="*/ 4 h 139"/>
                  <a:gd name="T28" fmla="*/ 2 w 109"/>
                  <a:gd name="T29" fmla="*/ 1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39"/>
                  <a:gd name="T47" fmla="*/ 109 w 109"/>
                  <a:gd name="T48" fmla="*/ 139 h 1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39">
                    <a:moveTo>
                      <a:pt x="0" y="0"/>
                    </a:moveTo>
                    <a:lnTo>
                      <a:pt x="2" y="125"/>
                    </a:lnTo>
                    <a:lnTo>
                      <a:pt x="7" y="129"/>
                    </a:lnTo>
                    <a:lnTo>
                      <a:pt x="26" y="134"/>
                    </a:lnTo>
                    <a:lnTo>
                      <a:pt x="50" y="138"/>
                    </a:lnTo>
                    <a:lnTo>
                      <a:pt x="73" y="138"/>
                    </a:lnTo>
                    <a:lnTo>
                      <a:pt x="97" y="135"/>
                    </a:lnTo>
                    <a:lnTo>
                      <a:pt x="108" y="130"/>
                    </a:lnTo>
                    <a:lnTo>
                      <a:pt x="108" y="0"/>
                    </a:lnTo>
                    <a:lnTo>
                      <a:pt x="95" y="4"/>
                    </a:lnTo>
                    <a:lnTo>
                      <a:pt x="75" y="8"/>
                    </a:lnTo>
                    <a:lnTo>
                      <a:pt x="52" y="8"/>
                    </a:lnTo>
                    <a:lnTo>
                      <a:pt x="31" y="6"/>
                    </a:lnTo>
                    <a:lnTo>
                      <a:pt x="14" y="4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39" name="Freeform 100"/>
              <p:cNvSpPr>
                <a:spLocks/>
              </p:cNvSpPr>
              <p:nvPr/>
            </p:nvSpPr>
            <p:spPr bwMode="auto">
              <a:xfrm>
                <a:off x="3390" y="2762"/>
                <a:ext cx="77" cy="126"/>
              </a:xfrm>
              <a:custGeom>
                <a:avLst/>
                <a:gdLst>
                  <a:gd name="T0" fmla="*/ 74 w 77"/>
                  <a:gd name="T1" fmla="*/ 52 h 126"/>
                  <a:gd name="T2" fmla="*/ 74 w 77"/>
                  <a:gd name="T3" fmla="*/ 30 h 126"/>
                  <a:gd name="T4" fmla="*/ 71 w 77"/>
                  <a:gd name="T5" fmla="*/ 18 h 126"/>
                  <a:gd name="T6" fmla="*/ 63 w 77"/>
                  <a:gd name="T7" fmla="*/ 7 h 126"/>
                  <a:gd name="T8" fmla="*/ 51 w 77"/>
                  <a:gd name="T9" fmla="*/ 2 h 126"/>
                  <a:gd name="T10" fmla="*/ 37 w 77"/>
                  <a:gd name="T11" fmla="*/ 0 h 126"/>
                  <a:gd name="T12" fmla="*/ 22 w 77"/>
                  <a:gd name="T13" fmla="*/ 3 h 126"/>
                  <a:gd name="T14" fmla="*/ 10 w 77"/>
                  <a:gd name="T15" fmla="*/ 10 h 126"/>
                  <a:gd name="T16" fmla="*/ 2 w 77"/>
                  <a:gd name="T17" fmla="*/ 24 h 126"/>
                  <a:gd name="T18" fmla="*/ 0 w 77"/>
                  <a:gd name="T19" fmla="*/ 43 h 126"/>
                  <a:gd name="T20" fmla="*/ 2 w 77"/>
                  <a:gd name="T21" fmla="*/ 62 h 126"/>
                  <a:gd name="T22" fmla="*/ 8 w 77"/>
                  <a:gd name="T23" fmla="*/ 84 h 126"/>
                  <a:gd name="T24" fmla="*/ 17 w 77"/>
                  <a:gd name="T25" fmla="*/ 108 h 126"/>
                  <a:gd name="T26" fmla="*/ 12 w 77"/>
                  <a:gd name="T27" fmla="*/ 60 h 126"/>
                  <a:gd name="T28" fmla="*/ 11 w 77"/>
                  <a:gd name="T29" fmla="*/ 47 h 126"/>
                  <a:gd name="T30" fmla="*/ 11 w 77"/>
                  <a:gd name="T31" fmla="*/ 36 h 126"/>
                  <a:gd name="T32" fmla="*/ 14 w 77"/>
                  <a:gd name="T33" fmla="*/ 24 h 126"/>
                  <a:gd name="T34" fmla="*/ 21 w 77"/>
                  <a:gd name="T35" fmla="*/ 16 h 126"/>
                  <a:gd name="T36" fmla="*/ 32 w 77"/>
                  <a:gd name="T37" fmla="*/ 12 h 126"/>
                  <a:gd name="T38" fmla="*/ 42 w 77"/>
                  <a:gd name="T39" fmla="*/ 12 h 126"/>
                  <a:gd name="T40" fmla="*/ 52 w 77"/>
                  <a:gd name="T41" fmla="*/ 14 h 126"/>
                  <a:gd name="T42" fmla="*/ 59 w 77"/>
                  <a:gd name="T43" fmla="*/ 20 h 126"/>
                  <a:gd name="T44" fmla="*/ 64 w 77"/>
                  <a:gd name="T45" fmla="*/ 30 h 126"/>
                  <a:gd name="T46" fmla="*/ 65 w 77"/>
                  <a:gd name="T47" fmla="*/ 41 h 126"/>
                  <a:gd name="T48" fmla="*/ 62 w 77"/>
                  <a:gd name="T49" fmla="*/ 125 h 126"/>
                  <a:gd name="T50" fmla="*/ 76 w 77"/>
                  <a:gd name="T51" fmla="*/ 86 h 126"/>
                  <a:gd name="T52" fmla="*/ 74 w 77"/>
                  <a:gd name="T53" fmla="*/ 52 h 1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7"/>
                  <a:gd name="T82" fmla="*/ 0 h 126"/>
                  <a:gd name="T83" fmla="*/ 77 w 77"/>
                  <a:gd name="T84" fmla="*/ 126 h 1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7" h="126">
                    <a:moveTo>
                      <a:pt x="74" y="52"/>
                    </a:moveTo>
                    <a:lnTo>
                      <a:pt x="74" y="30"/>
                    </a:lnTo>
                    <a:lnTo>
                      <a:pt x="71" y="18"/>
                    </a:lnTo>
                    <a:lnTo>
                      <a:pt x="63" y="7"/>
                    </a:lnTo>
                    <a:lnTo>
                      <a:pt x="51" y="2"/>
                    </a:lnTo>
                    <a:lnTo>
                      <a:pt x="37" y="0"/>
                    </a:lnTo>
                    <a:lnTo>
                      <a:pt x="22" y="3"/>
                    </a:lnTo>
                    <a:lnTo>
                      <a:pt x="10" y="10"/>
                    </a:lnTo>
                    <a:lnTo>
                      <a:pt x="2" y="24"/>
                    </a:lnTo>
                    <a:lnTo>
                      <a:pt x="0" y="43"/>
                    </a:lnTo>
                    <a:lnTo>
                      <a:pt x="2" y="62"/>
                    </a:lnTo>
                    <a:lnTo>
                      <a:pt x="8" y="84"/>
                    </a:lnTo>
                    <a:lnTo>
                      <a:pt x="17" y="108"/>
                    </a:lnTo>
                    <a:lnTo>
                      <a:pt x="12" y="60"/>
                    </a:lnTo>
                    <a:lnTo>
                      <a:pt x="11" y="47"/>
                    </a:lnTo>
                    <a:lnTo>
                      <a:pt x="11" y="36"/>
                    </a:lnTo>
                    <a:lnTo>
                      <a:pt x="14" y="24"/>
                    </a:lnTo>
                    <a:lnTo>
                      <a:pt x="21" y="16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9" y="20"/>
                    </a:lnTo>
                    <a:lnTo>
                      <a:pt x="64" y="30"/>
                    </a:lnTo>
                    <a:lnTo>
                      <a:pt x="65" y="41"/>
                    </a:lnTo>
                    <a:lnTo>
                      <a:pt x="62" y="125"/>
                    </a:lnTo>
                    <a:lnTo>
                      <a:pt x="76" y="86"/>
                    </a:lnTo>
                    <a:lnTo>
                      <a:pt x="74" y="52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40" name="Freeform 101"/>
              <p:cNvSpPr>
                <a:spLocks/>
              </p:cNvSpPr>
              <p:nvPr/>
            </p:nvSpPr>
            <p:spPr bwMode="auto">
              <a:xfrm>
                <a:off x="3416" y="2856"/>
                <a:ext cx="46" cy="30"/>
              </a:xfrm>
              <a:custGeom>
                <a:avLst/>
                <a:gdLst>
                  <a:gd name="T0" fmla="*/ 0 w 46"/>
                  <a:gd name="T1" fmla="*/ 16 h 30"/>
                  <a:gd name="T2" fmla="*/ 5 w 46"/>
                  <a:gd name="T3" fmla="*/ 7 h 30"/>
                  <a:gd name="T4" fmla="*/ 12 w 46"/>
                  <a:gd name="T5" fmla="*/ 2 h 30"/>
                  <a:gd name="T6" fmla="*/ 23 w 46"/>
                  <a:gd name="T7" fmla="*/ 0 h 30"/>
                  <a:gd name="T8" fmla="*/ 34 w 46"/>
                  <a:gd name="T9" fmla="*/ 2 h 30"/>
                  <a:gd name="T10" fmla="*/ 45 w 46"/>
                  <a:gd name="T11" fmla="*/ 6 h 30"/>
                  <a:gd name="T12" fmla="*/ 43 w 46"/>
                  <a:gd name="T13" fmla="*/ 14 h 30"/>
                  <a:gd name="T14" fmla="*/ 34 w 46"/>
                  <a:gd name="T15" fmla="*/ 10 h 30"/>
                  <a:gd name="T16" fmla="*/ 23 w 46"/>
                  <a:gd name="T17" fmla="*/ 9 h 30"/>
                  <a:gd name="T18" fmla="*/ 15 w 46"/>
                  <a:gd name="T19" fmla="*/ 11 h 30"/>
                  <a:gd name="T20" fmla="*/ 8 w 46"/>
                  <a:gd name="T21" fmla="*/ 17 h 30"/>
                  <a:gd name="T22" fmla="*/ 4 w 46"/>
                  <a:gd name="T23" fmla="*/ 29 h 30"/>
                  <a:gd name="T24" fmla="*/ 0 w 46"/>
                  <a:gd name="T25" fmla="*/ 16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30"/>
                  <a:gd name="T41" fmla="*/ 46 w 4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30">
                    <a:moveTo>
                      <a:pt x="0" y="16"/>
                    </a:moveTo>
                    <a:lnTo>
                      <a:pt x="5" y="7"/>
                    </a:lnTo>
                    <a:lnTo>
                      <a:pt x="12" y="2"/>
                    </a:lnTo>
                    <a:lnTo>
                      <a:pt x="23" y="0"/>
                    </a:lnTo>
                    <a:lnTo>
                      <a:pt x="34" y="2"/>
                    </a:lnTo>
                    <a:lnTo>
                      <a:pt x="45" y="6"/>
                    </a:lnTo>
                    <a:lnTo>
                      <a:pt x="43" y="14"/>
                    </a:lnTo>
                    <a:lnTo>
                      <a:pt x="34" y="10"/>
                    </a:lnTo>
                    <a:lnTo>
                      <a:pt x="23" y="9"/>
                    </a:lnTo>
                    <a:lnTo>
                      <a:pt x="15" y="11"/>
                    </a:lnTo>
                    <a:lnTo>
                      <a:pt x="8" y="17"/>
                    </a:lnTo>
                    <a:lnTo>
                      <a:pt x="4" y="2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41" name="Freeform 102"/>
              <p:cNvSpPr>
                <a:spLocks/>
              </p:cNvSpPr>
              <p:nvPr/>
            </p:nvSpPr>
            <p:spPr bwMode="auto">
              <a:xfrm>
                <a:off x="3396" y="2868"/>
                <a:ext cx="90" cy="146"/>
              </a:xfrm>
              <a:custGeom>
                <a:avLst/>
                <a:gdLst>
                  <a:gd name="T0" fmla="*/ 1 w 90"/>
                  <a:gd name="T1" fmla="*/ 23 h 146"/>
                  <a:gd name="T2" fmla="*/ 0 w 90"/>
                  <a:gd name="T3" fmla="*/ 37 h 146"/>
                  <a:gd name="T4" fmla="*/ 1 w 90"/>
                  <a:gd name="T5" fmla="*/ 53 h 146"/>
                  <a:gd name="T6" fmla="*/ 1 w 90"/>
                  <a:gd name="T7" fmla="*/ 78 h 146"/>
                  <a:gd name="T8" fmla="*/ 1 w 90"/>
                  <a:gd name="T9" fmla="*/ 101 h 146"/>
                  <a:gd name="T10" fmla="*/ 1 w 90"/>
                  <a:gd name="T11" fmla="*/ 124 h 146"/>
                  <a:gd name="T12" fmla="*/ 1 w 90"/>
                  <a:gd name="T13" fmla="*/ 143 h 146"/>
                  <a:gd name="T14" fmla="*/ 10 w 90"/>
                  <a:gd name="T15" fmla="*/ 144 h 146"/>
                  <a:gd name="T16" fmla="*/ 34 w 90"/>
                  <a:gd name="T17" fmla="*/ 145 h 146"/>
                  <a:gd name="T18" fmla="*/ 54 w 90"/>
                  <a:gd name="T19" fmla="*/ 142 h 146"/>
                  <a:gd name="T20" fmla="*/ 69 w 90"/>
                  <a:gd name="T21" fmla="*/ 139 h 146"/>
                  <a:gd name="T22" fmla="*/ 79 w 90"/>
                  <a:gd name="T23" fmla="*/ 135 h 146"/>
                  <a:gd name="T24" fmla="*/ 88 w 90"/>
                  <a:gd name="T25" fmla="*/ 129 h 146"/>
                  <a:gd name="T26" fmla="*/ 89 w 90"/>
                  <a:gd name="T27" fmla="*/ 101 h 146"/>
                  <a:gd name="T28" fmla="*/ 88 w 90"/>
                  <a:gd name="T29" fmla="*/ 83 h 146"/>
                  <a:gd name="T30" fmla="*/ 87 w 90"/>
                  <a:gd name="T31" fmla="*/ 63 h 146"/>
                  <a:gd name="T32" fmla="*/ 86 w 90"/>
                  <a:gd name="T33" fmla="*/ 46 h 146"/>
                  <a:gd name="T34" fmla="*/ 85 w 90"/>
                  <a:gd name="T35" fmla="*/ 31 h 146"/>
                  <a:gd name="T36" fmla="*/ 84 w 90"/>
                  <a:gd name="T37" fmla="*/ 8 h 146"/>
                  <a:gd name="T38" fmla="*/ 83 w 90"/>
                  <a:gd name="T39" fmla="*/ 0 h 146"/>
                  <a:gd name="T40" fmla="*/ 77 w 90"/>
                  <a:gd name="T41" fmla="*/ 5 h 146"/>
                  <a:gd name="T42" fmla="*/ 64 w 90"/>
                  <a:gd name="T43" fmla="*/ 16 h 146"/>
                  <a:gd name="T44" fmla="*/ 52 w 90"/>
                  <a:gd name="T45" fmla="*/ 22 h 146"/>
                  <a:gd name="T46" fmla="*/ 44 w 90"/>
                  <a:gd name="T47" fmla="*/ 25 h 146"/>
                  <a:gd name="T48" fmla="*/ 26 w 90"/>
                  <a:gd name="T49" fmla="*/ 28 h 146"/>
                  <a:gd name="T50" fmla="*/ 17 w 90"/>
                  <a:gd name="T51" fmla="*/ 25 h 146"/>
                  <a:gd name="T52" fmla="*/ 1 w 90"/>
                  <a:gd name="T53" fmla="*/ 23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0"/>
                  <a:gd name="T82" fmla="*/ 0 h 146"/>
                  <a:gd name="T83" fmla="*/ 90 w 90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0" h="146">
                    <a:moveTo>
                      <a:pt x="1" y="23"/>
                    </a:moveTo>
                    <a:lnTo>
                      <a:pt x="0" y="37"/>
                    </a:lnTo>
                    <a:lnTo>
                      <a:pt x="1" y="53"/>
                    </a:lnTo>
                    <a:lnTo>
                      <a:pt x="1" y="78"/>
                    </a:lnTo>
                    <a:lnTo>
                      <a:pt x="1" y="101"/>
                    </a:lnTo>
                    <a:lnTo>
                      <a:pt x="1" y="124"/>
                    </a:lnTo>
                    <a:lnTo>
                      <a:pt x="1" y="143"/>
                    </a:lnTo>
                    <a:lnTo>
                      <a:pt x="10" y="144"/>
                    </a:lnTo>
                    <a:lnTo>
                      <a:pt x="34" y="145"/>
                    </a:lnTo>
                    <a:lnTo>
                      <a:pt x="54" y="142"/>
                    </a:lnTo>
                    <a:lnTo>
                      <a:pt x="69" y="139"/>
                    </a:lnTo>
                    <a:lnTo>
                      <a:pt x="79" y="135"/>
                    </a:lnTo>
                    <a:lnTo>
                      <a:pt x="88" y="129"/>
                    </a:lnTo>
                    <a:lnTo>
                      <a:pt x="89" y="101"/>
                    </a:lnTo>
                    <a:lnTo>
                      <a:pt x="88" y="83"/>
                    </a:lnTo>
                    <a:lnTo>
                      <a:pt x="87" y="63"/>
                    </a:lnTo>
                    <a:lnTo>
                      <a:pt x="86" y="46"/>
                    </a:lnTo>
                    <a:lnTo>
                      <a:pt x="85" y="31"/>
                    </a:lnTo>
                    <a:lnTo>
                      <a:pt x="84" y="8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64" y="16"/>
                    </a:lnTo>
                    <a:lnTo>
                      <a:pt x="52" y="22"/>
                    </a:lnTo>
                    <a:lnTo>
                      <a:pt x="44" y="25"/>
                    </a:lnTo>
                    <a:lnTo>
                      <a:pt x="26" y="28"/>
                    </a:lnTo>
                    <a:lnTo>
                      <a:pt x="17" y="25"/>
                    </a:lnTo>
                    <a:lnTo>
                      <a:pt x="1" y="2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42" name="Freeform 103"/>
              <p:cNvSpPr>
                <a:spLocks/>
              </p:cNvSpPr>
              <p:nvPr/>
            </p:nvSpPr>
            <p:spPr bwMode="auto">
              <a:xfrm>
                <a:off x="3398" y="2795"/>
                <a:ext cx="72" cy="102"/>
              </a:xfrm>
              <a:custGeom>
                <a:avLst/>
                <a:gdLst>
                  <a:gd name="T0" fmla="*/ 15 w 72"/>
                  <a:gd name="T1" fmla="*/ 98 h 102"/>
                  <a:gd name="T2" fmla="*/ 24 w 72"/>
                  <a:gd name="T3" fmla="*/ 101 h 102"/>
                  <a:gd name="T4" fmla="*/ 24 w 72"/>
                  <a:gd name="T5" fmla="*/ 101 h 102"/>
                  <a:gd name="T6" fmla="*/ 19 w 72"/>
                  <a:gd name="T7" fmla="*/ 81 h 102"/>
                  <a:gd name="T8" fmla="*/ 16 w 72"/>
                  <a:gd name="T9" fmla="*/ 63 h 102"/>
                  <a:gd name="T10" fmla="*/ 12 w 72"/>
                  <a:gd name="T11" fmla="*/ 48 h 102"/>
                  <a:gd name="T12" fmla="*/ 11 w 72"/>
                  <a:gd name="T13" fmla="*/ 35 h 102"/>
                  <a:gd name="T14" fmla="*/ 14 w 72"/>
                  <a:gd name="T15" fmla="*/ 23 h 102"/>
                  <a:gd name="T16" fmla="*/ 19 w 72"/>
                  <a:gd name="T17" fmla="*/ 16 h 102"/>
                  <a:gd name="T18" fmla="*/ 29 w 72"/>
                  <a:gd name="T19" fmla="*/ 12 h 102"/>
                  <a:gd name="T20" fmla="*/ 41 w 72"/>
                  <a:gd name="T21" fmla="*/ 12 h 102"/>
                  <a:gd name="T22" fmla="*/ 52 w 72"/>
                  <a:gd name="T23" fmla="*/ 15 h 102"/>
                  <a:gd name="T24" fmla="*/ 58 w 72"/>
                  <a:gd name="T25" fmla="*/ 24 h 102"/>
                  <a:gd name="T26" fmla="*/ 61 w 72"/>
                  <a:gd name="T27" fmla="*/ 38 h 102"/>
                  <a:gd name="T28" fmla="*/ 61 w 72"/>
                  <a:gd name="T29" fmla="*/ 55 h 102"/>
                  <a:gd name="T30" fmla="*/ 59 w 72"/>
                  <a:gd name="T31" fmla="*/ 69 h 102"/>
                  <a:gd name="T32" fmla="*/ 50 w 72"/>
                  <a:gd name="T33" fmla="*/ 95 h 102"/>
                  <a:gd name="T34" fmla="*/ 50 w 72"/>
                  <a:gd name="T35" fmla="*/ 95 h 102"/>
                  <a:gd name="T36" fmla="*/ 62 w 72"/>
                  <a:gd name="T37" fmla="*/ 89 h 102"/>
                  <a:gd name="T38" fmla="*/ 62 w 72"/>
                  <a:gd name="T39" fmla="*/ 89 h 102"/>
                  <a:gd name="T40" fmla="*/ 68 w 72"/>
                  <a:gd name="T41" fmla="*/ 73 h 102"/>
                  <a:gd name="T42" fmla="*/ 71 w 72"/>
                  <a:gd name="T43" fmla="*/ 55 h 102"/>
                  <a:gd name="T44" fmla="*/ 71 w 72"/>
                  <a:gd name="T45" fmla="*/ 36 h 102"/>
                  <a:gd name="T46" fmla="*/ 67 w 72"/>
                  <a:gd name="T47" fmla="*/ 19 h 102"/>
                  <a:gd name="T48" fmla="*/ 61 w 72"/>
                  <a:gd name="T49" fmla="*/ 11 h 102"/>
                  <a:gd name="T50" fmla="*/ 52 w 72"/>
                  <a:gd name="T51" fmla="*/ 3 h 102"/>
                  <a:gd name="T52" fmla="*/ 34 w 72"/>
                  <a:gd name="T53" fmla="*/ 0 h 102"/>
                  <a:gd name="T54" fmla="*/ 19 w 72"/>
                  <a:gd name="T55" fmla="*/ 3 h 102"/>
                  <a:gd name="T56" fmla="*/ 8 w 72"/>
                  <a:gd name="T57" fmla="*/ 11 h 102"/>
                  <a:gd name="T58" fmla="*/ 2 w 72"/>
                  <a:gd name="T59" fmla="*/ 22 h 102"/>
                  <a:gd name="T60" fmla="*/ 0 w 72"/>
                  <a:gd name="T61" fmla="*/ 35 h 102"/>
                  <a:gd name="T62" fmla="*/ 2 w 72"/>
                  <a:gd name="T63" fmla="*/ 49 h 102"/>
                  <a:gd name="T64" fmla="*/ 15 w 72"/>
                  <a:gd name="T65" fmla="*/ 98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02"/>
                  <a:gd name="T101" fmla="*/ 72 w 72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02">
                    <a:moveTo>
                      <a:pt x="15" y="98"/>
                    </a:moveTo>
                    <a:lnTo>
                      <a:pt x="24" y="101"/>
                    </a:lnTo>
                    <a:lnTo>
                      <a:pt x="19" y="81"/>
                    </a:lnTo>
                    <a:lnTo>
                      <a:pt x="16" y="63"/>
                    </a:lnTo>
                    <a:lnTo>
                      <a:pt x="12" y="48"/>
                    </a:lnTo>
                    <a:lnTo>
                      <a:pt x="11" y="35"/>
                    </a:lnTo>
                    <a:lnTo>
                      <a:pt x="14" y="23"/>
                    </a:lnTo>
                    <a:lnTo>
                      <a:pt x="19" y="16"/>
                    </a:lnTo>
                    <a:lnTo>
                      <a:pt x="29" y="12"/>
                    </a:lnTo>
                    <a:lnTo>
                      <a:pt x="41" y="12"/>
                    </a:lnTo>
                    <a:lnTo>
                      <a:pt x="52" y="15"/>
                    </a:lnTo>
                    <a:lnTo>
                      <a:pt x="58" y="24"/>
                    </a:lnTo>
                    <a:lnTo>
                      <a:pt x="61" y="38"/>
                    </a:lnTo>
                    <a:lnTo>
                      <a:pt x="61" y="55"/>
                    </a:lnTo>
                    <a:lnTo>
                      <a:pt x="59" y="69"/>
                    </a:lnTo>
                    <a:lnTo>
                      <a:pt x="50" y="95"/>
                    </a:lnTo>
                    <a:lnTo>
                      <a:pt x="62" y="89"/>
                    </a:lnTo>
                    <a:lnTo>
                      <a:pt x="68" y="73"/>
                    </a:lnTo>
                    <a:lnTo>
                      <a:pt x="71" y="55"/>
                    </a:lnTo>
                    <a:lnTo>
                      <a:pt x="71" y="36"/>
                    </a:lnTo>
                    <a:lnTo>
                      <a:pt x="67" y="19"/>
                    </a:lnTo>
                    <a:lnTo>
                      <a:pt x="61" y="11"/>
                    </a:lnTo>
                    <a:lnTo>
                      <a:pt x="52" y="3"/>
                    </a:lnTo>
                    <a:lnTo>
                      <a:pt x="34" y="0"/>
                    </a:lnTo>
                    <a:lnTo>
                      <a:pt x="19" y="3"/>
                    </a:lnTo>
                    <a:lnTo>
                      <a:pt x="8" y="11"/>
                    </a:lnTo>
                    <a:lnTo>
                      <a:pt x="2" y="22"/>
                    </a:lnTo>
                    <a:lnTo>
                      <a:pt x="0" y="35"/>
                    </a:lnTo>
                    <a:lnTo>
                      <a:pt x="2" y="49"/>
                    </a:lnTo>
                    <a:lnTo>
                      <a:pt x="15" y="98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43" name="Line 104"/>
              <p:cNvSpPr>
                <a:spLocks noChangeShapeType="1"/>
              </p:cNvSpPr>
              <p:nvPr/>
            </p:nvSpPr>
            <p:spPr bwMode="auto">
              <a:xfrm flipV="1">
                <a:off x="3160" y="2482"/>
                <a:ext cx="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44" name="Freeform 105"/>
              <p:cNvSpPr>
                <a:spLocks/>
              </p:cNvSpPr>
              <p:nvPr/>
            </p:nvSpPr>
            <p:spPr bwMode="auto">
              <a:xfrm>
                <a:off x="3144" y="2644"/>
                <a:ext cx="37" cy="115"/>
              </a:xfrm>
              <a:custGeom>
                <a:avLst/>
                <a:gdLst>
                  <a:gd name="T0" fmla="*/ 36 w 37"/>
                  <a:gd name="T1" fmla="*/ 0 h 115"/>
                  <a:gd name="T2" fmla="*/ 28 w 37"/>
                  <a:gd name="T3" fmla="*/ 11 h 115"/>
                  <a:gd name="T4" fmla="*/ 18 w 37"/>
                  <a:gd name="T5" fmla="*/ 33 h 115"/>
                  <a:gd name="T6" fmla="*/ 11 w 37"/>
                  <a:gd name="T7" fmla="*/ 59 h 115"/>
                  <a:gd name="T8" fmla="*/ 6 w 37"/>
                  <a:gd name="T9" fmla="*/ 77 h 115"/>
                  <a:gd name="T10" fmla="*/ 2 w 37"/>
                  <a:gd name="T11" fmla="*/ 98 h 115"/>
                  <a:gd name="T12" fmla="*/ 0 w 37"/>
                  <a:gd name="T13" fmla="*/ 114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115"/>
                  <a:gd name="T23" fmla="*/ 37 w 37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115">
                    <a:moveTo>
                      <a:pt x="36" y="0"/>
                    </a:moveTo>
                    <a:lnTo>
                      <a:pt x="28" y="11"/>
                    </a:lnTo>
                    <a:lnTo>
                      <a:pt x="18" y="33"/>
                    </a:lnTo>
                    <a:lnTo>
                      <a:pt x="11" y="59"/>
                    </a:lnTo>
                    <a:lnTo>
                      <a:pt x="6" y="77"/>
                    </a:lnTo>
                    <a:lnTo>
                      <a:pt x="2" y="98"/>
                    </a:lnTo>
                    <a:lnTo>
                      <a:pt x="0" y="1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45" name="Oval 106"/>
              <p:cNvSpPr>
                <a:spLocks noChangeArrowheads="1"/>
              </p:cNvSpPr>
              <p:nvPr/>
            </p:nvSpPr>
            <p:spPr bwMode="auto">
              <a:xfrm flipV="1">
                <a:off x="3306" y="2587"/>
                <a:ext cx="1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46" name="Oval 107"/>
              <p:cNvSpPr>
                <a:spLocks noChangeArrowheads="1"/>
              </p:cNvSpPr>
              <p:nvPr/>
            </p:nvSpPr>
            <p:spPr bwMode="auto">
              <a:xfrm flipV="1">
                <a:off x="3306" y="2793"/>
                <a:ext cx="1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18547" name="Oval 108"/>
              <p:cNvSpPr>
                <a:spLocks noChangeArrowheads="1"/>
              </p:cNvSpPr>
              <p:nvPr/>
            </p:nvSpPr>
            <p:spPr bwMode="auto">
              <a:xfrm flipV="1">
                <a:off x="3317" y="2994"/>
                <a:ext cx="1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</p:grpSp>
        <p:sp>
          <p:nvSpPr>
            <p:cNvPr id="18461" name="Line 110"/>
            <p:cNvSpPr>
              <a:spLocks noChangeShapeType="1"/>
            </p:cNvSpPr>
            <p:nvPr/>
          </p:nvSpPr>
          <p:spPr bwMode="auto">
            <a:xfrm flipH="1">
              <a:off x="6673850" y="5019675"/>
              <a:ext cx="1266825" cy="0"/>
            </a:xfrm>
            <a:prstGeom prst="line">
              <a:avLst/>
            </a:prstGeom>
            <a:noFill/>
            <a:ln w="2032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2" name="Freeform 111"/>
            <p:cNvSpPr>
              <a:spLocks/>
            </p:cNvSpPr>
            <p:nvPr/>
          </p:nvSpPr>
          <p:spPr bwMode="auto">
            <a:xfrm>
              <a:off x="1228725" y="5019675"/>
              <a:ext cx="3149600" cy="1365250"/>
            </a:xfrm>
            <a:custGeom>
              <a:avLst/>
              <a:gdLst>
                <a:gd name="T0" fmla="*/ 1983 w 1984"/>
                <a:gd name="T1" fmla="*/ 0 h 860"/>
                <a:gd name="T2" fmla="*/ 1559 w 1984"/>
                <a:gd name="T3" fmla="*/ 0 h 860"/>
                <a:gd name="T4" fmla="*/ 1559 w 1984"/>
                <a:gd name="T5" fmla="*/ 859 h 860"/>
                <a:gd name="T6" fmla="*/ 0 w 1984"/>
                <a:gd name="T7" fmla="*/ 859 h 860"/>
                <a:gd name="T8" fmla="*/ 0 w 1984"/>
                <a:gd name="T9" fmla="*/ 585 h 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4"/>
                <a:gd name="T16" fmla="*/ 0 h 860"/>
                <a:gd name="T17" fmla="*/ 1984 w 1984"/>
                <a:gd name="T18" fmla="*/ 860 h 8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4" h="860">
                  <a:moveTo>
                    <a:pt x="1983" y="0"/>
                  </a:moveTo>
                  <a:lnTo>
                    <a:pt x="1559" y="0"/>
                  </a:lnTo>
                  <a:lnTo>
                    <a:pt x="1559" y="859"/>
                  </a:lnTo>
                  <a:lnTo>
                    <a:pt x="0" y="859"/>
                  </a:lnTo>
                  <a:lnTo>
                    <a:pt x="0" y="585"/>
                  </a:lnTo>
                </a:path>
              </a:pathLst>
            </a:custGeom>
            <a:noFill/>
            <a:ln w="2032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63" name="Rectangle 112"/>
            <p:cNvSpPr>
              <a:spLocks noChangeArrowheads="1"/>
            </p:cNvSpPr>
            <p:nvPr/>
          </p:nvSpPr>
          <p:spPr bwMode="auto">
            <a:xfrm flipV="1">
              <a:off x="7821613" y="889000"/>
              <a:ext cx="1781175" cy="4881563"/>
            </a:xfrm>
            <a:prstGeom prst="rect">
              <a:avLst/>
            </a:prstGeom>
            <a:noFill/>
            <a:ln w="2730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18464" name="Line 113"/>
            <p:cNvSpPr>
              <a:spLocks noChangeShapeType="1"/>
            </p:cNvSpPr>
            <p:nvPr/>
          </p:nvSpPr>
          <p:spPr bwMode="auto">
            <a:xfrm>
              <a:off x="7642225" y="1720850"/>
              <a:ext cx="157163" cy="0"/>
            </a:xfrm>
            <a:prstGeom prst="line">
              <a:avLst/>
            </a:prstGeom>
            <a:noFill/>
            <a:ln w="2032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GD (ICP) spektrometr s PM detekcí a dutou mřížkou</a:t>
            </a:r>
            <a:endParaRPr lang="cs-CZ" dirty="0"/>
          </a:p>
        </p:txBody>
      </p:sp>
      <p:sp>
        <p:nvSpPr>
          <p:cNvPr id="29700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B93304-62CC-44B0-8CAA-0BD62283B50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/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t="6834" b="6015"/>
          <a:stretch>
            <a:fillRect/>
          </a:stretch>
        </p:blipFill>
        <p:spPr bwMode="auto">
          <a:xfrm>
            <a:off x="1042988" y="1379538"/>
            <a:ext cx="705802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ICP OES </a:t>
            </a:r>
            <a:r>
              <a:rPr lang="cs-CZ" b="1" dirty="0" err="1" smtClean="0"/>
              <a:t>Spectro</a:t>
            </a:r>
            <a:r>
              <a:rPr lang="cs-CZ" b="1" dirty="0" smtClean="0"/>
              <a:t> </a:t>
            </a:r>
            <a:r>
              <a:rPr lang="cs-CZ" b="1" dirty="0" err="1" smtClean="0"/>
              <a:t>Cirros</a:t>
            </a:r>
            <a:endParaRPr lang="cs-CZ" b="1" dirty="0"/>
          </a:p>
        </p:txBody>
      </p:sp>
      <p:sp>
        <p:nvSpPr>
          <p:cNvPr id="30724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D3832-5ECB-408A-8411-1CBAAFBB060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/>
          </a:p>
        </p:txBody>
      </p:sp>
      <p:grpSp>
        <p:nvGrpSpPr>
          <p:cNvPr id="30726" name="Group 6"/>
          <p:cNvGrpSpPr>
            <a:grpSpLocks noGrp="1"/>
          </p:cNvGrpSpPr>
          <p:nvPr/>
        </p:nvGrpSpPr>
        <p:grpSpPr bwMode="auto">
          <a:xfrm>
            <a:off x="457200" y="1600200"/>
            <a:ext cx="7467600" cy="4873625"/>
            <a:chOff x="216" y="527"/>
            <a:chExt cx="5708" cy="3408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16" y="527"/>
              <a:ext cx="5708" cy="3408"/>
            </a:xfrm>
            <a:prstGeom prst="rect">
              <a:avLst/>
            </a:prstGeom>
            <a:solidFill>
              <a:srgbClr val="FFFF99"/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3380" y="3599"/>
              <a:ext cx="633" cy="21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>
                  <a:solidFill>
                    <a:srgbClr val="000000"/>
                  </a:solidFill>
                </a:rPr>
                <a:t>19 CCD</a:t>
              </a:r>
              <a:endParaRPr lang="de-DE" sz="2400">
                <a:solidFill>
                  <a:schemeClr val="bg2"/>
                </a:solidFill>
                <a:latin typeface="Century Schoolbook" pitchFamily="18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3380" y="816"/>
              <a:ext cx="894" cy="234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</a:rPr>
                <a:t>K 766 nm</a:t>
              </a:r>
              <a:r>
                <a:rPr lang="de-DE" sz="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472" y="1632"/>
              <a:ext cx="830" cy="23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>
                  <a:solidFill>
                    <a:srgbClr val="000000"/>
                  </a:solidFill>
                </a:rPr>
                <a:t>Li 670 nm</a:t>
              </a:r>
              <a:r>
                <a:rPr lang="de-DE" sz="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4522" y="2304"/>
              <a:ext cx="948" cy="233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>
                  <a:solidFill>
                    <a:srgbClr val="000000"/>
                  </a:solidFill>
                </a:rPr>
                <a:t>Na 589 nm </a:t>
              </a:r>
            </a:p>
          </p:txBody>
        </p:sp>
        <p:pic>
          <p:nvPicPr>
            <p:cNvPr id="30732" name="Picture 12" descr="Doppelpoly4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9" y="1056"/>
              <a:ext cx="2624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1663" y="624"/>
              <a:ext cx="1353" cy="36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</a:rPr>
                <a:t>second grating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2400 tr/mm</a:t>
              </a:r>
              <a:endParaRPr lang="de-DE" sz="800">
                <a:solidFill>
                  <a:srgbClr val="000000"/>
                </a:solidFill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885" y="1104"/>
              <a:ext cx="1287" cy="40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>
                  <a:solidFill>
                    <a:srgbClr val="000000"/>
                  </a:solidFill>
                </a:rPr>
                <a:t>primary grating</a:t>
              </a:r>
            </a:p>
            <a:p>
              <a:pPr algn="ctr"/>
              <a:r>
                <a:rPr lang="de-DE" sz="1600">
                  <a:solidFill>
                    <a:srgbClr val="000000"/>
                  </a:solidFill>
                </a:rPr>
                <a:t> </a:t>
              </a:r>
              <a:r>
                <a:rPr lang="de-DE" sz="1200">
                  <a:solidFill>
                    <a:srgbClr val="000000"/>
                  </a:solidFill>
                </a:rPr>
                <a:t>2924 tr/mm</a:t>
              </a: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1507" y="3264"/>
              <a:ext cx="572" cy="21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>
                  <a:solidFill>
                    <a:srgbClr val="000000"/>
                  </a:solidFill>
                </a:rPr>
                <a:t>460 nm</a:t>
              </a:r>
              <a:endParaRPr lang="de-DE" sz="1400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4472" y="2688"/>
              <a:ext cx="570" cy="211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>
                  <a:solidFill>
                    <a:srgbClr val="000000"/>
                  </a:solidFill>
                </a:rPr>
                <a:t>125 nm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885" y="2785"/>
              <a:ext cx="934" cy="23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>
                  <a:solidFill>
                    <a:srgbClr val="000000"/>
                  </a:solidFill>
                  <a:latin typeface="Century Schoolbook" pitchFamily="18" charset="0"/>
                </a:rPr>
                <a:t>Entrance slit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4212" y="1248"/>
              <a:ext cx="1506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>
                  <a:solidFill>
                    <a:srgbClr val="000000"/>
                  </a:solidFill>
                  <a:latin typeface="Century Schoolbook" pitchFamily="18" charset="0"/>
                </a:rPr>
                <a:t>virtual entrance slit</a:t>
              </a:r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Mřížka </a:t>
            </a:r>
            <a:r>
              <a:rPr lang="cs-CZ" b="1" dirty="0" err="1" smtClean="0"/>
              <a:t>echelle</a:t>
            </a:r>
            <a:endParaRPr lang="cs-CZ" b="1" dirty="0"/>
          </a:p>
        </p:txBody>
      </p:sp>
      <p:sp>
        <p:nvSpPr>
          <p:cNvPr id="31748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1F6035-6877-4A8D-8F9B-FE301B215EA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/>
          </a:p>
        </p:txBody>
      </p:sp>
      <p:pic>
        <p:nvPicPr>
          <p:cNvPr id="31750" name="Picture 7" descr="!img125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 b="9113"/>
          <a:stretch>
            <a:fillRect/>
          </a:stretch>
        </p:blipFill>
        <p:spPr bwMode="auto">
          <a:xfrm>
            <a:off x="785813" y="1143000"/>
            <a:ext cx="63373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Obdélník 7"/>
          <p:cNvSpPr>
            <a:spLocks noChangeArrowheads="1"/>
          </p:cNvSpPr>
          <p:nvPr/>
        </p:nvSpPr>
        <p:spPr bwMode="auto">
          <a:xfrm>
            <a:off x="642938" y="4143375"/>
            <a:ext cx="72151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>
                <a:latin typeface="Century Schoolbook" pitchFamily="18" charset="0"/>
              </a:rPr>
              <a:t>Tato mřížka tvoří přechod mezi Michelsonovou stupňovou mřížkou („echelon“) a mřížkou „echelette“, která soustřeďuje světlo do úhlu, ve kterém leží jen spektrum určitého řádu.</a:t>
            </a:r>
          </a:p>
          <a:p>
            <a:pPr>
              <a:lnSpc>
                <a:spcPct val="90000"/>
              </a:lnSpc>
            </a:pPr>
            <a:r>
              <a:rPr lang="cs-CZ" sz="2000">
                <a:latin typeface="Century Schoolbook" pitchFamily="18" charset="0"/>
              </a:rPr>
              <a:t>Rozlišovací schopnost: </a:t>
            </a:r>
            <a:r>
              <a:rPr lang="cs-CZ" sz="2000" b="1">
                <a:latin typeface="Century Schoolbook" pitchFamily="18" charset="0"/>
              </a:rPr>
              <a:t>R=mN, m=2t´/</a:t>
            </a:r>
            <a:r>
              <a:rPr lang="el-GR" sz="2000" b="1">
                <a:latin typeface="Century Schoolbook" pitchFamily="18" charset="0"/>
                <a:cs typeface="Arial" pitchFamily="34" charset="0"/>
              </a:rPr>
              <a:t>λ</a:t>
            </a:r>
            <a:endParaRPr lang="cs-CZ" sz="2000" b="1">
              <a:latin typeface="Century Schoolbook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000">
                <a:latin typeface="Century Schoolbook" pitchFamily="18" charset="0"/>
                <a:cs typeface="Arial" pitchFamily="34" charset="0"/>
              </a:rPr>
              <a:t>	Př.: </a:t>
            </a:r>
            <a:r>
              <a:rPr lang="el-GR" sz="2000">
                <a:latin typeface="Century Schoolbook" pitchFamily="18" charset="0"/>
                <a:cs typeface="Arial" pitchFamily="34" charset="0"/>
              </a:rPr>
              <a:t>λ</a:t>
            </a:r>
            <a:r>
              <a:rPr lang="cs-CZ" sz="2000">
                <a:latin typeface="Century Schoolbook" pitchFamily="18" charset="0"/>
                <a:cs typeface="Arial" pitchFamily="34" charset="0"/>
              </a:rPr>
              <a:t>=500 nm, N=500, t´=0,05 mm →R=100 000</a:t>
            </a:r>
          </a:p>
          <a:p>
            <a:pPr>
              <a:lnSpc>
                <a:spcPct val="90000"/>
              </a:lnSpc>
            </a:pPr>
            <a:endParaRPr lang="cs-CZ">
              <a:latin typeface="Century Schoolbook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Překrývající se řády ve spektru mřížky </a:t>
            </a:r>
            <a:r>
              <a:rPr lang="cs-CZ" b="1" dirty="0" err="1" smtClean="0"/>
              <a:t>echelle</a:t>
            </a:r>
            <a:endParaRPr lang="cs-CZ" b="1" dirty="0"/>
          </a:p>
        </p:txBody>
      </p:sp>
      <p:sp>
        <p:nvSpPr>
          <p:cNvPr id="32772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677D60-AE63-4396-8C27-C8CC7D9E535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/>
          </a:p>
        </p:txBody>
      </p:sp>
      <p:grpSp>
        <p:nvGrpSpPr>
          <p:cNvPr id="32774" name="Group 27"/>
          <p:cNvGrpSpPr>
            <a:grpSpLocks noGrp="1"/>
          </p:cNvGrpSpPr>
          <p:nvPr/>
        </p:nvGrpSpPr>
        <p:grpSpPr bwMode="auto">
          <a:xfrm>
            <a:off x="457200" y="1600200"/>
            <a:ext cx="7467600" cy="4873625"/>
            <a:chOff x="197" y="624"/>
            <a:chExt cx="4653" cy="3451"/>
          </a:xfrm>
        </p:grpSpPr>
        <p:sp>
          <p:nvSpPr>
            <p:cNvPr id="32775" name="Freeform 4" descr="blanc)"/>
            <p:cNvSpPr>
              <a:spLocks/>
            </p:cNvSpPr>
            <p:nvPr/>
          </p:nvSpPr>
          <p:spPr bwMode="auto">
            <a:xfrm>
              <a:off x="1049" y="624"/>
              <a:ext cx="1486" cy="1284"/>
            </a:xfrm>
            <a:custGeom>
              <a:avLst/>
              <a:gdLst>
                <a:gd name="T0" fmla="*/ 0 w 1609"/>
                <a:gd name="T1" fmla="*/ 697 h 1284"/>
                <a:gd name="T2" fmla="*/ 0 w 1609"/>
                <a:gd name="T3" fmla="*/ 0 h 1284"/>
                <a:gd name="T4" fmla="*/ 1485 w 1609"/>
                <a:gd name="T5" fmla="*/ 586 h 1284"/>
                <a:gd name="T6" fmla="*/ 1485 w 1609"/>
                <a:gd name="T7" fmla="*/ 1283 h 1284"/>
                <a:gd name="T8" fmla="*/ 0 w 1609"/>
                <a:gd name="T9" fmla="*/ 69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9"/>
                <a:gd name="T16" fmla="*/ 0 h 1284"/>
                <a:gd name="T17" fmla="*/ 1609 w 1609"/>
                <a:gd name="T18" fmla="*/ 1284 h 1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9" h="1284">
                  <a:moveTo>
                    <a:pt x="0" y="697"/>
                  </a:moveTo>
                  <a:lnTo>
                    <a:pt x="0" y="0"/>
                  </a:lnTo>
                  <a:lnTo>
                    <a:pt x="1608" y="586"/>
                  </a:lnTo>
                  <a:lnTo>
                    <a:pt x="1608" y="1283"/>
                  </a:lnTo>
                  <a:lnTo>
                    <a:pt x="0" y="697"/>
                  </a:lnTo>
                </a:path>
              </a:pathLst>
            </a:custGeom>
            <a:pattFill prst="dkVert">
              <a:fgClr>
                <a:srgbClr val="0080FF"/>
              </a:fgClr>
              <a:bgClr>
                <a:srgbClr val="000000"/>
              </a:bgClr>
            </a:pattFill>
            <a:ln w="14604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2776" name="Line 5"/>
            <p:cNvSpPr>
              <a:spLocks noChangeShapeType="1"/>
            </p:cNvSpPr>
            <p:nvPr/>
          </p:nvSpPr>
          <p:spPr bwMode="auto">
            <a:xfrm>
              <a:off x="3617" y="1373"/>
              <a:ext cx="0" cy="137"/>
            </a:xfrm>
            <a:prstGeom prst="line">
              <a:avLst/>
            </a:prstGeom>
            <a:noFill/>
            <a:ln w="4000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77" name="Line 6"/>
            <p:cNvSpPr>
              <a:spLocks noChangeShapeType="1"/>
            </p:cNvSpPr>
            <p:nvPr/>
          </p:nvSpPr>
          <p:spPr bwMode="auto">
            <a:xfrm>
              <a:off x="3712" y="1410"/>
              <a:ext cx="0" cy="137"/>
            </a:xfrm>
            <a:prstGeom prst="line">
              <a:avLst/>
            </a:prstGeom>
            <a:noFill/>
            <a:ln w="4000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78" name="Line 7"/>
            <p:cNvSpPr>
              <a:spLocks noChangeShapeType="1"/>
            </p:cNvSpPr>
            <p:nvPr/>
          </p:nvSpPr>
          <p:spPr bwMode="auto">
            <a:xfrm>
              <a:off x="3806" y="1448"/>
              <a:ext cx="0" cy="136"/>
            </a:xfrm>
            <a:prstGeom prst="line">
              <a:avLst/>
            </a:prstGeom>
            <a:noFill/>
            <a:ln w="40005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79" name="Line 8"/>
            <p:cNvSpPr>
              <a:spLocks noChangeShapeType="1"/>
            </p:cNvSpPr>
            <p:nvPr/>
          </p:nvSpPr>
          <p:spPr bwMode="auto">
            <a:xfrm>
              <a:off x="3901" y="1485"/>
              <a:ext cx="0" cy="137"/>
            </a:xfrm>
            <a:prstGeom prst="line">
              <a:avLst/>
            </a:prstGeom>
            <a:noFill/>
            <a:ln w="4000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0" name="Line 9"/>
            <p:cNvSpPr>
              <a:spLocks noChangeShapeType="1"/>
            </p:cNvSpPr>
            <p:nvPr/>
          </p:nvSpPr>
          <p:spPr bwMode="auto">
            <a:xfrm>
              <a:off x="3996" y="1522"/>
              <a:ext cx="0" cy="137"/>
            </a:xfrm>
            <a:prstGeom prst="line">
              <a:avLst/>
            </a:prstGeom>
            <a:noFill/>
            <a:ln w="40005">
              <a:solidFill>
                <a:srgbClr val="804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1" name="Line 10"/>
            <p:cNvSpPr>
              <a:spLocks noChangeShapeType="1"/>
            </p:cNvSpPr>
            <p:nvPr/>
          </p:nvSpPr>
          <p:spPr bwMode="auto">
            <a:xfrm>
              <a:off x="4091" y="1560"/>
              <a:ext cx="0" cy="136"/>
            </a:xfrm>
            <a:prstGeom prst="line">
              <a:avLst/>
            </a:prstGeom>
            <a:noFill/>
            <a:ln w="40005">
              <a:solidFill>
                <a:srgbClr val="FFFF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2" name="Line 11"/>
            <p:cNvSpPr>
              <a:spLocks noChangeShapeType="1"/>
            </p:cNvSpPr>
            <p:nvPr/>
          </p:nvSpPr>
          <p:spPr bwMode="auto">
            <a:xfrm>
              <a:off x="4186" y="1597"/>
              <a:ext cx="0" cy="137"/>
            </a:xfrm>
            <a:prstGeom prst="line">
              <a:avLst/>
            </a:prstGeom>
            <a:noFill/>
            <a:ln w="4000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3" name="Line 12"/>
            <p:cNvSpPr>
              <a:spLocks noChangeShapeType="1"/>
            </p:cNvSpPr>
            <p:nvPr/>
          </p:nvSpPr>
          <p:spPr bwMode="auto">
            <a:xfrm>
              <a:off x="4281" y="1634"/>
              <a:ext cx="0" cy="137"/>
            </a:xfrm>
            <a:prstGeom prst="line">
              <a:avLst/>
            </a:prstGeom>
            <a:noFill/>
            <a:ln w="4000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4" name="Line 13"/>
            <p:cNvSpPr>
              <a:spLocks noChangeShapeType="1"/>
            </p:cNvSpPr>
            <p:nvPr/>
          </p:nvSpPr>
          <p:spPr bwMode="auto">
            <a:xfrm>
              <a:off x="4376" y="1672"/>
              <a:ext cx="0" cy="137"/>
            </a:xfrm>
            <a:prstGeom prst="line">
              <a:avLst/>
            </a:prstGeom>
            <a:noFill/>
            <a:ln w="40005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5" name="Line 14"/>
            <p:cNvSpPr>
              <a:spLocks noChangeShapeType="1"/>
            </p:cNvSpPr>
            <p:nvPr/>
          </p:nvSpPr>
          <p:spPr bwMode="auto">
            <a:xfrm>
              <a:off x="4471" y="1709"/>
              <a:ext cx="0" cy="137"/>
            </a:xfrm>
            <a:prstGeom prst="line">
              <a:avLst/>
            </a:prstGeom>
            <a:noFill/>
            <a:ln w="4000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6" name="Line 15"/>
            <p:cNvSpPr>
              <a:spLocks noChangeShapeType="1"/>
            </p:cNvSpPr>
            <p:nvPr/>
          </p:nvSpPr>
          <p:spPr bwMode="auto">
            <a:xfrm>
              <a:off x="4565" y="1746"/>
              <a:ext cx="0" cy="138"/>
            </a:xfrm>
            <a:prstGeom prst="line">
              <a:avLst/>
            </a:prstGeom>
            <a:noFill/>
            <a:ln w="40005">
              <a:solidFill>
                <a:srgbClr val="FF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7" name="Line 16"/>
            <p:cNvSpPr>
              <a:spLocks noChangeShapeType="1"/>
            </p:cNvSpPr>
            <p:nvPr/>
          </p:nvSpPr>
          <p:spPr bwMode="auto">
            <a:xfrm>
              <a:off x="4660" y="1784"/>
              <a:ext cx="0" cy="137"/>
            </a:xfrm>
            <a:prstGeom prst="line">
              <a:avLst/>
            </a:prstGeom>
            <a:noFill/>
            <a:ln w="40005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>
              <a:off x="4755" y="1821"/>
              <a:ext cx="0" cy="137"/>
            </a:xfrm>
            <a:prstGeom prst="line">
              <a:avLst/>
            </a:prstGeom>
            <a:noFill/>
            <a:ln w="4000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9" name="Line 18"/>
            <p:cNvSpPr>
              <a:spLocks noChangeShapeType="1"/>
            </p:cNvSpPr>
            <p:nvPr/>
          </p:nvSpPr>
          <p:spPr bwMode="auto">
            <a:xfrm>
              <a:off x="4850" y="1859"/>
              <a:ext cx="0" cy="137"/>
            </a:xfrm>
            <a:prstGeom prst="line">
              <a:avLst/>
            </a:prstGeom>
            <a:noFill/>
            <a:ln w="4000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90" name="Freeform 19"/>
            <p:cNvSpPr>
              <a:spLocks/>
            </p:cNvSpPr>
            <p:nvPr/>
          </p:nvSpPr>
          <p:spPr bwMode="auto">
            <a:xfrm>
              <a:off x="1211" y="1978"/>
              <a:ext cx="1820" cy="2097"/>
            </a:xfrm>
            <a:custGeom>
              <a:avLst/>
              <a:gdLst>
                <a:gd name="T0" fmla="*/ 1815 w 1970"/>
                <a:gd name="T1" fmla="*/ 1320 h 2097"/>
                <a:gd name="T2" fmla="*/ 1789 w 1970"/>
                <a:gd name="T3" fmla="*/ 1143 h 2097"/>
                <a:gd name="T4" fmla="*/ 1736 w 1970"/>
                <a:gd name="T5" fmla="*/ 962 h 2097"/>
                <a:gd name="T6" fmla="*/ 1659 w 1970"/>
                <a:gd name="T7" fmla="*/ 785 h 2097"/>
                <a:gd name="T8" fmla="*/ 1559 w 1970"/>
                <a:gd name="T9" fmla="*/ 615 h 2097"/>
                <a:gd name="T10" fmla="*/ 1440 w 1970"/>
                <a:gd name="T11" fmla="*/ 458 h 2097"/>
                <a:gd name="T12" fmla="*/ 1306 w 1970"/>
                <a:gd name="T13" fmla="*/ 318 h 2097"/>
                <a:gd name="T14" fmla="*/ 1160 w 1970"/>
                <a:gd name="T15" fmla="*/ 200 h 2097"/>
                <a:gd name="T16" fmla="*/ 1007 w 1970"/>
                <a:gd name="T17" fmla="*/ 107 h 2097"/>
                <a:gd name="T18" fmla="*/ 850 w 1970"/>
                <a:gd name="T19" fmla="*/ 42 h 2097"/>
                <a:gd name="T20" fmla="*/ 696 w 1970"/>
                <a:gd name="T21" fmla="*/ 6 h 2097"/>
                <a:gd name="T22" fmla="*/ 547 w 1970"/>
                <a:gd name="T23" fmla="*/ 2 h 2097"/>
                <a:gd name="T24" fmla="*/ 409 w 1970"/>
                <a:gd name="T25" fmla="*/ 28 h 2097"/>
                <a:gd name="T26" fmla="*/ 286 w 1970"/>
                <a:gd name="T27" fmla="*/ 84 h 2097"/>
                <a:gd name="T28" fmla="*/ 182 w 1970"/>
                <a:gd name="T29" fmla="*/ 169 h 2097"/>
                <a:gd name="T30" fmla="*/ 99 w 1970"/>
                <a:gd name="T31" fmla="*/ 280 h 2097"/>
                <a:gd name="T32" fmla="*/ 40 w 1970"/>
                <a:gd name="T33" fmla="*/ 413 h 2097"/>
                <a:gd name="T34" fmla="*/ 6 w 1970"/>
                <a:gd name="T35" fmla="*/ 565 h 2097"/>
                <a:gd name="T36" fmla="*/ 0 w 1970"/>
                <a:gd name="T37" fmla="*/ 732 h 2097"/>
                <a:gd name="T38" fmla="*/ 19 w 1970"/>
                <a:gd name="T39" fmla="*/ 908 h 2097"/>
                <a:gd name="T40" fmla="*/ 67 w 1970"/>
                <a:gd name="T41" fmla="*/ 1088 h 2097"/>
                <a:gd name="T42" fmla="*/ 138 w 1970"/>
                <a:gd name="T43" fmla="*/ 1267 h 2097"/>
                <a:gd name="T44" fmla="*/ 232 w 1970"/>
                <a:gd name="T45" fmla="*/ 1439 h 2097"/>
                <a:gd name="T46" fmla="*/ 346 w 1970"/>
                <a:gd name="T47" fmla="*/ 1600 h 2097"/>
                <a:gd name="T48" fmla="*/ 477 w 1970"/>
                <a:gd name="T49" fmla="*/ 1744 h 2097"/>
                <a:gd name="T50" fmla="*/ 620 w 1970"/>
                <a:gd name="T51" fmla="*/ 1868 h 2097"/>
                <a:gd name="T52" fmla="*/ 772 w 1970"/>
                <a:gd name="T53" fmla="*/ 1968 h 2097"/>
                <a:gd name="T54" fmla="*/ 928 w 1970"/>
                <a:gd name="T55" fmla="*/ 2040 h 2097"/>
                <a:gd name="T56" fmla="*/ 1084 w 1970"/>
                <a:gd name="T57" fmla="*/ 2084 h 2097"/>
                <a:gd name="T58" fmla="*/ 1234 w 1970"/>
                <a:gd name="T59" fmla="*/ 2096 h 2097"/>
                <a:gd name="T60" fmla="*/ 1375 w 1970"/>
                <a:gd name="T61" fmla="*/ 2078 h 2097"/>
                <a:gd name="T62" fmla="*/ 1502 w 1970"/>
                <a:gd name="T63" fmla="*/ 2029 h 2097"/>
                <a:gd name="T64" fmla="*/ 1611 w 1970"/>
                <a:gd name="T65" fmla="*/ 1950 h 2097"/>
                <a:gd name="T66" fmla="*/ 1700 w 1970"/>
                <a:gd name="T67" fmla="*/ 1846 h 2097"/>
                <a:gd name="T68" fmla="*/ 1765 w 1970"/>
                <a:gd name="T69" fmla="*/ 1718 h 2097"/>
                <a:gd name="T70" fmla="*/ 1805 w 1970"/>
                <a:gd name="T71" fmla="*/ 1570 h 2097"/>
                <a:gd name="T72" fmla="*/ 1819 w 1970"/>
                <a:gd name="T73" fmla="*/ 1406 h 20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0"/>
                <a:gd name="T112" fmla="*/ 0 h 2097"/>
                <a:gd name="T113" fmla="*/ 1970 w 1970"/>
                <a:gd name="T114" fmla="*/ 2097 h 20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0" h="2097">
                  <a:moveTo>
                    <a:pt x="1969" y="1406"/>
                  </a:moveTo>
                  <a:lnTo>
                    <a:pt x="1965" y="1320"/>
                  </a:lnTo>
                  <a:lnTo>
                    <a:pt x="1954" y="1232"/>
                  </a:lnTo>
                  <a:lnTo>
                    <a:pt x="1936" y="1143"/>
                  </a:lnTo>
                  <a:lnTo>
                    <a:pt x="1911" y="1053"/>
                  </a:lnTo>
                  <a:lnTo>
                    <a:pt x="1879" y="962"/>
                  </a:lnTo>
                  <a:lnTo>
                    <a:pt x="1840" y="873"/>
                  </a:lnTo>
                  <a:lnTo>
                    <a:pt x="1796" y="785"/>
                  </a:lnTo>
                  <a:lnTo>
                    <a:pt x="1744" y="699"/>
                  </a:lnTo>
                  <a:lnTo>
                    <a:pt x="1688" y="615"/>
                  </a:lnTo>
                  <a:lnTo>
                    <a:pt x="1626" y="534"/>
                  </a:lnTo>
                  <a:lnTo>
                    <a:pt x="1559" y="458"/>
                  </a:lnTo>
                  <a:lnTo>
                    <a:pt x="1488" y="386"/>
                  </a:lnTo>
                  <a:lnTo>
                    <a:pt x="1414" y="318"/>
                  </a:lnTo>
                  <a:lnTo>
                    <a:pt x="1336" y="256"/>
                  </a:lnTo>
                  <a:lnTo>
                    <a:pt x="1256" y="200"/>
                  </a:lnTo>
                  <a:lnTo>
                    <a:pt x="1173" y="150"/>
                  </a:lnTo>
                  <a:lnTo>
                    <a:pt x="1090" y="107"/>
                  </a:lnTo>
                  <a:lnTo>
                    <a:pt x="1005" y="71"/>
                  </a:lnTo>
                  <a:lnTo>
                    <a:pt x="920" y="42"/>
                  </a:lnTo>
                  <a:lnTo>
                    <a:pt x="836" y="20"/>
                  </a:lnTo>
                  <a:lnTo>
                    <a:pt x="753" y="6"/>
                  </a:lnTo>
                  <a:lnTo>
                    <a:pt x="671" y="0"/>
                  </a:lnTo>
                  <a:lnTo>
                    <a:pt x="592" y="2"/>
                  </a:lnTo>
                  <a:lnTo>
                    <a:pt x="516" y="11"/>
                  </a:lnTo>
                  <a:lnTo>
                    <a:pt x="443" y="28"/>
                  </a:lnTo>
                  <a:lnTo>
                    <a:pt x="374" y="52"/>
                  </a:lnTo>
                  <a:lnTo>
                    <a:pt x="310" y="84"/>
                  </a:lnTo>
                  <a:lnTo>
                    <a:pt x="251" y="123"/>
                  </a:lnTo>
                  <a:lnTo>
                    <a:pt x="197" y="169"/>
                  </a:lnTo>
                  <a:lnTo>
                    <a:pt x="149" y="221"/>
                  </a:lnTo>
                  <a:lnTo>
                    <a:pt x="107" y="280"/>
                  </a:lnTo>
                  <a:lnTo>
                    <a:pt x="72" y="344"/>
                  </a:lnTo>
                  <a:lnTo>
                    <a:pt x="43" y="413"/>
                  </a:lnTo>
                  <a:lnTo>
                    <a:pt x="21" y="487"/>
                  </a:lnTo>
                  <a:lnTo>
                    <a:pt x="7" y="565"/>
                  </a:lnTo>
                  <a:lnTo>
                    <a:pt x="0" y="647"/>
                  </a:lnTo>
                  <a:lnTo>
                    <a:pt x="0" y="732"/>
                  </a:lnTo>
                  <a:lnTo>
                    <a:pt x="7" y="819"/>
                  </a:lnTo>
                  <a:lnTo>
                    <a:pt x="21" y="908"/>
                  </a:lnTo>
                  <a:lnTo>
                    <a:pt x="43" y="998"/>
                  </a:lnTo>
                  <a:lnTo>
                    <a:pt x="72" y="1088"/>
                  </a:lnTo>
                  <a:lnTo>
                    <a:pt x="107" y="1178"/>
                  </a:lnTo>
                  <a:lnTo>
                    <a:pt x="149" y="1267"/>
                  </a:lnTo>
                  <a:lnTo>
                    <a:pt x="197" y="1354"/>
                  </a:lnTo>
                  <a:lnTo>
                    <a:pt x="251" y="1439"/>
                  </a:lnTo>
                  <a:lnTo>
                    <a:pt x="310" y="1521"/>
                  </a:lnTo>
                  <a:lnTo>
                    <a:pt x="374" y="1600"/>
                  </a:lnTo>
                  <a:lnTo>
                    <a:pt x="443" y="1674"/>
                  </a:lnTo>
                  <a:lnTo>
                    <a:pt x="516" y="1744"/>
                  </a:lnTo>
                  <a:lnTo>
                    <a:pt x="592" y="1809"/>
                  </a:lnTo>
                  <a:lnTo>
                    <a:pt x="671" y="1868"/>
                  </a:lnTo>
                  <a:lnTo>
                    <a:pt x="753" y="1922"/>
                  </a:lnTo>
                  <a:lnTo>
                    <a:pt x="836" y="1968"/>
                  </a:lnTo>
                  <a:lnTo>
                    <a:pt x="920" y="2008"/>
                  </a:lnTo>
                  <a:lnTo>
                    <a:pt x="1005" y="2040"/>
                  </a:lnTo>
                  <a:lnTo>
                    <a:pt x="1090" y="2066"/>
                  </a:lnTo>
                  <a:lnTo>
                    <a:pt x="1173" y="2084"/>
                  </a:lnTo>
                  <a:lnTo>
                    <a:pt x="1256" y="2094"/>
                  </a:lnTo>
                  <a:lnTo>
                    <a:pt x="1336" y="2096"/>
                  </a:lnTo>
                  <a:lnTo>
                    <a:pt x="1414" y="2091"/>
                  </a:lnTo>
                  <a:lnTo>
                    <a:pt x="1488" y="2078"/>
                  </a:lnTo>
                  <a:lnTo>
                    <a:pt x="1559" y="2057"/>
                  </a:lnTo>
                  <a:lnTo>
                    <a:pt x="1626" y="2029"/>
                  </a:lnTo>
                  <a:lnTo>
                    <a:pt x="1688" y="1993"/>
                  </a:lnTo>
                  <a:lnTo>
                    <a:pt x="1744" y="1950"/>
                  </a:lnTo>
                  <a:lnTo>
                    <a:pt x="1796" y="1902"/>
                  </a:lnTo>
                  <a:lnTo>
                    <a:pt x="1840" y="1846"/>
                  </a:lnTo>
                  <a:lnTo>
                    <a:pt x="1879" y="1785"/>
                  </a:lnTo>
                  <a:lnTo>
                    <a:pt x="1911" y="1718"/>
                  </a:lnTo>
                  <a:lnTo>
                    <a:pt x="1936" y="1646"/>
                  </a:lnTo>
                  <a:lnTo>
                    <a:pt x="1954" y="1570"/>
                  </a:lnTo>
                  <a:lnTo>
                    <a:pt x="1965" y="1490"/>
                  </a:lnTo>
                  <a:lnTo>
                    <a:pt x="1969" y="1406"/>
                  </a:lnTo>
                </a:path>
              </a:pathLst>
            </a:custGeom>
            <a:noFill/>
            <a:ln w="4064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2791" name="Freeform 20"/>
            <p:cNvSpPr>
              <a:spLocks/>
            </p:cNvSpPr>
            <p:nvPr/>
          </p:nvSpPr>
          <p:spPr bwMode="auto">
            <a:xfrm>
              <a:off x="197" y="1046"/>
              <a:ext cx="1084" cy="1295"/>
            </a:xfrm>
            <a:custGeom>
              <a:avLst/>
              <a:gdLst>
                <a:gd name="T0" fmla="*/ 0 w 1174"/>
                <a:gd name="T1" fmla="*/ 697 h 1295"/>
                <a:gd name="T2" fmla="*/ 991 w 1174"/>
                <a:gd name="T3" fmla="*/ 0 h 1295"/>
                <a:gd name="T4" fmla="*/ 1083 w 1174"/>
                <a:gd name="T5" fmla="*/ 1294 h 1295"/>
                <a:gd name="T6" fmla="*/ 0 60000 65536"/>
                <a:gd name="T7" fmla="*/ 0 60000 65536"/>
                <a:gd name="T8" fmla="*/ 0 60000 65536"/>
                <a:gd name="T9" fmla="*/ 0 w 1174"/>
                <a:gd name="T10" fmla="*/ 0 h 1295"/>
                <a:gd name="T11" fmla="*/ 1174 w 1174"/>
                <a:gd name="T12" fmla="*/ 1295 h 1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4" h="1295">
                  <a:moveTo>
                    <a:pt x="0" y="697"/>
                  </a:moveTo>
                  <a:lnTo>
                    <a:pt x="1073" y="0"/>
                  </a:lnTo>
                  <a:lnTo>
                    <a:pt x="1173" y="1294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2792" name="Freeform 21"/>
            <p:cNvSpPr>
              <a:spLocks/>
            </p:cNvSpPr>
            <p:nvPr/>
          </p:nvSpPr>
          <p:spPr bwMode="auto">
            <a:xfrm>
              <a:off x="1118" y="1494"/>
              <a:ext cx="1071" cy="686"/>
            </a:xfrm>
            <a:custGeom>
              <a:avLst/>
              <a:gdLst>
                <a:gd name="T0" fmla="*/ 0 w 1160"/>
                <a:gd name="T1" fmla="*/ 685 h 686"/>
                <a:gd name="T2" fmla="*/ 1002 w 1160"/>
                <a:gd name="T3" fmla="*/ 0 h 686"/>
                <a:gd name="T4" fmla="*/ 1070 w 1160"/>
                <a:gd name="T5" fmla="*/ 585 h 686"/>
                <a:gd name="T6" fmla="*/ 0 60000 65536"/>
                <a:gd name="T7" fmla="*/ 0 60000 65536"/>
                <a:gd name="T8" fmla="*/ 0 60000 65536"/>
                <a:gd name="T9" fmla="*/ 0 w 1160"/>
                <a:gd name="T10" fmla="*/ 0 h 686"/>
                <a:gd name="T11" fmla="*/ 1160 w 1160"/>
                <a:gd name="T12" fmla="*/ 686 h 6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0" h="686">
                  <a:moveTo>
                    <a:pt x="0" y="685"/>
                  </a:moveTo>
                  <a:lnTo>
                    <a:pt x="1085" y="0"/>
                  </a:lnTo>
                  <a:lnTo>
                    <a:pt x="1159" y="585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2793" name="Line 22"/>
            <p:cNvSpPr>
              <a:spLocks noChangeShapeType="1"/>
            </p:cNvSpPr>
            <p:nvPr/>
          </p:nvSpPr>
          <p:spPr bwMode="auto">
            <a:xfrm flipH="1">
              <a:off x="2259" y="1531"/>
              <a:ext cx="1519" cy="560"/>
            </a:xfrm>
            <a:prstGeom prst="line">
              <a:avLst/>
            </a:prstGeom>
            <a:noFill/>
            <a:ln w="22860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94" name="Line 23"/>
            <p:cNvSpPr>
              <a:spLocks noChangeShapeType="1"/>
            </p:cNvSpPr>
            <p:nvPr/>
          </p:nvSpPr>
          <p:spPr bwMode="auto">
            <a:xfrm flipH="1">
              <a:off x="2971" y="1531"/>
              <a:ext cx="830" cy="1444"/>
            </a:xfrm>
            <a:prstGeom prst="line">
              <a:avLst/>
            </a:prstGeom>
            <a:noFill/>
            <a:ln w="22860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95" name="Freeform 24"/>
            <p:cNvSpPr>
              <a:spLocks/>
            </p:cNvSpPr>
            <p:nvPr/>
          </p:nvSpPr>
          <p:spPr bwMode="auto">
            <a:xfrm>
              <a:off x="2200" y="2179"/>
              <a:ext cx="727" cy="1656"/>
            </a:xfrm>
            <a:custGeom>
              <a:avLst/>
              <a:gdLst>
                <a:gd name="T0" fmla="*/ 0 w 787"/>
                <a:gd name="T1" fmla="*/ 0 h 1656"/>
                <a:gd name="T2" fmla="*/ 242 w 787"/>
                <a:gd name="T3" fmla="*/ 1655 h 1656"/>
                <a:gd name="T4" fmla="*/ 726 w 787"/>
                <a:gd name="T5" fmla="*/ 871 h 1656"/>
                <a:gd name="T6" fmla="*/ 0 60000 65536"/>
                <a:gd name="T7" fmla="*/ 0 60000 65536"/>
                <a:gd name="T8" fmla="*/ 0 60000 65536"/>
                <a:gd name="T9" fmla="*/ 0 w 787"/>
                <a:gd name="T10" fmla="*/ 0 h 1656"/>
                <a:gd name="T11" fmla="*/ 787 w 787"/>
                <a:gd name="T12" fmla="*/ 1656 h 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7" h="1656">
                  <a:moveTo>
                    <a:pt x="0" y="0"/>
                  </a:moveTo>
                  <a:lnTo>
                    <a:pt x="262" y="1655"/>
                  </a:lnTo>
                  <a:lnTo>
                    <a:pt x="786" y="871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2796" name="Freeform 25"/>
            <p:cNvSpPr>
              <a:spLocks/>
            </p:cNvSpPr>
            <p:nvPr/>
          </p:nvSpPr>
          <p:spPr bwMode="auto">
            <a:xfrm>
              <a:off x="1280" y="2129"/>
              <a:ext cx="875" cy="324"/>
            </a:xfrm>
            <a:custGeom>
              <a:avLst/>
              <a:gdLst>
                <a:gd name="T0" fmla="*/ 874 w 948"/>
                <a:gd name="T1" fmla="*/ 0 h 324"/>
                <a:gd name="T2" fmla="*/ 0 w 948"/>
                <a:gd name="T3" fmla="*/ 323 h 324"/>
                <a:gd name="T4" fmla="*/ 0 w 948"/>
                <a:gd name="T5" fmla="*/ 211 h 324"/>
                <a:gd name="T6" fmla="*/ 0 60000 65536"/>
                <a:gd name="T7" fmla="*/ 0 60000 65536"/>
                <a:gd name="T8" fmla="*/ 0 60000 65536"/>
                <a:gd name="T9" fmla="*/ 0 w 948"/>
                <a:gd name="T10" fmla="*/ 0 h 324"/>
                <a:gd name="T11" fmla="*/ 948 w 948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" h="324">
                  <a:moveTo>
                    <a:pt x="947" y="0"/>
                  </a:moveTo>
                  <a:lnTo>
                    <a:pt x="0" y="323"/>
                  </a:lnTo>
                  <a:lnTo>
                    <a:pt x="0" y="211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Zkřížená disperze a </a:t>
            </a:r>
            <a:r>
              <a:rPr lang="cs-CZ" b="1" dirty="0" err="1" smtClean="0"/>
              <a:t>echelle</a:t>
            </a:r>
            <a:r>
              <a:rPr lang="cs-CZ" b="1" dirty="0" smtClean="0"/>
              <a:t> mřížka</a:t>
            </a:r>
            <a:endParaRPr lang="cs-CZ" b="1" dirty="0"/>
          </a:p>
        </p:txBody>
      </p:sp>
      <p:sp>
        <p:nvSpPr>
          <p:cNvPr id="33796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F681DF-2A51-4B4C-954E-9DA36CAB185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cs-CZ"/>
          </a:p>
        </p:txBody>
      </p:sp>
      <p:grpSp>
        <p:nvGrpSpPr>
          <p:cNvPr id="33798" name="Group 115"/>
          <p:cNvGrpSpPr>
            <a:grpSpLocks/>
          </p:cNvGrpSpPr>
          <p:nvPr/>
        </p:nvGrpSpPr>
        <p:grpSpPr bwMode="auto">
          <a:xfrm>
            <a:off x="428625" y="1928813"/>
            <a:ext cx="6962775" cy="4241800"/>
            <a:chOff x="381" y="531"/>
            <a:chExt cx="4728" cy="3627"/>
          </a:xfrm>
        </p:grpSpPr>
        <p:sp>
          <p:nvSpPr>
            <p:cNvPr id="33799" name="Freeform 4" descr="blanc)"/>
            <p:cNvSpPr>
              <a:spLocks/>
            </p:cNvSpPr>
            <p:nvPr/>
          </p:nvSpPr>
          <p:spPr bwMode="auto">
            <a:xfrm>
              <a:off x="1630" y="531"/>
              <a:ext cx="1486" cy="1283"/>
            </a:xfrm>
            <a:custGeom>
              <a:avLst/>
              <a:gdLst>
                <a:gd name="T0" fmla="*/ 0 w 1610"/>
                <a:gd name="T1" fmla="*/ 697 h 1283"/>
                <a:gd name="T2" fmla="*/ 0 w 1610"/>
                <a:gd name="T3" fmla="*/ 0 h 1283"/>
                <a:gd name="T4" fmla="*/ 1485 w 1610"/>
                <a:gd name="T5" fmla="*/ 585 h 1283"/>
                <a:gd name="T6" fmla="*/ 1485 w 1610"/>
                <a:gd name="T7" fmla="*/ 1282 h 1283"/>
                <a:gd name="T8" fmla="*/ 0 w 1610"/>
                <a:gd name="T9" fmla="*/ 697 h 1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0"/>
                <a:gd name="T16" fmla="*/ 0 h 1283"/>
                <a:gd name="T17" fmla="*/ 1610 w 1610"/>
                <a:gd name="T18" fmla="*/ 1283 h 1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0" h="1283">
                  <a:moveTo>
                    <a:pt x="0" y="697"/>
                  </a:moveTo>
                  <a:lnTo>
                    <a:pt x="0" y="0"/>
                  </a:lnTo>
                  <a:lnTo>
                    <a:pt x="1609" y="585"/>
                  </a:lnTo>
                  <a:lnTo>
                    <a:pt x="1609" y="1282"/>
                  </a:lnTo>
                  <a:lnTo>
                    <a:pt x="0" y="697"/>
                  </a:lnTo>
                </a:path>
              </a:pathLst>
            </a:custGeom>
            <a:pattFill prst="dkVert">
              <a:fgClr>
                <a:srgbClr val="0080FF"/>
              </a:fgClr>
              <a:bgClr>
                <a:srgbClr val="000000"/>
              </a:bgClr>
            </a:pattFill>
            <a:ln w="14604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grpSp>
          <p:nvGrpSpPr>
            <p:cNvPr id="33800" name="Group 5"/>
            <p:cNvGrpSpPr>
              <a:grpSpLocks/>
            </p:cNvGrpSpPr>
            <p:nvPr/>
          </p:nvGrpSpPr>
          <p:grpSpPr bwMode="auto">
            <a:xfrm>
              <a:off x="4195" y="881"/>
              <a:ext cx="1336" cy="623"/>
              <a:chOff x="4197" y="881"/>
              <a:chExt cx="1336" cy="623"/>
            </a:xfrm>
          </p:grpSpPr>
          <p:sp>
            <p:nvSpPr>
              <p:cNvPr id="33895" name="Line 6"/>
              <p:cNvSpPr>
                <a:spLocks noChangeShapeType="1"/>
              </p:cNvSpPr>
              <p:nvPr/>
            </p:nvSpPr>
            <p:spPr bwMode="auto">
              <a:xfrm>
                <a:off x="4197" y="88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6" name="Line 7"/>
              <p:cNvSpPr>
                <a:spLocks noChangeShapeType="1"/>
              </p:cNvSpPr>
              <p:nvPr/>
            </p:nvSpPr>
            <p:spPr bwMode="auto">
              <a:xfrm>
                <a:off x="4300" y="91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7" name="Line 8"/>
              <p:cNvSpPr>
                <a:spLocks noChangeShapeType="1"/>
              </p:cNvSpPr>
              <p:nvPr/>
            </p:nvSpPr>
            <p:spPr bwMode="auto">
              <a:xfrm>
                <a:off x="4402" y="956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8" name="Line 9"/>
              <p:cNvSpPr>
                <a:spLocks noChangeShapeType="1"/>
              </p:cNvSpPr>
              <p:nvPr/>
            </p:nvSpPr>
            <p:spPr bwMode="auto">
              <a:xfrm>
                <a:off x="4505" y="99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9" name="Line 10"/>
              <p:cNvSpPr>
                <a:spLocks noChangeShapeType="1"/>
              </p:cNvSpPr>
              <p:nvPr/>
            </p:nvSpPr>
            <p:spPr bwMode="auto">
              <a:xfrm>
                <a:off x="4608" y="103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0" name="Line 11"/>
              <p:cNvSpPr>
                <a:spLocks noChangeShapeType="1"/>
              </p:cNvSpPr>
              <p:nvPr/>
            </p:nvSpPr>
            <p:spPr bwMode="auto">
              <a:xfrm>
                <a:off x="4711" y="106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1" name="Line 12"/>
              <p:cNvSpPr>
                <a:spLocks noChangeShapeType="1"/>
              </p:cNvSpPr>
              <p:nvPr/>
            </p:nvSpPr>
            <p:spPr bwMode="auto">
              <a:xfrm>
                <a:off x="4813" y="1105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2" name="Line 13"/>
              <p:cNvSpPr>
                <a:spLocks noChangeShapeType="1"/>
              </p:cNvSpPr>
              <p:nvPr/>
            </p:nvSpPr>
            <p:spPr bwMode="auto">
              <a:xfrm>
                <a:off x="4916" y="1142"/>
                <a:ext cx="0" cy="138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3" name="Line 14"/>
              <p:cNvSpPr>
                <a:spLocks noChangeShapeType="1"/>
              </p:cNvSpPr>
              <p:nvPr/>
            </p:nvSpPr>
            <p:spPr bwMode="auto">
              <a:xfrm>
                <a:off x="5019" y="118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4" name="Line 15"/>
              <p:cNvSpPr>
                <a:spLocks noChangeShapeType="1"/>
              </p:cNvSpPr>
              <p:nvPr/>
            </p:nvSpPr>
            <p:spPr bwMode="auto">
              <a:xfrm>
                <a:off x="5122" y="1217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5" name="Line 16"/>
              <p:cNvSpPr>
                <a:spLocks noChangeShapeType="1"/>
              </p:cNvSpPr>
              <p:nvPr/>
            </p:nvSpPr>
            <p:spPr bwMode="auto">
              <a:xfrm>
                <a:off x="5224" y="1255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6" name="Line 17"/>
              <p:cNvSpPr>
                <a:spLocks noChangeShapeType="1"/>
              </p:cNvSpPr>
              <p:nvPr/>
            </p:nvSpPr>
            <p:spPr bwMode="auto">
              <a:xfrm>
                <a:off x="5327" y="1292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7" name="Line 18"/>
              <p:cNvSpPr>
                <a:spLocks noChangeShapeType="1"/>
              </p:cNvSpPr>
              <p:nvPr/>
            </p:nvSpPr>
            <p:spPr bwMode="auto">
              <a:xfrm>
                <a:off x="5430" y="1330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8" name="Line 19"/>
              <p:cNvSpPr>
                <a:spLocks noChangeShapeType="1"/>
              </p:cNvSpPr>
              <p:nvPr/>
            </p:nvSpPr>
            <p:spPr bwMode="auto">
              <a:xfrm>
                <a:off x="5533" y="1367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3801" name="Group 20"/>
            <p:cNvGrpSpPr>
              <a:grpSpLocks/>
            </p:cNvGrpSpPr>
            <p:nvPr/>
          </p:nvGrpSpPr>
          <p:grpSpPr bwMode="auto">
            <a:xfrm>
              <a:off x="4189" y="1111"/>
              <a:ext cx="1336" cy="623"/>
              <a:chOff x="4190" y="1111"/>
              <a:chExt cx="1336" cy="623"/>
            </a:xfrm>
          </p:grpSpPr>
          <p:sp>
            <p:nvSpPr>
              <p:cNvPr id="33881" name="Line 21"/>
              <p:cNvSpPr>
                <a:spLocks noChangeShapeType="1"/>
              </p:cNvSpPr>
              <p:nvPr/>
            </p:nvSpPr>
            <p:spPr bwMode="auto">
              <a:xfrm>
                <a:off x="4190" y="111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2" name="Line 22"/>
              <p:cNvSpPr>
                <a:spLocks noChangeShapeType="1"/>
              </p:cNvSpPr>
              <p:nvPr/>
            </p:nvSpPr>
            <p:spPr bwMode="auto">
              <a:xfrm>
                <a:off x="4293" y="114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3" name="Line 23"/>
              <p:cNvSpPr>
                <a:spLocks noChangeShapeType="1"/>
              </p:cNvSpPr>
              <p:nvPr/>
            </p:nvSpPr>
            <p:spPr bwMode="auto">
              <a:xfrm>
                <a:off x="4396" y="1186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4" name="Line 24"/>
              <p:cNvSpPr>
                <a:spLocks noChangeShapeType="1"/>
              </p:cNvSpPr>
              <p:nvPr/>
            </p:nvSpPr>
            <p:spPr bwMode="auto">
              <a:xfrm>
                <a:off x="4499" y="122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5" name="Line 25"/>
              <p:cNvSpPr>
                <a:spLocks noChangeShapeType="1"/>
              </p:cNvSpPr>
              <p:nvPr/>
            </p:nvSpPr>
            <p:spPr bwMode="auto">
              <a:xfrm>
                <a:off x="4601" y="1260"/>
                <a:ext cx="0" cy="138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6" name="Line 26"/>
              <p:cNvSpPr>
                <a:spLocks noChangeShapeType="1"/>
              </p:cNvSpPr>
              <p:nvPr/>
            </p:nvSpPr>
            <p:spPr bwMode="auto">
              <a:xfrm>
                <a:off x="4704" y="129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7" name="Line 27"/>
              <p:cNvSpPr>
                <a:spLocks noChangeShapeType="1"/>
              </p:cNvSpPr>
              <p:nvPr/>
            </p:nvSpPr>
            <p:spPr bwMode="auto">
              <a:xfrm>
                <a:off x="4807" y="1335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8" name="Line 28"/>
              <p:cNvSpPr>
                <a:spLocks noChangeShapeType="1"/>
              </p:cNvSpPr>
              <p:nvPr/>
            </p:nvSpPr>
            <p:spPr bwMode="auto">
              <a:xfrm>
                <a:off x="4910" y="137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9" name="Line 29"/>
              <p:cNvSpPr>
                <a:spLocks noChangeShapeType="1"/>
              </p:cNvSpPr>
              <p:nvPr/>
            </p:nvSpPr>
            <p:spPr bwMode="auto">
              <a:xfrm>
                <a:off x="5012" y="141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0" name="Line 30"/>
              <p:cNvSpPr>
                <a:spLocks noChangeShapeType="1"/>
              </p:cNvSpPr>
              <p:nvPr/>
            </p:nvSpPr>
            <p:spPr bwMode="auto">
              <a:xfrm>
                <a:off x="5115" y="1448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1" name="Line 31"/>
              <p:cNvSpPr>
                <a:spLocks noChangeShapeType="1"/>
              </p:cNvSpPr>
              <p:nvPr/>
            </p:nvSpPr>
            <p:spPr bwMode="auto">
              <a:xfrm>
                <a:off x="5218" y="1485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2" name="Line 32"/>
              <p:cNvSpPr>
                <a:spLocks noChangeShapeType="1"/>
              </p:cNvSpPr>
              <p:nvPr/>
            </p:nvSpPr>
            <p:spPr bwMode="auto">
              <a:xfrm>
                <a:off x="5321" y="1522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3" name="Line 33"/>
              <p:cNvSpPr>
                <a:spLocks noChangeShapeType="1"/>
              </p:cNvSpPr>
              <p:nvPr/>
            </p:nvSpPr>
            <p:spPr bwMode="auto">
              <a:xfrm>
                <a:off x="5423" y="1560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4" name="Line 34"/>
              <p:cNvSpPr>
                <a:spLocks noChangeShapeType="1"/>
              </p:cNvSpPr>
              <p:nvPr/>
            </p:nvSpPr>
            <p:spPr bwMode="auto">
              <a:xfrm>
                <a:off x="5526" y="1597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3802" name="Group 35"/>
            <p:cNvGrpSpPr>
              <a:grpSpLocks/>
            </p:cNvGrpSpPr>
            <p:nvPr/>
          </p:nvGrpSpPr>
          <p:grpSpPr bwMode="auto">
            <a:xfrm>
              <a:off x="4182" y="1341"/>
              <a:ext cx="1336" cy="623"/>
              <a:chOff x="4184" y="1341"/>
              <a:chExt cx="1336" cy="623"/>
            </a:xfrm>
          </p:grpSpPr>
          <p:sp>
            <p:nvSpPr>
              <p:cNvPr id="33867" name="Line 36"/>
              <p:cNvSpPr>
                <a:spLocks noChangeShapeType="1"/>
              </p:cNvSpPr>
              <p:nvPr/>
            </p:nvSpPr>
            <p:spPr bwMode="auto">
              <a:xfrm>
                <a:off x="4184" y="134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8" name="Line 37"/>
              <p:cNvSpPr>
                <a:spLocks noChangeShapeType="1"/>
              </p:cNvSpPr>
              <p:nvPr/>
            </p:nvSpPr>
            <p:spPr bwMode="auto">
              <a:xfrm>
                <a:off x="4286" y="137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9" name="Line 38"/>
              <p:cNvSpPr>
                <a:spLocks noChangeShapeType="1"/>
              </p:cNvSpPr>
              <p:nvPr/>
            </p:nvSpPr>
            <p:spPr bwMode="auto">
              <a:xfrm>
                <a:off x="4389" y="1416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0" name="Line 39"/>
              <p:cNvSpPr>
                <a:spLocks noChangeShapeType="1"/>
              </p:cNvSpPr>
              <p:nvPr/>
            </p:nvSpPr>
            <p:spPr bwMode="auto">
              <a:xfrm>
                <a:off x="4492" y="145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1" name="Line 40"/>
              <p:cNvSpPr>
                <a:spLocks noChangeShapeType="1"/>
              </p:cNvSpPr>
              <p:nvPr/>
            </p:nvSpPr>
            <p:spPr bwMode="auto">
              <a:xfrm>
                <a:off x="4595" y="149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2" name="Line 41"/>
              <p:cNvSpPr>
                <a:spLocks noChangeShapeType="1"/>
              </p:cNvSpPr>
              <p:nvPr/>
            </p:nvSpPr>
            <p:spPr bwMode="auto">
              <a:xfrm>
                <a:off x="4698" y="152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3" name="Line 42"/>
              <p:cNvSpPr>
                <a:spLocks noChangeShapeType="1"/>
              </p:cNvSpPr>
              <p:nvPr/>
            </p:nvSpPr>
            <p:spPr bwMode="auto">
              <a:xfrm>
                <a:off x="4800" y="1566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4" name="Line 43"/>
              <p:cNvSpPr>
                <a:spLocks noChangeShapeType="1"/>
              </p:cNvSpPr>
              <p:nvPr/>
            </p:nvSpPr>
            <p:spPr bwMode="auto">
              <a:xfrm>
                <a:off x="4903" y="160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5" name="Line 44"/>
              <p:cNvSpPr>
                <a:spLocks noChangeShapeType="1"/>
              </p:cNvSpPr>
              <p:nvPr/>
            </p:nvSpPr>
            <p:spPr bwMode="auto">
              <a:xfrm>
                <a:off x="5006" y="164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6" name="Line 45"/>
              <p:cNvSpPr>
                <a:spLocks noChangeShapeType="1"/>
              </p:cNvSpPr>
              <p:nvPr/>
            </p:nvSpPr>
            <p:spPr bwMode="auto">
              <a:xfrm>
                <a:off x="5108" y="1678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7" name="Line 46"/>
              <p:cNvSpPr>
                <a:spLocks noChangeShapeType="1"/>
              </p:cNvSpPr>
              <p:nvPr/>
            </p:nvSpPr>
            <p:spPr bwMode="auto">
              <a:xfrm>
                <a:off x="5211" y="1715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8" name="Line 47"/>
              <p:cNvSpPr>
                <a:spLocks noChangeShapeType="1"/>
              </p:cNvSpPr>
              <p:nvPr/>
            </p:nvSpPr>
            <p:spPr bwMode="auto">
              <a:xfrm>
                <a:off x="5314" y="1752"/>
                <a:ext cx="0" cy="138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79" name="Line 48"/>
              <p:cNvSpPr>
                <a:spLocks noChangeShapeType="1"/>
              </p:cNvSpPr>
              <p:nvPr/>
            </p:nvSpPr>
            <p:spPr bwMode="auto">
              <a:xfrm>
                <a:off x="5417" y="179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0" name="Line 49"/>
              <p:cNvSpPr>
                <a:spLocks noChangeShapeType="1"/>
              </p:cNvSpPr>
              <p:nvPr/>
            </p:nvSpPr>
            <p:spPr bwMode="auto">
              <a:xfrm>
                <a:off x="5520" y="1827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3803" name="Group 50"/>
            <p:cNvGrpSpPr>
              <a:grpSpLocks/>
            </p:cNvGrpSpPr>
            <p:nvPr/>
          </p:nvGrpSpPr>
          <p:grpSpPr bwMode="auto">
            <a:xfrm>
              <a:off x="4176" y="1571"/>
              <a:ext cx="1336" cy="623"/>
              <a:chOff x="4177" y="1571"/>
              <a:chExt cx="1336" cy="623"/>
            </a:xfrm>
          </p:grpSpPr>
          <p:sp>
            <p:nvSpPr>
              <p:cNvPr id="33853" name="Line 51"/>
              <p:cNvSpPr>
                <a:spLocks noChangeShapeType="1"/>
              </p:cNvSpPr>
              <p:nvPr/>
            </p:nvSpPr>
            <p:spPr bwMode="auto">
              <a:xfrm>
                <a:off x="4177" y="157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4" name="Line 52"/>
              <p:cNvSpPr>
                <a:spLocks noChangeShapeType="1"/>
              </p:cNvSpPr>
              <p:nvPr/>
            </p:nvSpPr>
            <p:spPr bwMode="auto">
              <a:xfrm>
                <a:off x="4280" y="1608"/>
                <a:ext cx="0" cy="138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5" name="Line 53"/>
              <p:cNvSpPr>
                <a:spLocks noChangeShapeType="1"/>
              </p:cNvSpPr>
              <p:nvPr/>
            </p:nvSpPr>
            <p:spPr bwMode="auto">
              <a:xfrm>
                <a:off x="4383" y="1646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6" name="Line 54"/>
              <p:cNvSpPr>
                <a:spLocks noChangeShapeType="1"/>
              </p:cNvSpPr>
              <p:nvPr/>
            </p:nvSpPr>
            <p:spPr bwMode="auto">
              <a:xfrm>
                <a:off x="4486" y="168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7" name="Line 55"/>
              <p:cNvSpPr>
                <a:spLocks noChangeShapeType="1"/>
              </p:cNvSpPr>
              <p:nvPr/>
            </p:nvSpPr>
            <p:spPr bwMode="auto">
              <a:xfrm>
                <a:off x="4588" y="172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8" name="Line 56"/>
              <p:cNvSpPr>
                <a:spLocks noChangeShapeType="1"/>
              </p:cNvSpPr>
              <p:nvPr/>
            </p:nvSpPr>
            <p:spPr bwMode="auto">
              <a:xfrm>
                <a:off x="4691" y="175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9" name="Line 57"/>
              <p:cNvSpPr>
                <a:spLocks noChangeShapeType="1"/>
              </p:cNvSpPr>
              <p:nvPr/>
            </p:nvSpPr>
            <p:spPr bwMode="auto">
              <a:xfrm>
                <a:off x="4794" y="1796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0" name="Line 58"/>
              <p:cNvSpPr>
                <a:spLocks noChangeShapeType="1"/>
              </p:cNvSpPr>
              <p:nvPr/>
            </p:nvSpPr>
            <p:spPr bwMode="auto">
              <a:xfrm>
                <a:off x="4896" y="183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1" name="Line 59"/>
              <p:cNvSpPr>
                <a:spLocks noChangeShapeType="1"/>
              </p:cNvSpPr>
              <p:nvPr/>
            </p:nvSpPr>
            <p:spPr bwMode="auto">
              <a:xfrm>
                <a:off x="4999" y="187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2" name="Line 60"/>
              <p:cNvSpPr>
                <a:spLocks noChangeShapeType="1"/>
              </p:cNvSpPr>
              <p:nvPr/>
            </p:nvSpPr>
            <p:spPr bwMode="auto">
              <a:xfrm>
                <a:off x="5102" y="1908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3" name="Line 61"/>
              <p:cNvSpPr>
                <a:spLocks noChangeShapeType="1"/>
              </p:cNvSpPr>
              <p:nvPr/>
            </p:nvSpPr>
            <p:spPr bwMode="auto">
              <a:xfrm>
                <a:off x="5205" y="1945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4" name="Line 62"/>
              <p:cNvSpPr>
                <a:spLocks noChangeShapeType="1"/>
              </p:cNvSpPr>
              <p:nvPr/>
            </p:nvSpPr>
            <p:spPr bwMode="auto">
              <a:xfrm>
                <a:off x="5308" y="198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5" name="Line 63"/>
              <p:cNvSpPr>
                <a:spLocks noChangeShapeType="1"/>
              </p:cNvSpPr>
              <p:nvPr/>
            </p:nvSpPr>
            <p:spPr bwMode="auto">
              <a:xfrm>
                <a:off x="5410" y="202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66" name="Line 64"/>
              <p:cNvSpPr>
                <a:spLocks noChangeShapeType="1"/>
              </p:cNvSpPr>
              <p:nvPr/>
            </p:nvSpPr>
            <p:spPr bwMode="auto">
              <a:xfrm>
                <a:off x="5513" y="2058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3804" name="Group 65"/>
            <p:cNvGrpSpPr>
              <a:grpSpLocks/>
            </p:cNvGrpSpPr>
            <p:nvPr/>
          </p:nvGrpSpPr>
          <p:grpSpPr bwMode="auto">
            <a:xfrm>
              <a:off x="4170" y="1801"/>
              <a:ext cx="1335" cy="623"/>
              <a:chOff x="4171" y="1801"/>
              <a:chExt cx="1335" cy="623"/>
            </a:xfrm>
          </p:grpSpPr>
          <p:sp>
            <p:nvSpPr>
              <p:cNvPr id="33839" name="Line 66"/>
              <p:cNvSpPr>
                <a:spLocks noChangeShapeType="1"/>
              </p:cNvSpPr>
              <p:nvPr/>
            </p:nvSpPr>
            <p:spPr bwMode="auto">
              <a:xfrm>
                <a:off x="4171" y="1801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0" name="Line 67"/>
              <p:cNvSpPr>
                <a:spLocks noChangeShapeType="1"/>
              </p:cNvSpPr>
              <p:nvPr/>
            </p:nvSpPr>
            <p:spPr bwMode="auto">
              <a:xfrm>
                <a:off x="4274" y="1839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1" name="Line 68"/>
              <p:cNvSpPr>
                <a:spLocks noChangeShapeType="1"/>
              </p:cNvSpPr>
              <p:nvPr/>
            </p:nvSpPr>
            <p:spPr bwMode="auto">
              <a:xfrm>
                <a:off x="4376" y="1876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2" name="Line 69"/>
              <p:cNvSpPr>
                <a:spLocks noChangeShapeType="1"/>
              </p:cNvSpPr>
              <p:nvPr/>
            </p:nvSpPr>
            <p:spPr bwMode="auto">
              <a:xfrm>
                <a:off x="4479" y="1914"/>
                <a:ext cx="0" cy="136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3" name="Line 70"/>
              <p:cNvSpPr>
                <a:spLocks noChangeShapeType="1"/>
              </p:cNvSpPr>
              <p:nvPr/>
            </p:nvSpPr>
            <p:spPr bwMode="auto">
              <a:xfrm>
                <a:off x="4582" y="1951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4" name="Line 71"/>
              <p:cNvSpPr>
                <a:spLocks noChangeShapeType="1"/>
              </p:cNvSpPr>
              <p:nvPr/>
            </p:nvSpPr>
            <p:spPr bwMode="auto">
              <a:xfrm>
                <a:off x="4684" y="1988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5" name="Line 72"/>
              <p:cNvSpPr>
                <a:spLocks noChangeShapeType="1"/>
              </p:cNvSpPr>
              <p:nvPr/>
            </p:nvSpPr>
            <p:spPr bwMode="auto">
              <a:xfrm>
                <a:off x="4787" y="2026"/>
                <a:ext cx="0" cy="136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6" name="Line 73"/>
              <p:cNvSpPr>
                <a:spLocks noChangeShapeType="1"/>
              </p:cNvSpPr>
              <p:nvPr/>
            </p:nvSpPr>
            <p:spPr bwMode="auto">
              <a:xfrm>
                <a:off x="4890" y="2063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7" name="Line 74"/>
              <p:cNvSpPr>
                <a:spLocks noChangeShapeType="1"/>
              </p:cNvSpPr>
              <p:nvPr/>
            </p:nvSpPr>
            <p:spPr bwMode="auto">
              <a:xfrm>
                <a:off x="4993" y="2100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8" name="Line 75"/>
              <p:cNvSpPr>
                <a:spLocks noChangeShapeType="1"/>
              </p:cNvSpPr>
              <p:nvPr/>
            </p:nvSpPr>
            <p:spPr bwMode="auto">
              <a:xfrm>
                <a:off x="5096" y="2138"/>
                <a:ext cx="0" cy="136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49" name="Line 76"/>
              <p:cNvSpPr>
                <a:spLocks noChangeShapeType="1"/>
              </p:cNvSpPr>
              <p:nvPr/>
            </p:nvSpPr>
            <p:spPr bwMode="auto">
              <a:xfrm>
                <a:off x="5198" y="2175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0" name="Line 77"/>
              <p:cNvSpPr>
                <a:spLocks noChangeShapeType="1"/>
              </p:cNvSpPr>
              <p:nvPr/>
            </p:nvSpPr>
            <p:spPr bwMode="auto">
              <a:xfrm>
                <a:off x="5301" y="2212"/>
                <a:ext cx="0" cy="138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1" name="Line 78"/>
              <p:cNvSpPr>
                <a:spLocks noChangeShapeType="1"/>
              </p:cNvSpPr>
              <p:nvPr/>
            </p:nvSpPr>
            <p:spPr bwMode="auto">
              <a:xfrm>
                <a:off x="5404" y="2250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52" name="Line 79"/>
              <p:cNvSpPr>
                <a:spLocks noChangeShapeType="1"/>
              </p:cNvSpPr>
              <p:nvPr/>
            </p:nvSpPr>
            <p:spPr bwMode="auto">
              <a:xfrm>
                <a:off x="5506" y="2287"/>
                <a:ext cx="0" cy="137"/>
              </a:xfrm>
              <a:prstGeom prst="line">
                <a:avLst/>
              </a:prstGeom>
              <a:noFill/>
              <a:ln w="2730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3805" name="Group 80"/>
            <p:cNvGrpSpPr>
              <a:grpSpLocks/>
            </p:cNvGrpSpPr>
            <p:nvPr/>
          </p:nvGrpSpPr>
          <p:grpSpPr bwMode="auto">
            <a:xfrm>
              <a:off x="4163" y="2044"/>
              <a:ext cx="1336" cy="623"/>
              <a:chOff x="4164" y="2044"/>
              <a:chExt cx="1336" cy="623"/>
            </a:xfrm>
          </p:grpSpPr>
          <p:sp>
            <p:nvSpPr>
              <p:cNvPr id="33825" name="Line 81"/>
              <p:cNvSpPr>
                <a:spLocks noChangeShapeType="1"/>
              </p:cNvSpPr>
              <p:nvPr/>
            </p:nvSpPr>
            <p:spPr bwMode="auto">
              <a:xfrm>
                <a:off x="4164" y="2044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6" name="Line 82"/>
              <p:cNvSpPr>
                <a:spLocks noChangeShapeType="1"/>
              </p:cNvSpPr>
              <p:nvPr/>
            </p:nvSpPr>
            <p:spPr bwMode="auto">
              <a:xfrm>
                <a:off x="4267" y="208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7" name="Line 83"/>
              <p:cNvSpPr>
                <a:spLocks noChangeShapeType="1"/>
              </p:cNvSpPr>
              <p:nvPr/>
            </p:nvSpPr>
            <p:spPr bwMode="auto">
              <a:xfrm>
                <a:off x="4370" y="2119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8" name="Line 84"/>
              <p:cNvSpPr>
                <a:spLocks noChangeShapeType="1"/>
              </p:cNvSpPr>
              <p:nvPr/>
            </p:nvSpPr>
            <p:spPr bwMode="auto">
              <a:xfrm>
                <a:off x="4472" y="2156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9" name="Line 85"/>
              <p:cNvSpPr>
                <a:spLocks noChangeShapeType="1"/>
              </p:cNvSpPr>
              <p:nvPr/>
            </p:nvSpPr>
            <p:spPr bwMode="auto">
              <a:xfrm>
                <a:off x="4575" y="219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0" name="Line 86"/>
              <p:cNvSpPr>
                <a:spLocks noChangeShapeType="1"/>
              </p:cNvSpPr>
              <p:nvPr/>
            </p:nvSpPr>
            <p:spPr bwMode="auto">
              <a:xfrm>
                <a:off x="4678" y="2231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1" name="Line 87"/>
              <p:cNvSpPr>
                <a:spLocks noChangeShapeType="1"/>
              </p:cNvSpPr>
              <p:nvPr/>
            </p:nvSpPr>
            <p:spPr bwMode="auto">
              <a:xfrm>
                <a:off x="4780" y="2268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2" name="Line 88"/>
              <p:cNvSpPr>
                <a:spLocks noChangeShapeType="1"/>
              </p:cNvSpPr>
              <p:nvPr/>
            </p:nvSpPr>
            <p:spPr bwMode="auto">
              <a:xfrm>
                <a:off x="4883" y="2306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3" name="Line 89"/>
              <p:cNvSpPr>
                <a:spLocks noChangeShapeType="1"/>
              </p:cNvSpPr>
              <p:nvPr/>
            </p:nvSpPr>
            <p:spPr bwMode="auto">
              <a:xfrm>
                <a:off x="4986" y="2343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4" name="Line 90"/>
              <p:cNvSpPr>
                <a:spLocks noChangeShapeType="1"/>
              </p:cNvSpPr>
              <p:nvPr/>
            </p:nvSpPr>
            <p:spPr bwMode="auto">
              <a:xfrm>
                <a:off x="5089" y="238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5" name="Line 91"/>
              <p:cNvSpPr>
                <a:spLocks noChangeShapeType="1"/>
              </p:cNvSpPr>
              <p:nvPr/>
            </p:nvSpPr>
            <p:spPr bwMode="auto">
              <a:xfrm>
                <a:off x="5192" y="2418"/>
                <a:ext cx="0" cy="136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6" name="Line 92"/>
              <p:cNvSpPr>
                <a:spLocks noChangeShapeType="1"/>
              </p:cNvSpPr>
              <p:nvPr/>
            </p:nvSpPr>
            <p:spPr bwMode="auto">
              <a:xfrm>
                <a:off x="5294" y="2455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7" name="Line 93"/>
              <p:cNvSpPr>
                <a:spLocks noChangeShapeType="1"/>
              </p:cNvSpPr>
              <p:nvPr/>
            </p:nvSpPr>
            <p:spPr bwMode="auto">
              <a:xfrm>
                <a:off x="5397" y="2492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8" name="Line 94"/>
              <p:cNvSpPr>
                <a:spLocks noChangeShapeType="1"/>
              </p:cNvSpPr>
              <p:nvPr/>
            </p:nvSpPr>
            <p:spPr bwMode="auto">
              <a:xfrm>
                <a:off x="5500" y="2530"/>
                <a:ext cx="0" cy="137"/>
              </a:xfrm>
              <a:prstGeom prst="line">
                <a:avLst/>
              </a:prstGeom>
              <a:noFill/>
              <a:ln w="2730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3806" name="Group 95"/>
            <p:cNvGrpSpPr>
              <a:grpSpLocks/>
            </p:cNvGrpSpPr>
            <p:nvPr/>
          </p:nvGrpSpPr>
          <p:grpSpPr bwMode="auto">
            <a:xfrm>
              <a:off x="2665" y="2047"/>
              <a:ext cx="1676" cy="1306"/>
              <a:chOff x="2885" y="2047"/>
              <a:chExt cx="1814" cy="1306"/>
            </a:xfrm>
          </p:grpSpPr>
          <p:sp>
            <p:nvSpPr>
              <p:cNvPr id="33822" name="Freeform 96"/>
              <p:cNvSpPr>
                <a:spLocks/>
              </p:cNvSpPr>
              <p:nvPr/>
            </p:nvSpPr>
            <p:spPr bwMode="auto">
              <a:xfrm>
                <a:off x="4397" y="2618"/>
                <a:ext cx="302" cy="735"/>
              </a:xfrm>
              <a:custGeom>
                <a:avLst/>
                <a:gdLst>
                  <a:gd name="T0" fmla="*/ 270 w 302"/>
                  <a:gd name="T1" fmla="*/ 0 h 735"/>
                  <a:gd name="T2" fmla="*/ 301 w 302"/>
                  <a:gd name="T3" fmla="*/ 429 h 735"/>
                  <a:gd name="T4" fmla="*/ 0 w 302"/>
                  <a:gd name="T5" fmla="*/ 734 h 735"/>
                  <a:gd name="T6" fmla="*/ 0 60000 65536"/>
                  <a:gd name="T7" fmla="*/ 0 60000 65536"/>
                  <a:gd name="T8" fmla="*/ 0 60000 65536"/>
                  <a:gd name="T9" fmla="*/ 0 w 302"/>
                  <a:gd name="T10" fmla="*/ 0 h 735"/>
                  <a:gd name="T11" fmla="*/ 302 w 30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2" h="735">
                    <a:moveTo>
                      <a:pt x="270" y="0"/>
                    </a:moveTo>
                    <a:lnTo>
                      <a:pt x="301" y="429"/>
                    </a:lnTo>
                    <a:lnTo>
                      <a:pt x="0" y="734"/>
                    </a:lnTo>
                  </a:path>
                </a:pathLst>
              </a:custGeom>
              <a:noFill/>
              <a:ln w="1460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3823" name="Freeform 97"/>
              <p:cNvSpPr>
                <a:spLocks/>
              </p:cNvSpPr>
              <p:nvPr/>
            </p:nvSpPr>
            <p:spPr bwMode="auto">
              <a:xfrm>
                <a:off x="2894" y="2057"/>
                <a:ext cx="303" cy="736"/>
              </a:xfrm>
              <a:custGeom>
                <a:avLst/>
                <a:gdLst>
                  <a:gd name="T0" fmla="*/ 270 w 303"/>
                  <a:gd name="T1" fmla="*/ 0 h 736"/>
                  <a:gd name="T2" fmla="*/ 302 w 303"/>
                  <a:gd name="T3" fmla="*/ 429 h 736"/>
                  <a:gd name="T4" fmla="*/ 0 w 303"/>
                  <a:gd name="T5" fmla="*/ 735 h 736"/>
                  <a:gd name="T6" fmla="*/ 0 60000 65536"/>
                  <a:gd name="T7" fmla="*/ 0 60000 65536"/>
                  <a:gd name="T8" fmla="*/ 0 60000 65536"/>
                  <a:gd name="T9" fmla="*/ 0 w 303"/>
                  <a:gd name="T10" fmla="*/ 0 h 736"/>
                  <a:gd name="T11" fmla="*/ 303 w 303"/>
                  <a:gd name="T12" fmla="*/ 736 h 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" h="736">
                    <a:moveTo>
                      <a:pt x="270" y="0"/>
                    </a:moveTo>
                    <a:lnTo>
                      <a:pt x="302" y="429"/>
                    </a:lnTo>
                    <a:lnTo>
                      <a:pt x="0" y="735"/>
                    </a:lnTo>
                  </a:path>
                </a:pathLst>
              </a:custGeom>
              <a:noFill/>
              <a:ln w="14605">
                <a:solidFill>
                  <a:srgbClr val="33996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3824" name="Freeform 98"/>
              <p:cNvSpPr>
                <a:spLocks/>
              </p:cNvSpPr>
              <p:nvPr/>
            </p:nvSpPr>
            <p:spPr bwMode="auto">
              <a:xfrm>
                <a:off x="2885" y="2047"/>
                <a:ext cx="1785" cy="1303"/>
              </a:xfrm>
              <a:custGeom>
                <a:avLst/>
                <a:gdLst>
                  <a:gd name="T0" fmla="*/ 276 w 1785"/>
                  <a:gd name="T1" fmla="*/ 0 h 1303"/>
                  <a:gd name="T2" fmla="*/ 1784 w 1785"/>
                  <a:gd name="T3" fmla="*/ 571 h 1303"/>
                  <a:gd name="T4" fmla="*/ 1508 w 1785"/>
                  <a:gd name="T5" fmla="*/ 1302 h 1303"/>
                  <a:gd name="T6" fmla="*/ 0 w 1785"/>
                  <a:gd name="T7" fmla="*/ 749 h 1303"/>
                  <a:gd name="T8" fmla="*/ 276 w 1785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5"/>
                  <a:gd name="T16" fmla="*/ 0 h 1303"/>
                  <a:gd name="T17" fmla="*/ 1785 w 1785"/>
                  <a:gd name="T18" fmla="*/ 1303 h 1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5" h="1303">
                    <a:moveTo>
                      <a:pt x="276" y="0"/>
                    </a:moveTo>
                    <a:lnTo>
                      <a:pt x="1784" y="571"/>
                    </a:lnTo>
                    <a:lnTo>
                      <a:pt x="1508" y="1302"/>
                    </a:lnTo>
                    <a:lnTo>
                      <a:pt x="0" y="749"/>
                    </a:lnTo>
                    <a:lnTo>
                      <a:pt x="276" y="0"/>
                    </a:lnTo>
                  </a:path>
                </a:pathLst>
              </a:custGeom>
              <a:noFill/>
              <a:ln w="1460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</p:grpSp>
        <p:sp>
          <p:nvSpPr>
            <p:cNvPr id="33807" name="Freeform 99"/>
            <p:cNvSpPr>
              <a:spLocks/>
            </p:cNvSpPr>
            <p:nvPr/>
          </p:nvSpPr>
          <p:spPr bwMode="auto">
            <a:xfrm>
              <a:off x="943" y="2327"/>
              <a:ext cx="1589" cy="1831"/>
            </a:xfrm>
            <a:custGeom>
              <a:avLst/>
              <a:gdLst>
                <a:gd name="T0" fmla="*/ 1585 w 1721"/>
                <a:gd name="T1" fmla="*/ 1153 h 1831"/>
                <a:gd name="T2" fmla="*/ 1561 w 1721"/>
                <a:gd name="T3" fmla="*/ 998 h 1831"/>
                <a:gd name="T4" fmla="*/ 1515 w 1721"/>
                <a:gd name="T5" fmla="*/ 840 h 1831"/>
                <a:gd name="T6" fmla="*/ 1449 w 1721"/>
                <a:gd name="T7" fmla="*/ 685 h 1831"/>
                <a:gd name="T8" fmla="*/ 1362 w 1721"/>
                <a:gd name="T9" fmla="*/ 537 h 1831"/>
                <a:gd name="T10" fmla="*/ 1258 w 1721"/>
                <a:gd name="T11" fmla="*/ 399 h 1831"/>
                <a:gd name="T12" fmla="*/ 1140 w 1721"/>
                <a:gd name="T13" fmla="*/ 277 h 1831"/>
                <a:gd name="T14" fmla="*/ 1013 w 1721"/>
                <a:gd name="T15" fmla="*/ 175 h 1831"/>
                <a:gd name="T16" fmla="*/ 879 w 1721"/>
                <a:gd name="T17" fmla="*/ 93 h 1831"/>
                <a:gd name="T18" fmla="*/ 742 w 1721"/>
                <a:gd name="T19" fmla="*/ 36 h 1831"/>
                <a:gd name="T20" fmla="*/ 608 w 1721"/>
                <a:gd name="T21" fmla="*/ 5 h 1831"/>
                <a:gd name="T22" fmla="*/ 478 w 1721"/>
                <a:gd name="T23" fmla="*/ 1 h 1831"/>
                <a:gd name="T24" fmla="*/ 358 w 1721"/>
                <a:gd name="T25" fmla="*/ 23 h 1831"/>
                <a:gd name="T26" fmla="*/ 250 w 1721"/>
                <a:gd name="T27" fmla="*/ 73 h 1831"/>
                <a:gd name="T28" fmla="*/ 160 w 1721"/>
                <a:gd name="T29" fmla="*/ 147 h 1831"/>
                <a:gd name="T30" fmla="*/ 87 w 1721"/>
                <a:gd name="T31" fmla="*/ 244 h 1831"/>
                <a:gd name="T32" fmla="*/ 35 w 1721"/>
                <a:gd name="T33" fmla="*/ 360 h 1831"/>
                <a:gd name="T34" fmla="*/ 6 w 1721"/>
                <a:gd name="T35" fmla="*/ 493 h 1831"/>
                <a:gd name="T36" fmla="*/ 0 w 1721"/>
                <a:gd name="T37" fmla="*/ 639 h 1831"/>
                <a:gd name="T38" fmla="*/ 18 w 1721"/>
                <a:gd name="T39" fmla="*/ 793 h 1831"/>
                <a:gd name="T40" fmla="*/ 58 w 1721"/>
                <a:gd name="T41" fmla="*/ 950 h 1831"/>
                <a:gd name="T42" fmla="*/ 121 w 1721"/>
                <a:gd name="T43" fmla="*/ 1106 h 1831"/>
                <a:gd name="T44" fmla="*/ 203 w 1721"/>
                <a:gd name="T45" fmla="*/ 1256 h 1831"/>
                <a:gd name="T46" fmla="*/ 302 w 1721"/>
                <a:gd name="T47" fmla="*/ 1397 h 1831"/>
                <a:gd name="T48" fmla="*/ 416 w 1721"/>
                <a:gd name="T49" fmla="*/ 1523 h 1831"/>
                <a:gd name="T50" fmla="*/ 542 w 1721"/>
                <a:gd name="T51" fmla="*/ 1631 h 1831"/>
                <a:gd name="T52" fmla="*/ 675 w 1721"/>
                <a:gd name="T53" fmla="*/ 1718 h 1831"/>
                <a:gd name="T54" fmla="*/ 811 w 1721"/>
                <a:gd name="T55" fmla="*/ 1781 h 1831"/>
                <a:gd name="T56" fmla="*/ 946 w 1721"/>
                <a:gd name="T57" fmla="*/ 1819 h 1831"/>
                <a:gd name="T58" fmla="*/ 1077 w 1721"/>
                <a:gd name="T59" fmla="*/ 1830 h 1831"/>
                <a:gd name="T60" fmla="*/ 1201 w 1721"/>
                <a:gd name="T61" fmla="*/ 1814 h 1831"/>
                <a:gd name="T62" fmla="*/ 1312 w 1721"/>
                <a:gd name="T63" fmla="*/ 1771 h 1831"/>
                <a:gd name="T64" fmla="*/ 1407 w 1721"/>
                <a:gd name="T65" fmla="*/ 1703 h 1831"/>
                <a:gd name="T66" fmla="*/ 1485 w 1721"/>
                <a:gd name="T67" fmla="*/ 1612 h 1831"/>
                <a:gd name="T68" fmla="*/ 1541 w 1721"/>
                <a:gd name="T69" fmla="*/ 1499 h 1831"/>
                <a:gd name="T70" fmla="*/ 1576 w 1721"/>
                <a:gd name="T71" fmla="*/ 1371 h 1831"/>
                <a:gd name="T72" fmla="*/ 1588 w 1721"/>
                <a:gd name="T73" fmla="*/ 1228 h 18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21"/>
                <a:gd name="T112" fmla="*/ 0 h 1831"/>
                <a:gd name="T113" fmla="*/ 1721 w 1721"/>
                <a:gd name="T114" fmla="*/ 1831 h 18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21" h="1831">
                  <a:moveTo>
                    <a:pt x="1720" y="1228"/>
                  </a:moveTo>
                  <a:lnTo>
                    <a:pt x="1717" y="1153"/>
                  </a:lnTo>
                  <a:lnTo>
                    <a:pt x="1707" y="1076"/>
                  </a:lnTo>
                  <a:lnTo>
                    <a:pt x="1691" y="998"/>
                  </a:lnTo>
                  <a:lnTo>
                    <a:pt x="1669" y="919"/>
                  </a:lnTo>
                  <a:lnTo>
                    <a:pt x="1641" y="840"/>
                  </a:lnTo>
                  <a:lnTo>
                    <a:pt x="1608" y="762"/>
                  </a:lnTo>
                  <a:lnTo>
                    <a:pt x="1569" y="685"/>
                  </a:lnTo>
                  <a:lnTo>
                    <a:pt x="1524" y="610"/>
                  </a:lnTo>
                  <a:lnTo>
                    <a:pt x="1475" y="537"/>
                  </a:lnTo>
                  <a:lnTo>
                    <a:pt x="1421" y="466"/>
                  </a:lnTo>
                  <a:lnTo>
                    <a:pt x="1362" y="399"/>
                  </a:lnTo>
                  <a:lnTo>
                    <a:pt x="1301" y="336"/>
                  </a:lnTo>
                  <a:lnTo>
                    <a:pt x="1235" y="277"/>
                  </a:lnTo>
                  <a:lnTo>
                    <a:pt x="1167" y="223"/>
                  </a:lnTo>
                  <a:lnTo>
                    <a:pt x="1097" y="175"/>
                  </a:lnTo>
                  <a:lnTo>
                    <a:pt x="1025" y="131"/>
                  </a:lnTo>
                  <a:lnTo>
                    <a:pt x="952" y="93"/>
                  </a:lnTo>
                  <a:lnTo>
                    <a:pt x="878" y="62"/>
                  </a:lnTo>
                  <a:lnTo>
                    <a:pt x="804" y="36"/>
                  </a:lnTo>
                  <a:lnTo>
                    <a:pt x="731" y="17"/>
                  </a:lnTo>
                  <a:lnTo>
                    <a:pt x="658" y="5"/>
                  </a:lnTo>
                  <a:lnTo>
                    <a:pt x="587" y="0"/>
                  </a:lnTo>
                  <a:lnTo>
                    <a:pt x="518" y="1"/>
                  </a:lnTo>
                  <a:lnTo>
                    <a:pt x="451" y="9"/>
                  </a:lnTo>
                  <a:lnTo>
                    <a:pt x="388" y="23"/>
                  </a:lnTo>
                  <a:lnTo>
                    <a:pt x="327" y="45"/>
                  </a:lnTo>
                  <a:lnTo>
                    <a:pt x="271" y="73"/>
                  </a:lnTo>
                  <a:lnTo>
                    <a:pt x="220" y="107"/>
                  </a:lnTo>
                  <a:lnTo>
                    <a:pt x="173" y="147"/>
                  </a:lnTo>
                  <a:lnTo>
                    <a:pt x="131" y="193"/>
                  </a:lnTo>
                  <a:lnTo>
                    <a:pt x="94" y="244"/>
                  </a:lnTo>
                  <a:lnTo>
                    <a:pt x="63" y="300"/>
                  </a:lnTo>
                  <a:lnTo>
                    <a:pt x="38" y="360"/>
                  </a:lnTo>
                  <a:lnTo>
                    <a:pt x="19" y="425"/>
                  </a:lnTo>
                  <a:lnTo>
                    <a:pt x="7" y="493"/>
                  </a:lnTo>
                  <a:lnTo>
                    <a:pt x="0" y="565"/>
                  </a:lnTo>
                  <a:lnTo>
                    <a:pt x="0" y="639"/>
                  </a:lnTo>
                  <a:lnTo>
                    <a:pt x="7" y="715"/>
                  </a:lnTo>
                  <a:lnTo>
                    <a:pt x="19" y="793"/>
                  </a:lnTo>
                  <a:lnTo>
                    <a:pt x="38" y="871"/>
                  </a:lnTo>
                  <a:lnTo>
                    <a:pt x="63" y="950"/>
                  </a:lnTo>
                  <a:lnTo>
                    <a:pt x="94" y="1028"/>
                  </a:lnTo>
                  <a:lnTo>
                    <a:pt x="131" y="1106"/>
                  </a:lnTo>
                  <a:lnTo>
                    <a:pt x="173" y="1182"/>
                  </a:lnTo>
                  <a:lnTo>
                    <a:pt x="220" y="1256"/>
                  </a:lnTo>
                  <a:lnTo>
                    <a:pt x="271" y="1328"/>
                  </a:lnTo>
                  <a:lnTo>
                    <a:pt x="327" y="1397"/>
                  </a:lnTo>
                  <a:lnTo>
                    <a:pt x="388" y="1462"/>
                  </a:lnTo>
                  <a:lnTo>
                    <a:pt x="451" y="1523"/>
                  </a:lnTo>
                  <a:lnTo>
                    <a:pt x="518" y="1579"/>
                  </a:lnTo>
                  <a:lnTo>
                    <a:pt x="587" y="1631"/>
                  </a:lnTo>
                  <a:lnTo>
                    <a:pt x="658" y="1677"/>
                  </a:lnTo>
                  <a:lnTo>
                    <a:pt x="731" y="1718"/>
                  </a:lnTo>
                  <a:lnTo>
                    <a:pt x="804" y="1753"/>
                  </a:lnTo>
                  <a:lnTo>
                    <a:pt x="878" y="1781"/>
                  </a:lnTo>
                  <a:lnTo>
                    <a:pt x="952" y="1803"/>
                  </a:lnTo>
                  <a:lnTo>
                    <a:pt x="1025" y="1819"/>
                  </a:lnTo>
                  <a:lnTo>
                    <a:pt x="1097" y="1828"/>
                  </a:lnTo>
                  <a:lnTo>
                    <a:pt x="1167" y="1830"/>
                  </a:lnTo>
                  <a:lnTo>
                    <a:pt x="1235" y="1825"/>
                  </a:lnTo>
                  <a:lnTo>
                    <a:pt x="1301" y="1814"/>
                  </a:lnTo>
                  <a:lnTo>
                    <a:pt x="1362" y="1796"/>
                  </a:lnTo>
                  <a:lnTo>
                    <a:pt x="1421" y="1771"/>
                  </a:lnTo>
                  <a:lnTo>
                    <a:pt x="1475" y="1740"/>
                  </a:lnTo>
                  <a:lnTo>
                    <a:pt x="1524" y="1703"/>
                  </a:lnTo>
                  <a:lnTo>
                    <a:pt x="1569" y="1660"/>
                  </a:lnTo>
                  <a:lnTo>
                    <a:pt x="1608" y="1612"/>
                  </a:lnTo>
                  <a:lnTo>
                    <a:pt x="1641" y="1558"/>
                  </a:lnTo>
                  <a:lnTo>
                    <a:pt x="1669" y="1499"/>
                  </a:lnTo>
                  <a:lnTo>
                    <a:pt x="1691" y="1437"/>
                  </a:lnTo>
                  <a:lnTo>
                    <a:pt x="1707" y="1371"/>
                  </a:lnTo>
                  <a:lnTo>
                    <a:pt x="1717" y="1300"/>
                  </a:lnTo>
                  <a:lnTo>
                    <a:pt x="1720" y="1228"/>
                  </a:lnTo>
                </a:path>
              </a:pathLst>
            </a:custGeom>
            <a:noFill/>
            <a:ln w="2730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08" name="Freeform 100"/>
            <p:cNvSpPr>
              <a:spLocks/>
            </p:cNvSpPr>
            <p:nvPr/>
          </p:nvSpPr>
          <p:spPr bwMode="auto">
            <a:xfrm>
              <a:off x="381" y="934"/>
              <a:ext cx="1463" cy="1370"/>
            </a:xfrm>
            <a:custGeom>
              <a:avLst/>
              <a:gdLst>
                <a:gd name="T0" fmla="*/ 0 w 1584"/>
                <a:gd name="T1" fmla="*/ 933 h 1370"/>
                <a:gd name="T2" fmla="*/ 1462 w 1584"/>
                <a:gd name="T3" fmla="*/ 0 h 1370"/>
                <a:gd name="T4" fmla="*/ 1059 w 1584"/>
                <a:gd name="T5" fmla="*/ 1369 h 1370"/>
                <a:gd name="T6" fmla="*/ 0 60000 65536"/>
                <a:gd name="T7" fmla="*/ 0 60000 65536"/>
                <a:gd name="T8" fmla="*/ 0 60000 65536"/>
                <a:gd name="T9" fmla="*/ 0 w 1584"/>
                <a:gd name="T10" fmla="*/ 0 h 1370"/>
                <a:gd name="T11" fmla="*/ 1584 w 1584"/>
                <a:gd name="T12" fmla="*/ 1370 h 1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4" h="1370">
                  <a:moveTo>
                    <a:pt x="0" y="933"/>
                  </a:moveTo>
                  <a:lnTo>
                    <a:pt x="1583" y="0"/>
                  </a:lnTo>
                  <a:lnTo>
                    <a:pt x="1147" y="1369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09" name="Line 101"/>
            <p:cNvSpPr>
              <a:spLocks noChangeShapeType="1"/>
            </p:cNvSpPr>
            <p:nvPr/>
          </p:nvSpPr>
          <p:spPr bwMode="auto">
            <a:xfrm flipV="1">
              <a:off x="2235" y="2515"/>
              <a:ext cx="622" cy="224"/>
            </a:xfrm>
            <a:prstGeom prst="line">
              <a:avLst/>
            </a:prstGeom>
            <a:noFill/>
            <a:ln w="14604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10" name="Line 102"/>
            <p:cNvSpPr>
              <a:spLocks noChangeShapeType="1"/>
            </p:cNvSpPr>
            <p:nvPr/>
          </p:nvSpPr>
          <p:spPr bwMode="auto">
            <a:xfrm flipH="1">
              <a:off x="3260" y="984"/>
              <a:ext cx="622" cy="1182"/>
            </a:xfrm>
            <a:prstGeom prst="line">
              <a:avLst/>
            </a:prstGeom>
            <a:noFill/>
            <a:ln w="14604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11" name="Line 103"/>
            <p:cNvSpPr>
              <a:spLocks noChangeShapeType="1"/>
            </p:cNvSpPr>
            <p:nvPr/>
          </p:nvSpPr>
          <p:spPr bwMode="auto">
            <a:xfrm flipH="1">
              <a:off x="4284" y="1357"/>
              <a:ext cx="634" cy="1207"/>
            </a:xfrm>
            <a:prstGeom prst="line">
              <a:avLst/>
            </a:prstGeom>
            <a:noFill/>
            <a:ln w="14604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12" name="Line 104"/>
            <p:cNvSpPr>
              <a:spLocks noChangeShapeType="1"/>
            </p:cNvSpPr>
            <p:nvPr/>
          </p:nvSpPr>
          <p:spPr bwMode="auto">
            <a:xfrm flipH="1">
              <a:off x="2523" y="3025"/>
              <a:ext cx="1370" cy="436"/>
            </a:xfrm>
            <a:prstGeom prst="line">
              <a:avLst/>
            </a:prstGeom>
            <a:noFill/>
            <a:ln w="22860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13" name="Freeform 105"/>
            <p:cNvSpPr>
              <a:spLocks/>
            </p:cNvSpPr>
            <p:nvPr/>
          </p:nvSpPr>
          <p:spPr bwMode="auto">
            <a:xfrm>
              <a:off x="1199" y="1320"/>
              <a:ext cx="1636" cy="1631"/>
            </a:xfrm>
            <a:custGeom>
              <a:avLst/>
              <a:gdLst>
                <a:gd name="T0" fmla="*/ 1197 w 1772"/>
                <a:gd name="T1" fmla="*/ 1630 h 1631"/>
                <a:gd name="T2" fmla="*/ 1635 w 1772"/>
                <a:gd name="T3" fmla="*/ 0 h 1631"/>
                <a:gd name="T4" fmla="*/ 0 w 1772"/>
                <a:gd name="T5" fmla="*/ 996 h 1631"/>
                <a:gd name="T6" fmla="*/ 0 60000 65536"/>
                <a:gd name="T7" fmla="*/ 0 60000 65536"/>
                <a:gd name="T8" fmla="*/ 0 60000 65536"/>
                <a:gd name="T9" fmla="*/ 0 w 1772"/>
                <a:gd name="T10" fmla="*/ 0 h 1631"/>
                <a:gd name="T11" fmla="*/ 1772 w 1772"/>
                <a:gd name="T12" fmla="*/ 1631 h 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2" h="1631">
                  <a:moveTo>
                    <a:pt x="1297" y="1630"/>
                  </a:moveTo>
                  <a:lnTo>
                    <a:pt x="1771" y="0"/>
                  </a:lnTo>
                  <a:lnTo>
                    <a:pt x="0" y="996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14" name="Freeform 106"/>
            <p:cNvSpPr>
              <a:spLocks/>
            </p:cNvSpPr>
            <p:nvPr/>
          </p:nvSpPr>
          <p:spPr bwMode="auto">
            <a:xfrm>
              <a:off x="1268" y="2365"/>
              <a:ext cx="933" cy="748"/>
            </a:xfrm>
            <a:custGeom>
              <a:avLst/>
              <a:gdLst>
                <a:gd name="T0" fmla="*/ 932 w 1011"/>
                <a:gd name="T1" fmla="*/ 399 h 748"/>
                <a:gd name="T2" fmla="*/ 0 w 1011"/>
                <a:gd name="T3" fmla="*/ 747 h 748"/>
                <a:gd name="T4" fmla="*/ 150 w 1011"/>
                <a:gd name="T5" fmla="*/ 0 h 748"/>
                <a:gd name="T6" fmla="*/ 0 60000 65536"/>
                <a:gd name="T7" fmla="*/ 0 60000 65536"/>
                <a:gd name="T8" fmla="*/ 0 60000 65536"/>
                <a:gd name="T9" fmla="*/ 0 w 1011"/>
                <a:gd name="T10" fmla="*/ 0 h 748"/>
                <a:gd name="T11" fmla="*/ 1011 w 1011"/>
                <a:gd name="T12" fmla="*/ 748 h 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" h="748">
                  <a:moveTo>
                    <a:pt x="1010" y="399"/>
                  </a:moveTo>
                  <a:lnTo>
                    <a:pt x="0" y="747"/>
                  </a:lnTo>
                  <a:lnTo>
                    <a:pt x="162" y="0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15" name="Freeform 107"/>
            <p:cNvSpPr>
              <a:spLocks/>
            </p:cNvSpPr>
            <p:nvPr/>
          </p:nvSpPr>
          <p:spPr bwMode="auto">
            <a:xfrm>
              <a:off x="2247" y="3050"/>
              <a:ext cx="242" cy="499"/>
            </a:xfrm>
            <a:custGeom>
              <a:avLst/>
              <a:gdLst>
                <a:gd name="T0" fmla="*/ 126 w 263"/>
                <a:gd name="T1" fmla="*/ 0 h 499"/>
                <a:gd name="T2" fmla="*/ 0 w 263"/>
                <a:gd name="T3" fmla="*/ 498 h 499"/>
                <a:gd name="T4" fmla="*/ 241 w 263"/>
                <a:gd name="T5" fmla="*/ 423 h 499"/>
                <a:gd name="T6" fmla="*/ 0 60000 65536"/>
                <a:gd name="T7" fmla="*/ 0 60000 65536"/>
                <a:gd name="T8" fmla="*/ 0 60000 65536"/>
                <a:gd name="T9" fmla="*/ 0 w 263"/>
                <a:gd name="T10" fmla="*/ 0 h 499"/>
                <a:gd name="T11" fmla="*/ 263 w 2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499">
                  <a:moveTo>
                    <a:pt x="137" y="0"/>
                  </a:moveTo>
                  <a:lnTo>
                    <a:pt x="0" y="498"/>
                  </a:lnTo>
                  <a:lnTo>
                    <a:pt x="262" y="423"/>
                  </a:lnTo>
                </a:path>
              </a:pathLst>
            </a:custGeom>
            <a:noFill/>
            <a:ln w="22860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16" name="Freeform 108"/>
            <p:cNvSpPr>
              <a:spLocks/>
            </p:cNvSpPr>
            <p:nvPr/>
          </p:nvSpPr>
          <p:spPr bwMode="auto">
            <a:xfrm>
              <a:off x="2880" y="2216"/>
              <a:ext cx="357" cy="300"/>
            </a:xfrm>
            <a:custGeom>
              <a:avLst/>
              <a:gdLst>
                <a:gd name="T0" fmla="*/ 356 w 387"/>
                <a:gd name="T1" fmla="*/ 0 h 300"/>
                <a:gd name="T2" fmla="*/ 287 w 387"/>
                <a:gd name="T3" fmla="*/ 162 h 300"/>
                <a:gd name="T4" fmla="*/ 0 w 387"/>
                <a:gd name="T5" fmla="*/ 299 h 300"/>
                <a:gd name="T6" fmla="*/ 0 60000 65536"/>
                <a:gd name="T7" fmla="*/ 0 60000 65536"/>
                <a:gd name="T8" fmla="*/ 0 60000 65536"/>
                <a:gd name="T9" fmla="*/ 0 w 387"/>
                <a:gd name="T10" fmla="*/ 0 h 300"/>
                <a:gd name="T11" fmla="*/ 387 w 387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7" h="300">
                  <a:moveTo>
                    <a:pt x="386" y="0"/>
                  </a:moveTo>
                  <a:lnTo>
                    <a:pt x="311" y="162"/>
                  </a:lnTo>
                  <a:lnTo>
                    <a:pt x="0" y="299"/>
                  </a:lnTo>
                </a:path>
              </a:pathLst>
            </a:custGeom>
            <a:noFill/>
            <a:ln w="14604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17" name="Freeform 109"/>
            <p:cNvSpPr>
              <a:spLocks/>
            </p:cNvSpPr>
            <p:nvPr/>
          </p:nvSpPr>
          <p:spPr bwMode="auto">
            <a:xfrm>
              <a:off x="2898" y="2292"/>
              <a:ext cx="580" cy="220"/>
            </a:xfrm>
            <a:custGeom>
              <a:avLst/>
              <a:gdLst>
                <a:gd name="T0" fmla="*/ 0 w 628"/>
                <a:gd name="T1" fmla="*/ 219 h 220"/>
                <a:gd name="T2" fmla="*/ 341 w 628"/>
                <a:gd name="T3" fmla="*/ 141 h 220"/>
                <a:gd name="T4" fmla="*/ 579 w 628"/>
                <a:gd name="T5" fmla="*/ 0 h 220"/>
                <a:gd name="T6" fmla="*/ 0 60000 65536"/>
                <a:gd name="T7" fmla="*/ 0 60000 65536"/>
                <a:gd name="T8" fmla="*/ 0 60000 65536"/>
                <a:gd name="T9" fmla="*/ 0 w 628"/>
                <a:gd name="T10" fmla="*/ 0 h 220"/>
                <a:gd name="T11" fmla="*/ 628 w 628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8" h="220">
                  <a:moveTo>
                    <a:pt x="0" y="219"/>
                  </a:moveTo>
                  <a:lnTo>
                    <a:pt x="369" y="141"/>
                  </a:lnTo>
                  <a:lnTo>
                    <a:pt x="627" y="0"/>
                  </a:lnTo>
                </a:path>
              </a:pathLst>
            </a:custGeom>
            <a:noFill/>
            <a:ln w="14604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18" name="Line 110"/>
            <p:cNvSpPr>
              <a:spLocks noChangeShapeType="1"/>
            </p:cNvSpPr>
            <p:nvPr/>
          </p:nvSpPr>
          <p:spPr bwMode="auto">
            <a:xfrm flipV="1">
              <a:off x="3501" y="2025"/>
              <a:ext cx="357" cy="245"/>
            </a:xfrm>
            <a:prstGeom prst="line">
              <a:avLst/>
            </a:prstGeom>
            <a:noFill/>
            <a:ln w="14604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19" name="Freeform 111"/>
            <p:cNvSpPr>
              <a:spLocks/>
            </p:cNvSpPr>
            <p:nvPr/>
          </p:nvSpPr>
          <p:spPr bwMode="auto">
            <a:xfrm>
              <a:off x="3898" y="2614"/>
              <a:ext cx="366" cy="409"/>
            </a:xfrm>
            <a:custGeom>
              <a:avLst/>
              <a:gdLst>
                <a:gd name="T0" fmla="*/ 0 w 396"/>
                <a:gd name="T1" fmla="*/ 408 h 409"/>
                <a:gd name="T2" fmla="*/ 222 w 396"/>
                <a:gd name="T3" fmla="*/ 266 h 409"/>
                <a:gd name="T4" fmla="*/ 365 w 396"/>
                <a:gd name="T5" fmla="*/ 0 h 409"/>
                <a:gd name="T6" fmla="*/ 0 60000 65536"/>
                <a:gd name="T7" fmla="*/ 0 60000 65536"/>
                <a:gd name="T8" fmla="*/ 0 60000 65536"/>
                <a:gd name="T9" fmla="*/ 0 w 396"/>
                <a:gd name="T10" fmla="*/ 0 h 409"/>
                <a:gd name="T11" fmla="*/ 396 w 396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" h="409">
                  <a:moveTo>
                    <a:pt x="0" y="408"/>
                  </a:moveTo>
                  <a:lnTo>
                    <a:pt x="240" y="266"/>
                  </a:lnTo>
                  <a:lnTo>
                    <a:pt x="395" y="0"/>
                  </a:lnTo>
                </a:path>
              </a:pathLst>
            </a:custGeom>
            <a:noFill/>
            <a:ln w="14604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3820" name="Line 112"/>
            <p:cNvSpPr>
              <a:spLocks noChangeShapeType="1"/>
            </p:cNvSpPr>
            <p:nvPr/>
          </p:nvSpPr>
          <p:spPr bwMode="auto">
            <a:xfrm flipV="1">
              <a:off x="4336" y="2433"/>
              <a:ext cx="458" cy="290"/>
            </a:xfrm>
            <a:prstGeom prst="line">
              <a:avLst/>
            </a:prstGeom>
            <a:noFill/>
            <a:ln w="14604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21" name="Freeform 113"/>
            <p:cNvSpPr>
              <a:spLocks/>
            </p:cNvSpPr>
            <p:nvPr/>
          </p:nvSpPr>
          <p:spPr bwMode="auto">
            <a:xfrm>
              <a:off x="3920" y="2751"/>
              <a:ext cx="391" cy="258"/>
            </a:xfrm>
            <a:custGeom>
              <a:avLst/>
              <a:gdLst>
                <a:gd name="T0" fmla="*/ 0 w 424"/>
                <a:gd name="T1" fmla="*/ 257 h 258"/>
                <a:gd name="T2" fmla="*/ 278 w 424"/>
                <a:gd name="T3" fmla="*/ 134 h 258"/>
                <a:gd name="T4" fmla="*/ 390 w 424"/>
                <a:gd name="T5" fmla="*/ 0 h 258"/>
                <a:gd name="T6" fmla="*/ 0 60000 65536"/>
                <a:gd name="T7" fmla="*/ 0 60000 65536"/>
                <a:gd name="T8" fmla="*/ 0 60000 65536"/>
                <a:gd name="T9" fmla="*/ 0 w 424"/>
                <a:gd name="T10" fmla="*/ 0 h 258"/>
                <a:gd name="T11" fmla="*/ 424 w 424"/>
                <a:gd name="T12" fmla="*/ 258 h 2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" h="258">
                  <a:moveTo>
                    <a:pt x="0" y="257"/>
                  </a:moveTo>
                  <a:lnTo>
                    <a:pt x="301" y="134"/>
                  </a:lnTo>
                  <a:lnTo>
                    <a:pt x="423" y="0"/>
                  </a:lnTo>
                </a:path>
              </a:pathLst>
            </a:custGeom>
            <a:noFill/>
            <a:ln w="14604">
              <a:solidFill>
                <a:srgbClr val="008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/>
              <a:t>Echellogram</a:t>
            </a:r>
            <a:endParaRPr lang="cs-CZ" b="1" dirty="0"/>
          </a:p>
        </p:txBody>
      </p:sp>
      <p:sp>
        <p:nvSpPr>
          <p:cNvPr id="34820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0C64FD-6FDE-49FC-B4ED-CBCAB2672BF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cs-CZ"/>
          </a:p>
        </p:txBody>
      </p:sp>
      <p:grpSp>
        <p:nvGrpSpPr>
          <p:cNvPr id="34822" name="Group 87"/>
          <p:cNvGrpSpPr>
            <a:grpSpLocks noGrp="1"/>
          </p:cNvGrpSpPr>
          <p:nvPr/>
        </p:nvGrpSpPr>
        <p:grpSpPr bwMode="auto">
          <a:xfrm>
            <a:off x="457200" y="1600200"/>
            <a:ext cx="7467600" cy="4873625"/>
            <a:chOff x="566" y="576"/>
            <a:chExt cx="5243" cy="3702"/>
          </a:xfrm>
        </p:grpSpPr>
        <p:sp>
          <p:nvSpPr>
            <p:cNvPr id="34823" name="Rectangle 88"/>
            <p:cNvSpPr>
              <a:spLocks noChangeArrowheads="1"/>
            </p:cNvSpPr>
            <p:nvPr/>
          </p:nvSpPr>
          <p:spPr bwMode="auto">
            <a:xfrm>
              <a:off x="1104" y="672"/>
              <a:ext cx="4704" cy="30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grpSp>
          <p:nvGrpSpPr>
            <p:cNvPr id="34824" name="Group 89"/>
            <p:cNvGrpSpPr>
              <a:grpSpLocks/>
            </p:cNvGrpSpPr>
            <p:nvPr/>
          </p:nvGrpSpPr>
          <p:grpSpPr bwMode="auto">
            <a:xfrm>
              <a:off x="1273" y="734"/>
              <a:ext cx="4536" cy="2865"/>
              <a:chOff x="1273" y="734"/>
              <a:chExt cx="4536" cy="2865"/>
            </a:xfrm>
          </p:grpSpPr>
          <p:grpSp>
            <p:nvGrpSpPr>
              <p:cNvPr id="34829" name="Group 90"/>
              <p:cNvGrpSpPr>
                <a:grpSpLocks/>
              </p:cNvGrpSpPr>
              <p:nvPr/>
            </p:nvGrpSpPr>
            <p:grpSpPr bwMode="auto">
              <a:xfrm>
                <a:off x="1301" y="734"/>
                <a:ext cx="4116" cy="2865"/>
                <a:chOff x="1301" y="734"/>
                <a:chExt cx="4116" cy="2865"/>
              </a:xfrm>
            </p:grpSpPr>
            <p:sp>
              <p:nvSpPr>
                <p:cNvPr id="34846" name="Freeform 91"/>
                <p:cNvSpPr>
                  <a:spLocks/>
                </p:cNvSpPr>
                <p:nvPr/>
              </p:nvSpPr>
              <p:spPr bwMode="auto">
                <a:xfrm>
                  <a:off x="2847" y="3221"/>
                  <a:ext cx="2" cy="79"/>
                </a:xfrm>
                <a:custGeom>
                  <a:avLst/>
                  <a:gdLst>
                    <a:gd name="T0" fmla="*/ 0 w 2"/>
                    <a:gd name="T1" fmla="*/ 78 h 79"/>
                    <a:gd name="T2" fmla="*/ 0 w 2"/>
                    <a:gd name="T3" fmla="*/ 0 h 79"/>
                    <a:gd name="T4" fmla="*/ 1 w 2"/>
                    <a:gd name="T5" fmla="*/ 0 h 79"/>
                    <a:gd name="T6" fmla="*/ 1 w 2"/>
                    <a:gd name="T7" fmla="*/ 78 h 79"/>
                    <a:gd name="T8" fmla="*/ 0 w 2"/>
                    <a:gd name="T9" fmla="*/ 78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9"/>
                    <a:gd name="T17" fmla="*/ 2 w 2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9">
                      <a:moveTo>
                        <a:pt x="0" y="78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78"/>
                      </a:lnTo>
                      <a:lnTo>
                        <a:pt x="0" y="78"/>
                      </a:lnTo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0080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Schoolbook" pitchFamily="18" charset="0"/>
                  </a:endParaRPr>
                </a:p>
              </p:txBody>
            </p:sp>
            <p:sp>
              <p:nvSpPr>
                <p:cNvPr id="34847" name="Freeform 92"/>
                <p:cNvSpPr>
                  <a:spLocks/>
                </p:cNvSpPr>
                <p:nvPr/>
              </p:nvSpPr>
              <p:spPr bwMode="auto">
                <a:xfrm>
                  <a:off x="1301" y="734"/>
                  <a:ext cx="4116" cy="1585"/>
                </a:xfrm>
                <a:custGeom>
                  <a:avLst/>
                  <a:gdLst>
                    <a:gd name="T0" fmla="*/ 0 w 4116"/>
                    <a:gd name="T1" fmla="*/ 124 h 1585"/>
                    <a:gd name="T2" fmla="*/ 4115 w 4116"/>
                    <a:gd name="T3" fmla="*/ 0 h 1585"/>
                    <a:gd name="T4" fmla="*/ 3903 w 4116"/>
                    <a:gd name="T5" fmla="*/ 386 h 1585"/>
                    <a:gd name="T6" fmla="*/ 3779 w 4116"/>
                    <a:gd name="T7" fmla="*/ 948 h 1585"/>
                    <a:gd name="T8" fmla="*/ 3716 w 4116"/>
                    <a:gd name="T9" fmla="*/ 1485 h 1585"/>
                    <a:gd name="T10" fmla="*/ 424 w 4116"/>
                    <a:gd name="T11" fmla="*/ 1584 h 1585"/>
                    <a:gd name="T12" fmla="*/ 324 w 4116"/>
                    <a:gd name="T13" fmla="*/ 1029 h 1585"/>
                    <a:gd name="T14" fmla="*/ 199 w 4116"/>
                    <a:gd name="T15" fmla="*/ 486 h 1585"/>
                    <a:gd name="T16" fmla="*/ 0 w 4116"/>
                    <a:gd name="T17" fmla="*/ 124 h 15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16"/>
                    <a:gd name="T28" fmla="*/ 0 h 1585"/>
                    <a:gd name="T29" fmla="*/ 4116 w 4116"/>
                    <a:gd name="T30" fmla="*/ 1585 h 15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16" h="1585">
                      <a:moveTo>
                        <a:pt x="0" y="124"/>
                      </a:moveTo>
                      <a:lnTo>
                        <a:pt x="4115" y="0"/>
                      </a:lnTo>
                      <a:lnTo>
                        <a:pt x="3903" y="386"/>
                      </a:lnTo>
                      <a:lnTo>
                        <a:pt x="3779" y="948"/>
                      </a:lnTo>
                      <a:lnTo>
                        <a:pt x="3716" y="1485"/>
                      </a:lnTo>
                      <a:lnTo>
                        <a:pt x="424" y="1584"/>
                      </a:lnTo>
                      <a:lnTo>
                        <a:pt x="324" y="1029"/>
                      </a:lnTo>
                      <a:lnTo>
                        <a:pt x="199" y="486"/>
                      </a:lnTo>
                      <a:lnTo>
                        <a:pt x="0" y="124"/>
                      </a:ln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0080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Schoolbook" pitchFamily="18" charset="0"/>
                  </a:endParaRPr>
                </a:p>
              </p:txBody>
            </p:sp>
            <p:sp>
              <p:nvSpPr>
                <p:cNvPr id="34848" name="Freeform 93"/>
                <p:cNvSpPr>
                  <a:spLocks/>
                </p:cNvSpPr>
                <p:nvPr/>
              </p:nvSpPr>
              <p:spPr bwMode="auto">
                <a:xfrm>
                  <a:off x="1712" y="2219"/>
                  <a:ext cx="3294" cy="1380"/>
                </a:xfrm>
                <a:custGeom>
                  <a:avLst/>
                  <a:gdLst>
                    <a:gd name="T0" fmla="*/ 0 w 3294"/>
                    <a:gd name="T1" fmla="*/ 99 h 1380"/>
                    <a:gd name="T2" fmla="*/ 75 w 3294"/>
                    <a:gd name="T3" fmla="*/ 822 h 1380"/>
                    <a:gd name="T4" fmla="*/ 100 w 3294"/>
                    <a:gd name="T5" fmla="*/ 1379 h 1380"/>
                    <a:gd name="T6" fmla="*/ 3168 w 3294"/>
                    <a:gd name="T7" fmla="*/ 1287 h 1380"/>
                    <a:gd name="T8" fmla="*/ 3206 w 3294"/>
                    <a:gd name="T9" fmla="*/ 549 h 1380"/>
                    <a:gd name="T10" fmla="*/ 3293 w 3294"/>
                    <a:gd name="T11" fmla="*/ 0 h 1380"/>
                    <a:gd name="T12" fmla="*/ 0 w 3294"/>
                    <a:gd name="T13" fmla="*/ 99 h 13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94"/>
                    <a:gd name="T22" fmla="*/ 0 h 1380"/>
                    <a:gd name="T23" fmla="*/ 3294 w 3294"/>
                    <a:gd name="T24" fmla="*/ 1380 h 13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94" h="1380">
                      <a:moveTo>
                        <a:pt x="0" y="99"/>
                      </a:moveTo>
                      <a:lnTo>
                        <a:pt x="75" y="822"/>
                      </a:lnTo>
                      <a:lnTo>
                        <a:pt x="100" y="1379"/>
                      </a:lnTo>
                      <a:lnTo>
                        <a:pt x="3168" y="1287"/>
                      </a:lnTo>
                      <a:lnTo>
                        <a:pt x="3206" y="549"/>
                      </a:lnTo>
                      <a:lnTo>
                        <a:pt x="3293" y="0"/>
                      </a:lnTo>
                      <a:lnTo>
                        <a:pt x="0" y="99"/>
                      </a:lnTo>
                    </a:path>
                  </a:pathLst>
                </a:custGeom>
                <a:gradFill rotWithShape="0">
                  <a:gsLst>
                    <a:gs pos="0">
                      <a:srgbClr val="00FF00"/>
                    </a:gs>
                    <a:gs pos="100000">
                      <a:srgbClr val="8000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34830" name="Freeform 94"/>
              <p:cNvSpPr>
                <a:spLocks/>
              </p:cNvSpPr>
              <p:nvPr/>
            </p:nvSpPr>
            <p:spPr bwMode="auto">
              <a:xfrm>
                <a:off x="1273" y="788"/>
                <a:ext cx="4204" cy="159"/>
              </a:xfrm>
              <a:custGeom>
                <a:avLst/>
                <a:gdLst>
                  <a:gd name="T0" fmla="*/ 0 w 4204"/>
                  <a:gd name="T1" fmla="*/ 158 h 159"/>
                  <a:gd name="T2" fmla="*/ 0 w 4204"/>
                  <a:gd name="T3" fmla="*/ 126 h 159"/>
                  <a:gd name="T4" fmla="*/ 4203 w 4204"/>
                  <a:gd name="T5" fmla="*/ 0 h 159"/>
                  <a:gd name="T6" fmla="*/ 4203 w 4204"/>
                  <a:gd name="T7" fmla="*/ 32 h 159"/>
                  <a:gd name="T8" fmla="*/ 0 w 4204"/>
                  <a:gd name="T9" fmla="*/ 158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4"/>
                  <a:gd name="T16" fmla="*/ 0 h 159"/>
                  <a:gd name="T17" fmla="*/ 4204 w 420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4" h="159">
                    <a:moveTo>
                      <a:pt x="0" y="158"/>
                    </a:moveTo>
                    <a:lnTo>
                      <a:pt x="0" y="126"/>
                    </a:lnTo>
                    <a:lnTo>
                      <a:pt x="4203" y="0"/>
                    </a:lnTo>
                    <a:lnTo>
                      <a:pt x="4203" y="32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1" name="Freeform 95"/>
              <p:cNvSpPr>
                <a:spLocks/>
              </p:cNvSpPr>
              <p:nvPr/>
            </p:nvSpPr>
            <p:spPr bwMode="auto">
              <a:xfrm>
                <a:off x="1366" y="865"/>
                <a:ext cx="4204" cy="159"/>
              </a:xfrm>
              <a:custGeom>
                <a:avLst/>
                <a:gdLst>
                  <a:gd name="T0" fmla="*/ 0 w 4204"/>
                  <a:gd name="T1" fmla="*/ 158 h 159"/>
                  <a:gd name="T2" fmla="*/ 0 w 4204"/>
                  <a:gd name="T3" fmla="*/ 126 h 159"/>
                  <a:gd name="T4" fmla="*/ 4203 w 4204"/>
                  <a:gd name="T5" fmla="*/ 0 h 159"/>
                  <a:gd name="T6" fmla="*/ 4203 w 4204"/>
                  <a:gd name="T7" fmla="*/ 32 h 159"/>
                  <a:gd name="T8" fmla="*/ 0 w 4204"/>
                  <a:gd name="T9" fmla="*/ 158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4"/>
                  <a:gd name="T16" fmla="*/ 0 h 159"/>
                  <a:gd name="T17" fmla="*/ 4204 w 420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4" h="159">
                    <a:moveTo>
                      <a:pt x="0" y="158"/>
                    </a:moveTo>
                    <a:lnTo>
                      <a:pt x="0" y="126"/>
                    </a:lnTo>
                    <a:lnTo>
                      <a:pt x="4203" y="0"/>
                    </a:lnTo>
                    <a:lnTo>
                      <a:pt x="4203" y="32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2" name="Freeform 96"/>
              <p:cNvSpPr>
                <a:spLocks/>
              </p:cNvSpPr>
              <p:nvPr/>
            </p:nvSpPr>
            <p:spPr bwMode="auto">
              <a:xfrm>
                <a:off x="1406" y="944"/>
                <a:ext cx="4203" cy="166"/>
              </a:xfrm>
              <a:custGeom>
                <a:avLst/>
                <a:gdLst>
                  <a:gd name="T0" fmla="*/ 0 w 4203"/>
                  <a:gd name="T1" fmla="*/ 165 h 166"/>
                  <a:gd name="T2" fmla="*/ 0 w 4203"/>
                  <a:gd name="T3" fmla="*/ 126 h 166"/>
                  <a:gd name="T4" fmla="*/ 4202 w 4203"/>
                  <a:gd name="T5" fmla="*/ 0 h 166"/>
                  <a:gd name="T6" fmla="*/ 4202 w 4203"/>
                  <a:gd name="T7" fmla="*/ 39 h 166"/>
                  <a:gd name="T8" fmla="*/ 0 w 4203"/>
                  <a:gd name="T9" fmla="*/ 165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166"/>
                  <a:gd name="T17" fmla="*/ 4203 w 4203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166">
                    <a:moveTo>
                      <a:pt x="0" y="165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39"/>
                    </a:lnTo>
                    <a:lnTo>
                      <a:pt x="0" y="16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3" name="Freeform 97"/>
              <p:cNvSpPr>
                <a:spLocks/>
              </p:cNvSpPr>
              <p:nvPr/>
            </p:nvSpPr>
            <p:spPr bwMode="auto">
              <a:xfrm>
                <a:off x="1454" y="1028"/>
                <a:ext cx="4203" cy="177"/>
              </a:xfrm>
              <a:custGeom>
                <a:avLst/>
                <a:gdLst>
                  <a:gd name="T0" fmla="*/ 0 w 4203"/>
                  <a:gd name="T1" fmla="*/ 176 h 177"/>
                  <a:gd name="T2" fmla="*/ 0 w 4203"/>
                  <a:gd name="T3" fmla="*/ 126 h 177"/>
                  <a:gd name="T4" fmla="*/ 4202 w 4203"/>
                  <a:gd name="T5" fmla="*/ 0 h 177"/>
                  <a:gd name="T6" fmla="*/ 4202 w 4203"/>
                  <a:gd name="T7" fmla="*/ 50 h 177"/>
                  <a:gd name="T8" fmla="*/ 0 w 4203"/>
                  <a:gd name="T9" fmla="*/ 176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177"/>
                  <a:gd name="T17" fmla="*/ 4203 w 4203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177">
                    <a:moveTo>
                      <a:pt x="0" y="176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50"/>
                    </a:lnTo>
                    <a:lnTo>
                      <a:pt x="0" y="176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4" name="Freeform 98"/>
              <p:cNvSpPr>
                <a:spLocks/>
              </p:cNvSpPr>
              <p:nvPr/>
            </p:nvSpPr>
            <p:spPr bwMode="auto">
              <a:xfrm>
                <a:off x="1439" y="1128"/>
                <a:ext cx="4204" cy="177"/>
              </a:xfrm>
              <a:custGeom>
                <a:avLst/>
                <a:gdLst>
                  <a:gd name="T0" fmla="*/ 0 w 4204"/>
                  <a:gd name="T1" fmla="*/ 176 h 177"/>
                  <a:gd name="T2" fmla="*/ 0 w 4204"/>
                  <a:gd name="T3" fmla="*/ 126 h 177"/>
                  <a:gd name="T4" fmla="*/ 4203 w 4204"/>
                  <a:gd name="T5" fmla="*/ 0 h 177"/>
                  <a:gd name="T6" fmla="*/ 4203 w 4204"/>
                  <a:gd name="T7" fmla="*/ 50 h 177"/>
                  <a:gd name="T8" fmla="*/ 0 w 4204"/>
                  <a:gd name="T9" fmla="*/ 176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4"/>
                  <a:gd name="T16" fmla="*/ 0 h 177"/>
                  <a:gd name="T17" fmla="*/ 4204 w 4204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4" h="177">
                    <a:moveTo>
                      <a:pt x="0" y="176"/>
                    </a:moveTo>
                    <a:lnTo>
                      <a:pt x="0" y="126"/>
                    </a:lnTo>
                    <a:lnTo>
                      <a:pt x="4203" y="0"/>
                    </a:lnTo>
                    <a:lnTo>
                      <a:pt x="4203" y="50"/>
                    </a:lnTo>
                    <a:lnTo>
                      <a:pt x="0" y="176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5" name="Freeform 99"/>
              <p:cNvSpPr>
                <a:spLocks/>
              </p:cNvSpPr>
              <p:nvPr/>
            </p:nvSpPr>
            <p:spPr bwMode="auto">
              <a:xfrm>
                <a:off x="1508" y="1219"/>
                <a:ext cx="4203" cy="182"/>
              </a:xfrm>
              <a:custGeom>
                <a:avLst/>
                <a:gdLst>
                  <a:gd name="T0" fmla="*/ 0 w 4203"/>
                  <a:gd name="T1" fmla="*/ 181 h 182"/>
                  <a:gd name="T2" fmla="*/ 0 w 4203"/>
                  <a:gd name="T3" fmla="*/ 126 h 182"/>
                  <a:gd name="T4" fmla="*/ 4202 w 4203"/>
                  <a:gd name="T5" fmla="*/ 0 h 182"/>
                  <a:gd name="T6" fmla="*/ 4202 w 4203"/>
                  <a:gd name="T7" fmla="*/ 55 h 182"/>
                  <a:gd name="T8" fmla="*/ 0 w 4203"/>
                  <a:gd name="T9" fmla="*/ 18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182"/>
                  <a:gd name="T17" fmla="*/ 4203 w 4203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182">
                    <a:moveTo>
                      <a:pt x="0" y="181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55"/>
                    </a:lnTo>
                    <a:lnTo>
                      <a:pt x="0" y="18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6" name="Freeform 100"/>
              <p:cNvSpPr>
                <a:spLocks/>
              </p:cNvSpPr>
              <p:nvPr/>
            </p:nvSpPr>
            <p:spPr bwMode="auto">
              <a:xfrm>
                <a:off x="1513" y="1327"/>
                <a:ext cx="4204" cy="191"/>
              </a:xfrm>
              <a:custGeom>
                <a:avLst/>
                <a:gdLst>
                  <a:gd name="T0" fmla="*/ 0 w 4204"/>
                  <a:gd name="T1" fmla="*/ 190 h 191"/>
                  <a:gd name="T2" fmla="*/ 0 w 4204"/>
                  <a:gd name="T3" fmla="*/ 126 h 191"/>
                  <a:gd name="T4" fmla="*/ 4203 w 4204"/>
                  <a:gd name="T5" fmla="*/ 0 h 191"/>
                  <a:gd name="T6" fmla="*/ 4203 w 4204"/>
                  <a:gd name="T7" fmla="*/ 64 h 191"/>
                  <a:gd name="T8" fmla="*/ 0 w 4204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4"/>
                  <a:gd name="T16" fmla="*/ 0 h 191"/>
                  <a:gd name="T17" fmla="*/ 4204 w 4204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4" h="191">
                    <a:moveTo>
                      <a:pt x="0" y="190"/>
                    </a:moveTo>
                    <a:lnTo>
                      <a:pt x="0" y="126"/>
                    </a:lnTo>
                    <a:lnTo>
                      <a:pt x="4203" y="0"/>
                    </a:lnTo>
                    <a:lnTo>
                      <a:pt x="4203" y="64"/>
                    </a:lnTo>
                    <a:lnTo>
                      <a:pt x="0" y="19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7" name="Freeform 101"/>
              <p:cNvSpPr>
                <a:spLocks/>
              </p:cNvSpPr>
              <p:nvPr/>
            </p:nvSpPr>
            <p:spPr bwMode="auto">
              <a:xfrm>
                <a:off x="1521" y="1450"/>
                <a:ext cx="4204" cy="200"/>
              </a:xfrm>
              <a:custGeom>
                <a:avLst/>
                <a:gdLst>
                  <a:gd name="T0" fmla="*/ 0 w 4204"/>
                  <a:gd name="T1" fmla="*/ 199 h 200"/>
                  <a:gd name="T2" fmla="*/ 0 w 4204"/>
                  <a:gd name="T3" fmla="*/ 126 h 200"/>
                  <a:gd name="T4" fmla="*/ 4203 w 4204"/>
                  <a:gd name="T5" fmla="*/ 0 h 200"/>
                  <a:gd name="T6" fmla="*/ 4203 w 4204"/>
                  <a:gd name="T7" fmla="*/ 72 h 200"/>
                  <a:gd name="T8" fmla="*/ 0 w 4204"/>
                  <a:gd name="T9" fmla="*/ 199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4"/>
                  <a:gd name="T16" fmla="*/ 0 h 200"/>
                  <a:gd name="T17" fmla="*/ 4204 w 4204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4" h="200">
                    <a:moveTo>
                      <a:pt x="0" y="199"/>
                    </a:moveTo>
                    <a:lnTo>
                      <a:pt x="0" y="126"/>
                    </a:lnTo>
                    <a:lnTo>
                      <a:pt x="4203" y="0"/>
                    </a:lnTo>
                    <a:lnTo>
                      <a:pt x="4203" y="72"/>
                    </a:lnTo>
                    <a:lnTo>
                      <a:pt x="0" y="199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8" name="Freeform 102"/>
              <p:cNvSpPr>
                <a:spLocks/>
              </p:cNvSpPr>
              <p:nvPr/>
            </p:nvSpPr>
            <p:spPr bwMode="auto">
              <a:xfrm>
                <a:off x="1520" y="1591"/>
                <a:ext cx="4203" cy="206"/>
              </a:xfrm>
              <a:custGeom>
                <a:avLst/>
                <a:gdLst>
                  <a:gd name="T0" fmla="*/ 0 w 4203"/>
                  <a:gd name="T1" fmla="*/ 205 h 206"/>
                  <a:gd name="T2" fmla="*/ 0 w 4203"/>
                  <a:gd name="T3" fmla="*/ 126 h 206"/>
                  <a:gd name="T4" fmla="*/ 4202 w 4203"/>
                  <a:gd name="T5" fmla="*/ 0 h 206"/>
                  <a:gd name="T6" fmla="*/ 4202 w 4203"/>
                  <a:gd name="T7" fmla="*/ 78 h 206"/>
                  <a:gd name="T8" fmla="*/ 0 w 4203"/>
                  <a:gd name="T9" fmla="*/ 205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206"/>
                  <a:gd name="T17" fmla="*/ 4203 w 4203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206">
                    <a:moveTo>
                      <a:pt x="0" y="205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78"/>
                    </a:lnTo>
                    <a:lnTo>
                      <a:pt x="0" y="20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39" name="Freeform 103"/>
              <p:cNvSpPr>
                <a:spLocks/>
              </p:cNvSpPr>
              <p:nvPr/>
            </p:nvSpPr>
            <p:spPr bwMode="auto">
              <a:xfrm>
                <a:off x="1519" y="1753"/>
                <a:ext cx="4203" cy="214"/>
              </a:xfrm>
              <a:custGeom>
                <a:avLst/>
                <a:gdLst>
                  <a:gd name="T0" fmla="*/ 0 w 4203"/>
                  <a:gd name="T1" fmla="*/ 213 h 214"/>
                  <a:gd name="T2" fmla="*/ 0 w 4203"/>
                  <a:gd name="T3" fmla="*/ 126 h 214"/>
                  <a:gd name="T4" fmla="*/ 4202 w 4203"/>
                  <a:gd name="T5" fmla="*/ 0 h 214"/>
                  <a:gd name="T6" fmla="*/ 4202 w 4203"/>
                  <a:gd name="T7" fmla="*/ 87 h 214"/>
                  <a:gd name="T8" fmla="*/ 0 w 4203"/>
                  <a:gd name="T9" fmla="*/ 213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214"/>
                  <a:gd name="T17" fmla="*/ 4203 w 4203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214">
                    <a:moveTo>
                      <a:pt x="0" y="213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87"/>
                    </a:lnTo>
                    <a:lnTo>
                      <a:pt x="0" y="21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40" name="Freeform 104"/>
              <p:cNvSpPr>
                <a:spLocks/>
              </p:cNvSpPr>
              <p:nvPr/>
            </p:nvSpPr>
            <p:spPr bwMode="auto">
              <a:xfrm>
                <a:off x="1606" y="1927"/>
                <a:ext cx="4203" cy="220"/>
              </a:xfrm>
              <a:custGeom>
                <a:avLst/>
                <a:gdLst>
                  <a:gd name="T0" fmla="*/ 0 w 4203"/>
                  <a:gd name="T1" fmla="*/ 219 h 220"/>
                  <a:gd name="T2" fmla="*/ 0 w 4203"/>
                  <a:gd name="T3" fmla="*/ 126 h 220"/>
                  <a:gd name="T4" fmla="*/ 4202 w 4203"/>
                  <a:gd name="T5" fmla="*/ 0 h 220"/>
                  <a:gd name="T6" fmla="*/ 4202 w 4203"/>
                  <a:gd name="T7" fmla="*/ 93 h 220"/>
                  <a:gd name="T8" fmla="*/ 0 w 4203"/>
                  <a:gd name="T9" fmla="*/ 219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220"/>
                  <a:gd name="T17" fmla="*/ 4203 w 4203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220">
                    <a:moveTo>
                      <a:pt x="0" y="219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93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41" name="Freeform 105"/>
              <p:cNvSpPr>
                <a:spLocks/>
              </p:cNvSpPr>
              <p:nvPr/>
            </p:nvSpPr>
            <p:spPr bwMode="auto">
              <a:xfrm>
                <a:off x="1542" y="2128"/>
                <a:ext cx="4203" cy="231"/>
              </a:xfrm>
              <a:custGeom>
                <a:avLst/>
                <a:gdLst>
                  <a:gd name="T0" fmla="*/ 0 w 4203"/>
                  <a:gd name="T1" fmla="*/ 230 h 231"/>
                  <a:gd name="T2" fmla="*/ 0 w 4203"/>
                  <a:gd name="T3" fmla="*/ 126 h 231"/>
                  <a:gd name="T4" fmla="*/ 4202 w 4203"/>
                  <a:gd name="T5" fmla="*/ 0 h 231"/>
                  <a:gd name="T6" fmla="*/ 4202 w 4203"/>
                  <a:gd name="T7" fmla="*/ 104 h 231"/>
                  <a:gd name="T8" fmla="*/ 0 w 4203"/>
                  <a:gd name="T9" fmla="*/ 230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231"/>
                  <a:gd name="T17" fmla="*/ 4203 w 4203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231">
                    <a:moveTo>
                      <a:pt x="0" y="230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104"/>
                    </a:lnTo>
                    <a:lnTo>
                      <a:pt x="0" y="23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42" name="Freeform 106"/>
              <p:cNvSpPr>
                <a:spLocks/>
              </p:cNvSpPr>
              <p:nvPr/>
            </p:nvSpPr>
            <p:spPr bwMode="auto">
              <a:xfrm>
                <a:off x="1504" y="2355"/>
                <a:ext cx="4203" cy="252"/>
              </a:xfrm>
              <a:custGeom>
                <a:avLst/>
                <a:gdLst>
                  <a:gd name="T0" fmla="*/ 0 w 4203"/>
                  <a:gd name="T1" fmla="*/ 251 h 252"/>
                  <a:gd name="T2" fmla="*/ 0 w 4203"/>
                  <a:gd name="T3" fmla="*/ 126 h 252"/>
                  <a:gd name="T4" fmla="*/ 4202 w 4203"/>
                  <a:gd name="T5" fmla="*/ 0 h 252"/>
                  <a:gd name="T6" fmla="*/ 4202 w 4203"/>
                  <a:gd name="T7" fmla="*/ 125 h 252"/>
                  <a:gd name="T8" fmla="*/ 0 w 4203"/>
                  <a:gd name="T9" fmla="*/ 251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252"/>
                  <a:gd name="T17" fmla="*/ 4203 w 4203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252">
                    <a:moveTo>
                      <a:pt x="0" y="251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125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43" name="Freeform 107"/>
              <p:cNvSpPr>
                <a:spLocks/>
              </p:cNvSpPr>
              <p:nvPr/>
            </p:nvSpPr>
            <p:spPr bwMode="auto">
              <a:xfrm>
                <a:off x="1468" y="2612"/>
                <a:ext cx="4204" cy="264"/>
              </a:xfrm>
              <a:custGeom>
                <a:avLst/>
                <a:gdLst>
                  <a:gd name="T0" fmla="*/ 0 w 4204"/>
                  <a:gd name="T1" fmla="*/ 263 h 264"/>
                  <a:gd name="T2" fmla="*/ 0 w 4204"/>
                  <a:gd name="T3" fmla="*/ 126 h 264"/>
                  <a:gd name="T4" fmla="*/ 4203 w 4204"/>
                  <a:gd name="T5" fmla="*/ 0 h 264"/>
                  <a:gd name="T6" fmla="*/ 4203 w 4204"/>
                  <a:gd name="T7" fmla="*/ 137 h 264"/>
                  <a:gd name="T8" fmla="*/ 0 w 4204"/>
                  <a:gd name="T9" fmla="*/ 263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4"/>
                  <a:gd name="T16" fmla="*/ 0 h 264"/>
                  <a:gd name="T17" fmla="*/ 4204 w 4204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4" h="264">
                    <a:moveTo>
                      <a:pt x="0" y="263"/>
                    </a:moveTo>
                    <a:lnTo>
                      <a:pt x="0" y="126"/>
                    </a:lnTo>
                    <a:lnTo>
                      <a:pt x="4203" y="0"/>
                    </a:lnTo>
                    <a:lnTo>
                      <a:pt x="4203" y="137"/>
                    </a:lnTo>
                    <a:lnTo>
                      <a:pt x="0" y="263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44" name="Freeform 108"/>
              <p:cNvSpPr>
                <a:spLocks/>
              </p:cNvSpPr>
              <p:nvPr/>
            </p:nvSpPr>
            <p:spPr bwMode="auto">
              <a:xfrm>
                <a:off x="1483" y="2888"/>
                <a:ext cx="4203" cy="277"/>
              </a:xfrm>
              <a:custGeom>
                <a:avLst/>
                <a:gdLst>
                  <a:gd name="T0" fmla="*/ 0 w 4203"/>
                  <a:gd name="T1" fmla="*/ 276 h 277"/>
                  <a:gd name="T2" fmla="*/ 0 w 4203"/>
                  <a:gd name="T3" fmla="*/ 126 h 277"/>
                  <a:gd name="T4" fmla="*/ 4202 w 4203"/>
                  <a:gd name="T5" fmla="*/ 0 h 277"/>
                  <a:gd name="T6" fmla="*/ 4202 w 4203"/>
                  <a:gd name="T7" fmla="*/ 150 h 277"/>
                  <a:gd name="T8" fmla="*/ 0 w 4203"/>
                  <a:gd name="T9" fmla="*/ 276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277"/>
                  <a:gd name="T17" fmla="*/ 4203 w 4203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277">
                    <a:moveTo>
                      <a:pt x="0" y="276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150"/>
                    </a:lnTo>
                    <a:lnTo>
                      <a:pt x="0" y="276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  <p:sp>
            <p:nvSpPr>
              <p:cNvPr id="34845" name="Freeform 109"/>
              <p:cNvSpPr>
                <a:spLocks/>
              </p:cNvSpPr>
              <p:nvPr/>
            </p:nvSpPr>
            <p:spPr bwMode="auto">
              <a:xfrm>
                <a:off x="1504" y="3182"/>
                <a:ext cx="4203" cy="277"/>
              </a:xfrm>
              <a:custGeom>
                <a:avLst/>
                <a:gdLst>
                  <a:gd name="T0" fmla="*/ 0 w 4203"/>
                  <a:gd name="T1" fmla="*/ 276 h 277"/>
                  <a:gd name="T2" fmla="*/ 0 w 4203"/>
                  <a:gd name="T3" fmla="*/ 126 h 277"/>
                  <a:gd name="T4" fmla="*/ 4202 w 4203"/>
                  <a:gd name="T5" fmla="*/ 0 h 277"/>
                  <a:gd name="T6" fmla="*/ 4202 w 4203"/>
                  <a:gd name="T7" fmla="*/ 150 h 277"/>
                  <a:gd name="T8" fmla="*/ 0 w 4203"/>
                  <a:gd name="T9" fmla="*/ 276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3"/>
                  <a:gd name="T16" fmla="*/ 0 h 277"/>
                  <a:gd name="T17" fmla="*/ 4203 w 4203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3" h="277">
                    <a:moveTo>
                      <a:pt x="0" y="276"/>
                    </a:moveTo>
                    <a:lnTo>
                      <a:pt x="0" y="126"/>
                    </a:lnTo>
                    <a:lnTo>
                      <a:pt x="4202" y="0"/>
                    </a:lnTo>
                    <a:lnTo>
                      <a:pt x="4202" y="150"/>
                    </a:lnTo>
                    <a:lnTo>
                      <a:pt x="0" y="276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Schoolbook" pitchFamily="18" charset="0"/>
                </a:endParaRPr>
              </a:p>
            </p:txBody>
          </p:sp>
        </p:grpSp>
        <p:sp>
          <p:nvSpPr>
            <p:cNvPr id="34825" name="Line 110"/>
            <p:cNvSpPr>
              <a:spLocks noChangeShapeType="1"/>
            </p:cNvSpPr>
            <p:nvPr/>
          </p:nvSpPr>
          <p:spPr bwMode="auto">
            <a:xfrm>
              <a:off x="912" y="576"/>
              <a:ext cx="0" cy="3187"/>
            </a:xfrm>
            <a:prstGeom prst="line">
              <a:avLst/>
            </a:prstGeom>
            <a:noFill/>
            <a:ln w="228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6" name="Line 111"/>
            <p:cNvSpPr>
              <a:spLocks noChangeShapeType="1"/>
            </p:cNvSpPr>
            <p:nvPr/>
          </p:nvSpPr>
          <p:spPr bwMode="auto">
            <a:xfrm>
              <a:off x="1797" y="3896"/>
              <a:ext cx="3080" cy="0"/>
            </a:xfrm>
            <a:prstGeom prst="line">
              <a:avLst/>
            </a:prstGeom>
            <a:noFill/>
            <a:ln w="228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7" name="Text Box 112"/>
            <p:cNvSpPr txBox="1">
              <a:spLocks noChangeArrowheads="1"/>
            </p:cNvSpPr>
            <p:nvPr/>
          </p:nvSpPr>
          <p:spPr bwMode="auto">
            <a:xfrm>
              <a:off x="2561" y="3948"/>
              <a:ext cx="12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700" b="1">
                  <a:solidFill>
                    <a:srgbClr val="000000"/>
                  </a:solidFill>
                  <a:latin typeface="Century Schoolbook" pitchFamily="18" charset="0"/>
                </a:rPr>
                <a:t>wavelength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4828" name="Text Box 113"/>
            <p:cNvSpPr txBox="1">
              <a:spLocks noChangeArrowheads="1"/>
            </p:cNvSpPr>
            <p:nvPr/>
          </p:nvSpPr>
          <p:spPr bwMode="auto">
            <a:xfrm rot="-5400000">
              <a:off x="339" y="2112"/>
              <a:ext cx="74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700" b="1">
                  <a:solidFill>
                    <a:srgbClr val="000000"/>
                  </a:solidFill>
                  <a:latin typeface="Century Schoolbook" pitchFamily="18" charset="0"/>
                </a:rPr>
                <a:t>order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/>
              <a:t>Echellogram</a:t>
            </a:r>
            <a:endParaRPr lang="cs-CZ" b="1" dirty="0"/>
          </a:p>
        </p:txBody>
      </p:sp>
      <p:sp>
        <p:nvSpPr>
          <p:cNvPr id="35844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614287-0281-4180-991C-99FB841237B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/>
          </a:p>
        </p:txBody>
      </p:sp>
      <p:grpSp>
        <p:nvGrpSpPr>
          <p:cNvPr id="35846" name="Group 55"/>
          <p:cNvGrpSpPr>
            <a:grpSpLocks noGrp="1"/>
          </p:cNvGrpSpPr>
          <p:nvPr/>
        </p:nvGrpSpPr>
        <p:grpSpPr bwMode="auto">
          <a:xfrm>
            <a:off x="457200" y="1600200"/>
            <a:ext cx="7467600" cy="4873625"/>
            <a:chOff x="480" y="624"/>
            <a:chExt cx="5472" cy="3456"/>
          </a:xfrm>
        </p:grpSpPr>
        <p:sp>
          <p:nvSpPr>
            <p:cNvPr id="35847" name="Rectangle 56"/>
            <p:cNvSpPr>
              <a:spLocks noChangeArrowheads="1"/>
            </p:cNvSpPr>
            <p:nvPr/>
          </p:nvSpPr>
          <p:spPr bwMode="auto">
            <a:xfrm>
              <a:off x="480" y="624"/>
              <a:ext cx="5472" cy="345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grpSp>
          <p:nvGrpSpPr>
            <p:cNvPr id="35848" name="Group 57"/>
            <p:cNvGrpSpPr>
              <a:grpSpLocks/>
            </p:cNvGrpSpPr>
            <p:nvPr/>
          </p:nvGrpSpPr>
          <p:grpSpPr bwMode="auto">
            <a:xfrm>
              <a:off x="1660" y="1476"/>
              <a:ext cx="3442" cy="1903"/>
              <a:chOff x="1660" y="1476"/>
              <a:chExt cx="3442" cy="1903"/>
            </a:xfrm>
          </p:grpSpPr>
          <p:sp>
            <p:nvSpPr>
              <p:cNvPr id="35869" name="Line 58"/>
              <p:cNvSpPr>
                <a:spLocks noChangeShapeType="1"/>
              </p:cNvSpPr>
              <p:nvPr/>
            </p:nvSpPr>
            <p:spPr bwMode="auto">
              <a:xfrm flipH="1">
                <a:off x="1660" y="1892"/>
                <a:ext cx="262" cy="1009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0" name="Line 59"/>
              <p:cNvSpPr>
                <a:spLocks noChangeShapeType="1"/>
              </p:cNvSpPr>
              <p:nvPr/>
            </p:nvSpPr>
            <p:spPr bwMode="auto">
              <a:xfrm flipH="1">
                <a:off x="1828" y="1898"/>
                <a:ext cx="262" cy="1009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1" name="Line 60"/>
              <p:cNvSpPr>
                <a:spLocks noChangeShapeType="1"/>
              </p:cNvSpPr>
              <p:nvPr/>
            </p:nvSpPr>
            <p:spPr bwMode="auto">
              <a:xfrm flipH="1">
                <a:off x="1996" y="1892"/>
                <a:ext cx="259" cy="1020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2" name="Line 61"/>
              <p:cNvSpPr>
                <a:spLocks noChangeShapeType="1"/>
              </p:cNvSpPr>
              <p:nvPr/>
            </p:nvSpPr>
            <p:spPr bwMode="auto">
              <a:xfrm flipH="1">
                <a:off x="2164" y="1888"/>
                <a:ext cx="268" cy="1030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3" name="Line 62"/>
              <p:cNvSpPr>
                <a:spLocks noChangeShapeType="1"/>
              </p:cNvSpPr>
              <p:nvPr/>
            </p:nvSpPr>
            <p:spPr bwMode="auto">
              <a:xfrm flipH="1">
                <a:off x="2332" y="1884"/>
                <a:ext cx="265" cy="1040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4" name="Line 63"/>
              <p:cNvSpPr>
                <a:spLocks noChangeShapeType="1"/>
              </p:cNvSpPr>
              <p:nvPr/>
            </p:nvSpPr>
            <p:spPr bwMode="auto">
              <a:xfrm flipH="1">
                <a:off x="2500" y="1870"/>
                <a:ext cx="274" cy="1060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5" name="Line 64"/>
              <p:cNvSpPr>
                <a:spLocks noChangeShapeType="1"/>
              </p:cNvSpPr>
              <p:nvPr/>
            </p:nvSpPr>
            <p:spPr bwMode="auto">
              <a:xfrm flipH="1">
                <a:off x="2668" y="1849"/>
                <a:ext cx="284" cy="1087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6" name="Line 65"/>
              <p:cNvSpPr>
                <a:spLocks noChangeShapeType="1"/>
              </p:cNvSpPr>
              <p:nvPr/>
            </p:nvSpPr>
            <p:spPr bwMode="auto">
              <a:xfrm flipH="1">
                <a:off x="2834" y="1832"/>
                <a:ext cx="291" cy="1133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7" name="Line 66"/>
              <p:cNvSpPr>
                <a:spLocks noChangeShapeType="1"/>
              </p:cNvSpPr>
              <p:nvPr/>
            </p:nvSpPr>
            <p:spPr bwMode="auto">
              <a:xfrm flipH="1">
                <a:off x="2990" y="1805"/>
                <a:ext cx="304" cy="1177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8" name="Line 67"/>
              <p:cNvSpPr>
                <a:spLocks noChangeShapeType="1"/>
              </p:cNvSpPr>
              <p:nvPr/>
            </p:nvSpPr>
            <p:spPr bwMode="auto">
              <a:xfrm flipH="1">
                <a:off x="3172" y="1946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9" name="Line 68"/>
              <p:cNvSpPr>
                <a:spLocks noChangeShapeType="1"/>
              </p:cNvSpPr>
              <p:nvPr/>
            </p:nvSpPr>
            <p:spPr bwMode="auto">
              <a:xfrm flipH="1">
                <a:off x="3340" y="1952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0" name="Line 69"/>
              <p:cNvSpPr>
                <a:spLocks noChangeShapeType="1"/>
              </p:cNvSpPr>
              <p:nvPr/>
            </p:nvSpPr>
            <p:spPr bwMode="auto">
              <a:xfrm flipH="1">
                <a:off x="3508" y="1958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1" name="Line 70"/>
              <p:cNvSpPr>
                <a:spLocks noChangeShapeType="1"/>
              </p:cNvSpPr>
              <p:nvPr/>
            </p:nvSpPr>
            <p:spPr bwMode="auto">
              <a:xfrm flipH="1">
                <a:off x="3676" y="1964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2" name="Line 71"/>
              <p:cNvSpPr>
                <a:spLocks noChangeShapeType="1"/>
              </p:cNvSpPr>
              <p:nvPr/>
            </p:nvSpPr>
            <p:spPr bwMode="auto">
              <a:xfrm flipH="1">
                <a:off x="3844" y="1970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3" name="Line 72"/>
              <p:cNvSpPr>
                <a:spLocks noChangeShapeType="1"/>
              </p:cNvSpPr>
              <p:nvPr/>
            </p:nvSpPr>
            <p:spPr bwMode="auto">
              <a:xfrm flipH="1">
                <a:off x="4012" y="1976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4" name="Line 73"/>
              <p:cNvSpPr>
                <a:spLocks noChangeShapeType="1"/>
              </p:cNvSpPr>
              <p:nvPr/>
            </p:nvSpPr>
            <p:spPr bwMode="auto">
              <a:xfrm flipH="1">
                <a:off x="4180" y="1982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5" name="Line 74"/>
              <p:cNvSpPr>
                <a:spLocks noChangeShapeType="1"/>
              </p:cNvSpPr>
              <p:nvPr/>
            </p:nvSpPr>
            <p:spPr bwMode="auto">
              <a:xfrm flipH="1">
                <a:off x="4348" y="1988"/>
                <a:ext cx="262" cy="1008"/>
              </a:xfrm>
              <a:prstGeom prst="line">
                <a:avLst/>
              </a:prstGeom>
              <a:noFill/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6" name="Line 75"/>
              <p:cNvSpPr>
                <a:spLocks noChangeShapeType="1"/>
              </p:cNvSpPr>
              <p:nvPr/>
            </p:nvSpPr>
            <p:spPr bwMode="auto">
              <a:xfrm flipH="1">
                <a:off x="3149" y="1777"/>
                <a:ext cx="318" cy="1239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7" name="Line 76"/>
              <p:cNvSpPr>
                <a:spLocks noChangeShapeType="1"/>
              </p:cNvSpPr>
              <p:nvPr/>
            </p:nvSpPr>
            <p:spPr bwMode="auto">
              <a:xfrm flipH="1">
                <a:off x="3317" y="1749"/>
                <a:ext cx="332" cy="1295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8" name="Line 77"/>
              <p:cNvSpPr>
                <a:spLocks noChangeShapeType="1"/>
              </p:cNvSpPr>
              <p:nvPr/>
            </p:nvSpPr>
            <p:spPr bwMode="auto">
              <a:xfrm flipH="1">
                <a:off x="3481" y="1717"/>
                <a:ext cx="345" cy="1350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89" name="Line 78"/>
              <p:cNvSpPr>
                <a:spLocks noChangeShapeType="1"/>
              </p:cNvSpPr>
              <p:nvPr/>
            </p:nvSpPr>
            <p:spPr bwMode="auto">
              <a:xfrm flipH="1">
                <a:off x="3644" y="1684"/>
                <a:ext cx="355" cy="1411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90" name="Line 79"/>
              <p:cNvSpPr>
                <a:spLocks noChangeShapeType="1"/>
              </p:cNvSpPr>
              <p:nvPr/>
            </p:nvSpPr>
            <p:spPr bwMode="auto">
              <a:xfrm flipH="1">
                <a:off x="3803" y="1647"/>
                <a:ext cx="374" cy="1481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91" name="Line 80"/>
              <p:cNvSpPr>
                <a:spLocks noChangeShapeType="1"/>
              </p:cNvSpPr>
              <p:nvPr/>
            </p:nvSpPr>
            <p:spPr bwMode="auto">
              <a:xfrm flipH="1">
                <a:off x="3962" y="1609"/>
                <a:ext cx="397" cy="1551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92" name="Line 81"/>
              <p:cNvSpPr>
                <a:spLocks noChangeShapeType="1"/>
              </p:cNvSpPr>
              <p:nvPr/>
            </p:nvSpPr>
            <p:spPr bwMode="auto">
              <a:xfrm flipH="1">
                <a:off x="4116" y="1562"/>
                <a:ext cx="425" cy="1640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93" name="Line 82"/>
              <p:cNvSpPr>
                <a:spLocks noChangeShapeType="1"/>
              </p:cNvSpPr>
              <p:nvPr/>
            </p:nvSpPr>
            <p:spPr bwMode="auto">
              <a:xfrm flipH="1">
                <a:off x="4275" y="1544"/>
                <a:ext cx="439" cy="1691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94" name="Line 83"/>
              <p:cNvSpPr>
                <a:spLocks noChangeShapeType="1"/>
              </p:cNvSpPr>
              <p:nvPr/>
            </p:nvSpPr>
            <p:spPr bwMode="auto">
              <a:xfrm flipH="1">
                <a:off x="4430" y="1510"/>
                <a:ext cx="472" cy="1802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95" name="Line 84"/>
              <p:cNvSpPr>
                <a:spLocks noChangeShapeType="1"/>
              </p:cNvSpPr>
              <p:nvPr/>
            </p:nvSpPr>
            <p:spPr bwMode="auto">
              <a:xfrm flipH="1">
                <a:off x="4610" y="1476"/>
                <a:ext cx="492" cy="1903"/>
              </a:xfrm>
              <a:prstGeom prst="line">
                <a:avLst/>
              </a:prstGeom>
              <a:noFill/>
              <a:ln w="3429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5849" name="Text Box 85"/>
            <p:cNvSpPr txBox="1">
              <a:spLocks noChangeArrowheads="1"/>
            </p:cNvSpPr>
            <p:nvPr/>
          </p:nvSpPr>
          <p:spPr bwMode="auto">
            <a:xfrm>
              <a:off x="1752" y="1545"/>
              <a:ext cx="47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3333CC"/>
                  </a:solidFill>
                </a:rPr>
                <a:t>132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50" name="Text Box 86"/>
            <p:cNvSpPr txBox="1">
              <a:spLocks noChangeArrowheads="1"/>
            </p:cNvSpPr>
            <p:nvPr/>
          </p:nvSpPr>
          <p:spPr bwMode="auto">
            <a:xfrm>
              <a:off x="4969" y="1134"/>
              <a:ext cx="35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3333CC"/>
                  </a:solidFill>
                </a:rPr>
                <a:t>29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51" name="Text Box 87"/>
            <p:cNvSpPr txBox="1">
              <a:spLocks noChangeArrowheads="1"/>
            </p:cNvSpPr>
            <p:nvPr/>
          </p:nvSpPr>
          <p:spPr bwMode="auto">
            <a:xfrm>
              <a:off x="2585" y="1531"/>
              <a:ext cx="47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3333CC"/>
                  </a:solidFill>
                </a:rPr>
                <a:t>100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52" name="Line 88"/>
            <p:cNvSpPr>
              <a:spLocks noChangeShapeType="1"/>
            </p:cNvSpPr>
            <p:nvPr/>
          </p:nvSpPr>
          <p:spPr bwMode="auto">
            <a:xfrm flipH="1">
              <a:off x="2009" y="971"/>
              <a:ext cx="3117" cy="0"/>
            </a:xfrm>
            <a:prstGeom prst="line">
              <a:avLst/>
            </a:prstGeom>
            <a:noFill/>
            <a:ln w="2032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3" name="Text Box 89"/>
            <p:cNvSpPr txBox="1">
              <a:spLocks noChangeArrowheads="1"/>
            </p:cNvSpPr>
            <p:nvPr/>
          </p:nvSpPr>
          <p:spPr bwMode="auto">
            <a:xfrm>
              <a:off x="3248" y="698"/>
              <a:ext cx="64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0080FF"/>
                  </a:solidFill>
                </a:rPr>
                <a:t>order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54" name="Oval 90"/>
            <p:cNvSpPr>
              <a:spLocks noChangeArrowheads="1"/>
            </p:cNvSpPr>
            <p:nvPr/>
          </p:nvSpPr>
          <p:spPr bwMode="auto">
            <a:xfrm flipV="1">
              <a:off x="2516" y="2606"/>
              <a:ext cx="110" cy="88"/>
            </a:xfrm>
            <a:prstGeom prst="ellipse">
              <a:avLst/>
            </a:prstGeom>
            <a:solidFill>
              <a:srgbClr val="0000FF"/>
            </a:solidFill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55" name="Oval 91"/>
            <p:cNvSpPr>
              <a:spLocks noChangeArrowheads="1"/>
            </p:cNvSpPr>
            <p:nvPr/>
          </p:nvSpPr>
          <p:spPr bwMode="auto">
            <a:xfrm flipV="1">
              <a:off x="3572" y="2461"/>
              <a:ext cx="111" cy="89"/>
            </a:xfrm>
            <a:prstGeom prst="ellipse">
              <a:avLst/>
            </a:prstGeom>
            <a:solidFill>
              <a:srgbClr val="0000FF"/>
            </a:solidFill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56" name="Oval 92"/>
            <p:cNvSpPr>
              <a:spLocks noChangeArrowheads="1"/>
            </p:cNvSpPr>
            <p:nvPr/>
          </p:nvSpPr>
          <p:spPr bwMode="auto">
            <a:xfrm flipV="1">
              <a:off x="1712" y="2427"/>
              <a:ext cx="110" cy="89"/>
            </a:xfrm>
            <a:prstGeom prst="ellipse">
              <a:avLst/>
            </a:prstGeom>
            <a:solidFill>
              <a:srgbClr val="0000FF"/>
            </a:solidFill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57" name="Oval 93"/>
            <p:cNvSpPr>
              <a:spLocks noChangeArrowheads="1"/>
            </p:cNvSpPr>
            <p:nvPr/>
          </p:nvSpPr>
          <p:spPr bwMode="auto">
            <a:xfrm flipV="1">
              <a:off x="2652" y="2064"/>
              <a:ext cx="125" cy="88"/>
            </a:xfrm>
            <a:prstGeom prst="ellipse">
              <a:avLst/>
            </a:prstGeom>
            <a:solidFill>
              <a:srgbClr val="0000FF"/>
            </a:solidFill>
            <a:ln w="1333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58" name="Text Box 94"/>
            <p:cNvSpPr txBox="1">
              <a:spLocks noChangeArrowheads="1"/>
            </p:cNvSpPr>
            <p:nvPr/>
          </p:nvSpPr>
          <p:spPr bwMode="auto">
            <a:xfrm>
              <a:off x="3697" y="1408"/>
              <a:ext cx="35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3333CC"/>
                  </a:solidFill>
                </a:rPr>
                <a:t>60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59" name="Line 95"/>
            <p:cNvSpPr>
              <a:spLocks noChangeShapeType="1"/>
            </p:cNvSpPr>
            <p:nvPr/>
          </p:nvSpPr>
          <p:spPr bwMode="auto">
            <a:xfrm flipV="1">
              <a:off x="1049" y="1905"/>
              <a:ext cx="0" cy="1008"/>
            </a:xfrm>
            <a:prstGeom prst="line">
              <a:avLst/>
            </a:prstGeom>
            <a:noFill/>
            <a:ln w="20320">
              <a:solidFill>
                <a:srgbClr val="00408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60" name="Freeform 96"/>
            <p:cNvSpPr>
              <a:spLocks/>
            </p:cNvSpPr>
            <p:nvPr/>
          </p:nvSpPr>
          <p:spPr bwMode="auto">
            <a:xfrm>
              <a:off x="723" y="2290"/>
              <a:ext cx="202" cy="211"/>
            </a:xfrm>
            <a:custGeom>
              <a:avLst/>
              <a:gdLst>
                <a:gd name="T0" fmla="*/ 11 w 202"/>
                <a:gd name="T1" fmla="*/ 190 h 211"/>
                <a:gd name="T2" fmla="*/ 9 w 202"/>
                <a:gd name="T3" fmla="*/ 196 h 211"/>
                <a:gd name="T4" fmla="*/ 9 w 202"/>
                <a:gd name="T5" fmla="*/ 201 h 211"/>
                <a:gd name="T6" fmla="*/ 11 w 202"/>
                <a:gd name="T7" fmla="*/ 206 h 211"/>
                <a:gd name="T8" fmla="*/ 15 w 202"/>
                <a:gd name="T9" fmla="*/ 209 h 211"/>
                <a:gd name="T10" fmla="*/ 19 w 202"/>
                <a:gd name="T11" fmla="*/ 210 h 211"/>
                <a:gd name="T12" fmla="*/ 25 w 202"/>
                <a:gd name="T13" fmla="*/ 209 h 211"/>
                <a:gd name="T14" fmla="*/ 30 w 202"/>
                <a:gd name="T15" fmla="*/ 208 h 211"/>
                <a:gd name="T16" fmla="*/ 34 w 202"/>
                <a:gd name="T17" fmla="*/ 206 h 211"/>
                <a:gd name="T18" fmla="*/ 38 w 202"/>
                <a:gd name="T19" fmla="*/ 201 h 211"/>
                <a:gd name="T20" fmla="*/ 43 w 202"/>
                <a:gd name="T21" fmla="*/ 193 h 211"/>
                <a:gd name="T22" fmla="*/ 147 w 202"/>
                <a:gd name="T23" fmla="*/ 198 h 211"/>
                <a:gd name="T24" fmla="*/ 151 w 202"/>
                <a:gd name="T25" fmla="*/ 204 h 211"/>
                <a:gd name="T26" fmla="*/ 156 w 202"/>
                <a:gd name="T27" fmla="*/ 206 h 211"/>
                <a:gd name="T28" fmla="*/ 161 w 202"/>
                <a:gd name="T29" fmla="*/ 209 h 211"/>
                <a:gd name="T30" fmla="*/ 168 w 202"/>
                <a:gd name="T31" fmla="*/ 210 h 211"/>
                <a:gd name="T32" fmla="*/ 176 w 202"/>
                <a:gd name="T33" fmla="*/ 210 h 211"/>
                <a:gd name="T34" fmla="*/ 181 w 202"/>
                <a:gd name="T35" fmla="*/ 209 h 211"/>
                <a:gd name="T36" fmla="*/ 186 w 202"/>
                <a:gd name="T37" fmla="*/ 207 h 211"/>
                <a:gd name="T38" fmla="*/ 191 w 202"/>
                <a:gd name="T39" fmla="*/ 204 h 211"/>
                <a:gd name="T40" fmla="*/ 197 w 202"/>
                <a:gd name="T41" fmla="*/ 199 h 211"/>
                <a:gd name="T42" fmla="*/ 192 w 202"/>
                <a:gd name="T43" fmla="*/ 188 h 211"/>
                <a:gd name="T44" fmla="*/ 185 w 202"/>
                <a:gd name="T45" fmla="*/ 192 h 211"/>
                <a:gd name="T46" fmla="*/ 181 w 202"/>
                <a:gd name="T47" fmla="*/ 193 h 211"/>
                <a:gd name="T48" fmla="*/ 179 w 202"/>
                <a:gd name="T49" fmla="*/ 192 h 211"/>
                <a:gd name="T50" fmla="*/ 177 w 202"/>
                <a:gd name="T51" fmla="*/ 192 h 211"/>
                <a:gd name="T52" fmla="*/ 173 w 202"/>
                <a:gd name="T53" fmla="*/ 187 h 211"/>
                <a:gd name="T54" fmla="*/ 75 w 202"/>
                <a:gd name="T55" fmla="*/ 33 h 211"/>
                <a:gd name="T56" fmla="*/ 64 w 202"/>
                <a:gd name="T57" fmla="*/ 18 h 211"/>
                <a:gd name="T58" fmla="*/ 55 w 202"/>
                <a:gd name="T59" fmla="*/ 11 h 211"/>
                <a:gd name="T60" fmla="*/ 50 w 202"/>
                <a:gd name="T61" fmla="*/ 8 h 211"/>
                <a:gd name="T62" fmla="*/ 41 w 202"/>
                <a:gd name="T63" fmla="*/ 5 h 211"/>
                <a:gd name="T64" fmla="*/ 27 w 202"/>
                <a:gd name="T65" fmla="*/ 2 h 211"/>
                <a:gd name="T66" fmla="*/ 2 w 202"/>
                <a:gd name="T67" fmla="*/ 0 h 211"/>
                <a:gd name="T68" fmla="*/ 5 w 202"/>
                <a:gd name="T69" fmla="*/ 10 h 211"/>
                <a:gd name="T70" fmla="*/ 15 w 202"/>
                <a:gd name="T71" fmla="*/ 13 h 211"/>
                <a:gd name="T72" fmla="*/ 24 w 202"/>
                <a:gd name="T73" fmla="*/ 16 h 211"/>
                <a:gd name="T74" fmla="*/ 32 w 202"/>
                <a:gd name="T75" fmla="*/ 20 h 211"/>
                <a:gd name="T76" fmla="*/ 39 w 202"/>
                <a:gd name="T77" fmla="*/ 25 h 211"/>
                <a:gd name="T78" fmla="*/ 48 w 202"/>
                <a:gd name="T79" fmla="*/ 34 h 211"/>
                <a:gd name="T80" fmla="*/ 78 w 202"/>
                <a:gd name="T81" fmla="*/ 85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2"/>
                <a:gd name="T124" fmla="*/ 0 h 211"/>
                <a:gd name="T125" fmla="*/ 202 w 202"/>
                <a:gd name="T126" fmla="*/ 211 h 2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2" h="211">
                  <a:moveTo>
                    <a:pt x="78" y="85"/>
                  </a:moveTo>
                  <a:lnTo>
                    <a:pt x="11" y="190"/>
                  </a:lnTo>
                  <a:lnTo>
                    <a:pt x="10" y="192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9" y="201"/>
                  </a:lnTo>
                  <a:lnTo>
                    <a:pt x="10" y="204"/>
                  </a:lnTo>
                  <a:lnTo>
                    <a:pt x="11" y="206"/>
                  </a:lnTo>
                  <a:lnTo>
                    <a:pt x="13" y="208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10"/>
                  </a:lnTo>
                  <a:lnTo>
                    <a:pt x="23" y="210"/>
                  </a:lnTo>
                  <a:lnTo>
                    <a:pt x="25" y="209"/>
                  </a:lnTo>
                  <a:lnTo>
                    <a:pt x="28" y="209"/>
                  </a:lnTo>
                  <a:lnTo>
                    <a:pt x="30" y="208"/>
                  </a:lnTo>
                  <a:lnTo>
                    <a:pt x="32" y="207"/>
                  </a:lnTo>
                  <a:lnTo>
                    <a:pt x="34" y="206"/>
                  </a:lnTo>
                  <a:lnTo>
                    <a:pt x="36" y="204"/>
                  </a:lnTo>
                  <a:lnTo>
                    <a:pt x="38" y="201"/>
                  </a:lnTo>
                  <a:lnTo>
                    <a:pt x="41" y="198"/>
                  </a:lnTo>
                  <a:lnTo>
                    <a:pt x="43" y="193"/>
                  </a:lnTo>
                  <a:lnTo>
                    <a:pt x="87" y="100"/>
                  </a:lnTo>
                  <a:lnTo>
                    <a:pt x="147" y="198"/>
                  </a:lnTo>
                  <a:lnTo>
                    <a:pt x="149" y="201"/>
                  </a:lnTo>
                  <a:lnTo>
                    <a:pt x="151" y="204"/>
                  </a:lnTo>
                  <a:lnTo>
                    <a:pt x="154" y="205"/>
                  </a:lnTo>
                  <a:lnTo>
                    <a:pt x="156" y="206"/>
                  </a:lnTo>
                  <a:lnTo>
                    <a:pt x="159" y="208"/>
                  </a:lnTo>
                  <a:lnTo>
                    <a:pt x="161" y="209"/>
                  </a:lnTo>
                  <a:lnTo>
                    <a:pt x="164" y="209"/>
                  </a:lnTo>
                  <a:lnTo>
                    <a:pt x="168" y="210"/>
                  </a:lnTo>
                  <a:lnTo>
                    <a:pt x="173" y="210"/>
                  </a:lnTo>
                  <a:lnTo>
                    <a:pt x="176" y="210"/>
                  </a:lnTo>
                  <a:lnTo>
                    <a:pt x="179" y="209"/>
                  </a:lnTo>
                  <a:lnTo>
                    <a:pt x="181" y="209"/>
                  </a:lnTo>
                  <a:lnTo>
                    <a:pt x="183" y="208"/>
                  </a:lnTo>
                  <a:lnTo>
                    <a:pt x="186" y="207"/>
                  </a:lnTo>
                  <a:lnTo>
                    <a:pt x="187" y="206"/>
                  </a:lnTo>
                  <a:lnTo>
                    <a:pt x="191" y="204"/>
                  </a:lnTo>
                  <a:lnTo>
                    <a:pt x="195" y="201"/>
                  </a:lnTo>
                  <a:lnTo>
                    <a:pt x="197" y="199"/>
                  </a:lnTo>
                  <a:lnTo>
                    <a:pt x="201" y="194"/>
                  </a:lnTo>
                  <a:lnTo>
                    <a:pt x="192" y="188"/>
                  </a:lnTo>
                  <a:lnTo>
                    <a:pt x="186" y="191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1" y="193"/>
                  </a:lnTo>
                  <a:lnTo>
                    <a:pt x="180" y="193"/>
                  </a:lnTo>
                  <a:lnTo>
                    <a:pt x="179" y="192"/>
                  </a:lnTo>
                  <a:lnTo>
                    <a:pt x="178" y="192"/>
                  </a:lnTo>
                  <a:lnTo>
                    <a:pt x="177" y="192"/>
                  </a:lnTo>
                  <a:lnTo>
                    <a:pt x="175" y="190"/>
                  </a:lnTo>
                  <a:lnTo>
                    <a:pt x="173" y="187"/>
                  </a:lnTo>
                  <a:lnTo>
                    <a:pt x="169" y="181"/>
                  </a:lnTo>
                  <a:lnTo>
                    <a:pt x="75" y="33"/>
                  </a:lnTo>
                  <a:lnTo>
                    <a:pt x="67" y="23"/>
                  </a:lnTo>
                  <a:lnTo>
                    <a:pt x="64" y="18"/>
                  </a:lnTo>
                  <a:lnTo>
                    <a:pt x="59" y="14"/>
                  </a:lnTo>
                  <a:lnTo>
                    <a:pt x="55" y="11"/>
                  </a:lnTo>
                  <a:lnTo>
                    <a:pt x="53" y="10"/>
                  </a:lnTo>
                  <a:lnTo>
                    <a:pt x="50" y="8"/>
                  </a:lnTo>
                  <a:lnTo>
                    <a:pt x="45" y="6"/>
                  </a:lnTo>
                  <a:lnTo>
                    <a:pt x="41" y="5"/>
                  </a:lnTo>
                  <a:lnTo>
                    <a:pt x="34" y="4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9" y="11"/>
                  </a:lnTo>
                  <a:lnTo>
                    <a:pt x="15" y="13"/>
                  </a:lnTo>
                  <a:lnTo>
                    <a:pt x="19" y="14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32" y="20"/>
                  </a:lnTo>
                  <a:lnTo>
                    <a:pt x="36" y="22"/>
                  </a:lnTo>
                  <a:lnTo>
                    <a:pt x="39" y="25"/>
                  </a:lnTo>
                  <a:lnTo>
                    <a:pt x="45" y="31"/>
                  </a:lnTo>
                  <a:lnTo>
                    <a:pt x="48" y="34"/>
                  </a:lnTo>
                  <a:lnTo>
                    <a:pt x="50" y="39"/>
                  </a:lnTo>
                  <a:lnTo>
                    <a:pt x="78" y="85"/>
                  </a:lnTo>
                </a:path>
              </a:pathLst>
            </a:custGeom>
            <a:solidFill>
              <a:srgbClr val="004080"/>
            </a:solidFill>
            <a:ln w="0">
              <a:solidFill>
                <a:srgbClr val="004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61" name="Freeform 97"/>
            <p:cNvSpPr>
              <a:spLocks/>
            </p:cNvSpPr>
            <p:nvPr/>
          </p:nvSpPr>
          <p:spPr bwMode="auto">
            <a:xfrm>
              <a:off x="2134" y="2677"/>
              <a:ext cx="387" cy="511"/>
            </a:xfrm>
            <a:custGeom>
              <a:avLst/>
              <a:gdLst>
                <a:gd name="T0" fmla="*/ 0 w 387"/>
                <a:gd name="T1" fmla="*/ 510 h 511"/>
                <a:gd name="T2" fmla="*/ 3 w 387"/>
                <a:gd name="T3" fmla="*/ 465 h 511"/>
                <a:gd name="T4" fmla="*/ 6 w 387"/>
                <a:gd name="T5" fmla="*/ 443 h 511"/>
                <a:gd name="T6" fmla="*/ 10 w 387"/>
                <a:gd name="T7" fmla="*/ 422 h 511"/>
                <a:gd name="T8" fmla="*/ 14 w 387"/>
                <a:gd name="T9" fmla="*/ 401 h 511"/>
                <a:gd name="T10" fmla="*/ 19 w 387"/>
                <a:gd name="T11" fmla="*/ 380 h 511"/>
                <a:gd name="T12" fmla="*/ 26 w 387"/>
                <a:gd name="T13" fmla="*/ 359 h 511"/>
                <a:gd name="T14" fmla="*/ 32 w 387"/>
                <a:gd name="T15" fmla="*/ 339 h 511"/>
                <a:gd name="T16" fmla="*/ 40 w 387"/>
                <a:gd name="T17" fmla="*/ 319 h 511"/>
                <a:gd name="T18" fmla="*/ 48 w 387"/>
                <a:gd name="T19" fmla="*/ 299 h 511"/>
                <a:gd name="T20" fmla="*/ 58 w 387"/>
                <a:gd name="T21" fmla="*/ 280 h 511"/>
                <a:gd name="T22" fmla="*/ 68 w 387"/>
                <a:gd name="T23" fmla="*/ 261 h 511"/>
                <a:gd name="T24" fmla="*/ 78 w 387"/>
                <a:gd name="T25" fmla="*/ 243 h 511"/>
                <a:gd name="T26" fmla="*/ 89 w 387"/>
                <a:gd name="T27" fmla="*/ 225 h 511"/>
                <a:gd name="T28" fmla="*/ 101 w 387"/>
                <a:gd name="T29" fmla="*/ 207 h 511"/>
                <a:gd name="T30" fmla="*/ 114 w 387"/>
                <a:gd name="T31" fmla="*/ 191 h 511"/>
                <a:gd name="T32" fmla="*/ 127 w 387"/>
                <a:gd name="T33" fmla="*/ 174 h 511"/>
                <a:gd name="T34" fmla="*/ 140 w 387"/>
                <a:gd name="T35" fmla="*/ 158 h 511"/>
                <a:gd name="T36" fmla="*/ 155 w 387"/>
                <a:gd name="T37" fmla="*/ 143 h 511"/>
                <a:gd name="T38" fmla="*/ 170 w 387"/>
                <a:gd name="T39" fmla="*/ 128 h 511"/>
                <a:gd name="T40" fmla="*/ 185 w 387"/>
                <a:gd name="T41" fmla="*/ 114 h 511"/>
                <a:gd name="T42" fmla="*/ 201 w 387"/>
                <a:gd name="T43" fmla="*/ 100 h 511"/>
                <a:gd name="T44" fmla="*/ 218 w 387"/>
                <a:gd name="T45" fmla="*/ 87 h 511"/>
                <a:gd name="T46" fmla="*/ 234 w 387"/>
                <a:gd name="T47" fmla="*/ 75 h 511"/>
                <a:gd name="T48" fmla="*/ 252 w 387"/>
                <a:gd name="T49" fmla="*/ 63 h 511"/>
                <a:gd name="T50" fmla="*/ 270 w 387"/>
                <a:gd name="T51" fmla="*/ 52 h 511"/>
                <a:gd name="T52" fmla="*/ 288 w 387"/>
                <a:gd name="T53" fmla="*/ 41 h 511"/>
                <a:gd name="T54" fmla="*/ 307 w 387"/>
                <a:gd name="T55" fmla="*/ 31 h 511"/>
                <a:gd name="T56" fmla="*/ 326 w 387"/>
                <a:gd name="T57" fmla="*/ 22 h 511"/>
                <a:gd name="T58" fmla="*/ 346 w 387"/>
                <a:gd name="T59" fmla="*/ 14 h 511"/>
                <a:gd name="T60" fmla="*/ 366 w 387"/>
                <a:gd name="T61" fmla="*/ 7 h 511"/>
                <a:gd name="T62" fmla="*/ 386 w 387"/>
                <a:gd name="T63" fmla="*/ 0 h 5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511"/>
                <a:gd name="T98" fmla="*/ 387 w 387"/>
                <a:gd name="T99" fmla="*/ 511 h 5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511">
                  <a:moveTo>
                    <a:pt x="0" y="510"/>
                  </a:moveTo>
                  <a:lnTo>
                    <a:pt x="3" y="465"/>
                  </a:lnTo>
                  <a:lnTo>
                    <a:pt x="6" y="443"/>
                  </a:lnTo>
                  <a:lnTo>
                    <a:pt x="10" y="422"/>
                  </a:lnTo>
                  <a:lnTo>
                    <a:pt x="14" y="401"/>
                  </a:lnTo>
                  <a:lnTo>
                    <a:pt x="19" y="380"/>
                  </a:lnTo>
                  <a:lnTo>
                    <a:pt x="26" y="359"/>
                  </a:lnTo>
                  <a:lnTo>
                    <a:pt x="32" y="339"/>
                  </a:lnTo>
                  <a:lnTo>
                    <a:pt x="40" y="319"/>
                  </a:lnTo>
                  <a:lnTo>
                    <a:pt x="48" y="299"/>
                  </a:lnTo>
                  <a:lnTo>
                    <a:pt x="58" y="280"/>
                  </a:lnTo>
                  <a:lnTo>
                    <a:pt x="68" y="261"/>
                  </a:lnTo>
                  <a:lnTo>
                    <a:pt x="78" y="243"/>
                  </a:lnTo>
                  <a:lnTo>
                    <a:pt x="89" y="225"/>
                  </a:lnTo>
                  <a:lnTo>
                    <a:pt x="101" y="207"/>
                  </a:lnTo>
                  <a:lnTo>
                    <a:pt x="114" y="191"/>
                  </a:lnTo>
                  <a:lnTo>
                    <a:pt x="127" y="174"/>
                  </a:lnTo>
                  <a:lnTo>
                    <a:pt x="140" y="158"/>
                  </a:lnTo>
                  <a:lnTo>
                    <a:pt x="155" y="143"/>
                  </a:lnTo>
                  <a:lnTo>
                    <a:pt x="170" y="128"/>
                  </a:lnTo>
                  <a:lnTo>
                    <a:pt x="185" y="114"/>
                  </a:lnTo>
                  <a:lnTo>
                    <a:pt x="201" y="100"/>
                  </a:lnTo>
                  <a:lnTo>
                    <a:pt x="218" y="87"/>
                  </a:lnTo>
                  <a:lnTo>
                    <a:pt x="234" y="75"/>
                  </a:lnTo>
                  <a:lnTo>
                    <a:pt x="252" y="63"/>
                  </a:lnTo>
                  <a:lnTo>
                    <a:pt x="270" y="52"/>
                  </a:lnTo>
                  <a:lnTo>
                    <a:pt x="288" y="41"/>
                  </a:lnTo>
                  <a:lnTo>
                    <a:pt x="307" y="31"/>
                  </a:lnTo>
                  <a:lnTo>
                    <a:pt x="326" y="22"/>
                  </a:lnTo>
                  <a:lnTo>
                    <a:pt x="346" y="14"/>
                  </a:lnTo>
                  <a:lnTo>
                    <a:pt x="366" y="7"/>
                  </a:lnTo>
                  <a:lnTo>
                    <a:pt x="386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62" name="Freeform 98"/>
            <p:cNvSpPr>
              <a:spLocks/>
            </p:cNvSpPr>
            <p:nvPr/>
          </p:nvSpPr>
          <p:spPr bwMode="auto">
            <a:xfrm>
              <a:off x="2370" y="1531"/>
              <a:ext cx="313" cy="537"/>
            </a:xfrm>
            <a:custGeom>
              <a:avLst/>
              <a:gdLst>
                <a:gd name="T0" fmla="*/ 26 w 313"/>
                <a:gd name="T1" fmla="*/ 0 h 537"/>
                <a:gd name="T2" fmla="*/ 22 w 313"/>
                <a:gd name="T3" fmla="*/ 8 h 537"/>
                <a:gd name="T4" fmla="*/ 21 w 313"/>
                <a:gd name="T5" fmla="*/ 13 h 537"/>
                <a:gd name="T6" fmla="*/ 20 w 313"/>
                <a:gd name="T7" fmla="*/ 17 h 537"/>
                <a:gd name="T8" fmla="*/ 18 w 313"/>
                <a:gd name="T9" fmla="*/ 21 h 537"/>
                <a:gd name="T10" fmla="*/ 17 w 313"/>
                <a:gd name="T11" fmla="*/ 25 h 537"/>
                <a:gd name="T12" fmla="*/ 16 w 313"/>
                <a:gd name="T13" fmla="*/ 30 h 537"/>
                <a:gd name="T14" fmla="*/ 14 w 313"/>
                <a:gd name="T15" fmla="*/ 34 h 537"/>
                <a:gd name="T16" fmla="*/ 13 w 313"/>
                <a:gd name="T17" fmla="*/ 38 h 537"/>
                <a:gd name="T18" fmla="*/ 12 w 313"/>
                <a:gd name="T19" fmla="*/ 43 h 537"/>
                <a:gd name="T20" fmla="*/ 11 w 313"/>
                <a:gd name="T21" fmla="*/ 47 h 537"/>
                <a:gd name="T22" fmla="*/ 10 w 313"/>
                <a:gd name="T23" fmla="*/ 51 h 537"/>
                <a:gd name="T24" fmla="*/ 9 w 313"/>
                <a:gd name="T25" fmla="*/ 56 h 537"/>
                <a:gd name="T26" fmla="*/ 8 w 313"/>
                <a:gd name="T27" fmla="*/ 60 h 537"/>
                <a:gd name="T28" fmla="*/ 7 w 313"/>
                <a:gd name="T29" fmla="*/ 65 h 537"/>
                <a:gd name="T30" fmla="*/ 6 w 313"/>
                <a:gd name="T31" fmla="*/ 69 h 537"/>
                <a:gd name="T32" fmla="*/ 5 w 313"/>
                <a:gd name="T33" fmla="*/ 73 h 537"/>
                <a:gd name="T34" fmla="*/ 4 w 313"/>
                <a:gd name="T35" fmla="*/ 78 h 537"/>
                <a:gd name="T36" fmla="*/ 4 w 313"/>
                <a:gd name="T37" fmla="*/ 83 h 537"/>
                <a:gd name="T38" fmla="*/ 3 w 313"/>
                <a:gd name="T39" fmla="*/ 87 h 537"/>
                <a:gd name="T40" fmla="*/ 2 w 313"/>
                <a:gd name="T41" fmla="*/ 91 h 537"/>
                <a:gd name="T42" fmla="*/ 2 w 313"/>
                <a:gd name="T43" fmla="*/ 96 h 537"/>
                <a:gd name="T44" fmla="*/ 2 w 313"/>
                <a:gd name="T45" fmla="*/ 101 h 537"/>
                <a:gd name="T46" fmla="*/ 1 w 313"/>
                <a:gd name="T47" fmla="*/ 105 h 537"/>
                <a:gd name="T48" fmla="*/ 1 w 313"/>
                <a:gd name="T49" fmla="*/ 110 h 537"/>
                <a:gd name="T50" fmla="*/ 0 w 313"/>
                <a:gd name="T51" fmla="*/ 115 h 537"/>
                <a:gd name="T52" fmla="*/ 0 w 313"/>
                <a:gd name="T53" fmla="*/ 119 h 537"/>
                <a:gd name="T54" fmla="*/ 0 w 313"/>
                <a:gd name="T55" fmla="*/ 124 h 537"/>
                <a:gd name="T56" fmla="*/ 0 w 313"/>
                <a:gd name="T57" fmla="*/ 128 h 537"/>
                <a:gd name="T58" fmla="*/ 0 w 313"/>
                <a:gd name="T59" fmla="*/ 133 h 537"/>
                <a:gd name="T60" fmla="*/ 0 w 313"/>
                <a:gd name="T61" fmla="*/ 138 h 537"/>
                <a:gd name="T62" fmla="*/ 0 w 313"/>
                <a:gd name="T63" fmla="*/ 143 h 537"/>
                <a:gd name="T64" fmla="*/ 1 w 313"/>
                <a:gd name="T65" fmla="*/ 178 h 537"/>
                <a:gd name="T66" fmla="*/ 3 w 313"/>
                <a:gd name="T67" fmla="*/ 195 h 537"/>
                <a:gd name="T68" fmla="*/ 6 w 313"/>
                <a:gd name="T69" fmla="*/ 213 h 537"/>
                <a:gd name="T70" fmla="*/ 9 w 313"/>
                <a:gd name="T71" fmla="*/ 229 h 537"/>
                <a:gd name="T72" fmla="*/ 13 w 313"/>
                <a:gd name="T73" fmla="*/ 246 h 537"/>
                <a:gd name="T74" fmla="*/ 18 w 313"/>
                <a:gd name="T75" fmla="*/ 263 h 537"/>
                <a:gd name="T76" fmla="*/ 23 w 313"/>
                <a:gd name="T77" fmla="*/ 279 h 537"/>
                <a:gd name="T78" fmla="*/ 29 w 313"/>
                <a:gd name="T79" fmla="*/ 295 h 537"/>
                <a:gd name="T80" fmla="*/ 36 w 313"/>
                <a:gd name="T81" fmla="*/ 310 h 537"/>
                <a:gd name="T82" fmla="*/ 43 w 313"/>
                <a:gd name="T83" fmla="*/ 325 h 537"/>
                <a:gd name="T84" fmla="*/ 51 w 313"/>
                <a:gd name="T85" fmla="*/ 340 h 537"/>
                <a:gd name="T86" fmla="*/ 60 w 313"/>
                <a:gd name="T87" fmla="*/ 355 h 537"/>
                <a:gd name="T88" fmla="*/ 69 w 313"/>
                <a:gd name="T89" fmla="*/ 369 h 537"/>
                <a:gd name="T90" fmla="*/ 78 w 313"/>
                <a:gd name="T91" fmla="*/ 382 h 537"/>
                <a:gd name="T92" fmla="*/ 89 w 313"/>
                <a:gd name="T93" fmla="*/ 395 h 537"/>
                <a:gd name="T94" fmla="*/ 99 w 313"/>
                <a:gd name="T95" fmla="*/ 408 h 537"/>
                <a:gd name="T96" fmla="*/ 110 w 313"/>
                <a:gd name="T97" fmla="*/ 421 h 537"/>
                <a:gd name="T98" fmla="*/ 122 w 313"/>
                <a:gd name="T99" fmla="*/ 432 h 537"/>
                <a:gd name="T100" fmla="*/ 134 w 313"/>
                <a:gd name="T101" fmla="*/ 444 h 537"/>
                <a:gd name="T102" fmla="*/ 147 w 313"/>
                <a:gd name="T103" fmla="*/ 455 h 537"/>
                <a:gd name="T104" fmla="*/ 160 w 313"/>
                <a:gd name="T105" fmla="*/ 465 h 537"/>
                <a:gd name="T106" fmla="*/ 174 w 313"/>
                <a:gd name="T107" fmla="*/ 475 h 537"/>
                <a:gd name="T108" fmla="*/ 188 w 313"/>
                <a:gd name="T109" fmla="*/ 484 h 537"/>
                <a:gd name="T110" fmla="*/ 202 w 313"/>
                <a:gd name="T111" fmla="*/ 492 h 537"/>
                <a:gd name="T112" fmla="*/ 217 w 313"/>
                <a:gd name="T113" fmla="*/ 501 h 537"/>
                <a:gd name="T114" fmla="*/ 232 w 313"/>
                <a:gd name="T115" fmla="*/ 508 h 537"/>
                <a:gd name="T116" fmla="*/ 247 w 313"/>
                <a:gd name="T117" fmla="*/ 515 h 537"/>
                <a:gd name="T118" fmla="*/ 263 w 313"/>
                <a:gd name="T119" fmla="*/ 521 h 537"/>
                <a:gd name="T120" fmla="*/ 279 w 313"/>
                <a:gd name="T121" fmla="*/ 527 h 537"/>
                <a:gd name="T122" fmla="*/ 296 w 313"/>
                <a:gd name="T123" fmla="*/ 531 h 537"/>
                <a:gd name="T124" fmla="*/ 312 w 313"/>
                <a:gd name="T125" fmla="*/ 536 h 5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3"/>
                <a:gd name="T190" fmla="*/ 0 h 537"/>
                <a:gd name="T191" fmla="*/ 313 w 313"/>
                <a:gd name="T192" fmla="*/ 537 h 5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3" h="537">
                  <a:moveTo>
                    <a:pt x="26" y="0"/>
                  </a:moveTo>
                  <a:lnTo>
                    <a:pt x="22" y="8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8" y="21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34"/>
                  </a:lnTo>
                  <a:lnTo>
                    <a:pt x="13" y="38"/>
                  </a:lnTo>
                  <a:lnTo>
                    <a:pt x="12" y="43"/>
                  </a:lnTo>
                  <a:lnTo>
                    <a:pt x="11" y="47"/>
                  </a:lnTo>
                  <a:lnTo>
                    <a:pt x="10" y="51"/>
                  </a:lnTo>
                  <a:lnTo>
                    <a:pt x="9" y="56"/>
                  </a:lnTo>
                  <a:lnTo>
                    <a:pt x="8" y="60"/>
                  </a:lnTo>
                  <a:lnTo>
                    <a:pt x="7" y="65"/>
                  </a:lnTo>
                  <a:lnTo>
                    <a:pt x="6" y="69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3" y="87"/>
                  </a:lnTo>
                  <a:lnTo>
                    <a:pt x="2" y="91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1" y="105"/>
                  </a:lnTo>
                  <a:lnTo>
                    <a:pt x="1" y="110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1" y="178"/>
                  </a:lnTo>
                  <a:lnTo>
                    <a:pt x="3" y="195"/>
                  </a:lnTo>
                  <a:lnTo>
                    <a:pt x="6" y="213"/>
                  </a:lnTo>
                  <a:lnTo>
                    <a:pt x="9" y="229"/>
                  </a:lnTo>
                  <a:lnTo>
                    <a:pt x="13" y="246"/>
                  </a:lnTo>
                  <a:lnTo>
                    <a:pt x="18" y="263"/>
                  </a:lnTo>
                  <a:lnTo>
                    <a:pt x="23" y="279"/>
                  </a:lnTo>
                  <a:lnTo>
                    <a:pt x="29" y="295"/>
                  </a:lnTo>
                  <a:lnTo>
                    <a:pt x="36" y="310"/>
                  </a:lnTo>
                  <a:lnTo>
                    <a:pt x="43" y="325"/>
                  </a:lnTo>
                  <a:lnTo>
                    <a:pt x="51" y="340"/>
                  </a:lnTo>
                  <a:lnTo>
                    <a:pt x="60" y="355"/>
                  </a:lnTo>
                  <a:lnTo>
                    <a:pt x="69" y="369"/>
                  </a:lnTo>
                  <a:lnTo>
                    <a:pt x="78" y="382"/>
                  </a:lnTo>
                  <a:lnTo>
                    <a:pt x="89" y="395"/>
                  </a:lnTo>
                  <a:lnTo>
                    <a:pt x="99" y="408"/>
                  </a:lnTo>
                  <a:lnTo>
                    <a:pt x="110" y="421"/>
                  </a:lnTo>
                  <a:lnTo>
                    <a:pt x="122" y="432"/>
                  </a:lnTo>
                  <a:lnTo>
                    <a:pt x="134" y="444"/>
                  </a:lnTo>
                  <a:lnTo>
                    <a:pt x="147" y="455"/>
                  </a:lnTo>
                  <a:lnTo>
                    <a:pt x="160" y="465"/>
                  </a:lnTo>
                  <a:lnTo>
                    <a:pt x="174" y="475"/>
                  </a:lnTo>
                  <a:lnTo>
                    <a:pt x="188" y="484"/>
                  </a:lnTo>
                  <a:lnTo>
                    <a:pt x="202" y="492"/>
                  </a:lnTo>
                  <a:lnTo>
                    <a:pt x="217" y="501"/>
                  </a:lnTo>
                  <a:lnTo>
                    <a:pt x="232" y="508"/>
                  </a:lnTo>
                  <a:lnTo>
                    <a:pt x="247" y="515"/>
                  </a:lnTo>
                  <a:lnTo>
                    <a:pt x="263" y="521"/>
                  </a:lnTo>
                  <a:lnTo>
                    <a:pt x="279" y="527"/>
                  </a:lnTo>
                  <a:lnTo>
                    <a:pt x="296" y="531"/>
                  </a:lnTo>
                  <a:lnTo>
                    <a:pt x="312" y="53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63" name="Freeform 99"/>
            <p:cNvSpPr>
              <a:spLocks/>
            </p:cNvSpPr>
            <p:nvPr/>
          </p:nvSpPr>
          <p:spPr bwMode="auto">
            <a:xfrm>
              <a:off x="3692" y="2552"/>
              <a:ext cx="314" cy="923"/>
            </a:xfrm>
            <a:custGeom>
              <a:avLst/>
              <a:gdLst>
                <a:gd name="T0" fmla="*/ 300 w 314"/>
                <a:gd name="T1" fmla="*/ 922 h 923"/>
                <a:gd name="T2" fmla="*/ 301 w 314"/>
                <a:gd name="T3" fmla="*/ 911 h 923"/>
                <a:gd name="T4" fmla="*/ 302 w 314"/>
                <a:gd name="T5" fmla="*/ 906 h 923"/>
                <a:gd name="T6" fmla="*/ 303 w 314"/>
                <a:gd name="T7" fmla="*/ 901 h 923"/>
                <a:gd name="T8" fmla="*/ 303 w 314"/>
                <a:gd name="T9" fmla="*/ 896 h 923"/>
                <a:gd name="T10" fmla="*/ 304 w 314"/>
                <a:gd name="T11" fmla="*/ 890 h 923"/>
                <a:gd name="T12" fmla="*/ 305 w 314"/>
                <a:gd name="T13" fmla="*/ 885 h 923"/>
                <a:gd name="T14" fmla="*/ 306 w 314"/>
                <a:gd name="T15" fmla="*/ 880 h 923"/>
                <a:gd name="T16" fmla="*/ 306 w 314"/>
                <a:gd name="T17" fmla="*/ 875 h 923"/>
                <a:gd name="T18" fmla="*/ 307 w 314"/>
                <a:gd name="T19" fmla="*/ 870 h 923"/>
                <a:gd name="T20" fmla="*/ 307 w 314"/>
                <a:gd name="T21" fmla="*/ 864 h 923"/>
                <a:gd name="T22" fmla="*/ 308 w 314"/>
                <a:gd name="T23" fmla="*/ 859 h 923"/>
                <a:gd name="T24" fmla="*/ 308 w 314"/>
                <a:gd name="T25" fmla="*/ 854 h 923"/>
                <a:gd name="T26" fmla="*/ 309 w 314"/>
                <a:gd name="T27" fmla="*/ 848 h 923"/>
                <a:gd name="T28" fmla="*/ 309 w 314"/>
                <a:gd name="T29" fmla="*/ 843 h 923"/>
                <a:gd name="T30" fmla="*/ 310 w 314"/>
                <a:gd name="T31" fmla="*/ 838 h 923"/>
                <a:gd name="T32" fmla="*/ 310 w 314"/>
                <a:gd name="T33" fmla="*/ 833 h 923"/>
                <a:gd name="T34" fmla="*/ 310 w 314"/>
                <a:gd name="T35" fmla="*/ 828 h 923"/>
                <a:gd name="T36" fmla="*/ 311 w 314"/>
                <a:gd name="T37" fmla="*/ 822 h 923"/>
                <a:gd name="T38" fmla="*/ 311 w 314"/>
                <a:gd name="T39" fmla="*/ 817 h 923"/>
                <a:gd name="T40" fmla="*/ 311 w 314"/>
                <a:gd name="T41" fmla="*/ 812 h 923"/>
                <a:gd name="T42" fmla="*/ 312 w 314"/>
                <a:gd name="T43" fmla="*/ 806 h 923"/>
                <a:gd name="T44" fmla="*/ 312 w 314"/>
                <a:gd name="T45" fmla="*/ 801 h 923"/>
                <a:gd name="T46" fmla="*/ 312 w 314"/>
                <a:gd name="T47" fmla="*/ 796 h 923"/>
                <a:gd name="T48" fmla="*/ 312 w 314"/>
                <a:gd name="T49" fmla="*/ 790 h 923"/>
                <a:gd name="T50" fmla="*/ 312 w 314"/>
                <a:gd name="T51" fmla="*/ 785 h 923"/>
                <a:gd name="T52" fmla="*/ 313 w 314"/>
                <a:gd name="T53" fmla="*/ 780 h 923"/>
                <a:gd name="T54" fmla="*/ 313 w 314"/>
                <a:gd name="T55" fmla="*/ 774 h 923"/>
                <a:gd name="T56" fmla="*/ 313 w 314"/>
                <a:gd name="T57" fmla="*/ 769 h 923"/>
                <a:gd name="T58" fmla="*/ 313 w 314"/>
                <a:gd name="T59" fmla="*/ 763 h 923"/>
                <a:gd name="T60" fmla="*/ 313 w 314"/>
                <a:gd name="T61" fmla="*/ 758 h 923"/>
                <a:gd name="T62" fmla="*/ 313 w 314"/>
                <a:gd name="T63" fmla="*/ 753 h 923"/>
                <a:gd name="T64" fmla="*/ 312 w 314"/>
                <a:gd name="T65" fmla="*/ 698 h 923"/>
                <a:gd name="T66" fmla="*/ 310 w 314"/>
                <a:gd name="T67" fmla="*/ 671 h 923"/>
                <a:gd name="T68" fmla="*/ 308 w 314"/>
                <a:gd name="T69" fmla="*/ 644 h 923"/>
                <a:gd name="T70" fmla="*/ 304 w 314"/>
                <a:gd name="T71" fmla="*/ 617 h 923"/>
                <a:gd name="T72" fmla="*/ 301 w 314"/>
                <a:gd name="T73" fmla="*/ 590 h 923"/>
                <a:gd name="T74" fmla="*/ 296 w 314"/>
                <a:gd name="T75" fmla="*/ 564 h 923"/>
                <a:gd name="T76" fmla="*/ 291 w 314"/>
                <a:gd name="T77" fmla="*/ 538 h 923"/>
                <a:gd name="T78" fmla="*/ 286 w 314"/>
                <a:gd name="T79" fmla="*/ 512 h 923"/>
                <a:gd name="T80" fmla="*/ 279 w 314"/>
                <a:gd name="T81" fmla="*/ 486 h 923"/>
                <a:gd name="T82" fmla="*/ 272 w 314"/>
                <a:gd name="T83" fmla="*/ 461 h 923"/>
                <a:gd name="T84" fmla="*/ 265 w 314"/>
                <a:gd name="T85" fmla="*/ 436 h 923"/>
                <a:gd name="T86" fmla="*/ 257 w 314"/>
                <a:gd name="T87" fmla="*/ 411 h 923"/>
                <a:gd name="T88" fmla="*/ 248 w 314"/>
                <a:gd name="T89" fmla="*/ 386 h 923"/>
                <a:gd name="T90" fmla="*/ 239 w 314"/>
                <a:gd name="T91" fmla="*/ 362 h 923"/>
                <a:gd name="T92" fmla="*/ 229 w 314"/>
                <a:gd name="T93" fmla="*/ 338 h 923"/>
                <a:gd name="T94" fmla="*/ 219 w 314"/>
                <a:gd name="T95" fmla="*/ 314 h 923"/>
                <a:gd name="T96" fmla="*/ 208 w 314"/>
                <a:gd name="T97" fmla="*/ 291 h 923"/>
                <a:gd name="T98" fmla="*/ 196 w 314"/>
                <a:gd name="T99" fmla="*/ 268 h 923"/>
                <a:gd name="T100" fmla="*/ 184 w 314"/>
                <a:gd name="T101" fmla="*/ 245 h 923"/>
                <a:gd name="T102" fmla="*/ 172 w 314"/>
                <a:gd name="T103" fmla="*/ 223 h 923"/>
                <a:gd name="T104" fmla="*/ 158 w 314"/>
                <a:gd name="T105" fmla="*/ 200 h 923"/>
                <a:gd name="T106" fmla="*/ 145 w 314"/>
                <a:gd name="T107" fmla="*/ 179 h 923"/>
                <a:gd name="T108" fmla="*/ 130 w 314"/>
                <a:gd name="T109" fmla="*/ 158 h 923"/>
                <a:gd name="T110" fmla="*/ 116 w 314"/>
                <a:gd name="T111" fmla="*/ 136 h 923"/>
                <a:gd name="T112" fmla="*/ 101 w 314"/>
                <a:gd name="T113" fmla="*/ 116 h 923"/>
                <a:gd name="T114" fmla="*/ 85 w 314"/>
                <a:gd name="T115" fmla="*/ 95 h 923"/>
                <a:gd name="T116" fmla="*/ 69 w 314"/>
                <a:gd name="T117" fmla="*/ 76 h 923"/>
                <a:gd name="T118" fmla="*/ 52 w 314"/>
                <a:gd name="T119" fmla="*/ 56 h 923"/>
                <a:gd name="T120" fmla="*/ 36 w 314"/>
                <a:gd name="T121" fmla="*/ 37 h 923"/>
                <a:gd name="T122" fmla="*/ 18 w 314"/>
                <a:gd name="T123" fmla="*/ 18 h 923"/>
                <a:gd name="T124" fmla="*/ 0 w 314"/>
                <a:gd name="T125" fmla="*/ 0 h 9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4"/>
                <a:gd name="T190" fmla="*/ 0 h 923"/>
                <a:gd name="T191" fmla="*/ 314 w 314"/>
                <a:gd name="T192" fmla="*/ 923 h 9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4" h="923">
                  <a:moveTo>
                    <a:pt x="300" y="922"/>
                  </a:moveTo>
                  <a:lnTo>
                    <a:pt x="301" y="911"/>
                  </a:lnTo>
                  <a:lnTo>
                    <a:pt x="302" y="906"/>
                  </a:lnTo>
                  <a:lnTo>
                    <a:pt x="303" y="901"/>
                  </a:lnTo>
                  <a:lnTo>
                    <a:pt x="303" y="896"/>
                  </a:lnTo>
                  <a:lnTo>
                    <a:pt x="304" y="890"/>
                  </a:lnTo>
                  <a:lnTo>
                    <a:pt x="305" y="885"/>
                  </a:lnTo>
                  <a:lnTo>
                    <a:pt x="306" y="880"/>
                  </a:lnTo>
                  <a:lnTo>
                    <a:pt x="306" y="875"/>
                  </a:lnTo>
                  <a:lnTo>
                    <a:pt x="307" y="870"/>
                  </a:lnTo>
                  <a:lnTo>
                    <a:pt x="307" y="864"/>
                  </a:lnTo>
                  <a:lnTo>
                    <a:pt x="308" y="859"/>
                  </a:lnTo>
                  <a:lnTo>
                    <a:pt x="308" y="854"/>
                  </a:lnTo>
                  <a:lnTo>
                    <a:pt x="309" y="848"/>
                  </a:lnTo>
                  <a:lnTo>
                    <a:pt x="309" y="843"/>
                  </a:lnTo>
                  <a:lnTo>
                    <a:pt x="310" y="838"/>
                  </a:lnTo>
                  <a:lnTo>
                    <a:pt x="310" y="833"/>
                  </a:lnTo>
                  <a:lnTo>
                    <a:pt x="310" y="828"/>
                  </a:lnTo>
                  <a:lnTo>
                    <a:pt x="311" y="822"/>
                  </a:lnTo>
                  <a:lnTo>
                    <a:pt x="311" y="817"/>
                  </a:lnTo>
                  <a:lnTo>
                    <a:pt x="311" y="812"/>
                  </a:lnTo>
                  <a:lnTo>
                    <a:pt x="312" y="806"/>
                  </a:lnTo>
                  <a:lnTo>
                    <a:pt x="312" y="801"/>
                  </a:lnTo>
                  <a:lnTo>
                    <a:pt x="312" y="796"/>
                  </a:lnTo>
                  <a:lnTo>
                    <a:pt x="312" y="790"/>
                  </a:lnTo>
                  <a:lnTo>
                    <a:pt x="312" y="785"/>
                  </a:lnTo>
                  <a:lnTo>
                    <a:pt x="313" y="780"/>
                  </a:lnTo>
                  <a:lnTo>
                    <a:pt x="313" y="774"/>
                  </a:lnTo>
                  <a:lnTo>
                    <a:pt x="313" y="769"/>
                  </a:lnTo>
                  <a:lnTo>
                    <a:pt x="313" y="763"/>
                  </a:lnTo>
                  <a:lnTo>
                    <a:pt x="313" y="758"/>
                  </a:lnTo>
                  <a:lnTo>
                    <a:pt x="313" y="753"/>
                  </a:lnTo>
                  <a:lnTo>
                    <a:pt x="312" y="698"/>
                  </a:lnTo>
                  <a:lnTo>
                    <a:pt x="310" y="671"/>
                  </a:lnTo>
                  <a:lnTo>
                    <a:pt x="308" y="644"/>
                  </a:lnTo>
                  <a:lnTo>
                    <a:pt x="304" y="617"/>
                  </a:lnTo>
                  <a:lnTo>
                    <a:pt x="301" y="590"/>
                  </a:lnTo>
                  <a:lnTo>
                    <a:pt x="296" y="564"/>
                  </a:lnTo>
                  <a:lnTo>
                    <a:pt x="291" y="538"/>
                  </a:lnTo>
                  <a:lnTo>
                    <a:pt x="286" y="512"/>
                  </a:lnTo>
                  <a:lnTo>
                    <a:pt x="279" y="486"/>
                  </a:lnTo>
                  <a:lnTo>
                    <a:pt x="272" y="461"/>
                  </a:lnTo>
                  <a:lnTo>
                    <a:pt x="265" y="436"/>
                  </a:lnTo>
                  <a:lnTo>
                    <a:pt x="257" y="411"/>
                  </a:lnTo>
                  <a:lnTo>
                    <a:pt x="248" y="386"/>
                  </a:lnTo>
                  <a:lnTo>
                    <a:pt x="239" y="362"/>
                  </a:lnTo>
                  <a:lnTo>
                    <a:pt x="229" y="338"/>
                  </a:lnTo>
                  <a:lnTo>
                    <a:pt x="219" y="314"/>
                  </a:lnTo>
                  <a:lnTo>
                    <a:pt x="208" y="291"/>
                  </a:lnTo>
                  <a:lnTo>
                    <a:pt x="196" y="268"/>
                  </a:lnTo>
                  <a:lnTo>
                    <a:pt x="184" y="245"/>
                  </a:lnTo>
                  <a:lnTo>
                    <a:pt x="172" y="223"/>
                  </a:lnTo>
                  <a:lnTo>
                    <a:pt x="158" y="200"/>
                  </a:lnTo>
                  <a:lnTo>
                    <a:pt x="145" y="179"/>
                  </a:lnTo>
                  <a:lnTo>
                    <a:pt x="130" y="158"/>
                  </a:lnTo>
                  <a:lnTo>
                    <a:pt x="116" y="136"/>
                  </a:lnTo>
                  <a:lnTo>
                    <a:pt x="101" y="116"/>
                  </a:lnTo>
                  <a:lnTo>
                    <a:pt x="85" y="95"/>
                  </a:lnTo>
                  <a:lnTo>
                    <a:pt x="69" y="76"/>
                  </a:lnTo>
                  <a:lnTo>
                    <a:pt x="52" y="56"/>
                  </a:lnTo>
                  <a:lnTo>
                    <a:pt x="36" y="37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  <p:sp>
          <p:nvSpPr>
            <p:cNvPr id="35864" name="Text Box 100"/>
            <p:cNvSpPr txBox="1">
              <a:spLocks noChangeArrowheads="1"/>
            </p:cNvSpPr>
            <p:nvPr/>
          </p:nvSpPr>
          <p:spPr bwMode="auto">
            <a:xfrm>
              <a:off x="3534" y="3562"/>
              <a:ext cx="87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000000"/>
                  </a:solidFill>
                </a:rPr>
                <a:t>Ti 368.5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65" name="Text Box 101"/>
            <p:cNvSpPr txBox="1">
              <a:spLocks noChangeArrowheads="1"/>
            </p:cNvSpPr>
            <p:nvPr/>
          </p:nvSpPr>
          <p:spPr bwMode="auto">
            <a:xfrm>
              <a:off x="1739" y="3276"/>
              <a:ext cx="95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000000"/>
                  </a:solidFill>
                </a:rPr>
                <a:t>Pb 220.3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66" name="Text Box 102"/>
            <p:cNvSpPr txBox="1">
              <a:spLocks noChangeArrowheads="1"/>
            </p:cNvSpPr>
            <p:nvPr/>
          </p:nvSpPr>
          <p:spPr bwMode="auto">
            <a:xfrm>
              <a:off x="2039" y="1234"/>
              <a:ext cx="96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000000"/>
                  </a:solidFill>
                </a:rPr>
                <a:t>Cu 221.4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67" name="Text Box 103"/>
            <p:cNvSpPr txBox="1">
              <a:spLocks noChangeArrowheads="1"/>
            </p:cNvSpPr>
            <p:nvPr/>
          </p:nvSpPr>
          <p:spPr bwMode="auto">
            <a:xfrm>
              <a:off x="1052" y="1918"/>
              <a:ext cx="8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200" b="1">
                  <a:solidFill>
                    <a:srgbClr val="000000"/>
                  </a:solidFill>
                </a:rPr>
                <a:t>Al 167.0</a:t>
              </a:r>
              <a:endParaRPr lang="fr-FR" sz="24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35868" name="Freeform 104"/>
            <p:cNvSpPr>
              <a:spLocks/>
            </p:cNvSpPr>
            <p:nvPr/>
          </p:nvSpPr>
          <p:spPr bwMode="auto">
            <a:xfrm>
              <a:off x="1436" y="2241"/>
              <a:ext cx="250" cy="188"/>
            </a:xfrm>
            <a:custGeom>
              <a:avLst/>
              <a:gdLst>
                <a:gd name="T0" fmla="*/ 0 w 250"/>
                <a:gd name="T1" fmla="*/ 0 h 188"/>
                <a:gd name="T2" fmla="*/ 8 w 250"/>
                <a:gd name="T3" fmla="*/ 18 h 188"/>
                <a:gd name="T4" fmla="*/ 13 w 250"/>
                <a:gd name="T5" fmla="*/ 27 h 188"/>
                <a:gd name="T6" fmla="*/ 18 w 250"/>
                <a:gd name="T7" fmla="*/ 35 h 188"/>
                <a:gd name="T8" fmla="*/ 24 w 250"/>
                <a:gd name="T9" fmla="*/ 44 h 188"/>
                <a:gd name="T10" fmla="*/ 29 w 250"/>
                <a:gd name="T11" fmla="*/ 52 h 188"/>
                <a:gd name="T12" fmla="*/ 35 w 250"/>
                <a:gd name="T13" fmla="*/ 61 h 188"/>
                <a:gd name="T14" fmla="*/ 41 w 250"/>
                <a:gd name="T15" fmla="*/ 69 h 188"/>
                <a:gd name="T16" fmla="*/ 48 w 250"/>
                <a:gd name="T17" fmla="*/ 76 h 188"/>
                <a:gd name="T18" fmla="*/ 54 w 250"/>
                <a:gd name="T19" fmla="*/ 84 h 188"/>
                <a:gd name="T20" fmla="*/ 61 w 250"/>
                <a:gd name="T21" fmla="*/ 91 h 188"/>
                <a:gd name="T22" fmla="*/ 68 w 250"/>
                <a:gd name="T23" fmla="*/ 98 h 188"/>
                <a:gd name="T24" fmla="*/ 76 w 250"/>
                <a:gd name="T25" fmla="*/ 105 h 188"/>
                <a:gd name="T26" fmla="*/ 83 w 250"/>
                <a:gd name="T27" fmla="*/ 112 h 188"/>
                <a:gd name="T28" fmla="*/ 91 w 250"/>
                <a:gd name="T29" fmla="*/ 118 h 188"/>
                <a:gd name="T30" fmla="*/ 99 w 250"/>
                <a:gd name="T31" fmla="*/ 125 h 188"/>
                <a:gd name="T32" fmla="*/ 107 w 250"/>
                <a:gd name="T33" fmla="*/ 131 h 188"/>
                <a:gd name="T34" fmla="*/ 115 w 250"/>
                <a:gd name="T35" fmla="*/ 136 h 188"/>
                <a:gd name="T36" fmla="*/ 124 w 250"/>
                <a:gd name="T37" fmla="*/ 141 h 188"/>
                <a:gd name="T38" fmla="*/ 132 w 250"/>
                <a:gd name="T39" fmla="*/ 147 h 188"/>
                <a:gd name="T40" fmla="*/ 141 w 250"/>
                <a:gd name="T41" fmla="*/ 152 h 188"/>
                <a:gd name="T42" fmla="*/ 150 w 250"/>
                <a:gd name="T43" fmla="*/ 156 h 188"/>
                <a:gd name="T44" fmla="*/ 160 w 250"/>
                <a:gd name="T45" fmla="*/ 161 h 188"/>
                <a:gd name="T46" fmla="*/ 169 w 250"/>
                <a:gd name="T47" fmla="*/ 165 h 188"/>
                <a:gd name="T48" fmla="*/ 178 w 250"/>
                <a:gd name="T49" fmla="*/ 169 h 188"/>
                <a:gd name="T50" fmla="*/ 188 w 250"/>
                <a:gd name="T51" fmla="*/ 172 h 188"/>
                <a:gd name="T52" fmla="*/ 198 w 250"/>
                <a:gd name="T53" fmla="*/ 175 h 188"/>
                <a:gd name="T54" fmla="*/ 208 w 250"/>
                <a:gd name="T55" fmla="*/ 178 h 188"/>
                <a:gd name="T56" fmla="*/ 218 w 250"/>
                <a:gd name="T57" fmla="*/ 181 h 188"/>
                <a:gd name="T58" fmla="*/ 228 w 250"/>
                <a:gd name="T59" fmla="*/ 183 h 188"/>
                <a:gd name="T60" fmla="*/ 238 w 250"/>
                <a:gd name="T61" fmla="*/ 185 h 188"/>
                <a:gd name="T62" fmla="*/ 249 w 250"/>
                <a:gd name="T63" fmla="*/ 187 h 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0"/>
                <a:gd name="T97" fmla="*/ 0 h 188"/>
                <a:gd name="T98" fmla="*/ 250 w 250"/>
                <a:gd name="T99" fmla="*/ 188 h 1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0" h="188">
                  <a:moveTo>
                    <a:pt x="0" y="0"/>
                  </a:moveTo>
                  <a:lnTo>
                    <a:pt x="8" y="18"/>
                  </a:lnTo>
                  <a:lnTo>
                    <a:pt x="13" y="27"/>
                  </a:lnTo>
                  <a:lnTo>
                    <a:pt x="18" y="35"/>
                  </a:lnTo>
                  <a:lnTo>
                    <a:pt x="24" y="44"/>
                  </a:lnTo>
                  <a:lnTo>
                    <a:pt x="29" y="52"/>
                  </a:lnTo>
                  <a:lnTo>
                    <a:pt x="35" y="61"/>
                  </a:lnTo>
                  <a:lnTo>
                    <a:pt x="41" y="69"/>
                  </a:lnTo>
                  <a:lnTo>
                    <a:pt x="48" y="76"/>
                  </a:lnTo>
                  <a:lnTo>
                    <a:pt x="54" y="84"/>
                  </a:lnTo>
                  <a:lnTo>
                    <a:pt x="61" y="91"/>
                  </a:lnTo>
                  <a:lnTo>
                    <a:pt x="68" y="98"/>
                  </a:lnTo>
                  <a:lnTo>
                    <a:pt x="76" y="105"/>
                  </a:lnTo>
                  <a:lnTo>
                    <a:pt x="83" y="112"/>
                  </a:lnTo>
                  <a:lnTo>
                    <a:pt x="91" y="118"/>
                  </a:lnTo>
                  <a:lnTo>
                    <a:pt x="99" y="125"/>
                  </a:lnTo>
                  <a:lnTo>
                    <a:pt x="107" y="131"/>
                  </a:lnTo>
                  <a:lnTo>
                    <a:pt x="115" y="136"/>
                  </a:lnTo>
                  <a:lnTo>
                    <a:pt x="124" y="141"/>
                  </a:lnTo>
                  <a:lnTo>
                    <a:pt x="132" y="147"/>
                  </a:lnTo>
                  <a:lnTo>
                    <a:pt x="141" y="152"/>
                  </a:lnTo>
                  <a:lnTo>
                    <a:pt x="150" y="156"/>
                  </a:lnTo>
                  <a:lnTo>
                    <a:pt x="160" y="161"/>
                  </a:lnTo>
                  <a:lnTo>
                    <a:pt x="169" y="165"/>
                  </a:lnTo>
                  <a:lnTo>
                    <a:pt x="178" y="169"/>
                  </a:lnTo>
                  <a:lnTo>
                    <a:pt x="188" y="172"/>
                  </a:lnTo>
                  <a:lnTo>
                    <a:pt x="198" y="175"/>
                  </a:lnTo>
                  <a:lnTo>
                    <a:pt x="208" y="178"/>
                  </a:lnTo>
                  <a:lnTo>
                    <a:pt x="218" y="181"/>
                  </a:lnTo>
                  <a:lnTo>
                    <a:pt x="228" y="183"/>
                  </a:lnTo>
                  <a:lnTo>
                    <a:pt x="238" y="185"/>
                  </a:lnTo>
                  <a:lnTo>
                    <a:pt x="249" y="187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latin typeface="Century Schoolbook" pitchFamily="18" charset="0"/>
              </a:endParaRPr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Sluneční spektrum (mřížka </a:t>
            </a:r>
            <a:r>
              <a:rPr lang="cs-CZ" b="1" dirty="0" err="1" smtClean="0"/>
              <a:t>echelle</a:t>
            </a:r>
            <a:r>
              <a:rPr lang="cs-CZ" b="1" dirty="0" smtClean="0"/>
              <a:t> se zkříženou disperzí)</a:t>
            </a:r>
            <a:endParaRPr lang="cs-CZ" b="1" dirty="0"/>
          </a:p>
        </p:txBody>
      </p:sp>
      <p:sp>
        <p:nvSpPr>
          <p:cNvPr id="36868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30D50F-0F21-40FE-86E8-88B4CEA88CD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/>
          </a:p>
        </p:txBody>
      </p:sp>
      <p:pic>
        <p:nvPicPr>
          <p:cNvPr id="3687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36000"/>
          </a:blip>
          <a:srcRect/>
          <a:stretch>
            <a:fillRect/>
          </a:stretch>
        </p:blipFill>
        <p:spPr>
          <a:xfrm>
            <a:off x="387350" y="1501775"/>
            <a:ext cx="7607300" cy="5070475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/>
              <a:t>Echelle</a:t>
            </a:r>
            <a:r>
              <a:rPr lang="cs-CZ" b="1" dirty="0" smtClean="0"/>
              <a:t> spektrometr PU 7450</a:t>
            </a:r>
            <a:endParaRPr lang="cs-CZ" b="1" dirty="0"/>
          </a:p>
        </p:txBody>
      </p:sp>
      <p:sp>
        <p:nvSpPr>
          <p:cNvPr id="37892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62803A-0B8D-4325-8E55-B911B9335EB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/>
          </a:p>
        </p:txBody>
      </p:sp>
      <p:pic>
        <p:nvPicPr>
          <p:cNvPr id="3789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2000" contrast="54000"/>
          </a:blip>
          <a:srcRect/>
          <a:stretch>
            <a:fillRect/>
          </a:stretch>
        </p:blipFill>
        <p:spPr>
          <a:xfrm>
            <a:off x="923925" y="1785938"/>
            <a:ext cx="6534150" cy="4502150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Fotonásobič (PM)</a:t>
            </a:r>
            <a:endParaRPr lang="cs-CZ" b="1" dirty="0"/>
          </a:p>
        </p:txBody>
      </p:sp>
      <p:sp>
        <p:nvSpPr>
          <p:cNvPr id="38916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22AFB0-6885-4D8D-A794-52EE452832C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cs-CZ"/>
          </a:p>
        </p:txBody>
      </p:sp>
      <p:pic>
        <p:nvPicPr>
          <p:cNvPr id="38918" name="Picture 6" descr="f47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3500438" y="4500563"/>
            <a:ext cx="46101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 t="13489"/>
          <a:stretch>
            <a:fillRect/>
          </a:stretch>
        </p:blipFill>
        <p:spPr bwMode="auto">
          <a:xfrm>
            <a:off x="3500438" y="1643063"/>
            <a:ext cx="46085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ovéPole 9"/>
          <p:cNvSpPr txBox="1">
            <a:spLocks noChangeArrowheads="1"/>
          </p:cNvSpPr>
          <p:nvPr/>
        </p:nvSpPr>
        <p:spPr bwMode="auto">
          <a:xfrm>
            <a:off x="285750" y="1214438"/>
            <a:ext cx="328612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entury Schoolbook" pitchFamily="18" charset="0"/>
              </a:rPr>
              <a:t>Je vakuová fotonka </a:t>
            </a:r>
          </a:p>
          <a:p>
            <a:r>
              <a:rPr lang="cs-CZ" sz="2000">
                <a:latin typeface="Century Schoolbook" pitchFamily="18" charset="0"/>
              </a:rPr>
              <a:t>kombinovaná se zesilovacím</a:t>
            </a:r>
          </a:p>
          <a:p>
            <a:r>
              <a:rPr lang="cs-CZ" sz="2000">
                <a:latin typeface="Century Schoolbook" pitchFamily="18" charset="0"/>
              </a:rPr>
              <a:t> prvkem založeném na </a:t>
            </a:r>
          </a:p>
          <a:p>
            <a:r>
              <a:rPr lang="cs-CZ" sz="2000">
                <a:latin typeface="Century Schoolbook" pitchFamily="18" charset="0"/>
              </a:rPr>
              <a:t>sekundární emisi elektronů </a:t>
            </a:r>
          </a:p>
          <a:p>
            <a:r>
              <a:rPr lang="cs-CZ" sz="2000">
                <a:latin typeface="Century Schoolbook" pitchFamily="18" charset="0"/>
              </a:rPr>
              <a:t>z dynod. Proti fotonce se </a:t>
            </a:r>
          </a:p>
          <a:p>
            <a:r>
              <a:rPr lang="cs-CZ" sz="2000">
                <a:latin typeface="Century Schoolbook" pitchFamily="18" charset="0"/>
              </a:rPr>
              <a:t>dosahuje lepšího poměru </a:t>
            </a:r>
          </a:p>
          <a:p>
            <a:r>
              <a:rPr lang="cs-CZ" sz="2000">
                <a:latin typeface="Century Schoolbook" pitchFamily="18" charset="0"/>
              </a:rPr>
              <a:t>signál/šum a nezávislost </a:t>
            </a:r>
          </a:p>
          <a:p>
            <a:r>
              <a:rPr lang="cs-CZ" sz="2000">
                <a:latin typeface="Century Schoolbook" pitchFamily="18" charset="0"/>
              </a:rPr>
              <a:t>na kmitočtu do stovek MHz. </a:t>
            </a:r>
          </a:p>
          <a:p>
            <a:r>
              <a:rPr lang="cs-CZ" sz="2000">
                <a:latin typeface="Century Schoolbook" pitchFamily="18" charset="0"/>
              </a:rPr>
              <a:t>PM je schopen detekovat </a:t>
            </a:r>
          </a:p>
          <a:p>
            <a:r>
              <a:rPr lang="cs-CZ" sz="2000">
                <a:latin typeface="Century Schoolbook" pitchFamily="18" charset="0"/>
              </a:rPr>
              <a:t>jednotlivé fotony (viz čítače fotonů) a pracovat v </a:t>
            </a:r>
          </a:p>
          <a:p>
            <a:r>
              <a:rPr lang="cs-CZ" sz="2000">
                <a:latin typeface="Century Schoolbook" pitchFamily="18" charset="0"/>
              </a:rPr>
              <a:t>širokém rozsahu intenzity</a:t>
            </a:r>
          </a:p>
          <a:p>
            <a:r>
              <a:rPr lang="cs-CZ" sz="2000">
                <a:latin typeface="Century Schoolbook" pitchFamily="18" charset="0"/>
              </a:rPr>
              <a:t> vstupního záření.  </a:t>
            </a:r>
          </a:p>
          <a:p>
            <a:endParaRPr lang="cs-CZ">
              <a:latin typeface="Century Schoolbook" pitchFamily="18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ICP </a:t>
            </a:r>
            <a:endParaRPr lang="cs-CZ" dirty="0"/>
          </a:p>
        </p:txBody>
      </p:sp>
      <p:sp>
        <p:nvSpPr>
          <p:cNvPr id="15364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E9D25-1355-42BF-BD85-C633CCD8F77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pic>
        <p:nvPicPr>
          <p:cNvPr id="15366" name="Picture 6" descr="D:\LPCA\ICPLi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51063"/>
            <a:ext cx="7467600" cy="3771900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Fotodiody</a:t>
            </a:r>
            <a:endParaRPr lang="cs-CZ" b="1" dirty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965DB8-0C56-49D6-8447-4687D306F46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cs-CZ"/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427538" y="1012825"/>
            <a:ext cx="42164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3772" t="4810" r="1173" b="4123"/>
          <a:stretch>
            <a:fillRect/>
          </a:stretch>
        </p:blipFill>
        <p:spPr bwMode="auto">
          <a:xfrm>
            <a:off x="4643438" y="3500438"/>
            <a:ext cx="3384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ovéPole 7"/>
          <p:cNvSpPr txBox="1">
            <a:spLocks noChangeArrowheads="1"/>
          </p:cNvSpPr>
          <p:nvPr/>
        </p:nvSpPr>
        <p:spPr bwMode="auto">
          <a:xfrm>
            <a:off x="428625" y="1071563"/>
            <a:ext cx="40544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Fotodiody se realizují nečastěji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jako PIN diody z křemíku, příp.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dalších polovodičů. V polovodiči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vzniká při absorpci fotonu dvojice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nosičů nábojů (elektron-díra),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které difundují k příslušným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elektrodám. Důležitou roli hraje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závislost absorpce na vlnové délce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záření.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Přednosti fotodiod: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Velký dynamický rozsah, až 11 řádů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Vynikající poměr signál/šum pro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vysoké signály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Technologie výroby integrovaných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obvodů v pevné fázi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Možnost integrace až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milionů diod do jednoho </a:t>
            </a:r>
          </a:p>
          <a:p>
            <a:pPr>
              <a:lnSpc>
                <a:spcPct val="80000"/>
              </a:lnSpc>
            </a:pPr>
            <a:r>
              <a:rPr lang="cs-CZ" sz="2000">
                <a:latin typeface="Century Schoolbook" pitchFamily="18" charset="0"/>
              </a:rPr>
              <a:t>elektronického celku</a:t>
            </a:r>
          </a:p>
          <a:p>
            <a:endParaRPr lang="cs-CZ">
              <a:latin typeface="Century Schoolbook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Nábojově vázané obvody (</a:t>
            </a:r>
            <a:r>
              <a:rPr lang="cs-CZ" b="1" dirty="0" err="1" smtClean="0"/>
              <a:t>charge</a:t>
            </a:r>
            <a:r>
              <a:rPr lang="cs-CZ" b="1" dirty="0" smtClean="0"/>
              <a:t> </a:t>
            </a:r>
            <a:r>
              <a:rPr lang="cs-CZ" b="1" dirty="0" err="1" smtClean="0"/>
              <a:t>couples</a:t>
            </a:r>
            <a:r>
              <a:rPr lang="cs-CZ" b="1" dirty="0" smtClean="0"/>
              <a:t> </a:t>
            </a:r>
            <a:r>
              <a:rPr lang="cs-CZ" b="1" dirty="0" err="1" smtClean="0"/>
              <a:t>devices</a:t>
            </a:r>
            <a:r>
              <a:rPr lang="cs-CZ" b="1" dirty="0" smtClean="0"/>
              <a:t>, CCD)</a:t>
            </a:r>
            <a:endParaRPr lang="cs-CZ" b="1" dirty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02237B-4F42-4B47-BBF1-AA445FCDD07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/>
          </a:p>
        </p:txBody>
      </p:sp>
      <p:pic>
        <p:nvPicPr>
          <p:cNvPr id="40966" name="Picture 6" descr="!img127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355976" y="2229695"/>
            <a:ext cx="439261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ovéPole 6"/>
          <p:cNvSpPr txBox="1">
            <a:spLocks noChangeArrowheads="1"/>
          </p:cNvSpPr>
          <p:nvPr/>
        </p:nvSpPr>
        <p:spPr bwMode="auto">
          <a:xfrm>
            <a:off x="500063" y="1428750"/>
            <a:ext cx="399992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Century Schoolbook" pitchFamily="18" charset="0"/>
              </a:rPr>
              <a:t>Každá z integrovaných diod </a:t>
            </a:r>
          </a:p>
          <a:p>
            <a:r>
              <a:rPr lang="cs-CZ" sz="2000" dirty="0">
                <a:latin typeface="Century Schoolbook" pitchFamily="18" charset="0"/>
              </a:rPr>
              <a:t>generuje </a:t>
            </a:r>
            <a:r>
              <a:rPr lang="cs-CZ" sz="2000" dirty="0" err="1">
                <a:latin typeface="Century Schoolbook" pitchFamily="18" charset="0"/>
              </a:rPr>
              <a:t>fotoproud</a:t>
            </a:r>
            <a:r>
              <a:rPr lang="cs-CZ" sz="2000" dirty="0">
                <a:latin typeface="Century Schoolbook" pitchFamily="18" charset="0"/>
              </a:rPr>
              <a:t>, úměrný </a:t>
            </a:r>
          </a:p>
          <a:p>
            <a:r>
              <a:rPr lang="cs-CZ" sz="2000" dirty="0">
                <a:latin typeface="Century Schoolbook" pitchFamily="18" charset="0"/>
              </a:rPr>
              <a:t>ozáření diody. Tento se </a:t>
            </a:r>
            <a:r>
              <a:rPr lang="cs-CZ" sz="2000" dirty="0" smtClean="0">
                <a:latin typeface="Century Schoolbook" pitchFamily="18" charset="0"/>
              </a:rPr>
              <a:t>integruje </a:t>
            </a:r>
            <a:r>
              <a:rPr lang="cs-CZ" sz="2000" dirty="0">
                <a:latin typeface="Century Schoolbook" pitchFamily="18" charset="0"/>
              </a:rPr>
              <a:t>v kapacitách, </a:t>
            </a:r>
            <a:r>
              <a:rPr lang="cs-CZ" sz="2000" dirty="0" smtClean="0">
                <a:latin typeface="Century Schoolbook" pitchFamily="18" charset="0"/>
              </a:rPr>
              <a:t>spojených s </a:t>
            </a:r>
            <a:r>
              <a:rPr lang="cs-CZ" sz="2000" dirty="0">
                <a:latin typeface="Century Schoolbook" pitchFamily="18" charset="0"/>
              </a:rPr>
              <a:t>diodami. Kapacity fungují jako </a:t>
            </a:r>
            <a:r>
              <a:rPr lang="cs-CZ" sz="2000" dirty="0" smtClean="0">
                <a:latin typeface="Century Schoolbook" pitchFamily="18" charset="0"/>
              </a:rPr>
              <a:t>analogové </a:t>
            </a:r>
            <a:r>
              <a:rPr lang="cs-CZ" sz="2000" dirty="0">
                <a:latin typeface="Century Schoolbook" pitchFamily="18" charset="0"/>
              </a:rPr>
              <a:t>paměti. Akumulované </a:t>
            </a:r>
            <a:r>
              <a:rPr lang="cs-CZ" sz="2000" dirty="0" smtClean="0">
                <a:latin typeface="Century Schoolbook" pitchFamily="18" charset="0"/>
              </a:rPr>
              <a:t>náboje se postupně </a:t>
            </a:r>
            <a:r>
              <a:rPr lang="cs-CZ" sz="2000" dirty="0">
                <a:latin typeface="Century Schoolbook" pitchFamily="18" charset="0"/>
              </a:rPr>
              <a:t>čtecími </a:t>
            </a:r>
            <a:r>
              <a:rPr lang="cs-CZ" sz="2000" dirty="0" smtClean="0">
                <a:latin typeface="Century Schoolbook" pitchFamily="18" charset="0"/>
              </a:rPr>
              <a:t>obvody </a:t>
            </a:r>
            <a:r>
              <a:rPr lang="cs-CZ" sz="2000" dirty="0">
                <a:latin typeface="Century Schoolbook" pitchFamily="18" charset="0"/>
              </a:rPr>
              <a:t>převádí na vstup </a:t>
            </a:r>
            <a:r>
              <a:rPr lang="cs-CZ" sz="2000" dirty="0" smtClean="0">
                <a:latin typeface="Century Schoolbook" pitchFamily="18" charset="0"/>
              </a:rPr>
              <a:t>operačního </a:t>
            </a:r>
            <a:r>
              <a:rPr lang="cs-CZ" sz="2000" dirty="0">
                <a:latin typeface="Century Schoolbook" pitchFamily="18" charset="0"/>
              </a:rPr>
              <a:t>zesilovače, na jehož </a:t>
            </a:r>
            <a:r>
              <a:rPr lang="cs-CZ" sz="2000" dirty="0" smtClean="0">
                <a:latin typeface="Century Schoolbook" pitchFamily="18" charset="0"/>
              </a:rPr>
              <a:t>výstupu </a:t>
            </a:r>
            <a:r>
              <a:rPr lang="cs-CZ" sz="2000" dirty="0">
                <a:latin typeface="Century Schoolbook" pitchFamily="18" charset="0"/>
              </a:rPr>
              <a:t>dostáváme postupně </a:t>
            </a:r>
          </a:p>
          <a:p>
            <a:r>
              <a:rPr lang="cs-CZ" sz="2000" dirty="0">
                <a:latin typeface="Century Schoolbook" pitchFamily="18" charset="0"/>
              </a:rPr>
              <a:t>napěťové impulzy odpovídající </a:t>
            </a:r>
          </a:p>
          <a:p>
            <a:r>
              <a:rPr lang="cs-CZ" sz="2000" dirty="0">
                <a:latin typeface="Century Schoolbook" pitchFamily="18" charset="0"/>
              </a:rPr>
              <a:t>velikosti náboje u jednotlivých diod. </a:t>
            </a:r>
            <a:r>
              <a:rPr lang="cs-CZ" sz="2000" dirty="0" smtClean="0">
                <a:latin typeface="Century Schoolbook" pitchFamily="18" charset="0"/>
              </a:rPr>
              <a:t>Celý </a:t>
            </a:r>
            <a:r>
              <a:rPr lang="cs-CZ" sz="2000" dirty="0">
                <a:latin typeface="Century Schoolbook" pitchFamily="18" charset="0"/>
              </a:rPr>
              <a:t>cyklus se opakuje 10 – 100 000 x za vteřinu.</a:t>
            </a:r>
          </a:p>
          <a:p>
            <a:endParaRPr lang="cs-CZ" dirty="0">
              <a:latin typeface="Century Schoolbook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Principiální schéma</a:t>
            </a:r>
            <a:endParaRPr lang="cs-CZ" b="1" dirty="0"/>
          </a:p>
        </p:txBody>
      </p:sp>
      <p:sp>
        <p:nvSpPr>
          <p:cNvPr id="2053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AB98D1-EC5A-484E-A89C-8C224C4C6D7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57250" y="1541463"/>
          <a:ext cx="66675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snímek" r:id="rId3" imgW="4549320" imgH="3406320" progId="PowerPoint.Slide.8">
                  <p:embed/>
                </p:oleObj>
              </mc:Choice>
              <mc:Fallback>
                <p:oleObj name="snímek" r:id="rId3" imgW="4549320" imgH="340632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541463"/>
                        <a:ext cx="6667500" cy="4991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Indukčně vázané plazma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 aplikace ICP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Schéma plazmové hlavice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Excitační zdroj pro atomovou emisní spektrometrii (ICP-AES), excitace M a M+</a:t>
            </a:r>
          </a:p>
          <a:p>
            <a:r>
              <a:rPr lang="cs-CZ" dirty="0" smtClean="0"/>
              <a:t>Ionizační zdroj pro anorganickou hmotnostní spektrometrii (ICP-MS), 90%-ní ionizace: M+</a:t>
            </a:r>
          </a:p>
          <a:p>
            <a:r>
              <a:rPr lang="cs-CZ" dirty="0" smtClean="0"/>
              <a:t>Atomizační prostředí pro atomovou fluorescenční spektrometrii (ICP-AFS), dokonalá atomizace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/>
          <a:srcRect l="9298" r="7850"/>
          <a:stretch/>
        </p:blipFill>
        <p:spPr bwMode="auto">
          <a:xfrm>
            <a:off x="5002750" y="2348880"/>
            <a:ext cx="30303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2012</a:t>
            </a: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14AA-D303-4035-BB9E-ECDE90ADEB29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6B5F6-3ECC-4994-96EE-8C15B96382C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56573"/>
              </p:ext>
            </p:extLst>
          </p:nvPr>
        </p:nvGraphicFramePr>
        <p:xfrm>
          <a:off x="251520" y="548680"/>
          <a:ext cx="7771779" cy="581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snímek" r:id="rId3" imgW="4434840" imgH="3322440" progId="PowerPoint.Slide.8">
                  <p:embed/>
                </p:oleObj>
              </mc:Choice>
              <mc:Fallback>
                <p:oleObj name="snímek" r:id="rId3" imgW="4434840" imgH="332244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48680"/>
                        <a:ext cx="7771779" cy="58178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0D29F4-F867-4E19-9BD0-1AAAAFA9484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28596" y="642918"/>
          <a:ext cx="7543800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snímek" r:id="rId3" imgW="4419720" imgH="3306960" progId="PowerPoint.Slide.8">
                  <p:embed/>
                </p:oleObj>
              </mc:Choice>
              <mc:Fallback>
                <p:oleObj name="snímek" r:id="rId3" imgW="4419720" imgH="33069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42918"/>
                        <a:ext cx="7543800" cy="565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734</TotalTime>
  <Words>1941</Words>
  <Application>Microsoft Office PowerPoint</Application>
  <PresentationFormat>Předvádění na obrazovce (4:3)</PresentationFormat>
  <Paragraphs>460</Paragraphs>
  <Slides>51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Arkýř</vt:lpstr>
      <vt:lpstr>Graphique</vt:lpstr>
      <vt:lpstr>snímek</vt:lpstr>
      <vt:lpstr>List aplikace Microsoft Excel 97–2003</vt:lpstr>
      <vt:lpstr>Image</vt:lpstr>
      <vt:lpstr>Atomová emisní spektrometrie  s indukčně vázaným plazmatem</vt:lpstr>
      <vt:lpstr>Princip atomové emisní spektrometrie</vt:lpstr>
      <vt:lpstr>CHLOR – UV čáry</vt:lpstr>
      <vt:lpstr>ANALYTICKÝ PŘÍSTROJ</vt:lpstr>
      <vt:lpstr>ICP </vt:lpstr>
      <vt:lpstr>Principiální schéma</vt:lpstr>
      <vt:lpstr>Indukčně vázané plazma</vt:lpstr>
      <vt:lpstr>Prezentace aplikace PowerPoint</vt:lpstr>
      <vt:lpstr>Prezentace aplikace PowerPoint</vt:lpstr>
      <vt:lpstr>Schema ICP výboje</vt:lpstr>
      <vt:lpstr>Prezentace aplikace PowerPoint</vt:lpstr>
      <vt:lpstr>Vnášení vzorku do plazmatu</vt:lpstr>
      <vt:lpstr>Typy zmlžovačů kapalin</vt:lpstr>
      <vt:lpstr>Prezentace aplikace PowerPoint</vt:lpstr>
      <vt:lpstr>V-groove nebulizer = high solids nebulizer = maximum dissolved solids nebulizer</vt:lpstr>
      <vt:lpstr>Prezentace aplikace PowerPoint</vt:lpstr>
      <vt:lpstr>Vnášení plynných vzorků</vt:lpstr>
      <vt:lpstr>Hydride generation (HG-ICP)</vt:lpstr>
      <vt:lpstr>Vnášení pevných vzorků</vt:lpstr>
      <vt:lpstr>Elektrotermická vaporizace</vt:lpstr>
      <vt:lpstr>Jiskrová ablace</vt:lpstr>
      <vt:lpstr>Instrumentace LA-ICP spektrometrie</vt:lpstr>
      <vt:lpstr>Analytické vlastnosti ICP-AES</vt:lpstr>
      <vt:lpstr>Laterální a axiální pozorování</vt:lpstr>
      <vt:lpstr>Měření intenzity emise </vt:lpstr>
      <vt:lpstr>Spektrální interference</vt:lpstr>
      <vt:lpstr>Nespektrální interference</vt:lpstr>
      <vt:lpstr>Spektrální čára</vt:lpstr>
      <vt:lpstr>Výsledky měření</vt:lpstr>
      <vt:lpstr>Pracovní parametry zdroje ICP</vt:lpstr>
      <vt:lpstr>Srovnání základních metod atomové spektrometrie</vt:lpstr>
      <vt:lpstr>Disperzní moduly </vt:lpstr>
      <vt:lpstr>Disperzní prvky</vt:lpstr>
      <vt:lpstr>Spektrální přístroj</vt:lpstr>
      <vt:lpstr>Součásti spektrometru s rovinnou mřížkou</vt:lpstr>
      <vt:lpstr>Prezentace aplikace PowerPoint</vt:lpstr>
      <vt:lpstr>Mřížky</vt:lpstr>
      <vt:lpstr>Optická mřížka</vt:lpstr>
      <vt:lpstr>ICP spektrometr s monochromátorem Czerny Turner (rovinná mřížka)</vt:lpstr>
      <vt:lpstr>GD (ICP) spektrometr s PM detekcí a dutou mřížkou</vt:lpstr>
      <vt:lpstr>ICP OES Spectro Cirros</vt:lpstr>
      <vt:lpstr>Mřížka echelle</vt:lpstr>
      <vt:lpstr>Překrývající se řády ve spektru mřížky echelle</vt:lpstr>
      <vt:lpstr>Zkřížená disperze a echelle mřížka</vt:lpstr>
      <vt:lpstr>Echellogram</vt:lpstr>
      <vt:lpstr>Echellogram</vt:lpstr>
      <vt:lpstr>Sluneční spektrum (mřížka echelle se zkříženou disperzí)</vt:lpstr>
      <vt:lpstr>Echelle spektrometr PU 7450</vt:lpstr>
      <vt:lpstr>Fotonásobič (PM)</vt:lpstr>
      <vt:lpstr>Fotodiody</vt:lpstr>
      <vt:lpstr>Nábojově vázané obvody (charge couples devices, CCD)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Atomová emisní spektrometrie  s indukčně vázaným plazmatem</dc:title>
  <dc:creator>Otruba</dc:creator>
  <cp:lastModifiedBy>práce</cp:lastModifiedBy>
  <cp:revision>54</cp:revision>
  <dcterms:created xsi:type="dcterms:W3CDTF">2007-10-02T09:35:13Z</dcterms:created>
  <dcterms:modified xsi:type="dcterms:W3CDTF">2012-09-19T11:16:45Z</dcterms:modified>
</cp:coreProperties>
</file>