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69" r:id="rId5"/>
    <p:sldId id="270" r:id="rId6"/>
    <p:sldId id="259" r:id="rId7"/>
    <p:sldId id="271" r:id="rId8"/>
    <p:sldId id="272" r:id="rId9"/>
    <p:sldId id="260" r:id="rId10"/>
    <p:sldId id="261" r:id="rId11"/>
    <p:sldId id="262" r:id="rId12"/>
    <p:sldId id="263" r:id="rId13"/>
    <p:sldId id="273" r:id="rId14"/>
    <p:sldId id="274" r:id="rId15"/>
    <p:sldId id="275" r:id="rId16"/>
    <p:sldId id="284" r:id="rId17"/>
    <p:sldId id="285" r:id="rId18"/>
    <p:sldId id="264" r:id="rId19"/>
    <p:sldId id="276" r:id="rId20"/>
    <p:sldId id="277" r:id="rId21"/>
    <p:sldId id="286" r:id="rId22"/>
    <p:sldId id="279" r:id="rId23"/>
    <p:sldId id="280" r:id="rId24"/>
    <p:sldId id="281" r:id="rId25"/>
    <p:sldId id="283" r:id="rId26"/>
    <p:sldId id="282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VIUCiQd2uzX6FN/8nUVKfw==" hashData="DbuIxKJdne9df8u8LkonUvXDeTM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1E95B-F434-4E3D-B69D-0145FE55326F}" type="datetimeFigureOut">
              <a:rPr lang="cs-CZ" smtClean="0"/>
              <a:pPr/>
              <a:t>28.9.2011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357F3-009E-44DA-86BA-6C358C70D7A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24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F451C2A-293A-4B45-AE79-DA688B52450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Spektrografie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Klasická spektrální analýza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Uspořádání emisních spektrografů</a:t>
            </a:r>
            <a:endParaRPr lang="cs-CZ" dirty="0"/>
          </a:p>
        </p:txBody>
      </p:sp>
      <p:pic>
        <p:nvPicPr>
          <p:cNvPr id="7" name="Zástupný symbol pro obsah 6" descr="MILDE-OES-spektrografie_noPW.bmp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4572000" y="1428736"/>
            <a:ext cx="4225944" cy="4513816"/>
          </a:xfrm>
          <a:prstGeom prst="snip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214414" y="1714488"/>
            <a:ext cx="3401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Hranolový spektrograf Q-24 </a:t>
            </a:r>
            <a:r>
              <a:rPr lang="cs-CZ" dirty="0" err="1" smtClean="0"/>
              <a:t>Zeiss</a:t>
            </a:r>
            <a:endParaRPr lang="cs-CZ" dirty="0" smtClean="0"/>
          </a:p>
          <a:p>
            <a:r>
              <a:rPr lang="cs-CZ" dirty="0" smtClean="0"/>
              <a:t>1 – vstupní štěrbina, 2 – kolimátor,</a:t>
            </a:r>
          </a:p>
          <a:p>
            <a:r>
              <a:rPr lang="cs-CZ" dirty="0" smtClean="0"/>
              <a:t>3 – hranol, 4 – objektiv, </a:t>
            </a:r>
          </a:p>
          <a:p>
            <a:r>
              <a:rPr lang="cs-CZ" dirty="0" smtClean="0"/>
              <a:t>5 – spektrální deska</a:t>
            </a:r>
            <a:endParaRPr lang="cs-CZ" dirty="0"/>
          </a:p>
        </p:txBody>
      </p:sp>
      <p:sp>
        <p:nvSpPr>
          <p:cNvPr id="13" name="Elipsa 12"/>
          <p:cNvSpPr/>
          <p:nvPr/>
        </p:nvSpPr>
        <p:spPr>
          <a:xfrm>
            <a:off x="4786314" y="1714488"/>
            <a:ext cx="214314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786314" y="3714752"/>
            <a:ext cx="142876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714876" y="1571612"/>
            <a:ext cx="285752" cy="3571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643438" y="3429000"/>
            <a:ext cx="285752" cy="2857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214414" y="4000504"/>
            <a:ext cx="3570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Mřížkový spektrograf PGS-2 </a:t>
            </a:r>
            <a:r>
              <a:rPr lang="cs-CZ" dirty="0" err="1" smtClean="0"/>
              <a:t>Zeiss</a:t>
            </a:r>
            <a:endParaRPr lang="cs-CZ" dirty="0" smtClean="0"/>
          </a:p>
          <a:p>
            <a:r>
              <a:rPr lang="cs-CZ" dirty="0" smtClean="0"/>
              <a:t>1 – vstupní štěrbina, 2 – pomocné zrcátko, 3 – kolimační a </a:t>
            </a:r>
            <a:r>
              <a:rPr lang="cs-CZ" dirty="0" err="1" smtClean="0"/>
              <a:t>fokuzační</a:t>
            </a:r>
            <a:r>
              <a:rPr lang="cs-CZ" dirty="0" smtClean="0"/>
              <a:t> zrcadlo, 4 – mřížka, 5 – fotografická deska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Fotografická detekce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Celé spektrum je snímáno na fotografickou desku nebo film, které je nutno chemickou cestou vyvolat a pak vyhodnocovat.</a:t>
            </a:r>
          </a:p>
          <a:p>
            <a:r>
              <a:rPr lang="cs-CZ" dirty="0" smtClean="0"/>
              <a:t>Záření dopadající na citlivou foto vrstvu vyvolává fotochemickou reakci </a:t>
            </a:r>
            <a:r>
              <a:rPr lang="cs-CZ" dirty="0" err="1" smtClean="0"/>
              <a:t>AgBr</a:t>
            </a:r>
            <a:r>
              <a:rPr lang="cs-CZ" dirty="0" smtClean="0"/>
              <a:t> přítomného ve vrstvě.</a:t>
            </a:r>
          </a:p>
          <a:p>
            <a:r>
              <a:rPr lang="cs-CZ" dirty="0" smtClean="0"/>
              <a:t>Výhody: nízká cena, simultánní záznam (současně probíhá i integrace signálu), data trvale k dispozici, extrémní záznamová kapacita (až 80 GB na jedné desce), možnost dlouhé expozice ⇒ je možné měřit i nízké intenzity záření.</a:t>
            </a:r>
          </a:p>
          <a:p>
            <a:r>
              <a:rPr lang="cs-CZ" dirty="0" smtClean="0"/>
              <a:t>Nevýhody: časová náročnost – vyvolávání, použitelnost pouze pro kvalitativní a </a:t>
            </a:r>
            <a:r>
              <a:rPr lang="cs-CZ" dirty="0" err="1" smtClean="0"/>
              <a:t>semikvantitativní</a:t>
            </a:r>
            <a:r>
              <a:rPr lang="cs-CZ" dirty="0" smtClean="0"/>
              <a:t> analýzu, rozdílná citlivost</a:t>
            </a:r>
          </a:p>
          <a:p>
            <a:r>
              <a:rPr lang="it-IT" dirty="0" smtClean="0"/>
              <a:t>pro r</a:t>
            </a:r>
            <a:r>
              <a:rPr lang="cs-CZ" dirty="0" smtClean="0"/>
              <a:t>ů</a:t>
            </a:r>
            <a:r>
              <a:rPr lang="it-IT" dirty="0" smtClean="0"/>
              <a:t>zné </a:t>
            </a:r>
            <a:r>
              <a:rPr lang="cs-CZ" dirty="0" smtClean="0"/>
              <a:t>vlnové délky</a:t>
            </a:r>
            <a:r>
              <a:rPr lang="it-IT" dirty="0" smtClean="0"/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Pro </a:t>
            </a:r>
            <a:r>
              <a:rPr lang="el-GR" dirty="0" smtClean="0"/>
              <a:t>λ &lt; 2</a:t>
            </a:r>
            <a:r>
              <a:rPr lang="cs-CZ" dirty="0" smtClean="0"/>
              <a:t>4</a:t>
            </a:r>
            <a:r>
              <a:rPr lang="el-GR" dirty="0" smtClean="0"/>
              <a:t>0 </a:t>
            </a:r>
            <a:r>
              <a:rPr lang="cs-CZ" dirty="0" err="1" smtClean="0"/>
              <a:t>nm</a:t>
            </a:r>
            <a:r>
              <a:rPr lang="cs-CZ" dirty="0" smtClean="0"/>
              <a:t> přídavek luminiscenčních činidel.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Pro </a:t>
            </a:r>
            <a:r>
              <a:rPr lang="el-GR" dirty="0" smtClean="0"/>
              <a:t>λ &gt; 500 </a:t>
            </a:r>
            <a:r>
              <a:rPr lang="cs-CZ" dirty="0" err="1" smtClean="0"/>
              <a:t>nm</a:t>
            </a:r>
            <a:r>
              <a:rPr lang="cs-CZ" dirty="0" smtClean="0"/>
              <a:t> přídavek barviv do fotografické emulze.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Fotografická deska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Zčernání spektrální čáry D=</a:t>
            </a:r>
            <a:r>
              <a:rPr lang="el-GR" dirty="0" smtClean="0"/>
              <a:t> Φ0</a:t>
            </a:r>
            <a:r>
              <a:rPr lang="cs-CZ" dirty="0" smtClean="0"/>
              <a:t>/</a:t>
            </a:r>
            <a:r>
              <a:rPr lang="el-GR" dirty="0" smtClean="0"/>
              <a:t> Φ</a:t>
            </a:r>
            <a:r>
              <a:rPr lang="cs-CZ" dirty="0" smtClean="0"/>
              <a:t>, kde </a:t>
            </a:r>
            <a:r>
              <a:rPr lang="el-GR" dirty="0" smtClean="0"/>
              <a:t>Φ0 – </a:t>
            </a:r>
            <a:r>
              <a:rPr lang="cs-CZ" dirty="0" smtClean="0"/>
              <a:t>zářivý tok procházející neexponovanou částí emulze, </a:t>
            </a:r>
            <a:r>
              <a:rPr lang="el-GR" dirty="0" smtClean="0"/>
              <a:t>Φ – </a:t>
            </a:r>
            <a:r>
              <a:rPr lang="cs-CZ" dirty="0" smtClean="0"/>
              <a:t>zářivý tok procházející emulzí v místě čáry</a:t>
            </a:r>
          </a:p>
          <a:p>
            <a:r>
              <a:rPr lang="cs-CZ" dirty="0" smtClean="0"/>
              <a:t>Hodnota D závisí na osvětlení desky E a na době působení záření </a:t>
            </a:r>
            <a:r>
              <a:rPr lang="cs-CZ" dirty="0" err="1" smtClean="0"/>
              <a:t>t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3" name="Zástupný symbol pro obsah 12" descr="MILDE-OES-spektrografie_noPW1.bmp"/>
          <p:cNvPicPr>
            <a:picLocks noGrp="1" noChangeAspect="1"/>
          </p:cNvPicPr>
          <p:nvPr>
            <p:ph sz="half" idx="2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715008" y="1500174"/>
            <a:ext cx="2428892" cy="2991246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786446" y="4929198"/>
            <a:ext cx="2350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 – oblast podexpozice</a:t>
            </a:r>
          </a:p>
          <a:p>
            <a:r>
              <a:rPr lang="cs-CZ" dirty="0" smtClean="0"/>
              <a:t>2 – normální osvit</a:t>
            </a:r>
          </a:p>
          <a:p>
            <a:r>
              <a:rPr lang="cs-CZ" dirty="0" smtClean="0"/>
              <a:t>3 – oblast přeexpozice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elektrody - oblouk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Grafitové elektrody: C sublimuje až při vysoké teplotě ⇒ ve zdroji nezpůsobuje interference kromě výskytu CN pásů při analýze na vzduchu. Při analýze v Ar nebo CO</a:t>
            </a:r>
            <a:r>
              <a:rPr lang="cs-CZ" baseline="-25000" dirty="0" smtClean="0"/>
              <a:t>2</a:t>
            </a:r>
            <a:r>
              <a:rPr lang="cs-CZ" dirty="0" smtClean="0"/>
              <a:t> atmosféře je bez interferencí.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3357554" y="4357694"/>
            <a:ext cx="3573738" cy="203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Kyanové pásy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14</a:t>
            </a:fld>
            <a:endParaRPr lang="cs-CZ"/>
          </a:p>
        </p:txBody>
      </p:sp>
      <p:pic>
        <p:nvPicPr>
          <p:cNvPr id="10" name="Zástupný symbol pro obsah 9" descr="img009.tif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lum bright="-10000" contrast="30000"/>
          </a:blip>
          <a:srcRect l="19889"/>
          <a:stretch>
            <a:fillRect/>
          </a:stretch>
        </p:blipFill>
        <p:spPr>
          <a:xfrm rot="16200000">
            <a:off x="2787919" y="279131"/>
            <a:ext cx="2800350" cy="5544089"/>
          </a:xfrm>
        </p:spPr>
      </p:pic>
      <p:pic>
        <p:nvPicPr>
          <p:cNvPr id="12" name="Obrázek 11" descr="ofu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673100"/>
            <a:ext cx="1238504" cy="414258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82750" y="4984750"/>
            <a:ext cx="55985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Při práci ve vzduchu s grafitovými elektrodami je v oblasti</a:t>
            </a:r>
          </a:p>
          <a:p>
            <a:r>
              <a:rPr lang="cs-CZ" dirty="0" smtClean="0"/>
              <a:t>350 – 425 </a:t>
            </a:r>
            <a:r>
              <a:rPr lang="cs-CZ" dirty="0" err="1" smtClean="0"/>
              <a:t>nm</a:t>
            </a:r>
            <a:r>
              <a:rPr lang="cs-CZ" dirty="0" smtClean="0"/>
              <a:t> obtížná, nebo i nemožná analýza.  Je možné </a:t>
            </a:r>
          </a:p>
          <a:p>
            <a:r>
              <a:rPr lang="cs-CZ" dirty="0" smtClean="0"/>
              <a:t>použít ochrannou atmosféru nebo elektrody z jiného </a:t>
            </a:r>
          </a:p>
          <a:p>
            <a:r>
              <a:rPr lang="cs-CZ" dirty="0" smtClean="0"/>
              <a:t>materiálu s pokud možno jednoduchým spektrem </a:t>
            </a:r>
          </a:p>
          <a:p>
            <a:r>
              <a:rPr lang="cs-CZ" dirty="0" smtClean="0"/>
              <a:t>(</a:t>
            </a:r>
            <a:r>
              <a:rPr lang="cs-CZ" dirty="0" err="1" smtClean="0"/>
              <a:t>Cu</a:t>
            </a:r>
            <a:r>
              <a:rPr lang="cs-CZ" dirty="0" smtClean="0"/>
              <a:t>, </a:t>
            </a:r>
            <a:r>
              <a:rPr lang="cs-CZ" dirty="0" err="1" smtClean="0"/>
              <a:t>Ag</a:t>
            </a:r>
            <a:r>
              <a:rPr lang="cs-CZ" dirty="0" smtClean="0"/>
              <a:t>, </a:t>
            </a:r>
            <a:r>
              <a:rPr lang="cs-CZ" dirty="0" err="1" smtClean="0"/>
              <a:t>Al</a:t>
            </a:r>
            <a:r>
              <a:rPr lang="cs-CZ" dirty="0" smtClean="0"/>
              <a:t>…)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239000" y="4984750"/>
            <a:ext cx="1995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uspořádání pro </a:t>
            </a:r>
          </a:p>
          <a:p>
            <a:r>
              <a:rPr lang="cs-CZ" dirty="0" smtClean="0"/>
              <a:t>ofukování elektrod </a:t>
            </a:r>
          </a:p>
          <a:p>
            <a:r>
              <a:rPr lang="cs-CZ" dirty="0" smtClean="0"/>
              <a:t>proudem oxidu </a:t>
            </a:r>
          </a:p>
          <a:p>
            <a:r>
              <a:rPr lang="cs-CZ" dirty="0" smtClean="0"/>
              <a:t>uhličitého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Kvalitativní spektrální analýza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3715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Identifikace spektrálních čar</a:t>
            </a:r>
          </a:p>
          <a:p>
            <a:pPr lvl="1"/>
            <a:r>
              <a:rPr lang="cs-CZ" dirty="0" smtClean="0"/>
              <a:t>změření vlnové délky z polohy čáry na fotografické desce komparátorem a porovnání s atlasem spekter (až 100 000 tabelovaných čar – Harrison). Kalibrace vlnových délek spektrem etalonu (obvykle </a:t>
            </a:r>
            <a:r>
              <a:rPr lang="cs-CZ" dirty="0" err="1" smtClean="0"/>
              <a:t>Fe</a:t>
            </a:r>
            <a:r>
              <a:rPr lang="cs-CZ" dirty="0" smtClean="0"/>
              <a:t>).</a:t>
            </a:r>
          </a:p>
          <a:p>
            <a:pPr lvl="1"/>
            <a:r>
              <a:rPr lang="cs-CZ" dirty="0" smtClean="0"/>
              <a:t>Vyhodnocovací šablony s nasnímaným spektrem etalonu a zakreslenými polohami nejintenzivnějších čar prvků pro obloukové a jiskrové spektrum.</a:t>
            </a:r>
          </a:p>
          <a:p>
            <a:pPr lvl="1"/>
            <a:r>
              <a:rPr lang="cs-CZ" dirty="0" smtClean="0"/>
              <a:t>Spolehlivý důkaz prvku při nalezení alespoň tří čar dokazovaného prvku.</a:t>
            </a:r>
          </a:p>
          <a:p>
            <a:r>
              <a:rPr lang="cs-CZ" dirty="0" smtClean="0"/>
              <a:t>Meze detekce 1 </a:t>
            </a:r>
            <a:r>
              <a:rPr lang="cs-CZ" dirty="0" err="1" smtClean="0"/>
              <a:t>ng</a:t>
            </a:r>
            <a:r>
              <a:rPr lang="cs-CZ" dirty="0" smtClean="0"/>
              <a:t> – 1 mg prvku v elektrodě.</a:t>
            </a:r>
          </a:p>
          <a:p>
            <a:r>
              <a:rPr lang="cs-CZ" dirty="0" smtClean="0"/>
              <a:t>Současný důkaz cca 60 prvků.</a:t>
            </a:r>
          </a:p>
          <a:p>
            <a:pPr lvl="1">
              <a:buNone/>
            </a:pPr>
            <a:r>
              <a:rPr lang="cs-CZ" dirty="0" smtClean="0"/>
              <a:t>	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437770" y="21481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Generátor FF20</a:t>
            </a:r>
            <a:br>
              <a:rPr lang="cs-CZ" dirty="0" smtClean="0"/>
            </a:br>
            <a:r>
              <a:rPr lang="cs-CZ" dirty="0" smtClean="0"/>
              <a:t>Projektor spekter SP2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/>
          <a:stretch/>
        </p:blipFill>
        <p:spPr bwMode="auto">
          <a:xfrm>
            <a:off x="5268480" y="2040874"/>
            <a:ext cx="3667370" cy="20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0"/>
          <a:stretch/>
        </p:blipFill>
        <p:spPr bwMode="auto">
          <a:xfrm>
            <a:off x="5268480" y="4059070"/>
            <a:ext cx="3667370" cy="202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8696"/>
            <a:ext cx="3745191" cy="50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>
                <a:effectLst/>
              </a:rPr>
              <a:t>Funkenspektren</a:t>
            </a:r>
            <a:r>
              <a:rPr lang="cs-CZ" dirty="0">
                <a:effectLst/>
              </a:rPr>
              <a:t> von 29 </a:t>
            </a:r>
            <a:r>
              <a:rPr lang="cs-CZ" dirty="0" err="1">
                <a:effectLst/>
              </a:rPr>
              <a:t>Elementen</a:t>
            </a:r>
            <a:endParaRPr lang="cs-CZ" dirty="0">
              <a:effectLst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03805" y="-453455"/>
            <a:ext cx="3825425" cy="843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94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Spektrální atlas</a:t>
            </a:r>
            <a:endParaRPr lang="cs-CZ" dirty="0"/>
          </a:p>
        </p:txBody>
      </p:sp>
      <p:pic>
        <p:nvPicPr>
          <p:cNvPr id="10" name="Zástupný symbol pro obsah 9" descr="img002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516622" y="1282460"/>
            <a:ext cx="6913030" cy="4718308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spektrální analýza </a:t>
            </a:r>
            <a:r>
              <a:rPr lang="cs-CZ" sz="3100" dirty="0" smtClean="0"/>
              <a:t>(RSD 20-50%)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Metoda posledních čar</a:t>
            </a:r>
          </a:p>
          <a:p>
            <a:pPr lvl="1"/>
            <a:r>
              <a:rPr lang="cs-CZ" dirty="0" smtClean="0"/>
              <a:t>pro řádové odhady obsahu prvků podle identifikace posledních čar pro různé koncentrace prvku ve vzorku (%, </a:t>
            </a:r>
            <a:r>
              <a:rPr lang="cs-CZ" dirty="0" err="1" smtClean="0"/>
              <a:t>ppm</a:t>
            </a:r>
            <a:r>
              <a:rPr lang="cs-CZ" dirty="0" smtClean="0"/>
              <a:t>…)</a:t>
            </a:r>
          </a:p>
          <a:p>
            <a:r>
              <a:rPr lang="cs-CZ" dirty="0" smtClean="0"/>
              <a:t>Metoda přímého porovnání spektra</a:t>
            </a:r>
          </a:p>
          <a:p>
            <a:pPr lvl="1"/>
            <a:r>
              <a:rPr lang="cs-CZ" dirty="0" smtClean="0"/>
              <a:t>porovnání se spektry standardů se známými obsahy stanovovaných prvků v podobné matrici jako má vzorek</a:t>
            </a:r>
          </a:p>
          <a:p>
            <a:pPr lvl="1"/>
            <a:r>
              <a:rPr lang="cs-CZ" dirty="0" smtClean="0"/>
              <a:t>používá </a:t>
            </a:r>
            <a:r>
              <a:rPr lang="cs-CZ" dirty="0" smtClean="0"/>
              <a:t>se řada standardů s obsahy analytu odstupňovanými v poměru 1:2 až 1:10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Budící zdroje spekter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Jako budící zdroj slouží plazma elektrického výboje, kdy se výkon generátoru mění v plazmatu na teplo, ionizační a budící práci a zářivou E.</a:t>
            </a:r>
          </a:p>
          <a:p>
            <a:r>
              <a:rPr lang="cs-CZ" dirty="0" smtClean="0"/>
              <a:t>V praxi se spektrografie používá v „hutní analytice“ – analýza železa, ocelí, slitin apod.</a:t>
            </a:r>
          </a:p>
          <a:p>
            <a:r>
              <a:rPr lang="cs-CZ" dirty="0" smtClean="0"/>
              <a:t>Budící zdroje: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Elektrický oblouk: střídavý nebo stejnosměrný.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Elektrická jiskra: nízko či vysokonapěťová.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Laserové buzení.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 smtClean="0"/>
              <a:t>Výboje za sníženého tlaku (např. doutnavý výboj).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spektrální analýza</a:t>
            </a:r>
            <a:br>
              <a:rPr lang="cs-CZ" dirty="0" smtClean="0"/>
            </a:br>
            <a:r>
              <a:rPr lang="cs-CZ" sz="3100" dirty="0" smtClean="0"/>
              <a:t>(RSD 10-20%)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Metoda homologických párů</a:t>
            </a:r>
          </a:p>
          <a:p>
            <a:pPr lvl="1"/>
            <a:r>
              <a:rPr lang="cs-CZ" dirty="0" smtClean="0"/>
              <a:t>převážně pro analýzu kovových slitin, kdy se spektrum stanovovaného prvku vztahuje ke spektru vnitřního standardu (obvykle matriční prvek).</a:t>
            </a:r>
          </a:p>
          <a:p>
            <a:pPr lvl="1"/>
            <a:r>
              <a:rPr lang="cs-CZ" dirty="0" smtClean="0"/>
              <a:t>dvojice čar matričního a stanovovaného prvku se stejnou intenzitou pro danou koncentraci se nazývá homologický pár.</a:t>
            </a:r>
          </a:p>
          <a:p>
            <a:pPr lvl="1"/>
            <a:r>
              <a:rPr lang="cs-CZ" dirty="0" smtClean="0"/>
              <a:t>homologické páry pro různé slitiny jsou tabelovány.</a:t>
            </a:r>
          </a:p>
          <a:p>
            <a:pPr lvl="1"/>
            <a:r>
              <a:rPr lang="cs-CZ" dirty="0" smtClean="0"/>
              <a:t>ze spektra je možné přímo určit koncentraci analytu bez standardů.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Schnellphotometer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65" y="1583795"/>
            <a:ext cx="5129898" cy="481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297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Kvantitativní spektrální analýza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1282700" y="1524000"/>
            <a:ext cx="3956050" cy="4927600"/>
          </a:xfrm>
        </p:spPr>
        <p:txBody>
          <a:bodyPr>
            <a:normAutofit fontScale="85000" lnSpcReduction="10000"/>
          </a:bodyPr>
          <a:lstStyle/>
          <a:p>
            <a:pPr marL="0">
              <a:spcBef>
                <a:spcPts val="0"/>
              </a:spcBef>
              <a:buNone/>
            </a:pPr>
            <a:r>
              <a:rPr lang="cs-CZ" dirty="0" smtClean="0"/>
              <a:t>Závislost intenzity spektrální </a:t>
            </a:r>
            <a:r>
              <a:rPr lang="pl-PL" dirty="0" smtClean="0"/>
              <a:t>čáry na koncentraci popisuje Lomakinův vztah:</a:t>
            </a:r>
          </a:p>
          <a:p>
            <a:pPr marL="0">
              <a:spcBef>
                <a:spcPts val="0"/>
              </a:spcBef>
              <a:buNone/>
            </a:pPr>
            <a:r>
              <a:rPr lang="cs-CZ" b="1" dirty="0" smtClean="0"/>
              <a:t>I = a.</a:t>
            </a:r>
            <a:r>
              <a:rPr lang="cs-CZ" b="1" dirty="0" err="1" smtClean="0"/>
              <a:t>c</a:t>
            </a:r>
            <a:r>
              <a:rPr lang="cs-CZ" b="1" baseline="30000" dirty="0" err="1" smtClean="0"/>
              <a:t>b</a:t>
            </a:r>
            <a:r>
              <a:rPr lang="cs-CZ" b="1" dirty="0" smtClean="0"/>
              <a:t>;</a:t>
            </a:r>
            <a:r>
              <a:rPr lang="cs-CZ" b="1" baseline="30000" dirty="0" smtClean="0"/>
              <a:t>   </a:t>
            </a:r>
            <a:r>
              <a:rPr lang="cs-CZ" i="1" dirty="0" smtClean="0"/>
              <a:t>log</a:t>
            </a:r>
            <a:r>
              <a:rPr lang="cs-CZ" b="1" dirty="0" smtClean="0"/>
              <a:t> I = </a:t>
            </a:r>
            <a:r>
              <a:rPr lang="cs-CZ" i="1" dirty="0" smtClean="0"/>
              <a:t>log</a:t>
            </a:r>
            <a:r>
              <a:rPr lang="cs-CZ" b="1" dirty="0" smtClean="0"/>
              <a:t> a + </a:t>
            </a:r>
            <a:r>
              <a:rPr lang="cs-CZ" b="1" dirty="0" err="1" smtClean="0"/>
              <a:t>b.</a:t>
            </a:r>
            <a:r>
              <a:rPr lang="cs-CZ" i="1" dirty="0" err="1" smtClean="0"/>
              <a:t>log</a:t>
            </a:r>
            <a:r>
              <a:rPr lang="cs-CZ" i="1" dirty="0" smtClean="0"/>
              <a:t> </a:t>
            </a:r>
            <a:r>
              <a:rPr lang="cs-CZ" b="1" dirty="0" smtClean="0"/>
              <a:t>c</a:t>
            </a:r>
            <a:r>
              <a:rPr lang="cs-CZ" i="1" dirty="0" smtClean="0"/>
              <a:t> </a:t>
            </a:r>
            <a:endParaRPr lang="cs-CZ" b="1" dirty="0" smtClean="0"/>
          </a:p>
          <a:p>
            <a:pPr marL="0">
              <a:spcBef>
                <a:spcPts val="0"/>
              </a:spcBef>
              <a:buNone/>
            </a:pPr>
            <a:r>
              <a:rPr lang="cs-CZ" b="1" u="sng" dirty="0" smtClean="0"/>
              <a:t>a</a:t>
            </a:r>
            <a:r>
              <a:rPr lang="cs-CZ" dirty="0" smtClean="0"/>
              <a:t> … souvislost mezi </a:t>
            </a:r>
            <a:r>
              <a:rPr lang="cs-CZ" b="1" u="sng" dirty="0" smtClean="0"/>
              <a:t>c</a:t>
            </a:r>
            <a:r>
              <a:rPr lang="cs-CZ" dirty="0" smtClean="0"/>
              <a:t> prvku ve vzorku a výboji, </a:t>
            </a:r>
            <a:r>
              <a:rPr lang="cs-CZ" b="1" u="sng" dirty="0" smtClean="0"/>
              <a:t>b</a:t>
            </a:r>
            <a:r>
              <a:rPr lang="cs-CZ" dirty="0" smtClean="0"/>
              <a:t> … popisuje samoabsorpci. </a:t>
            </a:r>
            <a:r>
              <a:rPr lang="cs-CZ" dirty="0" err="1" smtClean="0"/>
              <a:t>Lomakinův</a:t>
            </a:r>
            <a:r>
              <a:rPr lang="cs-CZ" dirty="0" smtClean="0"/>
              <a:t> vztah v logaritmické formě poskytuje závislost, která je v určitém rozsahu koncentrací lineární (tzn. že faktory </a:t>
            </a:r>
            <a:r>
              <a:rPr lang="cs-CZ" u="sng" dirty="0" smtClean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a</a:t>
            </a:r>
            <a:r>
              <a:rPr lang="cs-CZ" dirty="0" smtClean="0"/>
              <a:t> </a:t>
            </a:r>
            <a:r>
              <a:rPr lang="cs-CZ" u="sng" dirty="0" smtClean="0"/>
              <a:t>b</a:t>
            </a:r>
            <a:r>
              <a:rPr lang="cs-CZ" dirty="0" smtClean="0"/>
              <a:t> jsou v tomto rozsahu koncentrací konstantní).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1" name="Zástupný symbol pro obsah 10" descr="img015.tif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-10000" contrast="20000"/>
          </a:blip>
          <a:stretch>
            <a:fillRect/>
          </a:stretch>
        </p:blipFill>
        <p:spPr>
          <a:xfrm>
            <a:off x="5283200" y="1473200"/>
            <a:ext cx="3541776" cy="3044952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253704" y="4673600"/>
            <a:ext cx="38902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j-lt"/>
              </a:rPr>
              <a:t>Závislost intenzity spektrální </a:t>
            </a:r>
          </a:p>
          <a:p>
            <a:r>
              <a:rPr lang="cs-CZ" sz="2400" dirty="0" smtClean="0">
                <a:latin typeface="+mj-lt"/>
              </a:rPr>
              <a:t>čáry I</a:t>
            </a:r>
            <a:r>
              <a:rPr lang="el-GR" sz="2400" baseline="-25000" dirty="0" smtClean="0">
                <a:latin typeface="+mj-lt"/>
                <a:cs typeface="Lucida Sans Unicode"/>
              </a:rPr>
              <a:t>λ</a:t>
            </a:r>
            <a:r>
              <a:rPr lang="cs-CZ" sz="2400" dirty="0" smtClean="0">
                <a:latin typeface="+mj-lt"/>
                <a:cs typeface="Lucida Sans Unicode"/>
              </a:rPr>
              <a:t> o vlnové délce </a:t>
            </a:r>
            <a:r>
              <a:rPr lang="el-GR" sz="2400" dirty="0" smtClean="0">
                <a:latin typeface="+mj-lt"/>
                <a:cs typeface="Lucida Sans Unicode"/>
              </a:rPr>
              <a:t>λ</a:t>
            </a:r>
            <a:r>
              <a:rPr lang="cs-CZ" sz="2400" dirty="0" smtClean="0">
                <a:latin typeface="+mj-lt"/>
              </a:rPr>
              <a:t> na </a:t>
            </a:r>
          </a:p>
          <a:p>
            <a:r>
              <a:rPr lang="cs-CZ" sz="2400" dirty="0" smtClean="0">
                <a:latin typeface="+mj-lt"/>
              </a:rPr>
              <a:t>koncentraci </a:t>
            </a:r>
            <a:r>
              <a:rPr lang="cs-CZ" sz="2400" u="sng" dirty="0" smtClean="0">
                <a:latin typeface="+mj-lt"/>
              </a:rPr>
              <a:t>c</a:t>
            </a:r>
            <a:r>
              <a:rPr lang="cs-CZ" sz="2400" dirty="0" smtClean="0">
                <a:latin typeface="+mj-lt"/>
              </a:rPr>
              <a:t> stanovovaného </a:t>
            </a:r>
          </a:p>
          <a:p>
            <a:r>
              <a:rPr lang="cs-CZ" sz="2400" dirty="0" smtClean="0">
                <a:latin typeface="+mj-lt"/>
              </a:rPr>
              <a:t>prvku</a:t>
            </a:r>
            <a:endParaRPr lang="cs-CZ" sz="2400" dirty="0"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Kvantitativní analýza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 smtClean="0"/>
              <a:t>Pro eliminaci fluktuace signálu se používá častěji poměrových intenzit </a:t>
            </a:r>
            <a:r>
              <a:rPr lang="el-GR" sz="2600" dirty="0" smtClean="0">
                <a:cs typeface="Lucida Sans Unicode"/>
              </a:rPr>
              <a:t>Δ</a:t>
            </a:r>
            <a:r>
              <a:rPr lang="cs-CZ" sz="2600" dirty="0" smtClean="0">
                <a:cs typeface="Lucida Sans Unicode"/>
              </a:rPr>
              <a:t>Y, kdy se intenzita příslušné čáry vztahuje k intenzitě matričního prvku nebo vnitřního standardu. Obdoba </a:t>
            </a:r>
            <a:r>
              <a:rPr lang="cs-CZ" sz="2600" dirty="0" err="1" smtClean="0">
                <a:cs typeface="Lucida Sans Unicode"/>
              </a:rPr>
              <a:t>Lomakinova</a:t>
            </a:r>
            <a:r>
              <a:rPr lang="cs-CZ" sz="2600" dirty="0" smtClean="0">
                <a:cs typeface="Lucida Sans Unicode"/>
              </a:rPr>
              <a:t> vztahu v logaritmické formě má pak tvar:</a:t>
            </a:r>
          </a:p>
          <a:p>
            <a:pPr>
              <a:buNone/>
            </a:pPr>
            <a:r>
              <a:rPr lang="cs-CZ" dirty="0" smtClean="0">
                <a:cs typeface="Lucida Sans Unicode"/>
              </a:rPr>
              <a:t>	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	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sz="2600" dirty="0" smtClean="0"/>
              <a:t>kde </a:t>
            </a:r>
            <a:r>
              <a:rPr lang="cs-CZ" sz="2600" dirty="0" err="1" smtClean="0"/>
              <a:t>I</a:t>
            </a:r>
            <a:r>
              <a:rPr lang="cs-CZ" sz="2600" baseline="-25000" dirty="0" err="1" smtClean="0"/>
              <a:t>x</a:t>
            </a:r>
            <a:r>
              <a:rPr lang="cs-CZ" sz="2600" dirty="0" smtClean="0"/>
              <a:t>, </a:t>
            </a:r>
            <a:r>
              <a:rPr lang="cs-CZ" sz="2600" dirty="0" err="1" smtClean="0"/>
              <a:t>c</a:t>
            </a:r>
            <a:r>
              <a:rPr lang="cs-CZ" sz="2600" baseline="-25000" dirty="0" err="1" smtClean="0"/>
              <a:t>x</a:t>
            </a:r>
            <a:r>
              <a:rPr lang="cs-CZ" sz="2600" dirty="0" smtClean="0"/>
              <a:t> je intenzita čáry, resp. koncentrace analytu, I</a:t>
            </a:r>
            <a:r>
              <a:rPr lang="cs-CZ" sz="2600" baseline="-25000" dirty="0" smtClean="0"/>
              <a:t>R</a:t>
            </a:r>
            <a:r>
              <a:rPr lang="cs-CZ" sz="2600" dirty="0" smtClean="0"/>
              <a:t>, </a:t>
            </a:r>
            <a:r>
              <a:rPr lang="cs-CZ" sz="2600" dirty="0" err="1" smtClean="0"/>
              <a:t>c</a:t>
            </a:r>
            <a:r>
              <a:rPr lang="cs-CZ" sz="2600" baseline="-25000" dirty="0" err="1" smtClean="0"/>
              <a:t>R</a:t>
            </a:r>
            <a:r>
              <a:rPr lang="cs-CZ" sz="2600" dirty="0" smtClean="0"/>
              <a:t> je intenzita čáry, resp. koncentrace standardu, k</a:t>
            </a:r>
            <a:r>
              <a:rPr lang="cs-CZ" sz="2600" baseline="-25000" dirty="0" smtClean="0"/>
              <a:t>1</a:t>
            </a:r>
            <a:r>
              <a:rPr lang="cs-CZ" sz="2600" dirty="0" smtClean="0"/>
              <a:t> a k</a:t>
            </a:r>
            <a:r>
              <a:rPr lang="cs-CZ" sz="2600" baseline="-25000" dirty="0" smtClean="0"/>
              <a:t>2</a:t>
            </a:r>
            <a:r>
              <a:rPr lang="cs-CZ" sz="2600" dirty="0" smtClean="0"/>
              <a:t> jsou konstanty a c´ je relativní koncentrace analytu</a:t>
            </a:r>
            <a:endParaRPr lang="cs-CZ" sz="26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9450" y="3473450"/>
            <a:ext cx="5753100" cy="80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Faktory ovlivňující emisi (</a:t>
            </a:r>
            <a:r>
              <a:rPr lang="cs-CZ" sz="4400" dirty="0" smtClean="0"/>
              <a:t>I</a:t>
            </a:r>
            <a:r>
              <a:rPr lang="el-GR" sz="4400" baseline="-25000" dirty="0" smtClean="0">
                <a:cs typeface="Lucida Sans Unicode"/>
              </a:rPr>
              <a:t>λ</a:t>
            </a:r>
            <a:r>
              <a:rPr lang="cs-CZ" sz="4400" dirty="0" smtClean="0">
                <a:cs typeface="Lucida Sans Unicode"/>
              </a:rPr>
              <a:t>, Y)</a:t>
            </a:r>
            <a:r>
              <a:rPr lang="cs-CZ" sz="4400" baseline="-25000" dirty="0" smtClean="0">
                <a:cs typeface="Lucida Sans Unicode"/>
              </a:rPr>
              <a:t>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Přechod pevná – plynná fáze</a:t>
            </a:r>
          </a:p>
          <a:p>
            <a:pPr lvl="1"/>
            <a:r>
              <a:rPr lang="cs-CZ" dirty="0" smtClean="0"/>
              <a:t>vazba prvků v matrici vzorku, struktura vzorku, těkavost matrice</a:t>
            </a:r>
          </a:p>
          <a:p>
            <a:pPr lvl="1"/>
            <a:r>
              <a:rPr lang="cs-CZ" dirty="0" smtClean="0"/>
              <a:t>různá těkavost prvků (Cd…Ta)</a:t>
            </a:r>
          </a:p>
          <a:p>
            <a:pPr lvl="1"/>
            <a:r>
              <a:rPr lang="cs-CZ" dirty="0" smtClean="0"/>
              <a:t>spektrochemické přísady, např. halogenidy (tvorba těkavých sloučenin), dusičnany (tvorba netěkavých oxidů)….</a:t>
            </a:r>
          </a:p>
          <a:p>
            <a:pPr lvl="1"/>
            <a:r>
              <a:rPr lang="cs-CZ" dirty="0" smtClean="0"/>
              <a:t>destilační metody (</a:t>
            </a:r>
            <a:r>
              <a:rPr lang="cs-CZ" dirty="0" err="1" smtClean="0"/>
              <a:t>Hg</a:t>
            </a:r>
            <a:r>
              <a:rPr lang="cs-CZ" dirty="0" smtClean="0"/>
              <a:t>, Se)</a:t>
            </a:r>
          </a:p>
          <a:p>
            <a:pPr lvl="1"/>
            <a:r>
              <a:rPr lang="cs-CZ" dirty="0" smtClean="0"/>
              <a:t>teplota výboje a elektrod</a:t>
            </a:r>
          </a:p>
          <a:p>
            <a:r>
              <a:rPr lang="cs-CZ" dirty="0" smtClean="0"/>
              <a:t>Excitace a ionizace</a:t>
            </a:r>
          </a:p>
          <a:p>
            <a:pPr lvl="1"/>
            <a:r>
              <a:rPr lang="cs-CZ" dirty="0" smtClean="0"/>
              <a:t>složení matrice</a:t>
            </a:r>
          </a:p>
          <a:p>
            <a:pPr lvl="1"/>
            <a:r>
              <a:rPr lang="cs-CZ" dirty="0" smtClean="0"/>
              <a:t>spektrální tlumiče (snížení teploty, ionizace, excitace) – alkalické kovy</a:t>
            </a:r>
          </a:p>
          <a:p>
            <a:pPr lvl="1"/>
            <a:r>
              <a:rPr lang="cs-CZ" dirty="0" smtClean="0"/>
              <a:t>parametry budících zdrojů (oblouk, jiskra…)</a:t>
            </a:r>
          </a:p>
          <a:p>
            <a:r>
              <a:rPr lang="cs-CZ" dirty="0" smtClean="0"/>
              <a:t>Snížení ovlivnění</a:t>
            </a:r>
          </a:p>
          <a:p>
            <a:pPr lvl="1"/>
            <a:r>
              <a:rPr lang="cs-CZ" dirty="0" smtClean="0"/>
              <a:t>metoda spektrálních energií:  </a:t>
            </a:r>
          </a:p>
          <a:p>
            <a:pPr lvl="1"/>
            <a:r>
              <a:rPr lang="cs-CZ" dirty="0" smtClean="0"/>
              <a:t>metoda vnitřního standardu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0950" y="5384800"/>
            <a:ext cx="1377950" cy="627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Výběr vnitřního standardu (srovnávacího prvku) </a:t>
            </a:r>
            <a:r>
              <a:rPr lang="cs-CZ" u="sng" dirty="0" smtClean="0"/>
              <a:t>z</a:t>
            </a:r>
            <a:r>
              <a:rPr lang="cs-CZ" dirty="0" smtClean="0"/>
              <a:t> k analytu </a:t>
            </a:r>
            <a:r>
              <a:rPr lang="cs-CZ" u="sng" dirty="0" smtClean="0"/>
              <a:t>x</a:t>
            </a:r>
            <a:endParaRPr lang="cs-CZ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Stejná těkavost </a:t>
            </a:r>
            <a:r>
              <a:rPr lang="cs-CZ" u="sng" dirty="0" smtClean="0"/>
              <a:t>z</a:t>
            </a:r>
            <a:r>
              <a:rPr lang="cs-CZ" dirty="0" smtClean="0"/>
              <a:t> a </a:t>
            </a:r>
            <a:r>
              <a:rPr lang="cs-CZ" u="sng" dirty="0" smtClean="0"/>
              <a:t>x</a:t>
            </a:r>
            <a:r>
              <a:rPr lang="cs-CZ" dirty="0" smtClean="0"/>
              <a:t> v dané matrici</a:t>
            </a:r>
          </a:p>
          <a:p>
            <a:r>
              <a:rPr lang="cs-CZ" dirty="0" smtClean="0"/>
              <a:t>Malý rozdíl atom. hmotnosti y a x </a:t>
            </a:r>
          </a:p>
          <a:p>
            <a:r>
              <a:rPr lang="cs-CZ" dirty="0" smtClean="0"/>
              <a:t>Čáry stejného typu (atomové, iontové)</a:t>
            </a:r>
          </a:p>
          <a:p>
            <a:r>
              <a:rPr lang="cs-CZ" dirty="0" smtClean="0"/>
              <a:t>Podobné budící a ionizační potenciály</a:t>
            </a:r>
          </a:p>
          <a:p>
            <a:r>
              <a:rPr lang="cs-CZ" dirty="0" smtClean="0"/>
              <a:t> Vlnové délky čar </a:t>
            </a:r>
            <a:r>
              <a:rPr lang="cs-CZ" u="sng" dirty="0" smtClean="0"/>
              <a:t>z</a:t>
            </a:r>
            <a:r>
              <a:rPr lang="cs-CZ" dirty="0" smtClean="0"/>
              <a:t> a </a:t>
            </a:r>
            <a:r>
              <a:rPr lang="cs-CZ" u="sng" dirty="0" smtClean="0"/>
              <a:t>x</a:t>
            </a:r>
            <a:r>
              <a:rPr lang="cs-CZ" dirty="0" smtClean="0"/>
              <a:t> blízko sebe</a:t>
            </a:r>
          </a:p>
          <a:p>
            <a:r>
              <a:rPr lang="cs-CZ" dirty="0" smtClean="0"/>
              <a:t>Podobný vliv budících podmínek na </a:t>
            </a:r>
            <a:r>
              <a:rPr lang="cs-CZ" u="sng" dirty="0" smtClean="0"/>
              <a:t>z</a:t>
            </a:r>
            <a:r>
              <a:rPr lang="cs-CZ" dirty="0" smtClean="0"/>
              <a:t> a </a:t>
            </a:r>
            <a:r>
              <a:rPr lang="cs-CZ" u="sng" dirty="0" smtClean="0"/>
              <a:t>x</a:t>
            </a:r>
          </a:p>
          <a:p>
            <a:r>
              <a:rPr lang="cs-CZ" dirty="0" smtClean="0"/>
              <a:t>Metody výběru srovnávacího prvku:</a:t>
            </a:r>
          </a:p>
          <a:p>
            <a:pPr lvl="1"/>
            <a:r>
              <a:rPr lang="cs-CZ" dirty="0" smtClean="0"/>
              <a:t>rozptylové diagramy</a:t>
            </a:r>
          </a:p>
          <a:p>
            <a:pPr lvl="1"/>
            <a:r>
              <a:rPr lang="cs-CZ" dirty="0" smtClean="0"/>
              <a:t>vypařovací křivky</a:t>
            </a:r>
          </a:p>
          <a:p>
            <a:pPr lvl="1"/>
            <a:r>
              <a:rPr lang="cs-CZ" dirty="0" smtClean="0"/>
              <a:t>integrální vztahové křivky</a:t>
            </a:r>
          </a:p>
          <a:p>
            <a:pPr lvl="1"/>
            <a:r>
              <a:rPr lang="cs-CZ" dirty="0" smtClean="0"/>
              <a:t>vliv vnějších podmínek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Spektrální interference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003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interference čar (matrice, dalších prvků)</a:t>
            </a:r>
          </a:p>
          <a:p>
            <a:pPr lvl="1"/>
            <a:r>
              <a:rPr lang="cs-CZ" dirty="0" smtClean="0"/>
              <a:t>výběr vhodné instrumentace</a:t>
            </a:r>
          </a:p>
          <a:p>
            <a:pPr lvl="1"/>
            <a:r>
              <a:rPr lang="cs-CZ" dirty="0" smtClean="0"/>
              <a:t>výběr spektrálních čar</a:t>
            </a:r>
          </a:p>
          <a:p>
            <a:r>
              <a:rPr lang="cs-CZ" dirty="0" smtClean="0"/>
              <a:t>interference s molekulovými pásy  </a:t>
            </a:r>
          </a:p>
          <a:p>
            <a:pPr lvl="1"/>
            <a:r>
              <a:rPr lang="cs-CZ" dirty="0" smtClean="0"/>
              <a:t>ochranná atmosféra nosné elektrody (grafit)</a:t>
            </a:r>
          </a:p>
          <a:p>
            <a:pPr lvl="1"/>
            <a:r>
              <a:rPr lang="cs-CZ" dirty="0" smtClean="0"/>
              <a:t>změna materiálu elektrod (</a:t>
            </a:r>
            <a:r>
              <a:rPr lang="cs-CZ" dirty="0" err="1" smtClean="0"/>
              <a:t>Cu</a:t>
            </a:r>
            <a:r>
              <a:rPr lang="cs-CZ" dirty="0" smtClean="0"/>
              <a:t>, </a:t>
            </a:r>
            <a:r>
              <a:rPr lang="cs-CZ" dirty="0" err="1" smtClean="0"/>
              <a:t>Ag</a:t>
            </a:r>
            <a:r>
              <a:rPr lang="cs-CZ" dirty="0" smtClean="0"/>
              <a:t>, </a:t>
            </a:r>
            <a:r>
              <a:rPr lang="cs-CZ" dirty="0" err="1" smtClean="0"/>
              <a:t>Al</a:t>
            </a:r>
            <a:r>
              <a:rPr lang="cs-CZ" dirty="0" smtClean="0"/>
              <a:t>…)</a:t>
            </a:r>
          </a:p>
          <a:p>
            <a:pPr lvl="1"/>
            <a:r>
              <a:rPr lang="cs-CZ" dirty="0" smtClean="0"/>
              <a:t>zvýšení disperze</a:t>
            </a:r>
          </a:p>
          <a:p>
            <a:r>
              <a:rPr lang="cs-CZ" dirty="0" smtClean="0"/>
              <a:t>vliv pozadí</a:t>
            </a:r>
          </a:p>
          <a:p>
            <a:pPr lvl="1"/>
            <a:r>
              <a:rPr lang="cs-CZ" dirty="0" smtClean="0"/>
              <a:t>snížení teploty, </a:t>
            </a:r>
          </a:p>
          <a:p>
            <a:pPr lvl="1"/>
            <a:r>
              <a:rPr lang="cs-CZ" dirty="0" smtClean="0"/>
              <a:t>zvýšení disperze (intenzita čáry klesá lineárně se zvyšováním disperze, spojité pozadí s druhou mocninou disperze) </a:t>
            </a:r>
          </a:p>
          <a:p>
            <a:r>
              <a:rPr lang="cs-CZ" dirty="0" smtClean="0"/>
              <a:t>kolísání podmínek buzení</a:t>
            </a:r>
          </a:p>
          <a:p>
            <a:pPr lvl="1"/>
            <a:r>
              <a:rPr lang="cs-CZ" dirty="0" smtClean="0"/>
              <a:t>elektronicky řízené generátory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Obloukový výboj </a:t>
            </a:r>
            <a:r>
              <a:rPr lang="cs-CZ" sz="2800" dirty="0" smtClean="0"/>
              <a:t>(AD - </a:t>
            </a:r>
            <a:r>
              <a:rPr lang="cs-CZ" sz="2800" dirty="0" err="1" smtClean="0"/>
              <a:t>Arc</a:t>
            </a:r>
            <a:r>
              <a:rPr lang="cs-CZ" sz="2800" dirty="0" smtClean="0"/>
              <a:t> </a:t>
            </a:r>
            <a:r>
              <a:rPr lang="cs-CZ" sz="2800" dirty="0" err="1" smtClean="0"/>
              <a:t>Discharge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Stabilní elektrický výboj s vysokou proudovou hustotou (2-30A); </a:t>
            </a:r>
          </a:p>
          <a:p>
            <a:pPr>
              <a:buNone/>
            </a:pPr>
            <a:r>
              <a:rPr lang="cs-CZ" dirty="0" smtClean="0"/>
              <a:t>	T ≈ 3-8 </a:t>
            </a:r>
            <a:r>
              <a:rPr lang="cs-CZ" dirty="0" err="1" smtClean="0"/>
              <a:t>kK</a:t>
            </a:r>
            <a:r>
              <a:rPr lang="cs-CZ" dirty="0" smtClean="0"/>
              <a:t>.</a:t>
            </a:r>
          </a:p>
          <a:p>
            <a:r>
              <a:rPr lang="cs-CZ" dirty="0" smtClean="0"/>
              <a:t>Teplotu je možno regulovat přídavkem spektrálního pufru, který současně zlepšuje rovnoměrnost těkání vzorku.</a:t>
            </a:r>
          </a:p>
          <a:p>
            <a:r>
              <a:rPr lang="cs-CZ" dirty="0" smtClean="0"/>
              <a:t>Stejnosměrný oblouk probíhá 1 výboj o napětí 50-100 V.</a:t>
            </a:r>
          </a:p>
          <a:p>
            <a:r>
              <a:rPr lang="cs-CZ" dirty="0" smtClean="0"/>
              <a:t>Střídavý oblouk – přerušován asi 100x za s, napětí 2-5000V, aby při změnách polarizace elektrod docházelo znovu k zažehnutí oblouku.</a:t>
            </a:r>
          </a:p>
          <a:p>
            <a:r>
              <a:rPr lang="cs-CZ" dirty="0" smtClean="0"/>
              <a:t>Dochází ke značnému transportu vzorku do výboje ⇒ vyšší koncentrace prvků v plazmatu ⇒ vyšší citlivost.</a:t>
            </a:r>
          </a:p>
          <a:p>
            <a:r>
              <a:rPr lang="cs-CZ" dirty="0" smtClean="0"/>
              <a:t>Stabilita výboje je nízká ⇒ horší opakovatelnost ⇒ vhodný </a:t>
            </a:r>
            <a:r>
              <a:rPr lang="it-IT" dirty="0" smtClean="0"/>
              <a:t>pro kvalitativní a semikvantitativní analýzu.</a:t>
            </a:r>
            <a:endParaRPr lang="cs-CZ" dirty="0" smtClean="0"/>
          </a:p>
          <a:p>
            <a:r>
              <a:rPr lang="cs-CZ" dirty="0" smtClean="0"/>
              <a:t>Elektrody grafitové (výborná vodivost, bez kontaminací).</a:t>
            </a:r>
          </a:p>
          <a:p>
            <a:r>
              <a:rPr lang="cs-CZ" dirty="0" smtClean="0"/>
              <a:t>Vzorek rozemletý na prášek smíchán s C.</a:t>
            </a:r>
          </a:p>
          <a:p>
            <a:r>
              <a:rPr lang="cs-CZ" dirty="0" smtClean="0"/>
              <a:t>Roztoky se budí nasáklé v porézních hmotách nebo ve formě odparků v grafitovém prášku.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Obloukový generátor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10" name="Zástupný symbol pro obsah 9" descr="img002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625" y="1447800"/>
            <a:ext cx="6360299" cy="4800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Stejnosměrný oblouk - grafit</a:t>
            </a:r>
            <a:endParaRPr lang="cs-CZ" dirty="0"/>
          </a:p>
        </p:txBody>
      </p:sp>
      <p:pic>
        <p:nvPicPr>
          <p:cNvPr id="7" name="Zástupný symbol pro obsah 6" descr="img001.tif"/>
          <p:cNvPicPr>
            <a:picLocks noGrp="1" noChangeAspect="1"/>
          </p:cNvPicPr>
          <p:nvPr>
            <p:ph idx="1"/>
          </p:nvPr>
        </p:nvPicPr>
        <p:blipFill>
          <a:blip r:embed="rId2"/>
          <a:srcRect l="1145"/>
          <a:stretch>
            <a:fillRect/>
          </a:stretch>
        </p:blipFill>
        <p:spPr>
          <a:xfrm rot="5400000">
            <a:off x="2624526" y="366395"/>
            <a:ext cx="5120498" cy="700405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Jiskrový výboj </a:t>
            </a:r>
            <a:r>
              <a:rPr lang="cs-CZ" sz="2800" dirty="0" smtClean="0"/>
              <a:t>(SD – </a:t>
            </a:r>
            <a:r>
              <a:rPr lang="cs-CZ" sz="2800" dirty="0" err="1" smtClean="0"/>
              <a:t>Spark</a:t>
            </a:r>
            <a:r>
              <a:rPr lang="cs-CZ" sz="2800" dirty="0" smtClean="0"/>
              <a:t> </a:t>
            </a:r>
            <a:r>
              <a:rPr lang="cs-CZ" sz="2800" dirty="0" err="1" smtClean="0"/>
              <a:t>Discharge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Přerušovaný střídavý výboj s vysokým napětím a relativně nízkou průměrnou proudovou hustotou. V </a:t>
            </a:r>
            <a:r>
              <a:rPr lang="pl-PL" dirty="0" smtClean="0"/>
              <a:t>iniciační fázi proudy 100-1000 A a T ≈ 30000 K (elektrody </a:t>
            </a:r>
            <a:r>
              <a:rPr lang="cs-CZ" dirty="0" smtClean="0"/>
              <a:t>však zůstávají studené).</a:t>
            </a:r>
          </a:p>
          <a:p>
            <a:r>
              <a:rPr lang="cs-CZ" dirty="0" smtClean="0"/>
              <a:t>Z pracovní elektrody se při výboji odpaří nepatrné množství vzorku, který se ve výboji atomizuje a excituje.</a:t>
            </a:r>
          </a:p>
          <a:p>
            <a:r>
              <a:rPr lang="pl-PL" dirty="0" smtClean="0"/>
              <a:t>Vykazuje velmi dobrou stabilitu a opakovatelnost. Citlivost je </a:t>
            </a:r>
            <a:r>
              <a:rPr lang="cs-CZ" dirty="0" smtClean="0"/>
              <a:t>nižší vzhledem k nižší koncentraci prvků ve výboji. Jiskrový výboj je vhodnější pro kvantitativní analýzu.</a:t>
            </a:r>
          </a:p>
          <a:p>
            <a:r>
              <a:rPr lang="cs-CZ" dirty="0" smtClean="0"/>
              <a:t>SD je standardní metoda pro analýzu kovových vzorků, vzorek </a:t>
            </a:r>
            <a:r>
              <a:rPr lang="pl-PL" dirty="0" smtClean="0"/>
              <a:t>je elektrodou, protielektroda z W nebo C.</a:t>
            </a:r>
          </a:p>
          <a:p>
            <a:r>
              <a:rPr lang="cs-CZ" dirty="0" smtClean="0"/>
              <a:t>Napětí: NN jiskra 300-500 V,  VN jiskra10-20 </a:t>
            </a:r>
            <a:r>
              <a:rPr lang="cs-CZ" dirty="0" err="1" smtClean="0"/>
              <a:t>kV</a:t>
            </a:r>
            <a:r>
              <a:rPr lang="cs-CZ" dirty="0" smtClean="0"/>
              <a:t>.</a:t>
            </a:r>
          </a:p>
          <a:p>
            <a:r>
              <a:rPr lang="pt-BR" dirty="0" smtClean="0"/>
              <a:t>V Ar atmosfé</a:t>
            </a:r>
            <a:r>
              <a:rPr lang="cs-CZ" dirty="0" smtClean="0"/>
              <a:t>ř</a:t>
            </a:r>
            <a:r>
              <a:rPr lang="pt-BR" dirty="0" smtClean="0"/>
              <a:t>e možná analýza ve vzdálené UV oblasti a</a:t>
            </a:r>
            <a:r>
              <a:rPr lang="cs-CZ" dirty="0" smtClean="0"/>
              <a:t> stanovení P, S, C, B, H, O, N.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Feussnerův</a:t>
            </a:r>
            <a:r>
              <a:rPr lang="cs-CZ" dirty="0" smtClean="0"/>
              <a:t> jiskrový generátor</a:t>
            </a:r>
            <a:endParaRPr lang="cs-CZ" dirty="0"/>
          </a:p>
        </p:txBody>
      </p:sp>
      <p:pic>
        <p:nvPicPr>
          <p:cNvPr id="7" name="Zástupný symbol pro obsah 6" descr="img003.tif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rcRect l="22891" b="4295"/>
          <a:stretch>
            <a:fillRect/>
          </a:stretch>
        </p:blipFill>
        <p:spPr>
          <a:xfrm rot="16200000">
            <a:off x="3483102" y="-451561"/>
            <a:ext cx="3298092" cy="8023704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Časový průběh I, U v jiskře</a:t>
            </a:r>
            <a:endParaRPr lang="cs-CZ" dirty="0"/>
          </a:p>
        </p:txBody>
      </p:sp>
      <p:pic>
        <p:nvPicPr>
          <p:cNvPr id="8" name="Zástupný symbol pro obsah 7" descr="img004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331" y="1469011"/>
            <a:ext cx="5947724" cy="501299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186597" y="1858780"/>
            <a:ext cx="2907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+mj-lt"/>
              </a:rPr>
              <a:t>C = 10 </a:t>
            </a:r>
            <a:r>
              <a:rPr lang="el-GR" sz="2400" dirty="0" smtClean="0">
                <a:latin typeface="+mj-lt"/>
                <a:cs typeface="Lucida Sans Unicode"/>
              </a:rPr>
              <a:t>μ</a:t>
            </a:r>
            <a:r>
              <a:rPr lang="cs-CZ" sz="2400" dirty="0" smtClean="0">
                <a:latin typeface="+mj-lt"/>
                <a:cs typeface="Lucida Sans Unicode"/>
              </a:rPr>
              <a:t>F, L = 10 </a:t>
            </a:r>
            <a:r>
              <a:rPr lang="el-GR" sz="2400" dirty="0" smtClean="0">
                <a:latin typeface="+mj-lt"/>
                <a:cs typeface="Lucida Sans Unicode"/>
              </a:rPr>
              <a:t>μ</a:t>
            </a:r>
            <a:r>
              <a:rPr lang="cs-CZ" sz="2400" dirty="0" smtClean="0">
                <a:latin typeface="+mj-lt"/>
                <a:cs typeface="Lucida Sans Unicode"/>
              </a:rPr>
              <a:t>H,</a:t>
            </a:r>
          </a:p>
          <a:p>
            <a:r>
              <a:rPr lang="cs-CZ" sz="2400" dirty="0" smtClean="0">
                <a:latin typeface="+mj-lt"/>
                <a:cs typeface="Lucida Sans Unicode"/>
              </a:rPr>
              <a:t>R = 1 </a:t>
            </a:r>
            <a:r>
              <a:rPr lang="el-GR" sz="2400" dirty="0" smtClean="0">
                <a:latin typeface="+mj-lt"/>
                <a:cs typeface="Lucida Sans Unicode"/>
              </a:rPr>
              <a:t>Ω</a:t>
            </a:r>
            <a:r>
              <a:rPr lang="cs-CZ" sz="2400" dirty="0" smtClean="0">
                <a:latin typeface="+mj-lt"/>
                <a:cs typeface="Lucida Sans Unicode"/>
              </a:rPr>
              <a:t>, U =1 </a:t>
            </a:r>
            <a:r>
              <a:rPr lang="cs-CZ" sz="2400" dirty="0" err="1" smtClean="0">
                <a:latin typeface="+mj-lt"/>
                <a:cs typeface="Lucida Sans Unicode"/>
              </a:rPr>
              <a:t>kV</a:t>
            </a:r>
            <a:endParaRPr lang="cs-CZ" sz="2400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Řízený oblouk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8728" y="1285860"/>
            <a:ext cx="7498080" cy="134304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Řízený oblouk se řadí k SD): elektronicky stabilizovaný oblouk s řízenou opakovací frekvencí 10 - 1000 Hz. Nejrozšířenější buzení spojující výhody obloukového a jiskrového výboje.</a:t>
            </a:r>
          </a:p>
          <a:p>
            <a:endParaRPr lang="cs-CZ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2011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51C2A-293A-4B45-AE79-DA688B52450B}" type="slidenum">
              <a:rPr lang="cs-CZ" smtClean="0"/>
              <a:pPr/>
              <a:t>9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1682750" y="3073400"/>
            <a:ext cx="1049312" cy="74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 rot="5400000">
            <a:off x="2416175" y="3406775"/>
            <a:ext cx="66675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2438400" y="3740150"/>
            <a:ext cx="6223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2438400" y="3873500"/>
            <a:ext cx="6223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5400000">
            <a:off x="2260600" y="4362450"/>
            <a:ext cx="9779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2482850" y="4851400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2749550" y="3073400"/>
            <a:ext cx="111125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vnoramenný trojúhelník 23"/>
          <p:cNvSpPr/>
          <p:nvPr/>
        </p:nvSpPr>
        <p:spPr>
          <a:xfrm rot="5400000">
            <a:off x="3860800" y="2940050"/>
            <a:ext cx="355600" cy="3111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ovací čára 25"/>
          <p:cNvCxnSpPr/>
          <p:nvPr/>
        </p:nvCxnSpPr>
        <p:spPr>
          <a:xfrm rot="5400000">
            <a:off x="4016375" y="3095625"/>
            <a:ext cx="40005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>
            <a:stCxn id="24" idx="0"/>
          </p:cNvCxnSpPr>
          <p:nvPr/>
        </p:nvCxnSpPr>
        <p:spPr>
          <a:xfrm>
            <a:off x="4194175" y="3095625"/>
            <a:ext cx="1089025" cy="22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>
            <a:stCxn id="24" idx="0"/>
          </p:cNvCxnSpPr>
          <p:nvPr/>
        </p:nvCxnSpPr>
        <p:spPr>
          <a:xfrm>
            <a:off x="4194175" y="3095625"/>
            <a:ext cx="288925" cy="2444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 rot="5400000">
            <a:off x="4350544" y="3472656"/>
            <a:ext cx="2667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čára 33"/>
          <p:cNvCxnSpPr/>
          <p:nvPr/>
        </p:nvCxnSpPr>
        <p:spPr>
          <a:xfrm rot="5400000">
            <a:off x="4972844" y="3429000"/>
            <a:ext cx="621506" cy="7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čára 34"/>
          <p:cNvCxnSpPr/>
          <p:nvPr/>
        </p:nvCxnSpPr>
        <p:spPr>
          <a:xfrm>
            <a:off x="4972844" y="3739356"/>
            <a:ext cx="6223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/>
          <p:nvPr/>
        </p:nvCxnSpPr>
        <p:spPr>
          <a:xfrm>
            <a:off x="4972844" y="3872706"/>
            <a:ext cx="6223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čára 36"/>
          <p:cNvCxnSpPr/>
          <p:nvPr/>
        </p:nvCxnSpPr>
        <p:spPr>
          <a:xfrm rot="5400000">
            <a:off x="4795044" y="4361656"/>
            <a:ext cx="9779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čára 37"/>
          <p:cNvCxnSpPr/>
          <p:nvPr/>
        </p:nvCxnSpPr>
        <p:spPr>
          <a:xfrm>
            <a:off x="5017294" y="4850606"/>
            <a:ext cx="5334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ovací čára 40"/>
          <p:cNvCxnSpPr/>
          <p:nvPr/>
        </p:nvCxnSpPr>
        <p:spPr>
          <a:xfrm>
            <a:off x="5283200" y="3117850"/>
            <a:ext cx="7112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/>
          <p:cNvSpPr/>
          <p:nvPr/>
        </p:nvSpPr>
        <p:spPr>
          <a:xfrm>
            <a:off x="5994400" y="2984500"/>
            <a:ext cx="711200" cy="266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6" name="Přímá spojovací šipka 45"/>
          <p:cNvCxnSpPr/>
          <p:nvPr/>
        </p:nvCxnSpPr>
        <p:spPr>
          <a:xfrm rot="5400000" flipH="1" flipV="1">
            <a:off x="6083300" y="2895600"/>
            <a:ext cx="622300" cy="444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čára 47"/>
          <p:cNvCxnSpPr>
            <a:stCxn id="42" idx="3"/>
          </p:cNvCxnSpPr>
          <p:nvPr/>
        </p:nvCxnSpPr>
        <p:spPr>
          <a:xfrm>
            <a:off x="6705600" y="3117850"/>
            <a:ext cx="75565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čára 49"/>
          <p:cNvCxnSpPr/>
          <p:nvPr/>
        </p:nvCxnSpPr>
        <p:spPr>
          <a:xfrm rot="5400000">
            <a:off x="7328694" y="3250406"/>
            <a:ext cx="2667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Skupina 63"/>
          <p:cNvGrpSpPr/>
          <p:nvPr/>
        </p:nvGrpSpPr>
        <p:grpSpPr>
          <a:xfrm>
            <a:off x="7283450" y="3384550"/>
            <a:ext cx="355600" cy="793750"/>
            <a:chOff x="6038850" y="4584700"/>
            <a:chExt cx="711200" cy="1333500"/>
          </a:xfrm>
        </p:grpSpPr>
        <p:sp>
          <p:nvSpPr>
            <p:cNvPr id="55" name="Oblouk 54"/>
            <p:cNvSpPr/>
            <p:nvPr/>
          </p:nvSpPr>
          <p:spPr>
            <a:xfrm>
              <a:off x="6038850" y="4584700"/>
              <a:ext cx="666750" cy="266700"/>
            </a:xfrm>
            <a:prstGeom prst="arc">
              <a:avLst>
                <a:gd name="adj1" fmla="val 16200000"/>
                <a:gd name="adj2" fmla="val 566089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louk 57"/>
            <p:cNvSpPr/>
            <p:nvPr/>
          </p:nvSpPr>
          <p:spPr>
            <a:xfrm>
              <a:off x="6038850" y="4851400"/>
              <a:ext cx="666750" cy="266700"/>
            </a:xfrm>
            <a:prstGeom prst="arc">
              <a:avLst>
                <a:gd name="adj1" fmla="val 16200000"/>
                <a:gd name="adj2" fmla="val 566089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blouk 58"/>
            <p:cNvSpPr/>
            <p:nvPr/>
          </p:nvSpPr>
          <p:spPr>
            <a:xfrm>
              <a:off x="6038850" y="5118100"/>
              <a:ext cx="666750" cy="266700"/>
            </a:xfrm>
            <a:prstGeom prst="arc">
              <a:avLst>
                <a:gd name="adj1" fmla="val 16200000"/>
                <a:gd name="adj2" fmla="val 566089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Oblouk 59"/>
            <p:cNvSpPr/>
            <p:nvPr/>
          </p:nvSpPr>
          <p:spPr>
            <a:xfrm>
              <a:off x="6038850" y="5384800"/>
              <a:ext cx="666750" cy="266700"/>
            </a:xfrm>
            <a:prstGeom prst="arc">
              <a:avLst>
                <a:gd name="adj1" fmla="val 16200000"/>
                <a:gd name="adj2" fmla="val 566089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Oblouk 60"/>
            <p:cNvSpPr/>
            <p:nvPr/>
          </p:nvSpPr>
          <p:spPr>
            <a:xfrm>
              <a:off x="6083300" y="5651500"/>
              <a:ext cx="666750" cy="266700"/>
            </a:xfrm>
            <a:prstGeom prst="arc">
              <a:avLst>
                <a:gd name="adj1" fmla="val 16200000"/>
                <a:gd name="adj2" fmla="val 566089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66" name="Přímá spojovací šipka 65"/>
          <p:cNvCxnSpPr>
            <a:stCxn id="61" idx="2"/>
          </p:cNvCxnSpPr>
          <p:nvPr/>
        </p:nvCxnSpPr>
        <p:spPr>
          <a:xfrm rot="10800000" flipV="1">
            <a:off x="7461251" y="4178248"/>
            <a:ext cx="5081" cy="3620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ovací šipka 67"/>
          <p:cNvCxnSpPr/>
          <p:nvPr/>
        </p:nvCxnSpPr>
        <p:spPr>
          <a:xfrm rot="5400000" flipH="1" flipV="1">
            <a:off x="7172325" y="5006975"/>
            <a:ext cx="57785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ovací čára 69"/>
          <p:cNvCxnSpPr/>
          <p:nvPr/>
        </p:nvCxnSpPr>
        <p:spPr>
          <a:xfrm>
            <a:off x="7194550" y="5295900"/>
            <a:ext cx="48895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ovací čára 71"/>
          <p:cNvCxnSpPr/>
          <p:nvPr/>
        </p:nvCxnSpPr>
        <p:spPr>
          <a:xfrm>
            <a:off x="7461250" y="4318000"/>
            <a:ext cx="35560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ovací šipka 73"/>
          <p:cNvCxnSpPr/>
          <p:nvPr/>
        </p:nvCxnSpPr>
        <p:spPr>
          <a:xfrm rot="10800000">
            <a:off x="7816850" y="4318000"/>
            <a:ext cx="355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ovací čára 75"/>
          <p:cNvCxnSpPr/>
          <p:nvPr/>
        </p:nvCxnSpPr>
        <p:spPr>
          <a:xfrm>
            <a:off x="8083550" y="4095750"/>
            <a:ext cx="40005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ovací čára 77"/>
          <p:cNvCxnSpPr/>
          <p:nvPr/>
        </p:nvCxnSpPr>
        <p:spPr>
          <a:xfrm rot="5400000" flipH="1" flipV="1">
            <a:off x="8283575" y="3851275"/>
            <a:ext cx="444500" cy="44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ovací čára 79"/>
          <p:cNvCxnSpPr/>
          <p:nvPr/>
        </p:nvCxnSpPr>
        <p:spPr>
          <a:xfrm rot="16200000" flipH="1">
            <a:off x="8350250" y="3829050"/>
            <a:ext cx="444500" cy="88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ovací čára 82"/>
          <p:cNvCxnSpPr/>
          <p:nvPr/>
        </p:nvCxnSpPr>
        <p:spPr>
          <a:xfrm>
            <a:off x="8616950" y="4095750"/>
            <a:ext cx="22225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ipsa 84"/>
          <p:cNvSpPr/>
          <p:nvPr/>
        </p:nvSpPr>
        <p:spPr>
          <a:xfrm>
            <a:off x="2705100" y="3028950"/>
            <a:ext cx="88900" cy="889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Elipsa 85"/>
          <p:cNvSpPr/>
          <p:nvPr/>
        </p:nvSpPr>
        <p:spPr>
          <a:xfrm>
            <a:off x="5238750" y="3073400"/>
            <a:ext cx="88900" cy="889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Elipsa 86"/>
          <p:cNvSpPr/>
          <p:nvPr/>
        </p:nvSpPr>
        <p:spPr>
          <a:xfrm>
            <a:off x="7416800" y="4273550"/>
            <a:ext cx="88900" cy="889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9" name="Přímá spojovací šipka 88"/>
          <p:cNvCxnSpPr/>
          <p:nvPr/>
        </p:nvCxnSpPr>
        <p:spPr>
          <a:xfrm flipV="1">
            <a:off x="7239000" y="3517900"/>
            <a:ext cx="577850" cy="533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ovéPole 90"/>
          <p:cNvSpPr txBox="1"/>
          <p:nvPr/>
        </p:nvSpPr>
        <p:spPr>
          <a:xfrm>
            <a:off x="2038350" y="36068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Cf</a:t>
            </a:r>
            <a:endParaRPr lang="cs-CZ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5594350" y="365125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Cp</a:t>
            </a:r>
            <a:endParaRPr lang="cs-CZ" dirty="0"/>
          </a:p>
        </p:txBody>
      </p:sp>
      <p:sp>
        <p:nvSpPr>
          <p:cNvPr id="93" name="TextovéPole 92"/>
          <p:cNvSpPr txBox="1"/>
          <p:nvPr/>
        </p:nvSpPr>
        <p:spPr>
          <a:xfrm>
            <a:off x="3860800" y="36068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Ty</a:t>
            </a:r>
            <a:endParaRPr lang="cs-CZ" dirty="0"/>
          </a:p>
        </p:txBody>
      </p:sp>
      <p:sp>
        <p:nvSpPr>
          <p:cNvPr id="94" name="TextovéPole 93"/>
          <p:cNvSpPr txBox="1"/>
          <p:nvPr/>
        </p:nvSpPr>
        <p:spPr>
          <a:xfrm>
            <a:off x="6261100" y="26289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</a:t>
            </a:r>
            <a:endParaRPr lang="cs-CZ" dirty="0"/>
          </a:p>
        </p:txBody>
      </p:sp>
      <p:sp>
        <p:nvSpPr>
          <p:cNvPr id="95" name="TextovéPole 94"/>
          <p:cNvSpPr txBox="1"/>
          <p:nvPr/>
        </p:nvSpPr>
        <p:spPr>
          <a:xfrm>
            <a:off x="7016750" y="382905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</a:t>
            </a:r>
            <a:endParaRPr lang="cs-CZ" dirty="0"/>
          </a:p>
        </p:txBody>
      </p:sp>
      <p:sp>
        <p:nvSpPr>
          <p:cNvPr id="96" name="TextovéPole 95"/>
          <p:cNvSpPr txBox="1"/>
          <p:nvPr/>
        </p:nvSpPr>
        <p:spPr>
          <a:xfrm>
            <a:off x="7550150" y="44958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Jiskřiště</a:t>
            </a:r>
            <a:endParaRPr lang="cs-CZ" dirty="0"/>
          </a:p>
        </p:txBody>
      </p:sp>
      <p:sp>
        <p:nvSpPr>
          <p:cNvPr id="97" name="TextovéPole 96"/>
          <p:cNvSpPr txBox="1"/>
          <p:nvPr/>
        </p:nvSpPr>
        <p:spPr>
          <a:xfrm>
            <a:off x="8305800" y="414020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Uz</a:t>
            </a:r>
            <a:endParaRPr lang="cs-CZ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1638300" y="5295900"/>
            <a:ext cx="4923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Up</a:t>
            </a:r>
            <a:r>
              <a:rPr lang="cs-CZ" dirty="0" smtClean="0">
                <a:latin typeface="+mj-lt"/>
              </a:rPr>
              <a:t> = 100 – 1000V, R = 0 – 20</a:t>
            </a:r>
            <a:r>
              <a:rPr lang="el-GR" dirty="0" smtClean="0">
                <a:latin typeface="+mj-lt"/>
                <a:cs typeface="Lucida Sans Unicode"/>
              </a:rPr>
              <a:t>Ω</a:t>
            </a:r>
            <a:r>
              <a:rPr lang="cs-CZ" dirty="0" smtClean="0">
                <a:latin typeface="+mj-lt"/>
                <a:cs typeface="Lucida Sans Unicode"/>
              </a:rPr>
              <a:t>, </a:t>
            </a:r>
            <a:r>
              <a:rPr lang="cs-CZ" dirty="0" err="1" smtClean="0">
                <a:latin typeface="+mj-lt"/>
                <a:cs typeface="Lucida Sans Unicode"/>
              </a:rPr>
              <a:t>Cp</a:t>
            </a:r>
            <a:r>
              <a:rPr lang="cs-CZ" dirty="0" smtClean="0">
                <a:latin typeface="+mj-lt"/>
                <a:cs typeface="Lucida Sans Unicode"/>
              </a:rPr>
              <a:t> = 10 – 100 </a:t>
            </a:r>
            <a:r>
              <a:rPr lang="el-GR" dirty="0" smtClean="0">
                <a:latin typeface="+mj-lt"/>
                <a:cs typeface="Lucida Sans Unicode"/>
              </a:rPr>
              <a:t>μ</a:t>
            </a:r>
            <a:r>
              <a:rPr lang="cs-CZ" dirty="0" smtClean="0">
                <a:latin typeface="+mj-lt"/>
                <a:cs typeface="Lucida Sans Unicode"/>
              </a:rPr>
              <a:t>F,</a:t>
            </a:r>
          </a:p>
          <a:p>
            <a:r>
              <a:rPr lang="cs-CZ" dirty="0" err="1" smtClean="0">
                <a:latin typeface="+mj-lt"/>
                <a:cs typeface="Lucida Sans Unicode"/>
              </a:rPr>
              <a:t>Uz</a:t>
            </a:r>
            <a:r>
              <a:rPr lang="cs-CZ" dirty="0" smtClean="0">
                <a:latin typeface="+mj-lt"/>
                <a:cs typeface="Lucida Sans Unicode"/>
              </a:rPr>
              <a:t> = 5 – 15 </a:t>
            </a:r>
            <a:r>
              <a:rPr lang="cs-CZ" dirty="0" err="1" smtClean="0">
                <a:latin typeface="+mj-lt"/>
                <a:cs typeface="Lucida Sans Unicode"/>
              </a:rPr>
              <a:t>kV</a:t>
            </a:r>
            <a:r>
              <a:rPr lang="cs-CZ" dirty="0" smtClean="0">
                <a:latin typeface="+mj-lt"/>
                <a:cs typeface="Lucida Sans Unicode"/>
              </a:rPr>
              <a:t>, t = 1 – 10 </a:t>
            </a:r>
            <a:r>
              <a:rPr lang="el-GR" dirty="0" smtClean="0">
                <a:latin typeface="+mj-lt"/>
                <a:cs typeface="Lucida Sans Unicode"/>
              </a:rPr>
              <a:t>μ</a:t>
            </a:r>
            <a:r>
              <a:rPr lang="cs-CZ" dirty="0" smtClean="0">
                <a:latin typeface="+mj-lt"/>
                <a:cs typeface="Lucida Sans Unicode"/>
              </a:rPr>
              <a:t>s, f = 50 – 1000 Hz</a:t>
            </a:r>
            <a:endParaRPr lang="cs-CZ" dirty="0">
              <a:latin typeface="+mj-lt"/>
            </a:endParaRPr>
          </a:p>
        </p:txBody>
      </p:sp>
      <p:sp>
        <p:nvSpPr>
          <p:cNvPr id="101" name="TextovéPole 100"/>
          <p:cNvSpPr txBox="1"/>
          <p:nvPr/>
        </p:nvSpPr>
        <p:spPr>
          <a:xfrm>
            <a:off x="5105400" y="2717800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Up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708</TotalTime>
  <Words>1389</Words>
  <Application>Microsoft Office PowerPoint</Application>
  <PresentationFormat>Předvádění na obrazovce (4:3)</PresentationFormat>
  <Paragraphs>233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Slunovrat</vt:lpstr>
      <vt:lpstr>Spektrografie</vt:lpstr>
      <vt:lpstr>Budící zdroje spekter</vt:lpstr>
      <vt:lpstr>Obloukový výboj (AD - Arc Discharge)</vt:lpstr>
      <vt:lpstr>Obloukový generátor</vt:lpstr>
      <vt:lpstr>Stejnosměrný oblouk - grafit</vt:lpstr>
      <vt:lpstr>Jiskrový výboj (SD – Spark Discharge)</vt:lpstr>
      <vt:lpstr>Feussnerův jiskrový generátor</vt:lpstr>
      <vt:lpstr>Časový průběh I, U v jiskře</vt:lpstr>
      <vt:lpstr>Řízený oblouk</vt:lpstr>
      <vt:lpstr>Uspořádání emisních spektrografů</vt:lpstr>
      <vt:lpstr>Fotografická detekce</vt:lpstr>
      <vt:lpstr>Fotografická deska</vt:lpstr>
      <vt:lpstr>Pracovní elektrody - oblouk</vt:lpstr>
      <vt:lpstr>Kyanové pásy </vt:lpstr>
      <vt:lpstr>Kvalitativní spektrální analýza</vt:lpstr>
      <vt:lpstr>Generátor FF20 Projektor spekter SP2 </vt:lpstr>
      <vt:lpstr>Funkenspektren von 29 Elementen</vt:lpstr>
      <vt:lpstr>Spektrální atlas</vt:lpstr>
      <vt:lpstr>Semikvantitativní spektrální analýza (RSD 20-50%)</vt:lpstr>
      <vt:lpstr>Semikvantitativní spektrální analýza (RSD 10-20%)</vt:lpstr>
      <vt:lpstr>Schnellphotometer</vt:lpstr>
      <vt:lpstr>Kvantitativní spektrální analýza</vt:lpstr>
      <vt:lpstr>Kvantitativní analýza</vt:lpstr>
      <vt:lpstr>Faktory ovlivňující emisi (Iλ, Y)  </vt:lpstr>
      <vt:lpstr>Výběr vnitřního standardu (srovnávacího prvku) z k analytu x</vt:lpstr>
      <vt:lpstr>Spektrální interference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Spektrografie</dc:title>
  <dc:creator>Vítězslav Otruba</dc:creator>
  <cp:lastModifiedBy>práce</cp:lastModifiedBy>
  <cp:revision>29</cp:revision>
  <dcterms:created xsi:type="dcterms:W3CDTF">2008-09-12T09:55:14Z</dcterms:created>
  <dcterms:modified xsi:type="dcterms:W3CDTF">2011-09-28T08:20:37Z</dcterms:modified>
</cp:coreProperties>
</file>