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59"/>
  </p:notesMasterIdLst>
  <p:sldIdLst>
    <p:sldId id="350" r:id="rId5"/>
    <p:sldId id="436" r:id="rId6"/>
    <p:sldId id="437" r:id="rId7"/>
    <p:sldId id="438" r:id="rId8"/>
    <p:sldId id="420" r:id="rId9"/>
    <p:sldId id="421" r:id="rId10"/>
    <p:sldId id="428" r:id="rId11"/>
    <p:sldId id="434" r:id="rId12"/>
    <p:sldId id="370" r:id="rId13"/>
    <p:sldId id="372" r:id="rId14"/>
    <p:sldId id="435" r:id="rId15"/>
    <p:sldId id="374" r:id="rId16"/>
    <p:sldId id="423" r:id="rId17"/>
    <p:sldId id="430" r:id="rId18"/>
    <p:sldId id="375" r:id="rId19"/>
    <p:sldId id="426" r:id="rId20"/>
    <p:sldId id="425" r:id="rId21"/>
    <p:sldId id="377" r:id="rId22"/>
    <p:sldId id="424" r:id="rId23"/>
    <p:sldId id="431" r:id="rId24"/>
    <p:sldId id="410" r:id="rId25"/>
    <p:sldId id="379" r:id="rId26"/>
    <p:sldId id="414" r:id="rId27"/>
    <p:sldId id="416" r:id="rId28"/>
    <p:sldId id="441" r:id="rId29"/>
    <p:sldId id="417" r:id="rId30"/>
    <p:sldId id="418" r:id="rId31"/>
    <p:sldId id="440" r:id="rId32"/>
    <p:sldId id="352" r:id="rId33"/>
    <p:sldId id="353" r:id="rId34"/>
    <p:sldId id="354" r:id="rId35"/>
    <p:sldId id="355" r:id="rId36"/>
    <p:sldId id="356" r:id="rId37"/>
    <p:sldId id="357" r:id="rId38"/>
    <p:sldId id="359" r:id="rId39"/>
    <p:sldId id="360" r:id="rId40"/>
    <p:sldId id="361" r:id="rId41"/>
    <p:sldId id="362" r:id="rId42"/>
    <p:sldId id="363" r:id="rId43"/>
    <p:sldId id="364" r:id="rId44"/>
    <p:sldId id="400" r:id="rId45"/>
    <p:sldId id="366" r:id="rId46"/>
    <p:sldId id="367" r:id="rId47"/>
    <p:sldId id="408" r:id="rId48"/>
    <p:sldId id="381" r:id="rId49"/>
    <p:sldId id="383" r:id="rId50"/>
    <p:sldId id="401" r:id="rId51"/>
    <p:sldId id="406" r:id="rId52"/>
    <p:sldId id="388" r:id="rId53"/>
    <p:sldId id="391" r:id="rId54"/>
    <p:sldId id="411" r:id="rId55"/>
    <p:sldId id="394" r:id="rId56"/>
    <p:sldId id="439" r:id="rId57"/>
    <p:sldId id="429" r:id="rId5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F5F1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9532DF-4BAC-445E-A342-615C683B8945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03AB8B-E8D8-4DF2-8A87-240C8B4095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777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2F21DBC-D0B6-4615-AB67-E68CC5E15A41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40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altLang="cs-CZ" noProof="0" smtClean="0"/>
              <a:t>Klepnutím upravíte styl předlohy nadpisu.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CA" altLang="cs-CZ" noProof="0" smtClean="0"/>
              <a:t>Klepnutím upravíte styl předlohy podnadpisu.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0E8C7429-82A4-4969-8DA8-2A1A9A2B369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1232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E28CF-C9F0-40DB-986F-5806DB68C0F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900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6474-BB29-451B-A3B1-A4EAFFA21BA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2896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B8DB-B59F-47A1-A4B5-DA4C94A1A20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92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7F6F-DE9E-4F54-8B07-8A2D98B21EF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103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6A9-3A51-4776-97B0-77E26E4456E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481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15A1-4C3B-4FDA-9CDD-BD489C60248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406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983A-3A98-4A8F-9196-7BA69BDB849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5896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A4BE-2A8E-444D-9623-9F62568CB55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295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82784-5C7E-4938-B435-F1F27600C63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89928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0829-5BB3-4EAD-A270-C252D08C195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077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B47F-7335-4049-8D58-14FDBBA575C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9893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D2F061-E2F9-4C98-BE8D-432103B9127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http://radium.no/lothe/images/methods/msp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neuroscience/histone-acetyltransferase" TargetMode="External"/><Relationship Id="rId3" Type="http://schemas.openxmlformats.org/officeDocument/2006/relationships/hyperlink" Target="https://www.sciencedirect.com/topics/neuroscience/epigenetic-modification" TargetMode="External"/><Relationship Id="rId7" Type="http://schemas.openxmlformats.org/officeDocument/2006/relationships/hyperlink" Target="https://www.sciencedirect.com/topics/neuroscience/protein-arginine-methyltransferas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neuroscience/histone-lysine-methyltransferase" TargetMode="External"/><Relationship Id="rId11" Type="http://schemas.openxmlformats.org/officeDocument/2006/relationships/hyperlink" Target="https://www.sciencedirect.com/topics/neuroscience/histone-deacetylase" TargetMode="External"/><Relationship Id="rId5" Type="http://schemas.openxmlformats.org/officeDocument/2006/relationships/hyperlink" Target="https://www.sciencedirect.com/topics/neuroscience/dna-methyltransferase" TargetMode="External"/><Relationship Id="rId10" Type="http://schemas.openxmlformats.org/officeDocument/2006/relationships/hyperlink" Target="https://www.sciencedirect.com/topics/neuroscience/demethylase" TargetMode="External"/><Relationship Id="rId4" Type="http://schemas.openxmlformats.org/officeDocument/2006/relationships/hyperlink" Target="https://www.sciencedirect.com/topics/pharmacology-toxicology-and-pharmaceutical-science/histone" TargetMode="External"/><Relationship Id="rId9" Type="http://schemas.openxmlformats.org/officeDocument/2006/relationships/hyperlink" Target="https://www.sciencedirect.com/topics/neuroscience/methyl-cpg-binding-doma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mg-233-2014-genetics-genomics.wikia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296863" y="998538"/>
            <a:ext cx="846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409825" y="155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b="1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141538" y="233363"/>
            <a:ext cx="4710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>
                <a:latin typeface="Comic Sans MS" panose="030F0702030302020204" pitchFamily="66" charset="0"/>
              </a:rPr>
              <a:t>Epigenetická informace</a:t>
            </a:r>
            <a:endParaRPr kumimoji="0" lang="en-US" altLang="cs-CZ" b="1">
              <a:latin typeface="Comic Sans MS" panose="030F0702030302020204" pitchFamily="66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01688" y="1089025"/>
            <a:ext cx="80772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Mitoticky i meioticky děděné změny genové exprese,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které nesouvisí se změnou primární struktury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Epigenetickou kontrolu zprostředkovávají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/>
              <a:t> modifikace makromolekul; DNA a histonů: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METHYLACE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MODIFIKACE (methylace, acetylace, fosforylace,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ubiquitinace) histonových proteinů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/>
              <a:t> malé a nekódující molekuly RNA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/>
              <a:t> architektura chromatinu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Regulace aktivity a exprese genů během vývoje a diferenciance,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reakce na změněné podmínky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Spojka mezi genotypem a fenotypem</a:t>
            </a:r>
            <a:endParaRPr kumimoji="0" lang="en-US" altLang="cs-CZ" sz="2400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4167188" y="4868863"/>
            <a:ext cx="0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41"/>
    </mc:Choice>
    <mc:Fallback xmlns="">
      <p:transition spd="slow" advTm="704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15888" y="912813"/>
            <a:ext cx="9144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MET1 (</a:t>
            </a:r>
            <a:r>
              <a:rPr kumimoji="0" lang="cs-CZ" altLang="cs-CZ" sz="2400" b="1" dirty="0" err="1"/>
              <a:t>Methyltransferase</a:t>
            </a:r>
            <a:r>
              <a:rPr kumimoji="0" lang="cs-CZ" altLang="cs-CZ" sz="2400" b="1" dirty="0"/>
              <a:t> 1) - </a:t>
            </a:r>
            <a:r>
              <a:rPr kumimoji="0" lang="cs-CZ" altLang="cs-CZ" sz="2400" dirty="0"/>
              <a:t>udržovací </a:t>
            </a:r>
            <a:r>
              <a:rPr kumimoji="0" lang="cs-CZ" altLang="cs-CZ" sz="2400" dirty="0" err="1"/>
              <a:t>methylace</a:t>
            </a:r>
            <a:r>
              <a:rPr kumimoji="0" lang="cs-CZ" altLang="cs-CZ" sz="2400" dirty="0"/>
              <a:t> cytosinů v  	</a:t>
            </a:r>
            <a:r>
              <a:rPr kumimoji="0" lang="cs-CZ" altLang="cs-CZ" sz="2400" dirty="0" err="1"/>
              <a:t>dubletech</a:t>
            </a:r>
            <a:r>
              <a:rPr kumimoji="0" lang="cs-CZ" altLang="cs-CZ" sz="2400" dirty="0"/>
              <a:t> CG; homolog Dnmt1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CMT3 (</a:t>
            </a:r>
            <a:r>
              <a:rPr kumimoji="0" lang="cs-CZ" altLang="cs-CZ" sz="2400" b="1" dirty="0" err="1"/>
              <a:t>Chromomethylase</a:t>
            </a:r>
            <a:r>
              <a:rPr kumimoji="0" lang="cs-CZ" altLang="cs-CZ" sz="2400" b="1" dirty="0"/>
              <a:t> 3) - </a:t>
            </a:r>
            <a:r>
              <a:rPr kumimoji="0" lang="cs-CZ" altLang="cs-CZ" sz="2400" dirty="0" err="1"/>
              <a:t>methylace</a:t>
            </a:r>
            <a:r>
              <a:rPr kumimoji="0" lang="cs-CZ" altLang="cs-CZ" sz="2400" dirty="0"/>
              <a:t> cytosinů v tripletech CHG;  	unikátní pro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DRM2 (</a:t>
            </a:r>
            <a:r>
              <a:rPr kumimoji="0" lang="cs-CZ" altLang="cs-CZ" sz="2400" b="1" dirty="0" err="1"/>
              <a:t>Domains</a:t>
            </a:r>
            <a:r>
              <a:rPr kumimoji="0" lang="cs-CZ" altLang="cs-CZ" sz="2400" b="1" dirty="0"/>
              <a:t> </a:t>
            </a:r>
            <a:r>
              <a:rPr kumimoji="0" lang="cs-CZ" altLang="cs-CZ" sz="2400" b="1" dirty="0" err="1"/>
              <a:t>Rearranged</a:t>
            </a:r>
            <a:r>
              <a:rPr kumimoji="0" lang="cs-CZ" altLang="cs-CZ" sz="2400" b="1" dirty="0"/>
              <a:t> </a:t>
            </a:r>
            <a:r>
              <a:rPr kumimoji="0" lang="cs-CZ" altLang="cs-CZ" sz="2400" b="1" dirty="0" err="1"/>
              <a:t>Methyltransferase</a:t>
            </a:r>
            <a:r>
              <a:rPr kumimoji="0" lang="cs-CZ" altLang="cs-CZ" sz="2400" b="1" dirty="0"/>
              <a:t> 2) - </a:t>
            </a:r>
            <a:r>
              <a:rPr kumimoji="0" lang="cs-CZ" altLang="cs-CZ" sz="2400" i="1" dirty="0"/>
              <a:t>de novo </a:t>
            </a:r>
            <a:r>
              <a:rPr kumimoji="0" lang="cs-CZ" altLang="cs-CZ" sz="2400" dirty="0" err="1"/>
              <a:t>methylace</a:t>
            </a:r>
            <a:r>
              <a:rPr kumimoji="0" lang="cs-CZ" altLang="cs-CZ" sz="2400" dirty="0"/>
              <a:t> cytosinů ve všech sekvenčních motivech, musí existovat permanentní stimul – RNA?;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homolog Dnmt3 - jinak řazené podjednotky – příčina odlišné substrátové specificity?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	DRM3 – VI, IX, X, I – 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	Dnmt3 – I – VI, IX, 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>
                <a:solidFill>
                  <a:srgbClr val="FF0066"/>
                </a:solidFill>
              </a:rPr>
              <a:t>(</a:t>
            </a:r>
            <a:r>
              <a:rPr kumimoji="0" lang="cs-CZ" altLang="cs-CZ" sz="2400" b="1" dirty="0"/>
              <a:t>DDM1 (</a:t>
            </a:r>
            <a:r>
              <a:rPr kumimoji="0" lang="cs-CZ" altLang="cs-CZ" sz="2400" b="1" dirty="0" err="1"/>
              <a:t>Decrease</a:t>
            </a:r>
            <a:r>
              <a:rPr kumimoji="0" lang="cs-CZ" altLang="cs-CZ" sz="2400" b="1" dirty="0"/>
              <a:t> in DNA </a:t>
            </a:r>
            <a:r>
              <a:rPr kumimoji="0" lang="cs-CZ" altLang="cs-CZ" sz="2400" b="1" dirty="0" err="1"/>
              <a:t>methylation</a:t>
            </a:r>
            <a:r>
              <a:rPr kumimoji="0" lang="cs-CZ" altLang="cs-CZ" sz="2400" b="1" dirty="0"/>
              <a:t> 1) – </a:t>
            </a:r>
            <a:r>
              <a:rPr kumimoji="0" lang="cs-CZ" altLang="cs-CZ" sz="2400" dirty="0"/>
              <a:t>kóduje protein, který je 	součástí </a:t>
            </a:r>
            <a:r>
              <a:rPr kumimoji="0" lang="cs-CZ" altLang="cs-CZ" sz="2400" dirty="0" smtClean="0"/>
              <a:t>komplexu </a:t>
            </a:r>
            <a:r>
              <a:rPr kumimoji="0" lang="cs-CZ" altLang="cs-CZ" sz="2400" dirty="0" err="1"/>
              <a:t>remodelujícího</a:t>
            </a:r>
            <a:r>
              <a:rPr kumimoji="0" lang="cs-CZ" altLang="cs-CZ" sz="2400" dirty="0"/>
              <a:t> chromatin</a:t>
            </a:r>
            <a:r>
              <a:rPr kumimoji="0" lang="cs-CZ" altLang="cs-CZ" sz="2400" b="1" dirty="0"/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	</a:t>
            </a:r>
            <a:r>
              <a:rPr kumimoji="0" lang="cs-CZ" altLang="cs-CZ" sz="2400" dirty="0"/>
              <a:t>role v udržování CG i non-CH </a:t>
            </a:r>
            <a:r>
              <a:rPr kumimoji="0" lang="cs-CZ" altLang="cs-CZ" sz="2400" dirty="0" err="1"/>
              <a:t>methylace</a:t>
            </a:r>
            <a:r>
              <a:rPr kumimoji="0" lang="cs-CZ" altLang="cs-CZ" sz="2400" b="1" dirty="0">
                <a:solidFill>
                  <a:srgbClr val="FF0066"/>
                </a:solidFill>
              </a:rPr>
              <a:t>)</a:t>
            </a: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	</a:t>
            </a:r>
          </a:p>
        </p:txBody>
      </p:sp>
      <p:sp>
        <p:nvSpPr>
          <p:cNvPr id="14340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2108200" y="188913"/>
            <a:ext cx="47958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</a:rPr>
              <a:t>Rostlinné DNA methyltransferázy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10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31"/>
    </mc:Choice>
    <mc:Fallback xmlns="">
      <p:transition spd="slow" advTm="1591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97472" y="414338"/>
            <a:ext cx="10190163" cy="65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b="1" dirty="0"/>
              <a:t>FUNKČNÍ KOOPERACE MEZI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b="1" dirty="0"/>
              <a:t>			METYLTRANSFERÁZAMI: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MET1 je schopná (v kooperaci s DRM2), </a:t>
            </a:r>
            <a:r>
              <a:rPr kumimoji="0" lang="cs-CZ" altLang="en-US" sz="2400" i="1" dirty="0"/>
              <a:t>de novo</a:t>
            </a:r>
            <a:r>
              <a:rPr kumimoji="0" lang="cs-CZ" altLang="en-US" sz="2400" dirty="0"/>
              <a:t> </a:t>
            </a:r>
            <a:r>
              <a:rPr kumimoji="0" lang="cs-CZ" altLang="en-US" sz="2400" dirty="0" err="1" smtClean="0"/>
              <a:t>methylace</a:t>
            </a:r>
            <a:r>
              <a:rPr kumimoji="0" lang="cs-CZ" altLang="en-US" sz="2400" dirty="0" smtClean="0"/>
              <a:t> </a:t>
            </a:r>
            <a:r>
              <a:rPr kumimoji="0" lang="cs-CZ" altLang="en-US" sz="2400" dirty="0"/>
              <a:t>CG motivů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Dnmt1 je také schopná </a:t>
            </a:r>
            <a:r>
              <a:rPr kumimoji="0" lang="cs-CZ" altLang="en-US" sz="2400" i="1" dirty="0"/>
              <a:t>de novo </a:t>
            </a:r>
            <a:r>
              <a:rPr kumimoji="0" lang="cs-CZ" altLang="en-US" sz="2400" dirty="0" err="1" smtClean="0"/>
              <a:t>methylace</a:t>
            </a:r>
            <a:r>
              <a:rPr kumimoji="0" lang="cs-CZ" altLang="en-US" sz="2400" i="1" dirty="0" smtClean="0"/>
              <a:t> </a:t>
            </a:r>
            <a:r>
              <a:rPr kumimoji="0" lang="cs-CZ" altLang="en-US" sz="2400" dirty="0"/>
              <a:t>CG, tuto schopnost posiluje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</a:t>
            </a:r>
            <a:r>
              <a:rPr kumimoji="0" lang="cs-CZ" altLang="en-US" sz="2400" dirty="0" err="1"/>
              <a:t>pre</a:t>
            </a:r>
            <a:r>
              <a:rPr kumimoji="0" lang="cs-CZ" altLang="en-US" sz="2400" dirty="0"/>
              <a:t>-existující </a:t>
            </a:r>
            <a:r>
              <a:rPr kumimoji="0" lang="cs-CZ" altLang="en-US" sz="2400" dirty="0" err="1" smtClean="0"/>
              <a:t>methylace</a:t>
            </a:r>
            <a:r>
              <a:rPr kumimoji="0" lang="cs-CZ" altLang="en-US" sz="2400" dirty="0" smtClean="0"/>
              <a:t> </a:t>
            </a:r>
            <a:r>
              <a:rPr kumimoji="0" lang="cs-CZ" altLang="en-US" sz="2400" dirty="0"/>
              <a:t>v daném </a:t>
            </a:r>
            <a:r>
              <a:rPr kumimoji="0" lang="cs-CZ" altLang="en-US" sz="2400" dirty="0" err="1"/>
              <a:t>lokusu</a:t>
            </a:r>
            <a:endParaRPr kumimoji="0" lang="cs-CZ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Nový model zachování stabilní </a:t>
            </a:r>
            <a:r>
              <a:rPr kumimoji="0" lang="cs-CZ" altLang="en-US" sz="2400" dirty="0" err="1"/>
              <a:t>methylace</a:t>
            </a:r>
            <a:r>
              <a:rPr kumimoji="0" lang="cs-CZ" altLang="en-US" sz="2400" dirty="0"/>
              <a:t> DNA: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</a:t>
            </a:r>
            <a:r>
              <a:rPr kumimoji="0" lang="cs-CZ" altLang="en-US" sz="2400" dirty="0" err="1"/>
              <a:t>methylační</a:t>
            </a:r>
            <a:r>
              <a:rPr kumimoji="0" lang="cs-CZ" altLang="en-US" sz="2400" dirty="0"/>
              <a:t> vzory jsou děděny jako obecný status, důležitá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je souhra mezi </a:t>
            </a:r>
            <a:r>
              <a:rPr kumimoji="0" lang="cs-CZ" altLang="en-US" sz="2400" dirty="0" err="1"/>
              <a:t>methyltransferázami</a:t>
            </a:r>
            <a:r>
              <a:rPr kumimoji="0" lang="cs-CZ" altLang="en-US" sz="2400" dirty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Dnmt1 je navázána na replikační vidlici – </a:t>
            </a:r>
            <a:r>
              <a:rPr kumimoji="0" lang="cs-CZ" altLang="en-US" sz="2400" dirty="0" err="1"/>
              <a:t>methylace</a:t>
            </a:r>
            <a:r>
              <a:rPr kumimoji="0" lang="cs-CZ" altLang="en-US" sz="2400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</a:t>
            </a:r>
            <a:r>
              <a:rPr kumimoji="0" lang="cs-CZ" altLang="en-US" sz="2400" dirty="0" err="1"/>
              <a:t>hemimethylovaných</a:t>
            </a:r>
            <a:r>
              <a:rPr kumimoji="0" lang="cs-CZ" altLang="en-US" sz="2400" dirty="0"/>
              <a:t> míst (nezávisle na dalších </a:t>
            </a:r>
            <a:r>
              <a:rPr kumimoji="0" lang="cs-CZ" altLang="en-US" sz="2400" dirty="0" err="1"/>
              <a:t>epigentických</a:t>
            </a:r>
            <a:r>
              <a:rPr kumimoji="0" lang="cs-CZ" altLang="en-US" sz="2400" dirty="0"/>
              <a:t> 	modifikacích).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Dnmt3a/b – vazba na </a:t>
            </a:r>
            <a:r>
              <a:rPr kumimoji="0" lang="cs-CZ" altLang="en-US" sz="2400" dirty="0" err="1"/>
              <a:t>nukleosomy</a:t>
            </a:r>
            <a:r>
              <a:rPr kumimoji="0" lang="cs-CZ" altLang="en-US" sz="2400" dirty="0"/>
              <a:t>, </a:t>
            </a:r>
            <a:r>
              <a:rPr kumimoji="0" lang="cs-CZ" altLang="en-US" sz="2400" dirty="0" err="1"/>
              <a:t>methylace</a:t>
            </a:r>
            <a:r>
              <a:rPr kumimoji="0" lang="cs-CZ" altLang="en-US" sz="2400" dirty="0"/>
              <a:t> dalších cytosinů,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2400" dirty="0"/>
              <a:t>	podle epigenetických modifikací histonů.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cs-CZ" altLang="en-US" sz="24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11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46"/>
    </mc:Choice>
    <mc:Fallback xmlns="">
      <p:transition spd="slow" advTm="1501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-647700"/>
            <a:ext cx="9251950" cy="1295400"/>
          </a:xfrm>
        </p:spPr>
        <p:txBody>
          <a:bodyPr/>
          <a:lstStyle/>
          <a:p>
            <a:r>
              <a:rPr lang="cs-CZ" altLang="cs-CZ" sz="2200" b="1" smtClean="0">
                <a:latin typeface="Comic Sans MS" panose="030F0702030302020204" pitchFamily="66" charset="0"/>
              </a:rPr>
              <a:t>Biologická role CpG a non-CpG methylace u rostlin</a:t>
            </a:r>
            <a:endParaRPr lang="en-US" altLang="cs-CZ" sz="2200" b="1" smtClean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358900"/>
            <a:ext cx="7772400" cy="51752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sz="2800" smtClean="0"/>
              <a:t>CG:  </a:t>
            </a:r>
            <a:r>
              <a:rPr lang="cs-CZ" altLang="cs-CZ" sz="2800" b="1" smtClean="0"/>
              <a:t>zajišťuje stabilní epigenetický obraz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i="1" smtClean="0"/>
              <a:t>A.thaliana</a:t>
            </a:r>
            <a:r>
              <a:rPr lang="cs-CZ" altLang="cs-CZ" sz="2000" smtClean="0"/>
              <a:t> mutanty deficientní v udržování methylace CG – aktivace alternativních epigenetických mechanismů – non-CG methylace, H3K9Me2, architektura jádra </a:t>
            </a:r>
            <a:r>
              <a:rPr lang="cs-CZ" altLang="cs-CZ" sz="1600" smtClean="0"/>
              <a:t>(Mathieu O. et al, Cell 2007)</a:t>
            </a:r>
            <a:r>
              <a:rPr lang="cs-CZ" altLang="cs-CZ" sz="2000" smtClean="0"/>
              <a:t> 		  </a:t>
            </a:r>
          </a:p>
          <a:p>
            <a:pPr>
              <a:buFont typeface="Monotype Sorts" pitchFamily="2" charset="2"/>
              <a:buNone/>
            </a:pPr>
            <a:r>
              <a:rPr lang="cs-CZ" altLang="cs-CZ" sz="2400" smtClean="0"/>
              <a:t>Nefunkční MET1 – poruší se celý epigenetický obraz, fenotypické defekty – přetrvávají i po obnovení funkce enzymu.</a:t>
            </a:r>
          </a:p>
          <a:p>
            <a:pPr>
              <a:buFont typeface="Monotype Sorts" pitchFamily="2" charset="2"/>
              <a:buNone/>
            </a:pPr>
            <a:endParaRPr lang="cs-CZ" altLang="cs-CZ" sz="20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03700"/>
            <a:ext cx="27368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581400" y="6129338"/>
            <a:ext cx="18446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7586663" y="6264275"/>
            <a:ext cx="12604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92500" y="5541963"/>
            <a:ext cx="1277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400">
                <a:latin typeface="Arial" panose="020B0604020202020204" pitchFamily="34" charset="0"/>
              </a:rPr>
              <a:t>rostlina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400">
                <a:latin typeface="Arial" panose="020B0604020202020204" pitchFamily="34" charset="0"/>
              </a:rPr>
              <a:t>divokého typu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721600" y="5903913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400">
                <a:latin typeface="Arial" panose="020B0604020202020204" pitchFamily="34" charset="0"/>
              </a:rPr>
              <a:t>met1 mutant</a:t>
            </a:r>
          </a:p>
        </p:txBody>
      </p:sp>
      <p:sp>
        <p:nvSpPr>
          <p:cNvPr id="16394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01"/>
    </mc:Choice>
    <mc:Fallback xmlns="">
      <p:transition spd="slow" advTm="1178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358900"/>
            <a:ext cx="7772400" cy="51752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CG:  </a:t>
            </a:r>
            <a:r>
              <a:rPr lang="cs-CZ" altLang="cs-CZ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zajišťuje stabilní epigenetický obraz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A.thaliana</a:t>
            </a:r>
            <a:r>
              <a:rPr lang="cs-CZ" alt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mutanty deficientní v udržování </a:t>
            </a:r>
            <a:r>
              <a:rPr lang="cs-CZ" altLang="cs-CZ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methylace</a:t>
            </a:r>
            <a:r>
              <a:rPr lang="cs-CZ" alt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CG – aktivace alternativních epigenetických mechanismů – non-CG metylace, H3K9Me2, architektura jádra </a:t>
            </a:r>
            <a:r>
              <a:rPr lang="cs-CZ" altLang="cs-CZ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cs-CZ" altLang="cs-CZ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Mathieu</a:t>
            </a:r>
            <a:r>
              <a:rPr lang="cs-CZ" altLang="cs-CZ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O. et al, Cell 2007)</a:t>
            </a:r>
            <a:r>
              <a:rPr lang="cs-CZ" alt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		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cs-CZ" altLang="cs-CZ" sz="2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Nefunkční MET1 – poruší se celý epigenetický obraz, fenotypické defekty – přetrvávají i po obnovení funkce enzymu.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400" dirty="0" smtClean="0"/>
              <a:t>Nefunkční CMT3 </a:t>
            </a:r>
            <a:r>
              <a:rPr lang="cs-CZ" altLang="cs-CZ" sz="2400" b="1" u="sng" dirty="0" smtClean="0"/>
              <a:t>nebo</a:t>
            </a:r>
            <a:r>
              <a:rPr lang="cs-CZ" altLang="cs-CZ" sz="2400" dirty="0" smtClean="0"/>
              <a:t> DRM2 – bez fenotypu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400" dirty="0" smtClean="0"/>
              <a:t>Nefunkční CMT3 </a:t>
            </a:r>
            <a:r>
              <a:rPr lang="cs-CZ" altLang="cs-CZ" sz="2400" b="1" u="sng" dirty="0" smtClean="0"/>
              <a:t>a</a:t>
            </a:r>
            <a:r>
              <a:rPr lang="cs-CZ" altLang="cs-CZ" sz="2400" dirty="0" smtClean="0"/>
              <a:t> DRM2 - fenotypové změny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cs-CZ" altLang="cs-CZ" sz="2400" dirty="0" smtClean="0"/>
              <a:t>	po obnovení funkcí enzymů se </a:t>
            </a:r>
            <a:r>
              <a:rPr lang="cs-CZ" altLang="cs-CZ" sz="2400" dirty="0" err="1" smtClean="0"/>
              <a:t>methylační</a:t>
            </a:r>
            <a:r>
              <a:rPr lang="cs-CZ" altLang="cs-CZ" sz="2400" dirty="0" smtClean="0"/>
              <a:t> i fenotypový obraz vrací k normálu</a:t>
            </a:r>
            <a:endParaRPr lang="en-US" altLang="cs-CZ" sz="24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-647700"/>
            <a:ext cx="9251950" cy="1295400"/>
          </a:xfrm>
        </p:spPr>
        <p:txBody>
          <a:bodyPr/>
          <a:lstStyle/>
          <a:p>
            <a:r>
              <a:rPr lang="cs-CZ" altLang="cs-CZ" sz="2200" b="1" smtClean="0">
                <a:latin typeface="Comic Sans MS" panose="030F0702030302020204" pitchFamily="66" charset="0"/>
              </a:rPr>
              <a:t>Biologická role CpG a non-CpG methylace u rostlin</a:t>
            </a:r>
            <a:endParaRPr lang="en-US" altLang="cs-CZ" sz="2200" b="1" smtClean="0">
              <a:latin typeface="Comic Sans MS" panose="030F0702030302020204" pitchFamily="66" charset="0"/>
            </a:endParaRPr>
          </a:p>
        </p:txBody>
      </p:sp>
      <p:sp>
        <p:nvSpPr>
          <p:cNvPr id="17413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13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36"/>
    </mc:Choice>
    <mc:Fallback xmlns="">
      <p:transition spd="slow" advTm="416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6375" y="735013"/>
            <a:ext cx="8866188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cs-CZ" altLang="cs-CZ" sz="2000" b="1" dirty="0">
                <a:latin typeface="Times New Roman" pitchFamily="18" charset="0"/>
              </a:rPr>
              <a:t>PASÍVNÍ – ne-funkce udržovacích </a:t>
            </a:r>
            <a:r>
              <a:rPr lang="cs-CZ" altLang="cs-CZ" sz="2000" b="1" dirty="0" smtClean="0">
                <a:latin typeface="Times New Roman" pitchFamily="18" charset="0"/>
              </a:rPr>
              <a:t>methyltransferáz</a:t>
            </a:r>
            <a:endParaRPr lang="cs-CZ" altLang="cs-CZ" sz="2200" b="1" dirty="0">
              <a:latin typeface="+mn-lt"/>
            </a:endParaRPr>
          </a:p>
          <a:p>
            <a:pPr marL="0" indent="0">
              <a:defRPr/>
            </a:pPr>
            <a:r>
              <a:rPr lang="cs-CZ" altLang="cs-CZ" sz="2200" b="1" dirty="0">
                <a:latin typeface="+mn-lt"/>
              </a:rPr>
              <a:t>      </a:t>
            </a:r>
          </a:p>
          <a:p>
            <a:pPr marL="0" indent="0">
              <a:defRPr/>
            </a:pPr>
            <a:r>
              <a:rPr lang="cs-CZ" altLang="cs-CZ" sz="1800" u="sng" dirty="0" smtClean="0">
                <a:latin typeface="+mn-lt"/>
              </a:rPr>
              <a:t>Inhibitory DNA methyltransferáz</a:t>
            </a:r>
            <a:endParaRPr lang="cs-CZ" altLang="cs-CZ" sz="2200" b="1" u="sng" dirty="0">
              <a:latin typeface="+mn-lt"/>
            </a:endParaRPr>
          </a:p>
          <a:p>
            <a:pPr marL="0" indent="0">
              <a:defRPr/>
            </a:pPr>
            <a:endParaRPr lang="cs-CZ" altLang="cs-CZ" sz="2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313" y="1712913"/>
            <a:ext cx="1731962" cy="33020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Analogy cytosinu: </a:t>
            </a:r>
            <a:endParaRPr lang="en-US" sz="1600" dirty="0">
              <a:latin typeface="+mn-lt"/>
            </a:endParaRPr>
          </a:p>
        </p:txBody>
      </p:sp>
      <p:pic>
        <p:nvPicPr>
          <p:cNvPr id="18436" name="Picture 7" descr="aza deox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57400"/>
            <a:ext cx="11414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deox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943100"/>
            <a:ext cx="7826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1622425" y="2374900"/>
            <a:ext cx="206375" cy="204788"/>
          </a:xfrm>
          <a:prstGeom prst="ellipse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2073275"/>
            <a:ext cx="1476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938" y="3333750"/>
            <a:ext cx="4359275" cy="31432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cs-CZ" sz="1500" dirty="0">
                <a:latin typeface="+mn-lt"/>
              </a:rPr>
              <a:t>5-aza-deoxycytidine                                      zebularine</a:t>
            </a:r>
            <a:endParaRPr lang="en-US" sz="15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313" y="3951288"/>
            <a:ext cx="814387" cy="33020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DHPA: </a:t>
            </a:r>
            <a:endParaRPr lang="en-US" sz="1600" dirty="0">
              <a:latin typeface="+mn-lt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278313"/>
            <a:ext cx="9683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1988" y="6045200"/>
            <a:ext cx="3198812" cy="484188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altLang="cs-CZ" sz="1300" dirty="0">
                <a:latin typeface="+mn-lt"/>
              </a:rPr>
              <a:t>(S)-9-(2,3-dihydroxypropyl)</a:t>
            </a:r>
            <a:r>
              <a:rPr lang="en-US" altLang="cs-CZ" sz="1300" dirty="0" err="1">
                <a:latin typeface="+mn-lt"/>
              </a:rPr>
              <a:t>adenin</a:t>
            </a:r>
            <a:r>
              <a:rPr lang="cs-CZ" altLang="cs-CZ" sz="1300" dirty="0">
                <a:latin typeface="+mn-lt"/>
              </a:rPr>
              <a:t> </a:t>
            </a:r>
          </a:p>
          <a:p>
            <a:pPr>
              <a:defRPr/>
            </a:pPr>
            <a:r>
              <a:rPr lang="cs-CZ" altLang="cs-CZ" sz="1300" dirty="0">
                <a:latin typeface="+mn-lt"/>
              </a:rPr>
              <a:t>(inhibitor SAH-hydrolázy)</a:t>
            </a:r>
            <a:endParaRPr lang="en-US" sz="1300" dirty="0">
              <a:latin typeface="+mn-lt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30575" y="4329113"/>
            <a:ext cx="3938588" cy="2235200"/>
            <a:chOff x="3917906" y="3477296"/>
            <a:chExt cx="5442886" cy="3405028"/>
          </a:xfrm>
        </p:grpSpPr>
        <p:grpSp>
          <p:nvGrpSpPr>
            <p:cNvPr id="18449" name="Group 27"/>
            <p:cNvGrpSpPr>
              <a:grpSpLocks/>
            </p:cNvGrpSpPr>
            <p:nvPr/>
          </p:nvGrpSpPr>
          <p:grpSpPr bwMode="auto">
            <a:xfrm>
              <a:off x="3917906" y="3477296"/>
              <a:ext cx="5442886" cy="3405028"/>
              <a:chOff x="3917906" y="3477296"/>
              <a:chExt cx="5442886" cy="3405028"/>
            </a:xfrm>
          </p:grpSpPr>
          <p:grpSp>
            <p:nvGrpSpPr>
              <p:cNvPr id="18451" name="Group 25"/>
              <p:cNvGrpSpPr>
                <a:grpSpLocks/>
              </p:cNvGrpSpPr>
              <p:nvPr/>
            </p:nvGrpSpPr>
            <p:grpSpPr bwMode="auto">
              <a:xfrm>
                <a:off x="3917906" y="3477296"/>
                <a:ext cx="5442886" cy="3405028"/>
                <a:chOff x="1829674" y="3477296"/>
                <a:chExt cx="5442886" cy="3405028"/>
              </a:xfrm>
            </p:grpSpPr>
            <p:grpSp>
              <p:nvGrpSpPr>
                <p:cNvPr id="18453" name="Group 23"/>
                <p:cNvGrpSpPr>
                  <a:grpSpLocks/>
                </p:cNvGrpSpPr>
                <p:nvPr/>
              </p:nvGrpSpPr>
              <p:grpSpPr bwMode="auto">
                <a:xfrm>
                  <a:off x="1829674" y="3477296"/>
                  <a:ext cx="5442886" cy="3405028"/>
                  <a:chOff x="1829674" y="3477296"/>
                  <a:chExt cx="5442886" cy="3405028"/>
                </a:xfrm>
              </p:grpSpPr>
              <p:grpSp>
                <p:nvGrpSpPr>
                  <p:cNvPr id="1845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29674" y="3477296"/>
                    <a:ext cx="5442886" cy="3405028"/>
                    <a:chOff x="1829674" y="3477296"/>
                    <a:chExt cx="5442886" cy="3405028"/>
                  </a:xfrm>
                </p:grpSpPr>
                <p:grpSp>
                  <p:nvGrpSpPr>
                    <p:cNvPr id="1845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9674" y="3477296"/>
                      <a:ext cx="5442886" cy="3405028"/>
                      <a:chOff x="1829674" y="3477296"/>
                      <a:chExt cx="5442886" cy="3405028"/>
                    </a:xfrm>
                  </p:grpSpPr>
                  <p:grpSp>
                    <p:nvGrpSpPr>
                      <p:cNvPr id="1845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9674" y="3477296"/>
                        <a:ext cx="5442886" cy="3405028"/>
                        <a:chOff x="1829674" y="3477296"/>
                        <a:chExt cx="5442886" cy="3405028"/>
                      </a:xfrm>
                    </p:grpSpPr>
                    <p:grpSp>
                      <p:nvGrpSpPr>
                        <p:cNvPr id="18461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9674" y="3477296"/>
                          <a:ext cx="5442886" cy="3405028"/>
                          <a:chOff x="1829674" y="3477296"/>
                          <a:chExt cx="5442886" cy="3405028"/>
                        </a:xfrm>
                      </p:grpSpPr>
                      <p:grpSp>
                        <p:nvGrpSpPr>
                          <p:cNvPr id="18463" name="Group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29674" y="3477296"/>
                            <a:ext cx="5442886" cy="3405028"/>
                            <a:chOff x="1829674" y="3477296"/>
                            <a:chExt cx="5442886" cy="3405028"/>
                          </a:xfrm>
                        </p:grpSpPr>
                        <p:grpSp>
                          <p:nvGrpSpPr>
                            <p:cNvPr id="18465" name="Group 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9674" y="3477296"/>
                              <a:ext cx="5442886" cy="3405028"/>
                              <a:chOff x="1829674" y="3477296"/>
                              <a:chExt cx="5442886" cy="3405028"/>
                            </a:xfrm>
                          </p:grpSpPr>
                          <p:grpSp>
                            <p:nvGrpSpPr>
                              <p:cNvPr id="18467" name="Group 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29674" y="3477296"/>
                                <a:ext cx="5442886" cy="3405028"/>
                                <a:chOff x="1829674" y="3477296"/>
                                <a:chExt cx="5442886" cy="3405028"/>
                              </a:xfrm>
                            </p:grpSpPr>
                            <p:grpSp>
                              <p:nvGrpSpPr>
                                <p:cNvPr id="18469" name="Group 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29674" y="3477296"/>
                                  <a:ext cx="5442886" cy="3405028"/>
                                  <a:chOff x="1829674" y="3477296"/>
                                  <a:chExt cx="5442886" cy="3405028"/>
                                </a:xfrm>
                              </p:grpSpPr>
                              <p:pic>
                                <p:nvPicPr>
                                  <p:cNvPr id="18471" name="Obrázek 3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7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829674" y="3477296"/>
                                    <a:ext cx="5442886" cy="34050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  <p:sp>
                                <p:nvSpPr>
                                  <p:cNvPr id="18472" name="Rectangle 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4168" y="3995861"/>
                                    <a:ext cx="1296144" cy="216024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9525" algn="ctr">
                                    <a:solidFill>
                                      <a:schemeClr val="bg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>
                                    <a:lvl1pPr defTabSz="449263">
                                      <a:spcBef>
                                        <a:spcPct val="20000"/>
                                      </a:spcBef>
                                      <a:buClr>
                                        <a:schemeClr val="bg2"/>
                                      </a:buClr>
                                      <a:buFont typeface="Monotype Sorts" pitchFamily="2" charset="2"/>
                                      <a:buChar char="§"/>
                                      <a:defRPr kumimoji="1" sz="32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 defTabSz="449263">
                                      <a:spcBef>
                                        <a:spcPct val="20000"/>
                                      </a:spcBef>
                                      <a:buClr>
                                        <a:schemeClr val="bg2"/>
                                      </a:buClr>
                                      <a:buSzPct val="50000"/>
                                      <a:buFont typeface="Monotype Sorts" pitchFamily="2" charset="2"/>
                                      <a:buChar char="l"/>
                                      <a:defRPr kumimoji="1" sz="28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 defTabSz="449263">
                                      <a:spcBef>
                                        <a:spcPct val="20000"/>
                                      </a:spcBef>
                                      <a:buChar char="•"/>
                                      <a:defRPr kumimoji="1" sz="24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 defTabSz="449263">
                                      <a:spcBef>
                                        <a:spcPct val="20000"/>
                                      </a:spcBef>
                                      <a:buChar char="–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 defTabSz="449263">
                                      <a:spcBef>
                                        <a:spcPct val="20000"/>
                                      </a:spcBef>
                                      <a:buChar char="»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defTabSz="449263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defTabSz="449263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defTabSz="449263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defTabSz="449263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kumimoji="1"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>
                                      <a:spcBef>
                                        <a:spcPct val="0"/>
                                      </a:spcBef>
                                      <a:buClrTx/>
                                      <a:buFontTx/>
                                      <a:buNone/>
                                    </a:pPr>
                                    <a:endParaRPr kumimoji="0" lang="en-US" altLang="en-US" sz="2800" i="1">
                                      <a:solidFill>
                                        <a:schemeClr val="bg1"/>
                                      </a:solidFill>
                                      <a:latin typeface="Comic Sans MS" panose="030F0702030302020204" pitchFamily="66" charset="0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TextBox 34"/>
                                <p:cNvSpPr txBox="1"/>
                                <p:nvPr/>
                              </p:nvSpPr>
                              <p:spPr>
                                <a:xfrm>
                                  <a:off x="3597899" y="3922271"/>
                                  <a:ext cx="1432570" cy="444975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>
                                    <a:defRPr/>
                                  </a:pPr>
                                  <a:r>
                                    <a:rPr lang="cs-CZ" sz="1300" dirty="0">
                                      <a:latin typeface="+mn-lt"/>
                                    </a:rPr>
                                    <a:t>homocystein</a:t>
                                  </a:r>
                                  <a:endParaRPr lang="en-US" sz="1300" dirty="0">
                                    <a:latin typeface="+mn-lt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468" name="Rectangle 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20032" y="3995861"/>
                                <a:ext cx="936104" cy="216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 algn="ctr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defTabSz="449263">
                                  <a:spcBef>
                                    <a:spcPct val="20000"/>
                                  </a:spcBef>
                                  <a:buClr>
                                    <a:schemeClr val="bg2"/>
                                  </a:buClr>
                                  <a:buFont typeface="Monotype Sorts" pitchFamily="2" charset="2"/>
                                  <a:buChar char="§"/>
                                  <a:defRPr kumimoji="1" sz="32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1pPr>
                                <a:lvl2pPr marL="742950" indent="-285750" defTabSz="449263">
                                  <a:spcBef>
                                    <a:spcPct val="20000"/>
                                  </a:spcBef>
                                  <a:buClr>
                                    <a:schemeClr val="bg2"/>
                                  </a:buClr>
                                  <a:buSzPct val="50000"/>
                                  <a:buFont typeface="Monotype Sorts" pitchFamily="2" charset="2"/>
                                  <a:buChar char="l"/>
                                  <a:defRPr kumimoji="1" sz="28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2pPr>
                                <a:lvl3pPr marL="1143000" indent="-228600" defTabSz="449263">
                                  <a:spcBef>
                                    <a:spcPct val="20000"/>
                                  </a:spcBef>
                                  <a:buChar char="•"/>
                                  <a:defRPr kumimoji="1"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3pPr>
                                <a:lvl4pPr marL="1600200" indent="-228600" defTabSz="449263">
                                  <a:spcBef>
                                    <a:spcPct val="20000"/>
                                  </a:spcBef>
                                  <a:buChar char="–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4pPr>
                                <a:lvl5pPr marL="2057400" indent="-228600" defTabSz="449263">
                                  <a:spcBef>
                                    <a:spcPct val="20000"/>
                                  </a:spcBef>
                                  <a:buChar char="»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5pPr>
                                <a:lvl6pPr marL="2514600" indent="-228600" defTabSz="449263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6pPr>
                                <a:lvl7pPr marL="2971800" indent="-228600" defTabSz="449263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7pPr>
                                <a:lvl8pPr marL="3429000" indent="-228600" defTabSz="449263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8pPr>
                                <a:lvl9pPr marL="3886200" indent="-228600" defTabSz="449263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kumimoji="1" sz="20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</a:defRPr>
                                </a:lvl9pPr>
                              </a:lstStyle>
                              <a:p>
                                <a:pPr eaLnBrk="1">
                                  <a:spcBef>
                                    <a:spcPct val="0"/>
                                  </a:spcBef>
                                  <a:buClrTx/>
                                  <a:buFontTx/>
                                  <a:buNone/>
                                </a:pPr>
                                <a:endParaRPr kumimoji="0" lang="en-US" altLang="en-US" sz="2800" i="1">
                                  <a:solidFill>
                                    <a:schemeClr val="bg1"/>
                                  </a:solidFill>
                                  <a:latin typeface="Comic Sans MS" panose="030F0702030302020204" pitchFamily="66" charset="0"/>
                                  <a:ea typeface="Arial Unicode MS" panose="020B0604020202020204" pitchFamily="34" charset="-128"/>
                                  <a:cs typeface="Arial Unicode MS" panose="020B0604020202020204" pitchFamily="34" charset="-128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" name="TextBox 30"/>
                            <p:cNvSpPr txBox="1"/>
                            <p:nvPr/>
                          </p:nvSpPr>
                          <p:spPr>
                            <a:xfrm>
                              <a:off x="2452721" y="3922271"/>
                              <a:ext cx="1189054" cy="4449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cs-CZ" sz="1300" dirty="0">
                                  <a:latin typeface="+mn-lt"/>
                                </a:rPr>
                                <a:t>methionin</a:t>
                              </a:r>
                              <a:endParaRPr lang="en-US" sz="1300" dirty="0">
                                <a:latin typeface="+mn-lt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46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0232" y="4427909"/>
                            <a:ext cx="1224136" cy="2326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 algn="ctr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defTabSz="449263">
                              <a:spcBef>
                                <a:spcPct val="20000"/>
                              </a:spcBef>
                              <a:buClr>
                                <a:schemeClr val="bg2"/>
                              </a:buClr>
                              <a:buFont typeface="Monotype Sorts" pitchFamily="2" charset="2"/>
                              <a:buChar char="§"/>
                              <a:defRPr kumimoji="1" sz="32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 defTabSz="449263">
                              <a:spcBef>
                                <a:spcPct val="20000"/>
                              </a:spcBef>
                              <a:buClr>
                                <a:schemeClr val="bg2"/>
                              </a:buClr>
                              <a:buSzPct val="50000"/>
                              <a:buFont typeface="Monotype Sorts" pitchFamily="2" charset="2"/>
                              <a:buChar char="l"/>
                              <a:defRPr kumimoji="1" sz="28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 defTabSz="449263">
                              <a:spcBef>
                                <a:spcPct val="20000"/>
                              </a:spcBef>
                              <a:buChar char="•"/>
                              <a:defRPr kumimoji="1"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 defTabSz="449263">
                              <a:spcBef>
                                <a:spcPct val="20000"/>
                              </a:spcBef>
                              <a:buChar char="–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 defTabSz="449263">
                              <a:spcBef>
                                <a:spcPct val="20000"/>
                              </a:spcBef>
                              <a:buChar char="»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defTabSz="449263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defTabSz="449263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defTabSz="449263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defTabSz="449263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kumimoji="1"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kumimoji="0" lang="en-US" altLang="en-US" sz="2800" i="1">
                              <a:solidFill>
                                <a:schemeClr val="bg1"/>
                              </a:solidFill>
                              <a:latin typeface="Comic Sans MS" panose="030F0702030302020204" pitchFamily="66" charset="0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4414002" y="4393848"/>
                          <a:ext cx="1680472" cy="444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cs-CZ" sz="1300" dirty="0">
                              <a:latin typeface="+mn-lt"/>
                            </a:rPr>
                            <a:t>SAH hydroláza</a:t>
                          </a:r>
                          <a:endParaRPr lang="en-US" sz="1300" dirty="0">
                            <a:latin typeface="+mn-lt"/>
                          </a:endParaRPr>
                        </a:p>
                      </p:txBody>
                    </p:sp>
                  </p:grpSp>
                  <p:sp>
                    <p:nvSpPr>
                      <p:cNvPr id="1846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9674" y="6516141"/>
                        <a:ext cx="762366" cy="2880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defTabSz="449263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Monotype Sorts" pitchFamily="2" charset="2"/>
                          <a:buChar char="§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defTabSz="449263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50000"/>
                          <a:buFont typeface="Monotype Sorts" pitchFamily="2" charset="2"/>
                          <a:buChar char="l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defTabSz="449263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defTabSz="449263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defTabSz="449263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defTabSz="44926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defTabSz="44926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defTabSz="44926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defTabSz="44926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kumimoji="0" lang="en-US" altLang="en-US" sz="2800" i="1">
                          <a:solidFill>
                            <a:srgbClr val="F1F5F1"/>
                          </a:solidFill>
                          <a:latin typeface="Comic Sans MS" panose="030F07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endParaRPr>
                      </a:p>
                    </p:txBody>
                  </p:sp>
                </p:grpSp>
                <p:sp>
                  <p:nvSpPr>
                    <p:cNvPr id="1845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2479" y="6448485"/>
                      <a:ext cx="1497306" cy="2880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buChar char="§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buChar char="l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en-US" altLang="en-US" sz="2800" i="1">
                        <a:solidFill>
                          <a:schemeClr val="bg1"/>
                        </a:solidFill>
                        <a:latin typeface="Comic Sans MS" panose="030F0702030302020204" pitchFamily="66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p:txBody>
                </p:sp>
              </p:grpSp>
              <p:sp>
                <p:nvSpPr>
                  <p:cNvPr id="18456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1315" y="6369786"/>
                    <a:ext cx="972985" cy="4454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Font typeface="Monotype Sorts" pitchFamily="2" charset="2"/>
                      <a:buChar char="§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bg2"/>
                      </a:buClr>
                      <a:buSzPct val="50000"/>
                      <a:buFont typeface="Monotype Sorts" pitchFamily="2" charset="2"/>
                      <a:buChar char="l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cs-CZ" altLang="en-US" sz="13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cytosin</a:t>
                    </a:r>
                    <a:endParaRPr kumimoji="0" lang="en-US" altLang="en-US" sz="13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454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4830070" y="6369786"/>
                  <a:ext cx="1859128" cy="445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Font typeface="Monotype Sorts" pitchFamily="2" charset="2"/>
                    <a:buChar char="§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SzPct val="50000"/>
                    <a:buFont typeface="Monotype Sorts" pitchFamily="2" charset="2"/>
                    <a:buChar char="l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cs-CZ" altLang="en-US" sz="1300">
                      <a:latin typeface="Arial" panose="020B0604020202020204" pitchFamily="34" charset="0"/>
                      <a:cs typeface="Arial" panose="020B0604020202020204" pitchFamily="34" charset="0"/>
                    </a:rPr>
                    <a:t>5-methylcytosin</a:t>
                  </a:r>
                  <a:endParaRPr kumimoji="0" lang="en-US" altLang="en-US" sz="13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452" name="Rectangle 26"/>
              <p:cNvSpPr>
                <a:spLocks noChangeArrowheads="1"/>
              </p:cNvSpPr>
              <p:nvPr/>
            </p:nvSpPr>
            <p:spPr bwMode="auto">
              <a:xfrm>
                <a:off x="5472360" y="4427909"/>
                <a:ext cx="547954" cy="25943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449263">
                  <a:spcBef>
                    <a:spcPct val="20000"/>
                  </a:spcBef>
                  <a:buClr>
                    <a:schemeClr val="bg2"/>
                  </a:buClr>
                  <a:buFont typeface="Monotype Sorts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49263">
                  <a:spcBef>
                    <a:spcPct val="20000"/>
                  </a:spcBef>
                  <a:buClr>
                    <a:schemeClr val="bg2"/>
                  </a:buClr>
                  <a:buSzPct val="50000"/>
                  <a:buFont typeface="Monotype Sorts" pitchFamily="2" charset="2"/>
                  <a:buChar char="l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4926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4926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4926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800" i="1">
                  <a:solidFill>
                    <a:schemeClr val="bg1"/>
                  </a:solidFill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8450" name="TextBox 48"/>
            <p:cNvSpPr txBox="1">
              <a:spLocks noChangeArrowheads="1"/>
            </p:cNvSpPr>
            <p:nvPr/>
          </p:nvSpPr>
          <p:spPr bwMode="auto">
            <a:xfrm>
              <a:off x="5140053" y="4372196"/>
              <a:ext cx="990885" cy="492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cs-CZ" altLang="en-US" sz="15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DHPA</a:t>
              </a:r>
              <a:endParaRPr kumimoji="0" lang="en-US" altLang="en-US" sz="1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9" descr="Výsledek obrázku pro Antonín Hol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63913"/>
            <a:ext cx="2725738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745288" y="5018088"/>
            <a:ext cx="2063750" cy="328612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Prof. Antonín Holý</a:t>
            </a:r>
            <a:endParaRPr lang="en-US" sz="1600" dirty="0">
              <a:latin typeface="+mn-lt"/>
            </a:endParaRPr>
          </a:p>
        </p:txBody>
      </p:sp>
      <p:sp>
        <p:nvSpPr>
          <p:cNvPr id="18448" name="Text Box 2"/>
          <p:cNvSpPr txBox="1">
            <a:spLocks noChangeArrowheads="1"/>
          </p:cNvSpPr>
          <p:nvPr/>
        </p:nvSpPr>
        <p:spPr bwMode="auto">
          <a:xfrm>
            <a:off x="2862263" y="142875"/>
            <a:ext cx="3448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>
                <a:solidFill>
                  <a:srgbClr val="0033CC"/>
                </a:solidFill>
              </a:rPr>
              <a:t>DEMETHYLACE</a:t>
            </a:r>
            <a:endParaRPr kumimoji="0" lang="en-US" altLang="cs-CZ" b="1">
              <a:solidFill>
                <a:srgbClr val="0033CC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14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16"/>
    </mc:Choice>
    <mc:Fallback xmlns="">
      <p:transition spd="slow" advTm="160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62263" y="142875"/>
            <a:ext cx="3448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>
                <a:solidFill>
                  <a:srgbClr val="0033CC"/>
                </a:solidFill>
              </a:rPr>
              <a:t>DEMETHYLACE</a:t>
            </a:r>
            <a:endParaRPr kumimoji="0" lang="en-US" altLang="cs-CZ" b="1">
              <a:solidFill>
                <a:srgbClr val="0033CC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6375" y="735013"/>
            <a:ext cx="8866188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cs-CZ" altLang="cs-CZ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PASÍVNÍ – ne-funkce udržovacích methyltransferáz</a:t>
            </a:r>
          </a:p>
          <a:p>
            <a:pPr>
              <a:buFontTx/>
              <a:buAutoNum type="arabicPeriod"/>
              <a:defRPr/>
            </a:pPr>
            <a:endParaRPr lang="cs-CZ" altLang="cs-CZ" sz="2400" b="1" dirty="0" smtClean="0">
              <a:latin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cs-CZ" altLang="cs-CZ" sz="2400" b="1" dirty="0" smtClean="0">
                <a:latin typeface="Times New Roman" pitchFamily="18" charset="0"/>
              </a:rPr>
              <a:t>AKTIVNÍ </a:t>
            </a:r>
            <a:r>
              <a:rPr lang="cs-CZ" altLang="cs-CZ" sz="2400" b="1" u="sng" dirty="0" smtClean="0">
                <a:solidFill>
                  <a:srgbClr val="FF0066"/>
                </a:solidFill>
                <a:latin typeface="Times New Roman" pitchFamily="18" charset="0"/>
              </a:rPr>
              <a:t>(v rostlinách)</a:t>
            </a:r>
          </a:p>
          <a:p>
            <a:pPr>
              <a:defRPr/>
            </a:pPr>
            <a:r>
              <a:rPr lang="cs-CZ" altLang="cs-CZ" sz="2400" dirty="0" smtClean="0">
                <a:latin typeface="Times New Roman" pitchFamily="18" charset="0"/>
              </a:rPr>
              <a:t>	</a:t>
            </a:r>
            <a:r>
              <a:rPr lang="cs-CZ" altLang="cs-CZ" sz="1800" b="1" u="sng" dirty="0" smtClean="0">
                <a:latin typeface="Times New Roman" pitchFamily="18" charset="0"/>
              </a:rPr>
              <a:t>DEMETER (DME)</a:t>
            </a:r>
          </a:p>
          <a:p>
            <a:pPr>
              <a:defRPr/>
            </a:pPr>
            <a:r>
              <a:rPr lang="cs-CZ" altLang="cs-CZ" sz="1800" b="1" dirty="0" smtClean="0">
                <a:latin typeface="Times New Roman" pitchFamily="18" charset="0"/>
              </a:rPr>
              <a:t>	</a:t>
            </a:r>
            <a:r>
              <a:rPr lang="cs-CZ" altLang="cs-CZ" sz="1800" b="1" u="sng" dirty="0" smtClean="0">
                <a:latin typeface="Times New Roman" pitchFamily="18" charset="0"/>
              </a:rPr>
              <a:t>REPRESOR OF SILENCING (ROS)</a:t>
            </a:r>
          </a:p>
          <a:p>
            <a:pPr>
              <a:defRPr/>
            </a:pPr>
            <a:r>
              <a:rPr lang="cs-CZ" altLang="cs-CZ" sz="1800" b="1" dirty="0" smtClean="0">
                <a:latin typeface="Times New Roman" pitchFamily="18" charset="0"/>
              </a:rPr>
              <a:t>	</a:t>
            </a:r>
            <a:r>
              <a:rPr lang="cs-CZ" altLang="cs-CZ" sz="1800" dirty="0" smtClean="0">
                <a:latin typeface="Times New Roman" pitchFamily="18" charset="0"/>
              </a:rPr>
              <a:t>DNA glykosylázová doména – odstraní 5-mC, lyáza otevře vlákno.</a:t>
            </a:r>
          </a:p>
          <a:p>
            <a:pPr>
              <a:defRPr/>
            </a:pPr>
            <a:r>
              <a:rPr lang="cs-CZ" altLang="cs-CZ" sz="1800" dirty="0">
                <a:latin typeface="Times New Roman" pitchFamily="18" charset="0"/>
              </a:rPr>
              <a:t> </a:t>
            </a:r>
            <a:r>
              <a:rPr lang="cs-CZ" altLang="cs-CZ" sz="1800" dirty="0" smtClean="0">
                <a:latin typeface="Times New Roman" pitchFamily="18" charset="0"/>
              </a:rPr>
              <a:t>        Polymerázy a ligázy doplní mezeru.</a:t>
            </a:r>
          </a:p>
          <a:p>
            <a:pPr>
              <a:defRPr/>
            </a:pPr>
            <a:endParaRPr lang="cs-CZ" altLang="cs-CZ" sz="18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DME – vývoj rostliny; kontroluje parentální imprinting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	genů v endospermu – hypomethylace promotorů maternálních 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	alel genů </a:t>
            </a:r>
            <a:r>
              <a:rPr lang="cs-CZ" altLang="cs-CZ" sz="1800" i="1" dirty="0" smtClean="0">
                <a:latin typeface="Times New Roman" pitchFamily="18" charset="0"/>
              </a:rPr>
              <a:t>MEA</a:t>
            </a:r>
            <a:r>
              <a:rPr lang="cs-CZ" altLang="cs-CZ" sz="1800" dirty="0" smtClean="0">
                <a:latin typeface="Times New Roman" pitchFamily="18" charset="0"/>
              </a:rPr>
              <a:t> (regulátor vývoje endospermu) a </a:t>
            </a:r>
            <a:r>
              <a:rPr lang="cs-CZ" altLang="cs-CZ" sz="1800" i="1" dirty="0" smtClean="0">
                <a:latin typeface="Times New Roman" pitchFamily="18" charset="0"/>
              </a:rPr>
              <a:t>FWA</a:t>
            </a:r>
            <a:r>
              <a:rPr lang="cs-CZ" altLang="cs-CZ" sz="1800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	(transkripční faktor, podílí se na kontrole doby kvetení).	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ROS – uvolňuje TGS transgenů s hypermetylovanými</a:t>
            </a:r>
          </a:p>
          <a:p>
            <a:pPr>
              <a:defRPr/>
            </a:pPr>
            <a:r>
              <a:rPr lang="cs-CZ" altLang="cs-CZ" sz="1800" dirty="0" smtClean="0">
                <a:latin typeface="Times New Roman" pitchFamily="18" charset="0"/>
              </a:rPr>
              <a:t>		promotory	</a:t>
            </a:r>
            <a:endParaRPr lang="en-US" altLang="cs-CZ" sz="1800" dirty="0" smtClean="0">
              <a:latin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419600"/>
            <a:ext cx="33512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5021263" y="6219825"/>
            <a:ext cx="314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en-US" sz="1200">
                <a:latin typeface="Arial" panose="020B0604020202020204" pitchFamily="34" charset="0"/>
                <a:cs typeface="Arial" panose="020B0604020202020204" pitchFamily="34" charset="0"/>
              </a:rPr>
              <a:t>Kim and Zilbermann, Trends Plant Sci 2014</a:t>
            </a:r>
            <a:endParaRPr kumimoji="0"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15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85"/>
    </mc:Choice>
    <mc:Fallback xmlns="">
      <p:transition spd="slow" advTm="7538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19150"/>
            <a:ext cx="7704138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132138" y="6173788"/>
            <a:ext cx="185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1200"/>
              <a:t>(www.nature.com/reviews)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16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3"/>
    </mc:Choice>
    <mc:Fallback xmlns="">
      <p:transition spd="slow" advTm="912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62263" y="323850"/>
            <a:ext cx="3448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>
                <a:solidFill>
                  <a:srgbClr val="0033CC"/>
                </a:solidFill>
              </a:rPr>
              <a:t>DEMETHYLACE</a:t>
            </a:r>
            <a:endParaRPr kumimoji="0" lang="en-US" altLang="cs-CZ" b="1">
              <a:solidFill>
                <a:srgbClr val="0033CC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96863" y="1019175"/>
            <a:ext cx="75152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cs-CZ" altLang="cs-CZ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PASÍVNÍ – ne-funkce udržovacích methyltransferáz</a:t>
            </a:r>
          </a:p>
          <a:p>
            <a:pPr>
              <a:buFontTx/>
              <a:buAutoNum type="arabicPeriod"/>
              <a:defRPr/>
            </a:pPr>
            <a:endParaRPr lang="cs-CZ" altLang="cs-CZ" sz="2400" b="1" dirty="0" smtClean="0">
              <a:latin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cs-CZ" altLang="cs-CZ" sz="2400" b="1" dirty="0" smtClean="0">
                <a:latin typeface="Times New Roman" pitchFamily="18" charset="0"/>
              </a:rPr>
              <a:t>AKTIVNÍ </a:t>
            </a:r>
            <a:r>
              <a:rPr lang="cs-CZ" altLang="cs-CZ" sz="2400" b="1" u="sng" dirty="0" smtClean="0">
                <a:solidFill>
                  <a:srgbClr val="FF0066"/>
                </a:solidFill>
                <a:latin typeface="Times New Roman" pitchFamily="18" charset="0"/>
              </a:rPr>
              <a:t>(v živočišných buňkách)</a:t>
            </a:r>
          </a:p>
          <a:p>
            <a:pPr>
              <a:defRPr/>
            </a:pPr>
            <a:r>
              <a:rPr lang="cs-CZ" altLang="cs-CZ" sz="2400" dirty="0" smtClean="0">
                <a:latin typeface="Times New Roman" pitchFamily="18" charset="0"/>
              </a:rPr>
              <a:t>		</a:t>
            </a:r>
            <a:endParaRPr lang="en-US" altLang="cs-CZ" sz="2400" dirty="0" smtClean="0">
              <a:latin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619375"/>
            <a:ext cx="5680075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409825" y="6426200"/>
            <a:ext cx="253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http://he-group.uchicago.edu</a:t>
            </a:r>
            <a:endParaRPr kumimoji="0" lang="en-US" altLang="cs-CZ" sz="1600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>
            <a:off x="6102350" y="5364163"/>
            <a:ext cx="7191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022975" y="4554538"/>
            <a:ext cx="31115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/>
              <a:t>5 – hmC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2006 – objeven v myších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   a lidských mozcích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160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Funkce (?) v regulaci exprese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   genů, korelace s acetylací histonů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(pozitivní epigenetické značka)</a:t>
            </a:r>
            <a:endParaRPr kumimoji="0" lang="en-US" altLang="cs-CZ" sz="1600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97650" y="2124075"/>
            <a:ext cx="256381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/>
              <a:t>TET – </a:t>
            </a:r>
            <a:r>
              <a:rPr kumimoji="0" lang="cs-CZ" altLang="cs-CZ" sz="1600"/>
              <a:t>methylcytosine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           dioxygenase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/>
              <a:t>TDG /BER</a:t>
            </a:r>
            <a:r>
              <a:rPr kumimoji="0" lang="cs-CZ" altLang="cs-CZ" sz="16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/>
              <a:t>    </a:t>
            </a:r>
            <a:r>
              <a:rPr kumimoji="0" lang="cs-CZ" altLang="cs-CZ" sz="1600"/>
              <a:t>thymin DNA glycosylase 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    base excision repair</a:t>
            </a:r>
            <a:endParaRPr kumimoji="0" lang="en-US" altLang="cs-CZ" sz="16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17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7"/>
    </mc:Choice>
    <mc:Fallback xmlns="">
      <p:transition spd="slow" advTm="7440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41425" y="279400"/>
            <a:ext cx="6516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METODY STUDIA METHYLACE DNA</a:t>
            </a:r>
            <a:endParaRPr kumimoji="0" lang="en-US" altLang="cs-CZ" sz="28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6375" y="1289050"/>
            <a:ext cx="8977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400" b="1">
                <a:latin typeface="Times New Roman" panose="02020603050405020304" pitchFamily="18" charset="0"/>
              </a:rPr>
              <a:t>Digesce methylačně citlivými restrikčními endonukleázami</a:t>
            </a:r>
          </a:p>
          <a:p>
            <a:r>
              <a:rPr lang="cs-CZ" altLang="cs-CZ" sz="2400">
                <a:latin typeface="Times New Roman" panose="02020603050405020304" pitchFamily="18" charset="0"/>
              </a:rPr>
              <a:t>   - v rozpoznávací sekvenci mají cytosin, neštěpí, pokud je methylován</a:t>
            </a:r>
          </a:p>
          <a:p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400">
                <a:latin typeface="Times New Roman" panose="02020603050405020304" pitchFamily="18" charset="0"/>
              </a:rPr>
              <a:t>CG: HpaII   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CGG</a:t>
            </a:r>
          </a:p>
          <a:p>
            <a:r>
              <a:rPr lang="cs-CZ" altLang="cs-CZ" sz="2400">
                <a:latin typeface="Times New Roman" panose="02020603050405020304" pitchFamily="18" charset="0"/>
              </a:rPr>
              <a:t>        CfoI     G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CGC</a:t>
            </a:r>
          </a:p>
          <a:p>
            <a:r>
              <a:rPr lang="cs-CZ" altLang="cs-CZ" sz="2400">
                <a:latin typeface="Times New Roman" panose="02020603050405020304" pitchFamily="18" charset="0"/>
              </a:rPr>
              <a:t>        SmaI    CC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CGGG</a:t>
            </a:r>
          </a:p>
          <a:p>
            <a:r>
              <a:rPr lang="cs-CZ" altLang="cs-CZ" sz="2400">
                <a:latin typeface="Times New Roman" panose="02020603050405020304" pitchFamily="18" charset="0"/>
              </a:rPr>
              <a:t>        TaiI      A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CGT</a:t>
            </a:r>
          </a:p>
          <a:p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400">
                <a:latin typeface="Times New Roman" panose="02020603050405020304" pitchFamily="18" charset="0"/>
              </a:rPr>
              <a:t>CNG: MspI   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CCGG</a:t>
            </a:r>
          </a:p>
          <a:p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400">
                <a:latin typeface="Times New Roman" panose="02020603050405020304" pitchFamily="18" charset="0"/>
              </a:rPr>
              <a:t>CHH: Sau96I   GG(A/T)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</a:t>
            </a:r>
            <a:r>
              <a:rPr lang="cs-CZ" altLang="cs-CZ" sz="2400" baseline="30000">
                <a:latin typeface="Times New Roman" panose="02020603050405020304" pitchFamily="18" charset="0"/>
              </a:rPr>
              <a:t>m</a:t>
            </a:r>
            <a:r>
              <a:rPr lang="cs-CZ" altLang="cs-CZ" sz="2400">
                <a:latin typeface="Times New Roman" panose="02020603050405020304" pitchFamily="18" charset="0"/>
              </a:rPr>
              <a:t>C </a:t>
            </a:r>
          </a:p>
          <a:p>
            <a:r>
              <a:rPr lang="cs-CZ" altLang="cs-CZ" sz="2400">
                <a:latin typeface="Times New Roman" panose="02020603050405020304" pitchFamily="18" charset="0"/>
              </a:rPr>
              <a:t>                 (záleží na tom, co v sekvenci následuje)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/>
          </p:nvPr>
        </p:nvGraphicFramePr>
        <p:xfrm>
          <a:off x="6551613" y="2214563"/>
          <a:ext cx="2081212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2080800" imgH="4348800" progId="Photoshop.Image.7">
                  <p:embed/>
                </p:oleObj>
              </mc:Choice>
              <mc:Fallback>
                <p:oleObj name="Image" r:id="rId3" imgW="2080800" imgH="43488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14563"/>
                        <a:ext cx="2081212" cy="434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237288" y="6583363"/>
            <a:ext cx="2746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200">
                <a:latin typeface="Arial" panose="020B0604020202020204" pitchFamily="34" charset="0"/>
              </a:rPr>
              <a:t>(Fojtová et al, Pharmacol. Res., 2006)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18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8"/>
    </mc:Choice>
    <mc:Fallback xmlns="">
      <p:transition spd="slow" advTm="20259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9238" y="819150"/>
            <a:ext cx="850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2. Modifikace DNA bisulfitem</a:t>
            </a: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kumimoji="0" lang="cs-CZ" altLang="cs-CZ" sz="1800" b="1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cytosiny kovertovány na uracily,  </a:t>
            </a:r>
            <a:r>
              <a:rPr kumimoji="0" lang="cs-CZ" altLang="cs-CZ" sz="1800" b="1" baseline="30000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kumimoji="0" lang="cs-CZ" altLang="cs-CZ" sz="1800" b="1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 nereagují.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800" b="1">
              <a:solidFill>
                <a:srgbClr val="FF0066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555" name="Picture 3" descr="http://radium.no/lothe/images/methods/msp.jpg"/>
          <p:cNvPicPr>
            <a:picLocks noGrp="1" noChangeAspect="1" noChangeArrowheads="1"/>
          </p:cNvPicPr>
          <p:nvPr>
            <p:ph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358900"/>
            <a:ext cx="5080000" cy="543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41575" y="223838"/>
            <a:ext cx="43656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Metody studia methylace DNA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19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0"/>
    </mc:Choice>
    <mc:Fallback xmlns="">
      <p:transition spd="slow" advTm="378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327025" y="1266825"/>
            <a:ext cx="8485493" cy="46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u="sng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Epigeneze</a:t>
            </a: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– Aristoteles, 384-322 př. n. l.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individuální vývoj organismů souvisí s postupným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růstem jejich </a:t>
            </a:r>
            <a:r>
              <a:rPr lang="cs-CZ" altLang="en-US" sz="2000" smtClean="0">
                <a:latin typeface="+mn-lt"/>
                <a:ea typeface="Arial Unicode MS" pitchFamily="34" charset="-128"/>
                <a:cs typeface="Arial Unicode MS" pitchFamily="34" charset="-128"/>
              </a:rPr>
              <a:t>komplexity </a:t>
            </a:r>
            <a:r>
              <a:rPr lang="cs-CZ" altLang="en-US" sz="2000" smtClean="0">
                <a:latin typeface="+mn-lt"/>
                <a:ea typeface="Arial Unicode MS" pitchFamily="34" charset="-128"/>
                <a:cs typeface="Arial Unicode MS" pitchFamily="34" charset="-128"/>
              </a:rPr>
              <a:t>(individuální </a:t>
            </a: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tvorba tvarů během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ontogeneze)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         X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Proreformismus – ontogeneze je řízena předem danými strukturami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0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individuální (ontogeneze; tvorba a vývin tvarů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             během životního cyklu individua)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0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VÝVOJ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0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0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historický (evoluce,fylogeneze; fixace tvarů – selekce, genetika)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000" u="sng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1371600" y="3732213"/>
            <a:ext cx="104457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436688" y="4583113"/>
            <a:ext cx="719137" cy="587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32213"/>
            <a:ext cx="20907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51088" y="163513"/>
            <a:ext cx="3959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en-US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Historie termínu epigenetik</a:t>
            </a:r>
            <a:r>
              <a:rPr kumimoji="0" lang="cs-CZ" altLang="en-US" sz="22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1"/>
    </mc:Choice>
    <mc:Fallback xmlns="">
      <p:transition spd="slow" advTm="5892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9238" y="908050"/>
            <a:ext cx="40528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2. Modifikace DNA bisulfitem</a:t>
            </a:r>
            <a:endParaRPr kumimoji="0"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kumimoji="0" lang="cs-CZ" altLang="cs-CZ" sz="1800" b="1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cytosiny kovertovány na uracily,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 baseline="30000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	m</a:t>
            </a:r>
            <a:r>
              <a:rPr kumimoji="0" lang="cs-CZ" altLang="cs-CZ" sz="1800" b="1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 nereagují.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800" b="1">
              <a:solidFill>
                <a:srgbClr val="FF0066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Modifikovaná DNA je namnožena pomocí PCR, uracily se párují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s adeninem jako thyminy. Primery musí amplifikovat modifikovaný i nemodifikovaný templát;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amplifikuje se každé vlákno zvlášť – nejsou komplementární.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PCR produkt se klonuje a sekvenuje – cytosiny jsou pouze tam, kde byly původně </a:t>
            </a:r>
            <a:r>
              <a:rPr kumimoji="0" lang="cs-CZ" altLang="cs-CZ" sz="18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C.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Výhoda analýzy: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informace o lokalizaci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methylovaných cytosinů v celé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sekvenci, ne pouze v konkrétním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restrikčním místě</a:t>
            </a:r>
            <a:endParaRPr kumimoji="0" lang="en-US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441575" y="223838"/>
            <a:ext cx="43656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Metody studia methylace DNA</a:t>
            </a:r>
          </a:p>
        </p:txBody>
      </p:sp>
      <p:pic>
        <p:nvPicPr>
          <p:cNvPr id="7" name="Picture 15" descr="Bisulfite02_wlegend_314x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079625"/>
            <a:ext cx="35385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20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08"/>
    </mc:Choice>
    <mc:Fallback xmlns="">
      <p:transition spd="slow" advTm="93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g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68375"/>
            <a:ext cx="61658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241425" y="279400"/>
            <a:ext cx="6516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METODY STUDIA METHYLACE DNA</a:t>
            </a:r>
            <a:endParaRPr kumimoji="0" lang="en-US" altLang="cs-CZ" sz="2800" b="1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356350" y="6583363"/>
            <a:ext cx="288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200">
                <a:latin typeface="Arial" panose="020B0604020202020204" pitchFamily="34" charset="0"/>
              </a:rPr>
              <a:t>(Fojtová et al, Nucleic Acids Res., 2006)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3"/>
    </mc:Choice>
    <mc:Fallback xmlns="">
      <p:transition spd="slow" advTm="5454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41425" y="279400"/>
            <a:ext cx="6516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METODY STUDIA METHYLACE DNA</a:t>
            </a:r>
            <a:endParaRPr kumimoji="0" lang="en-US" altLang="cs-CZ" sz="2800" b="1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9238" y="1481138"/>
            <a:ext cx="826700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3. </a:t>
            </a:r>
            <a:r>
              <a:rPr kumimoji="0" lang="cs-CZ" altLang="cs-CZ" sz="2400" b="1" dirty="0" err="1" smtClean="0"/>
              <a:t>Sekvenování</a:t>
            </a:r>
            <a:r>
              <a:rPr kumimoji="0" lang="cs-CZ" altLang="cs-CZ" sz="2400" b="1" dirty="0" smtClean="0"/>
              <a:t> DNA po modifikaci bisulfitem,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 smtClean="0"/>
              <a:t>    </a:t>
            </a:r>
            <a:r>
              <a:rPr kumimoji="0" lang="cs-CZ" altLang="cs-CZ" sz="2400" b="1" dirty="0" err="1" smtClean="0"/>
              <a:t>imunoprecipitace</a:t>
            </a:r>
            <a:r>
              <a:rPr kumimoji="0" lang="cs-CZ" altLang="cs-CZ" sz="2400" b="1" dirty="0" smtClean="0"/>
              <a:t> </a:t>
            </a:r>
            <a:r>
              <a:rPr kumimoji="0" lang="cs-CZ" altLang="cs-CZ" sz="2400" b="1" dirty="0"/>
              <a:t>pomocí protilátek proti </a:t>
            </a:r>
            <a:r>
              <a:rPr kumimoji="0" lang="cs-CZ" altLang="cs-CZ" sz="2400" b="1" baseline="30000" dirty="0" err="1"/>
              <a:t>m</a:t>
            </a:r>
            <a:r>
              <a:rPr kumimoji="0" lang="cs-CZ" altLang="cs-CZ" sz="2400" b="1" dirty="0" err="1"/>
              <a:t>C</a:t>
            </a:r>
            <a:r>
              <a:rPr kumimoji="0" lang="cs-CZ" altLang="cs-CZ" sz="2400" b="1" dirty="0"/>
              <a:t> nebo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 dirty="0"/>
              <a:t>    afinitní purifikace pomocí </a:t>
            </a:r>
            <a:r>
              <a:rPr kumimoji="0" lang="cs-CZ" altLang="cs-CZ" sz="2400" b="1" baseline="30000" dirty="0" err="1"/>
              <a:t>m</a:t>
            </a:r>
            <a:r>
              <a:rPr kumimoji="0" lang="cs-CZ" altLang="cs-CZ" sz="2400" b="1" dirty="0" err="1"/>
              <a:t>C</a:t>
            </a:r>
            <a:r>
              <a:rPr kumimoji="0" lang="cs-CZ" altLang="cs-CZ" sz="2400" b="1" dirty="0"/>
              <a:t> vazebného proteinu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 </a:t>
            </a:r>
            <a:endParaRPr kumimoji="0" lang="cs-CZ" altLang="cs-CZ" sz="24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Výsledky analýzy genomu </a:t>
            </a:r>
            <a:r>
              <a:rPr kumimoji="0" lang="cs-CZ" altLang="cs-CZ" sz="2400" i="1" dirty="0" err="1"/>
              <a:t>Arabidopsis</a:t>
            </a:r>
            <a:r>
              <a:rPr kumimoji="0" lang="cs-CZ" altLang="cs-CZ" sz="2400" dirty="0"/>
              <a:t>: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cca 20% cytosinů v genomu je </a:t>
            </a:r>
            <a:r>
              <a:rPr kumimoji="0" lang="cs-CZ" altLang="cs-CZ" sz="2400" dirty="0" err="1"/>
              <a:t>methylovaných</a:t>
            </a: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nejvíce </a:t>
            </a:r>
            <a:r>
              <a:rPr kumimoji="0" lang="cs-CZ" altLang="cs-CZ" sz="2400" baseline="30000" dirty="0" err="1"/>
              <a:t>m</a:t>
            </a:r>
            <a:r>
              <a:rPr kumimoji="0" lang="cs-CZ" altLang="cs-CZ" sz="2400" dirty="0" err="1"/>
              <a:t>C</a:t>
            </a:r>
            <a:r>
              <a:rPr kumimoji="0" lang="cs-CZ" altLang="cs-CZ" sz="2400" dirty="0"/>
              <a:t> je v </a:t>
            </a:r>
            <a:r>
              <a:rPr kumimoji="0" lang="cs-CZ" altLang="cs-CZ" sz="2400" dirty="0" err="1"/>
              <a:t>transpozonech</a:t>
            </a:r>
            <a:r>
              <a:rPr kumimoji="0" lang="cs-CZ" altLang="cs-CZ" sz="2400" dirty="0"/>
              <a:t> a </a:t>
            </a:r>
            <a:r>
              <a:rPr kumimoji="0" lang="cs-CZ" altLang="cs-CZ" sz="2400" dirty="0" err="1" smtClean="0"/>
              <a:t>repetitivních</a:t>
            </a:r>
            <a:r>
              <a:rPr kumimoji="0" lang="cs-CZ" altLang="cs-CZ" sz="2400" dirty="0" smtClean="0"/>
              <a:t> sekvencích</a:t>
            </a: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nejméně </a:t>
            </a:r>
            <a:r>
              <a:rPr kumimoji="0" lang="cs-CZ" altLang="cs-CZ" sz="2400" dirty="0" err="1"/>
              <a:t>methylované</a:t>
            </a:r>
            <a:r>
              <a:rPr kumimoji="0" lang="cs-CZ" altLang="cs-CZ" sz="2400" dirty="0"/>
              <a:t> jsou promotory endogenních genů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asi 1/3 genů obsahuje „body </a:t>
            </a:r>
            <a:r>
              <a:rPr kumimoji="0" lang="cs-CZ" altLang="cs-CZ" sz="2400" dirty="0" err="1"/>
              <a:t>methylation</a:t>
            </a:r>
            <a:r>
              <a:rPr kumimoji="0" lang="cs-CZ" altLang="cs-CZ" sz="2400" dirty="0"/>
              <a:t>“ (CG místa na 3´konci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     kódující oblasti)</a:t>
            </a:r>
            <a:endParaRPr kumimoji="0" lang="en-US" alt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93"/>
    </mc:Choice>
    <mc:Fallback xmlns="">
      <p:transition spd="slow" advTm="13439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59138" y="225425"/>
            <a:ext cx="2682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Modifikace histonů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57200" y="1012825"/>
            <a:ext cx="71993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b="1" i="1" u="sng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</a:t>
            </a:r>
            <a:r>
              <a:rPr kumimoji="0" lang="cs-CZ" altLang="cs-CZ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např. lysin v poloze 9 na histonu H3 (H3K9)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406775" y="1989138"/>
            <a:ext cx="560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>
            <a:lvl1pPr defTabSz="407988"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674688" indent="-260350" defTabSz="407988"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036638" indent="-207963" defTabSz="407988"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450975" indent="-206375" defTabSz="407988"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866900" indent="-207963" defTabSz="407988"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11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Distribuce euchromatinových a heterochromatinových značek v </a:t>
            </a:r>
            <a:r>
              <a:rPr lang="en-GB" altLang="cs-CZ" sz="1100" i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Arabidopsis</a:t>
            </a:r>
            <a:r>
              <a:rPr lang="en-GB" altLang="cs-CZ" sz="11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cs-CZ" sz="1100" i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thaliana</a:t>
            </a:r>
            <a:r>
              <a:rPr lang="en-GB" altLang="cs-CZ" sz="11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cs-CZ" altLang="cs-CZ" sz="11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11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myši (podle (Fransz </a:t>
            </a:r>
            <a:r>
              <a:rPr lang="en-GB" altLang="cs-CZ" sz="1100" i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et al</a:t>
            </a:r>
            <a:r>
              <a:rPr lang="en-GB" altLang="cs-CZ" sz="11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., 2006))</a:t>
            </a:r>
            <a:endParaRPr lang="en-GB" altLang="cs-CZ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97639" name="Group 7"/>
          <p:cNvGraphicFramePr>
            <a:graphicFrameLocks noGrp="1"/>
          </p:cNvGraphicFramePr>
          <p:nvPr/>
        </p:nvGraphicFramePr>
        <p:xfrm>
          <a:off x="3473450" y="2382838"/>
          <a:ext cx="5245100" cy="282417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771">
                <a:tc row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GB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Modifikace</a:t>
                      </a:r>
                      <a:endParaRPr kumimoji="1" lang="en-GB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Stupeň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thaliana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myš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euchromatin 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hererochromatin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euchromatin 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heterochromatin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1">
                <a:tc rowSpan="3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H3K9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</a:t>
                      </a:r>
                      <a:endParaRPr kumimoji="1" lang="en-GB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76">
                <a:tc rowSpan="3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H4K20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610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5m-C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1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945" marR="82945" marT="41446" marB="414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7718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74950"/>
            <a:ext cx="28336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704" name="Rectangle 72"/>
          <p:cNvSpPr>
            <a:spLocks noChangeArrowheads="1"/>
          </p:cNvSpPr>
          <p:nvPr/>
        </p:nvSpPr>
        <p:spPr bwMode="auto">
          <a:xfrm>
            <a:off x="4244975" y="3101975"/>
            <a:ext cx="4506913" cy="261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197705" name="Rectangle 73"/>
          <p:cNvSpPr>
            <a:spLocks noChangeArrowheads="1"/>
          </p:cNvSpPr>
          <p:nvPr/>
        </p:nvSpPr>
        <p:spPr bwMode="auto">
          <a:xfrm>
            <a:off x="4244975" y="3617913"/>
            <a:ext cx="4506913" cy="260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392113" y="6024563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528888" y="5845175"/>
            <a:ext cx="478472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8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Jde o druhově- a dokonce lokus-specifické,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8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dynamické modifikace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23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04"/>
    </mc:Choice>
    <mc:Fallback xmlns="">
      <p:transition spd="slow" advTm="12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04" grpId="0" animBg="1"/>
      <p:bldP spid="197705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743325"/>
            <a:ext cx="47704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59138" y="225425"/>
            <a:ext cx="2682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Modifikace histonů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1138" y="1052513"/>
            <a:ext cx="877728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Acetylace</a:t>
            </a:r>
            <a:r>
              <a:rPr kumimoji="0" lang="cs-CZ" altLang="cs-CZ" sz="2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přídavek acetylové </a:t>
            </a:r>
            <a:r>
              <a:rPr kumimoji="0" lang="cs-CZ" altLang="cs-CZ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skupiny kompenzuje </a:t>
            </a: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kladný 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náboj </a:t>
            </a:r>
            <a:r>
              <a:rPr kumimoji="0" lang="cs-CZ" altLang="cs-CZ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lysinových</a:t>
            </a: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zbytků – oslabení interakcí mezi DNA a histony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cs-CZ" altLang="cs-CZ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cs-CZ" altLang="cs-CZ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Acetylovaný chromatin – </a:t>
            </a:r>
            <a:r>
              <a:rPr kumimoji="0" lang="cs-CZ" altLang="cs-CZ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euchromatin</a:t>
            </a:r>
            <a:endParaRPr kumimoji="0" lang="cs-CZ" altLang="cs-CZ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Deacetylovaný</a:t>
            </a:r>
            <a:r>
              <a:rPr kumimoji="0" lang="cs-CZ" altLang="cs-CZ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chromatin – heterochromatin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538663" y="1927225"/>
            <a:ext cx="98425" cy="196850"/>
          </a:xfrm>
          <a:prstGeom prst="downArrow">
            <a:avLst>
              <a:gd name="adj1" fmla="val 50000"/>
              <a:gd name="adj2" fmla="val 8295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77825" y="3159125"/>
            <a:ext cx="42100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Enzymy: histon</a:t>
            </a:r>
            <a:r>
              <a:rPr kumimoji="0" lang="cs-CZ" altLang="cs-CZ" sz="22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cs-CZ" altLang="cs-CZ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acetyltransferázy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        histondeacetylázy</a:t>
            </a:r>
          </a:p>
        </p:txBody>
      </p:sp>
      <p:pic>
        <p:nvPicPr>
          <p:cNvPr id="9" name="Picture 14" descr="Výsledek obrázku pro acetylly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195763"/>
            <a:ext cx="3209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24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24"/>
    </mc:Choice>
    <mc:Fallback xmlns="">
      <p:transition spd="slow" advTm="9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25</a:t>
            </a:fld>
            <a:endParaRPr lang="en-CA" altLang="cs-CZ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07798" y="222233"/>
            <a:ext cx="3793503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Writers, readers, erasers</a:t>
            </a:r>
            <a:endParaRPr kumimoji="0" lang="cs-CZ" altLang="cs-CZ" sz="2200" b="1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5" y="773705"/>
            <a:ext cx="5166320" cy="39822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826695" y="49512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+mn-lt"/>
              </a:rPr>
              <a:t>Fig. 1. Epigenetic tools. A representation of epigenetic writers, readers and erasers. These enzymes and protein domains carry out most of the </a:t>
            </a:r>
            <a:r>
              <a:rPr lang="en-US" sz="1200">
                <a:latin typeface="+mn-lt"/>
                <a:hlinkClick r:id="rId3" tooltip="Learn more about Epigenetic Modification from ScienceDirect's AI-generated Topic Pages"/>
              </a:rPr>
              <a:t>epigenetic modifications</a:t>
            </a:r>
            <a:r>
              <a:rPr lang="en-US" sz="1200">
                <a:latin typeface="+mn-lt"/>
              </a:rPr>
              <a:t> on DNA and </a:t>
            </a:r>
            <a:r>
              <a:rPr lang="en-US" sz="1200">
                <a:latin typeface="+mn-lt"/>
                <a:hlinkClick r:id="rId4" tooltip="Learn more about Histone from ScienceDirect's AI-generated Topic Pages"/>
              </a:rPr>
              <a:t>histone</a:t>
            </a:r>
            <a:r>
              <a:rPr lang="en-US" sz="1200">
                <a:latin typeface="+mn-lt"/>
              </a:rPr>
              <a:t> tails. Apart from the enzymes and protein domains highlighted here, other enzymes and protein domains are also available. DNMTs – </a:t>
            </a:r>
            <a:r>
              <a:rPr lang="en-US" sz="1200">
                <a:latin typeface="+mn-lt"/>
                <a:hlinkClick r:id="rId5" tooltip="Learn more about DNA Methyltransferase from ScienceDirect's AI-generated Topic Pages"/>
              </a:rPr>
              <a:t>DNA methyltransferases</a:t>
            </a:r>
            <a:r>
              <a:rPr lang="en-US" sz="1200">
                <a:latin typeface="+mn-lt"/>
              </a:rPr>
              <a:t>, HKMTs – </a:t>
            </a:r>
            <a:r>
              <a:rPr lang="en-US" sz="1200">
                <a:latin typeface="+mn-lt"/>
                <a:hlinkClick r:id="rId6" tooltip="Learn more about Histone Lysine Methyltransferase from ScienceDirect's AI-generated Topic Pages"/>
              </a:rPr>
              <a:t>Histone lysine methyltransferases</a:t>
            </a:r>
            <a:r>
              <a:rPr lang="en-US" sz="1200">
                <a:latin typeface="+mn-lt"/>
              </a:rPr>
              <a:t>, PRMTs – </a:t>
            </a:r>
            <a:r>
              <a:rPr lang="en-US" sz="1200">
                <a:latin typeface="+mn-lt"/>
                <a:hlinkClick r:id="rId7" tooltip="Learn more about Protein Arginine Methyltransferase from ScienceDirect's AI-generated Topic Pages"/>
              </a:rPr>
              <a:t>Protein arginine methyltransferases</a:t>
            </a:r>
            <a:r>
              <a:rPr lang="en-US" sz="1200">
                <a:latin typeface="+mn-lt"/>
              </a:rPr>
              <a:t>, HATs – </a:t>
            </a:r>
            <a:r>
              <a:rPr lang="en-US" sz="1200">
                <a:latin typeface="+mn-lt"/>
                <a:hlinkClick r:id="rId8" tooltip="Learn more about Histone Acetyltransferase from ScienceDirect's AI-generated Topic Pages"/>
              </a:rPr>
              <a:t>Histone acetyltransferases</a:t>
            </a:r>
            <a:r>
              <a:rPr lang="en-US" sz="1200">
                <a:latin typeface="+mn-lt"/>
              </a:rPr>
              <a:t>, MBDs – </a:t>
            </a:r>
            <a:r>
              <a:rPr lang="en-US" sz="1200">
                <a:latin typeface="+mn-lt"/>
                <a:hlinkClick r:id="rId9" tooltip="Learn more about Methyl-CpG-Binding Domain from ScienceDirect's AI-generated Topic Pages"/>
              </a:rPr>
              <a:t>Methyl-CpG-binding domains</a:t>
            </a:r>
            <a:r>
              <a:rPr lang="en-US" sz="1200">
                <a:latin typeface="+mn-lt"/>
              </a:rPr>
              <a:t>, PHD – Plant homeodomain, HKDMs – Histone lysine </a:t>
            </a:r>
            <a:r>
              <a:rPr lang="en-US" sz="1200">
                <a:latin typeface="+mn-lt"/>
                <a:hlinkClick r:id="rId10" tooltip="Learn more about Demethylase from ScienceDirect's AI-generated Topic Pages"/>
              </a:rPr>
              <a:t>demethylases</a:t>
            </a:r>
            <a:r>
              <a:rPr lang="en-US" sz="1200">
                <a:latin typeface="+mn-lt"/>
              </a:rPr>
              <a:t>, HDACs – </a:t>
            </a:r>
            <a:r>
              <a:rPr lang="en-US" sz="1200">
                <a:latin typeface="+mn-lt"/>
                <a:hlinkClick r:id="rId11" tooltip="Learn more about Histone Deacetylase from ScienceDirect's AI-generated Topic Pages"/>
              </a:rPr>
              <a:t>Histone deacetylases</a:t>
            </a:r>
            <a:r>
              <a:rPr lang="en-US" sz="1200">
                <a:latin typeface="+mn-lt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5803249" y="3052847"/>
            <a:ext cx="276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latin typeface="+mn-lt"/>
              </a:rPr>
              <a:t>Biswas and Rao, Eur. J. Pharmacol., 2018</a:t>
            </a:r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6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322513" y="225425"/>
            <a:ext cx="45640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Dědičnost histonových modifikací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39850"/>
            <a:ext cx="4043362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914400" y="4881563"/>
            <a:ext cx="74088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8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semikonzervativní model                                 „piggy back“ model (?)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463675"/>
            <a:ext cx="42513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525838" y="4475163"/>
            <a:ext cx="1882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t>(Martin and Zhang, 2007)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26</a:t>
            </a:fld>
            <a:endParaRPr lang="en-CA" alt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37000" y="3927157"/>
          <a:ext cx="1270000" cy="222885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8456606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24.11.2021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128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87"/>
    </mc:Choice>
    <mc:Fallback xmlns="">
      <p:transition spd="slow" advTm="10858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077913" y="222250"/>
            <a:ext cx="708501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Vztah mezi methylací DNA a modifikacemi histonů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15888" y="1411288"/>
            <a:ext cx="8754797" cy="58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marL="311150" indent="-311150" defTabSz="407988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25488" indent="-311150" defTabSz="407988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39825" indent="-311150" defTabSz="407988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55750" indent="-311150" defTabSz="407988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970088" indent="-311150" defTabSz="407988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427288" indent="-311150" defTabSz="407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884488" indent="-311150" defTabSz="407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341688" indent="-311150" defTabSz="407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798888" indent="-311150" defTabSz="407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Heterochromatinová modifikace H3K9</a:t>
            </a:r>
            <a:r>
              <a:rPr lang="cs-CZ" altLang="cs-CZ" sz="200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e2 rekrutuje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další enzymové aktivity (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histodeacetylázu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HP1, DNA </a:t>
            </a:r>
            <a:r>
              <a:rPr lang="cs-CZ" altLang="cs-CZ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methyltransferázy</a:t>
            </a:r>
            <a:r>
              <a:rPr lang="cs-CZ" altLang="cs-CZ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tvorba kompaktního uspořádání a fixace heterochromatinového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stavu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V </a:t>
            </a:r>
            <a:r>
              <a:rPr lang="cs-CZ" altLang="cs-CZ" sz="2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Arabidopsis</a:t>
            </a:r>
            <a:r>
              <a:rPr lang="cs-CZ" altLang="cs-CZ" sz="2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sz="2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thaliana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byly vyřazeny geny pro histon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methyltransferázy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(SUVH4, SUVH5, SUVH6)                 aktivace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transpoz</a:t>
            </a:r>
            <a:r>
              <a:rPr lang="cs-CZ" altLang="cs-CZ" sz="2000" dirty="0" err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nů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spojená s </a:t>
            </a:r>
            <a:r>
              <a:rPr lang="cs-CZ" altLang="cs-CZ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jejich </a:t>
            </a:r>
            <a:r>
              <a:rPr lang="cs-CZ" altLang="cs-CZ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hypomethylací</a:t>
            </a:r>
            <a:r>
              <a:rPr lang="cs-CZ" altLang="cs-CZ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Proteiny obsahující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Jumonji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doménu jsou schopny odstraňovat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methylové skupiny z histonů. V </a:t>
            </a:r>
            <a:r>
              <a:rPr lang="cs-CZ" altLang="cs-CZ" sz="2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Arabidopsis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byl identifikován protein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IBM1 s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Jumonji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doménou, který reguluje (snižuje) hladinu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CNG v transkribovaných oblastech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„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piggy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back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model vs. </a:t>
            </a:r>
            <a:r>
              <a:rPr lang="cs-CZ" altLang="cs-CZ" sz="2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novo </a:t>
            </a:r>
            <a:r>
              <a:rPr lang="cs-CZ" altLang="cs-CZ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</a:t>
            </a: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DNA řízená modifikacemi </a:t>
            </a:r>
            <a:endParaRPr lang="cs-CZ" altLang="cs-CZ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histonů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611188" y="2168525"/>
            <a:ext cx="847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3671888" y="3294063"/>
            <a:ext cx="847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27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2"/>
    </mc:Choice>
    <mc:Fallback xmlns="">
      <p:transition spd="slow" advTm="11329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5763" y="819150"/>
            <a:ext cx="875823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mRNA – </a:t>
            </a:r>
            <a:r>
              <a:rPr kumimoji="0" lang="cs-CZ" altLang="cs-CZ" sz="2000"/>
              <a:t>kopíruje genetickou informaci z molekuly DNA,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přenáší ji do místa, kde dojde k překladu do struktury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proteinu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tRNA – </a:t>
            </a:r>
            <a:r>
              <a:rPr kumimoji="0" lang="cs-CZ" altLang="cs-CZ" sz="2000"/>
              <a:t>překládá kód sekvence bází do sekvence aminokyselin.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cca 80 nukleotidů, koncová sekvence –CCA,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na ni se váže příslušná AK</a:t>
            </a:r>
            <a:endParaRPr kumimoji="0" lang="cs-CZ" altLang="cs-CZ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rRNA – </a:t>
            </a:r>
            <a:r>
              <a:rPr kumimoji="0" lang="cs-CZ" altLang="cs-CZ" sz="2000"/>
              <a:t>tvoří (s proteiny) ribozom.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Prokaryota: 5S, 16S, 23S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Eukaryota: 5S, 5.8S, 18S, 28S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ribozym </a:t>
            </a:r>
            <a:r>
              <a:rPr kumimoji="0" lang="cs-CZ" altLang="cs-CZ" sz="2000"/>
              <a:t>–  (</a:t>
            </a:r>
            <a:r>
              <a:rPr kumimoji="0" lang="cs-CZ" altLang="cs-CZ" sz="2000" b="1" u="sng"/>
              <a:t>Ribo</a:t>
            </a:r>
            <a:r>
              <a:rPr kumimoji="0" lang="cs-CZ" altLang="cs-CZ" sz="2000"/>
              <a:t>nucleic acid en</a:t>
            </a:r>
            <a:r>
              <a:rPr kumimoji="0" lang="cs-CZ" altLang="cs-CZ" sz="2000" b="1" u="sng"/>
              <a:t>zyme</a:t>
            </a:r>
            <a:r>
              <a:rPr kumimoji="0" lang="cs-CZ" altLang="cs-CZ" sz="2000"/>
              <a:t>), </a:t>
            </a:r>
            <a:r>
              <a:rPr kumimoji="0" lang="cs-CZ" altLang="cs-CZ" sz="2000" b="1"/>
              <a:t> </a:t>
            </a:r>
            <a:r>
              <a:rPr kumimoji="0" lang="cs-CZ" altLang="cs-CZ" sz="2000"/>
              <a:t>RNA s katalytickou funkcí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	23S rRNA ve velké podjednotce ribozomu katalyzující syntézu 			peptidové vazby (peptidyl transferáza)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	RNázaP – štěpí RNA, maturace tRNA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		Nobelova cena za chemii (1989)</a:t>
            </a:r>
            <a:endParaRPr kumimoji="0" lang="cs-CZ" altLang="cs-CZ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latin typeface="Arial" panose="020B0604020202020204" pitchFamily="34" charset="0"/>
              </a:rPr>
              <a:t>	</a:t>
            </a:r>
            <a:r>
              <a:rPr kumimoji="0" lang="cs-CZ" altLang="cs-CZ" sz="2000"/>
              <a:t>představa RNA světa v jistém stádiu evoluce, kdy byly molekuly 		RNA hlavními biologickými katalyzátory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341313" y="863600"/>
            <a:ext cx="850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322513" y="233363"/>
            <a:ext cx="431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>
                <a:latin typeface="Comic Sans MS" panose="030F0702030302020204" pitchFamily="66" charset="0"/>
              </a:rPr>
              <a:t>Biologická úloha RNA</a:t>
            </a:r>
            <a:endParaRPr kumimoji="0" lang="en-US" altLang="cs-CZ" b="1">
              <a:latin typeface="Comic Sans MS" panose="030F0702030302020204" pitchFamily="66" charset="0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476250" y="6264275"/>
            <a:ext cx="80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28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946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83"/>
    </mc:Choice>
    <mc:Fallback xmlns="">
      <p:transition spd="slow" advTm="17538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76250" y="773113"/>
            <a:ext cx="8072438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kumimoji="0" lang="cs-CZ" altLang="cs-CZ" sz="1800" dirty="0"/>
              <a:t>Dlouhá dvouvláknová RNA</a:t>
            </a:r>
            <a:r>
              <a:rPr kumimoji="0" lang="en-US" altLang="cs-CZ" sz="1800" dirty="0"/>
              <a:t> (</a:t>
            </a:r>
            <a:r>
              <a:rPr kumimoji="0" lang="en-US" altLang="cs-CZ" sz="1800" b="1" dirty="0"/>
              <a:t>dsRNA</a:t>
            </a:r>
            <a:r>
              <a:rPr kumimoji="0" lang="en-US" altLang="cs-CZ" sz="1800" dirty="0"/>
              <a:t>; &gt;200 </a:t>
            </a:r>
            <a:r>
              <a:rPr kumimoji="0" lang="en-US" altLang="cs-CZ" sz="1800" dirty="0" err="1"/>
              <a:t>nt</a:t>
            </a:r>
            <a:r>
              <a:rPr kumimoji="0" lang="en-US" altLang="cs-CZ" sz="1800" dirty="0"/>
              <a:t>) </a:t>
            </a:r>
            <a:r>
              <a:rPr kumimoji="0" lang="cs-CZ" altLang="cs-CZ" sz="1800" dirty="0"/>
              <a:t>může umlčet expresi cílových genů v různých organismech </a:t>
            </a:r>
            <a:r>
              <a:rPr kumimoji="0" lang="en-US" altLang="cs-CZ" sz="1800" dirty="0"/>
              <a:t>(</a:t>
            </a:r>
            <a:r>
              <a:rPr kumimoji="0" lang="cs-CZ" altLang="cs-CZ" sz="1800" dirty="0" err="1"/>
              <a:t>Caenorhabditis</a:t>
            </a:r>
            <a:r>
              <a:rPr kumimoji="0" lang="cs-CZ" altLang="cs-CZ" sz="1800" dirty="0"/>
              <a:t> </a:t>
            </a:r>
            <a:r>
              <a:rPr kumimoji="0" lang="cs-CZ" altLang="cs-CZ" sz="1800" dirty="0" err="1"/>
              <a:t>elegans</a:t>
            </a:r>
            <a:r>
              <a:rPr kumimoji="0" lang="cs-CZ" altLang="cs-CZ" sz="1800" dirty="0"/>
              <a:t>, </a:t>
            </a:r>
            <a:r>
              <a:rPr kumimoji="0" lang="cs-CZ" altLang="cs-CZ" sz="1800" dirty="0" err="1"/>
              <a:t>Drosophila</a:t>
            </a:r>
            <a:r>
              <a:rPr kumimoji="0" lang="cs-CZ" altLang="cs-CZ" sz="1800" dirty="0"/>
              <a:t>, rostliny</a:t>
            </a:r>
            <a:r>
              <a:rPr kumimoji="0" lang="en-US" altLang="cs-CZ" sz="1800" dirty="0"/>
              <a:t>). </a:t>
            </a:r>
            <a:r>
              <a:rPr kumimoji="0" lang="cs-CZ" altLang="cs-CZ" sz="1800" dirty="0"/>
              <a:t>Dlouhé</a:t>
            </a:r>
            <a:r>
              <a:rPr kumimoji="0" lang="en-US" altLang="cs-CZ" sz="1800" dirty="0"/>
              <a:t> dsRNA </a:t>
            </a:r>
            <a:r>
              <a:rPr kumimoji="0" lang="cs-CZ" altLang="cs-CZ" sz="1800" dirty="0"/>
              <a:t>vstupují do metabolické dráhy nazývané RNA interference</a:t>
            </a:r>
            <a:r>
              <a:rPr kumimoji="0" lang="en-US" altLang="cs-CZ" sz="1800" dirty="0"/>
              <a:t> (</a:t>
            </a:r>
            <a:r>
              <a:rPr kumimoji="0" lang="en-US" altLang="cs-CZ" sz="1800" b="1" dirty="0"/>
              <a:t>RNAi</a:t>
            </a:r>
            <a:r>
              <a:rPr kumimoji="0" lang="en-US" altLang="cs-CZ" sz="1800" dirty="0"/>
              <a:t>). </a:t>
            </a:r>
            <a:r>
              <a:rPr kumimoji="0" lang="cs-CZ" altLang="cs-CZ" sz="1800" dirty="0"/>
              <a:t>Dvouvláknová RNA je v reakci katalyzované enzymem </a:t>
            </a:r>
            <a:r>
              <a:rPr kumimoji="0" lang="cs-CZ" altLang="cs-CZ" sz="1800" b="1" dirty="0" err="1"/>
              <a:t>Dicer</a:t>
            </a:r>
            <a:r>
              <a:rPr kumimoji="0" lang="en-US" altLang="cs-CZ" sz="1800" dirty="0"/>
              <a:t> </a:t>
            </a:r>
            <a:r>
              <a:rPr kumimoji="0" lang="cs-CZ" altLang="cs-CZ" sz="1800" dirty="0"/>
              <a:t>štěpena na úseky dlouhé </a:t>
            </a:r>
            <a:r>
              <a:rPr kumimoji="0" lang="en-US" altLang="cs-CZ" sz="1800" dirty="0"/>
              <a:t>20-25 </a:t>
            </a:r>
            <a:r>
              <a:rPr kumimoji="0" lang="cs-CZ" altLang="cs-CZ" sz="1800" dirty="0"/>
              <a:t>nukleotidů, tzv. </a:t>
            </a:r>
            <a:r>
              <a:rPr kumimoji="0" lang="cs-CZ" altLang="cs-CZ" sz="1800" dirty="0" smtClean="0"/>
              <a:t>krátké interferující </a:t>
            </a:r>
            <a:r>
              <a:rPr kumimoji="0" lang="cs-CZ" altLang="cs-CZ" sz="1800" dirty="0"/>
              <a:t>RNA</a:t>
            </a:r>
            <a:r>
              <a:rPr kumimoji="0" lang="en-US" altLang="cs-CZ" sz="1800" dirty="0"/>
              <a:t> (</a:t>
            </a:r>
            <a:r>
              <a:rPr kumimoji="0" lang="en-US" altLang="cs-CZ" sz="1800" b="1" dirty="0"/>
              <a:t>siRNA</a:t>
            </a:r>
            <a:r>
              <a:rPr kumimoji="0" lang="en-US" altLang="cs-CZ" sz="1800" dirty="0"/>
              <a:t>)</a:t>
            </a:r>
            <a:r>
              <a:rPr kumimoji="0" lang="cs-CZ" altLang="cs-CZ" sz="1800" dirty="0"/>
              <a:t>.</a:t>
            </a:r>
            <a:r>
              <a:rPr kumimoji="0" lang="en-US" altLang="cs-CZ" sz="1800" dirty="0"/>
              <a:t> siRNAs </a:t>
            </a:r>
            <a:r>
              <a:rPr kumimoji="0" lang="cs-CZ" altLang="cs-CZ" sz="1800" dirty="0"/>
              <a:t>jsou začleněny do komplexu obsahující enzymy s </a:t>
            </a:r>
            <a:r>
              <a:rPr kumimoji="0" lang="cs-CZ" altLang="cs-CZ" sz="1800" dirty="0" err="1"/>
              <a:t>ribonukleázovou</a:t>
            </a:r>
            <a:r>
              <a:rPr kumimoji="0" lang="cs-CZ" altLang="cs-CZ" sz="1800" dirty="0"/>
              <a:t> aktivitou zvaného „</a:t>
            </a:r>
            <a:r>
              <a:rPr kumimoji="0" lang="en-US" altLang="cs-CZ" sz="1800" dirty="0"/>
              <a:t>RNA-induced silencing complexes</a:t>
            </a:r>
            <a:r>
              <a:rPr kumimoji="0" lang="cs-CZ" altLang="cs-CZ" sz="1800" dirty="0"/>
              <a:t>“</a:t>
            </a:r>
            <a:r>
              <a:rPr kumimoji="0" lang="en-US" altLang="cs-CZ" sz="1800" dirty="0"/>
              <a:t> (</a:t>
            </a:r>
            <a:r>
              <a:rPr kumimoji="0" lang="en-US" altLang="cs-CZ" sz="1800" b="1" dirty="0"/>
              <a:t>RISC</a:t>
            </a:r>
            <a:r>
              <a:rPr kumimoji="0" lang="en-US" altLang="cs-CZ" sz="1800" dirty="0"/>
              <a:t>). </a:t>
            </a:r>
            <a:r>
              <a:rPr kumimoji="0" lang="cs-CZ" altLang="cs-CZ" sz="1800" dirty="0"/>
              <a:t>Dvouvláknové</a:t>
            </a:r>
            <a:r>
              <a:rPr kumimoji="0" lang="en-US" altLang="cs-CZ" sz="1800" dirty="0"/>
              <a:t> siRNA </a:t>
            </a:r>
            <a:r>
              <a:rPr kumimoji="0" lang="cs-CZ" altLang="cs-CZ" sz="1800" dirty="0"/>
              <a:t>jsou rozvolněny, čímž dochází k aktivaci komplexu. </a:t>
            </a:r>
            <a:r>
              <a:rPr kumimoji="0" lang="en-US" altLang="cs-CZ" sz="1800" dirty="0"/>
              <a:t>siRNA </a:t>
            </a:r>
            <a:r>
              <a:rPr kumimoji="0" lang="cs-CZ" altLang="cs-CZ" sz="1800" dirty="0"/>
              <a:t>navádějí </a:t>
            </a:r>
            <a:r>
              <a:rPr kumimoji="0" lang="en-US" altLang="cs-CZ" sz="1800" dirty="0"/>
              <a:t>RISC </a:t>
            </a:r>
            <a:r>
              <a:rPr kumimoji="0" lang="cs-CZ" altLang="cs-CZ" sz="1800" dirty="0"/>
              <a:t>k molekulám RNA s komplementární sekvencí a dochází ke štěpení těchto molekul, a to blízko středu úseku, který je navázán k vláknu </a:t>
            </a:r>
            <a:r>
              <a:rPr kumimoji="0" lang="cs-CZ" altLang="cs-CZ" sz="1800" dirty="0" err="1"/>
              <a:t>siRNA</a:t>
            </a:r>
            <a:r>
              <a:rPr kumimoji="0" lang="cs-CZ" altLang="cs-CZ" sz="1800" dirty="0"/>
              <a:t>. </a:t>
            </a:r>
            <a:endParaRPr kumimoji="0" lang="en-US" altLang="cs-CZ" sz="1800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62150" y="368300"/>
            <a:ext cx="499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RNA INTERFERENCE - SHRNUTÍ</a:t>
            </a:r>
          </a:p>
        </p:txBody>
      </p:sp>
      <p:pic>
        <p:nvPicPr>
          <p:cNvPr id="32772" name="Picture 8" descr="http://courses.biology.utah.edu/bastiani/3230/DB%20Lecture/Lectures/WormRNAi/rnai_timeline_2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563938"/>
            <a:ext cx="5410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350" y="5364163"/>
            <a:ext cx="2116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http://courses.biology.utah.edu/bastiani/3230/DB%20Lecture/Lectures/WormRNAi.html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29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0"/>
    </mc:Choice>
    <mc:Fallback xmlns="">
      <p:transition spd="slow" advTm="738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51088" y="163513"/>
            <a:ext cx="3959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en-US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Historie termínu epigenetik</a:t>
            </a:r>
            <a:r>
              <a:rPr kumimoji="0" lang="cs-CZ" altLang="en-US" sz="22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55588" y="954088"/>
            <a:ext cx="14622462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Jean Baptiste Lamarck 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(1744-1829):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první pokus o výklad evoluční teorie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příroda se pod tlakem podmínek vyvíjí – teorie adaptivní evoluce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adaptivní změny jsou dědičné (teorie dědičnosti získaných znaků)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2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2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August Weismann 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(1834-1914):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sledování dědičnosti indukovaných změn v somatické dráze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teorie divergence zárodečné a somatické dráhy – Weismannova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bariéra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															   bariéra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en-US" sz="22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Conrad Hal Waddington 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(1905-1975):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„epigenetika“, výsledná podoba organismu </a:t>
            </a:r>
            <a:r>
              <a:rPr lang="cs-CZ" altLang="en-US" sz="2200" smtClean="0">
                <a:latin typeface="+mn-lt"/>
                <a:ea typeface="Arial Unicode MS" pitchFamily="34" charset="-128"/>
                <a:cs typeface="Arial Unicode MS" pitchFamily="34" charset="-128"/>
              </a:rPr>
              <a:t>není </a:t>
            </a:r>
            <a:r>
              <a:rPr lang="cs-CZ" altLang="en-US" sz="2200" smtClean="0">
                <a:latin typeface="+mn-lt"/>
                <a:ea typeface="Arial Unicode MS" pitchFamily="34" charset="-128"/>
                <a:cs typeface="Arial Unicode MS" pitchFamily="34" charset="-128"/>
              </a:rPr>
              <a:t>předem absolutně 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daná,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vzniká postupnými kreativními procesy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„epigenetická krajina“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13"/>
    </mc:Choice>
    <mc:Fallback xmlns="">
      <p:transition spd="slow" advTm="15361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4549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Začalo to červem……..,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ale na počátku byly kytky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Guo, Kemphues, 1995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Fire, Mello, 1998                                  RNAi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Jorgensen et al., 1990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Que, Jorgensen, 1998                           PTGS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6576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886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31800" y="2889250"/>
            <a:ext cx="7289800" cy="1079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7620000" y="1600200"/>
            <a:ext cx="1295400" cy="2057400"/>
          </a:xfrm>
          <a:prstGeom prst="curvedLeftArrow">
            <a:avLst>
              <a:gd name="adj1" fmla="val 31765"/>
              <a:gd name="adj2" fmla="val 63529"/>
              <a:gd name="adj3" fmla="val 33333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-468313" y="4059238"/>
            <a:ext cx="965993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spAutoFit/>
          </a:bodyPr>
          <a:lstStyle>
            <a:lvl1pPr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19150" indent="-3159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60475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3713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68538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257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829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401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973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cs-CZ" altLang="cs-CZ" sz="2600" b="1" dirty="0" smtClean="0">
                <a:latin typeface="+mn-lt"/>
                <a:ea typeface="Arial Unicode MS" pitchFamily="34" charset="-128"/>
              </a:rPr>
              <a:t>Vlastnosti procesu RNA interference:</a:t>
            </a: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r>
              <a:rPr lang="cs-CZ" altLang="cs-CZ" sz="2200" dirty="0" smtClean="0">
                <a:latin typeface="+mn-lt"/>
                <a:ea typeface="Arial Unicode MS" pitchFamily="34" charset="-128"/>
              </a:rPr>
              <a:t>    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* vlastní interferující molekulou je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(ne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antisenseRNA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efekt je vysoce specifický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velice potentní (několik molekul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v buňce  stačí pro vyvolání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efektivní odpovědi)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mobilní (je možno indukovat interferenci v buňkách a tkáních  vzdálených od místa injektáže)</a:t>
            </a:r>
          </a:p>
          <a:p>
            <a:pPr algn="ctr">
              <a:defRPr/>
            </a:pPr>
            <a:endParaRPr lang="cs-CZ" altLang="cs-CZ" sz="2000" dirty="0" smtClean="0">
              <a:latin typeface="+mn-lt"/>
              <a:ea typeface="Arial Unicode MS" pitchFamily="34" charset="-128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30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8"/>
    </mc:Choice>
    <mc:Fallback xmlns="">
      <p:transition spd="slow" advTm="2062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etuni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4721" r="15929" b="11482"/>
          <a:stretch>
            <a:fillRect/>
          </a:stretch>
        </p:blipFill>
        <p:spPr>
          <a:xfrm>
            <a:off x="0" y="233363"/>
            <a:ext cx="4443413" cy="333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81513" y="1358900"/>
            <a:ext cx="3806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Šlechtění petunií –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zintenzivnění barvy květů.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Logický přístup – více kopií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příslušného genu (chsA)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     – vyšší exprese</a:t>
            </a:r>
            <a:endParaRPr kumimoji="0" lang="en-US" altLang="cs-CZ" sz="2400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24375" y="5172075"/>
            <a:ext cx="382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žíhané rostliny až zastavení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syntézy barviva</a:t>
            </a:r>
            <a:endParaRPr kumimoji="0" lang="en-US" altLang="cs-CZ" sz="24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4663" y="4252913"/>
            <a:ext cx="3106737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KOSUPRESE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cs-CZ" altLang="cs-CZ" sz="2400" b="1"/>
              <a:t>přítomnost transgenu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  vede k omezení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  exprese homologních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  (trans)genů</a:t>
            </a:r>
            <a:endParaRPr kumimoji="0" lang="en-US" altLang="cs-CZ" sz="2400" b="1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3132138" y="5319713"/>
            <a:ext cx="1214437" cy="44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10275" y="3756025"/>
            <a:ext cx="1020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/>
              <a:t>ALE</a:t>
            </a:r>
            <a:endParaRPr kumimoji="0" lang="en-US" altLang="cs-CZ" b="1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507163" y="4341813"/>
            <a:ext cx="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31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07"/>
    </mc:Choice>
    <mc:Fallback xmlns="">
      <p:transition spd="slow" advTm="5640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4549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Začalo to červem……..,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ale na počátku byly kytky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Guo, Kemphues, 1995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Fire, Mello, 1998                                  RNAi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Jorgensen et al., 1990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Que, Jorgensen, 1998                           PTGS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6576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886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85763" y="1673225"/>
            <a:ext cx="7156450" cy="1081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 rot="-3068956">
            <a:off x="7010400" y="2400300"/>
            <a:ext cx="1600200" cy="914400"/>
          </a:xfrm>
          <a:prstGeom prst="curvedUp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-468313" y="3924300"/>
            <a:ext cx="965993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spAutoFit/>
          </a:bodyPr>
          <a:lstStyle>
            <a:lvl1pPr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19150" indent="-3159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60475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3713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68538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257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829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401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973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cs-CZ" altLang="cs-CZ" sz="2600" b="1" dirty="0" smtClean="0">
                <a:latin typeface="+mn-lt"/>
                <a:ea typeface="Arial Unicode MS" pitchFamily="34" charset="-128"/>
              </a:rPr>
              <a:t>Vlastnosti procesu RNA interference:</a:t>
            </a: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r>
              <a:rPr lang="cs-CZ" altLang="cs-CZ" sz="2200" dirty="0" smtClean="0">
                <a:latin typeface="+mn-lt"/>
                <a:ea typeface="Arial Unicode MS" pitchFamily="34" charset="-128"/>
              </a:rPr>
              <a:t>    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* vlastní interferující molekulou je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(ne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antisenseRNA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efekt je vysoce specifický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velice potentní (několik molekul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v buňce  stačí pro vyvolání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efektivní odpovědi)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mobilní (je možno indukovat interferenci v buňkách a tkáních  vzdálených od místa injektáže)</a:t>
            </a:r>
          </a:p>
          <a:p>
            <a:pPr algn="ctr">
              <a:defRPr/>
            </a:pPr>
            <a:endParaRPr lang="cs-CZ" altLang="cs-CZ" sz="2000" dirty="0" smtClean="0">
              <a:latin typeface="+mn-lt"/>
              <a:ea typeface="Arial Unicode MS" pitchFamily="34" charset="-128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7"/>
    </mc:Choice>
    <mc:Fallback xmlns="">
      <p:transition spd="slow" advTm="1488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771775" y="2933700"/>
            <a:ext cx="1169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27063" y="908050"/>
            <a:ext cx="547528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1.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+  asRNA                      zablokování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                                          exprese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                           XX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+ sense RNA                 zablokování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                                           exprese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sz="2800" b="1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546350" y="1673225"/>
            <a:ext cx="142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" y="4059238"/>
            <a:ext cx="86963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   </a:t>
            </a:r>
            <a:r>
              <a:rPr kumimoji="0" lang="en-US" altLang="cs-CZ" sz="2800" b="1"/>
              <a:t>2.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   </a:t>
            </a:r>
            <a:r>
              <a:rPr kumimoji="0" lang="en-US" altLang="cs-CZ" sz="2800" b="1"/>
              <a:t>+ mix sense a antisense RNA</a:t>
            </a:r>
            <a:r>
              <a:rPr kumimoji="0" lang="cs-CZ" altLang="cs-CZ" sz="2800" b="1"/>
              <a:t>      n</a:t>
            </a:r>
            <a:r>
              <a:rPr kumimoji="0" lang="en-US" altLang="cs-CZ" sz="2800" b="1"/>
              <a:t>ěkolikanásobně vyšší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cs-CZ" sz="2800" b="1"/>
              <a:t>                                           </a:t>
            </a:r>
            <a:r>
              <a:rPr kumimoji="0" lang="cs-CZ" altLang="cs-CZ" sz="2800" b="1"/>
              <a:t>               </a:t>
            </a:r>
            <a:r>
              <a:rPr kumimoji="0" lang="en-US" altLang="cs-CZ" sz="2800" b="1"/>
              <a:t>umlčovací efekt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662488" y="5049838"/>
            <a:ext cx="752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71550" y="279400"/>
            <a:ext cx="658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INJEKTÁŽE </a:t>
            </a:r>
            <a:r>
              <a:rPr kumimoji="0" lang="cs-CZ" altLang="cs-CZ" sz="2400" b="1" i="1"/>
              <a:t>Caenorhabditis elegans</a:t>
            </a:r>
            <a:r>
              <a:rPr kumimoji="0" lang="cs-CZ" altLang="cs-CZ" sz="2400" b="1"/>
              <a:t> </a:t>
            </a:r>
            <a:r>
              <a:rPr kumimoji="0" lang="cs-CZ" altLang="cs-CZ" sz="1600" b="1"/>
              <a:t>(háďátko obecné)</a:t>
            </a:r>
            <a:endParaRPr kumimoji="0" lang="en-US" altLang="cs-CZ" sz="1600" b="1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237288" y="2349500"/>
            <a:ext cx="2454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/>
              <a:t> analogie s  pokusy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na petuniích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 algn="ctr"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/>
              <a:t> saturace translačních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faktorů </a:t>
            </a:r>
            <a:r>
              <a:rPr kumimoji="0" lang="cs-CZ" altLang="cs-CZ" sz="2000" b="1">
                <a:sym typeface="Wingdings" panose="05000000000000000000" pitchFamily="2" charset="2"/>
              </a:rPr>
              <a:t></a:t>
            </a:r>
            <a:endParaRPr kumimoji="0" lang="cs-CZ" altLang="cs-CZ" sz="2000" b="1"/>
          </a:p>
        </p:txBody>
      </p:sp>
      <p:sp>
        <p:nvSpPr>
          <p:cNvPr id="36873" name="AutoShape 11" descr=":-(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6874" name="AutoShape 13" descr=":-(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6875" name="AutoShape 15" descr=":-(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 flipV="1">
            <a:off x="6102350" y="2663825"/>
            <a:ext cx="18097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5967413" y="3384550"/>
            <a:ext cx="269875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2322513" y="5678488"/>
            <a:ext cx="3679825" cy="727075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/>
              <a:t> základem interference je dsRNA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/>
              <a:t> existence amplifikačního kroku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33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32"/>
    </mc:Choice>
    <mc:Fallback xmlns="">
      <p:transition spd="slow" advTm="18713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ex3R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41483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3486150"/>
            <a:ext cx="91440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Figure 1. Effects of mex-3 RNA interference on levels of the endogenous mRNA. Nomarski DIC micrographs show in situ hybridization of 4-cell stage embryos. (A) Negative control showing lack of staining in the absence of the hybridization probe. (B) Embryo from uninjected parent showing normal pattern of endogenous mex-3 RNA (purple staining). (C) </a:t>
            </a:r>
            <a:r>
              <a:rPr kumimoji="0" lang="cs-CZ" altLang="cs-CZ" sz="1600"/>
              <a:t>Embryo</a:t>
            </a:r>
            <a:r>
              <a:rPr kumimoji="0" lang="cs-CZ" altLang="cs-CZ" sz="1800"/>
              <a:t> from parent injected with purified mex-3 antisense RNA. These embryos (and the parent animals) retain mex-3 mRNA, although levels may be somewhat less than wild type. (D) Late 4-cell stage embryo from a parent injected with dsRNA corresponding to mex-3 ; no mex-3 RNA is detected.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Each embryo is approximately 50 µm in length.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(For details see: Fire et al. '98 "Potent and specific genetic interference by double-stranded RNA in Caenorhabditis elegans " Nature 391: 806-11)</a:t>
            </a:r>
            <a:endParaRPr kumimoji="0" lang="cs-CZ" altLang="cs-CZ" sz="200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34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6"/>
    </mc:Choice>
    <mc:Fallback xmlns="">
      <p:transition spd="slow" advTm="8603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4549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Začalo to červem……..,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/>
              <a:t>ale na počátku byly kytky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Guo, Kemphues, 1995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Fire, Mello, 1998                                  RNAi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Jorgensen et al., 1990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Que, Jorgensen, 1998                           PTGS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6576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886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15888" y="3968750"/>
            <a:ext cx="8821737" cy="288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7391400" y="914400"/>
            <a:ext cx="1219200" cy="3352800"/>
          </a:xfrm>
          <a:prstGeom prst="curvedLeftArrow">
            <a:avLst>
              <a:gd name="adj1" fmla="val 55000"/>
              <a:gd name="adj2" fmla="val 110000"/>
              <a:gd name="adj3" fmla="val 33333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-468313" y="4014788"/>
            <a:ext cx="965993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spAutoFit/>
          </a:bodyPr>
          <a:lstStyle>
            <a:lvl1pPr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19150" indent="-3159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60475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3713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68538" indent="-252413" defTabSz="4953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257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829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401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97338" indent="-252413" defTabSz="4953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cs-CZ" altLang="cs-CZ" sz="2600" b="1" dirty="0" smtClean="0">
                <a:latin typeface="+mn-lt"/>
                <a:ea typeface="Arial Unicode MS" pitchFamily="34" charset="-128"/>
              </a:rPr>
              <a:t>Vlastnosti procesu RNA interference:</a:t>
            </a: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endParaRPr lang="cs-CZ" altLang="cs-CZ" sz="2200" dirty="0" smtClean="0">
              <a:latin typeface="+mn-lt"/>
              <a:ea typeface="Arial Unicode MS" pitchFamily="34" charset="-128"/>
            </a:endParaRPr>
          </a:p>
          <a:p>
            <a:pPr algn="ctr">
              <a:defRPr/>
            </a:pPr>
            <a:r>
              <a:rPr lang="cs-CZ" altLang="cs-CZ" sz="2200" dirty="0" smtClean="0">
                <a:latin typeface="+mn-lt"/>
                <a:ea typeface="Arial Unicode MS" pitchFamily="34" charset="-128"/>
              </a:rPr>
              <a:t>    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* vlastní interferující molekulou je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(ne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antisense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RNA)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efekt je vysoce specifický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velice potentní (několik molekul </a:t>
            </a:r>
            <a:r>
              <a:rPr lang="cs-CZ" altLang="cs-CZ" sz="2000" dirty="0" err="1" smtClean="0">
                <a:latin typeface="+mn-lt"/>
                <a:ea typeface="Arial Unicode MS" pitchFamily="34" charset="-128"/>
              </a:rPr>
              <a:t>dsRNA</a:t>
            </a:r>
            <a:r>
              <a:rPr lang="cs-CZ" altLang="cs-CZ" sz="2000" dirty="0" smtClean="0">
                <a:latin typeface="+mn-lt"/>
                <a:ea typeface="Arial Unicode MS" pitchFamily="34" charset="-128"/>
              </a:rPr>
              <a:t> v buňce  stačí pro vyvolání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efektivní odpovědi)</a:t>
            </a:r>
          </a:p>
          <a:p>
            <a:pPr algn="ctr">
              <a:defRPr/>
            </a:pPr>
            <a:r>
              <a:rPr lang="cs-CZ" altLang="cs-CZ" sz="2000" dirty="0" smtClean="0">
                <a:latin typeface="+mn-lt"/>
                <a:ea typeface="Arial Unicode MS" pitchFamily="34" charset="-128"/>
              </a:rPr>
              <a:t>    * mobilní (je možno indukovat interferenci v buňkách a tkáních  vzdálených od místa injektáže)</a:t>
            </a:r>
          </a:p>
          <a:p>
            <a:pPr algn="ctr">
              <a:defRPr/>
            </a:pPr>
            <a:endParaRPr lang="cs-CZ" altLang="cs-CZ" sz="2000" dirty="0" smtClean="0">
              <a:latin typeface="+mn-lt"/>
              <a:ea typeface="Arial Unicode MS" pitchFamily="34" charset="-128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35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21"/>
    </mc:Choice>
    <mc:Fallback xmlns="">
      <p:transition spd="slow" advTm="4302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NAi - 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"/>
            <a:ext cx="310673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543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Molekulární základ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RNAi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/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6781800" y="228600"/>
            <a:ext cx="2057400" cy="381000"/>
          </a:xfrm>
          <a:prstGeom prst="leftArrow">
            <a:avLst>
              <a:gd name="adj1" fmla="val 50000"/>
              <a:gd name="adj2" fmla="val 135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06375" y="6084888"/>
            <a:ext cx="284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http://www.ambion.com/techlib/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append/RNAi_mechanism.html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36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9"/>
    </mc:Choice>
    <mc:Fallback xmlns="">
      <p:transition spd="slow" advTm="2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6375" y="638175"/>
            <a:ext cx="72675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VZNIK dsRNA: </a:t>
            </a:r>
          </a:p>
          <a:p>
            <a:endParaRPr lang="cs-CZ" altLang="cs-CZ" sz="2800" b="1">
              <a:latin typeface="Times New Roman" panose="02020603050405020304" pitchFamily="18" charset="0"/>
            </a:endParaRPr>
          </a:p>
          <a:p>
            <a:r>
              <a:rPr lang="cs-CZ" altLang="cs-CZ" sz="2800" b="1">
                <a:latin typeface="Times New Roman" panose="02020603050405020304" pitchFamily="18" charset="0"/>
              </a:rPr>
              <a:t>  </a:t>
            </a:r>
            <a:r>
              <a:rPr lang="cs-CZ" altLang="cs-CZ" sz="2800">
                <a:latin typeface="Times New Roman" panose="02020603050405020304" pitchFamily="18" charset="0"/>
              </a:rPr>
              <a:t>- pokud je transgen uspořádán jako invertovaná 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    repetice – transkripce přes střed IR</a:t>
            </a:r>
            <a:endParaRPr lang="en-US" altLang="cs-CZ" sz="2800">
              <a:latin typeface="Times New Roman" panose="02020603050405020304" pitchFamily="18" charset="0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828800" y="3868738"/>
            <a:ext cx="640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029200" y="3411538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29000" y="3700463"/>
            <a:ext cx="13716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514600" y="3624263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629400" y="3624263"/>
            <a:ext cx="9144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90800" y="3395663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P35S</a:t>
            </a:r>
            <a:endParaRPr kumimoji="0" lang="cs-CZ" altLang="cs-CZ" sz="1400" b="1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257800" y="3700463"/>
            <a:ext cx="13716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781800" y="3395663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P35S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336925" y="333375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chemeClr val="tx2"/>
                </a:solidFill>
              </a:rPr>
              <a:t>nptII</a:t>
            </a:r>
            <a:endParaRPr kumimoji="0" lang="cs-CZ" altLang="cs-CZ" sz="2400">
              <a:solidFill>
                <a:schemeClr val="tx2"/>
              </a:solidFill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881688" y="3319463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chemeClr val="tx2"/>
                </a:solidFill>
              </a:rPr>
              <a:t>nptII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962400" y="3929063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chemeClr val="tx2"/>
                </a:solidFill>
              </a:rPr>
              <a:t>3´chs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5195888" y="4005263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>
                <a:solidFill>
                  <a:schemeClr val="tx2"/>
                </a:solidFill>
              </a:rPr>
              <a:t>3´chs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953000" y="4157663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rgbClr val="000000"/>
                </a:solidFill>
              </a:rPr>
              <a:t>RB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447800" y="3776663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8458200" y="3700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219200" y="3319463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rgbClr val="000000"/>
                </a:solidFill>
              </a:rPr>
              <a:t>LB</a:t>
            </a:r>
            <a:endParaRPr kumimoji="0" lang="cs-CZ" altLang="cs-CZ" sz="2000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8229600" y="3319463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rgbClr val="000000"/>
                </a:solidFill>
              </a:rPr>
              <a:t>LB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-9525" y="4392613"/>
            <a:ext cx="7848600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/>
              <a:t>- </a:t>
            </a:r>
            <a:r>
              <a:rPr kumimoji="0" lang="cs-CZ" altLang="cs-CZ" sz="2400"/>
              <a:t>aberantní molekuly mRNA - předčasně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                       terminované, nesprávně procesované 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substrát pro RdRP (RNA-dependent RNA polymerase)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                                   katalyzuje syntézu dsRNA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				</a:t>
            </a:r>
            <a:r>
              <a:rPr kumimoji="0" lang="cs-CZ" altLang="cs-CZ" sz="2000"/>
              <a:t>(nebyla identifikována u </a:t>
            </a:r>
            <a:r>
              <a:rPr kumimoji="0" lang="cs-CZ" altLang="cs-CZ" sz="2000" i="1"/>
              <a:t>Drosophila</a:t>
            </a:r>
            <a:r>
              <a:rPr kumimoji="0" lang="cs-CZ" altLang="cs-CZ" sz="2000"/>
              <a:t>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				u obratlovců nedávno)</a:t>
            </a: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681288" y="58594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1371600" y="3182938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5029200" y="3182938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37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93"/>
    </mc:Choice>
    <mc:Fallback xmlns="">
      <p:transition spd="slow" advTm="8739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NAi - 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"/>
            <a:ext cx="310673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543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Molekulární základ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RNAi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6629400" y="838200"/>
            <a:ext cx="2057400" cy="381000"/>
          </a:xfrm>
          <a:prstGeom prst="leftArrow">
            <a:avLst>
              <a:gd name="adj1" fmla="val 50000"/>
              <a:gd name="adj2" fmla="val 135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38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8"/>
    </mc:Choice>
    <mc:Fallback xmlns="">
      <p:transition spd="slow" advTm="8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95400" y="323850"/>
            <a:ext cx="1495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 u="sng"/>
              <a:t>DICER</a:t>
            </a:r>
            <a:endParaRPr kumimoji="0" lang="cs-CZ" altLang="cs-CZ" b="1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5763" y="998538"/>
            <a:ext cx="733425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vlastní iniciátor umlčení, </a:t>
            </a:r>
            <a:r>
              <a:rPr kumimoji="0" lang="cs-CZ" altLang="cs-CZ" sz="2000" dirty="0" smtClean="0"/>
              <a:t>identifikován </a:t>
            </a:r>
            <a:r>
              <a:rPr kumimoji="0" lang="cs-CZ" altLang="cs-CZ" sz="2000" dirty="0"/>
              <a:t>v </a:t>
            </a:r>
            <a:r>
              <a:rPr kumimoji="0" lang="cs-CZ" altLang="cs-CZ" sz="2000" i="1" dirty="0" err="1"/>
              <a:t>Drosophila</a:t>
            </a:r>
            <a:endParaRPr kumimoji="0" lang="cs-CZ" altLang="cs-CZ" sz="2000" i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i="1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</a:t>
            </a:r>
            <a:r>
              <a:rPr kumimoji="0" lang="cs-CZ" altLang="cs-CZ" sz="2000" dirty="0" err="1"/>
              <a:t>RNase</a:t>
            </a:r>
            <a:r>
              <a:rPr kumimoji="0" lang="cs-CZ" altLang="cs-CZ" sz="2000" dirty="0"/>
              <a:t> III-</a:t>
            </a:r>
            <a:r>
              <a:rPr kumimoji="0" lang="cs-CZ" altLang="cs-CZ" sz="2000" dirty="0" err="1"/>
              <a:t>like</a:t>
            </a:r>
            <a:r>
              <a:rPr kumimoji="0" lang="cs-CZ" altLang="cs-CZ" sz="2000" dirty="0"/>
              <a:t> enzym (N-konec: </a:t>
            </a:r>
            <a:r>
              <a:rPr kumimoji="0" lang="cs-CZ" altLang="cs-CZ" sz="2000" dirty="0" err="1"/>
              <a:t>helikázová</a:t>
            </a:r>
            <a:r>
              <a:rPr kumimoji="0" lang="cs-CZ" altLang="cs-CZ" sz="2000" dirty="0"/>
              <a:t> doména,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/>
              <a:t>	C-konec: </a:t>
            </a:r>
            <a:r>
              <a:rPr kumimoji="0" lang="cs-CZ" altLang="cs-CZ" sz="2000" dirty="0" err="1"/>
              <a:t>RNaseIII</a:t>
            </a:r>
            <a:r>
              <a:rPr kumimoji="0" lang="cs-CZ" altLang="cs-CZ" sz="2000" dirty="0"/>
              <a:t> doména a </a:t>
            </a:r>
            <a:r>
              <a:rPr kumimoji="0" lang="cs-CZ" altLang="cs-CZ" sz="2000" dirty="0" err="1"/>
              <a:t>dsRNA</a:t>
            </a:r>
            <a:r>
              <a:rPr kumimoji="0" lang="cs-CZ" altLang="cs-CZ" sz="2000" dirty="0"/>
              <a:t> vazebný motiv)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štěpení molekul </a:t>
            </a:r>
            <a:r>
              <a:rPr kumimoji="0" lang="cs-CZ" altLang="cs-CZ" sz="2000" dirty="0" err="1"/>
              <a:t>dsRNA</a:t>
            </a:r>
            <a:r>
              <a:rPr kumimoji="0" lang="cs-CZ" altLang="cs-CZ" sz="2000" dirty="0"/>
              <a:t>             </a:t>
            </a:r>
            <a:r>
              <a:rPr kumimoji="0" lang="cs-CZ" altLang="cs-CZ" sz="2000" dirty="0" err="1"/>
              <a:t>siRNA</a:t>
            </a:r>
            <a:r>
              <a:rPr kumimoji="0" lang="cs-CZ" altLang="cs-CZ" sz="2000" dirty="0"/>
              <a:t> (21 - 25 </a:t>
            </a:r>
            <a:r>
              <a:rPr kumimoji="0" lang="cs-CZ" altLang="cs-CZ" sz="2000" dirty="0" err="1"/>
              <a:t>nt</a:t>
            </a:r>
            <a:r>
              <a:rPr kumimoji="0" lang="cs-CZ" altLang="cs-CZ" sz="2000" dirty="0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evolučně konzervativní (houby, živočichové, rostliny)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ATP - dependentní nukleáza, funguje </a:t>
            </a:r>
            <a:r>
              <a:rPr kumimoji="0" lang="cs-CZ" altLang="cs-CZ" sz="2000" dirty="0" err="1"/>
              <a:t>procesivně</a:t>
            </a:r>
            <a:r>
              <a:rPr kumimoji="0" lang="cs-CZ" altLang="cs-CZ" sz="2000" dirty="0"/>
              <a:t>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/>
              <a:t>           ATP využívá k translokaci podél substrátu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000" dirty="0"/>
              <a:t> </a:t>
            </a:r>
            <a:r>
              <a:rPr kumimoji="0" lang="cs-CZ" altLang="cs-CZ" sz="2000" i="1" dirty="0"/>
              <a:t>C. </a:t>
            </a:r>
            <a:r>
              <a:rPr kumimoji="0" lang="cs-CZ" altLang="cs-CZ" sz="2000" i="1" dirty="0" err="1"/>
              <a:t>elegans</a:t>
            </a:r>
            <a:r>
              <a:rPr kumimoji="0" lang="cs-CZ" altLang="cs-CZ" sz="2000" dirty="0"/>
              <a:t> s mutací v genu kódujícím DICER – fenotypové defekty,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/>
              <a:t>	důkaz zapojení </a:t>
            </a:r>
            <a:r>
              <a:rPr kumimoji="0" lang="cs-CZ" altLang="cs-CZ" sz="2000" dirty="0" err="1"/>
              <a:t>RNAi</a:t>
            </a:r>
            <a:r>
              <a:rPr kumimoji="0" lang="cs-CZ" altLang="cs-CZ" sz="2000" dirty="0"/>
              <a:t> do regulace vývojových procesů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/>
              <a:t>Živočichové, C. </a:t>
            </a:r>
            <a:r>
              <a:rPr kumimoji="0" lang="cs-CZ" altLang="cs-CZ" sz="2000" dirty="0" err="1"/>
              <a:t>elegans</a:t>
            </a:r>
            <a:r>
              <a:rPr kumimoji="0" lang="cs-CZ" altLang="cs-CZ" sz="2000" dirty="0"/>
              <a:t>, S. </a:t>
            </a:r>
            <a:r>
              <a:rPr kumimoji="0" lang="cs-CZ" altLang="cs-CZ" sz="2000" dirty="0" err="1"/>
              <a:t>pombe</a:t>
            </a:r>
            <a:r>
              <a:rPr kumimoji="0" lang="cs-CZ" altLang="cs-CZ" sz="2000" dirty="0"/>
              <a:t> – jeden DICER protein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i="1" dirty="0" err="1"/>
              <a:t>Drosophila</a:t>
            </a:r>
            <a:r>
              <a:rPr kumimoji="0" lang="cs-CZ" altLang="cs-CZ" sz="2000" dirty="0"/>
              <a:t> – dva DICER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/>
              <a:t>Rostliny – čtyři!, mutace mají dramatický vliv na vývoj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dirty="0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086100" y="27543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5454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39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18"/>
    </mc:Choice>
    <mc:Fallback xmlns="">
      <p:transition spd="slow" advTm="801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468438"/>
            <a:ext cx="38449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815975"/>
            <a:ext cx="28448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en-US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epigenetická krajina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60563" y="4343400"/>
            <a:ext cx="5453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en-US" sz="11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http://chreoda.nosquare.net/?page=chreoda&amp;action=history&amp;time=20080812-1446.bak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719138" y="4997450"/>
            <a:ext cx="6203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en-US" sz="2200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Richard B. Goldschmidt </a:t>
            </a: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(1878-1958)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fenotypová změna souvisí s vlivy 	prostředí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cs-CZ" altLang="en-US" sz="2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vzniká jen omezený počet fenotypů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4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44"/>
    </mc:Choice>
    <mc:Fallback xmlns="">
      <p:transition spd="slow" advTm="11604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NAi - 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"/>
            <a:ext cx="310673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543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Molekulární základ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RNAi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/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6553200" y="2590800"/>
            <a:ext cx="2057400" cy="381000"/>
          </a:xfrm>
          <a:prstGeom prst="leftArrow">
            <a:avLst>
              <a:gd name="adj1" fmla="val 50000"/>
              <a:gd name="adj2" fmla="val 135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40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1"/>
    </mc:Choice>
    <mc:Fallback xmlns="">
      <p:transition spd="slow" advTm="1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00138" y="304800"/>
            <a:ext cx="1155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b="1" u="sng"/>
              <a:t>RISC</a:t>
            </a:r>
            <a:endParaRPr kumimoji="0" lang="cs-CZ" altLang="cs-CZ" b="1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66738" y="1239838"/>
            <a:ext cx="71628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800" dirty="0"/>
              <a:t> </a:t>
            </a:r>
            <a:r>
              <a:rPr kumimoji="0" lang="cs-CZ" altLang="cs-CZ" sz="2400" dirty="0"/>
              <a:t>RNA-</a:t>
            </a:r>
            <a:r>
              <a:rPr kumimoji="0" lang="cs-CZ" altLang="cs-CZ" sz="2400" dirty="0" err="1"/>
              <a:t>induced</a:t>
            </a: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silencing</a:t>
            </a: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complex</a:t>
            </a:r>
            <a:r>
              <a:rPr kumimoji="0" lang="cs-CZ" altLang="cs-CZ" sz="2400" dirty="0"/>
              <a:t>, efektorový komplex,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 destrukce cílové </a:t>
            </a:r>
            <a:r>
              <a:rPr kumimoji="0" lang="cs-CZ" altLang="cs-CZ" sz="2400" dirty="0" err="1"/>
              <a:t>mRNA</a:t>
            </a: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aktivace RISC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jednovláknové</a:t>
            </a: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siRNA</a:t>
            </a:r>
            <a:r>
              <a:rPr kumimoji="0" lang="cs-CZ" altLang="cs-CZ" sz="2400" dirty="0"/>
              <a:t> - na základě komplementarity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</a:t>
            </a:r>
            <a:r>
              <a:rPr kumimoji="0" lang="cs-CZ" altLang="cs-CZ" sz="2400" dirty="0" err="1"/>
              <a:t>bazí</a:t>
            </a:r>
            <a:r>
              <a:rPr kumimoji="0" lang="cs-CZ" altLang="cs-CZ" sz="2400" dirty="0"/>
              <a:t> navádí komplex k cílovému  místu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helikáza</a:t>
            </a:r>
            <a:r>
              <a:rPr kumimoji="0" lang="cs-CZ" altLang="cs-CZ" sz="2400" dirty="0"/>
              <a:t>, nukleázy s </a:t>
            </a:r>
            <a:r>
              <a:rPr kumimoji="0" lang="cs-CZ" altLang="cs-CZ" sz="2400" dirty="0" err="1"/>
              <a:t>endo</a:t>
            </a:r>
            <a:r>
              <a:rPr kumimoji="0" lang="cs-CZ" altLang="cs-CZ" sz="2400" dirty="0"/>
              <a:t>- a </a:t>
            </a:r>
            <a:r>
              <a:rPr kumimoji="0" lang="cs-CZ" altLang="cs-CZ" sz="2400" dirty="0" err="1"/>
              <a:t>exo</a:t>
            </a:r>
            <a:r>
              <a:rPr kumimoji="0" lang="cs-CZ" altLang="cs-CZ" sz="2400" dirty="0"/>
              <a:t>- aktivitou,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protein </a:t>
            </a:r>
            <a:r>
              <a:rPr kumimoji="0" lang="cs-CZ" altLang="cs-CZ" sz="2400" dirty="0" err="1"/>
              <a:t>recA</a:t>
            </a:r>
            <a:r>
              <a:rPr kumimoji="0" lang="cs-CZ" altLang="cs-CZ" sz="2400" dirty="0"/>
              <a:t> (homology </a:t>
            </a:r>
            <a:r>
              <a:rPr kumimoji="0" lang="cs-CZ" altLang="cs-CZ" sz="2400" dirty="0" err="1"/>
              <a:t>searching</a:t>
            </a:r>
            <a:r>
              <a:rPr kumimoji="0" lang="cs-CZ" altLang="cs-CZ" sz="2400" dirty="0"/>
              <a:t> </a:t>
            </a:r>
            <a:r>
              <a:rPr kumimoji="0" lang="cs-CZ" altLang="cs-CZ" sz="2400" dirty="0" err="1"/>
              <a:t>activity</a:t>
            </a:r>
            <a:r>
              <a:rPr kumimoji="0" lang="cs-CZ" altLang="cs-CZ" sz="2400" dirty="0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ARGONAUTE – proteinová rodina, interakce s </a:t>
            </a:r>
            <a:r>
              <a:rPr kumimoji="0" lang="cs-CZ" altLang="cs-CZ" sz="2400" dirty="0" err="1"/>
              <a:t>Dicer</a:t>
            </a:r>
            <a:r>
              <a:rPr kumimoji="0" lang="cs-CZ" altLang="cs-CZ" sz="2400" dirty="0"/>
              <a:t>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dirty="0"/>
              <a:t>       součást komplexu </a:t>
            </a:r>
            <a:r>
              <a:rPr kumimoji="0" lang="cs-CZ" altLang="cs-CZ" sz="2400" dirty="0" smtClean="0"/>
              <a:t>RISC. </a:t>
            </a: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41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9"/>
    </mc:Choice>
    <mc:Fallback xmlns="">
      <p:transition spd="slow" advTm="49019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06488" y="323850"/>
            <a:ext cx="647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 u="sng"/>
              <a:t>Proteiny rodiny ARGONAUT (Ago)</a:t>
            </a:r>
            <a:endParaRPr kumimoji="0" lang="en-US" altLang="cs-CZ" b="1" u="sng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06400" y="1403350"/>
            <a:ext cx="81708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Bazické proteiny (schopnost vazby na RNA)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PAZ doména – protein-proteinové interakce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   asi přispívá i k vazbě siRNA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PIWI doména – vazba siRNA v RISC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Účastní se produkce siRNA, jejich „nasměrování“do příslušného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efektorového komplexu i vlastní degradace mRNA, u rostlin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procesu RDDM.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Multigenové rodiny (Arabidopsis – 10 členů, Drosophila – 4,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C. elegans – 3, člověk – 7,  myš -  8).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42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26"/>
    </mc:Choice>
    <mc:Fallback xmlns="">
      <p:transition spd="slow" advTm="72326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NAi - 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7625"/>
            <a:ext cx="3106737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-19050" y="1752600"/>
            <a:ext cx="29543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Molekulární základ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/>
              <a:t>RNAi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8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327775" y="323850"/>
            <a:ext cx="2024063" cy="134938"/>
          </a:xfrm>
          <a:prstGeom prst="leftArrow">
            <a:avLst>
              <a:gd name="adj1" fmla="val 50000"/>
              <a:gd name="adj2" fmla="val 374999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10313" y="557213"/>
            <a:ext cx="28527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RDDM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(RNA-directed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 methylation);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v rostlinách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sz="2400" b="1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92838" y="2503488"/>
            <a:ext cx="3105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v rostlinách infikovaných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rekombinantními viroidy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nesoucími min. 300 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homologii s kódující sekvencí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       methylace a PTGS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pokud je homologie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/>
              <a:t>s promotorem      TGS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372225" y="3789363"/>
            <a:ext cx="179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7677150" y="4643438"/>
            <a:ext cx="179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43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79"/>
    </mc:Choice>
    <mc:Fallback xmlns="">
      <p:transition spd="slow" advTm="5887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57225" y="323850"/>
            <a:ext cx="1652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/>
              <a:t>RDDM  </a:t>
            </a:r>
          </a:p>
        </p:txBody>
      </p:sp>
      <p:graphicFrame>
        <p:nvGraphicFramePr>
          <p:cNvPr id="50179" name="Object 19"/>
          <p:cNvGraphicFramePr>
            <a:graphicFrameLocks noGrp="1" noChangeAspect="1"/>
          </p:cNvGraphicFramePr>
          <p:nvPr>
            <p:ph/>
          </p:nvPr>
        </p:nvGraphicFramePr>
        <p:xfrm>
          <a:off x="-19050" y="908050"/>
          <a:ext cx="5410200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5756442" imgH="5794564" progId="Photoshop.Image.4">
                  <p:embed/>
                </p:oleObj>
              </mc:Choice>
              <mc:Fallback>
                <p:oleObj name="Image" r:id="rId3" imgW="5756442" imgH="5794564" progId="Photoshop.Image.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908050"/>
                        <a:ext cx="5410200" cy="544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22"/>
          <p:cNvSpPr txBox="1">
            <a:spLocks noChangeArrowheads="1"/>
          </p:cNvSpPr>
          <p:nvPr/>
        </p:nvSpPr>
        <p:spPr bwMode="auto">
          <a:xfrm>
            <a:off x="5202238" y="1089025"/>
            <a:ext cx="39354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1800">
                <a:latin typeface="Times New Roman" panose="02020603050405020304" pitchFamily="18" charset="0"/>
              </a:rPr>
              <a:t>Vznik dsRNA  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	transkripce přes IR (RNA pol II 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		nebo RNA pol IV)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	vznik ze ssRNA (RdRP-RDR2)</a:t>
            </a:r>
          </a:p>
          <a:p>
            <a:endParaRPr lang="cs-CZ" altLang="cs-CZ" sz="18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1800">
                <a:latin typeface="Times New Roman" panose="02020603050405020304" pitchFamily="18" charset="0"/>
              </a:rPr>
              <a:t>dsRNA je procesována DICER,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       vznikající molekuly řídí methylaci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       DNA v komplementárních 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       sekvencích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       (MET1 podílí se na CG </a:t>
            </a:r>
            <a:r>
              <a:rPr lang="cs-CZ" altLang="cs-CZ" sz="1800" i="1">
                <a:latin typeface="Times New Roman" panose="02020603050405020304" pitchFamily="18" charset="0"/>
              </a:rPr>
              <a:t>de novo</a:t>
            </a:r>
          </a:p>
          <a:p>
            <a:r>
              <a:rPr lang="cs-CZ" altLang="cs-CZ" sz="1800" i="1">
                <a:latin typeface="Times New Roman" panose="02020603050405020304" pitchFamily="18" charset="0"/>
              </a:rPr>
              <a:t>        </a:t>
            </a:r>
            <a:r>
              <a:rPr lang="cs-CZ" altLang="cs-CZ" sz="1800">
                <a:latin typeface="Times New Roman" panose="02020603050405020304" pitchFamily="18" charset="0"/>
              </a:rPr>
              <a:t>DRM2 </a:t>
            </a:r>
            <a:r>
              <a:rPr lang="cs-CZ" altLang="cs-CZ" sz="1800" i="1">
                <a:latin typeface="Times New Roman" panose="02020603050405020304" pitchFamily="18" charset="0"/>
              </a:rPr>
              <a:t>de novo </a:t>
            </a:r>
            <a:r>
              <a:rPr lang="cs-CZ" altLang="cs-CZ" sz="1800">
                <a:latin typeface="Times New Roman" panose="02020603050405020304" pitchFamily="18" charset="0"/>
              </a:rPr>
              <a:t>všechny kontexty</a:t>
            </a:r>
          </a:p>
          <a:p>
            <a:r>
              <a:rPr lang="cs-CZ" altLang="cs-CZ" sz="1800" i="1">
                <a:latin typeface="Times New Roman" panose="02020603050405020304" pitchFamily="18" charset="0"/>
              </a:rPr>
              <a:t>        </a:t>
            </a:r>
            <a:r>
              <a:rPr lang="cs-CZ" altLang="cs-CZ" sz="1800">
                <a:latin typeface="Times New Roman" panose="02020603050405020304" pitchFamily="18" charset="0"/>
              </a:rPr>
              <a:t>DRD1 chromatin remodelující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		protein)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cs-CZ" altLang="cs-CZ" sz="1800">
                <a:latin typeface="Times New Roman" panose="02020603050405020304" pitchFamily="18" charset="0"/>
              </a:rPr>
              <a:t>RNA nezávislý proces uchování</a:t>
            </a:r>
          </a:p>
          <a:p>
            <a:r>
              <a:rPr lang="cs-CZ" altLang="cs-CZ" sz="1800">
                <a:latin typeface="Times New Roman" panose="02020603050405020304" pitchFamily="18" charset="0"/>
              </a:rPr>
              <a:t>        methylačního obrazu (kromě CNN)</a:t>
            </a:r>
          </a:p>
          <a:p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44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45"/>
    </mc:Choice>
    <mc:Fallback xmlns="">
      <p:transition spd="slow" advTm="15724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76363" y="549275"/>
            <a:ext cx="6688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800" b="1" u="sng"/>
              <a:t>KO-EXISTENCE RNAi a methylace DNA</a:t>
            </a:r>
            <a:endParaRPr kumimoji="0" lang="en-US" altLang="cs-CZ" sz="2800" b="1" u="sng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5763" y="1763713"/>
            <a:ext cx="7894637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Rostliny, obratlovci, </a:t>
            </a:r>
            <a:r>
              <a:rPr kumimoji="0" lang="cs-CZ" altLang="cs-CZ" sz="2400" i="1"/>
              <a:t>Neurospora </a:t>
            </a:r>
            <a:r>
              <a:rPr kumimoji="0" lang="cs-CZ" altLang="cs-CZ" sz="2400"/>
              <a:t> - methylovaná DNA a RNAi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i="1"/>
              <a:t>Drosophila, S. pombe</a:t>
            </a:r>
            <a:r>
              <a:rPr kumimoji="0" lang="cs-CZ" altLang="cs-CZ" sz="2400" b="1"/>
              <a:t> – </a:t>
            </a:r>
            <a:r>
              <a:rPr kumimoji="0" lang="cs-CZ" altLang="cs-CZ" sz="2400"/>
              <a:t>RNAi a Dnmt2 (?)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i="1"/>
              <a:t>C. elegans </a:t>
            </a:r>
            <a:r>
              <a:rPr kumimoji="0" lang="cs-CZ" altLang="cs-CZ" sz="2400"/>
              <a:t>– RNAi, ale nemá gen pro DNA methyltransferázu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i="1"/>
              <a:t>S. cerevisiae – </a:t>
            </a:r>
            <a:r>
              <a:rPr kumimoji="0" lang="cs-CZ" altLang="cs-CZ" sz="2400"/>
              <a:t>nemá methylaci ani RNAi</a:t>
            </a:r>
            <a:endParaRPr kumimoji="0" lang="en-US" altLang="cs-CZ" sz="2400" b="1" i="1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61925" y="4959350"/>
            <a:ext cx="903605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0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DNA není univerzálním epigenetickým regulačním mechanismem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0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existence alternativních mechanismů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0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produkty genů skupiny Polycomb / Tritorax – udržení genů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20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ve vypnutém / zapnutém stavu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45</a:t>
            </a:fld>
            <a:endParaRPr lang="en-CA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13"/>
    </mc:Choice>
    <mc:Fallback xmlns="">
      <p:transition spd="slow" advTm="95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65225" y="609600"/>
            <a:ext cx="5953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4000" b="1"/>
              <a:t>SYSTÉMOVÉ UMLČENÍ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209800" y="4267200"/>
            <a:ext cx="1981200" cy="1905000"/>
            <a:chOff x="1392" y="2688"/>
            <a:chExt cx="1248" cy="1200"/>
          </a:xfrm>
        </p:grpSpPr>
        <p:sp>
          <p:nvSpPr>
            <p:cNvPr id="52237" name="Line 4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12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238" name="Oval 5"/>
            <p:cNvSpPr>
              <a:spLocks noChangeArrowheads="1"/>
            </p:cNvSpPr>
            <p:nvPr/>
          </p:nvSpPr>
          <p:spPr bwMode="auto">
            <a:xfrm>
              <a:off x="2016" y="3360"/>
              <a:ext cx="624" cy="2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>
                <a:latin typeface="Comic Sans MS" panose="030F0702030302020204" pitchFamily="66" charset="0"/>
              </a:endParaRPr>
            </a:p>
          </p:txBody>
        </p:sp>
        <p:sp>
          <p:nvSpPr>
            <p:cNvPr id="52239" name="Oval 6"/>
            <p:cNvSpPr>
              <a:spLocks noChangeArrowheads="1"/>
            </p:cNvSpPr>
            <p:nvPr/>
          </p:nvSpPr>
          <p:spPr bwMode="auto">
            <a:xfrm>
              <a:off x="1392" y="2928"/>
              <a:ext cx="624" cy="2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>
                <a:latin typeface="Comic Sans MS" panose="030F0702030302020204" pitchFamily="66" charset="0"/>
              </a:endParaRPr>
            </a:p>
          </p:txBody>
        </p:sp>
      </p:grpSp>
      <p:sp>
        <p:nvSpPr>
          <p:cNvPr id="52228" name="Line 7"/>
          <p:cNvSpPr>
            <a:spLocks noChangeShapeType="1"/>
          </p:cNvSpPr>
          <p:nvPr/>
        </p:nvSpPr>
        <p:spPr bwMode="auto">
          <a:xfrm>
            <a:off x="2133600" y="3657600"/>
            <a:ext cx="2209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2229" name="Group 8"/>
          <p:cNvGrpSpPr>
            <a:grpSpLocks/>
          </p:cNvGrpSpPr>
          <p:nvPr/>
        </p:nvGrpSpPr>
        <p:grpSpPr bwMode="auto">
          <a:xfrm>
            <a:off x="3200400" y="3276600"/>
            <a:ext cx="990600" cy="762000"/>
            <a:chOff x="2016" y="2064"/>
            <a:chExt cx="624" cy="480"/>
          </a:xfrm>
        </p:grpSpPr>
        <p:sp>
          <p:nvSpPr>
            <p:cNvPr id="52235" name="Line 9"/>
            <p:cNvSpPr>
              <a:spLocks noChangeShapeType="1"/>
            </p:cNvSpPr>
            <p:nvPr/>
          </p:nvSpPr>
          <p:spPr bwMode="auto">
            <a:xfrm flipV="1">
              <a:off x="2016" y="2208"/>
              <a:ext cx="0" cy="3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236" name="Oval 10"/>
            <p:cNvSpPr>
              <a:spLocks noChangeArrowheads="1"/>
            </p:cNvSpPr>
            <p:nvPr/>
          </p:nvSpPr>
          <p:spPr bwMode="auto">
            <a:xfrm>
              <a:off x="2016" y="2064"/>
              <a:ext cx="624" cy="2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>
                <a:latin typeface="Comic Sans MS" panose="030F0702030302020204" pitchFamily="66" charset="0"/>
              </a:endParaRPr>
            </a:p>
          </p:txBody>
        </p:sp>
      </p:grp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228600" y="1409700"/>
            <a:ext cx="78406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- umlčení se přenáší z podnože na roub pokud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existuje sekvenční homologie mezi umlčenou a umlčovanou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genovou oblastí (tj. podnož i roub obsahují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homologní transgeny) - </a:t>
            </a:r>
            <a:r>
              <a:rPr kumimoji="0" lang="cs-CZ" altLang="cs-CZ" sz="2400">
                <a:solidFill>
                  <a:srgbClr val="FF0066"/>
                </a:solidFill>
              </a:rPr>
              <a:t>signál je sekvenčně specifický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4216400" y="3340100"/>
            <a:ext cx="46609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-umlčení se přenese i když jsou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transgenní roub a podnož odděleny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až 30 cm dlouhým stonkem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z wild-type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</a:t>
            </a:r>
            <a:r>
              <a:rPr kumimoji="0" lang="cs-CZ" altLang="cs-CZ" sz="2400">
                <a:solidFill>
                  <a:srgbClr val="FF0066"/>
                </a:solidFill>
              </a:rPr>
              <a:t>- signál je mobilní</a:t>
            </a: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8200" y="5022850"/>
            <a:ext cx="25733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podnož nesoucí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umlčený transgen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(např. uspořádaný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jako obrácená repetice)</a:t>
            </a:r>
          </a:p>
        </p:txBody>
      </p:sp>
      <p:sp>
        <p:nvSpPr>
          <p:cNvPr id="52233" name="Text Box 14"/>
          <p:cNvSpPr txBox="1">
            <a:spLocks noChangeArrowheads="1"/>
          </p:cNvSpPr>
          <p:nvPr/>
        </p:nvSpPr>
        <p:spPr bwMode="auto">
          <a:xfrm>
            <a:off x="746125" y="2949575"/>
            <a:ext cx="2247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roub s aktivním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transgenem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(např. jednokopiová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inzerce)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46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53"/>
    </mc:Choice>
    <mc:Fallback xmlns="">
      <p:transition spd="slow" advTm="8045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Grp="1" noChangeAspect="1"/>
          </p:cNvGraphicFramePr>
          <p:nvPr>
            <p:ph/>
          </p:nvPr>
        </p:nvGraphicFramePr>
        <p:xfrm>
          <a:off x="296863" y="233363"/>
          <a:ext cx="3789362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Image" r:id="rId3" imgW="4558730" imgH="7504762" progId="Photoshop.Image.7">
                  <p:embed/>
                </p:oleObj>
              </mc:Choice>
              <mc:Fallback>
                <p:oleObj name="Image" r:id="rId3" imgW="4558730" imgH="7504762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33363"/>
                        <a:ext cx="3789362" cy="623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4289425" y="728663"/>
            <a:ext cx="460375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b="1" u="sng" dirty="0" smtClean="0">
                <a:solidFill>
                  <a:schemeClr val="tx2"/>
                </a:solidFill>
                <a:latin typeface="+mn-lt"/>
              </a:rPr>
              <a:t>microRNA</a:t>
            </a:r>
            <a:br>
              <a:rPr lang="cs-CZ" altLang="cs-CZ" sz="2400" b="1" u="sng" dirty="0" smtClean="0">
                <a:solidFill>
                  <a:schemeClr val="tx2"/>
                </a:solidFill>
                <a:latin typeface="+mn-lt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+mn-lt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endogenní malé molekuly RNA, kódovány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geny </a:t>
            </a:r>
            <a:r>
              <a:rPr lang="cs-CZ" altLang="cs-CZ" sz="1800" b="1" dirty="0" smtClean="0">
                <a:solidFill>
                  <a:srgbClr val="FF0066"/>
                </a:solidFill>
                <a:latin typeface="+mn-lt"/>
              </a:rPr>
              <a:t>ODLIŠNÝMI</a:t>
            </a: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 od těch, jež regulují.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21 nt, vazba na parciálně komplementární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místa na 3´netranslatovaném konci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cílové mRNA  - represe translace.</a:t>
            </a:r>
            <a:r>
              <a:rPr lang="cs-CZ" altLang="cs-CZ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cs-CZ" altLang="cs-CZ" dirty="0" smtClean="0">
                <a:solidFill>
                  <a:schemeClr val="tx2"/>
                </a:solidFill>
                <a:latin typeface="+mn-lt"/>
              </a:rPr>
            </a:br>
            <a:endParaRPr lang="cs-CZ" altLang="cs-CZ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Vznik z vlásenkového prekursoru (70 bp),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přepisován z intergenových oblastí.</a:t>
            </a:r>
            <a:br>
              <a:rPr lang="cs-CZ" altLang="cs-CZ" sz="1800" dirty="0" smtClean="0">
                <a:solidFill>
                  <a:schemeClr val="tx2"/>
                </a:solidFill>
                <a:latin typeface="+mn-lt"/>
              </a:rPr>
            </a:br>
            <a:endParaRPr lang="cs-CZ" altLang="cs-CZ" sz="18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Živočichové – jeden prekursor společný pro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několik miRNA.</a:t>
            </a:r>
            <a:br>
              <a:rPr lang="cs-CZ" altLang="cs-CZ" sz="1800" dirty="0" smtClean="0">
                <a:solidFill>
                  <a:schemeClr val="tx2"/>
                </a:solidFill>
                <a:latin typeface="+mn-lt"/>
              </a:rPr>
            </a:br>
            <a:endParaRPr lang="cs-CZ" altLang="cs-CZ" sz="18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Rostliny – každá miRNA má svůj prekursor,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+mn-lt"/>
              </a:rPr>
              <a:t>maturované miRNA jsou methylované (HEN1).</a:t>
            </a:r>
            <a:endParaRPr lang="en-US" altLang="cs-CZ" sz="1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47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39"/>
    </mc:Choice>
    <mc:Fallback xmlns="">
      <p:transition spd="slow" advTm="6143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34938" y="831850"/>
            <a:ext cx="45720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ROSTLINY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- degradace mRNA (AGO1)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- vysoká komplementarita 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         cílovou sekvencí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</a:pPr>
            <a:r>
              <a:rPr kumimoji="0" lang="cs-CZ" altLang="cs-CZ" sz="2000"/>
              <a:t>             - 2/3 regulují expresi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    transkripčních faktorů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cs-CZ" altLang="cs-CZ" sz="2000" b="1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346575" y="793750"/>
            <a:ext cx="4572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ŽIVOČICHOVÉ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cs-CZ" altLang="cs-CZ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- represe translace cílové sekvence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      spojená s její destabilizací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   - limitovaná komplementarita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                     s cílovou sekvencí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</a:pPr>
            <a:r>
              <a:rPr kumimoji="0" lang="cs-CZ" altLang="cs-CZ" sz="2000"/>
              <a:t>            - širokospektrý účinek (vývoj)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222625" y="323850"/>
            <a:ext cx="20928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 smtClean="0"/>
              <a:t>microRNA</a:t>
            </a:r>
            <a:endParaRPr kumimoji="0" lang="en-US" altLang="cs-CZ" b="1" dirty="0"/>
          </a:p>
        </p:txBody>
      </p:sp>
      <p:pic>
        <p:nvPicPr>
          <p:cNvPr id="54278" name="Picture 7" descr="http://courses.biology.utah.edu/bastiani/3230/DB%20Lecture/Lectures/WormRNAi/ch05b0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059238"/>
            <a:ext cx="711358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738" y="6497638"/>
            <a:ext cx="8135937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http://courses.biology.utah.edu/bastiani/3230/DB%20Lecture/Lectures/WormRNAi.html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48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69"/>
    </mc:Choice>
    <mc:Fallback xmlns="">
      <p:transition spd="slow" advTm="7346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27100" y="188913"/>
            <a:ext cx="675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3600" b="1" u="sng"/>
              <a:t>siRNA  A HETROCHROMATIN</a:t>
            </a:r>
            <a:endParaRPr kumimoji="0" lang="cs-CZ" altLang="cs-CZ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63563" y="1217613"/>
            <a:ext cx="75406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Heterochromatin</a:t>
            </a:r>
            <a:r>
              <a:rPr kumimoji="0" lang="cs-CZ" altLang="cs-CZ" sz="2400"/>
              <a:t> obsahuje repetitivní sekvence 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transpozony, transkripčně umlčená oblast.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(Trans)geny inzertované do heterochromatinových oblastí –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          umlčení (</a:t>
            </a:r>
            <a:r>
              <a:rPr kumimoji="0" lang="cs-CZ" altLang="cs-CZ" sz="2400" i="1"/>
              <a:t>Drosophila</a:t>
            </a:r>
            <a:r>
              <a:rPr kumimoji="0" lang="cs-CZ" altLang="cs-CZ" sz="2400"/>
              <a:t> – PEV).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RNAi – významná role ve formování a umlčení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       heterochromatinu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                     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„umlčený“ heterochromatin není transkribován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49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17"/>
    </mc:Choice>
    <mc:Fallback xmlns="">
      <p:transition spd="slow" advTm="798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955800"/>
            <a:ext cx="70516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696075" y="5127625"/>
            <a:ext cx="20621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1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(B. Vyskot, Epigenetika, 2010)</a:t>
            </a:r>
            <a:endParaRPr kumimoji="0" lang="en-US" altLang="cs-CZ" sz="110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0400" y="227013"/>
            <a:ext cx="23225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DNA</a:t>
            </a:r>
            <a:endParaRPr kumimoji="0" lang="en-US" altLang="cs-CZ" sz="2200" b="1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79475" y="820738"/>
            <a:ext cx="67802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Modifikace cytosinu v poloze 5, nejčastější modifikace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DNA u eukaryot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Postreplikativní modifikace</a:t>
            </a:r>
            <a:endParaRPr kumimoji="0" lang="en-US" altLang="cs-CZ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82638" y="6083300"/>
            <a:ext cx="64341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6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SAM – S-adenosyl-methionin; v transmethylační reakci se konvertuje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cs-CZ" altLang="cs-CZ" sz="16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na S-adenosyl-homocystein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5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4"/>
    </mc:Choice>
    <mc:Fallback xmlns="">
      <p:transition spd="slow" advTm="4201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36613" y="1444625"/>
            <a:ext cx="76930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Mutantní forma kvasinky</a:t>
            </a:r>
            <a:r>
              <a:rPr kumimoji="0" lang="cs-CZ" altLang="cs-CZ" sz="2400" i="1"/>
              <a:t> Schizosaccharomyces pombe</a:t>
            </a:r>
            <a:r>
              <a:rPr kumimoji="0" lang="cs-CZ" altLang="cs-CZ" sz="2400"/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blokována RNAi (mutace v genech Dicer, Rdp1, ago)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neschopnost tvorby heterochromatinových struktur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v centromerách během buněčného dělení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</a:t>
            </a:r>
            <a:r>
              <a:rPr kumimoji="0" lang="cs-CZ" altLang="cs-CZ" sz="2000"/>
              <a:t>(Volpe et al., 2002, Science)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062038" y="27987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57225" y="4419600"/>
            <a:ext cx="74612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Mutantní formy </a:t>
            </a:r>
            <a:r>
              <a:rPr kumimoji="0" lang="cs-CZ" altLang="cs-CZ" sz="2400" i="1"/>
              <a:t>Tetrahymena thermophila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 i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molekuly siRNA jsou nezbytné pro procesy rearangementu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DNA v průběhu konjugace jader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                                                      </a:t>
            </a:r>
            <a:r>
              <a:rPr kumimoji="0" lang="cs-CZ" altLang="cs-CZ" sz="1800"/>
              <a:t>(Mochizuki et al., 2002, Cell)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986213" y="49149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141538" y="549275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/>
              <a:t>RNAi a heterochromatin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50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72"/>
    </mc:Choice>
    <mc:Fallback xmlns="">
      <p:transition spd="slow" advTm="136972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2097088" y="323850"/>
            <a:ext cx="484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3600" b="1"/>
              <a:t>Telomerové transkripty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382588" y="1179513"/>
            <a:ext cx="72945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Telomery jsou typický heterochromatin (?) (epigenetické modifikace,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neobsahují geny, telomere position effect (TPE))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  		transkripčně neaktivní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V savčích buňkách – TERRA (</a:t>
            </a:r>
            <a:r>
              <a:rPr kumimoji="0" lang="cs-CZ" altLang="cs-CZ" sz="2000" u="sng"/>
              <a:t>TE</a:t>
            </a:r>
            <a:r>
              <a:rPr kumimoji="0" lang="cs-CZ" altLang="cs-CZ" sz="2000"/>
              <a:t>lomeric </a:t>
            </a:r>
            <a:r>
              <a:rPr kumimoji="0" lang="cs-CZ" altLang="cs-CZ" sz="2000" u="sng"/>
              <a:t>R</a:t>
            </a:r>
            <a:r>
              <a:rPr kumimoji="0" lang="cs-CZ" altLang="cs-CZ" sz="2000"/>
              <a:t>epeat containing </a:t>
            </a:r>
            <a:r>
              <a:rPr kumimoji="0" lang="cs-CZ" altLang="cs-CZ" sz="2000" u="sng"/>
              <a:t>R</a:t>
            </a:r>
            <a:r>
              <a:rPr kumimoji="0" lang="cs-CZ" altLang="cs-CZ" sz="2000"/>
              <a:t>N</a:t>
            </a:r>
            <a:r>
              <a:rPr kumimoji="0" lang="cs-CZ" altLang="cs-CZ" sz="2000" u="sng"/>
              <a:t>A</a:t>
            </a:r>
            <a:r>
              <a:rPr kumimoji="0" lang="cs-CZ" altLang="cs-CZ" sz="2000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100 bp – 9 kb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v jaderné frakci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UUAGGG repetice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   (jenom slabý signál pro CCCUAA)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počátek transkripce v subtelomerické oblasti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aspoň část jich zůstává asociována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   s telomerami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</a:t>
            </a:r>
            <a:r>
              <a:rPr kumimoji="0" lang="cs-CZ" altLang="cs-CZ" sz="2000" i="1"/>
              <a:t>in vitro</a:t>
            </a:r>
            <a:r>
              <a:rPr kumimoji="0" lang="cs-CZ" altLang="cs-CZ" sz="2000"/>
              <a:t> experimenty: TERRA ovlivňují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   aktivitu telomerázy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				</a:t>
            </a:r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1106488" y="1989138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3762375" y="644366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1400" dirty="0">
                <a:latin typeface="+mn-lt"/>
              </a:rPr>
              <a:t>(Azzalin et al. Science, 2007)</a:t>
            </a:r>
            <a:endParaRPr lang="en-US" sz="1400" dirty="0">
              <a:latin typeface="+mn-lt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979738"/>
            <a:ext cx="21971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51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53"/>
    </mc:Choice>
    <mc:Fallback xmlns="">
      <p:transition spd="slow" advTm="147853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46350" y="233363"/>
            <a:ext cx="3198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b="1" u="sng"/>
              <a:t>RNA polymerázy</a:t>
            </a:r>
            <a:endParaRPr kumimoji="0" lang="en-US" altLang="cs-CZ" b="1" u="sng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06375" y="998538"/>
            <a:ext cx="8759825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RNA pol. I</a:t>
            </a:r>
            <a:r>
              <a:rPr kumimoji="0" lang="cs-CZ" altLang="cs-CZ" sz="2400"/>
              <a:t> – syntéza pre-rRNA 45S (28S, 18S, 5.8S rRNA)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RNA pol. II</a:t>
            </a:r>
            <a:r>
              <a:rPr kumimoji="0" lang="cs-CZ" altLang="cs-CZ" sz="2400"/>
              <a:t> – prekursory mRNA, ncRNA, miRNA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RNA pol. III </a:t>
            </a:r>
            <a:r>
              <a:rPr kumimoji="0" lang="cs-CZ" altLang="cs-CZ" sz="2400"/>
              <a:t>– tRNA, 5S rRNA a ostatní krátké RNA v jádře 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   cytoplasmě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RNA polymerázy v mitochondriích a chloroplastech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V rostlinách – </a:t>
            </a:r>
            <a:r>
              <a:rPr kumimoji="0" lang="cs-CZ" altLang="cs-CZ" sz="2400" b="1"/>
              <a:t>RNA polymeráza IV</a:t>
            </a:r>
            <a:r>
              <a:rPr kumimoji="0" lang="cs-CZ" altLang="cs-CZ" sz="2800" b="1"/>
              <a:t> </a:t>
            </a:r>
            <a:endParaRPr kumimoji="0" lang="cs-CZ" altLang="cs-CZ" sz="2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transkripce heterochromatinových oblastí (intergenové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	sekvence, repetice)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vznikají krátké transkripty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substráty pro RDRP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/>
              <a:t>		</a:t>
            </a:r>
            <a:r>
              <a:rPr kumimoji="0" lang="cs-CZ" altLang="cs-CZ" sz="2400" b="1"/>
              <a:t>RNA polymeráza 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400" b="1"/>
              <a:t>		</a:t>
            </a:r>
            <a:r>
              <a:rPr kumimoji="0" lang="cs-CZ" altLang="cs-CZ" sz="2400"/>
              <a:t>transkripty zapojené do procesu RDDM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sz="2400" b="1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52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60"/>
    </mc:Choice>
    <mc:Fallback xmlns="">
      <p:transition spd="slow" advTm="7246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28663"/>
            <a:ext cx="54133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63938"/>
            <a:ext cx="456406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/>
          <p:nvPr/>
        </p:nvSpPr>
        <p:spPr>
          <a:xfrm>
            <a:off x="3768725" y="6542088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1400">
                <a:latin typeface="+mn-lt"/>
              </a:rPr>
              <a:t>(Wierzbicki et al., Genes Develop., 2012)</a:t>
            </a:r>
            <a:endParaRPr lang="en-US" sz="1400" dirty="0">
              <a:latin typeface="+mn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53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2"/>
    </mc:Choice>
    <mc:Fallback xmlns="">
      <p:transition spd="slow" advTm="65302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1646238" y="3789363"/>
            <a:ext cx="6021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https://www.youtube.com/watch?v=cK-OGB1_ELE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54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0"/>
    </mc:Choice>
    <mc:Fallback xmlns="">
      <p:transition spd="slow" advTm="2159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7225" y="1344613"/>
            <a:ext cx="6219825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C v </a:t>
            </a:r>
            <a:r>
              <a:rPr kumimoji="0" lang="cs-CZ" altLang="cs-CZ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symetrických</a:t>
            </a:r>
            <a:r>
              <a:rPr kumimoji="0" lang="cs-CZ" altLang="cs-CZ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sekvencích</a:t>
            </a:r>
            <a:r>
              <a:rPr kumimoji="0" lang="cs-CZ" altLang="cs-CZ" sz="20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klíčové pro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dědičnost methylačního obrazu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- CpG</a:t>
            </a:r>
            <a:r>
              <a:rPr kumimoji="0" lang="cs-CZ" altLang="cs-CZ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cs-CZ" altLang="cs-CZ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(dublety)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- CpHpG (triplety; rostliny; H = A,T,C)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1313" y="863600"/>
            <a:ext cx="50720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5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Distribuce methylace v genomech: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00400" y="227013"/>
            <a:ext cx="23225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DNA</a:t>
            </a:r>
            <a:endParaRPr kumimoji="0" lang="en-US" altLang="cs-CZ" sz="2200" b="1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1870075" y="3348038"/>
          <a:ext cx="5651500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7123810" imgH="3771429" progId="Photoshop.Image.7">
                  <p:embed/>
                </p:oleObj>
              </mc:Choice>
              <mc:Fallback>
                <p:oleObj name="Image" r:id="rId3" imgW="7123810" imgH="3771429" progId="Photoshop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348038"/>
                        <a:ext cx="5651500" cy="299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172200" y="6548438"/>
            <a:ext cx="23907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1363" indent="-284163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1413" indent="-228600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97025" indent="-225425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5813" indent="-227013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Chan et al., Nat Rev Genet 2005</a:t>
            </a:r>
            <a:endParaRPr lang="en-US" altLang="cs-CZ" sz="1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7F6F-DE9E-4F54-8B07-8A2D98B21EF0}" type="slidenum">
              <a:rPr lang="en-CA" altLang="cs-CZ" smtClean="0"/>
              <a:pPr>
                <a:defRPr/>
              </a:pPr>
              <a:t>6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91"/>
    </mc:Choice>
    <mc:Fallback xmlns="">
      <p:transition spd="slow" advTm="1330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188" y="1295400"/>
            <a:ext cx="621982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C v </a:t>
            </a:r>
            <a:r>
              <a:rPr kumimoji="0" lang="cs-CZ" altLang="cs-CZ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symetrických</a:t>
            </a:r>
            <a:r>
              <a:rPr kumimoji="0" lang="cs-CZ" altLang="cs-CZ" sz="20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sekvencích</a:t>
            </a:r>
            <a:r>
              <a:rPr kumimoji="0" lang="cs-CZ" altLang="cs-CZ" sz="2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klíčové pro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dědičnost methylačního obrazu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- CpG</a:t>
            </a:r>
            <a:r>
              <a:rPr kumimoji="0" lang="cs-CZ" altLang="cs-CZ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cs-CZ" altLang="cs-CZ" sz="20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(dublety)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- CpNpG (triplety; rostliny)</a:t>
            </a:r>
            <a:endParaRPr kumimoji="0" lang="cs-CZ" altLang="cs-CZ" sz="20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C v </a:t>
            </a:r>
            <a:r>
              <a:rPr kumimoji="0" lang="cs-CZ" altLang="cs-CZ" sz="20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asymetrických sekvencích</a:t>
            </a:r>
            <a:endParaRPr kumimoji="0" lang="cs-CZ" altLang="cs-CZ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(rostliny, omezeně u živočichů)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1313" y="815975"/>
            <a:ext cx="50720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5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Distribuce methylace v genomech: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00400" y="227013"/>
            <a:ext cx="23225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Methylace DNA</a:t>
            </a:r>
            <a:endParaRPr kumimoji="0" lang="en-US" altLang="cs-CZ" sz="2200" b="1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462713" y="6308725"/>
            <a:ext cx="2390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1363" indent="-284163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1413" indent="-228600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97025" indent="-225425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5813" indent="-227013" defTabSz="449263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Chan et al., Nat Rev Genet 2005</a:t>
            </a:r>
            <a:endParaRPr lang="en-US" altLang="cs-CZ" sz="1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1271" name="Object 8"/>
          <p:cNvGraphicFramePr>
            <a:graphicFrameLocks noGrp="1" noChangeAspect="1"/>
          </p:cNvGraphicFramePr>
          <p:nvPr>
            <p:ph/>
          </p:nvPr>
        </p:nvGraphicFramePr>
        <p:xfrm>
          <a:off x="836613" y="3646488"/>
          <a:ext cx="549116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7022222" imgH="3923810" progId="Photoshop.Image.7">
                  <p:embed/>
                </p:oleObj>
              </mc:Choice>
              <mc:Fallback>
                <p:oleObj name="Image" r:id="rId3" imgW="7022222" imgH="3923810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646488"/>
                        <a:ext cx="5491162" cy="306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8DB-B59F-47A1-A4B5-DA4C94A1A205}" type="slidenum">
              <a:rPr lang="en-CA" altLang="cs-CZ" smtClean="0"/>
              <a:pPr>
                <a:defRPr/>
              </a:pPr>
              <a:t>7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5"/>
    </mc:Choice>
    <mc:Fallback xmlns="">
      <p:transition spd="slow" advTm="762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36763" y="223838"/>
            <a:ext cx="46307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</a:rPr>
              <a:t>Methylace DNA a exprese genů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59138" y="881063"/>
            <a:ext cx="19573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latin typeface="Arial Unicode MS" panose="020B0604020202020204" pitchFamily="34" charset="-128"/>
              </a:rPr>
              <a:t>UMLČENÍ GENU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58900" y="1665288"/>
            <a:ext cx="19065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latin typeface="Arial Unicode MS" panose="020B0604020202020204" pitchFamily="34" charset="-128"/>
              </a:rPr>
              <a:t>TRANSKRIPČNÍ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832350" y="1665288"/>
            <a:ext cx="2543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b="1">
                <a:latin typeface="Arial Unicode MS" panose="020B0604020202020204" pitchFamily="34" charset="-128"/>
              </a:rPr>
              <a:t>POSTTRANSKRIPČNÍ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9313" y="4591050"/>
            <a:ext cx="202882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- inaktivní promotor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(žádný transkript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nebo pouze malé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množství)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600"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 </a:t>
            </a:r>
            <a:r>
              <a:rPr kumimoji="0" lang="cs-CZ" altLang="cs-CZ" sz="1600" b="1">
                <a:latin typeface="Arial Unicode MS" panose="020B0604020202020204" pitchFamily="34" charset="-128"/>
              </a:rPr>
              <a:t>- methylace DNA v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>
                <a:latin typeface="Arial Unicode MS" panose="020B0604020202020204" pitchFamily="34" charset="-128"/>
              </a:rPr>
              <a:t>oblasti promotoru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64113" y="4197350"/>
            <a:ext cx="247015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- normální transkripční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aktivita promotoru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600"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>
                <a:latin typeface="Arial Unicode MS" panose="020B0604020202020204" pitchFamily="34" charset="-128"/>
              </a:rPr>
              <a:t>- nestabilní transkript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1600"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>
                <a:latin typeface="Arial Unicode MS" panose="020B0604020202020204" pitchFamily="34" charset="-128"/>
              </a:rPr>
              <a:t>- methylace DNA v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>
                <a:latin typeface="Arial Unicode MS" panose="020B0604020202020204" pitchFamily="34" charset="-128"/>
              </a:rPr>
              <a:t>transkribované oblasti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>
                <a:latin typeface="Arial Unicode MS" panose="020B0604020202020204" pitchFamily="34" charset="-128"/>
              </a:rPr>
              <a:t>(hlavně na 3´konci genu)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090863" y="1395413"/>
            <a:ext cx="50165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579938" y="1393825"/>
            <a:ext cx="488950" cy="261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663575" y="5683250"/>
            <a:ext cx="2613025" cy="947738"/>
          </a:xfrm>
          <a:prstGeom prst="ellips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4637088" y="5257800"/>
            <a:ext cx="3332162" cy="1241425"/>
          </a:xfrm>
          <a:prstGeom prst="ellips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>
              <a:latin typeface="Comic Sans MS" panose="030F0702030302020204" pitchFamily="66" charset="0"/>
            </a:endParaRPr>
          </a:p>
        </p:txBody>
      </p:sp>
      <p:pic>
        <p:nvPicPr>
          <p:cNvPr id="12301" name="Picture 2" descr="DNA methy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122488"/>
            <a:ext cx="23590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-1473994" y="1826419"/>
            <a:ext cx="4570413" cy="330200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sz="800" dirty="0">
                <a:latin typeface="+mn-lt"/>
                <a:hlinkClick r:id="rId3"/>
              </a:rPr>
              <a:t>http://mmg-233-2014-genetics-genomics.wikia</a:t>
            </a:r>
            <a:r>
              <a:rPr lang="en-US" sz="800" dirty="0">
                <a:latin typeface="+mn-lt"/>
              </a:rPr>
              <a:t>.</a:t>
            </a:r>
            <a:endParaRPr lang="cs-CZ" sz="800" dirty="0">
              <a:latin typeface="+mn-lt"/>
            </a:endParaRPr>
          </a:p>
          <a:p>
            <a:pPr>
              <a:defRPr/>
            </a:pPr>
            <a:r>
              <a:rPr lang="en-US" sz="800" dirty="0">
                <a:latin typeface="+mn-lt"/>
              </a:rPr>
              <a:t>com/wiki/</a:t>
            </a:r>
            <a:r>
              <a:rPr lang="en-US" sz="800" dirty="0" err="1">
                <a:latin typeface="+mn-lt"/>
              </a:rPr>
              <a:t>DNA_Methylation</a:t>
            </a:r>
            <a:endParaRPr lang="en-US" sz="800" dirty="0">
              <a:latin typeface="+mn-lt"/>
            </a:endParaRPr>
          </a:p>
        </p:txBody>
      </p:sp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24075"/>
            <a:ext cx="2400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376613"/>
            <a:ext cx="23002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692400"/>
            <a:ext cx="29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886200"/>
            <a:ext cx="12684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6448425" y="3030538"/>
            <a:ext cx="2187575" cy="20637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cs-CZ" sz="800" dirty="0">
                <a:latin typeface="+mn-lt"/>
              </a:rPr>
              <a:t>upraveno podle Kasinathan a Henikoff, 2014 000</a:t>
            </a:r>
            <a:endParaRPr lang="en-US" sz="8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8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31"/>
    </mc:Choice>
    <mc:Fallback xmlns="">
      <p:transition spd="slow" advTm="1489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97088" y="188913"/>
            <a:ext cx="48180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2200" b="1">
                <a:latin typeface="Comic Sans MS" panose="030F0702030302020204" pitchFamily="66" charset="0"/>
              </a:rPr>
              <a:t>Živočišné DNA methyltransferázy</a:t>
            </a:r>
          </a:p>
        </p:txBody>
      </p:sp>
      <p:pic>
        <p:nvPicPr>
          <p:cNvPr id="13315" name="Picture 3" descr="mai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8703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48163" y="1054100"/>
            <a:ext cx="4019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Udržovací (maintenance):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methylace hemimetylovaných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vláken po replikaci DNA;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cytosiny v symetrických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motivech </a:t>
            </a:r>
            <a:r>
              <a:rPr kumimoji="0" lang="cs-CZ" altLang="cs-CZ" sz="2000"/>
              <a:t>(správný embryonální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vývoj, imprinting, inaktivace chr. X) </a:t>
            </a:r>
            <a:endParaRPr kumimoji="0" lang="cs-CZ" altLang="cs-CZ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2000" b="1" i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 i="1"/>
              <a:t>de novo: </a:t>
            </a:r>
            <a:r>
              <a:rPr kumimoji="0" lang="cs-CZ" altLang="cs-CZ" sz="2000" b="1"/>
              <a:t>methylace dosud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/>
              <a:t>nemethylovaných úseků;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musí existovat podnět (třeba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přítomnost regulačních molekul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RNA-dokázáno pouze v rostlinách;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interakce DNA-DNA v repeticích;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/>
              <a:t>neobvyklé struktury DNA)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2816225" y="2349500"/>
            <a:ext cx="1576388" cy="224948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3941763" y="1808163"/>
            <a:ext cx="495300" cy="10350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6988" y="4733925"/>
            <a:ext cx="43719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 dirty="0"/>
              <a:t>Dnmt2 </a:t>
            </a:r>
            <a:r>
              <a:rPr kumimoji="0" lang="cs-CZ" altLang="cs-CZ" sz="1600" dirty="0"/>
              <a:t>- u savců, rostlin;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  </a:t>
            </a:r>
            <a:r>
              <a:rPr kumimoji="0" lang="cs-CZ" altLang="cs-CZ" sz="1600" i="1" dirty="0" err="1"/>
              <a:t>Drosophila</a:t>
            </a:r>
            <a:r>
              <a:rPr kumimoji="0" lang="cs-CZ" altLang="cs-CZ" sz="1600" dirty="0"/>
              <a:t> – slabá non-CG </a:t>
            </a:r>
            <a:r>
              <a:rPr kumimoji="0" lang="cs-CZ" altLang="cs-CZ" sz="1600" dirty="0" err="1"/>
              <a:t>methylace</a:t>
            </a:r>
            <a:r>
              <a:rPr kumimoji="0" lang="cs-CZ" altLang="cs-CZ" sz="1600" dirty="0"/>
              <a:t> v časných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    fázích vývoje;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  </a:t>
            </a:r>
            <a:r>
              <a:rPr kumimoji="0" lang="cs-CZ" altLang="cs-CZ" sz="1600" i="1" dirty="0"/>
              <a:t>S. </a:t>
            </a:r>
            <a:r>
              <a:rPr kumimoji="0" lang="cs-CZ" altLang="cs-CZ" sz="1600" i="1" dirty="0" err="1"/>
              <a:t>pombe</a:t>
            </a:r>
            <a:r>
              <a:rPr kumimoji="0" lang="cs-CZ" altLang="cs-CZ" sz="1600" i="1" dirty="0"/>
              <a:t> </a:t>
            </a:r>
            <a:r>
              <a:rPr kumimoji="0" lang="cs-CZ" altLang="cs-CZ" sz="1600" dirty="0"/>
              <a:t>– mutace, kóduje nefunkční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     protein, ale je exprimován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2006 - v savčích buňkách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dirty="0"/>
              <a:t>     </a:t>
            </a:r>
            <a:r>
              <a:rPr kumimoji="0" lang="cs-CZ" altLang="cs-CZ" sz="1600" dirty="0" err="1" smtClean="0"/>
              <a:t>methyluje</a:t>
            </a:r>
            <a:r>
              <a:rPr kumimoji="0" lang="cs-CZ" altLang="cs-CZ" sz="1600" dirty="0" smtClean="0"/>
              <a:t> </a:t>
            </a:r>
            <a:r>
              <a:rPr kumimoji="0" lang="cs-CZ" altLang="cs-CZ" sz="1600" dirty="0" err="1" smtClean="0"/>
              <a:t>tRNA</a:t>
            </a:r>
            <a:r>
              <a:rPr kumimoji="0" lang="cs-CZ" altLang="cs-CZ" sz="1600" dirty="0" smtClean="0"/>
              <a:t> (</a:t>
            </a:r>
            <a:r>
              <a:rPr kumimoji="0" lang="cs-CZ" altLang="cs-CZ" sz="1600" dirty="0" err="1" smtClean="0"/>
              <a:t>Asp</a:t>
            </a:r>
            <a:r>
              <a:rPr kumimoji="0" lang="cs-CZ" altLang="cs-CZ" sz="1600" dirty="0" smtClean="0"/>
              <a:t>)</a:t>
            </a:r>
            <a:endParaRPr kumimoji="0" lang="cs-CZ" altLang="cs-CZ" sz="16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sz="1600" b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4464050"/>
            <a:ext cx="163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200"/>
              <a:t>(Bird A, Science, 1999)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176588" y="5724525"/>
            <a:ext cx="5911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 b="1"/>
              <a:t>DnmtL </a:t>
            </a:r>
            <a:r>
              <a:rPr kumimoji="0" lang="cs-CZ" altLang="cs-CZ" sz="1600"/>
              <a:t>– DNA methyltransferázový motiv, katalyticky inaktivní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cs-CZ" altLang="cs-CZ" sz="1600"/>
              <a:t>         Funkční kooperace s Dnmt3a/b, nezbytná pro genový imprinting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cs-CZ" sz="1600" b="1"/>
          </a:p>
        </p:txBody>
      </p:sp>
      <p:sp>
        <p:nvSpPr>
          <p:cNvPr id="13323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784-5C7E-4938-B435-F1F27600C63D}" type="slidenum">
              <a:rPr lang="en-CA" altLang="cs-CZ" smtClean="0"/>
              <a:pPr>
                <a:defRPr/>
              </a:pPr>
              <a:t>9</a:t>
            </a:fld>
            <a:endParaRPr lang="en-CA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22"/>
    </mc:Choice>
    <mc:Fallback xmlns="">
      <p:transition spd="slow" advTm="1502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"/>
</p:tagLst>
</file>

<file path=ppt/theme/theme1.xml><?xml version="1.0" encoding="utf-8"?>
<a:theme xmlns:a="http://schemas.openxmlformats.org/drawingml/2006/main" name="Čistota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Čist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Čistota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Čistota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Čisto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0" ma:contentTypeDescription="Vytvoří nový dokument" ma:contentTypeScope="" ma:versionID="e737a95be21dfeeba6a7d4f4a3a7626e">
  <xsd:schema xmlns:xsd="http://www.w3.org/2001/XMLSchema" xmlns:xs="http://www.w3.org/2001/XMLSchema" xmlns:p="http://schemas.microsoft.com/office/2006/metadata/properties" xmlns:ns3="4f0289a4-3b82-4623-a95c-1407cf5b8323" targetNamespace="http://schemas.microsoft.com/office/2006/metadata/properties" ma:root="true" ma:fieldsID="0e548560e11bca033340ed1b039323d9" ns3:_="">
    <xsd:import namespace="4f0289a4-3b82-4623-a95c-1407cf5b83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77137-800E-48F4-B97F-72A400CE4D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CBBD8-FDAE-4708-8956-4F0E6578ECD5}">
  <ds:schemaRefs>
    <ds:schemaRef ds:uri="http://purl.org/dc/elements/1.1/"/>
    <ds:schemaRef ds:uri="http://schemas.microsoft.com/office/2006/metadata/properties"/>
    <ds:schemaRef ds:uri="4f0289a4-3b82-4623-a95c-1407cf5b832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C736C1-D05B-4471-B0A8-EF2B345A0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prezentací\Čistota.pot</Template>
  <TotalTime>7082</TotalTime>
  <Words>3768</Words>
  <Application>Microsoft Office PowerPoint</Application>
  <PresentationFormat>Předvádění na obrazovce (4:3)</PresentationFormat>
  <Paragraphs>750</Paragraphs>
  <Slides>54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3" baseType="lpstr">
      <vt:lpstr>Arial</vt:lpstr>
      <vt:lpstr>Arial Unicode MS</vt:lpstr>
      <vt:lpstr>Calibri</vt:lpstr>
      <vt:lpstr>Comic Sans MS</vt:lpstr>
      <vt:lpstr>Monotype Sorts</vt:lpstr>
      <vt:lpstr>Times New Roman</vt:lpstr>
      <vt:lpstr>Wingdings</vt:lpstr>
      <vt:lpstr>Čistota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Biologická role CpG a non-CpG methylace u rostlin</vt:lpstr>
      <vt:lpstr>Biologická role CpG a non-CpG methylace u rostlin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BFU 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interference-hit vědy začátku 21. století</dc:title>
  <dc:creator>Miloslava Fojtová</dc:creator>
  <cp:lastModifiedBy>Miloslava Fojtová</cp:lastModifiedBy>
  <cp:revision>185</cp:revision>
  <dcterms:created xsi:type="dcterms:W3CDTF">2003-04-23T05:24:11Z</dcterms:created>
  <dcterms:modified xsi:type="dcterms:W3CDTF">2021-11-24T08:15:11Z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