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25"/>
  </p:notesMasterIdLst>
  <p:sldIdLst>
    <p:sldId id="256" r:id="rId2"/>
    <p:sldId id="259" r:id="rId3"/>
    <p:sldId id="257" r:id="rId4"/>
    <p:sldId id="258" r:id="rId5"/>
    <p:sldId id="267" r:id="rId6"/>
    <p:sldId id="278" r:id="rId7"/>
    <p:sldId id="270" r:id="rId8"/>
    <p:sldId id="271" r:id="rId9"/>
    <p:sldId id="272" r:id="rId10"/>
    <p:sldId id="273" r:id="rId11"/>
    <p:sldId id="274" r:id="rId12"/>
    <p:sldId id="275" r:id="rId13"/>
    <p:sldId id="277" r:id="rId14"/>
    <p:sldId id="276" r:id="rId15"/>
    <p:sldId id="268" r:id="rId16"/>
    <p:sldId id="269" r:id="rId17"/>
    <p:sldId id="260" r:id="rId18"/>
    <p:sldId id="264" r:id="rId19"/>
    <p:sldId id="265" r:id="rId20"/>
    <p:sldId id="266" r:id="rId21"/>
    <p:sldId id="261" r:id="rId22"/>
    <p:sldId id="262" r:id="rId23"/>
    <p:sldId id="26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votny" initials="N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5371F8-916E-414D-AE05-20480A82DB04}" type="datetimeFigureOut">
              <a:rPr lang="cs-CZ" smtClean="0"/>
              <a:t>27.11.2019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F7B62-2582-4EEB-B33F-D644723E20DE}" type="slidenum">
              <a:rPr lang="cs-CZ" smtClean="0"/>
              <a:t>‹#›</a:t>
            </a:fld>
            <a:endParaRPr lang="cs-CZ"/>
          </a:p>
        </p:txBody>
      </p:sp>
    </p:spTree>
    <p:extLst>
      <p:ext uri="{BB962C8B-B14F-4D97-AF65-F5344CB8AC3E}">
        <p14:creationId xmlns:p14="http://schemas.microsoft.com/office/powerpoint/2010/main" val="85059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68F7B62-2582-4EEB-B33F-D644723E20DE}" type="slidenum">
              <a:rPr lang="cs-CZ" smtClean="0"/>
              <a:t>14</a:t>
            </a:fld>
            <a:endParaRPr lang="cs-CZ"/>
          </a:p>
        </p:txBody>
      </p:sp>
    </p:spTree>
    <p:extLst>
      <p:ext uri="{BB962C8B-B14F-4D97-AF65-F5344CB8AC3E}">
        <p14:creationId xmlns:p14="http://schemas.microsoft.com/office/powerpoint/2010/main" val="3896241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cs-CZ" smtClean="0"/>
              <a:t>Kliknutím lze upravit styl.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r>
              <a:rPr lang="en-US" smtClean="0"/>
              <a:t>2010</a:t>
            </a:r>
            <a:endParaRPr lang="en-US"/>
          </a:p>
        </p:txBody>
      </p:sp>
      <p:sp>
        <p:nvSpPr>
          <p:cNvPr id="5" name="Footer Placeholder 4"/>
          <p:cNvSpPr>
            <a:spLocks noGrp="1"/>
          </p:cNvSpPr>
          <p:nvPr>
            <p:ph type="ftr" sz="quarter" idx="11"/>
          </p:nvPr>
        </p:nvSpPr>
        <p:spPr/>
        <p:txBody>
          <a:bodyPr/>
          <a:lstStyle/>
          <a:p>
            <a:pPr algn="r"/>
            <a:r>
              <a:rPr lang="en-US" smtClean="0"/>
              <a:t>prof. Otruba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r>
              <a:rPr lang="en-US" smtClean="0"/>
              <a:t>2010</a:t>
            </a:r>
            <a:endParaRPr lang="en-US"/>
          </a:p>
        </p:txBody>
      </p:sp>
      <p:sp>
        <p:nvSpPr>
          <p:cNvPr id="5" name="Footer Placeholder 4"/>
          <p:cNvSpPr>
            <a:spLocks noGrp="1"/>
          </p:cNvSpPr>
          <p:nvPr>
            <p:ph type="ftr" sz="quarter" idx="11"/>
          </p:nvPr>
        </p:nvSpPr>
        <p:spPr/>
        <p:txBody>
          <a:bodyPr/>
          <a:lstStyle/>
          <a:p>
            <a:pPr algn="r"/>
            <a:r>
              <a:rPr lang="en-US" smtClean="0"/>
              <a:t>prof. Otruba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r>
              <a:rPr lang="en-US" smtClean="0"/>
              <a:t>2010</a:t>
            </a:r>
            <a:endParaRPr lang="en-US"/>
          </a:p>
        </p:txBody>
      </p:sp>
      <p:sp>
        <p:nvSpPr>
          <p:cNvPr id="5" name="Footer Placeholder 4"/>
          <p:cNvSpPr>
            <a:spLocks noGrp="1"/>
          </p:cNvSpPr>
          <p:nvPr>
            <p:ph type="ftr" sz="quarter" idx="11"/>
          </p:nvPr>
        </p:nvSpPr>
        <p:spPr/>
        <p:txBody>
          <a:bodyPr/>
          <a:lstStyle/>
          <a:p>
            <a:pPr algn="r"/>
            <a:r>
              <a:rPr lang="en-US" smtClean="0"/>
              <a:t>prof. Otruba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r>
              <a:rPr lang="en-US" smtClean="0"/>
              <a:t>2010</a:t>
            </a:r>
            <a:endParaRPr lang="en-US"/>
          </a:p>
        </p:txBody>
      </p:sp>
      <p:sp>
        <p:nvSpPr>
          <p:cNvPr id="5" name="Footer Placeholder 4"/>
          <p:cNvSpPr>
            <a:spLocks noGrp="1"/>
          </p:cNvSpPr>
          <p:nvPr>
            <p:ph type="ftr" sz="quarter" idx="11"/>
          </p:nvPr>
        </p:nvSpPr>
        <p:spPr/>
        <p:txBody>
          <a:bodyPr/>
          <a:lstStyle/>
          <a:p>
            <a:pPr algn="r"/>
            <a:r>
              <a:rPr lang="en-US" smtClean="0"/>
              <a:t>prof. Otruba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r>
              <a:rPr lang="en-US" smtClean="0"/>
              <a:t>2010</a:t>
            </a:r>
            <a:endParaRPr lang="en-US"/>
          </a:p>
        </p:txBody>
      </p:sp>
      <p:sp>
        <p:nvSpPr>
          <p:cNvPr id="5" name="Footer Placeholder 4"/>
          <p:cNvSpPr>
            <a:spLocks noGrp="1"/>
          </p:cNvSpPr>
          <p:nvPr>
            <p:ph type="ftr" sz="quarter" idx="11"/>
          </p:nvPr>
        </p:nvSpPr>
        <p:spPr/>
        <p:txBody>
          <a:bodyPr/>
          <a:lstStyle/>
          <a:p>
            <a:pPr algn="r"/>
            <a:r>
              <a:rPr lang="en-US" smtClean="0"/>
              <a:t>prof. Otruba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r>
              <a:rPr lang="en-US" smtClean="0"/>
              <a:t>2010</a:t>
            </a:r>
            <a:endParaRPr lang="en-US"/>
          </a:p>
        </p:txBody>
      </p:sp>
      <p:sp>
        <p:nvSpPr>
          <p:cNvPr id="6" name="Footer Placeholder 5"/>
          <p:cNvSpPr>
            <a:spLocks noGrp="1"/>
          </p:cNvSpPr>
          <p:nvPr>
            <p:ph type="ftr" sz="quarter" idx="11"/>
          </p:nvPr>
        </p:nvSpPr>
        <p:spPr/>
        <p:txBody>
          <a:bodyPr/>
          <a:lstStyle/>
          <a:p>
            <a:pPr algn="r"/>
            <a:r>
              <a:rPr lang="en-US" smtClean="0"/>
              <a:t>prof. Otruba</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r>
              <a:rPr lang="en-US" smtClean="0"/>
              <a:t>2010</a:t>
            </a:r>
            <a:endParaRPr lang="en-US"/>
          </a:p>
        </p:txBody>
      </p:sp>
      <p:sp>
        <p:nvSpPr>
          <p:cNvPr id="8" name="Footer Placeholder 7"/>
          <p:cNvSpPr>
            <a:spLocks noGrp="1"/>
          </p:cNvSpPr>
          <p:nvPr>
            <p:ph type="ftr" sz="quarter" idx="11"/>
          </p:nvPr>
        </p:nvSpPr>
        <p:spPr/>
        <p:txBody>
          <a:bodyPr/>
          <a:lstStyle/>
          <a:p>
            <a:pPr algn="r"/>
            <a:r>
              <a:rPr lang="en-US" smtClean="0"/>
              <a:t>prof. Otruba</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r>
              <a:rPr lang="en-US" smtClean="0"/>
              <a:t>2010</a:t>
            </a:r>
            <a:endParaRPr lang="en-US"/>
          </a:p>
        </p:txBody>
      </p:sp>
      <p:sp>
        <p:nvSpPr>
          <p:cNvPr id="4" name="Footer Placeholder 3"/>
          <p:cNvSpPr>
            <a:spLocks noGrp="1"/>
          </p:cNvSpPr>
          <p:nvPr>
            <p:ph type="ftr" sz="quarter" idx="11"/>
          </p:nvPr>
        </p:nvSpPr>
        <p:spPr/>
        <p:txBody>
          <a:bodyPr/>
          <a:lstStyle/>
          <a:p>
            <a:pPr algn="r"/>
            <a:r>
              <a:rPr lang="en-US" smtClean="0"/>
              <a:t>prof. Otruba</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2010</a:t>
            </a:r>
            <a:endParaRPr lang="en-US"/>
          </a:p>
        </p:txBody>
      </p:sp>
      <p:sp>
        <p:nvSpPr>
          <p:cNvPr id="3" name="Footer Placeholder 2"/>
          <p:cNvSpPr>
            <a:spLocks noGrp="1"/>
          </p:cNvSpPr>
          <p:nvPr>
            <p:ph type="ftr" sz="quarter" idx="11"/>
          </p:nvPr>
        </p:nvSpPr>
        <p:spPr/>
        <p:txBody>
          <a:bodyPr/>
          <a:lstStyle/>
          <a:p>
            <a:pPr algn="r"/>
            <a:r>
              <a:rPr lang="en-US" smtClean="0"/>
              <a:t>prof. Otruba</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r>
              <a:rPr lang="en-US" smtClean="0"/>
              <a:t>2010</a:t>
            </a:r>
            <a:endParaRPr lang="en-US"/>
          </a:p>
        </p:txBody>
      </p:sp>
      <p:sp>
        <p:nvSpPr>
          <p:cNvPr id="6" name="Footer Placeholder 5"/>
          <p:cNvSpPr>
            <a:spLocks noGrp="1"/>
          </p:cNvSpPr>
          <p:nvPr>
            <p:ph type="ftr" sz="quarter" idx="11"/>
          </p:nvPr>
        </p:nvSpPr>
        <p:spPr/>
        <p:txBody>
          <a:bodyPr/>
          <a:lstStyle/>
          <a:p>
            <a:pPr algn="r"/>
            <a:r>
              <a:rPr lang="en-US" smtClean="0"/>
              <a:t>prof. Otruba</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r>
              <a:rPr lang="en-US" smtClean="0"/>
              <a:t>2010</a:t>
            </a:r>
            <a:endParaRPr lang="en-US"/>
          </a:p>
        </p:txBody>
      </p:sp>
      <p:sp>
        <p:nvSpPr>
          <p:cNvPr id="6" name="Footer Placeholder 5"/>
          <p:cNvSpPr>
            <a:spLocks noGrp="1"/>
          </p:cNvSpPr>
          <p:nvPr>
            <p:ph type="ftr" sz="quarter" idx="11"/>
          </p:nvPr>
        </p:nvSpPr>
        <p:spPr/>
        <p:txBody>
          <a:bodyPr/>
          <a:lstStyle/>
          <a:p>
            <a:pPr algn="r"/>
            <a:r>
              <a:rPr lang="en-US" smtClean="0"/>
              <a:t>prof. Otruba</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2010</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smtClean="0"/>
              <a:t>prof. Otruba</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Photoacoustic</a:t>
            </a:r>
            <a:endParaRPr lang="en-US" dirty="0"/>
          </a:p>
        </p:txBody>
      </p:sp>
      <p:sp>
        <p:nvSpPr>
          <p:cNvPr id="3" name="Podnadpis 2"/>
          <p:cNvSpPr>
            <a:spLocks noGrp="1"/>
          </p:cNvSpPr>
          <p:nvPr>
            <p:ph type="subTitle" idx="1"/>
          </p:nvPr>
        </p:nvSpPr>
        <p:spPr/>
        <p:txBody>
          <a:bodyPr/>
          <a:lstStyle/>
          <a:p>
            <a:r>
              <a:rPr lang="cs-CZ" dirty="0" smtClean="0"/>
              <a:t>Vítězslav Otruba</a:t>
            </a:r>
            <a:endParaRPr lang="cs-CZ" dirty="0"/>
          </a:p>
        </p:txBody>
      </p:sp>
    </p:spTree>
    <p:extLst>
      <p:ext uri="{BB962C8B-B14F-4D97-AF65-F5344CB8AC3E}">
        <p14:creationId xmlns:p14="http://schemas.microsoft.com/office/powerpoint/2010/main" val="171394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251448" y="792480"/>
            <a:ext cx="2348432" cy="1264920"/>
          </a:xfrm>
        </p:spPr>
        <p:txBody>
          <a:bodyPr/>
          <a:lstStyle/>
          <a:p>
            <a:r>
              <a:rPr lang="en-US" dirty="0" smtClean="0"/>
              <a:t>Absorption spectra of water</a:t>
            </a:r>
            <a:endParaRPr lang="en-US" dirty="0"/>
          </a:p>
        </p:txBody>
      </p:sp>
      <p:pic>
        <p:nvPicPr>
          <p:cNvPr id="9" name="Zástupný symbol pro obsah 8"/>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12625" b="13732"/>
          <a:stretch/>
        </p:blipFill>
        <p:spPr>
          <a:xfrm>
            <a:off x="2858610" y="838201"/>
            <a:ext cx="5904390" cy="5419016"/>
          </a:xfrm>
        </p:spPr>
      </p:pic>
      <p:sp>
        <p:nvSpPr>
          <p:cNvPr id="12" name="Zástupný symbol pro text 11"/>
          <p:cNvSpPr>
            <a:spLocks noGrp="1"/>
          </p:cNvSpPr>
          <p:nvPr>
            <p:ph type="body" sz="half" idx="2"/>
          </p:nvPr>
        </p:nvSpPr>
        <p:spPr/>
        <p:txBody>
          <a:bodyPr/>
          <a:lstStyle/>
          <a:p>
            <a:r>
              <a:rPr lang="en-US" dirty="0" smtClean="0"/>
              <a:t>Absorption optoacoustic spectra of water and heavy water measured by dye lasers (solid line) in comparison with works of other authors.</a:t>
            </a:r>
            <a:endParaRPr lang="en-US" dirty="0"/>
          </a:p>
        </p:txBody>
      </p:sp>
      <p:sp>
        <p:nvSpPr>
          <p:cNvPr id="4" name="Zástupný symbol pro datum 3"/>
          <p:cNvSpPr>
            <a:spLocks noGrp="1"/>
          </p:cNvSpPr>
          <p:nvPr>
            <p:ph type="dt" sz="half" idx="10"/>
          </p:nvPr>
        </p:nvSpPr>
        <p:spPr/>
        <p:txBody>
          <a:bodyPr/>
          <a:lstStyle/>
          <a:p>
            <a:r>
              <a:rPr lang="en-US" dirty="0" smtClean="0"/>
              <a:t>2010</a:t>
            </a:r>
            <a:endParaRPr lang="en-US" dirty="0"/>
          </a:p>
        </p:txBody>
      </p:sp>
      <p:sp>
        <p:nvSpPr>
          <p:cNvPr id="5" name="Zástupný symbol pro zápatí 4"/>
          <p:cNvSpPr>
            <a:spLocks noGrp="1"/>
          </p:cNvSpPr>
          <p:nvPr>
            <p:ph type="ftr" sz="quarter" idx="11"/>
          </p:nvPr>
        </p:nvSpPr>
        <p:spPr/>
        <p:txBody>
          <a:bodyPr/>
          <a:lstStyle/>
          <a:p>
            <a:pPr algn="r"/>
            <a:r>
              <a:rPr lang="en-US" dirty="0" smtClean="0"/>
              <a:t>prof. </a:t>
            </a:r>
            <a:r>
              <a:rPr lang="en-US" dirty="0" err="1" smtClean="0"/>
              <a:t>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10</a:t>
            </a:fld>
            <a:endParaRPr lang="en-US" dirty="0"/>
          </a:p>
        </p:txBody>
      </p:sp>
    </p:spTree>
    <p:extLst>
      <p:ext uri="{BB962C8B-B14F-4D97-AF65-F5344CB8AC3E}">
        <p14:creationId xmlns:p14="http://schemas.microsoft.com/office/powerpoint/2010/main" val="1021402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457200" y="548632"/>
            <a:ext cx="2139696" cy="1261872"/>
          </a:xfrm>
        </p:spPr>
        <p:txBody>
          <a:bodyPr/>
          <a:lstStyle/>
          <a:p>
            <a:r>
              <a:rPr lang="en-US" sz="2000" dirty="0" smtClean="0"/>
              <a:t>Doppler-free photoacoustic spectrometry</a:t>
            </a:r>
            <a:endParaRPr lang="en-US" sz="2000" dirty="0"/>
          </a:p>
        </p:txBody>
      </p:sp>
      <p:pic>
        <p:nvPicPr>
          <p:cNvPr id="8" name="Zástupný symbol pro obrázek 7"/>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2005" t="5037" r="20938" b="32107"/>
          <a:stretch/>
        </p:blipFill>
        <p:spPr>
          <a:xfrm>
            <a:off x="3491880" y="404664"/>
            <a:ext cx="4547676" cy="5328592"/>
          </a:xfrm>
        </p:spPr>
      </p:pic>
      <p:sp>
        <p:nvSpPr>
          <p:cNvPr id="10" name="Zástupný symbol pro text 9"/>
          <p:cNvSpPr>
            <a:spLocks noGrp="1"/>
          </p:cNvSpPr>
          <p:nvPr>
            <p:ph type="body" sz="half" idx="2"/>
          </p:nvPr>
        </p:nvSpPr>
        <p:spPr/>
        <p:txBody>
          <a:bodyPr>
            <a:normAutofit lnSpcReduction="10000"/>
          </a:bodyPr>
          <a:lstStyle/>
          <a:p>
            <a:r>
              <a:rPr lang="en-US" dirty="0" smtClean="0"/>
              <a:t>Description :</a:t>
            </a:r>
          </a:p>
          <a:p>
            <a:r>
              <a:rPr lang="en-US" dirty="0" smtClean="0"/>
              <a:t>1 – </a:t>
            </a:r>
            <a:r>
              <a:rPr lang="en-US" dirty="0" err="1" smtClean="0"/>
              <a:t>Ar</a:t>
            </a:r>
            <a:r>
              <a:rPr lang="en-US" baseline="30000" dirty="0" smtClean="0"/>
              <a:t>+</a:t>
            </a:r>
            <a:r>
              <a:rPr lang="en-US" dirty="0" smtClean="0"/>
              <a:t> laser</a:t>
            </a:r>
          </a:p>
          <a:p>
            <a:r>
              <a:rPr lang="en-US" dirty="0" smtClean="0"/>
              <a:t>2 – single-mode dye laser</a:t>
            </a:r>
          </a:p>
          <a:p>
            <a:r>
              <a:rPr lang="en-US" dirty="0" smtClean="0"/>
              <a:t>3 – beam splitter</a:t>
            </a:r>
          </a:p>
          <a:p>
            <a:r>
              <a:rPr lang="en-US" dirty="0" smtClean="0"/>
              <a:t>4 – spectrum analyzer</a:t>
            </a:r>
          </a:p>
          <a:p>
            <a:r>
              <a:rPr lang="en-US" dirty="0" smtClean="0"/>
              <a:t>5 – reference absorption cell</a:t>
            </a:r>
          </a:p>
          <a:p>
            <a:r>
              <a:rPr lang="en-US" dirty="0" smtClean="0"/>
              <a:t>6 – spectrometer</a:t>
            </a:r>
          </a:p>
          <a:p>
            <a:r>
              <a:rPr lang="en-US" dirty="0" smtClean="0"/>
              <a:t>7 – 50% beam splitter</a:t>
            </a:r>
          </a:p>
          <a:p>
            <a:r>
              <a:rPr lang="en-US" dirty="0" smtClean="0"/>
              <a:t>8 – electric motor</a:t>
            </a:r>
          </a:p>
          <a:p>
            <a:r>
              <a:rPr lang="en-US" dirty="0" smtClean="0"/>
              <a:t>9 – microphone</a:t>
            </a:r>
          </a:p>
          <a:p>
            <a:r>
              <a:rPr lang="en-US" dirty="0" smtClean="0"/>
              <a:t>10 – acoustic cuvette</a:t>
            </a:r>
          </a:p>
          <a:p>
            <a:r>
              <a:rPr lang="en-US" dirty="0" smtClean="0"/>
              <a:t>11 – base frequency</a:t>
            </a:r>
          </a:p>
          <a:p>
            <a:r>
              <a:rPr lang="en-US" dirty="0" err="1" smtClean="0"/>
              <a:t>f</a:t>
            </a:r>
            <a:r>
              <a:rPr lang="en-US" baseline="-25000" dirty="0" err="1" smtClean="0"/>
              <a:t>1</a:t>
            </a:r>
            <a:r>
              <a:rPr lang="en-US" dirty="0" smtClean="0"/>
              <a:t> (751 Hz) + </a:t>
            </a:r>
            <a:r>
              <a:rPr lang="en-US" dirty="0" err="1" smtClean="0"/>
              <a:t>f</a:t>
            </a:r>
            <a:r>
              <a:rPr lang="en-US" baseline="-25000" dirty="0" err="1" smtClean="0"/>
              <a:t>2</a:t>
            </a:r>
            <a:r>
              <a:rPr lang="en-US" baseline="-25000" dirty="0" smtClean="0"/>
              <a:t>  </a:t>
            </a:r>
            <a:r>
              <a:rPr lang="en-US" dirty="0" smtClean="0"/>
              <a:t>(454 Hz)</a:t>
            </a:r>
          </a:p>
          <a:p>
            <a:r>
              <a:rPr lang="en-US" dirty="0" smtClean="0"/>
              <a:t>12 – lock-in amplifier</a:t>
            </a:r>
          </a:p>
          <a:p>
            <a:r>
              <a:rPr lang="en-US" dirty="0" smtClean="0"/>
              <a:t>13 – output</a:t>
            </a:r>
          </a:p>
          <a:p>
            <a:r>
              <a:rPr lang="en-US" dirty="0" smtClean="0"/>
              <a:t>14 – data evaluation </a:t>
            </a:r>
          </a:p>
          <a:p>
            <a:endParaRPr lang="en-US" dirty="0"/>
          </a:p>
        </p:txBody>
      </p:sp>
      <p:sp>
        <p:nvSpPr>
          <p:cNvPr id="5" name="Zástupný symbol pro datum 4"/>
          <p:cNvSpPr>
            <a:spLocks noGrp="1"/>
          </p:cNvSpPr>
          <p:nvPr>
            <p:ph type="dt" sz="half" idx="10"/>
          </p:nvPr>
        </p:nvSpPr>
        <p:spPr/>
        <p:txBody>
          <a:bodyPr/>
          <a:lstStyle/>
          <a:p>
            <a:r>
              <a:rPr lang="en-US" dirty="0" smtClean="0"/>
              <a:t>2010</a:t>
            </a:r>
            <a:endParaRPr lang="en-US" dirty="0"/>
          </a:p>
        </p:txBody>
      </p:sp>
      <p:sp>
        <p:nvSpPr>
          <p:cNvPr id="6" name="Zástupný symbol pro zápatí 5"/>
          <p:cNvSpPr>
            <a:spLocks noGrp="1"/>
          </p:cNvSpPr>
          <p:nvPr>
            <p:ph type="ftr" sz="quarter" idx="11"/>
          </p:nvPr>
        </p:nvSpPr>
        <p:spPr/>
        <p:txBody>
          <a:bodyPr/>
          <a:lstStyle/>
          <a:p>
            <a:pPr algn="r"/>
            <a:r>
              <a:rPr lang="en-US" dirty="0" smtClean="0"/>
              <a:t>prof. </a:t>
            </a:r>
            <a:r>
              <a:rPr lang="en-US" dirty="0" err="1" smtClean="0"/>
              <a:t>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11</a:t>
            </a:fld>
            <a:endParaRPr lang="en-US" dirty="0"/>
          </a:p>
        </p:txBody>
      </p:sp>
      <p:sp>
        <p:nvSpPr>
          <p:cNvPr id="11" name="TextovéPole 10"/>
          <p:cNvSpPr txBox="1"/>
          <p:nvPr/>
        </p:nvSpPr>
        <p:spPr>
          <a:xfrm>
            <a:off x="2987824" y="5805264"/>
            <a:ext cx="5832648" cy="830997"/>
          </a:xfrm>
          <a:prstGeom prst="rect">
            <a:avLst/>
          </a:prstGeom>
          <a:noFill/>
        </p:spPr>
        <p:txBody>
          <a:bodyPr wrap="square" rtlCol="0">
            <a:spAutoFit/>
          </a:bodyPr>
          <a:lstStyle/>
          <a:p>
            <a:r>
              <a:rPr lang="en-US" sz="1600" dirty="0" smtClean="0"/>
              <a:t>The frequency equal to the sum </a:t>
            </a:r>
            <a:r>
              <a:rPr lang="en-US" sz="1600" dirty="0" err="1" smtClean="0"/>
              <a:t>f1</a:t>
            </a:r>
            <a:r>
              <a:rPr lang="en-US" sz="1600" dirty="0" smtClean="0"/>
              <a:t> + </a:t>
            </a:r>
            <a:r>
              <a:rPr lang="en-US" sz="1600" dirty="0" err="1" smtClean="0"/>
              <a:t>f2</a:t>
            </a:r>
            <a:r>
              <a:rPr lang="en-US" sz="1600" dirty="0" smtClean="0"/>
              <a:t> will be generated only if both opposite beams saturate the same particles, </a:t>
            </a:r>
            <a:r>
              <a:rPr lang="en-US" sz="1600" dirty="0" err="1" smtClean="0"/>
              <a:t>ie</a:t>
            </a:r>
            <a:r>
              <a:rPr lang="en-US" sz="1600" dirty="0" smtClean="0"/>
              <a:t> particles at zero velocity with respect to the beams.</a:t>
            </a:r>
            <a:endParaRPr lang="en-US" sz="1600" dirty="0"/>
          </a:p>
        </p:txBody>
      </p:sp>
    </p:spTree>
    <p:extLst>
      <p:ext uri="{BB962C8B-B14F-4D97-AF65-F5344CB8AC3E}">
        <p14:creationId xmlns:p14="http://schemas.microsoft.com/office/powerpoint/2010/main" val="419981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8" name="Zástupný symbol pro obsah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97910" y="792163"/>
            <a:ext cx="4462780" cy="5578475"/>
          </a:xfrm>
        </p:spPr>
      </p:pic>
      <p:sp>
        <p:nvSpPr>
          <p:cNvPr id="4" name="Zástupný symbol pro text 3"/>
          <p:cNvSpPr>
            <a:spLocks noGrp="1"/>
          </p:cNvSpPr>
          <p:nvPr>
            <p:ph type="body" sz="half" idx="2"/>
          </p:nvPr>
        </p:nvSpPr>
        <p:spPr/>
        <p:txBody>
          <a:bodyPr/>
          <a:lstStyle/>
          <a:p>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12</a:t>
            </a:fld>
            <a:endParaRPr lang="en-US"/>
          </a:p>
        </p:txBody>
      </p:sp>
    </p:spTree>
    <p:extLst>
      <p:ext uri="{BB962C8B-B14F-4D97-AF65-F5344CB8AC3E}">
        <p14:creationId xmlns:p14="http://schemas.microsoft.com/office/powerpoint/2010/main" val="545099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8" name="Zástupný symbol pro obsah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1800" y="1754219"/>
            <a:ext cx="5715000" cy="3654362"/>
          </a:xfrm>
        </p:spPr>
      </p:pic>
      <p:sp>
        <p:nvSpPr>
          <p:cNvPr id="4" name="Zástupný symbol pro text 3"/>
          <p:cNvSpPr>
            <a:spLocks noGrp="1"/>
          </p:cNvSpPr>
          <p:nvPr>
            <p:ph type="body" sz="half" idx="2"/>
          </p:nvPr>
        </p:nvSpPr>
        <p:spPr/>
        <p:txBody>
          <a:bodyPr/>
          <a:lstStyle/>
          <a:p>
            <a:endParaRPr lang="cs-CZ"/>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13</a:t>
            </a:fld>
            <a:endParaRPr lang="en-US"/>
          </a:p>
        </p:txBody>
      </p:sp>
    </p:spTree>
    <p:extLst>
      <p:ext uri="{BB962C8B-B14F-4D97-AF65-F5344CB8AC3E}">
        <p14:creationId xmlns:p14="http://schemas.microsoft.com/office/powerpoint/2010/main" val="1590592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Resonant optoacoustic cuvettes</a:t>
            </a:r>
            <a:endParaRPr lang="en-US" dirty="0"/>
          </a:p>
        </p:txBody>
      </p:sp>
      <p:pic>
        <p:nvPicPr>
          <p:cNvPr id="8" name="Zástupný symbol pro obsah 7"/>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8892" r="30682" b="17167"/>
          <a:stretch/>
        </p:blipFill>
        <p:spPr>
          <a:xfrm rot="5400000">
            <a:off x="3505784" y="678792"/>
            <a:ext cx="4887300" cy="5635189"/>
          </a:xfrm>
        </p:spPr>
      </p:pic>
      <p:sp>
        <p:nvSpPr>
          <p:cNvPr id="4" name="Zástupný symbol pro text 3"/>
          <p:cNvSpPr>
            <a:spLocks noGrp="1"/>
          </p:cNvSpPr>
          <p:nvPr>
            <p:ph type="body" sz="half" idx="2"/>
          </p:nvPr>
        </p:nvSpPr>
        <p:spPr/>
        <p:txBody>
          <a:bodyPr/>
          <a:lstStyle/>
          <a:p>
            <a:r>
              <a:rPr lang="en-US" dirty="0" smtClean="0"/>
              <a:t>A – longitudinal resonance</a:t>
            </a:r>
          </a:p>
          <a:p>
            <a:r>
              <a:rPr lang="en-US" dirty="0" smtClean="0"/>
              <a:t>B – azimuthal resonance</a:t>
            </a:r>
          </a:p>
          <a:p>
            <a:r>
              <a:rPr lang="en-US" dirty="0" smtClean="0"/>
              <a:t>C – radial resonance</a:t>
            </a:r>
          </a:p>
          <a:p>
            <a:r>
              <a:rPr lang="en-US" dirty="0" smtClean="0"/>
              <a:t>D – </a:t>
            </a:r>
            <a:r>
              <a:rPr lang="en-US" dirty="0" err="1" smtClean="0"/>
              <a:t>Helmoltz</a:t>
            </a:r>
            <a:r>
              <a:rPr lang="en-US" dirty="0" smtClean="0"/>
              <a:t> resonator</a:t>
            </a:r>
          </a:p>
          <a:p>
            <a:endParaRPr lang="en-US" dirty="0" smtClean="0"/>
          </a:p>
          <a:p>
            <a:r>
              <a:rPr lang="en-US" dirty="0" smtClean="0"/>
              <a:t>(</a:t>
            </a:r>
            <a:r>
              <a:rPr lang="en-US" dirty="0" err="1" smtClean="0"/>
              <a:t>A</a:t>
            </a:r>
            <a:r>
              <a:rPr lang="en-US" baseline="-25000" dirty="0" err="1" smtClean="0"/>
              <a:t>0</a:t>
            </a:r>
            <a:r>
              <a:rPr lang="en-US" dirty="0" smtClean="0"/>
              <a:t> perpendicular cross-sectional area of the tube, </a:t>
            </a:r>
            <a:r>
              <a:rPr lang="en-US" dirty="0" err="1" smtClean="0"/>
              <a:t>l</a:t>
            </a:r>
            <a:r>
              <a:rPr lang="en-US" baseline="-25000" dirty="0" err="1" smtClean="0"/>
              <a:t>0</a:t>
            </a:r>
            <a:r>
              <a:rPr lang="en-US" dirty="0" smtClean="0"/>
              <a:t> – tube length)</a:t>
            </a:r>
            <a:endParaRPr lang="en-US" dirty="0"/>
          </a:p>
        </p:txBody>
      </p:sp>
      <p:sp>
        <p:nvSpPr>
          <p:cNvPr id="5" name="Zástupný symbol pro datum 4"/>
          <p:cNvSpPr>
            <a:spLocks noGrp="1"/>
          </p:cNvSpPr>
          <p:nvPr>
            <p:ph type="dt" sz="half" idx="10"/>
          </p:nvPr>
        </p:nvSpPr>
        <p:spPr/>
        <p:txBody>
          <a:bodyPr/>
          <a:lstStyle/>
          <a:p>
            <a:r>
              <a:rPr lang="en-US" dirty="0" smtClean="0"/>
              <a:t>2010</a:t>
            </a:r>
            <a:endParaRPr lang="en-US" dirty="0"/>
          </a:p>
        </p:txBody>
      </p:sp>
      <p:sp>
        <p:nvSpPr>
          <p:cNvPr id="6" name="Zástupný symbol pro zápatí 5"/>
          <p:cNvSpPr>
            <a:spLocks noGrp="1"/>
          </p:cNvSpPr>
          <p:nvPr>
            <p:ph type="ftr" sz="quarter" idx="11"/>
          </p:nvPr>
        </p:nvSpPr>
        <p:spPr/>
        <p:txBody>
          <a:bodyPr/>
          <a:lstStyle/>
          <a:p>
            <a:pPr algn="r"/>
            <a:r>
              <a:rPr lang="en-US" dirty="0" smtClean="0"/>
              <a:t>prof. </a:t>
            </a:r>
            <a:r>
              <a:rPr lang="en-US" dirty="0" err="1" smtClean="0"/>
              <a:t>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14</a:t>
            </a:fld>
            <a:endParaRPr lang="en-US" dirty="0"/>
          </a:p>
        </p:txBody>
      </p:sp>
      <p:sp>
        <p:nvSpPr>
          <p:cNvPr id="9" name="TextovéPole 8"/>
          <p:cNvSpPr txBox="1"/>
          <p:nvPr/>
        </p:nvSpPr>
        <p:spPr>
          <a:xfrm>
            <a:off x="4283968" y="2780928"/>
            <a:ext cx="432048" cy="369332"/>
          </a:xfrm>
          <a:prstGeom prst="rect">
            <a:avLst/>
          </a:prstGeom>
          <a:solidFill>
            <a:schemeClr val="bg1"/>
          </a:solidFill>
        </p:spPr>
        <p:txBody>
          <a:bodyPr wrap="square" rtlCol="0">
            <a:spAutoFit/>
          </a:bodyPr>
          <a:lstStyle/>
          <a:p>
            <a:r>
              <a:rPr lang="en-US" dirty="0" smtClean="0"/>
              <a:t>A</a:t>
            </a:r>
            <a:endParaRPr lang="en-US" dirty="0"/>
          </a:p>
        </p:txBody>
      </p:sp>
      <p:sp>
        <p:nvSpPr>
          <p:cNvPr id="11" name="TextovéPole 10"/>
          <p:cNvSpPr txBox="1"/>
          <p:nvPr/>
        </p:nvSpPr>
        <p:spPr>
          <a:xfrm>
            <a:off x="7236296" y="2668270"/>
            <a:ext cx="338554" cy="369332"/>
          </a:xfrm>
          <a:prstGeom prst="rect">
            <a:avLst/>
          </a:prstGeom>
          <a:solidFill>
            <a:schemeClr val="bg1"/>
          </a:solidFill>
        </p:spPr>
        <p:txBody>
          <a:bodyPr wrap="none" rtlCol="0">
            <a:spAutoFit/>
          </a:bodyPr>
          <a:lstStyle/>
          <a:p>
            <a:r>
              <a:rPr lang="en-US" dirty="0" smtClean="0"/>
              <a:t>B</a:t>
            </a:r>
            <a:endParaRPr lang="en-US" dirty="0"/>
          </a:p>
        </p:txBody>
      </p:sp>
      <p:sp>
        <p:nvSpPr>
          <p:cNvPr id="12" name="TextovéPole 11"/>
          <p:cNvSpPr txBox="1"/>
          <p:nvPr/>
        </p:nvSpPr>
        <p:spPr>
          <a:xfrm>
            <a:off x="4283968" y="5445224"/>
            <a:ext cx="432048" cy="369332"/>
          </a:xfrm>
          <a:prstGeom prst="rect">
            <a:avLst/>
          </a:prstGeom>
          <a:solidFill>
            <a:schemeClr val="bg1"/>
          </a:solidFill>
        </p:spPr>
        <p:txBody>
          <a:bodyPr wrap="square" rtlCol="0">
            <a:spAutoFit/>
          </a:bodyPr>
          <a:lstStyle/>
          <a:p>
            <a:r>
              <a:rPr lang="en-US" dirty="0" smtClean="0"/>
              <a:t>C</a:t>
            </a:r>
            <a:endParaRPr lang="en-US" dirty="0"/>
          </a:p>
        </p:txBody>
      </p:sp>
      <p:sp>
        <p:nvSpPr>
          <p:cNvPr id="13" name="TextovéPole 12"/>
          <p:cNvSpPr txBox="1"/>
          <p:nvPr/>
        </p:nvSpPr>
        <p:spPr>
          <a:xfrm>
            <a:off x="7223472" y="5517232"/>
            <a:ext cx="351378" cy="369332"/>
          </a:xfrm>
          <a:prstGeom prst="rect">
            <a:avLst/>
          </a:prstGeom>
          <a:solidFill>
            <a:schemeClr val="bg1"/>
          </a:solid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270934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15</a:t>
            </a:fld>
            <a:endParaRPr lang="en-US"/>
          </a:p>
        </p:txBody>
      </p:sp>
      <p:sp>
        <p:nvSpPr>
          <p:cNvPr id="8" name="Obdélník 7"/>
          <p:cNvSpPr/>
          <p:nvPr/>
        </p:nvSpPr>
        <p:spPr>
          <a:xfrm>
            <a:off x="323528" y="5517232"/>
            <a:ext cx="8496944" cy="1200329"/>
          </a:xfrm>
          <a:prstGeom prst="rect">
            <a:avLst/>
          </a:prstGeom>
        </p:spPr>
        <p:txBody>
          <a:bodyPr wrap="square">
            <a:spAutoFit/>
          </a:bodyPr>
          <a:lstStyle/>
          <a:p>
            <a:r>
              <a:rPr lang="en-US" dirty="0" err="1"/>
              <a:t>Photoacoustic</a:t>
            </a:r>
            <a:r>
              <a:rPr lang="en-US" dirty="0"/>
              <a:t> cell applied for </a:t>
            </a:r>
            <a:r>
              <a:rPr lang="en-US" dirty="0" smtClean="0"/>
              <a:t>temperature-dependent</a:t>
            </a:r>
            <a:r>
              <a:rPr lang="cs-CZ" dirty="0" smtClean="0"/>
              <a:t> </a:t>
            </a:r>
            <a:r>
              <a:rPr lang="en-US" dirty="0" smtClean="0"/>
              <a:t>investigations </a:t>
            </a:r>
            <a:r>
              <a:rPr lang="en-US" dirty="0"/>
              <a:t>on fatty acids. The temperature of the </a:t>
            </a:r>
            <a:r>
              <a:rPr lang="en-US" dirty="0" smtClean="0"/>
              <a:t>water</a:t>
            </a:r>
            <a:r>
              <a:rPr lang="cs-CZ" dirty="0" smtClean="0"/>
              <a:t> </a:t>
            </a:r>
            <a:r>
              <a:rPr lang="en-US" dirty="0" smtClean="0"/>
              <a:t>bath </a:t>
            </a:r>
            <a:r>
              <a:rPr lang="en-US" dirty="0"/>
              <a:t>was varied between 278 and </a:t>
            </a:r>
            <a:r>
              <a:rPr lang="en-US" dirty="0" smtClean="0"/>
              <a:t>350K</a:t>
            </a:r>
            <a:r>
              <a:rPr lang="cs-CZ" dirty="0" smtClean="0"/>
              <a:t> </a:t>
            </a:r>
            <a:r>
              <a:rPr lang="en-US" dirty="0" smtClean="0"/>
              <a:t>with </a:t>
            </a:r>
            <a:r>
              <a:rPr lang="en-US" dirty="0"/>
              <a:t>a cold finger and </a:t>
            </a:r>
            <a:r>
              <a:rPr lang="en-US" dirty="0" smtClean="0"/>
              <a:t>two</a:t>
            </a:r>
            <a:r>
              <a:rPr lang="cs-CZ" dirty="0" smtClean="0"/>
              <a:t> </a:t>
            </a:r>
            <a:r>
              <a:rPr lang="en-US" dirty="0" smtClean="0"/>
              <a:t>immersion </a:t>
            </a:r>
            <a:r>
              <a:rPr lang="en-US" dirty="0"/>
              <a:t>heaters, while the temperature of the microphone</a:t>
            </a:r>
          </a:p>
          <a:p>
            <a:r>
              <a:rPr lang="en-US" dirty="0"/>
              <a:t>was kept constant with a cooling/heating device.</a:t>
            </a:r>
            <a:endParaRPr lang="cs-CZ" dirty="0"/>
          </a:p>
        </p:txBody>
      </p:sp>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476375" y="497557"/>
            <a:ext cx="619125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665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Resonant</a:t>
            </a:r>
            <a:r>
              <a:rPr lang="cs-CZ" dirty="0" smtClean="0"/>
              <a:t> </a:t>
            </a:r>
            <a:r>
              <a:rPr lang="cs-CZ" dirty="0" err="1" smtClean="0"/>
              <a:t>photoacoustic</a:t>
            </a:r>
            <a:endParaRPr lang="cs-CZ" dirty="0"/>
          </a:p>
        </p:txBody>
      </p:sp>
      <p:sp>
        <p:nvSpPr>
          <p:cNvPr id="3" name="Zástupný symbol pro datum 2"/>
          <p:cNvSpPr>
            <a:spLocks noGrp="1"/>
          </p:cNvSpPr>
          <p:nvPr>
            <p:ph type="dt" sz="half" idx="10"/>
          </p:nvPr>
        </p:nvSpPr>
        <p:spPr/>
        <p:txBody>
          <a:bodyPr/>
          <a:lstStyle/>
          <a:p>
            <a:r>
              <a:rPr lang="en-US" smtClean="0"/>
              <a:t>2010</a:t>
            </a:r>
            <a:endParaRPr lang="en-US"/>
          </a:p>
        </p:txBody>
      </p:sp>
      <p:sp>
        <p:nvSpPr>
          <p:cNvPr id="4" name="Zástupný symbol pro zápatí 3"/>
          <p:cNvSpPr>
            <a:spLocks noGrp="1"/>
          </p:cNvSpPr>
          <p:nvPr>
            <p:ph type="ftr" sz="quarter" idx="11"/>
          </p:nvPr>
        </p:nvSpPr>
        <p:spPr/>
        <p:txBody>
          <a:bodyPr/>
          <a:lstStyle/>
          <a:p>
            <a:pPr algn="r"/>
            <a:r>
              <a:rPr lang="en-US" smtClean="0"/>
              <a:t>prof. Otruba</a:t>
            </a:r>
            <a:endParaRPr lang="en-US" dirty="0"/>
          </a:p>
        </p:txBody>
      </p:sp>
      <p:sp>
        <p:nvSpPr>
          <p:cNvPr id="5" name="Zástupný symbol pro číslo snímku 4"/>
          <p:cNvSpPr>
            <a:spLocks noGrp="1"/>
          </p:cNvSpPr>
          <p:nvPr>
            <p:ph type="sldNum" sz="quarter" idx="12"/>
          </p:nvPr>
        </p:nvSpPr>
        <p:spPr/>
        <p:txBody>
          <a:bodyPr/>
          <a:lstStyle/>
          <a:p>
            <a:fld id="{0CFEC368-1D7A-4F81-ABF6-AE0E36BAF64C}" type="slidenum">
              <a:rPr lang="en-US" smtClean="0"/>
              <a:pPr/>
              <a:t>16</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7" y="2060848"/>
            <a:ext cx="9154687"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874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Photoacoustic</a:t>
            </a:r>
            <a:r>
              <a:rPr lang="cs-CZ" dirty="0" smtClean="0"/>
              <a:t> </a:t>
            </a:r>
            <a:r>
              <a:rPr lang="cs-CZ" dirty="0" err="1"/>
              <a:t>soot</a:t>
            </a:r>
            <a:r>
              <a:rPr lang="cs-CZ" dirty="0"/>
              <a:t> </a:t>
            </a:r>
            <a:r>
              <a:rPr lang="cs-CZ" dirty="0" smtClean="0"/>
              <a:t>sensor</a:t>
            </a:r>
            <a:endParaRPr lang="cs-CZ" dirty="0"/>
          </a:p>
        </p:txBody>
      </p:sp>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17</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53"/>
          <a:stretch/>
        </p:blipFill>
        <p:spPr bwMode="auto">
          <a:xfrm>
            <a:off x="1115616" y="1628800"/>
            <a:ext cx="6768752" cy="492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6648450"/>
            <a:ext cx="22479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407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18</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7" y="1404905"/>
            <a:ext cx="8964488" cy="4059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510" y="6648450"/>
            <a:ext cx="22479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214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en-US" smtClean="0"/>
              <a:t>2010</a:t>
            </a:r>
            <a:endParaRPr lang="en-US"/>
          </a:p>
        </p:txBody>
      </p:sp>
      <p:sp>
        <p:nvSpPr>
          <p:cNvPr id="3" name="Zástupný symbol pro zápatí 2"/>
          <p:cNvSpPr>
            <a:spLocks noGrp="1"/>
          </p:cNvSpPr>
          <p:nvPr>
            <p:ph type="ftr" sz="quarter" idx="11"/>
          </p:nvPr>
        </p:nvSpPr>
        <p:spPr/>
        <p:txBody>
          <a:bodyPr/>
          <a:lstStyle/>
          <a:p>
            <a:pPr algn="r"/>
            <a:r>
              <a:rPr lang="en-US" smtClean="0"/>
              <a:t>prof. Otruba</a:t>
            </a:r>
            <a:endParaRPr lang="en-US" dirty="0"/>
          </a:p>
        </p:txBody>
      </p:sp>
      <p:sp>
        <p:nvSpPr>
          <p:cNvPr id="4" name="Zástupný symbol pro číslo snímku 3"/>
          <p:cNvSpPr>
            <a:spLocks noGrp="1"/>
          </p:cNvSpPr>
          <p:nvPr>
            <p:ph type="sldNum" sz="quarter" idx="12"/>
          </p:nvPr>
        </p:nvSpPr>
        <p:spPr/>
        <p:txBody>
          <a:bodyPr/>
          <a:lstStyle/>
          <a:p>
            <a:fld id="{0CFEC368-1D7A-4F81-ABF6-AE0E36BAF64C}" type="slidenum">
              <a:rPr lang="en-US" smtClean="0"/>
              <a:pPr/>
              <a:t>19</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4133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648450"/>
            <a:ext cx="22479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868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en-US" dirty="0" smtClean="0"/>
              <a:t>The spectrophone</a:t>
            </a:r>
            <a:endParaRPr lang="en-US" dirty="0"/>
          </a:p>
        </p:txBody>
      </p:sp>
      <p:sp>
        <p:nvSpPr>
          <p:cNvPr id="4" name="Zástupný symbol pro datum 3"/>
          <p:cNvSpPr>
            <a:spLocks noGrp="1"/>
          </p:cNvSpPr>
          <p:nvPr>
            <p:ph type="dt" sz="half" idx="10"/>
          </p:nvPr>
        </p:nvSpPr>
        <p:spPr/>
        <p:txBody>
          <a:bodyPr/>
          <a:lstStyle/>
          <a:p>
            <a:r>
              <a:rPr lang="en-US" dirty="0" smtClean="0"/>
              <a:t>2010</a:t>
            </a:r>
            <a:endParaRPr lang="en-US" dirty="0"/>
          </a:p>
        </p:txBody>
      </p:sp>
      <p:sp>
        <p:nvSpPr>
          <p:cNvPr id="5" name="Zástupný symbol pro zápatí 4"/>
          <p:cNvSpPr>
            <a:spLocks noGrp="1"/>
          </p:cNvSpPr>
          <p:nvPr>
            <p:ph type="ftr" sz="quarter" idx="11"/>
          </p:nvPr>
        </p:nvSpPr>
        <p:spPr/>
        <p:txBody>
          <a:bodyPr/>
          <a:lstStyle/>
          <a:p>
            <a:pPr algn="r"/>
            <a:r>
              <a:rPr lang="en-US" dirty="0" smtClean="0"/>
              <a:t>prof. </a:t>
            </a:r>
            <a:r>
              <a:rPr lang="en-US" dirty="0" err="1" smtClean="0"/>
              <a:t>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2</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15" y="1844824"/>
            <a:ext cx="5137325" cy="250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67544" y="4765417"/>
            <a:ext cx="5328592" cy="1323439"/>
          </a:xfrm>
          <a:prstGeom prst="rect">
            <a:avLst/>
          </a:prstGeom>
        </p:spPr>
        <p:txBody>
          <a:bodyPr wrap="square">
            <a:spAutoFit/>
          </a:bodyPr>
          <a:lstStyle/>
          <a:p>
            <a:r>
              <a:rPr lang="en-US" sz="2000" dirty="0" smtClean="0"/>
              <a:t>In 1881 A.G. Bell proposed a </a:t>
            </a:r>
            <a:r>
              <a:rPr lang="en-US" sz="2000" i="1" dirty="0" smtClean="0"/>
              <a:t>spectrophone</a:t>
            </a:r>
            <a:r>
              <a:rPr lang="en-US" sz="2000" dirty="0" smtClean="0"/>
              <a:t> “for the purpose of examination of the absorption spectra of bodies in those portions of the spectrum that are invisible”.</a:t>
            </a:r>
            <a:endParaRPr lang="en-US" sz="2000" dirty="0"/>
          </a:p>
        </p:txBody>
      </p:sp>
      <p:pic>
        <p:nvPicPr>
          <p:cNvPr id="1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99640" y="1268759"/>
            <a:ext cx="373380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857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en-US" smtClean="0"/>
              <a:t>2010</a:t>
            </a:r>
            <a:endParaRPr lang="en-US"/>
          </a:p>
        </p:txBody>
      </p:sp>
      <p:sp>
        <p:nvSpPr>
          <p:cNvPr id="3" name="Zástupný symbol pro zápatí 2"/>
          <p:cNvSpPr>
            <a:spLocks noGrp="1"/>
          </p:cNvSpPr>
          <p:nvPr>
            <p:ph type="ftr" sz="quarter" idx="11"/>
          </p:nvPr>
        </p:nvSpPr>
        <p:spPr/>
        <p:txBody>
          <a:bodyPr/>
          <a:lstStyle/>
          <a:p>
            <a:pPr algn="r"/>
            <a:r>
              <a:rPr lang="en-US" smtClean="0"/>
              <a:t>prof. Otruba</a:t>
            </a:r>
            <a:endParaRPr lang="en-US" dirty="0"/>
          </a:p>
        </p:txBody>
      </p:sp>
      <p:sp>
        <p:nvSpPr>
          <p:cNvPr id="4" name="Zástupný symbol pro číslo snímku 3"/>
          <p:cNvSpPr>
            <a:spLocks noGrp="1"/>
          </p:cNvSpPr>
          <p:nvPr>
            <p:ph type="sldNum" sz="quarter" idx="12"/>
          </p:nvPr>
        </p:nvSpPr>
        <p:spPr/>
        <p:txBody>
          <a:bodyPr/>
          <a:lstStyle/>
          <a:p>
            <a:fld id="{0CFEC368-1D7A-4F81-ABF6-AE0E36BAF64C}" type="slidenum">
              <a:rPr lang="en-US" smtClean="0"/>
              <a:pPr/>
              <a:t>20</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363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668208"/>
            <a:ext cx="22479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871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Photoacoustic Microscopy - PAM</a:t>
            </a:r>
            <a:endParaRPr lang="en-US" dirty="0"/>
          </a:p>
        </p:txBody>
      </p:sp>
      <p:sp>
        <p:nvSpPr>
          <p:cNvPr id="3" name="Zástupný symbol pro obsah 2"/>
          <p:cNvSpPr>
            <a:spLocks noGrp="1"/>
          </p:cNvSpPr>
          <p:nvPr>
            <p:ph idx="1"/>
          </p:nvPr>
        </p:nvSpPr>
        <p:spPr/>
        <p:txBody>
          <a:bodyPr>
            <a:normAutofit lnSpcReduction="10000"/>
          </a:bodyPr>
          <a:lstStyle/>
          <a:p>
            <a:r>
              <a:rPr lang="en-US" dirty="0" smtClean="0"/>
              <a:t>Because light radiation is very easy to focus on an area of the order of 10</a:t>
            </a:r>
            <a:r>
              <a:rPr lang="en-US" baseline="30000" dirty="0" smtClean="0"/>
              <a:t>-6</a:t>
            </a:r>
            <a:r>
              <a:rPr lang="en-US" dirty="0" smtClean="0"/>
              <a:t> m, it is possible to perform a photoacoustic phenomenon in microscale and to obtain information about the two-dimensional distribution of the photoacoustic signal by sample scanning.</a:t>
            </a:r>
          </a:p>
          <a:p>
            <a:r>
              <a:rPr lang="en-US" dirty="0" smtClean="0"/>
              <a:t>By computer processing of this information, an image can also be created on the screen where different blackening areas correspond to different intensity of the photoacoustic signal. However, it is a complex function not only of light absorption in the sample but also of its local structure, its elastic and thermal properties, and also the morphology and perfection of the sample surface.</a:t>
            </a:r>
          </a:p>
          <a:p>
            <a:r>
              <a:rPr lang="en-US" dirty="0" smtClean="0"/>
              <a:t>It always depends on factors influencing not only absorption but also light scattering</a:t>
            </a:r>
            <a:r>
              <a:rPr lang="en-US" dirty="0" smtClean="0"/>
              <a:t>.</a:t>
            </a:r>
            <a:endParaRPr lang="en-US" dirty="0"/>
          </a:p>
        </p:txBody>
      </p:sp>
      <p:sp>
        <p:nvSpPr>
          <p:cNvPr id="4" name="Zástupný symbol pro datum 3"/>
          <p:cNvSpPr>
            <a:spLocks noGrp="1"/>
          </p:cNvSpPr>
          <p:nvPr>
            <p:ph type="dt" sz="half" idx="10"/>
          </p:nvPr>
        </p:nvSpPr>
        <p:spPr/>
        <p:txBody>
          <a:bodyPr/>
          <a:lstStyle/>
          <a:p>
            <a:r>
              <a:rPr lang="en-US" dirty="0" smtClean="0"/>
              <a:t>2010</a:t>
            </a:r>
            <a:endParaRPr lang="en-US" dirty="0"/>
          </a:p>
        </p:txBody>
      </p:sp>
      <p:sp>
        <p:nvSpPr>
          <p:cNvPr id="5" name="Zástupný symbol pro zápatí 4"/>
          <p:cNvSpPr>
            <a:spLocks noGrp="1"/>
          </p:cNvSpPr>
          <p:nvPr>
            <p:ph type="ftr" sz="quarter" idx="11"/>
          </p:nvPr>
        </p:nvSpPr>
        <p:spPr/>
        <p:txBody>
          <a:bodyPr/>
          <a:lstStyle/>
          <a:p>
            <a:pPr algn="r"/>
            <a:r>
              <a:rPr lang="en-US" dirty="0" smtClean="0"/>
              <a:t>prof. </a:t>
            </a:r>
            <a:r>
              <a:rPr lang="en-US" dirty="0" err="1" smtClean="0"/>
              <a:t>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21</a:t>
            </a:fld>
            <a:endParaRPr lang="en-US" dirty="0"/>
          </a:p>
        </p:txBody>
      </p:sp>
    </p:spTree>
    <p:extLst>
      <p:ext uri="{BB962C8B-B14F-4D97-AF65-F5344CB8AC3E}">
        <p14:creationId xmlns:p14="http://schemas.microsoft.com/office/powerpoint/2010/main" val="1034564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1"/>
          <p:cNvSpPr>
            <a:spLocks noGrp="1"/>
          </p:cNvSpPr>
          <p:nvPr>
            <p:ph type="title"/>
          </p:nvPr>
        </p:nvSpPr>
        <p:spPr/>
        <p:txBody>
          <a:bodyPr/>
          <a:lstStyle/>
          <a:p>
            <a:r>
              <a:rPr lang="en-US" dirty="0" smtClean="0"/>
              <a:t>Principles of PAM</a:t>
            </a:r>
            <a:endParaRPr lang="en-US" dirty="0"/>
          </a:p>
        </p:txBody>
      </p:sp>
      <p:sp>
        <p:nvSpPr>
          <p:cNvPr id="13" name="Zástupný symbol pro obsah 12"/>
          <p:cNvSpPr>
            <a:spLocks noGrp="1"/>
          </p:cNvSpPr>
          <p:nvPr>
            <p:ph sz="half" idx="1"/>
          </p:nvPr>
        </p:nvSpPr>
        <p:spPr>
          <a:xfrm>
            <a:off x="457200" y="1412776"/>
            <a:ext cx="4038600" cy="5181664"/>
          </a:xfrm>
        </p:spPr>
        <p:txBody>
          <a:bodyPr>
            <a:normAutofit fontScale="62500" lnSpcReduction="20000"/>
          </a:bodyPr>
          <a:lstStyle/>
          <a:p>
            <a:r>
              <a:rPr lang="en-US" dirty="0" smtClean="0"/>
              <a:t>The amplitude-modulated laser light radiation is focused on a spot of about </a:t>
            </a:r>
            <a:r>
              <a:rPr lang="en-US" dirty="0" err="1" smtClean="0"/>
              <a:t>1</a:t>
            </a:r>
            <a:r>
              <a:rPr lang="en-US" dirty="0" err="1" smtClean="0">
                <a:latin typeface="Calibri"/>
                <a:cs typeface="Calibri"/>
              </a:rPr>
              <a:t>µ</a:t>
            </a:r>
            <a:r>
              <a:rPr lang="en-US" dirty="0" err="1" smtClean="0"/>
              <a:t>m</a:t>
            </a:r>
            <a:r>
              <a:rPr lang="en-US" dirty="0" smtClean="0"/>
              <a:t> in diameter on the surface of the sample and the sample is scanned in two dimensions. The resulting photoacoustic signal is detected by a transducer in direct contact with the sample (9) or microphone (6). The electrical signal is further processed and used to create an image on the monitor screen.</a:t>
            </a:r>
          </a:p>
          <a:p>
            <a:r>
              <a:rPr lang="en-US" dirty="0" smtClean="0"/>
              <a:t>As a transducer, piezoelectric grinding is usually used, which can work with high modulation frequencies, allows faster scanning and has less sensitivity to ambient noise</a:t>
            </a:r>
            <a:r>
              <a:rPr lang="en-US" dirty="0" smtClean="0"/>
              <a:t>.</a:t>
            </a:r>
          </a:p>
          <a:p>
            <a:r>
              <a:rPr lang="en-US" dirty="0" smtClean="0"/>
              <a:t>Electret miniature microphones with high sensitivity and frequency range up to MHz are used as microphone</a:t>
            </a:r>
            <a:r>
              <a:rPr lang="en-US" dirty="0" smtClean="0"/>
              <a:t>. </a:t>
            </a:r>
          </a:p>
          <a:p>
            <a:endParaRPr lang="en-US" dirty="0"/>
          </a:p>
        </p:txBody>
      </p:sp>
      <p:sp>
        <p:nvSpPr>
          <p:cNvPr id="4" name="Zástupný symbol pro datum 3"/>
          <p:cNvSpPr>
            <a:spLocks noGrp="1"/>
          </p:cNvSpPr>
          <p:nvPr>
            <p:ph type="dt" sz="half" idx="10"/>
          </p:nvPr>
        </p:nvSpPr>
        <p:spPr/>
        <p:txBody>
          <a:bodyPr/>
          <a:lstStyle/>
          <a:p>
            <a:r>
              <a:rPr lang="en-US" dirty="0" smtClean="0"/>
              <a:t>2010</a:t>
            </a:r>
            <a:endParaRPr lang="en-US" dirty="0"/>
          </a:p>
        </p:txBody>
      </p:sp>
      <p:sp>
        <p:nvSpPr>
          <p:cNvPr id="5" name="Zástupný symbol pro zápatí 4"/>
          <p:cNvSpPr>
            <a:spLocks noGrp="1"/>
          </p:cNvSpPr>
          <p:nvPr>
            <p:ph type="ftr" sz="quarter" idx="11"/>
          </p:nvPr>
        </p:nvSpPr>
        <p:spPr/>
        <p:txBody>
          <a:bodyPr/>
          <a:lstStyle/>
          <a:p>
            <a:pPr algn="r"/>
            <a:r>
              <a:rPr lang="en-US" dirty="0" smtClean="0"/>
              <a:t>prof. </a:t>
            </a:r>
            <a:r>
              <a:rPr lang="en-US" dirty="0" err="1" smtClean="0"/>
              <a:t>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22</a:t>
            </a:fld>
            <a:endParaRPr lang="en-US" dirty="0"/>
          </a:p>
        </p:txBody>
      </p:sp>
      <p:pic>
        <p:nvPicPr>
          <p:cNvPr id="6146" name="Picture 2"/>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32040" y="1772816"/>
            <a:ext cx="347695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03"/>
          <a:stretch/>
        </p:blipFill>
        <p:spPr bwMode="auto">
          <a:xfrm rot="5400000">
            <a:off x="5097122" y="3663178"/>
            <a:ext cx="2890576" cy="297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30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en-US" dirty="0" smtClean="0"/>
              <a:t>PAM applications</a:t>
            </a:r>
            <a:endParaRPr lang="en-US" dirty="0"/>
          </a:p>
        </p:txBody>
      </p:sp>
      <p:sp>
        <p:nvSpPr>
          <p:cNvPr id="9" name="Zástupný symbol pro obsah 8"/>
          <p:cNvSpPr>
            <a:spLocks noGrp="1"/>
          </p:cNvSpPr>
          <p:nvPr>
            <p:ph idx="1"/>
          </p:nvPr>
        </p:nvSpPr>
        <p:spPr/>
        <p:txBody>
          <a:bodyPr>
            <a:normAutofit fontScale="70000" lnSpcReduction="20000"/>
          </a:bodyPr>
          <a:lstStyle/>
          <a:p>
            <a:pPr marL="0" indent="0">
              <a:buNone/>
            </a:pPr>
            <a:r>
              <a:rPr lang="en-US" dirty="0" smtClean="0"/>
              <a:t>The method provides visual information in a microscale similar to conventional optical microscopy and further allows e.g.</a:t>
            </a:r>
            <a:r>
              <a:rPr lang="en-US" dirty="0" smtClean="0"/>
              <a:t>:</a:t>
            </a:r>
          </a:p>
          <a:p>
            <a:r>
              <a:rPr lang="en-US" dirty="0" smtClean="0"/>
              <a:t>to determine the local optical absorption spectrum or its differences in different places of the surface</a:t>
            </a:r>
            <a:endParaRPr lang="en-US" dirty="0" smtClean="0"/>
          </a:p>
          <a:p>
            <a:r>
              <a:rPr lang="en-US" dirty="0" smtClean="0"/>
              <a:t>obtain information about local thermal and elastic properties (detection of layered structures on and under the surface)</a:t>
            </a:r>
            <a:endParaRPr lang="en-US" dirty="0" smtClean="0"/>
          </a:p>
          <a:p>
            <a:r>
              <a:rPr lang="en-US" dirty="0" smtClean="0"/>
              <a:t>detect photovoltaic processes in semiconductor devices (the presence of short circuits or losses can be detected in a timely and non-destructive manner</a:t>
            </a:r>
            <a:r>
              <a:rPr lang="en-US" dirty="0" smtClean="0"/>
              <a:t>)</a:t>
            </a:r>
          </a:p>
          <a:p>
            <a:r>
              <a:rPr lang="en-US" dirty="0" smtClean="0"/>
              <a:t>investigate photochemical processes</a:t>
            </a:r>
            <a:endParaRPr lang="en-US" dirty="0" smtClean="0"/>
          </a:p>
          <a:p>
            <a:r>
              <a:rPr lang="en-US" dirty="0" smtClean="0"/>
              <a:t>measure thin film thickness (by analyzing amplitude and phase of photoacoustic signal)</a:t>
            </a:r>
            <a:endParaRPr lang="en-US" dirty="0" smtClean="0"/>
          </a:p>
          <a:p>
            <a:r>
              <a:rPr lang="en-US" dirty="0" smtClean="0"/>
              <a:t>determine the depth profile of the examined material (by changing the wavelength of the incident light or by changing the modulation frequency, the depth of the optical penetration and the depth at which the photoacoustic signal is produced can be changed</a:t>
            </a:r>
            <a:r>
              <a:rPr lang="en-US" dirty="0" smtClean="0"/>
              <a:t>)</a:t>
            </a:r>
          </a:p>
          <a:p>
            <a:r>
              <a:rPr lang="en-US" dirty="0" smtClean="0"/>
              <a:t>detect the presence of fluorescent dopants (since fluorescence reduces the PAM signal) and possibly their absorption band if it is possible to change the wavelength of the modulated excitation light.</a:t>
            </a:r>
            <a:endParaRPr lang="en-US" dirty="0"/>
          </a:p>
        </p:txBody>
      </p:sp>
      <p:sp>
        <p:nvSpPr>
          <p:cNvPr id="5" name="Zástupný symbol pro datum 4"/>
          <p:cNvSpPr>
            <a:spLocks noGrp="1"/>
          </p:cNvSpPr>
          <p:nvPr>
            <p:ph type="dt" sz="half" idx="10"/>
          </p:nvPr>
        </p:nvSpPr>
        <p:spPr/>
        <p:txBody>
          <a:bodyPr/>
          <a:lstStyle/>
          <a:p>
            <a:r>
              <a:rPr lang="en-US" dirty="0" smtClean="0"/>
              <a:t>2010</a:t>
            </a:r>
            <a:endParaRPr lang="en-US" dirty="0"/>
          </a:p>
        </p:txBody>
      </p:sp>
      <p:sp>
        <p:nvSpPr>
          <p:cNvPr id="6" name="Zástupný symbol pro zápatí 5"/>
          <p:cNvSpPr>
            <a:spLocks noGrp="1"/>
          </p:cNvSpPr>
          <p:nvPr>
            <p:ph type="ftr" sz="quarter" idx="11"/>
          </p:nvPr>
        </p:nvSpPr>
        <p:spPr/>
        <p:txBody>
          <a:bodyPr/>
          <a:lstStyle/>
          <a:p>
            <a:pPr algn="r"/>
            <a:r>
              <a:rPr lang="en-US" dirty="0" smtClean="0"/>
              <a:t>prof. </a:t>
            </a:r>
            <a:r>
              <a:rPr lang="en-US" dirty="0" err="1" smtClean="0"/>
              <a:t>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23</a:t>
            </a:fld>
            <a:endParaRPr lang="en-US" dirty="0"/>
          </a:p>
        </p:txBody>
      </p:sp>
    </p:spTree>
    <p:extLst>
      <p:ext uri="{BB962C8B-B14F-4D97-AF65-F5344CB8AC3E}">
        <p14:creationId xmlns:p14="http://schemas.microsoft.com/office/powerpoint/2010/main" val="3953696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8124"/>
            <a:ext cx="8229600" cy="990600"/>
          </a:xfrm>
        </p:spPr>
        <p:txBody>
          <a:bodyPr/>
          <a:lstStyle/>
          <a:p>
            <a:r>
              <a:rPr lang="en-US" dirty="0" smtClean="0"/>
              <a:t>Photoacoustic effect</a:t>
            </a:r>
            <a:endParaRPr lang="en-US" dirty="0"/>
          </a:p>
        </p:txBody>
      </p:sp>
      <p:sp>
        <p:nvSpPr>
          <p:cNvPr id="3" name="Zástupný symbol pro obsah 2"/>
          <p:cNvSpPr>
            <a:spLocks noGrp="1"/>
          </p:cNvSpPr>
          <p:nvPr>
            <p:ph idx="1"/>
          </p:nvPr>
        </p:nvSpPr>
        <p:spPr>
          <a:xfrm>
            <a:off x="457200" y="1276179"/>
            <a:ext cx="8229600" cy="3052936"/>
          </a:xfrm>
        </p:spPr>
        <p:txBody>
          <a:bodyPr>
            <a:normAutofit fontScale="77500" lnSpcReduction="20000"/>
          </a:bodyPr>
          <a:lstStyle/>
          <a:p>
            <a:r>
              <a:rPr lang="en-US" dirty="0" smtClean="0"/>
              <a:t>The </a:t>
            </a:r>
            <a:r>
              <a:rPr lang="en-US" b="1" u="sng" dirty="0" smtClean="0"/>
              <a:t>photoacoustic effect </a:t>
            </a:r>
            <a:r>
              <a:rPr lang="en-US" dirty="0" smtClean="0"/>
              <a:t>is referred to as the occurrence of acoustic effects in the sample under investigation as a result of its localized periodic heating induced by </a:t>
            </a:r>
            <a:r>
              <a:rPr lang="en-US" b="1" u="sng" dirty="0" smtClean="0"/>
              <a:t>incident amplitude modulated light radiation</a:t>
            </a:r>
            <a:r>
              <a:rPr lang="en-US" dirty="0" smtClean="0"/>
              <a:t>. </a:t>
            </a:r>
          </a:p>
          <a:p>
            <a:r>
              <a:rPr lang="en-US" dirty="0" smtClean="0"/>
              <a:t>The modulation frequency can take values over a very wide range of 10 to 10</a:t>
            </a:r>
            <a:r>
              <a:rPr lang="en-US" baseline="30000" dirty="0" smtClean="0"/>
              <a:t>8</a:t>
            </a:r>
            <a:r>
              <a:rPr lang="en-US" dirty="0" smtClean="0"/>
              <a:t> Hz, depending on the type of substance to be studied and the type of acoustic detector. Modern microphones in combination with quality electronics can detect acoustic effects corresponding to temperature changes of the order of 10</a:t>
            </a:r>
            <a:r>
              <a:rPr lang="en-US" baseline="30000" dirty="0" smtClean="0"/>
              <a:t>-6</a:t>
            </a:r>
            <a:r>
              <a:rPr lang="en-US" dirty="0" smtClean="0"/>
              <a:t> to 10</a:t>
            </a:r>
            <a:r>
              <a:rPr lang="en-US" baseline="30000" dirty="0" smtClean="0"/>
              <a:t>-7</a:t>
            </a:r>
            <a:r>
              <a:rPr lang="en-US" dirty="0" smtClean="0"/>
              <a:t> ° C.</a:t>
            </a:r>
            <a:r>
              <a:rPr lang="en-US" baseline="30000" dirty="0" smtClean="0"/>
              <a:t> </a:t>
            </a:r>
          </a:p>
          <a:p>
            <a:r>
              <a:rPr lang="en-US" dirty="0" smtClean="0"/>
              <a:t>The phenomenon occurs in </a:t>
            </a:r>
            <a:r>
              <a:rPr lang="en-US" b="1" u="sng" dirty="0" smtClean="0"/>
              <a:t>gaseous, liquid and solid </a:t>
            </a:r>
            <a:r>
              <a:rPr lang="en-US" dirty="0" smtClean="0"/>
              <a:t>substances and according to the way in which heat is distributed from the source, two functional modes are distinguished - </a:t>
            </a:r>
            <a:r>
              <a:rPr lang="en-US" dirty="0" err="1" smtClean="0"/>
              <a:t>thermoacoustic</a:t>
            </a:r>
            <a:r>
              <a:rPr lang="en-US" dirty="0" smtClean="0"/>
              <a:t> and </a:t>
            </a:r>
            <a:r>
              <a:rPr lang="en-US" dirty="0" err="1" smtClean="0"/>
              <a:t>thermoelastic</a:t>
            </a:r>
            <a:r>
              <a:rPr lang="en-US" dirty="0" smtClean="0"/>
              <a:t>.  </a:t>
            </a:r>
          </a:p>
          <a:p>
            <a:endParaRPr lang="en-US" dirty="0"/>
          </a:p>
        </p:txBody>
      </p:sp>
      <p:sp>
        <p:nvSpPr>
          <p:cNvPr id="4" name="Zástupný symbol pro datum 3"/>
          <p:cNvSpPr>
            <a:spLocks noGrp="1"/>
          </p:cNvSpPr>
          <p:nvPr>
            <p:ph type="dt" sz="half" idx="10"/>
          </p:nvPr>
        </p:nvSpPr>
        <p:spPr/>
        <p:txBody>
          <a:bodyPr/>
          <a:lstStyle/>
          <a:p>
            <a:r>
              <a:rPr lang="en-US" dirty="0" smtClean="0"/>
              <a:t>2010</a:t>
            </a:r>
            <a:endParaRPr lang="en-US" dirty="0"/>
          </a:p>
        </p:txBody>
      </p:sp>
      <p:sp>
        <p:nvSpPr>
          <p:cNvPr id="5" name="Zástupný symbol pro zápatí 4"/>
          <p:cNvSpPr>
            <a:spLocks noGrp="1"/>
          </p:cNvSpPr>
          <p:nvPr>
            <p:ph type="ftr" sz="quarter" idx="11"/>
          </p:nvPr>
        </p:nvSpPr>
        <p:spPr/>
        <p:txBody>
          <a:bodyPr/>
          <a:lstStyle/>
          <a:p>
            <a:pPr algn="r"/>
            <a:r>
              <a:rPr lang="en-US" dirty="0" smtClean="0"/>
              <a:t>prof. </a:t>
            </a:r>
            <a:r>
              <a:rPr lang="en-US" dirty="0" err="1" smtClean="0"/>
              <a:t>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3</a:t>
            </a:fld>
            <a:endParaRPr lang="en-US" dirty="0"/>
          </a:p>
        </p:txBody>
      </p:sp>
      <p:pic>
        <p:nvPicPr>
          <p:cNvPr id="1028" name="Picture 4" descr="Výsledek obrázku pro photoacous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10" y="4329115"/>
            <a:ext cx="6680930" cy="2471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4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(Photoacoustic Spectroscopy - PAS)</a:t>
            </a:r>
            <a:endParaRPr lang="en-US" dirty="0"/>
          </a:p>
        </p:txBody>
      </p:sp>
      <p:sp>
        <p:nvSpPr>
          <p:cNvPr id="3" name="Zástupný symbol pro obsah 2"/>
          <p:cNvSpPr>
            <a:spLocks noGrp="1"/>
          </p:cNvSpPr>
          <p:nvPr>
            <p:ph idx="1"/>
          </p:nvPr>
        </p:nvSpPr>
        <p:spPr/>
        <p:txBody>
          <a:bodyPr>
            <a:normAutofit fontScale="85000" lnSpcReduction="10000"/>
          </a:bodyPr>
          <a:lstStyle/>
          <a:p>
            <a:r>
              <a:rPr lang="en-US" dirty="0" smtClean="0"/>
              <a:t>The level of acoustic effects depends on the amount of radiation absorbed - by measuring the photoacoustic effect at different wavelengths of light to determine the absorption spectrum of the test substance. PAS has some advantages over conventional optical spectroscopy: </a:t>
            </a:r>
          </a:p>
          <a:p>
            <a:r>
              <a:rPr lang="en-US" dirty="0" smtClean="0"/>
              <a:t>transmitted, reflected or elastically scattered light is not detected and does not interfere with the measurement itself</a:t>
            </a:r>
          </a:p>
          <a:p>
            <a:r>
              <a:rPr lang="en-US" dirty="0" smtClean="0"/>
              <a:t>allows to measure highly optically permeable materials (gases) containing a small amount of absorbing component (10</a:t>
            </a:r>
            <a:r>
              <a:rPr lang="en-US" baseline="30000" dirty="0" smtClean="0"/>
              <a:t>-15</a:t>
            </a:r>
            <a:r>
              <a:rPr lang="en-US" dirty="0" smtClean="0"/>
              <a:t> methane in nitrogen)</a:t>
            </a:r>
          </a:p>
          <a:p>
            <a:r>
              <a:rPr lang="en-US" dirty="0" smtClean="0"/>
              <a:t>Optical absorption can be measured even with high scattering materials (powders, amorphous substances, gels, colloidal suspensions etc.) or even with optically impermeable substances</a:t>
            </a:r>
          </a:p>
          <a:p>
            <a:r>
              <a:rPr lang="en-US" dirty="0" smtClean="0"/>
              <a:t>analysis of subsurface layers without sample destruction</a:t>
            </a:r>
          </a:p>
          <a:p>
            <a:r>
              <a:rPr lang="en-US" dirty="0" smtClean="0"/>
              <a:t>offers the possibility of measuring over a wide range of frequencies with the same detector </a:t>
            </a:r>
            <a:endParaRPr lang="en-US" dirty="0"/>
          </a:p>
        </p:txBody>
      </p:sp>
      <p:sp>
        <p:nvSpPr>
          <p:cNvPr id="4" name="Zástupný symbol pro datum 3"/>
          <p:cNvSpPr>
            <a:spLocks noGrp="1"/>
          </p:cNvSpPr>
          <p:nvPr>
            <p:ph type="dt" sz="half" idx="10"/>
          </p:nvPr>
        </p:nvSpPr>
        <p:spPr/>
        <p:txBody>
          <a:bodyPr/>
          <a:lstStyle/>
          <a:p>
            <a:r>
              <a:rPr lang="en-US" dirty="0" smtClean="0"/>
              <a:t>2010</a:t>
            </a:r>
            <a:endParaRPr lang="en-US" dirty="0"/>
          </a:p>
        </p:txBody>
      </p:sp>
      <p:sp>
        <p:nvSpPr>
          <p:cNvPr id="5" name="Zástupný symbol pro zápatí 4"/>
          <p:cNvSpPr>
            <a:spLocks noGrp="1"/>
          </p:cNvSpPr>
          <p:nvPr>
            <p:ph type="ftr" sz="quarter" idx="11"/>
          </p:nvPr>
        </p:nvSpPr>
        <p:spPr/>
        <p:txBody>
          <a:bodyPr/>
          <a:lstStyle/>
          <a:p>
            <a:pPr algn="r"/>
            <a:r>
              <a:rPr lang="en-US" dirty="0" smtClean="0"/>
              <a:t>prof. </a:t>
            </a:r>
            <a:r>
              <a:rPr lang="en-US" dirty="0" err="1" smtClean="0"/>
              <a:t>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4</a:t>
            </a:fld>
            <a:endParaRPr lang="en-US" dirty="0"/>
          </a:p>
        </p:txBody>
      </p:sp>
    </p:spTree>
    <p:extLst>
      <p:ext uri="{BB962C8B-B14F-4D97-AF65-F5344CB8AC3E}">
        <p14:creationId xmlns:p14="http://schemas.microsoft.com/office/powerpoint/2010/main" val="310662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Instrumentation requirements</a:t>
            </a:r>
            <a:endParaRPr lang="en-US" dirty="0"/>
          </a:p>
        </p:txBody>
      </p:sp>
      <p:sp>
        <p:nvSpPr>
          <p:cNvPr id="3" name="Zástupný symbol pro obsah 2"/>
          <p:cNvSpPr>
            <a:spLocks noGrp="1"/>
          </p:cNvSpPr>
          <p:nvPr>
            <p:ph idx="1"/>
          </p:nvPr>
        </p:nvSpPr>
        <p:spPr>
          <a:xfrm>
            <a:off x="457200" y="1484784"/>
            <a:ext cx="8229600" cy="5112568"/>
          </a:xfrm>
        </p:spPr>
        <p:txBody>
          <a:bodyPr>
            <a:normAutofit fontScale="92500" lnSpcReduction="10000"/>
          </a:bodyPr>
          <a:lstStyle/>
          <a:p>
            <a:r>
              <a:rPr lang="en-US" dirty="0" smtClean="0"/>
              <a:t>Source of intense radiation</a:t>
            </a:r>
          </a:p>
          <a:p>
            <a:pPr lvl="1"/>
            <a:r>
              <a:rPr lang="en-US" dirty="0" smtClean="0"/>
              <a:t>Laser is optimal </a:t>
            </a:r>
          </a:p>
          <a:p>
            <a:pPr lvl="1"/>
            <a:r>
              <a:rPr lang="en-US" dirty="0" smtClean="0"/>
              <a:t>Classic power supplies are also possible (</a:t>
            </a:r>
            <a:r>
              <a:rPr lang="en-US" dirty="0" err="1" smtClean="0"/>
              <a:t>eg</a:t>
            </a:r>
            <a:r>
              <a:rPr lang="en-US" dirty="0" smtClean="0"/>
              <a:t>. </a:t>
            </a:r>
            <a:r>
              <a:rPr lang="en-US" dirty="0" err="1" smtClean="0"/>
              <a:t>Xe</a:t>
            </a:r>
            <a:r>
              <a:rPr lang="en-US" dirty="0" smtClean="0"/>
              <a:t> lamp)</a:t>
            </a:r>
          </a:p>
          <a:p>
            <a:r>
              <a:rPr lang="en-US" dirty="0" smtClean="0"/>
              <a:t>Sensitive detection</a:t>
            </a:r>
          </a:p>
          <a:p>
            <a:pPr lvl="1"/>
            <a:r>
              <a:rPr lang="en-US" dirty="0" smtClean="0"/>
              <a:t>Microphones</a:t>
            </a:r>
          </a:p>
          <a:p>
            <a:pPr lvl="1"/>
            <a:r>
              <a:rPr lang="en-US" dirty="0" smtClean="0"/>
              <a:t>Hydrophones</a:t>
            </a:r>
          </a:p>
          <a:p>
            <a:pPr lvl="1"/>
            <a:r>
              <a:rPr lang="en-US" dirty="0" smtClean="0"/>
              <a:t>Piezo detectors</a:t>
            </a:r>
          </a:p>
          <a:p>
            <a:pPr lvl="1"/>
            <a:r>
              <a:rPr lang="en-US" dirty="0" smtClean="0"/>
              <a:t>Strain gauges</a:t>
            </a:r>
          </a:p>
          <a:p>
            <a:pPr lvl="1"/>
            <a:r>
              <a:rPr lang="en-US" dirty="0" smtClean="0"/>
              <a:t>Fiber detectors</a:t>
            </a:r>
          </a:p>
          <a:p>
            <a:pPr lvl="2"/>
            <a:r>
              <a:rPr lang="en-US" dirty="0" smtClean="0"/>
              <a:t>Strain gauge</a:t>
            </a:r>
          </a:p>
          <a:p>
            <a:pPr lvl="2"/>
            <a:r>
              <a:rPr lang="en-US" dirty="0" smtClean="0"/>
              <a:t>Piezoelectric</a:t>
            </a:r>
          </a:p>
          <a:p>
            <a:r>
              <a:rPr lang="en-US" dirty="0" smtClean="0"/>
              <a:t>Analysis of output signal of detectors</a:t>
            </a:r>
          </a:p>
          <a:p>
            <a:pPr lvl="1"/>
            <a:r>
              <a:rPr lang="en-US" dirty="0" smtClean="0"/>
              <a:t>FT</a:t>
            </a:r>
          </a:p>
          <a:p>
            <a:pPr lvl="1"/>
            <a:r>
              <a:rPr lang="en-US" dirty="0" smtClean="0"/>
              <a:t>Transition signal analysis</a:t>
            </a:r>
          </a:p>
          <a:p>
            <a:pPr lvl="1"/>
            <a:r>
              <a:rPr lang="en-US" dirty="0" smtClean="0"/>
              <a:t>Correlation functions</a:t>
            </a:r>
          </a:p>
          <a:p>
            <a:pPr lvl="1"/>
            <a:endParaRPr lang="en-US" dirty="0"/>
          </a:p>
        </p:txBody>
      </p:sp>
      <p:sp>
        <p:nvSpPr>
          <p:cNvPr id="4" name="Zástupný symbol pro datum 3"/>
          <p:cNvSpPr>
            <a:spLocks noGrp="1"/>
          </p:cNvSpPr>
          <p:nvPr>
            <p:ph type="dt" sz="half" idx="10"/>
          </p:nvPr>
        </p:nvSpPr>
        <p:spPr/>
        <p:txBody>
          <a:bodyPr/>
          <a:lstStyle/>
          <a:p>
            <a:r>
              <a:rPr lang="en-US" dirty="0" smtClean="0"/>
              <a:t>2010</a:t>
            </a:r>
            <a:endParaRPr lang="en-US" dirty="0"/>
          </a:p>
        </p:txBody>
      </p:sp>
      <p:sp>
        <p:nvSpPr>
          <p:cNvPr id="5" name="Zástupný symbol pro zápatí 4"/>
          <p:cNvSpPr>
            <a:spLocks noGrp="1"/>
          </p:cNvSpPr>
          <p:nvPr>
            <p:ph type="ftr" sz="quarter" idx="11"/>
          </p:nvPr>
        </p:nvSpPr>
        <p:spPr/>
        <p:txBody>
          <a:bodyPr/>
          <a:lstStyle/>
          <a:p>
            <a:pPr algn="r"/>
            <a:r>
              <a:rPr lang="en-US" dirty="0" smtClean="0"/>
              <a:t>prof. </a:t>
            </a:r>
            <a:r>
              <a:rPr lang="en-US" dirty="0" err="1" smtClean="0"/>
              <a:t>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5</a:t>
            </a:fld>
            <a:endParaRPr lang="en-US" dirty="0"/>
          </a:p>
        </p:txBody>
      </p:sp>
    </p:spTree>
    <p:extLst>
      <p:ext uri="{BB962C8B-B14F-4D97-AF65-F5344CB8AC3E}">
        <p14:creationId xmlns:p14="http://schemas.microsoft.com/office/powerpoint/2010/main" val="2993029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fontScale="90000"/>
          </a:bodyPr>
          <a:lstStyle/>
          <a:p>
            <a:r>
              <a:rPr lang="en-US" dirty="0" smtClean="0"/>
              <a:t>Process flow diagram in OA (gas phase)</a:t>
            </a:r>
            <a:endParaRPr lang="en-US" dirty="0"/>
          </a:p>
        </p:txBody>
      </p:sp>
      <p:sp>
        <p:nvSpPr>
          <p:cNvPr id="4" name="Zástupný symbol pro datum 3"/>
          <p:cNvSpPr>
            <a:spLocks noGrp="1"/>
          </p:cNvSpPr>
          <p:nvPr>
            <p:ph type="dt" sz="half" idx="10"/>
          </p:nvPr>
        </p:nvSpPr>
        <p:spPr/>
        <p:txBody>
          <a:bodyPr/>
          <a:lstStyle/>
          <a:p>
            <a:r>
              <a:rPr lang="en-US" dirty="0" smtClean="0"/>
              <a:t>2010</a:t>
            </a:r>
            <a:endParaRPr lang="en-US" dirty="0"/>
          </a:p>
        </p:txBody>
      </p:sp>
      <p:sp>
        <p:nvSpPr>
          <p:cNvPr id="5" name="Zástupný symbol pro zápatí 4"/>
          <p:cNvSpPr>
            <a:spLocks noGrp="1"/>
          </p:cNvSpPr>
          <p:nvPr>
            <p:ph type="ftr" sz="quarter" idx="11"/>
          </p:nvPr>
        </p:nvSpPr>
        <p:spPr/>
        <p:txBody>
          <a:bodyPr/>
          <a:lstStyle/>
          <a:p>
            <a:pPr algn="r"/>
            <a:r>
              <a:rPr lang="en-US" dirty="0" smtClean="0"/>
              <a:t>prof. </a:t>
            </a:r>
            <a:r>
              <a:rPr lang="en-US" dirty="0" err="1" smtClean="0"/>
              <a:t>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6</a:t>
            </a:fld>
            <a:endParaRPr lang="en-US" dirty="0"/>
          </a:p>
        </p:txBody>
      </p:sp>
      <p:sp>
        <p:nvSpPr>
          <p:cNvPr id="8" name="Zaoblený obdélník 7"/>
          <p:cNvSpPr/>
          <p:nvPr/>
        </p:nvSpPr>
        <p:spPr>
          <a:xfrm>
            <a:off x="971600" y="1988816"/>
            <a:ext cx="1764142" cy="48917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Photochemical reactions</a:t>
            </a:r>
            <a:endParaRPr lang="en-US" sz="1600" dirty="0">
              <a:solidFill>
                <a:schemeClr val="tx1"/>
              </a:solidFill>
            </a:endParaRPr>
          </a:p>
        </p:txBody>
      </p:sp>
      <p:sp>
        <p:nvSpPr>
          <p:cNvPr id="9" name="Zaoblený obdélník 8"/>
          <p:cNvSpPr/>
          <p:nvPr/>
        </p:nvSpPr>
        <p:spPr>
          <a:xfrm>
            <a:off x="3671885" y="1988816"/>
            <a:ext cx="1800230" cy="48917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Absorption of radiation</a:t>
            </a:r>
            <a:endParaRPr lang="en-US" sz="1600" dirty="0">
              <a:solidFill>
                <a:schemeClr val="tx1"/>
              </a:solidFill>
            </a:endParaRPr>
          </a:p>
        </p:txBody>
      </p:sp>
      <p:sp>
        <p:nvSpPr>
          <p:cNvPr id="10" name="Zaoblený obdélník 9"/>
          <p:cNvSpPr/>
          <p:nvPr/>
        </p:nvSpPr>
        <p:spPr>
          <a:xfrm>
            <a:off x="6372230" y="1991940"/>
            <a:ext cx="1764166" cy="48605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Luminiscence</a:t>
            </a:r>
            <a:endParaRPr lang="en-US" sz="1600" dirty="0">
              <a:solidFill>
                <a:schemeClr val="tx1"/>
              </a:solidFill>
            </a:endParaRPr>
          </a:p>
        </p:txBody>
      </p:sp>
      <p:sp>
        <p:nvSpPr>
          <p:cNvPr id="11" name="Zaoblený obdélník 10"/>
          <p:cNvSpPr/>
          <p:nvPr/>
        </p:nvSpPr>
        <p:spPr>
          <a:xfrm>
            <a:off x="3671885" y="2888931"/>
            <a:ext cx="1800229" cy="54006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Modulated gas heating</a:t>
            </a:r>
            <a:endParaRPr lang="en-US" sz="1600" dirty="0">
              <a:solidFill>
                <a:schemeClr val="tx1"/>
              </a:solidFill>
            </a:endParaRPr>
          </a:p>
        </p:txBody>
      </p:sp>
      <p:sp>
        <p:nvSpPr>
          <p:cNvPr id="12" name="Zaoblený obdélník 11"/>
          <p:cNvSpPr/>
          <p:nvPr/>
        </p:nvSpPr>
        <p:spPr>
          <a:xfrm>
            <a:off x="971600" y="2888931"/>
            <a:ext cx="1800170" cy="54006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Absorption by cuvette window</a:t>
            </a:r>
            <a:endParaRPr lang="en-US" sz="1600" dirty="0">
              <a:solidFill>
                <a:schemeClr val="tx1"/>
              </a:solidFill>
            </a:endParaRPr>
          </a:p>
        </p:txBody>
      </p:sp>
      <p:sp>
        <p:nvSpPr>
          <p:cNvPr id="13" name="Zaoblený obdélník 12"/>
          <p:cNvSpPr/>
          <p:nvPr/>
        </p:nvSpPr>
        <p:spPr>
          <a:xfrm>
            <a:off x="3491862" y="3789046"/>
            <a:ext cx="2160276" cy="49505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Generation of acoustic oscillations</a:t>
            </a:r>
            <a:endParaRPr lang="en-US" sz="1600" dirty="0">
              <a:solidFill>
                <a:schemeClr val="tx1"/>
              </a:solidFill>
            </a:endParaRPr>
          </a:p>
        </p:txBody>
      </p:sp>
      <p:sp>
        <p:nvSpPr>
          <p:cNvPr id="14" name="Zaoblený obdélník 13"/>
          <p:cNvSpPr/>
          <p:nvPr/>
        </p:nvSpPr>
        <p:spPr>
          <a:xfrm>
            <a:off x="971600" y="4869184"/>
            <a:ext cx="1800170" cy="54006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Boundary conditions</a:t>
            </a:r>
            <a:endParaRPr lang="en-US" sz="1600" dirty="0">
              <a:solidFill>
                <a:schemeClr val="tx1"/>
              </a:solidFill>
            </a:endParaRPr>
          </a:p>
        </p:txBody>
      </p:sp>
      <p:sp>
        <p:nvSpPr>
          <p:cNvPr id="15" name="Zaoblený obdélník 14"/>
          <p:cNvSpPr/>
          <p:nvPr/>
        </p:nvSpPr>
        <p:spPr>
          <a:xfrm>
            <a:off x="6372230" y="4869184"/>
            <a:ext cx="1764166" cy="49505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Acoustic wave propagation</a:t>
            </a:r>
            <a:endParaRPr lang="en-US" sz="1600" dirty="0">
              <a:solidFill>
                <a:schemeClr val="tx1"/>
              </a:solidFill>
            </a:endParaRPr>
          </a:p>
        </p:txBody>
      </p:sp>
      <p:sp>
        <p:nvSpPr>
          <p:cNvPr id="16" name="Zaoblený obdélník 15"/>
          <p:cNvSpPr/>
          <p:nvPr/>
        </p:nvSpPr>
        <p:spPr>
          <a:xfrm>
            <a:off x="3671885" y="5949322"/>
            <a:ext cx="1800229" cy="54006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Detection</a:t>
            </a:r>
          </a:p>
          <a:p>
            <a:pPr algn="ctr"/>
            <a:r>
              <a:rPr lang="en-US" sz="1600" dirty="0" smtClean="0">
                <a:solidFill>
                  <a:schemeClr val="tx1"/>
                </a:solidFill>
              </a:rPr>
              <a:t>processing</a:t>
            </a:r>
            <a:endParaRPr lang="en-US" sz="1600" dirty="0">
              <a:solidFill>
                <a:schemeClr val="tx1"/>
              </a:solidFill>
            </a:endParaRPr>
          </a:p>
        </p:txBody>
      </p:sp>
      <p:cxnSp>
        <p:nvCxnSpPr>
          <p:cNvPr id="18" name="Přímá spojnice se šipkou 17"/>
          <p:cNvCxnSpPr>
            <a:stCxn id="9" idx="1"/>
            <a:endCxn id="8" idx="3"/>
          </p:cNvCxnSpPr>
          <p:nvPr/>
        </p:nvCxnSpPr>
        <p:spPr>
          <a:xfrm flipH="1">
            <a:off x="2735742" y="2233405"/>
            <a:ext cx="936143" cy="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a:stCxn id="9" idx="3"/>
          </p:cNvCxnSpPr>
          <p:nvPr/>
        </p:nvCxnSpPr>
        <p:spPr>
          <a:xfrm>
            <a:off x="5472115" y="2233405"/>
            <a:ext cx="900115" cy="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a:stCxn id="9" idx="2"/>
            <a:endCxn id="11" idx="0"/>
          </p:cNvCxnSpPr>
          <p:nvPr/>
        </p:nvCxnSpPr>
        <p:spPr>
          <a:xfrm>
            <a:off x="4572000" y="2477994"/>
            <a:ext cx="0" cy="410937"/>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a:stCxn id="12" idx="3"/>
          </p:cNvCxnSpPr>
          <p:nvPr/>
        </p:nvCxnSpPr>
        <p:spPr>
          <a:xfrm flipV="1">
            <a:off x="2771770" y="3158965"/>
            <a:ext cx="900115" cy="1"/>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a:stCxn id="11" idx="2"/>
            <a:endCxn id="13" idx="0"/>
          </p:cNvCxnSpPr>
          <p:nvPr/>
        </p:nvCxnSpPr>
        <p:spPr>
          <a:xfrm>
            <a:off x="4572000" y="3429000"/>
            <a:ext cx="0" cy="360046"/>
          </a:xfrm>
          <a:prstGeom prst="straightConnector1">
            <a:avLst/>
          </a:prstGeom>
          <a:ln w="28575">
            <a:solidFill>
              <a:schemeClr val="accent4">
                <a:lumMod val="60000"/>
                <a:lumOff val="40000"/>
              </a:schemeClr>
            </a:solidFill>
            <a:tailEnd type="arrow"/>
          </a:ln>
        </p:spPr>
        <p:style>
          <a:lnRef idx="1">
            <a:schemeClr val="accent4"/>
          </a:lnRef>
          <a:fillRef idx="0">
            <a:schemeClr val="accent4"/>
          </a:fillRef>
          <a:effectRef idx="0">
            <a:schemeClr val="accent4"/>
          </a:effectRef>
          <a:fontRef idx="minor">
            <a:schemeClr val="tx1"/>
          </a:fontRef>
        </p:style>
      </p:cxnSp>
      <p:cxnSp>
        <p:nvCxnSpPr>
          <p:cNvPr id="28" name="Přímá spojnice se šipkou 27"/>
          <p:cNvCxnSpPr>
            <a:stCxn id="13" idx="2"/>
            <a:endCxn id="14" idx="0"/>
          </p:cNvCxnSpPr>
          <p:nvPr/>
        </p:nvCxnSpPr>
        <p:spPr>
          <a:xfrm flipH="1">
            <a:off x="1871685" y="4284102"/>
            <a:ext cx="2700315" cy="58508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a:stCxn id="13" idx="2"/>
            <a:endCxn id="15" idx="0"/>
          </p:cNvCxnSpPr>
          <p:nvPr/>
        </p:nvCxnSpPr>
        <p:spPr>
          <a:xfrm>
            <a:off x="4572000" y="4284102"/>
            <a:ext cx="2682313" cy="58508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5" idx="2"/>
            <a:endCxn id="16" idx="3"/>
          </p:cNvCxnSpPr>
          <p:nvPr/>
        </p:nvCxnSpPr>
        <p:spPr>
          <a:xfrm flipH="1">
            <a:off x="5472114" y="5364240"/>
            <a:ext cx="1782199" cy="855117"/>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a:stCxn id="14" idx="2"/>
            <a:endCxn id="16" idx="1"/>
          </p:cNvCxnSpPr>
          <p:nvPr/>
        </p:nvCxnSpPr>
        <p:spPr>
          <a:xfrm>
            <a:off x="1871685" y="5409253"/>
            <a:ext cx="1800200" cy="810104"/>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654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Application 1</a:t>
            </a:r>
            <a:endParaRPr lang="en-US" dirty="0"/>
          </a:p>
        </p:txBody>
      </p:sp>
      <p:sp>
        <p:nvSpPr>
          <p:cNvPr id="3" name="Zástupný symbol pro obsah 2"/>
          <p:cNvSpPr>
            <a:spLocks noGrp="1"/>
          </p:cNvSpPr>
          <p:nvPr>
            <p:ph idx="1"/>
          </p:nvPr>
        </p:nvSpPr>
        <p:spPr/>
        <p:txBody>
          <a:bodyPr>
            <a:normAutofit fontScale="85000" lnSpcReduction="20000"/>
          </a:bodyPr>
          <a:lstStyle/>
          <a:p>
            <a:pPr marL="0" indent="0">
              <a:buNone/>
            </a:pPr>
            <a:r>
              <a:rPr lang="en-US" sz="2800" dirty="0" smtClean="0"/>
              <a:t>Measurement of low absorbance </a:t>
            </a:r>
          </a:p>
          <a:p>
            <a:r>
              <a:rPr lang="en-US" dirty="0" smtClean="0"/>
              <a:t>A</a:t>
            </a:r>
            <a:r>
              <a:rPr lang="en-US" baseline="-25000" dirty="0" smtClean="0"/>
              <a:t>min </a:t>
            </a:r>
            <a:r>
              <a:rPr lang="en-US" dirty="0" smtClean="0">
                <a:latin typeface="Arial"/>
                <a:cs typeface="Arial"/>
              </a:rPr>
              <a:t>≈ 10</a:t>
            </a:r>
            <a:r>
              <a:rPr lang="en-US" baseline="30000" dirty="0" smtClean="0">
                <a:latin typeface="Arial"/>
                <a:cs typeface="Arial"/>
              </a:rPr>
              <a:t>-10</a:t>
            </a:r>
            <a:r>
              <a:rPr lang="en-US" dirty="0" smtClean="0">
                <a:latin typeface="Arial"/>
                <a:cs typeface="Arial"/>
              </a:rPr>
              <a:t> cm</a:t>
            </a:r>
            <a:r>
              <a:rPr lang="en-US" baseline="30000" dirty="0" smtClean="0">
                <a:latin typeface="Arial"/>
                <a:cs typeface="Arial"/>
              </a:rPr>
              <a:t>-1</a:t>
            </a:r>
            <a:r>
              <a:rPr lang="en-US" dirty="0" smtClean="0">
                <a:latin typeface="Arial"/>
                <a:cs typeface="Arial"/>
              </a:rPr>
              <a:t> (pro l = 10 cm</a:t>
            </a:r>
            <a:r>
              <a:rPr lang="en-US" dirty="0" smtClean="0">
                <a:cs typeface="Arial"/>
              </a:rPr>
              <a:t>), typically </a:t>
            </a:r>
            <a:r>
              <a:rPr lang="en-US" dirty="0" err="1" smtClean="0">
                <a:latin typeface="Arial"/>
                <a:cs typeface="Arial"/>
              </a:rPr>
              <a:t>cca</a:t>
            </a:r>
            <a:r>
              <a:rPr lang="en-US" dirty="0" smtClean="0">
                <a:latin typeface="Arial"/>
                <a:cs typeface="Arial"/>
              </a:rPr>
              <a:t> 10</a:t>
            </a:r>
            <a:r>
              <a:rPr lang="en-US" baseline="30000" dirty="0" smtClean="0">
                <a:latin typeface="Arial"/>
                <a:cs typeface="Arial"/>
              </a:rPr>
              <a:t>-3</a:t>
            </a:r>
            <a:r>
              <a:rPr lang="en-US" dirty="0" smtClean="0">
                <a:latin typeface="Arial"/>
                <a:cs typeface="Arial"/>
              </a:rPr>
              <a:t> cm</a:t>
            </a:r>
            <a:r>
              <a:rPr lang="en-US" baseline="30000" dirty="0" smtClean="0">
                <a:latin typeface="Arial"/>
                <a:cs typeface="Arial"/>
              </a:rPr>
              <a:t>-1 </a:t>
            </a:r>
            <a:r>
              <a:rPr lang="en-US" dirty="0" smtClean="0">
                <a:latin typeface="Arial"/>
                <a:cs typeface="Arial"/>
              </a:rPr>
              <a:t>(pro l = 1 cm)</a:t>
            </a:r>
          </a:p>
          <a:p>
            <a:pPr lvl="1"/>
            <a:r>
              <a:rPr lang="en-US" dirty="0" smtClean="0">
                <a:cs typeface="Arial"/>
              </a:rPr>
              <a:t>Low concentrations</a:t>
            </a:r>
            <a:endParaRPr lang="en-US" dirty="0" smtClean="0">
              <a:latin typeface="Arial"/>
              <a:cs typeface="Arial"/>
            </a:endParaRPr>
          </a:p>
          <a:p>
            <a:pPr lvl="1"/>
            <a:r>
              <a:rPr lang="en-US" dirty="0" smtClean="0">
                <a:cs typeface="Arial"/>
              </a:rPr>
              <a:t>Transitions with low probability</a:t>
            </a:r>
            <a:endParaRPr lang="en-US" dirty="0" smtClean="0">
              <a:latin typeface="Arial"/>
              <a:cs typeface="Arial"/>
            </a:endParaRPr>
          </a:p>
          <a:p>
            <a:pPr lvl="1"/>
            <a:r>
              <a:rPr lang="en-US" dirty="0" smtClean="0">
                <a:cs typeface="Arial"/>
              </a:rPr>
              <a:t>Vibration and rotational spectra of high n</a:t>
            </a:r>
            <a:endParaRPr lang="en-US" dirty="0" smtClean="0">
              <a:latin typeface="Arial"/>
              <a:cs typeface="Arial"/>
            </a:endParaRPr>
          </a:p>
          <a:p>
            <a:pPr marL="0" indent="0">
              <a:buNone/>
            </a:pPr>
            <a:r>
              <a:rPr lang="en-US" sz="2800" dirty="0" smtClean="0"/>
              <a:t>Trace content detection</a:t>
            </a:r>
          </a:p>
          <a:p>
            <a:r>
              <a:rPr lang="en-US" dirty="0" smtClean="0">
                <a:latin typeface="Arial"/>
                <a:cs typeface="Arial"/>
              </a:rPr>
              <a:t>In gas up to ≈ 10</a:t>
            </a:r>
            <a:r>
              <a:rPr lang="en-US" baseline="30000" dirty="0" smtClean="0">
                <a:latin typeface="Arial"/>
                <a:cs typeface="Arial"/>
              </a:rPr>
              <a:t>-13</a:t>
            </a:r>
          </a:p>
          <a:p>
            <a:r>
              <a:rPr lang="en-US" dirty="0" smtClean="0">
                <a:cs typeface="Arial"/>
              </a:rPr>
              <a:t>Small size with semiconductor lasers</a:t>
            </a:r>
            <a:endParaRPr lang="en-US" dirty="0" smtClean="0">
              <a:latin typeface="Arial"/>
              <a:cs typeface="Arial"/>
            </a:endParaRPr>
          </a:p>
          <a:p>
            <a:pPr lvl="1"/>
            <a:r>
              <a:rPr lang="en-US" dirty="0" smtClean="0">
                <a:cs typeface="Arial"/>
              </a:rPr>
              <a:t>Detectors in gas chromatography</a:t>
            </a:r>
            <a:endParaRPr lang="en-US" dirty="0" smtClean="0">
              <a:latin typeface="Arial"/>
              <a:cs typeface="Arial"/>
            </a:endParaRPr>
          </a:p>
          <a:p>
            <a:pPr lvl="1"/>
            <a:r>
              <a:rPr lang="en-US" dirty="0" smtClean="0">
                <a:cs typeface="Arial"/>
              </a:rPr>
              <a:t>Field inspection devices</a:t>
            </a:r>
            <a:endParaRPr lang="en-US" dirty="0" smtClean="0">
              <a:latin typeface="Arial"/>
              <a:cs typeface="Arial"/>
            </a:endParaRPr>
          </a:p>
          <a:p>
            <a:pPr lvl="1"/>
            <a:r>
              <a:rPr lang="en-US" dirty="0" smtClean="0">
                <a:cs typeface="Arial"/>
              </a:rPr>
              <a:t>Sensors for process control</a:t>
            </a:r>
            <a:endParaRPr lang="en-US" dirty="0" smtClean="0">
              <a:latin typeface="Arial"/>
              <a:cs typeface="Arial"/>
            </a:endParaRPr>
          </a:p>
          <a:p>
            <a:r>
              <a:rPr lang="en-US" dirty="0" smtClean="0">
                <a:latin typeface="Arial"/>
                <a:cs typeface="Arial"/>
              </a:rPr>
              <a:t>Examples: </a:t>
            </a:r>
          </a:p>
          <a:p>
            <a:pPr lvl="1"/>
            <a:r>
              <a:rPr lang="en-US" dirty="0" err="1" smtClean="0">
                <a:latin typeface="Arial"/>
                <a:cs typeface="Arial"/>
              </a:rPr>
              <a:t>NH</a:t>
            </a:r>
            <a:r>
              <a:rPr lang="en-US" baseline="-25000" dirty="0" err="1" smtClean="0">
                <a:latin typeface="Arial"/>
                <a:cs typeface="Arial"/>
              </a:rPr>
              <a:t>3</a:t>
            </a:r>
            <a:r>
              <a:rPr lang="en-US" dirty="0" smtClean="0">
                <a:latin typeface="Arial"/>
                <a:cs typeface="Arial"/>
              </a:rPr>
              <a:t>, </a:t>
            </a:r>
            <a:r>
              <a:rPr lang="en-US" dirty="0" err="1" smtClean="0">
                <a:latin typeface="Arial"/>
                <a:cs typeface="Arial"/>
              </a:rPr>
              <a:t>SO</a:t>
            </a:r>
            <a:r>
              <a:rPr lang="en-US" baseline="-25000" dirty="0" err="1" smtClean="0">
                <a:latin typeface="Arial"/>
                <a:cs typeface="Arial"/>
              </a:rPr>
              <a:t>2</a:t>
            </a:r>
            <a:r>
              <a:rPr lang="en-US" dirty="0" smtClean="0">
                <a:latin typeface="Arial"/>
                <a:cs typeface="Arial"/>
              </a:rPr>
              <a:t> ≈ 10</a:t>
            </a:r>
            <a:r>
              <a:rPr lang="en-US" baseline="30000" dirty="0" smtClean="0">
                <a:latin typeface="Arial"/>
                <a:cs typeface="Arial"/>
              </a:rPr>
              <a:t>-10</a:t>
            </a:r>
          </a:p>
          <a:p>
            <a:pPr lvl="1"/>
            <a:r>
              <a:rPr lang="en-US" dirty="0" err="1" smtClean="0">
                <a:latin typeface="Arial"/>
                <a:cs typeface="Arial"/>
              </a:rPr>
              <a:t>NO</a:t>
            </a:r>
            <a:r>
              <a:rPr lang="en-US" baseline="-25000" dirty="0" err="1" smtClean="0">
                <a:latin typeface="Arial"/>
                <a:cs typeface="Arial"/>
              </a:rPr>
              <a:t>2</a:t>
            </a:r>
            <a:r>
              <a:rPr lang="en-US" dirty="0" smtClean="0">
                <a:latin typeface="Arial"/>
                <a:cs typeface="Arial"/>
              </a:rPr>
              <a:t> </a:t>
            </a:r>
            <a:r>
              <a:rPr lang="en-US" dirty="0" smtClean="0">
                <a:cs typeface="Arial"/>
              </a:rPr>
              <a:t>≈ 10</a:t>
            </a:r>
            <a:r>
              <a:rPr lang="en-US" baseline="30000" dirty="0" smtClean="0">
                <a:cs typeface="Arial"/>
              </a:rPr>
              <a:t>-11</a:t>
            </a:r>
          </a:p>
          <a:p>
            <a:pPr lvl="1"/>
            <a:r>
              <a:rPr lang="en-US" dirty="0" err="1" smtClean="0">
                <a:latin typeface="Arial"/>
                <a:cs typeface="Arial"/>
              </a:rPr>
              <a:t>CH</a:t>
            </a:r>
            <a:r>
              <a:rPr lang="en-US" baseline="-25000" dirty="0" err="1" smtClean="0">
                <a:latin typeface="Arial"/>
                <a:cs typeface="Arial"/>
              </a:rPr>
              <a:t>4</a:t>
            </a:r>
            <a:r>
              <a:rPr lang="en-US" dirty="0" smtClean="0">
                <a:latin typeface="Arial"/>
                <a:cs typeface="Arial"/>
              </a:rPr>
              <a:t> </a:t>
            </a:r>
            <a:r>
              <a:rPr lang="en-US" dirty="0" smtClean="0">
                <a:cs typeface="Arial"/>
              </a:rPr>
              <a:t>≈ 10</a:t>
            </a:r>
            <a:r>
              <a:rPr lang="en-US" baseline="30000" dirty="0" smtClean="0">
                <a:cs typeface="Arial"/>
              </a:rPr>
              <a:t>-12</a:t>
            </a:r>
          </a:p>
          <a:p>
            <a:pPr lvl="1"/>
            <a:r>
              <a:rPr lang="en-US" dirty="0" smtClean="0">
                <a:latin typeface="Arial"/>
                <a:cs typeface="Arial"/>
              </a:rPr>
              <a:t>CO </a:t>
            </a:r>
            <a:r>
              <a:rPr lang="en-US" dirty="0" smtClean="0">
                <a:cs typeface="Arial"/>
              </a:rPr>
              <a:t>≈ 10</a:t>
            </a:r>
            <a:r>
              <a:rPr lang="en-US" baseline="30000" dirty="0" smtClean="0">
                <a:cs typeface="Arial"/>
              </a:rPr>
              <a:t>-8</a:t>
            </a:r>
            <a:endParaRPr lang="en-US" baseline="30000" dirty="0">
              <a:latin typeface="Arial"/>
              <a:cs typeface="Arial"/>
            </a:endParaRPr>
          </a:p>
        </p:txBody>
      </p:sp>
      <p:sp>
        <p:nvSpPr>
          <p:cNvPr id="4" name="Zástupný symbol pro datum 3"/>
          <p:cNvSpPr>
            <a:spLocks noGrp="1"/>
          </p:cNvSpPr>
          <p:nvPr>
            <p:ph type="dt" sz="half" idx="10"/>
          </p:nvPr>
        </p:nvSpPr>
        <p:spPr/>
        <p:txBody>
          <a:bodyPr/>
          <a:lstStyle/>
          <a:p>
            <a:r>
              <a:rPr lang="en-US" dirty="0" smtClean="0"/>
              <a:t>2010</a:t>
            </a:r>
            <a:endParaRPr lang="en-US" dirty="0"/>
          </a:p>
        </p:txBody>
      </p:sp>
      <p:sp>
        <p:nvSpPr>
          <p:cNvPr id="5" name="Zástupný symbol pro zápatí 4"/>
          <p:cNvSpPr>
            <a:spLocks noGrp="1"/>
          </p:cNvSpPr>
          <p:nvPr>
            <p:ph type="ftr" sz="quarter" idx="11"/>
          </p:nvPr>
        </p:nvSpPr>
        <p:spPr/>
        <p:txBody>
          <a:bodyPr/>
          <a:lstStyle/>
          <a:p>
            <a:pPr algn="r"/>
            <a:r>
              <a:rPr lang="en-US" dirty="0" smtClean="0"/>
              <a:t>prof. </a:t>
            </a:r>
            <a:r>
              <a:rPr lang="en-US" dirty="0" err="1" smtClean="0"/>
              <a:t>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7</a:t>
            </a:fld>
            <a:endParaRPr lang="en-US" dirty="0"/>
          </a:p>
        </p:txBody>
      </p:sp>
    </p:spTree>
    <p:extLst>
      <p:ext uri="{BB962C8B-B14F-4D97-AF65-F5344CB8AC3E}">
        <p14:creationId xmlns:p14="http://schemas.microsoft.com/office/powerpoint/2010/main" val="1196243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Application</a:t>
            </a:r>
            <a:r>
              <a:rPr lang="cs-CZ" dirty="0"/>
              <a:t> 2</a:t>
            </a:r>
          </a:p>
        </p:txBody>
      </p:sp>
      <p:sp>
        <p:nvSpPr>
          <p:cNvPr id="3" name="Zástupný symbol pro obsah 2"/>
          <p:cNvSpPr>
            <a:spLocks noGrp="1"/>
          </p:cNvSpPr>
          <p:nvPr>
            <p:ph idx="1"/>
          </p:nvPr>
        </p:nvSpPr>
        <p:spPr/>
        <p:txBody>
          <a:bodyPr/>
          <a:lstStyle/>
          <a:p>
            <a:r>
              <a:rPr lang="cs-CZ" dirty="0" err="1"/>
              <a:t>Absorption</a:t>
            </a:r>
            <a:r>
              <a:rPr lang="cs-CZ" dirty="0"/>
              <a:t> </a:t>
            </a:r>
            <a:r>
              <a:rPr lang="cs-CZ" dirty="0" err="1"/>
              <a:t>from</a:t>
            </a:r>
            <a:r>
              <a:rPr lang="cs-CZ" dirty="0"/>
              <a:t> </a:t>
            </a:r>
            <a:r>
              <a:rPr lang="cs-CZ" dirty="0" err="1"/>
              <a:t>excited</a:t>
            </a:r>
            <a:r>
              <a:rPr lang="cs-CZ" dirty="0"/>
              <a:t> </a:t>
            </a:r>
            <a:r>
              <a:rPr lang="cs-CZ" dirty="0" err="1" smtClean="0"/>
              <a:t>states</a:t>
            </a:r>
            <a:endParaRPr lang="cs-CZ" dirty="0" smtClean="0"/>
          </a:p>
          <a:p>
            <a:r>
              <a:rPr lang="en-US" dirty="0"/>
              <a:t>Chemical reactions in the gas </a:t>
            </a:r>
            <a:r>
              <a:rPr lang="en-US" dirty="0" smtClean="0"/>
              <a:t>phase</a:t>
            </a:r>
            <a:endParaRPr lang="cs-CZ" dirty="0" smtClean="0"/>
          </a:p>
          <a:p>
            <a:pPr lvl="1"/>
            <a:r>
              <a:rPr lang="cs-CZ" dirty="0" err="1"/>
              <a:t>Intermediate</a:t>
            </a:r>
            <a:r>
              <a:rPr lang="cs-CZ" dirty="0"/>
              <a:t> </a:t>
            </a:r>
            <a:r>
              <a:rPr lang="cs-CZ" dirty="0" err="1"/>
              <a:t>concentration</a:t>
            </a:r>
            <a:r>
              <a:rPr lang="cs-CZ" dirty="0"/>
              <a:t> </a:t>
            </a:r>
            <a:r>
              <a:rPr lang="cs-CZ" dirty="0" err="1" smtClean="0"/>
              <a:t>measurement</a:t>
            </a:r>
            <a:endParaRPr lang="cs-CZ" dirty="0" smtClean="0"/>
          </a:p>
          <a:p>
            <a:pPr lvl="1"/>
            <a:r>
              <a:rPr lang="cs-CZ" dirty="0" err="1" smtClean="0"/>
              <a:t>Spectra</a:t>
            </a:r>
            <a:r>
              <a:rPr lang="cs-CZ" dirty="0" smtClean="0"/>
              <a:t> IR, UV, </a:t>
            </a:r>
            <a:r>
              <a:rPr lang="cs-CZ" dirty="0" err="1" smtClean="0"/>
              <a:t>Raman</a:t>
            </a:r>
            <a:r>
              <a:rPr lang="cs-CZ" dirty="0" smtClean="0"/>
              <a:t> </a:t>
            </a:r>
            <a:r>
              <a:rPr lang="cs-CZ" dirty="0" err="1" smtClean="0"/>
              <a:t>of</a:t>
            </a:r>
            <a:r>
              <a:rPr lang="cs-CZ" dirty="0" smtClean="0"/>
              <a:t> </a:t>
            </a:r>
            <a:r>
              <a:rPr lang="cs-CZ" dirty="0" err="1" smtClean="0"/>
              <a:t>intermediates</a:t>
            </a:r>
            <a:endParaRPr lang="cs-CZ" dirty="0" smtClean="0"/>
          </a:p>
          <a:p>
            <a:pPr lvl="1"/>
            <a:r>
              <a:rPr lang="cs-CZ" dirty="0" err="1"/>
              <a:t>Reaction</a:t>
            </a:r>
            <a:r>
              <a:rPr lang="cs-CZ" dirty="0"/>
              <a:t> </a:t>
            </a:r>
            <a:r>
              <a:rPr lang="cs-CZ" dirty="0" err="1"/>
              <a:t>schemes</a:t>
            </a:r>
            <a:r>
              <a:rPr lang="cs-CZ" dirty="0"/>
              <a:t>, </a:t>
            </a:r>
            <a:r>
              <a:rPr lang="cs-CZ" dirty="0" err="1"/>
              <a:t>e.g</a:t>
            </a:r>
            <a:r>
              <a:rPr lang="cs-CZ" dirty="0" smtClean="0"/>
              <a:t>.:</a:t>
            </a:r>
          </a:p>
          <a:p>
            <a:pPr marL="274320" lvl="1" indent="0">
              <a:buNone/>
            </a:pPr>
            <a:r>
              <a:rPr lang="cs-CZ" dirty="0"/>
              <a:t>	</a:t>
            </a:r>
            <a:r>
              <a:rPr lang="cs-CZ" dirty="0" smtClean="0"/>
              <a:t>CH</a:t>
            </a:r>
            <a:r>
              <a:rPr lang="cs-CZ" baseline="-25000" dirty="0" smtClean="0"/>
              <a:t>3</a:t>
            </a:r>
            <a:r>
              <a:rPr lang="cs-CZ" dirty="0" smtClean="0"/>
              <a:t>I </a:t>
            </a:r>
            <a:r>
              <a:rPr lang="cs-CZ" dirty="0" smtClean="0">
                <a:latin typeface="Arial"/>
                <a:cs typeface="Arial"/>
              </a:rPr>
              <a:t>→ CH</a:t>
            </a:r>
            <a:r>
              <a:rPr lang="cs-CZ" baseline="-25000" dirty="0" smtClean="0">
                <a:latin typeface="Arial"/>
                <a:cs typeface="Arial"/>
              </a:rPr>
              <a:t>3</a:t>
            </a:r>
            <a:r>
              <a:rPr lang="cs-CZ" dirty="0" smtClean="0">
                <a:latin typeface="Arial"/>
                <a:cs typeface="Arial"/>
              </a:rPr>
              <a:t>* +  I</a:t>
            </a:r>
          </a:p>
          <a:p>
            <a:pPr marL="274320" lvl="1" indent="0">
              <a:buNone/>
            </a:pPr>
            <a:endParaRPr lang="cs-CZ" dirty="0">
              <a:latin typeface="Arial"/>
              <a:cs typeface="Arial"/>
            </a:endParaRPr>
          </a:p>
          <a:p>
            <a:pPr marL="274320" lvl="1" indent="0">
              <a:buNone/>
            </a:pPr>
            <a:r>
              <a:rPr lang="cs-CZ" dirty="0" smtClean="0">
                <a:latin typeface="Arial"/>
                <a:cs typeface="Arial"/>
              </a:rPr>
              <a:t>                          </a:t>
            </a:r>
            <a:r>
              <a:rPr lang="cs-CZ" baseline="30000" dirty="0" smtClean="0">
                <a:latin typeface="Arial"/>
                <a:cs typeface="Arial"/>
              </a:rPr>
              <a:t>2</a:t>
            </a:r>
            <a:r>
              <a:rPr lang="cs-CZ" dirty="0" smtClean="0">
                <a:latin typeface="Arial"/>
                <a:cs typeface="Arial"/>
              </a:rPr>
              <a:t>P</a:t>
            </a:r>
            <a:r>
              <a:rPr lang="cs-CZ" baseline="-25000" dirty="0" smtClean="0">
                <a:latin typeface="Arial"/>
                <a:cs typeface="Arial"/>
              </a:rPr>
              <a:t>1/2</a:t>
            </a:r>
            <a:r>
              <a:rPr lang="cs-CZ" dirty="0" smtClean="0">
                <a:latin typeface="Arial"/>
                <a:cs typeface="Arial"/>
              </a:rPr>
              <a:t> ↔ </a:t>
            </a:r>
            <a:r>
              <a:rPr lang="cs-CZ" baseline="30000" dirty="0" smtClean="0">
                <a:latin typeface="Arial"/>
                <a:cs typeface="Arial"/>
              </a:rPr>
              <a:t>2</a:t>
            </a:r>
            <a:r>
              <a:rPr lang="cs-CZ" dirty="0" smtClean="0">
                <a:latin typeface="Arial"/>
                <a:cs typeface="Arial"/>
              </a:rPr>
              <a:t>P</a:t>
            </a:r>
            <a:r>
              <a:rPr lang="cs-CZ" baseline="-25000" dirty="0" smtClean="0">
                <a:latin typeface="Arial"/>
                <a:cs typeface="Arial"/>
              </a:rPr>
              <a:t>3/2</a:t>
            </a:r>
            <a:r>
              <a:rPr lang="cs-CZ" dirty="0" smtClean="0">
                <a:latin typeface="Arial"/>
                <a:cs typeface="Arial"/>
              </a:rPr>
              <a:t>  ?</a:t>
            </a:r>
          </a:p>
          <a:p>
            <a:pPr lvl="1"/>
            <a:r>
              <a:rPr lang="cs-CZ" dirty="0"/>
              <a:t>Doppler-free </a:t>
            </a:r>
            <a:r>
              <a:rPr lang="cs-CZ" dirty="0" err="1" smtClean="0"/>
              <a:t>spectrometry</a:t>
            </a:r>
            <a:endParaRPr lang="cs-CZ" dirty="0" smtClean="0"/>
          </a:p>
          <a:p>
            <a:pPr lvl="1"/>
            <a:r>
              <a:rPr lang="cs-CZ" dirty="0" err="1"/>
              <a:t>Spectrometry</a:t>
            </a:r>
            <a:r>
              <a:rPr lang="cs-CZ" dirty="0"/>
              <a:t> </a:t>
            </a:r>
            <a:r>
              <a:rPr lang="cs-CZ" dirty="0" err="1"/>
              <a:t>of</a:t>
            </a:r>
            <a:r>
              <a:rPr lang="cs-CZ" dirty="0"/>
              <a:t> </a:t>
            </a:r>
            <a:r>
              <a:rPr lang="cs-CZ" dirty="0" err="1"/>
              <a:t>condensed</a:t>
            </a:r>
            <a:r>
              <a:rPr lang="cs-CZ" dirty="0"/>
              <a:t> </a:t>
            </a:r>
            <a:r>
              <a:rPr lang="cs-CZ" dirty="0" err="1" smtClean="0"/>
              <a:t>phases</a:t>
            </a:r>
            <a:endParaRPr lang="cs-CZ" dirty="0"/>
          </a:p>
        </p:txBody>
      </p:sp>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8</a:t>
            </a:fld>
            <a:endParaRPr lang="en-US"/>
          </a:p>
        </p:txBody>
      </p:sp>
      <p:cxnSp>
        <p:nvCxnSpPr>
          <p:cNvPr id="8" name="Přímá spojnice se šipkou 7"/>
          <p:cNvCxnSpPr/>
          <p:nvPr/>
        </p:nvCxnSpPr>
        <p:spPr>
          <a:xfrm flipH="1">
            <a:off x="2987824" y="3933056"/>
            <a:ext cx="360040" cy="2880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3347864" y="3933056"/>
            <a:ext cx="360040" cy="2880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158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1471" y="188586"/>
            <a:ext cx="8229600" cy="990600"/>
          </a:xfrm>
        </p:spPr>
        <p:txBody>
          <a:bodyPr>
            <a:normAutofit/>
          </a:bodyPr>
          <a:lstStyle/>
          <a:p>
            <a:r>
              <a:rPr lang="en-US" dirty="0"/>
              <a:t>Rare Earth Powder Oxide Spectrum</a:t>
            </a:r>
            <a:endParaRPr lang="cs-CZ" dirty="0"/>
          </a:p>
        </p:txBody>
      </p:sp>
      <p:pic>
        <p:nvPicPr>
          <p:cNvPr id="7" name="Zástupný symbol pro obsah 6"/>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t="6392" r="5837" b="19692"/>
          <a:stretch/>
        </p:blipFill>
        <p:spPr>
          <a:xfrm>
            <a:off x="1763688" y="1052736"/>
            <a:ext cx="5688632" cy="5581756"/>
          </a:xfrm>
        </p:spPr>
      </p:pic>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9</a:t>
            </a:fld>
            <a:endParaRPr lang="en-US"/>
          </a:p>
        </p:txBody>
      </p:sp>
    </p:spTree>
    <p:extLst>
      <p:ext uri="{BB962C8B-B14F-4D97-AF65-F5344CB8AC3E}">
        <p14:creationId xmlns:p14="http://schemas.microsoft.com/office/powerpoint/2010/main" val="39986246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Špendlík">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1324</TotalTime>
  <Words>1250</Words>
  <Application>Microsoft Office PowerPoint</Application>
  <PresentationFormat>Předvádění na obrazovce (4:3)</PresentationFormat>
  <Paragraphs>190</Paragraphs>
  <Slides>23</Slides>
  <Notes>1</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Clarity</vt:lpstr>
      <vt:lpstr>Photoacoustic</vt:lpstr>
      <vt:lpstr>The spectrophone</vt:lpstr>
      <vt:lpstr>Photoacoustic effect</vt:lpstr>
      <vt:lpstr>(Photoacoustic Spectroscopy - PAS)</vt:lpstr>
      <vt:lpstr>Instrumentation requirements</vt:lpstr>
      <vt:lpstr>Process flow diagram in OA (gas phase)</vt:lpstr>
      <vt:lpstr>Application 1</vt:lpstr>
      <vt:lpstr>Application 2</vt:lpstr>
      <vt:lpstr>Rare Earth Powder Oxide Spectrum</vt:lpstr>
      <vt:lpstr>Absorption spectra of water</vt:lpstr>
      <vt:lpstr>Doppler-free photoacoustic spectrometry</vt:lpstr>
      <vt:lpstr>Prezentace aplikace PowerPoint</vt:lpstr>
      <vt:lpstr>Prezentace aplikace PowerPoint</vt:lpstr>
      <vt:lpstr>Resonant optoacoustic cuvettes</vt:lpstr>
      <vt:lpstr>Prezentace aplikace PowerPoint</vt:lpstr>
      <vt:lpstr>Resonant photoacoustic</vt:lpstr>
      <vt:lpstr>Photoacoustic soot sensor</vt:lpstr>
      <vt:lpstr>Prezentace aplikace PowerPoint</vt:lpstr>
      <vt:lpstr>Prezentace aplikace PowerPoint</vt:lpstr>
      <vt:lpstr>Prezentace aplikace PowerPoint</vt:lpstr>
      <vt:lpstr>Photoacoustic Microscopy - PAM</vt:lpstr>
      <vt:lpstr>Principles of PAM</vt:lpstr>
      <vt:lpstr>PAM applications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Fotoakustika</dc:title>
  <dc:creator>práce</dc:creator>
  <cp:lastModifiedBy>novotny</cp:lastModifiedBy>
  <cp:revision>54</cp:revision>
  <dcterms:created xsi:type="dcterms:W3CDTF">2010-11-30T11:31:05Z</dcterms:created>
  <dcterms:modified xsi:type="dcterms:W3CDTF">2019-11-27T09:41:15Z</dcterms:modified>
</cp:coreProperties>
</file>