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310" r:id="rId4"/>
    <p:sldId id="345" r:id="rId5"/>
    <p:sldId id="261" r:id="rId6"/>
    <p:sldId id="363" r:id="rId7"/>
    <p:sldId id="264" r:id="rId8"/>
    <p:sldId id="258" r:id="rId9"/>
    <p:sldId id="281" r:id="rId10"/>
    <p:sldId id="265" r:id="rId11"/>
    <p:sldId id="259" r:id="rId12"/>
    <p:sldId id="267" r:id="rId13"/>
    <p:sldId id="271" r:id="rId14"/>
    <p:sldId id="270" r:id="rId15"/>
    <p:sldId id="355" r:id="rId16"/>
    <p:sldId id="356" r:id="rId17"/>
    <p:sldId id="357" r:id="rId18"/>
    <p:sldId id="358" r:id="rId19"/>
    <p:sldId id="359" r:id="rId20"/>
    <p:sldId id="272" r:id="rId21"/>
    <p:sldId id="337" r:id="rId22"/>
    <p:sldId id="268" r:id="rId23"/>
    <p:sldId id="273" r:id="rId24"/>
    <p:sldId id="282" r:id="rId25"/>
    <p:sldId id="263" r:id="rId26"/>
    <p:sldId id="269" r:id="rId27"/>
    <p:sldId id="274" r:id="rId28"/>
    <p:sldId id="276" r:id="rId29"/>
    <p:sldId id="275" r:id="rId30"/>
    <p:sldId id="280" r:id="rId31"/>
    <p:sldId id="360" r:id="rId32"/>
    <p:sldId id="311" r:id="rId33"/>
    <p:sldId id="312" r:id="rId34"/>
    <p:sldId id="283" r:id="rId35"/>
    <p:sldId id="278" r:id="rId36"/>
    <p:sldId id="279" r:id="rId37"/>
    <p:sldId id="316" r:id="rId38"/>
    <p:sldId id="315" r:id="rId39"/>
    <p:sldId id="317" r:id="rId40"/>
    <p:sldId id="318" r:id="rId41"/>
    <p:sldId id="319" r:id="rId42"/>
    <p:sldId id="320" r:id="rId43"/>
    <p:sldId id="322" r:id="rId44"/>
    <p:sldId id="323" r:id="rId45"/>
    <p:sldId id="332" r:id="rId46"/>
    <p:sldId id="324" r:id="rId47"/>
    <p:sldId id="325" r:id="rId48"/>
    <p:sldId id="326" r:id="rId49"/>
    <p:sldId id="327" r:id="rId50"/>
    <p:sldId id="339" r:id="rId51"/>
    <p:sldId id="340" r:id="rId52"/>
    <p:sldId id="341" r:id="rId53"/>
    <p:sldId id="288" r:id="rId54"/>
    <p:sldId id="328" r:id="rId55"/>
    <p:sldId id="329" r:id="rId56"/>
    <p:sldId id="330" r:id="rId57"/>
    <p:sldId id="331" r:id="rId58"/>
    <p:sldId id="387" r:id="rId59"/>
    <p:sldId id="342" r:id="rId60"/>
    <p:sldId id="343" r:id="rId61"/>
    <p:sldId id="344" r:id="rId62"/>
    <p:sldId id="350" r:id="rId63"/>
    <p:sldId id="351" r:id="rId64"/>
    <p:sldId id="394" r:id="rId65"/>
    <p:sldId id="352" r:id="rId66"/>
    <p:sldId id="353" r:id="rId67"/>
    <p:sldId id="354" r:id="rId68"/>
    <p:sldId id="395" r:id="rId69"/>
    <p:sldId id="333" r:id="rId70"/>
    <p:sldId id="334" r:id="rId71"/>
    <p:sldId id="335" r:id="rId72"/>
    <p:sldId id="336" r:id="rId73"/>
    <p:sldId id="396" r:id="rId74"/>
    <p:sldId id="397" r:id="rId75"/>
    <p:sldId id="388" r:id="rId76"/>
    <p:sldId id="266" r:id="rId7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byněk Zdráhal" initials="ZZ" lastIdx="2" clrIdx="0">
    <p:extLst>
      <p:ext uri="{19B8F6BF-5375-455C-9EA6-DF929625EA0E}">
        <p15:presenceInfo xmlns:p15="http://schemas.microsoft.com/office/powerpoint/2012/main" userId="Zbyněk Zdrá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F5"/>
    <a:srgbClr val="CCFF99"/>
    <a:srgbClr val="FFFFCC"/>
    <a:srgbClr val="FF9933"/>
    <a:srgbClr val="FF99CC"/>
    <a:srgbClr val="FF66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08:21:29.420" idx="1">
    <p:pos x="10" y="10"/>
    <p:text>Kyanotrihydroboritan sodný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E64FA7-4DB4-41D6-8B2B-7199ECE9D0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0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64FA7-4DB4-41D6-8B2B-7199ECE9D0CF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683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6882B9-4F73-40F8-A1D1-531C01124E76}" type="slidenum">
              <a:rPr lang="en-US" altLang="cs-CZ" sz="1200"/>
              <a:pPr/>
              <a:t>41</a:t>
            </a:fld>
            <a:endParaRPr lang="en-US" altLang="cs-CZ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7763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C013-DC75-4AA0-9B57-ADF21AF48199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3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D4E-F462-4C38-A276-1D28A348A4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2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B5A8-8549-46A0-8455-4B45C45C71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6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BFBC-7F52-4967-8A26-1AAEAAE5F2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333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E794-E532-42BB-A49E-160F39E6EA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1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4118-E32E-4F8B-B61B-79CE2B2CD0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EB61-C3B6-4044-9DD0-3C2E21BD7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80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D766-EC8E-4B4A-B3D4-8C6A39CBB8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7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7364-D4D4-42CE-986F-671E94044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4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7A9E-05D8-49A5-9569-8BD14D5DD2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5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877F-20CD-4FBE-B9FE-6F271CC24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8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608D-2C2A-47D0-A9D9-705C76CE47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531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9C948B-B111-480E-9559-957FC5665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asy.org/sprot/hpi/hpi_des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1.png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53294"/>
              </p:ext>
            </p:extLst>
          </p:nvPr>
        </p:nvGraphicFramePr>
        <p:xfrm>
          <a:off x="533400" y="1496591"/>
          <a:ext cx="8077200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CorelDRAW" r:id="rId3" imgW="6112080" imgH="3831120" progId="">
                  <p:embed/>
                </p:oleObj>
              </mc:Choice>
              <mc:Fallback>
                <p:oleObj name="CorelDRAW" r:id="rId3" imgW="6112080" imgH="3831120" progId="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96591"/>
                        <a:ext cx="8077200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500" y="2401466"/>
            <a:ext cx="8001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sz="2800" b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Protein characterization by mass spectrometry</a:t>
            </a:r>
            <a:endParaRPr lang="cs-CZ" altLang="cs-CZ" sz="2800" b="1">
              <a:solidFill>
                <a:srgbClr val="CC0000"/>
              </a:solidFill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endParaRPr lang="en-US" altLang="cs-CZ" sz="800" b="1"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r>
              <a:rPr lang="en-US" altLang="cs-CZ" sz="2000" b="1">
                <a:latin typeface="+mj-lt"/>
              </a:rPr>
              <a:t>C7250</a:t>
            </a:r>
            <a:endParaRPr lang="cs-CZ" altLang="cs-CZ" sz="2000" b="1">
              <a:latin typeface="+mj-lt"/>
            </a:endParaRPr>
          </a:p>
          <a:p>
            <a:pPr algn="ctr" eaLnBrk="0" hangingPunct="0"/>
            <a:r>
              <a:rPr lang="cs-CZ" altLang="cs-CZ" sz="2000" b="1">
                <a:latin typeface="+mj-lt"/>
              </a:rPr>
              <a:t>Part IV</a:t>
            </a:r>
            <a:endParaRPr lang="en-US" altLang="cs-CZ" sz="2000" b="1">
              <a:latin typeface="+mj-lt"/>
            </a:endParaRPr>
          </a:p>
        </p:txBody>
      </p:sp>
      <p:sp>
        <p:nvSpPr>
          <p:cNvPr id="14" name="Text Box 1554"/>
          <p:cNvSpPr txBox="1">
            <a:spLocks noChangeArrowheads="1"/>
          </p:cNvSpPr>
          <p:nvPr/>
        </p:nvSpPr>
        <p:spPr bwMode="auto">
          <a:xfrm>
            <a:off x="4400212" y="4088978"/>
            <a:ext cx="303801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>
                <a:latin typeface="+mj-lt"/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altLang="cs-CZ" sz="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b="0" i="1">
                <a:latin typeface="+mj-lt"/>
              </a:rPr>
              <a:t>RG Proteomics, </a:t>
            </a:r>
            <a:r>
              <a:rPr lang="cs-CZ" altLang="cs-CZ" sz="1800" b="0" i="1" dirty="0">
                <a:latin typeface="+mj-lt"/>
              </a:rPr>
              <a:t>CEITEC-MU</a:t>
            </a:r>
            <a:endParaRPr lang="en-US" altLang="cs-CZ" sz="1800" b="0" i="1" dirty="0">
              <a:latin typeface="+mj-lt"/>
            </a:endParaRPr>
          </a:p>
          <a:p>
            <a:pPr algn="ctr"/>
            <a:r>
              <a:rPr lang="cs-CZ" altLang="cs-CZ" sz="1800" b="0" i="1">
                <a:latin typeface="+mj-lt"/>
              </a:rPr>
              <a:t>Proteomics </a:t>
            </a:r>
            <a:r>
              <a:rPr lang="en-US" altLang="cs-CZ" sz="1800" b="0" i="1">
                <a:latin typeface="+mj-lt"/>
              </a:rPr>
              <a:t>C</a:t>
            </a:r>
            <a:r>
              <a:rPr lang="cs-CZ" altLang="cs-CZ" sz="1800" b="0" i="1">
                <a:latin typeface="+mj-lt"/>
              </a:rPr>
              <a:t>F, </a:t>
            </a:r>
            <a:r>
              <a:rPr lang="cs-CZ" altLang="cs-CZ" sz="1800" b="0" i="1" dirty="0">
                <a:latin typeface="+mj-lt"/>
              </a:rPr>
              <a:t>CEITEC-MU</a:t>
            </a:r>
            <a:endParaRPr lang="en-US" altLang="cs-CZ" sz="1800" b="0" i="1" dirty="0">
              <a:latin typeface="+mj-lt"/>
            </a:endParaRPr>
          </a:p>
          <a:p>
            <a:pPr algn="ctr"/>
            <a:r>
              <a:rPr lang="cs-CZ" altLang="cs-CZ" sz="1800" b="0" i="1">
                <a:latin typeface="+mj-lt"/>
              </a:rPr>
              <a:t>NCBR FS MU</a:t>
            </a:r>
            <a:r>
              <a:rPr lang="en-US" altLang="cs-CZ" sz="1800" b="0" i="1">
                <a:latin typeface="+mj-lt"/>
              </a:rPr>
              <a:t> </a:t>
            </a:r>
            <a:endParaRPr lang="cs-CZ" altLang="cs-CZ" sz="1800" b="0" i="1" dirty="0">
              <a:latin typeface="+mj-lt"/>
            </a:endParaRPr>
          </a:p>
          <a:p>
            <a:pPr algn="ctr"/>
            <a:r>
              <a:rPr lang="cs-CZ" altLang="cs-CZ" sz="1800" b="0" i="1" dirty="0">
                <a:latin typeface="+mj-lt"/>
              </a:rPr>
              <a:t>zdrahal@sci.muni.cz</a:t>
            </a:r>
            <a:endParaRPr lang="en-US" altLang="cs-CZ" sz="1800" b="0" i="1" dirty="0">
              <a:latin typeface="+mj-lt"/>
            </a:endParaRPr>
          </a:p>
        </p:txBody>
      </p:sp>
      <p:grpSp>
        <p:nvGrpSpPr>
          <p:cNvPr id="15" name="Group 1555"/>
          <p:cNvGrpSpPr>
            <a:grpSpLocks/>
          </p:cNvGrpSpPr>
          <p:nvPr/>
        </p:nvGrpSpPr>
        <p:grpSpPr bwMode="auto">
          <a:xfrm>
            <a:off x="107950" y="188913"/>
            <a:ext cx="3644903" cy="865187"/>
            <a:chOff x="188" y="300"/>
            <a:chExt cx="2296" cy="545"/>
          </a:xfrm>
        </p:grpSpPr>
        <p:pic>
          <p:nvPicPr>
            <p:cNvPr id="16" name="Picture 1556" descr="LOG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557"/>
            <p:cNvSpPr>
              <a:spLocks noChangeArrowheads="1"/>
            </p:cNvSpPr>
            <p:nvPr/>
          </p:nvSpPr>
          <p:spPr bwMode="auto">
            <a:xfrm>
              <a:off x="566" y="305"/>
              <a:ext cx="191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Franklin Gothic Medium" panose="020B0603020102020204" pitchFamily="34" charset="0"/>
                </a:rPr>
                <a:t>Functional G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enomi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a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nd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Pro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teomi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endParaRPr lang="en-US" altLang="cs-CZ" sz="1400" b="1">
                <a:latin typeface="Franklin Gothic Medium" panose="020B0603020102020204" pitchFamily="34" charset="0"/>
              </a:endParaRPr>
            </a:p>
            <a:p>
              <a:r>
                <a:rPr lang="en-US" altLang="cs-CZ" sz="1200">
                  <a:latin typeface="Franklin Gothic Medium" panose="020B0603020102020204" pitchFamily="34" charset="0"/>
                </a:rPr>
                <a:t>N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ational Centre for Biomolecular Research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r>
                <a:rPr lang="cs-CZ" altLang="cs-CZ" sz="1200">
                  <a:latin typeface="Franklin Gothic Medium" panose="020B0603020102020204" pitchFamily="34" charset="0"/>
                </a:rPr>
                <a:t>Faculty of Science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asaryk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U</a:t>
              </a:r>
              <a:r>
                <a:rPr lang="cs-CZ" altLang="cs-CZ" sz="1200">
                  <a:latin typeface="Franklin Gothic Medium" panose="020B0603020102020204" pitchFamily="34" charset="0"/>
                </a:rPr>
                <a:t>niversity</a:t>
              </a:r>
            </a:p>
          </p:txBody>
        </p:sp>
      </p:grpSp>
      <p:pic>
        <p:nvPicPr>
          <p:cNvPr id="18" name="Picture 1560" descr="mu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6632"/>
            <a:ext cx="11493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6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9" y="166366"/>
            <a:ext cx="1289322" cy="11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848557"/>
            <a:ext cx="3516220" cy="703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58"/>
          <p:cNvSpPr>
            <a:spLocks noChangeArrowheads="1"/>
          </p:cNvSpPr>
          <p:nvPr/>
        </p:nvSpPr>
        <p:spPr bwMode="auto">
          <a:xfrm>
            <a:off x="2895600" y="237331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7" name="AutoShape 159"/>
          <p:cNvSpPr>
            <a:spLocks noChangeArrowheads="1"/>
          </p:cNvSpPr>
          <p:nvPr/>
        </p:nvSpPr>
        <p:spPr bwMode="auto">
          <a:xfrm>
            <a:off x="5943600" y="23241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AutoShape 160"/>
          <p:cNvSpPr>
            <a:spLocks noChangeArrowheads="1"/>
          </p:cNvSpPr>
          <p:nvPr/>
        </p:nvSpPr>
        <p:spPr bwMode="auto">
          <a:xfrm>
            <a:off x="5943600" y="4876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AutoShape 161"/>
          <p:cNvSpPr>
            <a:spLocks noChangeArrowheads="1"/>
          </p:cNvSpPr>
          <p:nvPr/>
        </p:nvSpPr>
        <p:spPr bwMode="auto">
          <a:xfrm>
            <a:off x="2895600" y="4876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162"/>
          <p:cNvSpPr txBox="1">
            <a:spLocks noChangeArrowheads="1"/>
          </p:cNvSpPr>
          <p:nvPr/>
        </p:nvSpPr>
        <p:spPr bwMode="auto">
          <a:xfrm>
            <a:off x="488950" y="157638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3300"/>
                </a:solidFill>
              </a:rPr>
              <a:t>2-D GE</a:t>
            </a:r>
            <a:endParaRPr lang="cs-CZ" altLang="cs-CZ" sz="2000" b="1"/>
          </a:p>
        </p:txBody>
      </p:sp>
      <p:sp>
        <p:nvSpPr>
          <p:cNvPr id="11271" name="Text Box 163"/>
          <p:cNvSpPr txBox="1">
            <a:spLocks noChangeArrowheads="1"/>
          </p:cNvSpPr>
          <p:nvPr/>
        </p:nvSpPr>
        <p:spPr bwMode="auto">
          <a:xfrm>
            <a:off x="5076825" y="4111625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3300"/>
                </a:solidFill>
              </a:rPr>
              <a:t>2-D LC-MS/MS</a:t>
            </a:r>
            <a:endParaRPr lang="cs-CZ" altLang="cs-CZ" sz="2000" b="1"/>
          </a:p>
        </p:txBody>
      </p:sp>
      <p:grpSp>
        <p:nvGrpSpPr>
          <p:cNvPr id="11272" name="Group 167"/>
          <p:cNvGrpSpPr>
            <a:grpSpLocks/>
          </p:cNvGrpSpPr>
          <p:nvPr/>
        </p:nvGrpSpPr>
        <p:grpSpPr bwMode="auto">
          <a:xfrm>
            <a:off x="3619500" y="2020888"/>
            <a:ext cx="2057400" cy="914400"/>
            <a:chOff x="2040" y="1489"/>
            <a:chExt cx="1296" cy="576"/>
          </a:xfrm>
        </p:grpSpPr>
        <p:sp>
          <p:nvSpPr>
            <p:cNvPr id="11300" name="Rectangle 168"/>
            <p:cNvSpPr>
              <a:spLocks noChangeArrowheads="1"/>
            </p:cNvSpPr>
            <p:nvPr/>
          </p:nvSpPr>
          <p:spPr bwMode="auto">
            <a:xfrm>
              <a:off x="2040" y="1489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301" name="Text Box 169"/>
            <p:cNvSpPr txBox="1">
              <a:spLocks noChangeArrowheads="1"/>
            </p:cNvSpPr>
            <p:nvPr/>
          </p:nvSpPr>
          <p:spPr bwMode="auto">
            <a:xfrm>
              <a:off x="2333" y="1576"/>
              <a:ext cx="7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protein</a:t>
              </a:r>
            </a:p>
            <a:p>
              <a:pPr algn="ctr" eaLnBrk="1" hangingPunct="1"/>
              <a:r>
                <a:rPr lang="cs-CZ" altLang="cs-CZ" sz="1800" b="1"/>
                <a:t> digestion</a:t>
              </a:r>
            </a:p>
          </p:txBody>
        </p:sp>
      </p:grpSp>
      <p:grpSp>
        <p:nvGrpSpPr>
          <p:cNvPr id="11273" name="Group 170"/>
          <p:cNvGrpSpPr>
            <a:grpSpLocks/>
          </p:cNvGrpSpPr>
          <p:nvPr/>
        </p:nvGrpSpPr>
        <p:grpSpPr bwMode="auto">
          <a:xfrm>
            <a:off x="533400" y="2066925"/>
            <a:ext cx="2057400" cy="914400"/>
            <a:chOff x="3408" y="1497"/>
            <a:chExt cx="1296" cy="576"/>
          </a:xfrm>
        </p:grpSpPr>
        <p:sp>
          <p:nvSpPr>
            <p:cNvPr id="11298" name="Rectangle 171"/>
            <p:cNvSpPr>
              <a:spLocks noChangeArrowheads="1"/>
            </p:cNvSpPr>
            <p:nvPr/>
          </p:nvSpPr>
          <p:spPr bwMode="auto">
            <a:xfrm>
              <a:off x="3408" y="1497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9" name="Text Box 172"/>
            <p:cNvSpPr txBox="1">
              <a:spLocks noChangeArrowheads="1"/>
            </p:cNvSpPr>
            <p:nvPr/>
          </p:nvSpPr>
          <p:spPr bwMode="auto">
            <a:xfrm>
              <a:off x="3612" y="1582"/>
              <a:ext cx="8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</a:t>
              </a:r>
              <a:r>
                <a:rPr lang="en-US" altLang="cs-CZ" sz="1800" b="1"/>
                <a:t>epara</a:t>
              </a:r>
              <a:r>
                <a:rPr lang="cs-CZ" altLang="cs-CZ" sz="1800" b="1"/>
                <a:t>tion</a:t>
              </a:r>
            </a:p>
            <a:p>
              <a:pPr algn="ctr" eaLnBrk="1" hangingPunct="1"/>
              <a:r>
                <a:rPr lang="cs-CZ" altLang="cs-CZ" sz="1800" b="1"/>
                <a:t>prote</a:t>
              </a:r>
              <a:r>
                <a:rPr lang="en-US" altLang="cs-CZ" sz="1800" b="1"/>
                <a:t>in</a:t>
              </a:r>
              <a:r>
                <a:rPr lang="cs-CZ" altLang="cs-CZ" sz="1800" b="1"/>
                <a:t> level</a:t>
              </a:r>
            </a:p>
          </p:txBody>
        </p:sp>
      </p:grpSp>
      <p:sp>
        <p:nvSpPr>
          <p:cNvPr id="11274" name="Text Box 173"/>
          <p:cNvSpPr txBox="1">
            <a:spLocks noChangeArrowheads="1"/>
          </p:cNvSpPr>
          <p:nvPr/>
        </p:nvSpPr>
        <p:spPr bwMode="auto">
          <a:xfrm>
            <a:off x="569912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grpSp>
        <p:nvGrpSpPr>
          <p:cNvPr id="11275" name="Group 199"/>
          <p:cNvGrpSpPr>
            <a:grpSpLocks/>
          </p:cNvGrpSpPr>
          <p:nvPr/>
        </p:nvGrpSpPr>
        <p:grpSpPr bwMode="auto">
          <a:xfrm>
            <a:off x="6629400" y="4572000"/>
            <a:ext cx="2057400" cy="914400"/>
            <a:chOff x="4176" y="2880"/>
            <a:chExt cx="1296" cy="576"/>
          </a:xfrm>
        </p:grpSpPr>
        <p:sp>
          <p:nvSpPr>
            <p:cNvPr id="11296" name="Rectangle 175"/>
            <p:cNvSpPr>
              <a:spLocks noChangeArrowheads="1"/>
            </p:cNvSpPr>
            <p:nvPr/>
          </p:nvSpPr>
          <p:spPr bwMode="auto">
            <a:xfrm>
              <a:off x="4176" y="2880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7" name="Text Box 176"/>
            <p:cNvSpPr txBox="1">
              <a:spLocks noChangeArrowheads="1"/>
            </p:cNvSpPr>
            <p:nvPr/>
          </p:nvSpPr>
          <p:spPr bwMode="auto">
            <a:xfrm>
              <a:off x="4543" y="3051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MS/MS</a:t>
              </a:r>
            </a:p>
          </p:txBody>
        </p:sp>
      </p:grpSp>
      <p:grpSp>
        <p:nvGrpSpPr>
          <p:cNvPr id="11276" name="Group 177"/>
          <p:cNvGrpSpPr>
            <a:grpSpLocks/>
          </p:cNvGrpSpPr>
          <p:nvPr/>
        </p:nvGrpSpPr>
        <p:grpSpPr bwMode="auto">
          <a:xfrm>
            <a:off x="3581402" y="4573584"/>
            <a:ext cx="2057401" cy="914400"/>
            <a:chOff x="1776" y="3648"/>
            <a:chExt cx="1296" cy="576"/>
          </a:xfrm>
        </p:grpSpPr>
        <p:sp>
          <p:nvSpPr>
            <p:cNvPr id="11294" name="Rectangle 178"/>
            <p:cNvSpPr>
              <a:spLocks noChangeArrowheads="1"/>
            </p:cNvSpPr>
            <p:nvPr/>
          </p:nvSpPr>
          <p:spPr bwMode="auto">
            <a:xfrm>
              <a:off x="1776" y="364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5" name="Text Box 179"/>
            <p:cNvSpPr txBox="1">
              <a:spLocks noChangeArrowheads="1"/>
            </p:cNvSpPr>
            <p:nvPr/>
          </p:nvSpPr>
          <p:spPr bwMode="auto">
            <a:xfrm>
              <a:off x="1984" y="3722"/>
              <a:ext cx="9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separation </a:t>
              </a:r>
            </a:p>
            <a:p>
              <a:pPr algn="ctr" eaLnBrk="1" hangingPunct="1"/>
              <a:r>
                <a:rPr lang="cs-CZ" altLang="cs-CZ" sz="1800" b="1"/>
                <a:t>peptide level</a:t>
              </a:r>
            </a:p>
          </p:txBody>
        </p:sp>
      </p:grpSp>
      <p:grpSp>
        <p:nvGrpSpPr>
          <p:cNvPr id="11277" name="Group 180"/>
          <p:cNvGrpSpPr>
            <a:grpSpLocks/>
          </p:cNvGrpSpPr>
          <p:nvPr/>
        </p:nvGrpSpPr>
        <p:grpSpPr bwMode="auto">
          <a:xfrm>
            <a:off x="533400" y="4571997"/>
            <a:ext cx="2057400" cy="914400"/>
            <a:chOff x="240" y="3504"/>
            <a:chExt cx="1296" cy="576"/>
          </a:xfrm>
        </p:grpSpPr>
        <p:sp>
          <p:nvSpPr>
            <p:cNvPr id="11292" name="Rectangle 181"/>
            <p:cNvSpPr>
              <a:spLocks noChangeArrowheads="1"/>
            </p:cNvSpPr>
            <p:nvPr/>
          </p:nvSpPr>
          <p:spPr bwMode="auto">
            <a:xfrm>
              <a:off x="240" y="3504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3" name="Text Box 182"/>
            <p:cNvSpPr txBox="1">
              <a:spLocks noChangeArrowheads="1"/>
            </p:cNvSpPr>
            <p:nvPr/>
          </p:nvSpPr>
          <p:spPr bwMode="auto">
            <a:xfrm>
              <a:off x="515" y="3579"/>
              <a:ext cx="7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protein</a:t>
              </a:r>
            </a:p>
            <a:p>
              <a:pPr algn="ctr" eaLnBrk="1" hangingPunct="1"/>
              <a:r>
                <a:rPr lang="cs-CZ" altLang="cs-CZ" sz="1800" b="1"/>
                <a:t> digestion</a:t>
              </a:r>
            </a:p>
          </p:txBody>
        </p:sp>
      </p:grpSp>
      <p:sp>
        <p:nvSpPr>
          <p:cNvPr id="11278" name="Text Box 183"/>
          <p:cNvSpPr txBox="1">
            <a:spLocks noChangeArrowheads="1"/>
          </p:cNvSpPr>
          <p:nvPr/>
        </p:nvSpPr>
        <p:spPr bwMode="auto">
          <a:xfrm>
            <a:off x="3276600" y="765175"/>
            <a:ext cx="32028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Classical 2-D approaches</a:t>
            </a:r>
            <a:endParaRPr lang="en-US" altLang="cs-CZ" sz="2200" b="1"/>
          </a:p>
        </p:txBody>
      </p:sp>
      <p:grpSp>
        <p:nvGrpSpPr>
          <p:cNvPr id="11279" name="Group 189"/>
          <p:cNvGrpSpPr>
            <a:grpSpLocks/>
          </p:cNvGrpSpPr>
          <p:nvPr/>
        </p:nvGrpSpPr>
        <p:grpSpPr bwMode="auto">
          <a:xfrm>
            <a:off x="1692275" y="492125"/>
            <a:ext cx="1584325" cy="1423988"/>
            <a:chOff x="384" y="1008"/>
            <a:chExt cx="1152" cy="1152"/>
          </a:xfrm>
        </p:grpSpPr>
        <p:sp>
          <p:nvSpPr>
            <p:cNvPr id="11290" name="AutoShape 190"/>
            <p:cNvSpPr>
              <a:spLocks noChangeArrowheads="1"/>
            </p:cNvSpPr>
            <p:nvPr/>
          </p:nvSpPr>
          <p:spPr bwMode="auto">
            <a:xfrm>
              <a:off x="384" y="1008"/>
              <a:ext cx="1152" cy="1152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1" name="Text Box 191"/>
            <p:cNvSpPr txBox="1">
              <a:spLocks noChangeArrowheads="1"/>
            </p:cNvSpPr>
            <p:nvPr/>
          </p:nvSpPr>
          <p:spPr bwMode="auto">
            <a:xfrm>
              <a:off x="764" y="1431"/>
              <a:ext cx="479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/>
                <a:t>2-D</a:t>
              </a:r>
            </a:p>
          </p:txBody>
        </p:sp>
      </p:grpSp>
      <p:grpSp>
        <p:nvGrpSpPr>
          <p:cNvPr id="11280" name="Group 195"/>
          <p:cNvGrpSpPr>
            <a:grpSpLocks/>
          </p:cNvGrpSpPr>
          <p:nvPr/>
        </p:nvGrpSpPr>
        <p:grpSpPr bwMode="auto">
          <a:xfrm>
            <a:off x="6630988" y="2546350"/>
            <a:ext cx="2046287" cy="914400"/>
            <a:chOff x="4187" y="1801"/>
            <a:chExt cx="1289" cy="576"/>
          </a:xfrm>
        </p:grpSpPr>
        <p:sp>
          <p:nvSpPr>
            <p:cNvPr id="11288" name="Rectangle 193"/>
            <p:cNvSpPr>
              <a:spLocks noChangeArrowheads="1"/>
            </p:cNvSpPr>
            <p:nvPr/>
          </p:nvSpPr>
          <p:spPr bwMode="auto">
            <a:xfrm>
              <a:off x="4187" y="1801"/>
              <a:ext cx="1289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89" name="Text Box 194"/>
            <p:cNvSpPr txBox="1">
              <a:spLocks noChangeArrowheads="1"/>
            </p:cNvSpPr>
            <p:nvPr/>
          </p:nvSpPr>
          <p:spPr bwMode="auto">
            <a:xfrm>
              <a:off x="4403" y="1964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LC-MS/MS</a:t>
              </a:r>
              <a:endParaRPr lang="cs-CZ" altLang="cs-CZ" sz="1800"/>
            </a:p>
          </p:txBody>
        </p:sp>
      </p:grpSp>
      <p:grpSp>
        <p:nvGrpSpPr>
          <p:cNvPr id="11281" name="Group 196"/>
          <p:cNvGrpSpPr>
            <a:grpSpLocks/>
          </p:cNvGrpSpPr>
          <p:nvPr/>
        </p:nvGrpSpPr>
        <p:grpSpPr bwMode="auto">
          <a:xfrm>
            <a:off x="6567488" y="1484313"/>
            <a:ext cx="2233612" cy="914400"/>
            <a:chOff x="4137" y="1131"/>
            <a:chExt cx="1407" cy="576"/>
          </a:xfrm>
        </p:grpSpPr>
        <p:sp>
          <p:nvSpPr>
            <p:cNvPr id="11286" name="Rectangle 197"/>
            <p:cNvSpPr>
              <a:spLocks noChangeArrowheads="1"/>
            </p:cNvSpPr>
            <p:nvPr/>
          </p:nvSpPr>
          <p:spPr bwMode="auto">
            <a:xfrm>
              <a:off x="4176" y="1131"/>
              <a:ext cx="1289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87" name="Text Box 198"/>
            <p:cNvSpPr txBox="1">
              <a:spLocks noChangeArrowheads="1"/>
            </p:cNvSpPr>
            <p:nvPr/>
          </p:nvSpPr>
          <p:spPr bwMode="auto">
            <a:xfrm>
              <a:off x="4137" y="1216"/>
              <a:ext cx="1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MALDI-MS</a:t>
              </a:r>
              <a:endParaRPr lang="cs-CZ" altLang="cs-CZ" sz="1800"/>
            </a:p>
            <a:p>
              <a:pPr algn="ctr" eaLnBrk="1" hangingPunct="1"/>
              <a:r>
                <a:rPr lang="cs-CZ" altLang="cs-CZ" sz="1800" b="1"/>
                <a:t>MALDI-MS/MS</a:t>
              </a:r>
            </a:p>
          </p:txBody>
        </p:sp>
      </p:grpSp>
      <p:sp>
        <p:nvSpPr>
          <p:cNvPr id="11282" name="Text Box 200"/>
          <p:cNvSpPr txBox="1">
            <a:spLocks noChangeArrowheads="1"/>
          </p:cNvSpPr>
          <p:nvPr/>
        </p:nvSpPr>
        <p:spPr bwMode="auto">
          <a:xfrm>
            <a:off x="5146675" y="5589588"/>
            <a:ext cx="177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accent2"/>
                </a:solidFill>
              </a:rPr>
              <a:t>on-line/off-line</a:t>
            </a:r>
          </a:p>
        </p:txBody>
      </p:sp>
      <p:sp>
        <p:nvSpPr>
          <p:cNvPr id="11283" name="Rectangle 201"/>
          <p:cNvSpPr>
            <a:spLocks noChangeArrowheads="1"/>
          </p:cNvSpPr>
          <p:nvPr/>
        </p:nvSpPr>
        <p:spPr bwMode="auto">
          <a:xfrm>
            <a:off x="3348038" y="3933825"/>
            <a:ext cx="5545137" cy="21590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84" name="Text Box 202"/>
          <p:cNvSpPr txBox="1">
            <a:spLocks noChangeArrowheads="1"/>
          </p:cNvSpPr>
          <p:nvPr/>
        </p:nvSpPr>
        <p:spPr bwMode="auto">
          <a:xfrm>
            <a:off x="5273675" y="6181725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LC-MALDI</a:t>
            </a:r>
          </a:p>
        </p:txBody>
      </p:sp>
      <p:sp>
        <p:nvSpPr>
          <p:cNvPr id="11285" name="Rectangle 20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2" descr="fag 812-Ag 2006-08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78632"/>
            <a:ext cx="5472112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5"/>
          <p:cNvSpPr txBox="1">
            <a:spLocks noChangeArrowheads="1"/>
          </p:cNvSpPr>
          <p:nvPr/>
        </p:nvSpPr>
        <p:spPr bwMode="auto">
          <a:xfrm>
            <a:off x="5364163" y="1124669"/>
            <a:ext cx="2643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>
                <a:solidFill>
                  <a:schemeClr val="accent2"/>
                </a:solidFill>
              </a:rPr>
              <a:t>2-D GE</a:t>
            </a:r>
            <a:r>
              <a:rPr lang="cs-CZ" altLang="cs-CZ" sz="2200" b="1"/>
              <a:t>/MALDI-MS</a:t>
            </a: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1435867" y="485566"/>
            <a:ext cx="658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Protein isolate of bacteriophage – 2-D separation</a:t>
            </a:r>
          </a:p>
        </p:txBody>
      </p:sp>
      <p:sp>
        <p:nvSpPr>
          <p:cNvPr id="12293" name="AutoShape 39"/>
          <p:cNvSpPr>
            <a:spLocks noChangeArrowheads="1"/>
          </p:cNvSpPr>
          <p:nvPr/>
        </p:nvSpPr>
        <p:spPr bwMode="auto">
          <a:xfrm>
            <a:off x="5715000" y="1819994"/>
            <a:ext cx="3048000" cy="2057400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4" name="Text Box 40"/>
          <p:cNvSpPr txBox="1">
            <a:spLocks noChangeArrowheads="1"/>
          </p:cNvSpPr>
          <p:nvPr/>
        </p:nvSpPr>
        <p:spPr bwMode="auto">
          <a:xfrm>
            <a:off x="6318250" y="2551832"/>
            <a:ext cx="1624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 b="1">
                <a:cs typeface="Times New Roman" panose="02020603050405020304" pitchFamily="18" charset="0"/>
              </a:rPr>
              <a:t>≈</a:t>
            </a:r>
            <a:r>
              <a:rPr lang="cs-CZ" altLang="cs-CZ" sz="1800" b="1"/>
              <a:t> 700 spots</a:t>
            </a:r>
          </a:p>
          <a:p>
            <a:pPr algn="ctr" eaLnBrk="1" hangingPunct="1"/>
            <a:r>
              <a:rPr lang="cs-CZ" altLang="cs-CZ" sz="1800" b="1"/>
              <a:t> </a:t>
            </a:r>
            <a:r>
              <a:rPr lang="cs-CZ" altLang="cs-CZ" sz="1800" b="1">
                <a:cs typeface="Times New Roman" panose="02020603050405020304" pitchFamily="18" charset="0"/>
              </a:rPr>
              <a:t>≈ </a:t>
            </a:r>
            <a:r>
              <a:rPr lang="cs-CZ" altLang="cs-CZ" sz="1800" b="1"/>
              <a:t>20 proteins</a:t>
            </a:r>
          </a:p>
        </p:txBody>
      </p:sp>
      <p:pic>
        <p:nvPicPr>
          <p:cNvPr id="12295" name="Picture 4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8719"/>
            <a:ext cx="781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4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29"/>
          <p:cNvSpPr>
            <a:spLocks noChangeArrowheads="1"/>
          </p:cNvSpPr>
          <p:nvPr/>
        </p:nvSpPr>
        <p:spPr bwMode="auto">
          <a:xfrm>
            <a:off x="609600" y="533400"/>
            <a:ext cx="15240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/>
              <a:t>Protein mix</a:t>
            </a:r>
          </a:p>
        </p:txBody>
      </p:sp>
      <p:sp>
        <p:nvSpPr>
          <p:cNvPr id="13315" name="AutoShape 1033"/>
          <p:cNvSpPr>
            <a:spLocks noChangeArrowheads="1"/>
          </p:cNvSpPr>
          <p:nvPr/>
        </p:nvSpPr>
        <p:spPr bwMode="auto">
          <a:xfrm>
            <a:off x="838200" y="2209800"/>
            <a:ext cx="1066800" cy="762000"/>
          </a:xfrm>
          <a:prstGeom prst="hexagon">
            <a:avLst>
              <a:gd name="adj" fmla="val 35000"/>
              <a:gd name="vf" fmla="val 11547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digestion</a:t>
            </a:r>
          </a:p>
        </p:txBody>
      </p:sp>
      <p:grpSp>
        <p:nvGrpSpPr>
          <p:cNvPr id="13316" name="Group 1034"/>
          <p:cNvGrpSpPr>
            <a:grpSpLocks/>
          </p:cNvGrpSpPr>
          <p:nvPr/>
        </p:nvGrpSpPr>
        <p:grpSpPr bwMode="auto">
          <a:xfrm>
            <a:off x="5181600" y="2362200"/>
            <a:ext cx="2209800" cy="381000"/>
            <a:chOff x="2640" y="3456"/>
            <a:chExt cx="1392" cy="240"/>
          </a:xfrm>
        </p:grpSpPr>
        <p:sp>
          <p:nvSpPr>
            <p:cNvPr id="13351" name="AutoShape 1035"/>
            <p:cNvSpPr>
              <a:spLocks noChangeArrowheads="1"/>
            </p:cNvSpPr>
            <p:nvPr/>
          </p:nvSpPr>
          <p:spPr bwMode="auto">
            <a:xfrm>
              <a:off x="2640" y="3456"/>
              <a:ext cx="1392" cy="240"/>
            </a:xfrm>
            <a:prstGeom prst="chevron">
              <a:avLst>
                <a:gd name="adj" fmla="val 145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52" name="Text Box 1036"/>
            <p:cNvSpPr txBox="1">
              <a:spLocks noChangeArrowheads="1"/>
            </p:cNvSpPr>
            <p:nvPr/>
          </p:nvSpPr>
          <p:spPr bwMode="auto">
            <a:xfrm>
              <a:off x="2884" y="3456"/>
              <a:ext cx="790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b="1"/>
                <a:t>   2D -  RP</a:t>
              </a:r>
              <a:r>
                <a:rPr lang="cs-CZ" altLang="cs-CZ" sz="1800"/>
                <a:t> </a:t>
              </a:r>
            </a:p>
          </p:txBody>
        </p:sp>
      </p:grpSp>
      <p:sp>
        <p:nvSpPr>
          <p:cNvPr id="13317" name="AutoShape 1037"/>
          <p:cNvSpPr>
            <a:spLocks noChangeArrowheads="1"/>
          </p:cNvSpPr>
          <p:nvPr/>
        </p:nvSpPr>
        <p:spPr bwMode="auto">
          <a:xfrm>
            <a:off x="7620000" y="220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MS</a:t>
            </a:r>
            <a:r>
              <a:rPr lang="en-US" altLang="cs-CZ" sz="1800"/>
              <a:t>/</a:t>
            </a:r>
            <a:r>
              <a:rPr lang="cs-CZ" altLang="cs-CZ" sz="1800"/>
              <a:t>MS</a:t>
            </a:r>
          </a:p>
        </p:txBody>
      </p:sp>
      <p:grpSp>
        <p:nvGrpSpPr>
          <p:cNvPr id="13318" name="Group 1038"/>
          <p:cNvGrpSpPr>
            <a:grpSpLocks/>
          </p:cNvGrpSpPr>
          <p:nvPr/>
        </p:nvGrpSpPr>
        <p:grpSpPr bwMode="auto">
          <a:xfrm>
            <a:off x="2209800" y="2376488"/>
            <a:ext cx="2209800" cy="381000"/>
            <a:chOff x="2640" y="3456"/>
            <a:chExt cx="1392" cy="240"/>
          </a:xfrm>
        </p:grpSpPr>
        <p:sp>
          <p:nvSpPr>
            <p:cNvPr id="13349" name="AutoShape 1039"/>
            <p:cNvSpPr>
              <a:spLocks noChangeArrowheads="1"/>
            </p:cNvSpPr>
            <p:nvPr/>
          </p:nvSpPr>
          <p:spPr bwMode="auto">
            <a:xfrm>
              <a:off x="2640" y="3456"/>
              <a:ext cx="1392" cy="240"/>
            </a:xfrm>
            <a:prstGeom prst="chevron">
              <a:avLst>
                <a:gd name="adj" fmla="val 145000"/>
              </a:avLst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50" name="Text Box 1040"/>
            <p:cNvSpPr txBox="1">
              <a:spLocks noChangeArrowheads="1"/>
            </p:cNvSpPr>
            <p:nvPr/>
          </p:nvSpPr>
          <p:spPr bwMode="auto">
            <a:xfrm>
              <a:off x="2884" y="3456"/>
              <a:ext cx="778" cy="23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 </a:t>
              </a:r>
              <a:r>
                <a:rPr lang="cs-CZ" altLang="cs-CZ" sz="1800" b="1"/>
                <a:t>1D - SCX</a:t>
              </a:r>
              <a:r>
                <a:rPr lang="cs-CZ" altLang="cs-CZ" sz="1800"/>
                <a:t> </a:t>
              </a:r>
            </a:p>
          </p:txBody>
        </p:sp>
      </p:grpSp>
      <p:sp>
        <p:nvSpPr>
          <p:cNvPr id="13319" name="AutoShape 1041"/>
          <p:cNvSpPr>
            <a:spLocks noChangeArrowheads="1"/>
          </p:cNvSpPr>
          <p:nvPr/>
        </p:nvSpPr>
        <p:spPr bwMode="auto">
          <a:xfrm rot="5400000">
            <a:off x="1219200" y="1676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0" name="Text Box 1042"/>
          <p:cNvSpPr txBox="1">
            <a:spLocks noChangeArrowheads="1"/>
          </p:cNvSpPr>
          <p:nvPr/>
        </p:nvSpPr>
        <p:spPr bwMode="auto">
          <a:xfrm>
            <a:off x="3286125" y="1901825"/>
            <a:ext cx="288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On-line</a:t>
            </a:r>
            <a:r>
              <a:rPr lang="en-US" altLang="cs-CZ" b="1"/>
              <a:t> (“</a:t>
            </a:r>
            <a:r>
              <a:rPr lang="cs-CZ" altLang="cs-CZ" b="1"/>
              <a:t>MudPIT</a:t>
            </a:r>
            <a:r>
              <a:rPr lang="en-US" altLang="cs-CZ" b="1"/>
              <a:t>”)</a:t>
            </a:r>
            <a:endParaRPr lang="cs-CZ" altLang="cs-CZ" b="1"/>
          </a:p>
        </p:txBody>
      </p:sp>
      <p:sp>
        <p:nvSpPr>
          <p:cNvPr id="13321" name="Text Box 1043"/>
          <p:cNvSpPr txBox="1">
            <a:spLocks noChangeArrowheads="1"/>
          </p:cNvSpPr>
          <p:nvPr/>
        </p:nvSpPr>
        <p:spPr bwMode="auto">
          <a:xfrm>
            <a:off x="2483768" y="2711450"/>
            <a:ext cx="13644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fractionation</a:t>
            </a:r>
          </a:p>
          <a:p>
            <a:pPr algn="ctr" eaLnBrk="1" hangingPunct="1"/>
            <a:r>
              <a:rPr lang="cs-CZ" altLang="cs-CZ" sz="1800"/>
              <a:t>step by step</a:t>
            </a:r>
          </a:p>
        </p:txBody>
      </p:sp>
      <p:grpSp>
        <p:nvGrpSpPr>
          <p:cNvPr id="13361" name="Group 1073"/>
          <p:cNvGrpSpPr>
            <a:grpSpLocks/>
          </p:cNvGrpSpPr>
          <p:nvPr/>
        </p:nvGrpSpPr>
        <p:grpSpPr bwMode="auto">
          <a:xfrm>
            <a:off x="3505200" y="4724400"/>
            <a:ext cx="5181600" cy="1219200"/>
            <a:chOff x="2208" y="2976"/>
            <a:chExt cx="3264" cy="768"/>
          </a:xfrm>
        </p:grpSpPr>
        <p:grpSp>
          <p:nvGrpSpPr>
            <p:cNvPr id="13343" name="Group 1044"/>
            <p:cNvGrpSpPr>
              <a:grpSpLocks/>
            </p:cNvGrpSpPr>
            <p:nvPr/>
          </p:nvGrpSpPr>
          <p:grpSpPr bwMode="auto">
            <a:xfrm flipH="1">
              <a:off x="3120" y="3408"/>
              <a:ext cx="1392" cy="240"/>
              <a:chOff x="2640" y="3456"/>
              <a:chExt cx="1392" cy="240"/>
            </a:xfrm>
          </p:grpSpPr>
          <p:sp>
            <p:nvSpPr>
              <p:cNvPr id="13347" name="AutoShape 1045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348" name="Text Box 1046"/>
              <p:cNvSpPr txBox="1">
                <a:spLocks noChangeArrowheads="1"/>
              </p:cNvSpPr>
              <p:nvPr/>
            </p:nvSpPr>
            <p:spPr bwMode="auto">
              <a:xfrm>
                <a:off x="2992" y="3456"/>
                <a:ext cx="682" cy="237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 b="1"/>
                  <a:t>2D -  RP</a:t>
                </a:r>
                <a:r>
                  <a:rPr lang="cs-CZ" altLang="cs-CZ" sz="1800"/>
                  <a:t> </a:t>
                </a:r>
              </a:p>
            </p:txBody>
          </p:sp>
        </p:grpSp>
        <p:sp>
          <p:nvSpPr>
            <p:cNvPr id="13344" name="AutoShape 1047"/>
            <p:cNvSpPr>
              <a:spLocks noChangeArrowheads="1"/>
            </p:cNvSpPr>
            <p:nvPr/>
          </p:nvSpPr>
          <p:spPr bwMode="auto">
            <a:xfrm>
              <a:off x="2208" y="3360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MS</a:t>
              </a:r>
              <a:r>
                <a:rPr lang="en-US" altLang="cs-CZ" sz="1800"/>
                <a:t>/</a:t>
              </a:r>
              <a:r>
                <a:rPr lang="cs-CZ" altLang="cs-CZ" sz="1800"/>
                <a:t>MS</a:t>
              </a:r>
            </a:p>
          </p:txBody>
        </p:sp>
        <p:sp>
          <p:nvSpPr>
            <p:cNvPr id="13345" name="Oval 1068"/>
            <p:cNvSpPr>
              <a:spLocks noChangeArrowheads="1"/>
            </p:cNvSpPr>
            <p:nvPr/>
          </p:nvSpPr>
          <p:spPr bwMode="auto">
            <a:xfrm>
              <a:off x="4608" y="3312"/>
              <a:ext cx="864" cy="43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Peptide</a:t>
              </a:r>
            </a:p>
            <a:p>
              <a:pPr algn="ctr" eaLnBrk="1" hangingPunct="1"/>
              <a:r>
                <a:rPr lang="cs-CZ" altLang="cs-CZ" sz="1800"/>
                <a:t>fraction</a:t>
              </a:r>
            </a:p>
          </p:txBody>
        </p:sp>
        <p:sp>
          <p:nvSpPr>
            <p:cNvPr id="13346" name="AutoShape 1069"/>
            <p:cNvSpPr>
              <a:spLocks noChangeArrowheads="1"/>
            </p:cNvSpPr>
            <p:nvPr/>
          </p:nvSpPr>
          <p:spPr bwMode="auto">
            <a:xfrm rot="5400000">
              <a:off x="4968" y="300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3360" name="Group 1072"/>
          <p:cNvGrpSpPr>
            <a:grpSpLocks/>
          </p:cNvGrpSpPr>
          <p:nvPr/>
        </p:nvGrpSpPr>
        <p:grpSpPr bwMode="auto">
          <a:xfrm>
            <a:off x="1295400" y="2971800"/>
            <a:ext cx="7391400" cy="1600200"/>
            <a:chOff x="816" y="1872"/>
            <a:chExt cx="4656" cy="1008"/>
          </a:xfrm>
        </p:grpSpPr>
        <p:grpSp>
          <p:nvGrpSpPr>
            <p:cNvPr id="13328" name="Group 1048"/>
            <p:cNvGrpSpPr>
              <a:grpSpLocks/>
            </p:cNvGrpSpPr>
            <p:nvPr/>
          </p:nvGrpSpPr>
          <p:grpSpPr bwMode="auto">
            <a:xfrm>
              <a:off x="1392" y="2409"/>
              <a:ext cx="1392" cy="240"/>
              <a:chOff x="2640" y="3456"/>
              <a:chExt cx="1392" cy="240"/>
            </a:xfrm>
          </p:grpSpPr>
          <p:sp>
            <p:nvSpPr>
              <p:cNvPr id="13341" name="AutoShape 1049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342" name="Text Box 1050"/>
              <p:cNvSpPr txBox="1">
                <a:spLocks noChangeArrowheads="1"/>
              </p:cNvSpPr>
              <p:nvPr/>
            </p:nvSpPr>
            <p:spPr bwMode="auto">
              <a:xfrm>
                <a:off x="2884" y="3456"/>
                <a:ext cx="778" cy="237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 </a:t>
                </a:r>
                <a:r>
                  <a:rPr lang="cs-CZ" altLang="cs-CZ" sz="1800" b="1"/>
                  <a:t>1D - SCX</a:t>
                </a:r>
                <a:r>
                  <a:rPr lang="cs-CZ" altLang="cs-CZ" sz="1800"/>
                  <a:t> </a:t>
                </a:r>
              </a:p>
            </p:txBody>
          </p:sp>
        </p:grpSp>
        <p:sp>
          <p:nvSpPr>
            <p:cNvPr id="13329" name="AutoShape 1053"/>
            <p:cNvSpPr>
              <a:spLocks noChangeArrowheads="1"/>
            </p:cNvSpPr>
            <p:nvPr/>
          </p:nvSpPr>
          <p:spPr bwMode="auto">
            <a:xfrm rot="-5400000" flipH="1" flipV="1">
              <a:off x="792" y="2172"/>
              <a:ext cx="480" cy="432"/>
            </a:xfrm>
            <a:custGeom>
              <a:avLst/>
              <a:gdLst>
                <a:gd name="T0" fmla="*/ 375 w 21600"/>
                <a:gd name="T1" fmla="*/ 0 h 21600"/>
                <a:gd name="T2" fmla="*/ 270 w 21600"/>
                <a:gd name="T3" fmla="*/ 144 h 21600"/>
                <a:gd name="T4" fmla="*/ 0 w 21600"/>
                <a:gd name="T5" fmla="*/ 394 h 21600"/>
                <a:gd name="T6" fmla="*/ 206 w 21600"/>
                <a:gd name="T7" fmla="*/ 432 h 21600"/>
                <a:gd name="T8" fmla="*/ 411 w 21600"/>
                <a:gd name="T9" fmla="*/ 300 h 21600"/>
                <a:gd name="T10" fmla="*/ 480 w 21600"/>
                <a:gd name="T11" fmla="*/ 14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800 h 21600"/>
                <a:gd name="T20" fmla="*/ 1849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75" y="0"/>
                  </a:moveTo>
                  <a:lnTo>
                    <a:pt x="12150" y="7200"/>
                  </a:lnTo>
                  <a:lnTo>
                    <a:pt x="15236" y="7200"/>
                  </a:lnTo>
                  <a:lnTo>
                    <a:pt x="15236" y="17776"/>
                  </a:lnTo>
                  <a:lnTo>
                    <a:pt x="0" y="1777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687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0" name="Text Box 1054"/>
            <p:cNvSpPr txBox="1">
              <a:spLocks noChangeArrowheads="1"/>
            </p:cNvSpPr>
            <p:nvPr/>
          </p:nvSpPr>
          <p:spPr bwMode="auto">
            <a:xfrm>
              <a:off x="2574" y="2160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/>
                <a:t>Off-line</a:t>
              </a:r>
            </a:p>
          </p:txBody>
        </p:sp>
        <p:sp>
          <p:nvSpPr>
            <p:cNvPr id="13331" name="AutoShape 1055"/>
            <p:cNvSpPr>
              <a:spLocks noChangeArrowheads="1"/>
            </p:cNvSpPr>
            <p:nvPr/>
          </p:nvSpPr>
          <p:spPr bwMode="auto">
            <a:xfrm>
              <a:off x="3360" y="2343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UV</a:t>
              </a:r>
            </a:p>
          </p:txBody>
        </p:sp>
        <p:grpSp>
          <p:nvGrpSpPr>
            <p:cNvPr id="13332" name="Group 1067"/>
            <p:cNvGrpSpPr>
              <a:grpSpLocks/>
            </p:cNvGrpSpPr>
            <p:nvPr/>
          </p:nvGrpSpPr>
          <p:grpSpPr bwMode="auto">
            <a:xfrm>
              <a:off x="4080" y="1872"/>
              <a:ext cx="1392" cy="1008"/>
              <a:chOff x="4080" y="1872"/>
              <a:chExt cx="1392" cy="1008"/>
            </a:xfrm>
          </p:grpSpPr>
          <p:sp>
            <p:nvSpPr>
              <p:cNvPr id="13334" name="Oval 1031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5" name="Oval 1061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6" name="Oval 1062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7" name="Oval 1063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8" name="Oval 1064"/>
              <p:cNvSpPr>
                <a:spLocks noChangeArrowheads="1"/>
              </p:cNvSpPr>
              <p:nvPr/>
            </p:nvSpPr>
            <p:spPr bwMode="auto">
              <a:xfrm>
                <a:off x="4464" y="2256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9" name="Oval 1065"/>
              <p:cNvSpPr>
                <a:spLocks noChangeArrowheads="1"/>
              </p:cNvSpPr>
              <p:nvPr/>
            </p:nvSpPr>
            <p:spPr bwMode="auto">
              <a:xfrm>
                <a:off x="4560" y="2352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40" name="Oval 1066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</p:grpSp>
        <p:sp>
          <p:nvSpPr>
            <p:cNvPr id="13333" name="Text Box 1070"/>
            <p:cNvSpPr txBox="1">
              <a:spLocks noChangeArrowheads="1"/>
            </p:cNvSpPr>
            <p:nvPr/>
          </p:nvSpPr>
          <p:spPr bwMode="auto">
            <a:xfrm>
              <a:off x="1824" y="264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LC</a:t>
              </a:r>
            </a:p>
          </p:txBody>
        </p:sp>
      </p:grpSp>
      <p:sp>
        <p:nvSpPr>
          <p:cNvPr id="13324" name="Text Box 1074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pic>
        <p:nvPicPr>
          <p:cNvPr id="13325" name="Picture 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15113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6" name="Text Box 1077"/>
          <p:cNvSpPr txBox="1">
            <a:spLocks noChangeArrowheads="1"/>
          </p:cNvSpPr>
          <p:nvPr/>
        </p:nvSpPr>
        <p:spPr bwMode="auto">
          <a:xfrm>
            <a:off x="1692275" y="6308725"/>
            <a:ext cx="526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/>
              <a:t>MudPIT (multidimensional protein identification technology) </a:t>
            </a:r>
          </a:p>
        </p:txBody>
      </p:sp>
      <p:sp>
        <p:nvSpPr>
          <p:cNvPr id="13327" name="Rectangle 107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7025"/>
            <a:ext cx="6858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 rot="1978193">
            <a:off x="6781800" y="1676400"/>
            <a:ext cx="1506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600">
                <a:latin typeface="Allegro BT" pitchFamily="82" charset="0"/>
              </a:rPr>
              <a:t>On-line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3788"/>
            <a:ext cx="7700963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470275" y="441325"/>
            <a:ext cx="20605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 dirty="0"/>
              <a:t>2-D LC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peptides</a:t>
            </a:r>
            <a:r>
              <a:rPr lang="cs-CZ" altLang="cs-CZ" sz="1800" dirty="0"/>
              <a:t>)</a:t>
            </a:r>
            <a:endParaRPr lang="en-US" altLang="cs-CZ" sz="18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09800" y="1382713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3300"/>
                </a:solidFill>
              </a:rPr>
              <a:t>1D-RP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25675" y="2501900"/>
            <a:ext cx="18817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fraction 5 mM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225675" y="3492500"/>
            <a:ext cx="1971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fraction 50 mM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225675" y="4495800"/>
            <a:ext cx="20613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fraction 100 mM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 rot="1978193">
            <a:off x="7108825" y="1171575"/>
            <a:ext cx="1506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600">
                <a:latin typeface="Allegro BT" pitchFamily="82" charset="0"/>
              </a:rPr>
              <a:t>On-line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6877050" y="6381750"/>
            <a:ext cx="190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Dionex application note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7956550" y="18864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1"/>
          <p:cNvSpPr>
            <a:spLocks noChangeArrowheads="1"/>
          </p:cNvSpPr>
          <p:nvPr/>
        </p:nvSpPr>
        <p:spPr bwMode="auto">
          <a:xfrm>
            <a:off x="2745071" y="172380"/>
            <a:ext cx="35060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 b="1" dirty="0"/>
              <a:t>2-D LC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peptides</a:t>
            </a:r>
            <a:r>
              <a:rPr lang="cs-CZ" altLang="cs-CZ" sz="2000"/>
              <a:t>) </a:t>
            </a:r>
          </a:p>
          <a:p>
            <a:pPr algn="ctr" eaLnBrk="1" hangingPunct="1"/>
            <a:r>
              <a:rPr lang="cs-CZ" altLang="cs-CZ" sz="2000" b="1"/>
              <a:t>RP-RP</a:t>
            </a:r>
          </a:p>
          <a:p>
            <a:pPr algn="ctr" eaLnBrk="1" hangingPunct="1"/>
            <a:r>
              <a:rPr lang="cs-CZ" altLang="cs-CZ" sz="1800"/>
              <a:t>the same stationary phase – jiné pH</a:t>
            </a:r>
            <a:endParaRPr lang="en-US" altLang="cs-CZ" sz="1800" dirty="0"/>
          </a:p>
        </p:txBody>
      </p:sp>
      <p:grpSp>
        <p:nvGrpSpPr>
          <p:cNvPr id="16387" name="Skupina 8"/>
          <p:cNvGrpSpPr>
            <a:grpSpLocks/>
          </p:cNvGrpSpPr>
          <p:nvPr/>
        </p:nvGrpSpPr>
        <p:grpSpPr bwMode="auto">
          <a:xfrm>
            <a:off x="1835150" y="1320899"/>
            <a:ext cx="5372100" cy="5316537"/>
            <a:chOff x="1716381" y="1130607"/>
            <a:chExt cx="5370905" cy="5316866"/>
          </a:xfrm>
        </p:grpSpPr>
        <p:pic>
          <p:nvPicPr>
            <p:cNvPr id="16390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381" y="1130607"/>
              <a:ext cx="5370905" cy="531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6588922" y="1845026"/>
              <a:ext cx="498364" cy="50326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588922" y="5229786"/>
              <a:ext cx="498364" cy="50326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7380312" y="6505599"/>
            <a:ext cx="1570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u="none" strike="noStrike" baseline="0" dirty="0">
                <a:latin typeface="+mn-lt"/>
                <a:cs typeface="Arial" panose="020B0604020202020204" pitchFamily="34" charset="0"/>
              </a:rPr>
              <a:t>www.ace-hplc.com</a:t>
            </a:r>
            <a:endParaRPr lang="cs-CZ" sz="1400" i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4282907" y="1175946"/>
            <a:ext cx="4523468" cy="2520280"/>
            <a:chOff x="4251375" y="908720"/>
            <a:chExt cx="4523468" cy="2520280"/>
          </a:xfrm>
        </p:grpSpPr>
        <p:sp>
          <p:nvSpPr>
            <p:cNvPr id="10" name="Ovál 9"/>
            <p:cNvSpPr/>
            <p:nvPr/>
          </p:nvSpPr>
          <p:spPr>
            <a:xfrm>
              <a:off x="4251375" y="908720"/>
              <a:ext cx="503361" cy="25202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5749656" y="1808279"/>
              <a:ext cx="302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/>
                <a:t>Orthogonality of Separation </a:t>
              </a:r>
              <a:endParaRPr lang="cs-CZ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461640" y="3696226"/>
            <a:ext cx="1694536" cy="1247206"/>
            <a:chOff x="4461640" y="3499947"/>
            <a:chExt cx="1694536" cy="1247206"/>
          </a:xfrm>
        </p:grpSpPr>
        <p:cxnSp>
          <p:nvCxnSpPr>
            <p:cNvPr id="5" name="Přímá spojnice se šipkou 4"/>
            <p:cNvCxnSpPr/>
            <p:nvPr/>
          </p:nvCxnSpPr>
          <p:spPr>
            <a:xfrm>
              <a:off x="4534588" y="3512510"/>
              <a:ext cx="1621588" cy="123464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4534588" y="3499947"/>
              <a:ext cx="1301671" cy="119525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H="1">
              <a:off x="4461640" y="3512510"/>
              <a:ext cx="72948" cy="64042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4572000" y="3499947"/>
              <a:ext cx="457200" cy="24436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Přímá spojnice se šipkou 21"/>
          <p:cNvCxnSpPr/>
          <p:nvPr/>
        </p:nvCxnSpPr>
        <p:spPr>
          <a:xfrm>
            <a:off x="4461640" y="6217567"/>
            <a:ext cx="1766544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5731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3282" y="283289"/>
            <a:ext cx="775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>
                <a:latin typeface="+mj-lt"/>
                <a:cs typeface="Arial" panose="020B0604020202020204" pitchFamily="34" charset="0"/>
              </a:rPr>
              <a:t>Characterization of proteome and phosphoproteome of HEK293 cells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4361" y="1945446"/>
            <a:ext cx="718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ysis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07504" y="2148622"/>
            <a:ext cx="2098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SDT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SDS+DTT+Tris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31166" y="1067853"/>
            <a:ext cx="876300" cy="416931"/>
            <a:chOff x="639716" y="897186"/>
            <a:chExt cx="876300" cy="41693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653961" y="1021729"/>
              <a:ext cx="8146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00" b="1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2255130" y="6061526"/>
            <a:ext cx="642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SPL – „s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cheduled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precursor list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analysis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enables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repeated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analysis</a:t>
            </a:r>
            <a:r>
              <a:rPr lang="cs-CZ" altLang="en-US"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sample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exclusion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of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already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identified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peptides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previous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A931-041F-4525-A223-7F41C4922548}" type="slidenum">
              <a:rPr lang="en-US" altLang="cs-CZ" smtClean="0"/>
              <a:pPr/>
              <a:t>16</a:t>
            </a:fld>
            <a:endParaRPr lang="en-US" altLang="cs-CZ"/>
          </a:p>
        </p:txBody>
      </p:sp>
      <p:cxnSp>
        <p:nvCxnSpPr>
          <p:cNvPr id="77" name="Přímá spojnice se šipkou 76"/>
          <p:cNvCxnSpPr/>
          <p:nvPr/>
        </p:nvCxnSpPr>
        <p:spPr>
          <a:xfrm>
            <a:off x="1125563" y="155679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125563" y="242088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Skupina 88"/>
          <p:cNvGrpSpPr/>
          <p:nvPr/>
        </p:nvGrpSpPr>
        <p:grpSpPr>
          <a:xfrm>
            <a:off x="5301024" y="1121307"/>
            <a:ext cx="3748270" cy="2199642"/>
            <a:chOff x="5079805" y="1193315"/>
            <a:chExt cx="3748270" cy="2199642"/>
          </a:xfrm>
        </p:grpSpPr>
        <p:sp>
          <p:nvSpPr>
            <p:cNvPr id="88" name="Obdélník 87"/>
            <p:cNvSpPr/>
            <p:nvPr/>
          </p:nvSpPr>
          <p:spPr>
            <a:xfrm>
              <a:off x="5079805" y="1193315"/>
              <a:ext cx="3546646" cy="2199642"/>
            </a:xfrm>
            <a:prstGeom prst="rect">
              <a:avLst/>
            </a:prstGeom>
            <a:solidFill>
              <a:srgbClr val="66FF9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5145295" y="2309999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TiO</a:t>
              </a:r>
              <a:r>
                <a:rPr lang="cs-CZ" sz="1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enrichment</a:t>
              </a: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6381119" y="2112546"/>
              <a:ext cx="2446956" cy="95410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analysis of phosphofractions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</a:t>
              </a:r>
            </a:p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 flipV="1">
              <a:off x="5950723" y="288748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rot="5400000" flipV="1">
              <a:off x="6523819" y="2347959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>
              <a:spLocks/>
            </p:cNvSpPr>
            <p:nvPr/>
          </p:nvSpPr>
          <p:spPr>
            <a:xfrm>
              <a:off x="6567227" y="1340768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cxnSp>
          <p:nvCxnSpPr>
            <p:cNvPr id="86" name="Přímá spojnice se šipkou 85"/>
            <p:cNvCxnSpPr/>
            <p:nvPr/>
          </p:nvCxnSpPr>
          <p:spPr>
            <a:xfrm flipV="1">
              <a:off x="7596839" y="1680498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Skupina 97"/>
          <p:cNvGrpSpPr/>
          <p:nvPr/>
        </p:nvGrpSpPr>
        <p:grpSpPr>
          <a:xfrm>
            <a:off x="48926" y="4003909"/>
            <a:ext cx="2180133" cy="2256192"/>
            <a:chOff x="35496" y="3992208"/>
            <a:chExt cx="2180133" cy="2256192"/>
          </a:xfrm>
        </p:grpSpPr>
        <p:sp>
          <p:nvSpPr>
            <p:cNvPr id="91" name="Obdélník 90"/>
            <p:cNvSpPr/>
            <p:nvPr/>
          </p:nvSpPr>
          <p:spPr>
            <a:xfrm>
              <a:off x="324018" y="4324628"/>
              <a:ext cx="1647811" cy="19237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>
              <a:spLocks/>
            </p:cNvSpPr>
            <p:nvPr/>
          </p:nvSpPr>
          <p:spPr>
            <a:xfrm>
              <a:off x="259893" y="5817714"/>
              <a:ext cx="1731338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53" name="TextovéPole 52"/>
            <p:cNvSpPr txBox="1">
              <a:spLocks/>
            </p:cNvSpPr>
            <p:nvPr/>
          </p:nvSpPr>
          <p:spPr>
            <a:xfrm>
              <a:off x="35496" y="4403830"/>
              <a:ext cx="2180133" cy="116955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direct analysis</a:t>
              </a:r>
            </a:p>
            <a:p>
              <a:pPr algn="ctr"/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w/o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SPL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0" name="Přímá spojnice se šipkou 79"/>
            <p:cNvCxnSpPr/>
            <p:nvPr/>
          </p:nvCxnSpPr>
          <p:spPr>
            <a:xfrm>
              <a:off x="1125562" y="5385666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/>
            <p:cNvCxnSpPr/>
            <p:nvPr/>
          </p:nvCxnSpPr>
          <p:spPr>
            <a:xfrm>
              <a:off x="1140431" y="3992208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Skupina 96"/>
          <p:cNvGrpSpPr/>
          <p:nvPr/>
        </p:nvGrpSpPr>
        <p:grpSpPr>
          <a:xfrm>
            <a:off x="1691680" y="2628790"/>
            <a:ext cx="3826879" cy="1592298"/>
            <a:chOff x="1580002" y="2628790"/>
            <a:chExt cx="3826879" cy="1592298"/>
          </a:xfrm>
        </p:grpSpPr>
        <p:sp>
          <p:nvSpPr>
            <p:cNvPr id="90" name="Obdélník 89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2249687" y="3034948"/>
              <a:ext cx="1356573" cy="827460"/>
              <a:chOff x="1954052" y="3233031"/>
              <a:chExt cx="1356573" cy="82746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1982509" y="3738033"/>
                <a:ext cx="13281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reversed</a:t>
                </a:r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23" name="Obrázek 22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6" name="Obrázek 2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2072659" y="2740452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1D LC separation</a:t>
              </a:r>
            </a:p>
          </p:txBody>
        </p:sp>
        <p:cxnSp>
          <p:nvCxnSpPr>
            <p:cNvPr id="59" name="Přímá spojnice se šipkou 58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1580002" y="3448421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4807193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Skupina 95"/>
          <p:cNvGrpSpPr/>
          <p:nvPr/>
        </p:nvGrpSpPr>
        <p:grpSpPr>
          <a:xfrm>
            <a:off x="5163617" y="3580775"/>
            <a:ext cx="2059224" cy="2030629"/>
            <a:chOff x="5004048" y="3630619"/>
            <a:chExt cx="2059224" cy="2030629"/>
          </a:xfrm>
        </p:grpSpPr>
        <p:sp>
          <p:nvSpPr>
            <p:cNvPr id="95" name="Obdélník 94"/>
            <p:cNvSpPr/>
            <p:nvPr/>
          </p:nvSpPr>
          <p:spPr>
            <a:xfrm>
              <a:off x="5163279" y="3630619"/>
              <a:ext cx="1871254" cy="203062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5004048" y="5297322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36" name="TextovéPole 35"/>
            <p:cNvSpPr txBox="1">
              <a:spLocks/>
            </p:cNvSpPr>
            <p:nvPr/>
          </p:nvSpPr>
          <p:spPr>
            <a:xfrm>
              <a:off x="5102501" y="4150534"/>
              <a:ext cx="1939271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analysis of fractions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Přímá spojnice se šipkou 80"/>
            <p:cNvCxnSpPr/>
            <p:nvPr/>
          </p:nvCxnSpPr>
          <p:spPr>
            <a:xfrm>
              <a:off x="6017805" y="3718486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>
              <a:off x="6026594" y="4889198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Skupina 106"/>
          <p:cNvGrpSpPr/>
          <p:nvPr/>
        </p:nvGrpSpPr>
        <p:grpSpPr>
          <a:xfrm>
            <a:off x="502660" y="2818180"/>
            <a:ext cx="1276311" cy="1202650"/>
            <a:chOff x="494777" y="2658398"/>
            <a:chExt cx="1276311" cy="1202650"/>
          </a:xfrm>
        </p:grpSpPr>
        <p:sp>
          <p:nvSpPr>
            <p:cNvPr id="12" name="TextovéPole 11"/>
            <p:cNvSpPr txBox="1">
              <a:spLocks/>
            </p:cNvSpPr>
            <p:nvPr/>
          </p:nvSpPr>
          <p:spPr>
            <a:xfrm>
              <a:off x="699334" y="2658398"/>
              <a:ext cx="86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FA</a:t>
              </a:r>
              <a:r>
                <a:rPr lang="cs-CZ" sz="1600" b="1" dirty="0"/>
                <a:t>S</a:t>
              </a:r>
              <a:r>
                <a:rPr lang="en-US" sz="1600" b="1" dirty="0"/>
                <a:t>P</a:t>
              </a: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494777" y="3553271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TMT labeling</a:t>
              </a:r>
            </a:p>
          </p:txBody>
        </p:sp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4" y="2964118"/>
              <a:ext cx="316875" cy="60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ovéPole 107"/>
          <p:cNvSpPr txBox="1"/>
          <p:nvPr/>
        </p:nvSpPr>
        <p:spPr>
          <a:xfrm>
            <a:off x="2034947" y="619075"/>
            <a:ext cx="4373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cooperation with Assoc. Prof. Bryja group, FS MU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68517" y="943225"/>
            <a:ext cx="3885677" cy="24325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8010837" y="5796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28983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3524"/>
            <a:ext cx="88296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19113" y="5899174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 1 2 3 4 5 6 7 8 </a:t>
            </a:r>
            <a:r>
              <a:rPr lang="cs-CZ" altLang="en-US" sz="1600" b="1">
                <a:solidFill>
                  <a:srgbClr val="FF0000"/>
                </a:solidFill>
              </a:rPr>
              <a:t>9 10 11 12 13 14 15 16 17 18 19 20 21 22 23 </a:t>
            </a:r>
            <a:r>
              <a:rPr lang="cs-CZ" altLang="en-US" sz="1600">
                <a:solidFill>
                  <a:schemeClr val="tx1"/>
                </a:solidFill>
              </a:rPr>
              <a:t>24 25 26 27 28 29 30</a:t>
            </a:r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95513" y="5659462"/>
            <a:ext cx="288925" cy="309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940425" y="5589612"/>
            <a:ext cx="0" cy="3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59107" y="865181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>
                <a:latin typeface="+mj-lt"/>
                <a:cs typeface="Arial" panose="020B0604020202020204" pitchFamily="34" charset="0"/>
              </a:rPr>
              <a:t>LC-separation of the digested sample in 1D (high pH)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A931-041F-4525-A223-7F41C4922548}" type="slidenum">
              <a:rPr lang="en-US" altLang="cs-CZ" smtClean="0"/>
              <a:pPr/>
              <a:t>17</a:t>
            </a:fld>
            <a:endParaRPr lang="en-US" alt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807030" y="1628800"/>
            <a:ext cx="3283964" cy="1592298"/>
            <a:chOff x="1720084" y="2628790"/>
            <a:chExt cx="3283964" cy="1592298"/>
          </a:xfrm>
        </p:grpSpPr>
        <p:sp>
          <p:nvSpPr>
            <p:cNvPr id="9" name="Obdélník 8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2249687" y="3034948"/>
              <a:ext cx="1356573" cy="827460"/>
              <a:chOff x="1954052" y="3233031"/>
              <a:chExt cx="1356573" cy="827460"/>
            </a:xfrm>
          </p:grpSpPr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1982509" y="3738033"/>
                <a:ext cx="13281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reversed</a:t>
                </a:r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16" name="Obrázek 1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17" name="Obrázek 16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18" name="Obrázek 1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12" name="TextovéPole 11"/>
            <p:cNvSpPr txBox="1"/>
            <p:nvPr/>
          </p:nvSpPr>
          <p:spPr>
            <a:xfrm>
              <a:off x="2072659" y="2740452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1D LC separation</a:t>
              </a:r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43883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98737" y="6449116"/>
            <a:ext cx="576064" cy="348952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18</a:t>
            </a:fld>
            <a:endParaRPr lang="en-US" alt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007604" y="1484784"/>
            <a:ext cx="7128792" cy="4451099"/>
            <a:chOff x="899592" y="1484784"/>
            <a:chExt cx="7128792" cy="4451099"/>
          </a:xfrm>
        </p:grpSpPr>
        <p:pic>
          <p:nvPicPr>
            <p:cNvPr id="45" name="Obrázek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484784"/>
              <a:ext cx="7128792" cy="4451099"/>
            </a:xfrm>
            <a:prstGeom prst="rect">
              <a:avLst/>
            </a:prstGeom>
          </p:spPr>
        </p:pic>
        <p:sp>
          <p:nvSpPr>
            <p:cNvPr id="46" name="TextovéPole 45"/>
            <p:cNvSpPr txBox="1"/>
            <p:nvPr/>
          </p:nvSpPr>
          <p:spPr>
            <a:xfrm>
              <a:off x="1835696" y="508518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17931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347864" y="501317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20395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811673" y="285293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86212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340187" y="254515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95781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4469" y="1556792"/>
              <a:ext cx="3073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identified</a:t>
              </a:r>
              <a:r>
                <a:rPr lang="cs-CZ" sz="1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peptides</a:t>
              </a:r>
              <a:endPara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81309" y="799723"/>
            <a:ext cx="1647811" cy="1923772"/>
            <a:chOff x="324018" y="4324628"/>
            <a:chExt cx="1647811" cy="1923772"/>
          </a:xfrm>
          <a:solidFill>
            <a:srgbClr val="FF9999"/>
          </a:solidFill>
        </p:grpSpPr>
        <p:sp>
          <p:nvSpPr>
            <p:cNvPr id="27" name="Obdélník 26"/>
            <p:cNvSpPr/>
            <p:nvPr/>
          </p:nvSpPr>
          <p:spPr>
            <a:xfrm>
              <a:off x="324018" y="4324628"/>
              <a:ext cx="1647811" cy="192377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>
              <a:spLocks/>
            </p:cNvSpPr>
            <p:nvPr/>
          </p:nvSpPr>
          <p:spPr>
            <a:xfrm>
              <a:off x="342701" y="5817714"/>
              <a:ext cx="1595695" cy="30777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29" name="TextovéPole 28"/>
            <p:cNvSpPr txBox="1">
              <a:spLocks/>
            </p:cNvSpPr>
            <p:nvPr/>
          </p:nvSpPr>
          <p:spPr>
            <a:xfrm>
              <a:off x="348461" y="4355384"/>
              <a:ext cx="1584176" cy="1169551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direct analysis</a:t>
              </a:r>
            </a:p>
            <a:p>
              <a:pPr algn="ctr"/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w/o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SPL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1125562" y="5385666"/>
              <a:ext cx="0" cy="43204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146830" y="799723"/>
            <a:ext cx="1899993" cy="1837190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>
            <a:spLocks/>
          </p:cNvSpPr>
          <p:nvPr/>
        </p:nvSpPr>
        <p:spPr>
          <a:xfrm>
            <a:off x="6998772" y="2176590"/>
            <a:ext cx="2059224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</p:txBody>
      </p:sp>
      <p:sp>
        <p:nvSpPr>
          <p:cNvPr id="19" name="TextovéPole 18"/>
          <p:cNvSpPr txBox="1">
            <a:spLocks/>
          </p:cNvSpPr>
          <p:nvPr/>
        </p:nvSpPr>
        <p:spPr>
          <a:xfrm>
            <a:off x="7146831" y="934675"/>
            <a:ext cx="1899993" cy="73866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analysis of fractions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LC-MS/MS</a:t>
            </a:r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(pH 3)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Orbitrap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Elite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8028384" y="1726114"/>
            <a:ext cx="0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3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3568" y="556259"/>
            <a:ext cx="7573856" cy="5823127"/>
            <a:chOff x="683568" y="556259"/>
            <a:chExt cx="7573856" cy="5823127"/>
          </a:xfrm>
        </p:grpSpPr>
        <p:sp>
          <p:nvSpPr>
            <p:cNvPr id="3" name="TextovéPole 2"/>
            <p:cNvSpPr txBox="1"/>
            <p:nvPr/>
          </p:nvSpPr>
          <p:spPr>
            <a:xfrm>
              <a:off x="2827734" y="556259"/>
              <a:ext cx="3426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Number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of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identified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proteins</a:t>
              </a:r>
              <a:endParaRPr lang="cs-CZ" sz="2000" b="1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683568" y="1041279"/>
              <a:ext cx="7573856" cy="5338107"/>
              <a:chOff x="652036" y="827197"/>
              <a:chExt cx="7573856" cy="533810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036" y="827197"/>
                <a:ext cx="7573856" cy="5338107"/>
              </a:xfrm>
              <a:prstGeom prst="rect">
                <a:avLst/>
              </a:prstGeom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6316574" y="1421967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9013</a:t>
                </a: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3040184" y="391262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3398</a:t>
                </a: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1412172" y="4048761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3098</a:t>
                </a: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7479199" y="3003034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5474</a:t>
                </a: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5824086" y="314096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5140</a:t>
                </a: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4205150" y="4832966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1317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553413" y="4917519"/>
                <a:ext cx="549522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1126</a:t>
                </a:r>
              </a:p>
            </p:txBody>
          </p:sp>
          <p:cxnSp>
            <p:nvCxnSpPr>
              <p:cNvPr id="13" name="Přímá spojnice 12"/>
              <p:cNvCxnSpPr/>
              <p:nvPr/>
            </p:nvCxnSpPr>
            <p:spPr>
              <a:xfrm>
                <a:off x="3085371" y="1284526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713040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6364317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4677987" y="1628800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8560</a:t>
                </a:r>
              </a:p>
            </p:txBody>
          </p:sp>
        </p:grpSp>
      </p:grpSp>
      <p:sp>
        <p:nvSpPr>
          <p:cNvPr id="17" name="TextovéPole 16"/>
          <p:cNvSpPr txBox="1"/>
          <p:nvPr/>
        </p:nvSpPr>
        <p:spPr>
          <a:xfrm>
            <a:off x="184556" y="1749417"/>
            <a:ext cx="4152099" cy="738664"/>
          </a:xfrm>
          <a:prstGeom prst="rect">
            <a:avLst/>
          </a:prstGeom>
          <a:solidFill>
            <a:srgbClr val="EEB39C"/>
          </a:solidFill>
        </p:spPr>
        <p:txBody>
          <a:bodyPr wrap="none" rtlCol="0">
            <a:spAutoFit/>
          </a:bodyPr>
          <a:lstStyle/>
          <a:p>
            <a:r>
              <a:rPr lang="cs-CZ" sz="1400" i="1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three fold increase in number of identified proteins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Higher sequence coverage for most proteins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874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43"/>
          <p:cNvSpPr>
            <a:spLocks noChangeArrowheads="1"/>
          </p:cNvSpPr>
          <p:nvPr/>
        </p:nvSpPr>
        <p:spPr bwMode="auto">
          <a:xfrm>
            <a:off x="1763713" y="1556296"/>
            <a:ext cx="4572000" cy="3200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  <a:p>
            <a:pPr algn="ctr" eaLnBrk="1" hangingPunct="1"/>
            <a:endParaRPr lang="en-US" altLang="cs-CZ"/>
          </a:p>
          <a:p>
            <a:pPr algn="ctr" eaLnBrk="1" hangingPunct="1"/>
            <a:r>
              <a:rPr lang="en-US" altLang="cs-CZ" sz="3600" b="1" i="1"/>
              <a:t>GIGO</a:t>
            </a:r>
            <a:endParaRPr lang="cs-CZ" altLang="cs-CZ" sz="3600" b="1" i="1"/>
          </a:p>
        </p:txBody>
      </p:sp>
      <p:sp>
        <p:nvSpPr>
          <p:cNvPr id="4099" name="Text Box 544"/>
          <p:cNvSpPr txBox="1">
            <a:spLocks noChangeArrowheads="1"/>
          </p:cNvSpPr>
          <p:nvPr/>
        </p:nvSpPr>
        <p:spPr bwMode="auto">
          <a:xfrm>
            <a:off x="1143000" y="692696"/>
            <a:ext cx="7483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Appropriate sample preparation – key stone of success</a:t>
            </a:r>
          </a:p>
        </p:txBody>
      </p:sp>
      <p:sp>
        <p:nvSpPr>
          <p:cNvPr id="4100" name="Text Box 546"/>
          <p:cNvSpPr txBox="1">
            <a:spLocks noChangeArrowheads="1"/>
          </p:cNvSpPr>
          <p:nvPr/>
        </p:nvSpPr>
        <p:spPr bwMode="auto">
          <a:xfrm>
            <a:off x="3419475" y="4940846"/>
            <a:ext cx="54737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conservation of original protein status </a:t>
            </a:r>
            <a:r>
              <a:rPr lang="cs-CZ" altLang="cs-CZ" sz="1800" b="1">
                <a:latin typeface="Arial" panose="020B0604020202020204" pitchFamily="34" charset="0"/>
              </a:rPr>
              <a:t>conservation of modification status (e.g. phosphatase inhibitors)</a:t>
            </a:r>
          </a:p>
          <a:p>
            <a:pPr eaLnBrk="1" hangingPunct="1"/>
            <a:r>
              <a:rPr lang="cs-CZ" altLang="cs-CZ" sz="1800" b="1">
                <a:latin typeface="Arial" panose="020B0604020202020204" pitchFamily="34" charset="0"/>
              </a:rPr>
              <a:t>removal of contaminants interferring MS analysis</a:t>
            </a:r>
          </a:p>
          <a:p>
            <a:pPr eaLnBrk="1" hangingPunct="1"/>
            <a:r>
              <a:rPr lang="cs-CZ" altLang="cs-CZ" sz="1800" b="1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4101" name="Rectangle 54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2988"/>
            <a:ext cx="47244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886200" y="1219200"/>
            <a:ext cx="1066800" cy="2743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979712" y="405825"/>
            <a:ext cx="51569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Diameter of HPLC column </a:t>
            </a:r>
            <a:r>
              <a:rPr lang="cs-CZ" altLang="cs-CZ" sz="2200" i="1"/>
              <a:t>vs</a:t>
            </a:r>
            <a:r>
              <a:rPr lang="cs-CZ" altLang="cs-CZ" sz="2200" b="1"/>
              <a:t> sensitivity  </a:t>
            </a:r>
            <a:endParaRPr lang="en-US" altLang="cs-CZ" sz="2200" b="1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„Sensitivity increases with a decrease in column diameter because the </a:t>
            </a:r>
            <a:r>
              <a:rPr lang="cs-CZ" altLang="cs-CZ" sz="1800" b="1" i="1"/>
              <a:t>same sample mass</a:t>
            </a:r>
            <a:r>
              <a:rPr lang="en-US" altLang="cs-CZ" sz="1800" b="1" i="1"/>
              <a:t> (amount)</a:t>
            </a:r>
            <a:r>
              <a:rPr lang="cs-CZ" altLang="cs-CZ" sz="1800" i="1"/>
              <a:t> is eluted in a smaller volume. Therefore the concentration of the eluting peak is higher and the detection signal is stronger.“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300788" y="6356350"/>
            <a:ext cx="257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Amer. Lab., 2001, </a:t>
            </a:r>
            <a:r>
              <a:rPr lang="cs-CZ" altLang="cs-CZ" sz="1400" b="1" i="1"/>
              <a:t>33</a:t>
            </a:r>
            <a:r>
              <a:rPr lang="cs-CZ" altLang="cs-CZ" sz="1400" i="1"/>
              <a:t> (10), 26-38.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pic>
        <p:nvPicPr>
          <p:cNvPr id="184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5400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1841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3595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Capillary and nano columns</a:t>
            </a:r>
            <a:endParaRPr lang="en-US" altLang="cs-CZ" sz="2200" b="1"/>
          </a:p>
        </p:txBody>
      </p:sp>
      <p:sp>
        <p:nvSpPr>
          <p:cNvPr id="18438" name="TextovéPole 6"/>
          <p:cNvSpPr txBox="1">
            <a:spLocks noChangeArrowheads="1"/>
          </p:cNvSpPr>
          <p:nvPr/>
        </p:nvSpPr>
        <p:spPr bwMode="auto">
          <a:xfrm>
            <a:off x="1476375" y="1989138"/>
            <a:ext cx="4368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Increase in sensitivity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reduction of injected sample amounts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reduced consumption of solvents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76256" y="6299299"/>
            <a:ext cx="1570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u="none" strike="noStrike" baseline="0" dirty="0">
                <a:latin typeface="+mn-lt"/>
                <a:cs typeface="Arial" panose="020B0604020202020204" pitchFamily="34" charset="0"/>
              </a:rPr>
              <a:t>www.ace-hplc.com</a:t>
            </a:r>
            <a:endParaRPr lang="cs-CZ" sz="1400" i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115616" y="1905000"/>
            <a:ext cx="3916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sorbents</a:t>
            </a:r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1-D:</a:t>
            </a:r>
            <a:r>
              <a:rPr lang="cs-CZ" altLang="cs-CZ" sz="2000" dirty="0"/>
              <a:t>	</a:t>
            </a:r>
            <a:r>
              <a:rPr lang="cs-CZ" altLang="cs-CZ" sz="2000" dirty="0" err="1">
                <a:solidFill>
                  <a:schemeClr val="accent2"/>
                </a:solidFill>
              </a:rPr>
              <a:t>ionex</a:t>
            </a:r>
            <a:endParaRPr lang="en-US" altLang="cs-CZ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cs-CZ" sz="2000">
                <a:solidFill>
                  <a:schemeClr val="accent2"/>
                </a:solidFill>
              </a:rPr>
              <a:t>	rever</a:t>
            </a:r>
            <a:r>
              <a:rPr lang="cs-CZ" altLang="cs-CZ" sz="2000">
                <a:solidFill>
                  <a:schemeClr val="accent2"/>
                </a:solidFill>
              </a:rPr>
              <a:t>se phase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000" dirty="0">
                <a:solidFill>
                  <a:schemeClr val="accent2"/>
                </a:solidFill>
              </a:rPr>
              <a:t>	HILIC</a:t>
            </a:r>
            <a:r>
              <a:rPr lang="cs-CZ" altLang="cs-CZ" sz="2000" dirty="0"/>
              <a:t>			</a:t>
            </a:r>
            <a:endParaRPr lang="cs-CZ" altLang="cs-CZ" sz="2000" b="1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000" dirty="0"/>
              <a:t>	</a:t>
            </a:r>
            <a:r>
              <a:rPr lang="cs-CZ" altLang="cs-CZ" sz="2000"/>
              <a:t>IMAC (phospho)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	</a:t>
            </a:r>
            <a:r>
              <a:rPr lang="cs-CZ" altLang="cs-CZ" sz="2000" err="1"/>
              <a:t>affinity</a:t>
            </a:r>
            <a:r>
              <a:rPr lang="cs-CZ" altLang="cs-CZ" sz="2000"/>
              <a:t> (e.g. lectin – glyco</a:t>
            </a:r>
            <a:r>
              <a:rPr lang="cs-CZ" altLang="cs-CZ" sz="2000" dirty="0"/>
              <a:t>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244329" y="4129088"/>
            <a:ext cx="6386507" cy="1595437"/>
            <a:chOff x="1565" y="2265"/>
            <a:chExt cx="4023" cy="1005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2016" y="2265"/>
              <a:ext cx="150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200" b="1"/>
                <a:t>On-line </a:t>
              </a:r>
              <a:r>
                <a:rPr lang="cs-CZ" altLang="cs-CZ" sz="2200" i="1"/>
                <a:t>vs </a:t>
              </a:r>
              <a:r>
                <a:rPr lang="cs-CZ" altLang="cs-CZ" sz="2200" b="1"/>
                <a:t>Off-line</a:t>
              </a:r>
              <a:endParaRPr lang="en-US" altLang="cs-CZ" sz="2200" b="1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565" y="2630"/>
              <a:ext cx="402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automation 		flexibility</a:t>
              </a:r>
            </a:p>
            <a:p>
              <a:pPr eaLnBrk="1" hangingPunct="1"/>
              <a:r>
                <a:rPr lang="cs-CZ" altLang="cs-CZ" sz="2000"/>
                <a:t>			optimalization</a:t>
              </a:r>
            </a:p>
            <a:p>
              <a:pPr eaLnBrk="1" hangingPunct="1"/>
              <a:r>
                <a:rPr lang="cs-CZ" altLang="cs-CZ" sz="2000"/>
                <a:t>			continuous collection of fractions</a:t>
              </a:r>
            </a:p>
          </p:txBody>
        </p:sp>
      </p:grp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51066" y="2204864"/>
            <a:ext cx="25909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/>
              <a:t>2-D:</a:t>
            </a:r>
            <a:r>
              <a:rPr lang="cs-CZ" altLang="cs-CZ" sz="2000"/>
              <a:t>	</a:t>
            </a:r>
            <a:r>
              <a:rPr lang="cs-CZ" altLang="cs-CZ" sz="2000" b="1">
                <a:solidFill>
                  <a:schemeClr val="accent2"/>
                </a:solidFill>
              </a:rPr>
              <a:t>reverse phase</a:t>
            </a:r>
            <a:endParaRPr lang="cs-CZ" altLang="cs-CZ" sz="2000" b="1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0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57600" y="404813"/>
            <a:ext cx="1741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LC –MALDI</a:t>
            </a:r>
          </a:p>
          <a:p>
            <a:pPr algn="ctr" eaLnBrk="1" hangingPunct="1"/>
            <a:r>
              <a:rPr lang="cs-CZ" altLang="cs-CZ" sz="1800"/>
              <a:t>(peptides)</a:t>
            </a:r>
            <a:endParaRPr lang="en-US" altLang="cs-CZ" sz="1800"/>
          </a:p>
        </p:txBody>
      </p:sp>
      <p:sp>
        <p:nvSpPr>
          <p:cNvPr id="20483" name="Oval 9"/>
          <p:cNvSpPr>
            <a:spLocks noChangeArrowheads="1"/>
          </p:cNvSpPr>
          <p:nvPr/>
        </p:nvSpPr>
        <p:spPr bwMode="auto">
          <a:xfrm>
            <a:off x="1041400" y="1614488"/>
            <a:ext cx="1371600" cy="6858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Peptide</a:t>
            </a:r>
          </a:p>
          <a:p>
            <a:pPr algn="ctr" eaLnBrk="1" hangingPunct="1"/>
            <a:r>
              <a:rPr lang="cs-CZ" altLang="cs-CZ" sz="1800"/>
              <a:t>fraction</a:t>
            </a:r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2736850" y="1804988"/>
            <a:ext cx="1524000" cy="381000"/>
          </a:xfrm>
          <a:custGeom>
            <a:avLst/>
            <a:gdLst>
              <a:gd name="T0" fmla="*/ 1143000 w 21600"/>
              <a:gd name="T1" fmla="*/ 0 h 21600"/>
              <a:gd name="T2" fmla="*/ 0 w 21600"/>
              <a:gd name="T3" fmla="*/ 190500 h 21600"/>
              <a:gd name="T4" fmla="*/ 1143000 w 21600"/>
              <a:gd name="T5" fmla="*/ 381000 h 21600"/>
              <a:gd name="T6" fmla="*/ 1524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2774950" y="142398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nano LC (RP)</a:t>
            </a:r>
          </a:p>
        </p:txBody>
      </p:sp>
      <p:sp>
        <p:nvSpPr>
          <p:cNvPr id="20486" name="AutoShape 13"/>
          <p:cNvSpPr>
            <a:spLocks noChangeArrowheads="1"/>
          </p:cNvSpPr>
          <p:nvPr/>
        </p:nvSpPr>
        <p:spPr bwMode="auto">
          <a:xfrm>
            <a:off x="4470400" y="1690688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ESI-MS</a:t>
            </a:r>
            <a:r>
              <a:rPr lang="en-US" altLang="cs-CZ" sz="1800"/>
              <a:t>/</a:t>
            </a:r>
            <a:r>
              <a:rPr lang="cs-CZ" altLang="cs-CZ" sz="1800"/>
              <a:t>MS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2717800" y="2071688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/>
              <a:t>on-line</a:t>
            </a:r>
          </a:p>
        </p:txBody>
      </p:sp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1193800" y="2147888"/>
            <a:ext cx="7543800" cy="3951287"/>
            <a:chOff x="672" y="1440"/>
            <a:chExt cx="4752" cy="2489"/>
          </a:xfrm>
        </p:grpSpPr>
        <p:pic>
          <p:nvPicPr>
            <p:cNvPr id="20493" name="Picture 26" descr="ProbotPreNeed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886"/>
              <a:ext cx="1462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AutoShape 34"/>
            <p:cNvSpPr>
              <a:spLocks noChangeArrowheads="1"/>
            </p:cNvSpPr>
            <p:nvPr/>
          </p:nvSpPr>
          <p:spPr bwMode="auto">
            <a:xfrm>
              <a:off x="3552" y="3120"/>
              <a:ext cx="864" cy="240"/>
            </a:xfrm>
            <a:custGeom>
              <a:avLst/>
              <a:gdLst>
                <a:gd name="T0" fmla="*/ 648 w 21600"/>
                <a:gd name="T1" fmla="*/ 0 h 21600"/>
                <a:gd name="T2" fmla="*/ 0 w 21600"/>
                <a:gd name="T3" fmla="*/ 120 h 21600"/>
                <a:gd name="T4" fmla="*/ 648 w 21600"/>
                <a:gd name="T5" fmla="*/ 240 h 21600"/>
                <a:gd name="T6" fmla="*/ 86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5" name="AutoShape 35"/>
            <p:cNvSpPr>
              <a:spLocks noChangeArrowheads="1"/>
            </p:cNvSpPr>
            <p:nvPr/>
          </p:nvSpPr>
          <p:spPr bwMode="auto">
            <a:xfrm>
              <a:off x="4512" y="3024"/>
              <a:ext cx="912" cy="38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MALDI</a:t>
              </a:r>
            </a:p>
            <a:p>
              <a:pPr algn="ctr" eaLnBrk="1" hangingPunct="1"/>
              <a:r>
                <a:rPr lang="cs-CZ" altLang="cs-CZ" sz="1800"/>
                <a:t>TOF/TOF MS</a:t>
              </a:r>
            </a:p>
          </p:txBody>
        </p:sp>
        <p:sp>
          <p:nvSpPr>
            <p:cNvPr id="20496" name="Text Box 36"/>
            <p:cNvSpPr txBox="1">
              <a:spLocks noChangeArrowheads="1"/>
            </p:cNvSpPr>
            <p:nvPr/>
          </p:nvSpPr>
          <p:spPr bwMode="auto">
            <a:xfrm>
              <a:off x="3600" y="2784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/>
                <a:t>off-line</a:t>
              </a:r>
            </a:p>
          </p:txBody>
        </p:sp>
        <p:sp>
          <p:nvSpPr>
            <p:cNvPr id="20497" name="AutoShape 37"/>
            <p:cNvSpPr>
              <a:spLocks noChangeArrowheads="1"/>
            </p:cNvSpPr>
            <p:nvPr/>
          </p:nvSpPr>
          <p:spPr bwMode="auto">
            <a:xfrm rot="5400000">
              <a:off x="2376" y="1512"/>
              <a:ext cx="384" cy="240"/>
            </a:xfrm>
            <a:custGeom>
              <a:avLst/>
              <a:gdLst>
                <a:gd name="T0" fmla="*/ 288 w 21600"/>
                <a:gd name="T1" fmla="*/ 0 h 21600"/>
                <a:gd name="T2" fmla="*/ 0 w 21600"/>
                <a:gd name="T3" fmla="*/ 120 h 21600"/>
                <a:gd name="T4" fmla="*/ 288 w 21600"/>
                <a:gd name="T5" fmla="*/ 240 h 21600"/>
                <a:gd name="T6" fmla="*/ 38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8" name="Text Box 38"/>
            <p:cNvSpPr txBox="1">
              <a:spLocks noChangeArrowheads="1"/>
            </p:cNvSpPr>
            <p:nvPr/>
          </p:nvSpPr>
          <p:spPr bwMode="auto">
            <a:xfrm>
              <a:off x="672" y="2832"/>
              <a:ext cx="18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Deposition on MALDI target</a:t>
              </a:r>
            </a:p>
          </p:txBody>
        </p:sp>
        <p:sp>
          <p:nvSpPr>
            <p:cNvPr id="20499" name="Text Box 39"/>
            <p:cNvSpPr txBox="1">
              <a:spLocks noChangeArrowheads="1"/>
            </p:cNvSpPr>
            <p:nvPr/>
          </p:nvSpPr>
          <p:spPr bwMode="auto">
            <a:xfrm>
              <a:off x="3276" y="3696"/>
              <a:ext cx="10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Sample storage</a:t>
              </a:r>
            </a:p>
          </p:txBody>
        </p:sp>
      </p:grpSp>
      <p:sp>
        <p:nvSpPr>
          <p:cNvPr id="20489" name="Oval 43"/>
          <p:cNvSpPr>
            <a:spLocks noChangeArrowheads="1"/>
          </p:cNvSpPr>
          <p:nvPr/>
        </p:nvSpPr>
        <p:spPr bwMode="auto">
          <a:xfrm>
            <a:off x="3048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0" name="Oval 44"/>
          <p:cNvSpPr>
            <a:spLocks noChangeArrowheads="1"/>
          </p:cNvSpPr>
          <p:nvPr/>
        </p:nvSpPr>
        <p:spPr bwMode="auto">
          <a:xfrm>
            <a:off x="5334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1" name="Oval 45"/>
          <p:cNvSpPr>
            <a:spLocks noChangeArrowheads="1"/>
          </p:cNvSpPr>
          <p:nvPr/>
        </p:nvSpPr>
        <p:spPr bwMode="auto">
          <a:xfrm>
            <a:off x="7620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2" name="Rectangle 4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Jaś\Oracle\Nouakchott Maurit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7063"/>
            <a:ext cx="7631832" cy="5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22675" y="450503"/>
            <a:ext cx="5840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LC separation of complex protein mixtures</a:t>
            </a:r>
            <a:endParaRPr lang="en-US" altLang="cs-CZ" b="1"/>
          </a:p>
        </p:txBody>
      </p:sp>
      <p:sp>
        <p:nvSpPr>
          <p:cNvPr id="22531" name="Oval 11"/>
          <p:cNvSpPr>
            <a:spLocks noChangeArrowheads="1"/>
          </p:cNvSpPr>
          <p:nvPr/>
        </p:nvSpPr>
        <p:spPr bwMode="auto">
          <a:xfrm>
            <a:off x="685800" y="1524000"/>
            <a:ext cx="1752600" cy="990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/>
              <a:t>Protein mix</a:t>
            </a:r>
          </a:p>
        </p:txBody>
      </p:sp>
      <p:sp>
        <p:nvSpPr>
          <p:cNvPr id="22532" name="Oval 19"/>
          <p:cNvSpPr>
            <a:spLocks noChangeArrowheads="1"/>
          </p:cNvSpPr>
          <p:nvPr/>
        </p:nvSpPr>
        <p:spPr bwMode="auto">
          <a:xfrm>
            <a:off x="5486400" y="11430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3" name="Oval 20"/>
          <p:cNvSpPr>
            <a:spLocks noChangeArrowheads="1"/>
          </p:cNvSpPr>
          <p:nvPr/>
        </p:nvSpPr>
        <p:spPr bwMode="auto">
          <a:xfrm>
            <a:off x="5638800" y="12954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4" name="Oval 21"/>
          <p:cNvSpPr>
            <a:spLocks noChangeArrowheads="1"/>
          </p:cNvSpPr>
          <p:nvPr/>
        </p:nvSpPr>
        <p:spPr bwMode="auto">
          <a:xfrm>
            <a:off x="5791200" y="14478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5" name="Oval 22"/>
          <p:cNvSpPr>
            <a:spLocks noChangeArrowheads="1"/>
          </p:cNvSpPr>
          <p:nvPr/>
        </p:nvSpPr>
        <p:spPr bwMode="auto">
          <a:xfrm>
            <a:off x="5943600" y="16002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6" name="Oval 23"/>
          <p:cNvSpPr>
            <a:spLocks noChangeArrowheads="1"/>
          </p:cNvSpPr>
          <p:nvPr/>
        </p:nvSpPr>
        <p:spPr bwMode="auto">
          <a:xfrm>
            <a:off x="6096000" y="17526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7" name="Oval 24"/>
          <p:cNvSpPr>
            <a:spLocks noChangeArrowheads="1"/>
          </p:cNvSpPr>
          <p:nvPr/>
        </p:nvSpPr>
        <p:spPr bwMode="auto">
          <a:xfrm>
            <a:off x="6248400" y="19050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8" name="Oval 25"/>
          <p:cNvSpPr>
            <a:spLocks noChangeArrowheads="1"/>
          </p:cNvSpPr>
          <p:nvPr/>
        </p:nvSpPr>
        <p:spPr bwMode="auto">
          <a:xfrm>
            <a:off x="6400800" y="20574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Protein</a:t>
            </a:r>
          </a:p>
          <a:p>
            <a:pPr algn="ctr" eaLnBrk="1" hangingPunct="1"/>
            <a:r>
              <a:rPr lang="cs-CZ" altLang="cs-CZ" sz="1800"/>
              <a:t>1D fraction</a:t>
            </a:r>
          </a:p>
        </p:txBody>
      </p:sp>
      <p:grpSp>
        <p:nvGrpSpPr>
          <p:cNvPr id="22539" name="Group 32"/>
          <p:cNvGrpSpPr>
            <a:grpSpLocks/>
          </p:cNvGrpSpPr>
          <p:nvPr/>
        </p:nvGrpSpPr>
        <p:grpSpPr bwMode="auto">
          <a:xfrm>
            <a:off x="2514600" y="1676400"/>
            <a:ext cx="3276600" cy="762000"/>
            <a:chOff x="1584" y="1056"/>
            <a:chExt cx="2064" cy="480"/>
          </a:xfrm>
        </p:grpSpPr>
        <p:sp>
          <p:nvSpPr>
            <p:cNvPr id="22569" name="AutoShape 29"/>
            <p:cNvSpPr>
              <a:spLocks noChangeArrowheads="1"/>
            </p:cNvSpPr>
            <p:nvPr/>
          </p:nvSpPr>
          <p:spPr bwMode="auto">
            <a:xfrm>
              <a:off x="1584" y="1056"/>
              <a:ext cx="2064" cy="480"/>
            </a:xfrm>
            <a:prstGeom prst="chevron">
              <a:avLst>
                <a:gd name="adj" fmla="val 1075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70" name="Text Box 30"/>
            <p:cNvSpPr txBox="1">
              <a:spLocks noChangeArrowheads="1"/>
            </p:cNvSpPr>
            <p:nvPr/>
          </p:nvSpPr>
          <p:spPr bwMode="auto">
            <a:xfrm>
              <a:off x="2154" y="1152"/>
              <a:ext cx="11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Fractionation I.</a:t>
              </a:r>
            </a:p>
          </p:txBody>
        </p:sp>
      </p:grpSp>
      <p:sp>
        <p:nvSpPr>
          <p:cNvPr id="22540" name="Text Box 31"/>
          <p:cNvSpPr txBox="1">
            <a:spLocks noChangeArrowheads="1"/>
          </p:cNvSpPr>
          <p:nvPr/>
        </p:nvSpPr>
        <p:spPr bwMode="auto">
          <a:xfrm>
            <a:off x="3117850" y="2511425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Ionex, </a:t>
            </a:r>
            <a:r>
              <a:rPr lang="en-US" altLang="cs-CZ" sz="1800"/>
              <a:t>SEC</a:t>
            </a:r>
            <a:r>
              <a:rPr lang="cs-CZ" altLang="cs-CZ" sz="1800"/>
              <a:t>, ….</a:t>
            </a:r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838200" y="3200400"/>
            <a:ext cx="7162800" cy="1600200"/>
            <a:chOff x="528" y="2016"/>
            <a:chExt cx="4512" cy="1008"/>
          </a:xfrm>
        </p:grpSpPr>
        <p:grpSp>
          <p:nvGrpSpPr>
            <p:cNvPr id="22557" name="Group 63"/>
            <p:cNvGrpSpPr>
              <a:grpSpLocks/>
            </p:cNvGrpSpPr>
            <p:nvPr/>
          </p:nvGrpSpPr>
          <p:grpSpPr bwMode="auto">
            <a:xfrm>
              <a:off x="1584" y="2256"/>
              <a:ext cx="2064" cy="480"/>
              <a:chOff x="1584" y="2256"/>
              <a:chExt cx="2064" cy="480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2064" cy="480"/>
              </a:xfrm>
              <a:prstGeom prst="chevron">
                <a:avLst>
                  <a:gd name="adj" fmla="val 107500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109" y="2362"/>
                <a:ext cx="11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2000"/>
                  <a:t>Fractionation II.</a:t>
                </a:r>
              </a:p>
            </p:txBody>
          </p:sp>
        </p:grpSp>
        <p:sp>
          <p:nvSpPr>
            <p:cNvPr id="22558" name="Oval 33"/>
            <p:cNvSpPr>
              <a:spLocks noChangeArrowheads="1"/>
            </p:cNvSpPr>
            <p:nvPr/>
          </p:nvSpPr>
          <p:spPr bwMode="auto">
            <a:xfrm>
              <a:off x="528" y="2304"/>
              <a:ext cx="864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1D fraction</a:t>
              </a:r>
            </a:p>
          </p:txBody>
        </p:sp>
        <p:sp>
          <p:nvSpPr>
            <p:cNvPr id="22559" name="Oval 37"/>
            <p:cNvSpPr>
              <a:spLocks noChangeArrowheads="1"/>
            </p:cNvSpPr>
            <p:nvPr/>
          </p:nvSpPr>
          <p:spPr bwMode="auto">
            <a:xfrm>
              <a:off x="3600" y="2016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0" name="Oval 38"/>
            <p:cNvSpPr>
              <a:spLocks noChangeArrowheads="1"/>
            </p:cNvSpPr>
            <p:nvPr/>
          </p:nvSpPr>
          <p:spPr bwMode="auto">
            <a:xfrm>
              <a:off x="3696" y="2112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1" name="Oval 39"/>
            <p:cNvSpPr>
              <a:spLocks noChangeArrowheads="1"/>
            </p:cNvSpPr>
            <p:nvPr/>
          </p:nvSpPr>
          <p:spPr bwMode="auto">
            <a:xfrm>
              <a:off x="3792" y="2208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2" name="Oval 40"/>
            <p:cNvSpPr>
              <a:spLocks noChangeArrowheads="1"/>
            </p:cNvSpPr>
            <p:nvPr/>
          </p:nvSpPr>
          <p:spPr bwMode="auto">
            <a:xfrm>
              <a:off x="3888" y="2304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3" name="Oval 41"/>
            <p:cNvSpPr>
              <a:spLocks noChangeArrowheads="1"/>
            </p:cNvSpPr>
            <p:nvPr/>
          </p:nvSpPr>
          <p:spPr bwMode="auto">
            <a:xfrm>
              <a:off x="3984" y="2400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4" name="Oval 42"/>
            <p:cNvSpPr>
              <a:spLocks noChangeArrowheads="1"/>
            </p:cNvSpPr>
            <p:nvPr/>
          </p:nvSpPr>
          <p:spPr bwMode="auto">
            <a:xfrm>
              <a:off x="4080" y="2496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5" name="Oval 43"/>
            <p:cNvSpPr>
              <a:spLocks noChangeArrowheads="1"/>
            </p:cNvSpPr>
            <p:nvPr/>
          </p:nvSpPr>
          <p:spPr bwMode="auto">
            <a:xfrm>
              <a:off x="4176" y="2592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2D fraction</a:t>
              </a:r>
            </a:p>
          </p:txBody>
        </p:sp>
        <p:sp>
          <p:nvSpPr>
            <p:cNvPr id="22566" name="Text Box 44"/>
            <p:cNvSpPr txBox="1">
              <a:spLocks noChangeArrowheads="1"/>
            </p:cNvSpPr>
            <p:nvPr/>
          </p:nvSpPr>
          <p:spPr bwMode="auto">
            <a:xfrm>
              <a:off x="2300" y="2784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RP</a:t>
              </a:r>
            </a:p>
          </p:txBody>
        </p:sp>
      </p:grpSp>
      <p:sp>
        <p:nvSpPr>
          <p:cNvPr id="9261" name="Text Box 45"/>
          <p:cNvSpPr txBox="1">
            <a:spLocks noChangeArrowheads="1"/>
          </p:cNvSpPr>
          <p:nvPr/>
        </p:nvSpPr>
        <p:spPr bwMode="auto">
          <a:xfrm rot="10800000" flipV="1">
            <a:off x="8167528" y="1163782"/>
            <a:ext cx="492443" cy="39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Various types of detection (e.g. UV)</a:t>
            </a:r>
          </a:p>
        </p:txBody>
      </p: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457200" y="2971800"/>
            <a:ext cx="1143000" cy="2286000"/>
            <a:chOff x="288" y="1872"/>
            <a:chExt cx="720" cy="1440"/>
          </a:xfrm>
        </p:grpSpPr>
        <p:sp>
          <p:nvSpPr>
            <p:cNvPr id="22553" name="Text Box 48"/>
            <p:cNvSpPr txBox="1">
              <a:spLocks noChangeArrowheads="1"/>
            </p:cNvSpPr>
            <p:nvPr/>
          </p:nvSpPr>
          <p:spPr bwMode="auto">
            <a:xfrm>
              <a:off x="312" y="1872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exp.</a:t>
              </a:r>
            </a:p>
          </p:txBody>
        </p:sp>
        <p:sp>
          <p:nvSpPr>
            <p:cNvPr id="22554" name="AutoShape 49"/>
            <p:cNvSpPr>
              <a:spLocks noChangeArrowheads="1"/>
            </p:cNvSpPr>
            <p:nvPr/>
          </p:nvSpPr>
          <p:spPr bwMode="auto">
            <a:xfrm flipH="1">
              <a:off x="672" y="1920"/>
              <a:ext cx="336" cy="336"/>
            </a:xfrm>
            <a:custGeom>
              <a:avLst/>
              <a:gdLst>
                <a:gd name="T0" fmla="*/ 235 w 21600"/>
                <a:gd name="T1" fmla="*/ 0 h 21600"/>
                <a:gd name="T2" fmla="*/ 235 w 21600"/>
                <a:gd name="T3" fmla="*/ 189 h 21600"/>
                <a:gd name="T4" fmla="*/ 50 w 21600"/>
                <a:gd name="T5" fmla="*/ 336 h 21600"/>
                <a:gd name="T6" fmla="*/ 336 w 21600"/>
                <a:gd name="T7" fmla="*/ 9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5" name="Text Box 50"/>
            <p:cNvSpPr txBox="1">
              <a:spLocks noChangeArrowheads="1"/>
            </p:cNvSpPr>
            <p:nvPr/>
          </p:nvSpPr>
          <p:spPr bwMode="auto">
            <a:xfrm>
              <a:off x="288" y="2928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exp.</a:t>
              </a:r>
            </a:p>
          </p:txBody>
        </p:sp>
        <p:sp>
          <p:nvSpPr>
            <p:cNvPr id="22556" name="AutoShape 51"/>
            <p:cNvSpPr>
              <a:spLocks noChangeArrowheads="1"/>
            </p:cNvSpPr>
            <p:nvPr/>
          </p:nvSpPr>
          <p:spPr bwMode="auto">
            <a:xfrm flipH="1">
              <a:off x="648" y="2976"/>
              <a:ext cx="336" cy="336"/>
            </a:xfrm>
            <a:custGeom>
              <a:avLst/>
              <a:gdLst>
                <a:gd name="T0" fmla="*/ 235 w 21600"/>
                <a:gd name="T1" fmla="*/ 0 h 21600"/>
                <a:gd name="T2" fmla="*/ 235 w 21600"/>
                <a:gd name="T3" fmla="*/ 189 h 21600"/>
                <a:gd name="T4" fmla="*/ 50 w 21600"/>
                <a:gd name="T5" fmla="*/ 336 h 21600"/>
                <a:gd name="T6" fmla="*/ 336 w 21600"/>
                <a:gd name="T7" fmla="*/ 9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762000" y="5334000"/>
            <a:ext cx="7772400" cy="762000"/>
            <a:chOff x="480" y="3360"/>
            <a:chExt cx="4896" cy="480"/>
          </a:xfrm>
        </p:grpSpPr>
        <p:sp>
          <p:nvSpPr>
            <p:cNvPr id="22546" name="Oval 46"/>
            <p:cNvSpPr>
              <a:spLocks noChangeArrowheads="1"/>
            </p:cNvSpPr>
            <p:nvPr/>
          </p:nvSpPr>
          <p:spPr bwMode="auto">
            <a:xfrm>
              <a:off x="480" y="3360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2D fraction</a:t>
              </a:r>
            </a:p>
          </p:txBody>
        </p:sp>
        <p:sp>
          <p:nvSpPr>
            <p:cNvPr id="22547" name="AutoShape 52"/>
            <p:cNvSpPr>
              <a:spLocks noChangeArrowheads="1"/>
            </p:cNvSpPr>
            <p:nvPr/>
          </p:nvSpPr>
          <p:spPr bwMode="auto">
            <a:xfrm>
              <a:off x="1440" y="3472"/>
              <a:ext cx="336" cy="240"/>
            </a:xfrm>
            <a:prstGeom prst="chevron">
              <a:avLst>
                <a:gd name="adj" fmla="val 3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48" name="AutoShape 53"/>
            <p:cNvSpPr>
              <a:spLocks noChangeArrowheads="1"/>
            </p:cNvSpPr>
            <p:nvPr/>
          </p:nvSpPr>
          <p:spPr bwMode="auto">
            <a:xfrm>
              <a:off x="1904" y="3360"/>
              <a:ext cx="672" cy="480"/>
            </a:xfrm>
            <a:prstGeom prst="hexagon">
              <a:avLst>
                <a:gd name="adj" fmla="val 35000"/>
                <a:gd name="vf" fmla="val 11547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digestion</a:t>
              </a:r>
            </a:p>
          </p:txBody>
        </p:sp>
        <p:grpSp>
          <p:nvGrpSpPr>
            <p:cNvPr id="22549" name="Group 58"/>
            <p:cNvGrpSpPr>
              <a:grpSpLocks/>
            </p:cNvGrpSpPr>
            <p:nvPr/>
          </p:nvGrpSpPr>
          <p:grpSpPr bwMode="auto">
            <a:xfrm>
              <a:off x="2640" y="3456"/>
              <a:ext cx="1392" cy="240"/>
              <a:chOff x="2640" y="3456"/>
              <a:chExt cx="1392" cy="240"/>
            </a:xfrm>
          </p:grpSpPr>
          <p:sp>
            <p:nvSpPr>
              <p:cNvPr id="22551" name="AutoShape 55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2552" name="Text Box 57"/>
              <p:cNvSpPr txBox="1">
                <a:spLocks noChangeArrowheads="1"/>
              </p:cNvSpPr>
              <p:nvPr/>
            </p:nvSpPr>
            <p:spPr bwMode="auto">
              <a:xfrm>
                <a:off x="2919" y="3456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1D (2D) HPLC</a:t>
                </a:r>
              </a:p>
            </p:txBody>
          </p:sp>
        </p:grpSp>
        <p:sp>
          <p:nvSpPr>
            <p:cNvPr id="22550" name="AutoShape 59"/>
            <p:cNvSpPr>
              <a:spLocks noChangeArrowheads="1"/>
            </p:cNvSpPr>
            <p:nvPr/>
          </p:nvSpPr>
          <p:spPr bwMode="auto">
            <a:xfrm>
              <a:off x="4224" y="3376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ESI-MS</a:t>
              </a:r>
              <a:r>
                <a:rPr lang="en-US" altLang="cs-CZ" sz="1800"/>
                <a:t>/</a:t>
              </a:r>
              <a:r>
                <a:rPr lang="cs-CZ" altLang="cs-CZ" sz="1800"/>
                <a:t>MS</a:t>
              </a:r>
            </a:p>
          </p:txBody>
        </p:sp>
      </p:grpSp>
      <p:sp>
        <p:nvSpPr>
          <p:cNvPr id="22545" name="Rectangle 6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9175"/>
            <a:ext cx="70389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5410200" y="2890838"/>
            <a:ext cx="3429000" cy="2747962"/>
            <a:chOff x="3408" y="1821"/>
            <a:chExt cx="2160" cy="1731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3408" y="2688"/>
              <a:ext cx="21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V="1">
              <a:off x="5232" y="1824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 rot="-5386657">
              <a:off x="5019" y="2034"/>
              <a:ext cx="6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rgbClr val="FF3300"/>
                  </a:solidFill>
                </a:rPr>
                <a:t>proteins</a:t>
              </a: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5232" y="2784"/>
              <a:ext cx="0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5413343">
              <a:off x="5063" y="3001"/>
              <a:ext cx="6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peptides</a:t>
              </a:r>
            </a:p>
          </p:txBody>
        </p:sp>
      </p:grpSp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22675" y="450503"/>
            <a:ext cx="5840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LC separation of complex protein mixtures</a:t>
            </a:r>
            <a:endParaRPr lang="en-US" altLang="cs-CZ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2863"/>
            <a:ext cx="4857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416175" y="404813"/>
            <a:ext cx="48109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Combination of GE a LC separation </a:t>
            </a:r>
            <a:endParaRPr lang="en-US" altLang="cs-CZ" sz="2200" b="1"/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1676400" y="3430588"/>
            <a:ext cx="1981200" cy="381000"/>
          </a:xfrm>
          <a:custGeom>
            <a:avLst/>
            <a:gdLst>
              <a:gd name="T0" fmla="*/ 1485900 w 21600"/>
              <a:gd name="T1" fmla="*/ 0 h 21600"/>
              <a:gd name="T2" fmla="*/ 0 w 21600"/>
              <a:gd name="T3" fmla="*/ 190500 h 21600"/>
              <a:gd name="T4" fmla="*/ 1485900 w 21600"/>
              <a:gd name="T5" fmla="*/ 381000 h 21600"/>
              <a:gd name="T6" fmla="*/ 1981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203450" y="30638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slices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587500" y="381158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protein fractionation</a:t>
            </a:r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3886200" y="3278188"/>
            <a:ext cx="990600" cy="723900"/>
          </a:xfrm>
          <a:prstGeom prst="hexagon">
            <a:avLst>
              <a:gd name="adj" fmla="val 34211"/>
              <a:gd name="vf" fmla="val 11547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digestion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5105400" y="3430588"/>
            <a:ext cx="1524000" cy="381000"/>
          </a:xfrm>
          <a:custGeom>
            <a:avLst/>
            <a:gdLst>
              <a:gd name="T0" fmla="*/ 1143000 w 21600"/>
              <a:gd name="T1" fmla="*/ 0 h 21600"/>
              <a:gd name="T2" fmla="*/ 0 w 21600"/>
              <a:gd name="T3" fmla="*/ 190500 h 21600"/>
              <a:gd name="T4" fmla="*/ 1143000 w 21600"/>
              <a:gd name="T5" fmla="*/ 381000 h 21600"/>
              <a:gd name="T6" fmla="*/ 1524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086350" y="30495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nano 1-D LC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2398713" y="2209800"/>
            <a:ext cx="2743200" cy="3429000"/>
            <a:chOff x="1367" y="719"/>
            <a:chExt cx="1728" cy="2160"/>
          </a:xfrm>
        </p:grpSpPr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rot="-5400000">
              <a:off x="1151" y="1799"/>
              <a:ext cx="21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rot="16200000" flipV="1">
              <a:off x="1751" y="671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 rot="-25801">
              <a:off x="1437" y="757"/>
              <a:ext cx="6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rgbClr val="FF3300"/>
                  </a:solidFill>
                </a:rPr>
                <a:t>proteins</a:t>
              </a:r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rot="-5400000">
              <a:off x="2711" y="671"/>
              <a:ext cx="0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 rot="13343">
              <a:off x="2327" y="757"/>
              <a:ext cx="6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peptides</a:t>
              </a:r>
            </a:p>
          </p:txBody>
        </p:sp>
      </p:grp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711200" y="2211388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1-D GE</a:t>
            </a:r>
          </a:p>
        </p:txBody>
      </p:sp>
      <p:sp>
        <p:nvSpPr>
          <p:cNvPr id="25612" name="AutoShape 20"/>
          <p:cNvSpPr>
            <a:spLocks noChangeArrowheads="1"/>
          </p:cNvSpPr>
          <p:nvPr/>
        </p:nvSpPr>
        <p:spPr bwMode="auto">
          <a:xfrm>
            <a:off x="6934200" y="3316288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ESI-MSMS</a:t>
            </a:r>
          </a:p>
        </p:txBody>
      </p:sp>
      <p:sp>
        <p:nvSpPr>
          <p:cNvPr id="25613" name="Text Box 21"/>
          <p:cNvSpPr txBox="1">
            <a:spLocks noChangeArrowheads="1"/>
          </p:cNvSpPr>
          <p:nvPr/>
        </p:nvSpPr>
        <p:spPr bwMode="auto">
          <a:xfrm>
            <a:off x="611188" y="4941888"/>
            <a:ext cx="101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or</a:t>
            </a:r>
            <a:endParaRPr lang="en-US" altLang="cs-CZ" sz="1800"/>
          </a:p>
          <a:p>
            <a:pPr algn="ctr" eaLnBrk="1" hangingPunct="1"/>
            <a:r>
              <a:rPr lang="en-US" altLang="cs-CZ" sz="1800"/>
              <a:t>IPG strip</a:t>
            </a:r>
            <a:endParaRPr lang="cs-CZ" altLang="cs-CZ" sz="1800"/>
          </a:p>
        </p:txBody>
      </p:sp>
      <p:sp>
        <p:nvSpPr>
          <p:cNvPr id="25615" name="Rectangle 2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3950"/>
            <a:ext cx="39528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0" y="6308725"/>
            <a:ext cx="439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Carter et. al. The Plant Cell, 2004, </a:t>
            </a:r>
            <a:r>
              <a:rPr lang="cs-CZ" altLang="cs-CZ" sz="1400" b="1" i="1"/>
              <a:t>16</a:t>
            </a:r>
            <a:r>
              <a:rPr lang="cs-CZ" altLang="cs-CZ" sz="1400" i="1"/>
              <a:t>, 3285–3303.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116013" y="3933825"/>
            <a:ext cx="1157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 b="1">
                <a:solidFill>
                  <a:schemeClr val="accent2"/>
                </a:solidFill>
              </a:rPr>
              <a:t>2D-On-line</a:t>
            </a:r>
            <a:endParaRPr lang="cs-CZ" altLang="cs-CZ" sz="1600" b="1">
              <a:solidFill>
                <a:schemeClr val="accent2"/>
              </a:solidFill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40425" y="2492375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 b="1">
                <a:solidFill>
                  <a:schemeClr val="accent2"/>
                </a:solidFill>
              </a:rPr>
              <a:t>2D-Off-line (3D ?)</a:t>
            </a:r>
            <a:endParaRPr lang="cs-CZ" altLang="cs-CZ" sz="1600" b="1">
              <a:solidFill>
                <a:schemeClr val="accent2"/>
              </a:solidFill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572000" y="6308725"/>
            <a:ext cx="439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Carter et. al. The Plant Cell, 2004, </a:t>
            </a:r>
            <a:r>
              <a:rPr lang="cs-CZ" altLang="cs-CZ" sz="1400" b="1" i="1"/>
              <a:t>16</a:t>
            </a:r>
            <a:r>
              <a:rPr lang="cs-CZ" altLang="cs-CZ" sz="1400" i="1"/>
              <a:t>, 3285–3303.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2450" y="1052513"/>
            <a:ext cx="82677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	</a:t>
            </a:r>
            <a:r>
              <a:rPr lang="cs-CZ" altLang="cs-CZ" b="1" dirty="0" err="1"/>
              <a:t>Demandingness</a:t>
            </a:r>
            <a:r>
              <a:rPr lang="cs-CZ" altLang="cs-CZ" b="1" dirty="0"/>
              <a:t> of </a:t>
            </a:r>
            <a:r>
              <a:rPr lang="cs-CZ" altLang="cs-CZ" b="1" dirty="0" err="1"/>
              <a:t>proteome</a:t>
            </a:r>
            <a:r>
              <a:rPr lang="cs-CZ" altLang="cs-CZ" b="1" dirty="0"/>
              <a:t> </a:t>
            </a:r>
            <a:r>
              <a:rPr lang="cs-CZ" altLang="cs-CZ" b="1" dirty="0" err="1"/>
              <a:t>analysis</a:t>
            </a:r>
            <a:endParaRPr lang="en-US" altLang="cs-CZ" sz="1800" dirty="0"/>
          </a:p>
          <a:p>
            <a:pPr eaLnBrk="1" hangingPunct="1"/>
            <a:endParaRPr lang="cs-CZ" altLang="cs-CZ" sz="1800" b="1" i="1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dirty="0"/>
              <a:t>   </a:t>
            </a:r>
            <a:r>
              <a:rPr lang="cs-CZ" altLang="cs-CZ" sz="1800" b="1" dirty="0"/>
              <a:t>protein </a:t>
            </a:r>
            <a:r>
              <a:rPr lang="cs-CZ" altLang="cs-CZ" sz="1800" b="1" dirty="0" err="1"/>
              <a:t>number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exceeds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substantially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number</a:t>
            </a:r>
            <a:r>
              <a:rPr lang="cs-CZ" altLang="cs-CZ" sz="1800" b="1" dirty="0"/>
              <a:t> of </a:t>
            </a:r>
            <a:r>
              <a:rPr lang="cs-CZ" altLang="cs-CZ" sz="1800" b="1" dirty="0" err="1"/>
              <a:t>genes</a:t>
            </a:r>
            <a:endParaRPr lang="cs-CZ" altLang="cs-CZ" sz="1800" b="1" dirty="0"/>
          </a:p>
          <a:p>
            <a:pPr eaLnBrk="1" hangingPunct="1"/>
            <a:r>
              <a:rPr lang="cs-CZ" altLang="cs-CZ" sz="1600" i="1" dirty="0"/>
              <a:t>       </a:t>
            </a:r>
            <a:r>
              <a:rPr lang="cs-CZ" altLang="cs-CZ" sz="1600" i="1" dirty="0" err="1"/>
              <a:t>human</a:t>
            </a:r>
            <a:r>
              <a:rPr lang="cs-CZ" altLang="cs-CZ" sz="1600" i="1" dirty="0"/>
              <a:t> genome </a:t>
            </a:r>
            <a:r>
              <a:rPr lang="cs-CZ" altLang="cs-CZ" sz="1600" i="1" dirty="0" err="1"/>
              <a:t>contains</a:t>
            </a:r>
            <a:r>
              <a:rPr lang="cs-CZ" altLang="cs-CZ" sz="1600" i="1" dirty="0"/>
              <a:t> </a:t>
            </a:r>
            <a:r>
              <a:rPr lang="en-US" altLang="cs-CZ" sz="1600" i="1" dirty="0"/>
              <a:t>~</a:t>
            </a:r>
            <a:r>
              <a:rPr lang="cs-CZ" altLang="cs-CZ" sz="1600" i="1" dirty="0"/>
              <a:t>2</a:t>
            </a:r>
            <a:r>
              <a:rPr lang="en-US" altLang="cs-CZ" sz="1600" i="1" dirty="0"/>
              <a:t>1</a:t>
            </a:r>
            <a:r>
              <a:rPr lang="cs-CZ" altLang="cs-CZ" sz="1600" i="1" dirty="0"/>
              <a:t> 000 genů, but </a:t>
            </a:r>
            <a:r>
              <a:rPr lang="cs-CZ" altLang="cs-CZ" sz="1600" i="1" dirty="0" err="1"/>
              <a:t>human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proteome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might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contain</a:t>
            </a:r>
            <a:r>
              <a:rPr lang="cs-CZ" altLang="cs-CZ" sz="1600" i="1" dirty="0"/>
              <a:t> </a:t>
            </a:r>
            <a:endParaRPr lang="en-US" altLang="cs-CZ" sz="1600" i="1" dirty="0"/>
          </a:p>
          <a:p>
            <a:pPr eaLnBrk="1" hangingPunct="1"/>
            <a:r>
              <a:rPr lang="en-US" altLang="cs-CZ" sz="1600" i="1" dirty="0"/>
              <a:t>			</a:t>
            </a:r>
            <a:r>
              <a:rPr lang="cs-CZ" altLang="cs-CZ" sz="1600" b="1" i="1" dirty="0"/>
              <a:t>              </a:t>
            </a:r>
            <a:r>
              <a:rPr lang="en-US" altLang="cs-CZ" sz="1600" b="1" i="1" dirty="0"/>
              <a:t>~</a:t>
            </a:r>
            <a:r>
              <a:rPr lang="cs-CZ" altLang="cs-CZ" sz="1600" b="1" i="1" dirty="0"/>
              <a:t> 1 000 000 </a:t>
            </a:r>
            <a:r>
              <a:rPr lang="cs-CZ" altLang="cs-CZ" sz="1600" b="1" i="1" dirty="0" err="1"/>
              <a:t>proteins</a:t>
            </a:r>
            <a:r>
              <a:rPr lang="en-US" altLang="cs-CZ" sz="1600" b="1" i="1" dirty="0"/>
              <a:t> a</a:t>
            </a:r>
            <a:r>
              <a:rPr lang="cs-CZ" altLang="cs-CZ" sz="1600" b="1" i="1" dirty="0" err="1"/>
              <a:t>nd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their</a:t>
            </a:r>
            <a:r>
              <a:rPr lang="en-US" altLang="cs-CZ" sz="1600" b="1" i="1" dirty="0"/>
              <a:t> form</a:t>
            </a:r>
            <a:r>
              <a:rPr lang="cs-CZ" altLang="cs-CZ" sz="1600" b="1" i="1" dirty="0"/>
              <a:t>s</a:t>
            </a:r>
          </a:p>
          <a:p>
            <a:pPr eaLnBrk="1" hangingPunct="1"/>
            <a:r>
              <a:rPr lang="cs-CZ" altLang="cs-CZ" sz="1600" b="1" i="1" dirty="0"/>
              <a:t>			                 </a:t>
            </a:r>
            <a:r>
              <a:rPr lang="en-US" altLang="cs-CZ" sz="1600" b="1" i="1" dirty="0"/>
              <a:t>                           </a:t>
            </a:r>
            <a:r>
              <a:rPr lang="cs-CZ" altLang="cs-CZ" sz="1600" i="1" dirty="0"/>
              <a:t>(</a:t>
            </a:r>
            <a:r>
              <a:rPr lang="cs-CZ" altLang="cs-CZ" sz="1600" i="1" dirty="0" err="1"/>
              <a:t>isoforms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PTMs</a:t>
            </a:r>
            <a:r>
              <a:rPr lang="cs-CZ" altLang="cs-CZ" sz="1600" i="1" dirty="0"/>
              <a:t>)</a:t>
            </a:r>
          </a:p>
          <a:p>
            <a:pPr eaLnBrk="1" hangingPunct="1"/>
            <a:r>
              <a:rPr lang="cs-CZ" altLang="cs-CZ" sz="1400" dirty="0"/>
              <a:t>			</a:t>
            </a:r>
            <a:r>
              <a:rPr lang="en-US" altLang="cs-CZ" sz="1400" dirty="0"/>
              <a:t>	</a:t>
            </a:r>
            <a:r>
              <a:rPr lang="cs-CZ" altLang="cs-CZ" sz="1400" dirty="0"/>
              <a:t>          	</a:t>
            </a:r>
            <a:r>
              <a:rPr lang="cs-CZ" altLang="cs-CZ" sz="1200" dirty="0"/>
              <a:t>(</a:t>
            </a:r>
            <a:r>
              <a:rPr lang="cs-CZ" altLang="cs-CZ" sz="1200" dirty="0">
                <a:hlinkClick r:id="rId3"/>
              </a:rPr>
              <a:t>http://www.expasy.org/</a:t>
            </a:r>
            <a:r>
              <a:rPr lang="cs-CZ" altLang="cs-CZ" sz="1200" dirty="0" err="1">
                <a:hlinkClick r:id="rId3"/>
              </a:rPr>
              <a:t>sprot</a:t>
            </a:r>
            <a:r>
              <a:rPr lang="cs-CZ" altLang="cs-CZ" sz="1200" dirty="0">
                <a:hlinkClick r:id="rId3"/>
              </a:rPr>
              <a:t>/</a:t>
            </a:r>
            <a:r>
              <a:rPr lang="cs-CZ" altLang="cs-CZ" sz="1200" dirty="0" err="1">
                <a:hlinkClick r:id="rId3"/>
              </a:rPr>
              <a:t>hpi</a:t>
            </a:r>
            <a:r>
              <a:rPr lang="cs-CZ" altLang="cs-CZ" sz="1200" dirty="0">
                <a:hlinkClick r:id="rId3"/>
              </a:rPr>
              <a:t>/hpi_desc.html</a:t>
            </a:r>
            <a:r>
              <a:rPr lang="cs-CZ" altLang="cs-CZ" sz="1200" dirty="0"/>
              <a:t>)</a:t>
            </a:r>
          </a:p>
          <a:p>
            <a:pPr eaLnBrk="1" hangingPunct="1"/>
            <a:r>
              <a:rPr lang="cs-CZ" altLang="cs-CZ" sz="1200" dirty="0"/>
              <a:t>			                  </a:t>
            </a:r>
            <a:r>
              <a:rPr lang="en-US" altLang="cs-CZ" sz="1800" i="1" dirty="0"/>
              <a:t>~</a:t>
            </a:r>
            <a:r>
              <a:rPr lang="cs-CZ" altLang="cs-CZ" sz="1800" dirty="0"/>
              <a:t> </a:t>
            </a:r>
            <a:r>
              <a:rPr lang="cs-CZ" altLang="cs-CZ" sz="1600" b="1" i="1" dirty="0"/>
              <a:t>10 000 </a:t>
            </a:r>
            <a:r>
              <a:rPr lang="cs-CZ" altLang="cs-CZ" sz="1600" b="1" i="1" dirty="0" err="1"/>
              <a:t>proteins</a:t>
            </a:r>
            <a:r>
              <a:rPr lang="cs-CZ" altLang="cs-CZ" sz="1600" b="1" i="1" dirty="0"/>
              <a:t> in cell</a:t>
            </a:r>
            <a:endParaRPr lang="cs-CZ" altLang="cs-CZ" sz="1600" dirty="0"/>
          </a:p>
          <a:p>
            <a:pPr eaLnBrk="1" hangingPunct="1"/>
            <a:endParaRPr lang="cs-CZ" altLang="cs-CZ" sz="1600" i="1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 dirty="0"/>
              <a:t>    </a:t>
            </a:r>
            <a:r>
              <a:rPr lang="cs-CZ" altLang="cs-CZ" sz="1800" b="1" dirty="0" err="1"/>
              <a:t>wide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range</a:t>
            </a:r>
            <a:r>
              <a:rPr lang="cs-CZ" altLang="cs-CZ" sz="1800" b="1" dirty="0"/>
              <a:t> of protein </a:t>
            </a:r>
            <a:r>
              <a:rPr lang="cs-CZ" altLang="cs-CZ" sz="1800" b="1" dirty="0" err="1"/>
              <a:t>concentrations</a:t>
            </a:r>
            <a:r>
              <a:rPr lang="cs-CZ" altLang="cs-CZ" sz="1800" b="1" dirty="0"/>
              <a:t> (~ 10 </a:t>
            </a:r>
            <a:r>
              <a:rPr lang="cs-CZ" altLang="cs-CZ" sz="1800" b="1" dirty="0" err="1"/>
              <a:t>orders</a:t>
            </a:r>
            <a:r>
              <a:rPr lang="cs-CZ" altLang="cs-CZ" sz="1800" b="1" dirty="0"/>
              <a:t>)</a:t>
            </a:r>
          </a:p>
          <a:p>
            <a:pPr eaLnBrk="1" hangingPunct="1"/>
            <a:r>
              <a:rPr lang="cs-CZ" altLang="cs-CZ" sz="1600" i="1" dirty="0"/>
              <a:t>        </a:t>
            </a:r>
            <a:r>
              <a:rPr lang="cs-CZ" altLang="cs-CZ" sz="1600" i="1" dirty="0" err="1"/>
              <a:t>necessity</a:t>
            </a:r>
            <a:r>
              <a:rPr lang="cs-CZ" altLang="cs-CZ" sz="1600" i="1" dirty="0"/>
              <a:t> of </a:t>
            </a:r>
            <a:r>
              <a:rPr lang="cs-CZ" altLang="cs-CZ" sz="1600" i="1" dirty="0" err="1"/>
              <a:t>efficient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separation</a:t>
            </a:r>
            <a:r>
              <a:rPr lang="cs-CZ" altLang="cs-CZ" sz="1600" i="1" dirty="0"/>
              <a:t> of  </a:t>
            </a:r>
            <a:r>
              <a:rPr lang="cs-CZ" altLang="cs-CZ" sz="1600" i="1" dirty="0" err="1"/>
              <a:t>high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abundant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components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from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low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abundant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ones</a:t>
            </a:r>
            <a:r>
              <a:rPr lang="cs-CZ" altLang="cs-CZ" sz="1600" i="1" dirty="0"/>
              <a:t>,     </a:t>
            </a:r>
          </a:p>
          <a:p>
            <a:pPr eaLnBrk="1" hangingPunct="1"/>
            <a:r>
              <a:rPr lang="cs-CZ" altLang="cs-CZ" sz="1600" i="1" dirty="0"/>
              <a:t>        no PCR-</a:t>
            </a:r>
            <a:r>
              <a:rPr lang="cs-CZ" altLang="cs-CZ" sz="1600" i="1" dirty="0" err="1"/>
              <a:t>like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amplification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method</a:t>
            </a:r>
            <a:r>
              <a:rPr lang="cs-CZ" altLang="cs-CZ" sz="1600" i="1" dirty="0"/>
              <a:t> </a:t>
            </a:r>
          </a:p>
          <a:p>
            <a:pPr eaLnBrk="1" hangingPunct="1"/>
            <a:endParaRPr lang="cs-CZ" altLang="cs-CZ" sz="1600" b="1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 dirty="0"/>
              <a:t>   </a:t>
            </a:r>
            <a:r>
              <a:rPr lang="cs-CZ" altLang="cs-CZ" sz="1800" b="1" dirty="0" err="1"/>
              <a:t>wide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range</a:t>
            </a:r>
            <a:r>
              <a:rPr lang="cs-CZ" altLang="cs-CZ" sz="1800" b="1" dirty="0"/>
              <a:t> of </a:t>
            </a:r>
            <a:r>
              <a:rPr lang="cs-CZ" altLang="cs-CZ" sz="1800" b="1" dirty="0" err="1"/>
              <a:t>physico-chemical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properties</a:t>
            </a:r>
            <a:endParaRPr lang="cs-CZ" altLang="cs-CZ" sz="1800" b="1" dirty="0"/>
          </a:p>
          <a:p>
            <a:pPr eaLnBrk="1" hangingPunct="1"/>
            <a:endParaRPr lang="cs-CZ" altLang="cs-CZ" sz="1600" b="1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 dirty="0"/>
              <a:t>   protein </a:t>
            </a:r>
            <a:r>
              <a:rPr lang="cs-CZ" altLang="cs-CZ" sz="1800" b="1" dirty="0" err="1"/>
              <a:t>complexes</a:t>
            </a:r>
            <a:endParaRPr lang="en-US" altLang="cs-CZ" sz="1600" i="1" dirty="0"/>
          </a:p>
          <a:p>
            <a:pPr eaLnBrk="1" hangingPunct="1"/>
            <a:r>
              <a:rPr lang="cs-CZ" altLang="cs-CZ" sz="1600" i="1" dirty="0"/>
              <a:t>       </a:t>
            </a:r>
            <a:r>
              <a:rPr lang="cs-CZ" altLang="cs-CZ" sz="1600" i="1" dirty="0" err="1"/>
              <a:t>necessity</a:t>
            </a:r>
            <a:r>
              <a:rPr lang="cs-CZ" altLang="cs-CZ" sz="1600" i="1" dirty="0"/>
              <a:t> of protein </a:t>
            </a:r>
            <a:r>
              <a:rPr lang="cs-CZ" altLang="cs-CZ" sz="1600" i="1" dirty="0" err="1"/>
              <a:t>complex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analysis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for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deeper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understanding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mechanisms</a:t>
            </a:r>
            <a:r>
              <a:rPr lang="cs-CZ" altLang="cs-CZ" sz="1600" i="1" dirty="0"/>
              <a:t> of </a:t>
            </a:r>
            <a:r>
              <a:rPr lang="cs-CZ" altLang="cs-CZ" sz="1600" i="1" dirty="0" err="1"/>
              <a:t>cellular</a:t>
            </a:r>
            <a:r>
              <a:rPr lang="cs-CZ" altLang="cs-CZ" sz="1600" i="1" dirty="0"/>
              <a:t>  </a:t>
            </a:r>
          </a:p>
          <a:p>
            <a:pPr eaLnBrk="1" hangingPunct="1"/>
            <a:r>
              <a:rPr lang="cs-CZ" altLang="cs-CZ" sz="1600" i="1" dirty="0"/>
              <a:t>       </a:t>
            </a:r>
            <a:r>
              <a:rPr lang="cs-CZ" altLang="cs-CZ" sz="1600" i="1" dirty="0" err="1"/>
              <a:t>processes</a:t>
            </a:r>
            <a:r>
              <a:rPr lang="cs-CZ" altLang="cs-CZ" sz="1600" i="1" dirty="0"/>
              <a:t> </a:t>
            </a:r>
          </a:p>
          <a:p>
            <a:pPr eaLnBrk="1" hangingPunct="1"/>
            <a:r>
              <a:rPr lang="cs-CZ" altLang="cs-CZ" sz="1600" i="1" dirty="0"/>
              <a:t>       </a:t>
            </a:r>
            <a:r>
              <a:rPr lang="cs-CZ" altLang="cs-CZ" sz="1600" i="1" dirty="0" err="1"/>
              <a:t>about</a:t>
            </a:r>
            <a:r>
              <a:rPr lang="en-US" altLang="cs-CZ" sz="1600" i="1" dirty="0"/>
              <a:t> 80% </a:t>
            </a:r>
            <a:r>
              <a:rPr lang="cs-CZ" altLang="cs-CZ" sz="1600" i="1" dirty="0"/>
              <a:t>of </a:t>
            </a:r>
            <a:r>
              <a:rPr lang="cs-CZ" altLang="cs-CZ" sz="1600" i="1" dirty="0" err="1"/>
              <a:t>proteins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perform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their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funcions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only</a:t>
            </a:r>
            <a:r>
              <a:rPr lang="cs-CZ" altLang="cs-CZ" sz="1600" i="1" dirty="0"/>
              <a:t> as a part of a </a:t>
            </a:r>
            <a:r>
              <a:rPr lang="cs-CZ" altLang="cs-CZ" sz="1600" i="1" dirty="0" err="1"/>
              <a:t>complex</a:t>
            </a:r>
            <a:endParaRPr lang="cs-CZ" altLang="cs-CZ" sz="1800" b="1" dirty="0"/>
          </a:p>
        </p:txBody>
      </p:sp>
      <p:pic>
        <p:nvPicPr>
          <p:cNvPr id="5123" name="Picture 5" descr="MM90028275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518443" y="2276872"/>
            <a:ext cx="6335713" cy="2952750"/>
            <a:chOff x="1066" y="981"/>
            <a:chExt cx="3991" cy="1860"/>
          </a:xfrm>
        </p:grpSpPr>
        <p:grpSp>
          <p:nvGrpSpPr>
            <p:cNvPr id="5126" name="Group 8"/>
            <p:cNvGrpSpPr>
              <a:grpSpLocks/>
            </p:cNvGrpSpPr>
            <p:nvPr/>
          </p:nvGrpSpPr>
          <p:grpSpPr bwMode="auto">
            <a:xfrm>
              <a:off x="1066" y="981"/>
              <a:ext cx="3312" cy="1860"/>
              <a:chOff x="1156" y="1207"/>
              <a:chExt cx="3312" cy="1860"/>
            </a:xfrm>
          </p:grpSpPr>
          <p:sp>
            <p:nvSpPr>
              <p:cNvPr id="5128" name="Rectangle 7"/>
              <p:cNvSpPr>
                <a:spLocks noChangeArrowheads="1"/>
              </p:cNvSpPr>
              <p:nvPr/>
            </p:nvSpPr>
            <p:spPr bwMode="auto">
              <a:xfrm>
                <a:off x="1156" y="1207"/>
                <a:ext cx="3312" cy="1860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pic>
            <p:nvPicPr>
              <p:cNvPr id="5129" name="Picture 6" descr="HPI complexit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1253"/>
                <a:ext cx="3176" cy="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7" name="Text Box 10"/>
            <p:cNvSpPr txBox="1">
              <a:spLocks noChangeArrowheads="1"/>
            </p:cNvSpPr>
            <p:nvPr/>
          </p:nvSpPr>
          <p:spPr bwMode="auto">
            <a:xfrm>
              <a:off x="4003" y="1736"/>
              <a:ext cx="1054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/>
                <a:t>proteoforms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570163" y="1042988"/>
            <a:ext cx="255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800" b="1"/>
              <a:t>Deplet</a:t>
            </a:r>
            <a:r>
              <a:rPr lang="cs-CZ" altLang="cs-CZ" sz="1800" b="1"/>
              <a:t>ed blood plasma</a:t>
            </a:r>
            <a:r>
              <a:rPr lang="cs-CZ" altLang="cs-CZ" sz="2000" b="1"/>
              <a:t> </a:t>
            </a:r>
          </a:p>
          <a:p>
            <a:pPr algn="ctr" eaLnBrk="1" hangingPunct="1"/>
            <a:r>
              <a:rPr lang="cs-CZ" altLang="cs-CZ" sz="1800"/>
              <a:t>(3500 – 9000 proteins ??)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3113089" y="1825625"/>
            <a:ext cx="4510089" cy="1406525"/>
            <a:chOff x="2334" y="1020"/>
            <a:chExt cx="2841" cy="886"/>
          </a:xfrm>
        </p:grpSpPr>
        <p:sp>
          <p:nvSpPr>
            <p:cNvPr id="28689" name="AutoShape 6"/>
            <p:cNvSpPr>
              <a:spLocks noChangeArrowheads="1"/>
            </p:cNvSpPr>
            <p:nvPr/>
          </p:nvSpPr>
          <p:spPr bwMode="auto">
            <a:xfrm>
              <a:off x="2390" y="1020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IEF</a:t>
              </a:r>
              <a:r>
                <a:rPr lang="cs-CZ" altLang="cs-CZ">
                  <a:solidFill>
                    <a:schemeClr val="bg1"/>
                  </a:solidFill>
                </a:rPr>
                <a:t> </a:t>
              </a:r>
              <a:r>
                <a:rPr lang="cs-CZ" altLang="cs-CZ" sz="1800" b="1">
                  <a:solidFill>
                    <a:schemeClr val="bg1"/>
                  </a:solidFill>
                </a:rPr>
                <a:t>(liq)</a:t>
              </a:r>
            </a:p>
          </p:txBody>
        </p:sp>
        <p:sp>
          <p:nvSpPr>
            <p:cNvPr id="28690" name="Text Box 9"/>
            <p:cNvSpPr txBox="1">
              <a:spLocks noChangeArrowheads="1"/>
            </p:cNvSpPr>
            <p:nvPr/>
          </p:nvSpPr>
          <p:spPr bwMode="auto">
            <a:xfrm>
              <a:off x="2334" y="1654"/>
              <a:ext cx="9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20 fractions</a:t>
              </a:r>
            </a:p>
          </p:txBody>
        </p:sp>
        <p:sp>
          <p:nvSpPr>
            <p:cNvPr id="28691" name="Text Box 12"/>
            <p:cNvSpPr txBox="1">
              <a:spLocks noChangeArrowheads="1"/>
            </p:cNvSpPr>
            <p:nvPr/>
          </p:nvSpPr>
          <p:spPr bwMode="auto">
            <a:xfrm>
              <a:off x="4014" y="1071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chemeClr val="accent2"/>
                  </a:solidFill>
                </a:rPr>
                <a:t>1. dimension</a:t>
              </a:r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2984501" y="3265488"/>
            <a:ext cx="4638677" cy="1452562"/>
            <a:chOff x="2253" y="1973"/>
            <a:chExt cx="2922" cy="915"/>
          </a:xfrm>
        </p:grpSpPr>
        <p:sp>
          <p:nvSpPr>
            <p:cNvPr id="28686" name="AutoShape 10"/>
            <p:cNvSpPr>
              <a:spLocks noChangeArrowheads="1"/>
            </p:cNvSpPr>
            <p:nvPr/>
          </p:nvSpPr>
          <p:spPr bwMode="auto">
            <a:xfrm>
              <a:off x="2390" y="1973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LC (RP)</a:t>
              </a:r>
            </a:p>
          </p:txBody>
        </p:sp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2253" y="2636"/>
              <a:ext cx="10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1600 fractions</a:t>
              </a:r>
            </a:p>
          </p:txBody>
        </p:sp>
        <p:sp>
          <p:nvSpPr>
            <p:cNvPr id="28688" name="Text Box 13"/>
            <p:cNvSpPr txBox="1">
              <a:spLocks noChangeArrowheads="1"/>
            </p:cNvSpPr>
            <p:nvPr/>
          </p:nvSpPr>
          <p:spPr bwMode="auto">
            <a:xfrm>
              <a:off x="4014" y="2000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3300"/>
                  </a:solidFill>
                </a:rPr>
                <a:t>2. dimension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3167062" y="4787898"/>
            <a:ext cx="4695823" cy="1447800"/>
            <a:chOff x="2368" y="2976"/>
            <a:chExt cx="2958" cy="912"/>
          </a:xfrm>
        </p:grpSpPr>
        <p:sp>
          <p:nvSpPr>
            <p:cNvPr id="28683" name="AutoShape 14"/>
            <p:cNvSpPr>
              <a:spLocks noChangeArrowheads="1"/>
            </p:cNvSpPr>
            <p:nvPr/>
          </p:nvSpPr>
          <p:spPr bwMode="auto">
            <a:xfrm>
              <a:off x="2370" y="2976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GE (1D/2D)</a:t>
              </a:r>
            </a:p>
          </p:txBody>
        </p:sp>
        <p:sp>
          <p:nvSpPr>
            <p:cNvPr id="28684" name="Text Box 15"/>
            <p:cNvSpPr txBox="1">
              <a:spLocks noChangeArrowheads="1"/>
            </p:cNvSpPr>
            <p:nvPr/>
          </p:nvSpPr>
          <p:spPr bwMode="auto">
            <a:xfrm>
              <a:off x="2368" y="3636"/>
              <a:ext cx="11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cs typeface="Times New Roman" panose="02020603050405020304" pitchFamily="18" charset="0"/>
                </a:rPr>
                <a:t>“ ∞ “</a:t>
              </a:r>
              <a:r>
                <a:rPr lang="cs-CZ" altLang="cs-CZ" sz="2000" b="1"/>
                <a:t> fractions</a:t>
              </a:r>
            </a:p>
          </p:txBody>
        </p:sp>
        <p:sp>
          <p:nvSpPr>
            <p:cNvPr id="28685" name="Text Box 16"/>
            <p:cNvSpPr txBox="1">
              <a:spLocks noChangeArrowheads="1"/>
            </p:cNvSpPr>
            <p:nvPr/>
          </p:nvSpPr>
          <p:spPr bwMode="auto">
            <a:xfrm>
              <a:off x="4014" y="3006"/>
              <a:ext cx="1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6600"/>
                  </a:solidFill>
                </a:rPr>
                <a:t>3/4. dimension</a:t>
              </a:r>
            </a:p>
          </p:txBody>
        </p:sp>
      </p:grpSp>
      <p:sp>
        <p:nvSpPr>
          <p:cNvPr id="28679" name="Rectangle 20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H. Wang, Molecular &amp; Cellular Proteomics, 2005, </a:t>
            </a:r>
            <a:r>
              <a:rPr lang="cs-CZ" altLang="cs-CZ" sz="1400" b="1" i="1"/>
              <a:t>4</a:t>
            </a:r>
            <a:r>
              <a:rPr lang="cs-CZ" altLang="cs-CZ" sz="1400" i="1"/>
              <a:t>, 618–625.</a:t>
            </a:r>
          </a:p>
        </p:txBody>
      </p:sp>
      <p:sp>
        <p:nvSpPr>
          <p:cNvPr id="28680" name="Rectangle 21"/>
          <p:cNvSpPr>
            <a:spLocks noChangeArrowheads="1"/>
          </p:cNvSpPr>
          <p:nvPr/>
        </p:nvSpPr>
        <p:spPr bwMode="auto">
          <a:xfrm>
            <a:off x="5776913" y="1042988"/>
            <a:ext cx="1843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0</a:t>
            </a:r>
            <a:r>
              <a:rPr lang="cs-CZ" altLang="cs-CZ" b="1"/>
              <a:t>. dimension</a:t>
            </a:r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887472" y="621849"/>
            <a:ext cx="73944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Example of multidimensional proteome analysis (screening) </a:t>
            </a:r>
          </a:p>
        </p:txBody>
      </p:sp>
      <p:sp>
        <p:nvSpPr>
          <p:cNvPr id="28682" name="Rectangle 2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31747" name="Obdélník 3"/>
          <p:cNvSpPr>
            <a:spLocks noChangeArrowheads="1"/>
          </p:cNvSpPr>
          <p:nvPr/>
        </p:nvSpPr>
        <p:spPr bwMode="auto">
          <a:xfrm>
            <a:off x="2124075" y="620713"/>
            <a:ext cx="493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A draft map of the human proteome</a:t>
            </a:r>
            <a:endParaRPr lang="cs-CZ" altLang="cs-CZ" b="1"/>
          </a:p>
        </p:txBody>
      </p:sp>
      <p:sp>
        <p:nvSpPr>
          <p:cNvPr id="31748" name="Obdélník 5"/>
          <p:cNvSpPr>
            <a:spLocks noChangeArrowheads="1"/>
          </p:cNvSpPr>
          <p:nvPr/>
        </p:nvSpPr>
        <p:spPr bwMode="auto">
          <a:xfrm>
            <a:off x="1492250" y="1052513"/>
            <a:ext cx="6464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/>
              <a:t>     Min-Sik Kim et al., Nature 509, 575-581 doi:10.1038/nature13302 </a:t>
            </a:r>
          </a:p>
        </p:txBody>
      </p:sp>
      <p:pic>
        <p:nvPicPr>
          <p:cNvPr id="31749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79563"/>
            <a:ext cx="75580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00113" y="5013325"/>
            <a:ext cx="7416800" cy="1584325"/>
          </a:xfrm>
          <a:prstGeom prst="rect">
            <a:avLst/>
          </a:prstGeom>
          <a:solidFill>
            <a:srgbClr val="D6D6F5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827088" y="3141663"/>
            <a:ext cx="7561262" cy="706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293 000 non redundant peptides</a:t>
            </a:r>
          </a:p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corresponding to proteins encoded by 17294 genes </a:t>
            </a:r>
          </a:p>
        </p:txBody>
      </p:sp>
    </p:spTree>
    <p:extLst>
      <p:ext uri="{BB962C8B-B14F-4D97-AF65-F5344CB8AC3E}">
        <p14:creationId xmlns:p14="http://schemas.microsoft.com/office/powerpoint/2010/main" val="1230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9699" name="Rectangle 17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</a:t>
            </a:r>
            <a:r>
              <a:rPr lang="nl-NL" altLang="cs-CZ" sz="1400" i="1"/>
              <a:t>A.D. Zoumaro-Djayoon et al. / Methods 56 (2012) 268–274</a:t>
            </a:r>
            <a:endParaRPr lang="cs-CZ" altLang="cs-CZ" sz="1400" i="1"/>
          </a:p>
        </p:txBody>
      </p:sp>
      <p:pic>
        <p:nvPicPr>
          <p:cNvPr id="2970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7913"/>
            <a:ext cx="7556500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710242" y="632281"/>
            <a:ext cx="76431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Targeted separation - immunoaffinity fractionation (Y(phos)) </a:t>
            </a:r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K. Bluemlein</a:t>
            </a:r>
            <a:r>
              <a:rPr lang="nl-NL" altLang="cs-CZ" sz="1400" i="1"/>
              <a:t> et al. / </a:t>
            </a:r>
            <a:r>
              <a:rPr lang="cs-CZ" altLang="cs-CZ" sz="1400" i="1"/>
              <a:t>Nature protocols</a:t>
            </a:r>
            <a:r>
              <a:rPr lang="nl-NL" altLang="cs-CZ" sz="1400" i="1"/>
              <a:t> 6 (201</a:t>
            </a:r>
            <a:r>
              <a:rPr lang="cs-CZ" altLang="cs-CZ" sz="1400" i="1"/>
              <a:t>1</a:t>
            </a:r>
            <a:r>
              <a:rPr lang="nl-NL" altLang="cs-CZ" sz="1400" i="1"/>
              <a:t>) </a:t>
            </a:r>
            <a:r>
              <a:rPr lang="cs-CZ" altLang="cs-CZ" sz="1400" i="1"/>
              <a:t>859 </a:t>
            </a:r>
            <a:r>
              <a:rPr lang="nl-NL" altLang="cs-CZ" sz="1400" i="1"/>
              <a:t>–</a:t>
            </a:r>
            <a:r>
              <a:rPr lang="cs-CZ" altLang="cs-CZ" sz="1400" i="1"/>
              <a:t>869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850965" y="445413"/>
            <a:ext cx="52849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Targeted MS analysis of selected proteins</a:t>
            </a:r>
          </a:p>
        </p:txBody>
      </p: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966788"/>
            <a:ext cx="5773738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Rectangle 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827584" y="921544"/>
            <a:ext cx="7742237" cy="5341937"/>
            <a:chOff x="827584" y="921544"/>
            <a:chExt cx="7742237" cy="5341937"/>
          </a:xfrm>
        </p:grpSpPr>
        <p:grpSp>
          <p:nvGrpSpPr>
            <p:cNvPr id="65547" name="Group 11"/>
            <p:cNvGrpSpPr>
              <a:grpSpLocks/>
            </p:cNvGrpSpPr>
            <p:nvPr/>
          </p:nvGrpSpPr>
          <p:grpSpPr bwMode="auto">
            <a:xfrm>
              <a:off x="827584" y="921544"/>
              <a:ext cx="7742237" cy="5341937"/>
              <a:chOff x="521" y="527"/>
              <a:chExt cx="4627" cy="3221"/>
            </a:xfrm>
          </p:grpSpPr>
          <p:sp>
            <p:nvSpPr>
              <p:cNvPr id="30728" name="Rectangle 12"/>
              <p:cNvSpPr>
                <a:spLocks noChangeArrowheads="1"/>
              </p:cNvSpPr>
              <p:nvPr/>
            </p:nvSpPr>
            <p:spPr bwMode="auto">
              <a:xfrm>
                <a:off x="521" y="527"/>
                <a:ext cx="4627" cy="32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29" name="Rectangle 13"/>
              <p:cNvSpPr>
                <a:spLocks noChangeArrowheads="1"/>
              </p:cNvSpPr>
              <p:nvPr/>
            </p:nvSpPr>
            <p:spPr bwMode="auto">
              <a:xfrm>
                <a:off x="658" y="1132"/>
                <a:ext cx="86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3500" tIns="33337" rIns="63500" bIns="33337">
                <a:spAutoFit/>
              </a:bodyPr>
              <a:lstStyle>
                <a:lvl1pPr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Parent</a:t>
                </a:r>
                <a:r>
                  <a:rPr lang="cs-CZ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mass</a:t>
                </a:r>
              </a:p>
            </p:txBody>
          </p:sp>
          <p:sp>
            <p:nvSpPr>
              <p:cNvPr id="30730" name="Rectangle 14"/>
              <p:cNvSpPr>
                <a:spLocks noChangeArrowheads="1"/>
              </p:cNvSpPr>
              <p:nvPr/>
            </p:nvSpPr>
            <p:spPr bwMode="auto">
              <a:xfrm>
                <a:off x="2986" y="1135"/>
                <a:ext cx="1134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3500" tIns="33337" rIns="63500" bIns="33337">
                <a:spAutoFit/>
              </a:bodyPr>
              <a:lstStyle>
                <a:lvl1pPr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Fragment</a:t>
                </a:r>
                <a:r>
                  <a:rPr lang="cs-CZ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mass</a:t>
                </a:r>
              </a:p>
            </p:txBody>
          </p:sp>
          <p:sp>
            <p:nvSpPr>
              <p:cNvPr id="30731" name="Rectangle 15"/>
              <p:cNvSpPr>
                <a:spLocks noChangeArrowheads="1"/>
              </p:cNvSpPr>
              <p:nvPr/>
            </p:nvSpPr>
            <p:spPr bwMode="auto">
              <a:xfrm>
                <a:off x="2033" y="1136"/>
                <a:ext cx="590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3500" tIns="33337" rIns="63500" bIns="33337">
                <a:spAutoFit/>
              </a:bodyPr>
              <a:lstStyle>
                <a:lvl1pPr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222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222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cs-CZ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  <p:grpSp>
            <p:nvGrpSpPr>
              <p:cNvPr id="30732" name="Group 16"/>
              <p:cNvGrpSpPr>
                <a:grpSpLocks/>
              </p:cNvGrpSpPr>
              <p:nvPr/>
            </p:nvGrpSpPr>
            <p:grpSpPr bwMode="auto">
              <a:xfrm>
                <a:off x="986" y="1939"/>
                <a:ext cx="2747" cy="211"/>
                <a:chOff x="1249" y="2590"/>
                <a:chExt cx="3222" cy="304"/>
              </a:xfrm>
            </p:grpSpPr>
            <p:sp>
              <p:nvSpPr>
                <p:cNvPr id="30774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9" y="2591"/>
                  <a:ext cx="334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cs-CZ" sz="16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Q1</a:t>
                  </a:r>
                </a:p>
              </p:txBody>
            </p:sp>
            <p:sp>
              <p:nvSpPr>
                <p:cNvPr id="30775" name="Rectangle 18"/>
                <p:cNvSpPr>
                  <a:spLocks noChangeArrowheads="1"/>
                </p:cNvSpPr>
                <p:nvPr/>
              </p:nvSpPr>
              <p:spPr bwMode="auto">
                <a:xfrm>
                  <a:off x="4137" y="2591"/>
                  <a:ext cx="334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cs-CZ" sz="16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Q3</a:t>
                  </a:r>
                </a:p>
              </p:txBody>
            </p:sp>
            <p:sp>
              <p:nvSpPr>
                <p:cNvPr id="30776" name="Rectangle 19"/>
                <p:cNvSpPr>
                  <a:spLocks noChangeArrowheads="1"/>
                </p:cNvSpPr>
                <p:nvPr/>
              </p:nvSpPr>
              <p:spPr bwMode="auto">
                <a:xfrm>
                  <a:off x="2647" y="2590"/>
                  <a:ext cx="334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cs-CZ" sz="16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Q2</a:t>
                  </a:r>
                </a:p>
              </p:txBody>
            </p:sp>
          </p:grpSp>
          <p:sp>
            <p:nvSpPr>
              <p:cNvPr id="30733" name="Oval 20"/>
              <p:cNvSpPr>
                <a:spLocks noChangeArrowheads="1"/>
              </p:cNvSpPr>
              <p:nvPr/>
            </p:nvSpPr>
            <p:spPr bwMode="auto">
              <a:xfrm>
                <a:off x="770" y="1412"/>
                <a:ext cx="145" cy="6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4" name="Oval 21"/>
              <p:cNvSpPr>
                <a:spLocks noChangeArrowheads="1"/>
              </p:cNvSpPr>
              <p:nvPr/>
            </p:nvSpPr>
            <p:spPr bwMode="auto">
              <a:xfrm>
                <a:off x="718" y="1583"/>
                <a:ext cx="197" cy="91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5" name="AutoShape 22"/>
              <p:cNvSpPr>
                <a:spLocks noChangeArrowheads="1"/>
              </p:cNvSpPr>
              <p:nvPr/>
            </p:nvSpPr>
            <p:spPr bwMode="auto">
              <a:xfrm>
                <a:off x="1893" y="1922"/>
                <a:ext cx="863" cy="18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6" name="AutoShape 23"/>
              <p:cNvSpPr>
                <a:spLocks noChangeArrowheads="1"/>
              </p:cNvSpPr>
              <p:nvPr/>
            </p:nvSpPr>
            <p:spPr bwMode="auto">
              <a:xfrm>
                <a:off x="1893" y="1339"/>
                <a:ext cx="863" cy="20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7" name="AutoShape 24"/>
              <p:cNvSpPr>
                <a:spLocks noChangeArrowheads="1"/>
              </p:cNvSpPr>
              <p:nvPr/>
            </p:nvSpPr>
            <p:spPr bwMode="auto">
              <a:xfrm>
                <a:off x="718" y="1339"/>
                <a:ext cx="861" cy="20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8" name="AutoShape 25"/>
              <p:cNvSpPr>
                <a:spLocks noChangeArrowheads="1"/>
              </p:cNvSpPr>
              <p:nvPr/>
            </p:nvSpPr>
            <p:spPr bwMode="auto">
              <a:xfrm>
                <a:off x="718" y="1922"/>
                <a:ext cx="861" cy="18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39" name="AutoShape 26"/>
              <p:cNvSpPr>
                <a:spLocks noChangeArrowheads="1"/>
              </p:cNvSpPr>
              <p:nvPr/>
            </p:nvSpPr>
            <p:spPr bwMode="auto">
              <a:xfrm>
                <a:off x="3118" y="1339"/>
                <a:ext cx="863" cy="20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40" name="AutoShape 27"/>
              <p:cNvSpPr>
                <a:spLocks noChangeArrowheads="1"/>
              </p:cNvSpPr>
              <p:nvPr/>
            </p:nvSpPr>
            <p:spPr bwMode="auto">
              <a:xfrm>
                <a:off x="3118" y="1922"/>
                <a:ext cx="863" cy="18"/>
              </a:xfrm>
              <a:prstGeom prst="octagon">
                <a:avLst>
                  <a:gd name="adj" fmla="val 2928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41" name="Oval 28"/>
              <p:cNvSpPr>
                <a:spLocks noChangeArrowheads="1"/>
              </p:cNvSpPr>
              <p:nvPr/>
            </p:nvSpPr>
            <p:spPr bwMode="auto">
              <a:xfrm>
                <a:off x="853" y="1790"/>
                <a:ext cx="150" cy="6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42" name="Line 29"/>
              <p:cNvSpPr>
                <a:spLocks noChangeShapeType="1"/>
              </p:cNvSpPr>
              <p:nvPr/>
            </p:nvSpPr>
            <p:spPr bwMode="auto">
              <a:xfrm flipV="1">
                <a:off x="978" y="1623"/>
                <a:ext cx="963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43" name="Line 30"/>
              <p:cNvSpPr>
                <a:spLocks noChangeShapeType="1"/>
              </p:cNvSpPr>
              <p:nvPr/>
            </p:nvSpPr>
            <p:spPr bwMode="auto">
              <a:xfrm>
                <a:off x="2581" y="1566"/>
                <a:ext cx="787" cy="8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44" name="Line 31"/>
              <p:cNvSpPr>
                <a:spLocks noChangeShapeType="1"/>
              </p:cNvSpPr>
              <p:nvPr/>
            </p:nvSpPr>
            <p:spPr bwMode="auto">
              <a:xfrm flipH="1">
                <a:off x="1484" y="1403"/>
                <a:ext cx="366" cy="479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45" name="Line 32"/>
              <p:cNvSpPr>
                <a:spLocks noChangeShapeType="1"/>
              </p:cNvSpPr>
              <p:nvPr/>
            </p:nvSpPr>
            <p:spPr bwMode="auto">
              <a:xfrm>
                <a:off x="4012" y="1387"/>
                <a:ext cx="0" cy="53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46" name="Oval 33"/>
              <p:cNvSpPr>
                <a:spLocks noChangeArrowheads="1"/>
              </p:cNvSpPr>
              <p:nvPr/>
            </p:nvSpPr>
            <p:spPr bwMode="auto">
              <a:xfrm>
                <a:off x="1843" y="1789"/>
                <a:ext cx="131" cy="51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47" name="Line 34"/>
              <p:cNvSpPr>
                <a:spLocks noChangeShapeType="1"/>
              </p:cNvSpPr>
              <p:nvPr/>
            </p:nvSpPr>
            <p:spPr bwMode="auto">
              <a:xfrm flipV="1">
                <a:off x="1980" y="1754"/>
                <a:ext cx="133" cy="48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48" name="Freeform 35"/>
              <p:cNvSpPr>
                <a:spLocks/>
              </p:cNvSpPr>
              <p:nvPr/>
            </p:nvSpPr>
            <p:spPr bwMode="auto">
              <a:xfrm>
                <a:off x="2120" y="1710"/>
                <a:ext cx="118" cy="64"/>
              </a:xfrm>
              <a:custGeom>
                <a:avLst/>
                <a:gdLst>
                  <a:gd name="T0" fmla="*/ 0 w 71"/>
                  <a:gd name="T1" fmla="*/ 15 h 44"/>
                  <a:gd name="T2" fmla="*/ 8 w 71"/>
                  <a:gd name="T3" fmla="*/ 10 h 44"/>
                  <a:gd name="T4" fmla="*/ 15 w 71"/>
                  <a:gd name="T5" fmla="*/ 9 h 44"/>
                  <a:gd name="T6" fmla="*/ 23 w 71"/>
                  <a:gd name="T7" fmla="*/ 6 h 44"/>
                  <a:gd name="T8" fmla="*/ 42 w 71"/>
                  <a:gd name="T9" fmla="*/ 1 h 44"/>
                  <a:gd name="T10" fmla="*/ 57 w 71"/>
                  <a:gd name="T11" fmla="*/ 1 h 44"/>
                  <a:gd name="T12" fmla="*/ 63 w 71"/>
                  <a:gd name="T13" fmla="*/ 1 h 44"/>
                  <a:gd name="T14" fmla="*/ 71 w 71"/>
                  <a:gd name="T15" fmla="*/ 0 h 44"/>
                  <a:gd name="T16" fmla="*/ 78 w 71"/>
                  <a:gd name="T17" fmla="*/ 1 h 44"/>
                  <a:gd name="T18" fmla="*/ 86 w 71"/>
                  <a:gd name="T19" fmla="*/ 6 h 44"/>
                  <a:gd name="T20" fmla="*/ 93 w 71"/>
                  <a:gd name="T21" fmla="*/ 9 h 44"/>
                  <a:gd name="T22" fmla="*/ 98 w 71"/>
                  <a:gd name="T23" fmla="*/ 13 h 44"/>
                  <a:gd name="T24" fmla="*/ 101 w 71"/>
                  <a:gd name="T25" fmla="*/ 16 h 44"/>
                  <a:gd name="T26" fmla="*/ 108 w 71"/>
                  <a:gd name="T27" fmla="*/ 19 h 44"/>
                  <a:gd name="T28" fmla="*/ 108 w 71"/>
                  <a:gd name="T29" fmla="*/ 23 h 44"/>
                  <a:gd name="T30" fmla="*/ 113 w 71"/>
                  <a:gd name="T31" fmla="*/ 28 h 44"/>
                  <a:gd name="T32" fmla="*/ 116 w 71"/>
                  <a:gd name="T33" fmla="*/ 32 h 44"/>
                  <a:gd name="T34" fmla="*/ 116 w 71"/>
                  <a:gd name="T35" fmla="*/ 35 h 44"/>
                  <a:gd name="T36" fmla="*/ 116 w 71"/>
                  <a:gd name="T37" fmla="*/ 39 h 44"/>
                  <a:gd name="T38" fmla="*/ 116 w 71"/>
                  <a:gd name="T39" fmla="*/ 44 h 44"/>
                  <a:gd name="T40" fmla="*/ 116 w 71"/>
                  <a:gd name="T41" fmla="*/ 48 h 44"/>
                  <a:gd name="T42" fmla="*/ 108 w 71"/>
                  <a:gd name="T43" fmla="*/ 49 h 44"/>
                  <a:gd name="T44" fmla="*/ 105 w 71"/>
                  <a:gd name="T45" fmla="*/ 54 h 44"/>
                  <a:gd name="T46" fmla="*/ 98 w 71"/>
                  <a:gd name="T47" fmla="*/ 57 h 44"/>
                  <a:gd name="T48" fmla="*/ 90 w 71"/>
                  <a:gd name="T49" fmla="*/ 58 h 44"/>
                  <a:gd name="T50" fmla="*/ 83 w 71"/>
                  <a:gd name="T51" fmla="*/ 58 h 44"/>
                  <a:gd name="T52" fmla="*/ 75 w 71"/>
                  <a:gd name="T53" fmla="*/ 61 h 44"/>
                  <a:gd name="T54" fmla="*/ 68 w 71"/>
                  <a:gd name="T55" fmla="*/ 63 h 44"/>
                  <a:gd name="T56" fmla="*/ 60 w 71"/>
                  <a:gd name="T57" fmla="*/ 63 h 44"/>
                  <a:gd name="T58" fmla="*/ 0 w 71"/>
                  <a:gd name="T59" fmla="*/ 15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44">
                    <a:moveTo>
                      <a:pt x="0" y="10"/>
                    </a:move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5" y="1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5" y="16"/>
                    </a:lnTo>
                    <a:lnTo>
                      <a:pt x="68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59" y="39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5" y="42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A8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9" name="Freeform 36"/>
              <p:cNvSpPr>
                <a:spLocks/>
              </p:cNvSpPr>
              <p:nvPr/>
            </p:nvSpPr>
            <p:spPr bwMode="auto">
              <a:xfrm>
                <a:off x="2146" y="1807"/>
                <a:ext cx="77" cy="36"/>
              </a:xfrm>
              <a:custGeom>
                <a:avLst/>
                <a:gdLst>
                  <a:gd name="T0" fmla="*/ 0 w 89"/>
                  <a:gd name="T1" fmla="*/ 9 h 52"/>
                  <a:gd name="T2" fmla="*/ 10 w 89"/>
                  <a:gd name="T3" fmla="*/ 6 h 52"/>
                  <a:gd name="T4" fmla="*/ 14 w 89"/>
                  <a:gd name="T5" fmla="*/ 5 h 52"/>
                  <a:gd name="T6" fmla="*/ 17 w 89"/>
                  <a:gd name="T7" fmla="*/ 4 h 52"/>
                  <a:gd name="T8" fmla="*/ 22 w 89"/>
                  <a:gd name="T9" fmla="*/ 3 h 52"/>
                  <a:gd name="T10" fmla="*/ 25 w 89"/>
                  <a:gd name="T11" fmla="*/ 2 h 52"/>
                  <a:gd name="T12" fmla="*/ 29 w 89"/>
                  <a:gd name="T13" fmla="*/ 1 h 52"/>
                  <a:gd name="T14" fmla="*/ 33 w 89"/>
                  <a:gd name="T15" fmla="*/ 0 h 52"/>
                  <a:gd name="T16" fmla="*/ 41 w 89"/>
                  <a:gd name="T17" fmla="*/ 0 h 52"/>
                  <a:gd name="T18" fmla="*/ 45 w 89"/>
                  <a:gd name="T19" fmla="*/ 0 h 52"/>
                  <a:gd name="T20" fmla="*/ 48 w 89"/>
                  <a:gd name="T21" fmla="*/ 0 h 52"/>
                  <a:gd name="T22" fmla="*/ 53 w 89"/>
                  <a:gd name="T23" fmla="*/ 2 h 52"/>
                  <a:gd name="T24" fmla="*/ 56 w 89"/>
                  <a:gd name="T25" fmla="*/ 4 h 52"/>
                  <a:gd name="T26" fmla="*/ 59 w 89"/>
                  <a:gd name="T27" fmla="*/ 6 h 52"/>
                  <a:gd name="T28" fmla="*/ 62 w 89"/>
                  <a:gd name="T29" fmla="*/ 8 h 52"/>
                  <a:gd name="T30" fmla="*/ 64 w 89"/>
                  <a:gd name="T31" fmla="*/ 10 h 52"/>
                  <a:gd name="T32" fmla="*/ 68 w 89"/>
                  <a:gd name="T33" fmla="*/ 11 h 52"/>
                  <a:gd name="T34" fmla="*/ 70 w 89"/>
                  <a:gd name="T35" fmla="*/ 13 h 52"/>
                  <a:gd name="T36" fmla="*/ 74 w 89"/>
                  <a:gd name="T37" fmla="*/ 15 h 52"/>
                  <a:gd name="T38" fmla="*/ 76 w 89"/>
                  <a:gd name="T39" fmla="*/ 17 h 52"/>
                  <a:gd name="T40" fmla="*/ 72 w 89"/>
                  <a:gd name="T41" fmla="*/ 18 h 52"/>
                  <a:gd name="T42" fmla="*/ 68 w 89"/>
                  <a:gd name="T43" fmla="*/ 18 h 52"/>
                  <a:gd name="T44" fmla="*/ 64 w 89"/>
                  <a:gd name="T45" fmla="*/ 19 h 52"/>
                  <a:gd name="T46" fmla="*/ 62 w 89"/>
                  <a:gd name="T47" fmla="*/ 21 h 52"/>
                  <a:gd name="T48" fmla="*/ 62 w 89"/>
                  <a:gd name="T49" fmla="*/ 24 h 52"/>
                  <a:gd name="T50" fmla="*/ 62 w 89"/>
                  <a:gd name="T51" fmla="*/ 25 h 52"/>
                  <a:gd name="T52" fmla="*/ 59 w 89"/>
                  <a:gd name="T53" fmla="*/ 29 h 52"/>
                  <a:gd name="T54" fmla="*/ 59 w 89"/>
                  <a:gd name="T55" fmla="*/ 31 h 52"/>
                  <a:gd name="T56" fmla="*/ 56 w 89"/>
                  <a:gd name="T57" fmla="*/ 33 h 52"/>
                  <a:gd name="T58" fmla="*/ 53 w 89"/>
                  <a:gd name="T59" fmla="*/ 33 h 52"/>
                  <a:gd name="T60" fmla="*/ 48 w 89"/>
                  <a:gd name="T61" fmla="*/ 33 h 52"/>
                  <a:gd name="T62" fmla="*/ 41 w 89"/>
                  <a:gd name="T63" fmla="*/ 35 h 52"/>
                  <a:gd name="T64" fmla="*/ 33 w 89"/>
                  <a:gd name="T65" fmla="*/ 35 h 52"/>
                  <a:gd name="T66" fmla="*/ 29 w 89"/>
                  <a:gd name="T67" fmla="*/ 35 h 52"/>
                  <a:gd name="T68" fmla="*/ 25 w 89"/>
                  <a:gd name="T69" fmla="*/ 35 h 52"/>
                  <a:gd name="T70" fmla="*/ 22 w 89"/>
                  <a:gd name="T71" fmla="*/ 35 h 52"/>
                  <a:gd name="T72" fmla="*/ 17 w 89"/>
                  <a:gd name="T73" fmla="*/ 35 h 52"/>
                  <a:gd name="T74" fmla="*/ 14 w 89"/>
                  <a:gd name="T75" fmla="*/ 35 h 52"/>
                  <a:gd name="T76" fmla="*/ 10 w 89"/>
                  <a:gd name="T77" fmla="*/ 35 h 52"/>
                  <a:gd name="T78" fmla="*/ 10 w 89"/>
                  <a:gd name="T79" fmla="*/ 33 h 52"/>
                  <a:gd name="T80" fmla="*/ 10 w 89"/>
                  <a:gd name="T81" fmla="*/ 30 h 52"/>
                  <a:gd name="T82" fmla="*/ 10 w 89"/>
                  <a:gd name="T83" fmla="*/ 28 h 52"/>
                  <a:gd name="T84" fmla="*/ 12 w 89"/>
                  <a:gd name="T85" fmla="*/ 26 h 52"/>
                  <a:gd name="T86" fmla="*/ 12 w 89"/>
                  <a:gd name="T87" fmla="*/ 24 h 52"/>
                  <a:gd name="T88" fmla="*/ 14 w 89"/>
                  <a:gd name="T89" fmla="*/ 22 h 52"/>
                  <a:gd name="T90" fmla="*/ 16 w 89"/>
                  <a:gd name="T91" fmla="*/ 20 h 52"/>
                  <a:gd name="T92" fmla="*/ 17 w 89"/>
                  <a:gd name="T93" fmla="*/ 18 h 52"/>
                  <a:gd name="T94" fmla="*/ 22 w 89"/>
                  <a:gd name="T95" fmla="*/ 17 h 52"/>
                  <a:gd name="T96" fmla="*/ 22 w 89"/>
                  <a:gd name="T97" fmla="*/ 15 h 52"/>
                  <a:gd name="T98" fmla="*/ 22 w 89"/>
                  <a:gd name="T99" fmla="*/ 13 h 52"/>
                  <a:gd name="T100" fmla="*/ 20 w 89"/>
                  <a:gd name="T101" fmla="*/ 11 h 52"/>
                  <a:gd name="T102" fmla="*/ 17 w 89"/>
                  <a:gd name="T103" fmla="*/ 9 h 52"/>
                  <a:gd name="T104" fmla="*/ 14 w 89"/>
                  <a:gd name="T105" fmla="*/ 10 h 52"/>
                  <a:gd name="T106" fmla="*/ 10 w 89"/>
                  <a:gd name="T107" fmla="*/ 10 h 52"/>
                  <a:gd name="T108" fmla="*/ 6 w 89"/>
                  <a:gd name="T109" fmla="*/ 11 h 52"/>
                  <a:gd name="T110" fmla="*/ 0 w 89"/>
                  <a:gd name="T111" fmla="*/ 9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9" h="52">
                    <a:moveTo>
                      <a:pt x="0" y="13"/>
                    </a:moveTo>
                    <a:lnTo>
                      <a:pt x="11" y="9"/>
                    </a:lnTo>
                    <a:lnTo>
                      <a:pt x="16" y="7"/>
                    </a:lnTo>
                    <a:lnTo>
                      <a:pt x="20" y="6"/>
                    </a:lnTo>
                    <a:lnTo>
                      <a:pt x="25" y="4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1" y="3"/>
                    </a:lnTo>
                    <a:lnTo>
                      <a:pt x="65" y="6"/>
                    </a:lnTo>
                    <a:lnTo>
                      <a:pt x="68" y="9"/>
                    </a:lnTo>
                    <a:lnTo>
                      <a:pt x="72" y="12"/>
                    </a:lnTo>
                    <a:lnTo>
                      <a:pt x="74" y="15"/>
                    </a:lnTo>
                    <a:lnTo>
                      <a:pt x="79" y="16"/>
                    </a:lnTo>
                    <a:lnTo>
                      <a:pt x="81" y="19"/>
                    </a:lnTo>
                    <a:lnTo>
                      <a:pt x="86" y="22"/>
                    </a:lnTo>
                    <a:lnTo>
                      <a:pt x="88" y="25"/>
                    </a:lnTo>
                    <a:lnTo>
                      <a:pt x="83" y="26"/>
                    </a:lnTo>
                    <a:lnTo>
                      <a:pt x="79" y="26"/>
                    </a:lnTo>
                    <a:lnTo>
                      <a:pt x="74" y="28"/>
                    </a:lnTo>
                    <a:lnTo>
                      <a:pt x="72" y="31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8" y="42"/>
                    </a:lnTo>
                    <a:lnTo>
                      <a:pt x="68" y="45"/>
                    </a:lnTo>
                    <a:lnTo>
                      <a:pt x="65" y="48"/>
                    </a:lnTo>
                    <a:lnTo>
                      <a:pt x="61" y="48"/>
                    </a:lnTo>
                    <a:lnTo>
                      <a:pt x="56" y="48"/>
                    </a:lnTo>
                    <a:lnTo>
                      <a:pt x="47" y="51"/>
                    </a:lnTo>
                    <a:lnTo>
                      <a:pt x="38" y="51"/>
                    </a:lnTo>
                    <a:lnTo>
                      <a:pt x="34" y="51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0" y="51"/>
                    </a:lnTo>
                    <a:lnTo>
                      <a:pt x="16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1" y="41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6" y="32"/>
                    </a:lnTo>
                    <a:lnTo>
                      <a:pt x="18" y="29"/>
                    </a:lnTo>
                    <a:lnTo>
                      <a:pt x="20" y="26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3"/>
                    </a:lnTo>
                    <a:lnTo>
                      <a:pt x="16" y="15"/>
                    </a:lnTo>
                    <a:lnTo>
                      <a:pt x="11" y="15"/>
                    </a:lnTo>
                    <a:lnTo>
                      <a:pt x="7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400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0" name="Line 37"/>
              <p:cNvSpPr>
                <a:spLocks noChangeShapeType="1"/>
              </p:cNvSpPr>
              <p:nvPr/>
            </p:nvSpPr>
            <p:spPr bwMode="auto">
              <a:xfrm>
                <a:off x="2027" y="1826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51" name="Oval 38"/>
              <p:cNvSpPr>
                <a:spLocks noChangeArrowheads="1"/>
              </p:cNvSpPr>
              <p:nvPr/>
            </p:nvSpPr>
            <p:spPr bwMode="auto">
              <a:xfrm>
                <a:off x="2408" y="1430"/>
                <a:ext cx="141" cy="7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52" name="Line 39"/>
              <p:cNvSpPr>
                <a:spLocks noChangeShapeType="1"/>
              </p:cNvSpPr>
              <p:nvPr/>
            </p:nvSpPr>
            <p:spPr bwMode="auto">
              <a:xfrm flipV="1">
                <a:off x="2556" y="1394"/>
                <a:ext cx="133" cy="49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53" name="Freeform 40"/>
              <p:cNvSpPr>
                <a:spLocks/>
              </p:cNvSpPr>
              <p:nvPr/>
            </p:nvSpPr>
            <p:spPr bwMode="auto">
              <a:xfrm>
                <a:off x="2770" y="1385"/>
                <a:ext cx="60" cy="30"/>
              </a:xfrm>
              <a:custGeom>
                <a:avLst/>
                <a:gdLst>
                  <a:gd name="T0" fmla="*/ 0 w 71"/>
                  <a:gd name="T1" fmla="*/ 7 h 44"/>
                  <a:gd name="T2" fmla="*/ 4 w 71"/>
                  <a:gd name="T3" fmla="*/ 5 h 44"/>
                  <a:gd name="T4" fmla="*/ 8 w 71"/>
                  <a:gd name="T5" fmla="*/ 4 h 44"/>
                  <a:gd name="T6" fmla="*/ 12 w 71"/>
                  <a:gd name="T7" fmla="*/ 3 h 44"/>
                  <a:gd name="T8" fmla="*/ 21 w 71"/>
                  <a:gd name="T9" fmla="*/ 1 h 44"/>
                  <a:gd name="T10" fmla="*/ 29 w 71"/>
                  <a:gd name="T11" fmla="*/ 1 h 44"/>
                  <a:gd name="T12" fmla="*/ 32 w 71"/>
                  <a:gd name="T13" fmla="*/ 1 h 44"/>
                  <a:gd name="T14" fmla="*/ 36 w 71"/>
                  <a:gd name="T15" fmla="*/ 0 h 44"/>
                  <a:gd name="T16" fmla="*/ 40 w 71"/>
                  <a:gd name="T17" fmla="*/ 1 h 44"/>
                  <a:gd name="T18" fmla="*/ 44 w 71"/>
                  <a:gd name="T19" fmla="*/ 3 h 44"/>
                  <a:gd name="T20" fmla="*/ 47 w 71"/>
                  <a:gd name="T21" fmla="*/ 4 h 44"/>
                  <a:gd name="T22" fmla="*/ 50 w 71"/>
                  <a:gd name="T23" fmla="*/ 6 h 44"/>
                  <a:gd name="T24" fmla="*/ 52 w 71"/>
                  <a:gd name="T25" fmla="*/ 7 h 44"/>
                  <a:gd name="T26" fmla="*/ 55 w 71"/>
                  <a:gd name="T27" fmla="*/ 9 h 44"/>
                  <a:gd name="T28" fmla="*/ 55 w 71"/>
                  <a:gd name="T29" fmla="*/ 11 h 44"/>
                  <a:gd name="T30" fmla="*/ 57 w 71"/>
                  <a:gd name="T31" fmla="*/ 13 h 44"/>
                  <a:gd name="T32" fmla="*/ 59 w 71"/>
                  <a:gd name="T33" fmla="*/ 15 h 44"/>
                  <a:gd name="T34" fmla="*/ 59 w 71"/>
                  <a:gd name="T35" fmla="*/ 16 h 44"/>
                  <a:gd name="T36" fmla="*/ 59 w 71"/>
                  <a:gd name="T37" fmla="*/ 18 h 44"/>
                  <a:gd name="T38" fmla="*/ 59 w 71"/>
                  <a:gd name="T39" fmla="*/ 20 h 44"/>
                  <a:gd name="T40" fmla="*/ 59 w 71"/>
                  <a:gd name="T41" fmla="*/ 23 h 44"/>
                  <a:gd name="T42" fmla="*/ 55 w 71"/>
                  <a:gd name="T43" fmla="*/ 23 h 44"/>
                  <a:gd name="T44" fmla="*/ 53 w 71"/>
                  <a:gd name="T45" fmla="*/ 25 h 44"/>
                  <a:gd name="T46" fmla="*/ 50 w 71"/>
                  <a:gd name="T47" fmla="*/ 27 h 44"/>
                  <a:gd name="T48" fmla="*/ 46 w 71"/>
                  <a:gd name="T49" fmla="*/ 27 h 44"/>
                  <a:gd name="T50" fmla="*/ 42 w 71"/>
                  <a:gd name="T51" fmla="*/ 27 h 44"/>
                  <a:gd name="T52" fmla="*/ 38 w 71"/>
                  <a:gd name="T53" fmla="*/ 29 h 44"/>
                  <a:gd name="T54" fmla="*/ 35 w 71"/>
                  <a:gd name="T55" fmla="*/ 29 h 44"/>
                  <a:gd name="T56" fmla="*/ 30 w 71"/>
                  <a:gd name="T57" fmla="*/ 29 h 44"/>
                  <a:gd name="T58" fmla="*/ 0 w 71"/>
                  <a:gd name="T59" fmla="*/ 7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44">
                    <a:moveTo>
                      <a:pt x="0" y="10"/>
                    </a:move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5" y="1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5" y="16"/>
                    </a:lnTo>
                    <a:lnTo>
                      <a:pt x="68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59" y="39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5" y="42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4" name="Freeform 41"/>
              <p:cNvSpPr>
                <a:spLocks/>
              </p:cNvSpPr>
              <p:nvPr/>
            </p:nvSpPr>
            <p:spPr bwMode="auto">
              <a:xfrm>
                <a:off x="2704" y="1537"/>
                <a:ext cx="71" cy="38"/>
              </a:xfrm>
              <a:custGeom>
                <a:avLst/>
                <a:gdLst>
                  <a:gd name="T0" fmla="*/ 15 w 83"/>
                  <a:gd name="T1" fmla="*/ 4 h 54"/>
                  <a:gd name="T2" fmla="*/ 21 w 83"/>
                  <a:gd name="T3" fmla="*/ 1 h 54"/>
                  <a:gd name="T4" fmla="*/ 29 w 83"/>
                  <a:gd name="T5" fmla="*/ 1 h 54"/>
                  <a:gd name="T6" fmla="*/ 33 w 83"/>
                  <a:gd name="T7" fmla="*/ 0 h 54"/>
                  <a:gd name="T8" fmla="*/ 39 w 83"/>
                  <a:gd name="T9" fmla="*/ 1 h 54"/>
                  <a:gd name="T10" fmla="*/ 44 w 83"/>
                  <a:gd name="T11" fmla="*/ 2 h 54"/>
                  <a:gd name="T12" fmla="*/ 50 w 83"/>
                  <a:gd name="T13" fmla="*/ 4 h 54"/>
                  <a:gd name="T14" fmla="*/ 55 w 83"/>
                  <a:gd name="T15" fmla="*/ 4 h 54"/>
                  <a:gd name="T16" fmla="*/ 60 w 83"/>
                  <a:gd name="T17" fmla="*/ 6 h 54"/>
                  <a:gd name="T18" fmla="*/ 65 w 83"/>
                  <a:gd name="T19" fmla="*/ 8 h 54"/>
                  <a:gd name="T20" fmla="*/ 68 w 83"/>
                  <a:gd name="T21" fmla="*/ 11 h 54"/>
                  <a:gd name="T22" fmla="*/ 68 w 83"/>
                  <a:gd name="T23" fmla="*/ 14 h 54"/>
                  <a:gd name="T24" fmla="*/ 70 w 83"/>
                  <a:gd name="T25" fmla="*/ 17 h 54"/>
                  <a:gd name="T26" fmla="*/ 70 w 83"/>
                  <a:gd name="T27" fmla="*/ 20 h 54"/>
                  <a:gd name="T28" fmla="*/ 70 w 83"/>
                  <a:gd name="T29" fmla="*/ 23 h 54"/>
                  <a:gd name="T30" fmla="*/ 68 w 83"/>
                  <a:gd name="T31" fmla="*/ 25 h 54"/>
                  <a:gd name="T32" fmla="*/ 66 w 83"/>
                  <a:gd name="T33" fmla="*/ 27 h 54"/>
                  <a:gd name="T34" fmla="*/ 62 w 83"/>
                  <a:gd name="T35" fmla="*/ 30 h 54"/>
                  <a:gd name="T36" fmla="*/ 57 w 83"/>
                  <a:gd name="T37" fmla="*/ 32 h 54"/>
                  <a:gd name="T38" fmla="*/ 52 w 83"/>
                  <a:gd name="T39" fmla="*/ 34 h 54"/>
                  <a:gd name="T40" fmla="*/ 47 w 83"/>
                  <a:gd name="T41" fmla="*/ 35 h 54"/>
                  <a:gd name="T42" fmla="*/ 41 w 83"/>
                  <a:gd name="T43" fmla="*/ 36 h 54"/>
                  <a:gd name="T44" fmla="*/ 37 w 83"/>
                  <a:gd name="T45" fmla="*/ 37 h 54"/>
                  <a:gd name="T46" fmla="*/ 31 w 83"/>
                  <a:gd name="T47" fmla="*/ 37 h 54"/>
                  <a:gd name="T48" fmla="*/ 26 w 83"/>
                  <a:gd name="T49" fmla="*/ 37 h 54"/>
                  <a:gd name="T50" fmla="*/ 21 w 83"/>
                  <a:gd name="T51" fmla="*/ 37 h 54"/>
                  <a:gd name="T52" fmla="*/ 15 w 83"/>
                  <a:gd name="T53" fmla="*/ 37 h 54"/>
                  <a:gd name="T54" fmla="*/ 10 w 83"/>
                  <a:gd name="T55" fmla="*/ 35 h 54"/>
                  <a:gd name="T56" fmla="*/ 8 w 83"/>
                  <a:gd name="T57" fmla="*/ 32 h 54"/>
                  <a:gd name="T58" fmla="*/ 0 w 83"/>
                  <a:gd name="T59" fmla="*/ 28 h 54"/>
                  <a:gd name="T60" fmla="*/ 10 w 83"/>
                  <a:gd name="T61" fmla="*/ 30 h 54"/>
                  <a:gd name="T62" fmla="*/ 15 w 83"/>
                  <a:gd name="T63" fmla="*/ 30 h 54"/>
                  <a:gd name="T64" fmla="*/ 21 w 83"/>
                  <a:gd name="T65" fmla="*/ 29 h 54"/>
                  <a:gd name="T66" fmla="*/ 26 w 83"/>
                  <a:gd name="T67" fmla="*/ 28 h 54"/>
                  <a:gd name="T68" fmla="*/ 30 w 83"/>
                  <a:gd name="T69" fmla="*/ 27 h 54"/>
                  <a:gd name="T70" fmla="*/ 23 w 83"/>
                  <a:gd name="T71" fmla="*/ 28 h 54"/>
                  <a:gd name="T72" fmla="*/ 33 w 83"/>
                  <a:gd name="T73" fmla="*/ 24 h 54"/>
                  <a:gd name="T74" fmla="*/ 30 w 83"/>
                  <a:gd name="T75" fmla="*/ 22 h 54"/>
                  <a:gd name="T76" fmla="*/ 27 w 83"/>
                  <a:gd name="T77" fmla="*/ 19 h 54"/>
                  <a:gd name="T78" fmla="*/ 25 w 83"/>
                  <a:gd name="T79" fmla="*/ 16 h 54"/>
                  <a:gd name="T80" fmla="*/ 23 w 83"/>
                  <a:gd name="T81" fmla="*/ 13 h 54"/>
                  <a:gd name="T82" fmla="*/ 22 w 83"/>
                  <a:gd name="T83" fmla="*/ 11 h 54"/>
                  <a:gd name="T84" fmla="*/ 21 w 83"/>
                  <a:gd name="T85" fmla="*/ 8 h 54"/>
                  <a:gd name="T86" fmla="*/ 23 w 83"/>
                  <a:gd name="T87" fmla="*/ 3 h 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" h="54">
                    <a:moveTo>
                      <a:pt x="27" y="4"/>
                    </a:moveTo>
                    <a:lnTo>
                      <a:pt x="18" y="5"/>
                    </a:lnTo>
                    <a:lnTo>
                      <a:pt x="21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52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6"/>
                    </a:lnTo>
                    <a:lnTo>
                      <a:pt x="67" y="7"/>
                    </a:lnTo>
                    <a:lnTo>
                      <a:pt x="70" y="9"/>
                    </a:lnTo>
                    <a:lnTo>
                      <a:pt x="73" y="10"/>
                    </a:lnTo>
                    <a:lnTo>
                      <a:pt x="76" y="12"/>
                    </a:lnTo>
                    <a:lnTo>
                      <a:pt x="77" y="14"/>
                    </a:lnTo>
                    <a:lnTo>
                      <a:pt x="79" y="16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2" y="32"/>
                    </a:lnTo>
                    <a:lnTo>
                      <a:pt x="82" y="34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77" y="39"/>
                    </a:lnTo>
                    <a:lnTo>
                      <a:pt x="76" y="41"/>
                    </a:lnTo>
                    <a:lnTo>
                      <a:pt x="73" y="43"/>
                    </a:lnTo>
                    <a:lnTo>
                      <a:pt x="70" y="45"/>
                    </a:lnTo>
                    <a:lnTo>
                      <a:pt x="67" y="46"/>
                    </a:lnTo>
                    <a:lnTo>
                      <a:pt x="64" y="46"/>
                    </a:lnTo>
                    <a:lnTo>
                      <a:pt x="61" y="48"/>
                    </a:lnTo>
                    <a:lnTo>
                      <a:pt x="58" y="49"/>
                    </a:lnTo>
                    <a:lnTo>
                      <a:pt x="55" y="50"/>
                    </a:lnTo>
                    <a:lnTo>
                      <a:pt x="52" y="51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3" y="52"/>
                    </a:lnTo>
                    <a:lnTo>
                      <a:pt x="39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4" y="53"/>
                    </a:lnTo>
                    <a:lnTo>
                      <a:pt x="21" y="52"/>
                    </a:lnTo>
                    <a:lnTo>
                      <a:pt x="18" y="52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0" y="40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5" y="38"/>
                    </a:lnTo>
                    <a:lnTo>
                      <a:pt x="38" y="37"/>
                    </a:lnTo>
                    <a:lnTo>
                      <a:pt x="27" y="40"/>
                    </a:lnTo>
                    <a:lnTo>
                      <a:pt x="39" y="36"/>
                    </a:lnTo>
                    <a:lnTo>
                      <a:pt x="39" y="34"/>
                    </a:lnTo>
                    <a:lnTo>
                      <a:pt x="38" y="32"/>
                    </a:lnTo>
                    <a:lnTo>
                      <a:pt x="35" y="31"/>
                    </a:lnTo>
                    <a:lnTo>
                      <a:pt x="34" y="29"/>
                    </a:lnTo>
                    <a:lnTo>
                      <a:pt x="32" y="27"/>
                    </a:lnTo>
                    <a:lnTo>
                      <a:pt x="30" y="25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3" y="9"/>
                    </a:lnTo>
                    <a:lnTo>
                      <a:pt x="27" y="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5" name="Line 42"/>
              <p:cNvSpPr>
                <a:spLocks noChangeShapeType="1"/>
              </p:cNvSpPr>
              <p:nvPr/>
            </p:nvSpPr>
            <p:spPr bwMode="auto">
              <a:xfrm>
                <a:off x="2556" y="1507"/>
                <a:ext cx="133" cy="3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56" name="Oval 43"/>
              <p:cNvSpPr>
                <a:spLocks noChangeArrowheads="1"/>
              </p:cNvSpPr>
              <p:nvPr/>
            </p:nvSpPr>
            <p:spPr bwMode="auto">
              <a:xfrm>
                <a:off x="2120" y="1597"/>
                <a:ext cx="151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57" name="Line 44"/>
              <p:cNvSpPr>
                <a:spLocks noChangeShapeType="1"/>
              </p:cNvSpPr>
              <p:nvPr/>
            </p:nvSpPr>
            <p:spPr bwMode="auto">
              <a:xfrm flipV="1">
                <a:off x="2278" y="1569"/>
                <a:ext cx="131" cy="48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58" name="Freeform 45"/>
              <p:cNvSpPr>
                <a:spLocks/>
              </p:cNvSpPr>
              <p:nvPr/>
            </p:nvSpPr>
            <p:spPr bwMode="auto">
              <a:xfrm>
                <a:off x="2456" y="1543"/>
                <a:ext cx="95" cy="47"/>
              </a:xfrm>
              <a:custGeom>
                <a:avLst/>
                <a:gdLst>
                  <a:gd name="T0" fmla="*/ 0 w 71"/>
                  <a:gd name="T1" fmla="*/ 11 h 44"/>
                  <a:gd name="T2" fmla="*/ 7 w 71"/>
                  <a:gd name="T3" fmla="*/ 7 h 44"/>
                  <a:gd name="T4" fmla="*/ 12 w 71"/>
                  <a:gd name="T5" fmla="*/ 6 h 44"/>
                  <a:gd name="T6" fmla="*/ 19 w 71"/>
                  <a:gd name="T7" fmla="*/ 4 h 44"/>
                  <a:gd name="T8" fmla="*/ 33 w 71"/>
                  <a:gd name="T9" fmla="*/ 1 h 44"/>
                  <a:gd name="T10" fmla="*/ 45 w 71"/>
                  <a:gd name="T11" fmla="*/ 1 h 44"/>
                  <a:gd name="T12" fmla="*/ 51 w 71"/>
                  <a:gd name="T13" fmla="*/ 1 h 44"/>
                  <a:gd name="T14" fmla="*/ 58 w 71"/>
                  <a:gd name="T15" fmla="*/ 0 h 44"/>
                  <a:gd name="T16" fmla="*/ 63 w 71"/>
                  <a:gd name="T17" fmla="*/ 1 h 44"/>
                  <a:gd name="T18" fmla="*/ 70 w 71"/>
                  <a:gd name="T19" fmla="*/ 4 h 44"/>
                  <a:gd name="T20" fmla="*/ 75 w 71"/>
                  <a:gd name="T21" fmla="*/ 6 h 44"/>
                  <a:gd name="T22" fmla="*/ 79 w 71"/>
                  <a:gd name="T23" fmla="*/ 10 h 44"/>
                  <a:gd name="T24" fmla="*/ 82 w 71"/>
                  <a:gd name="T25" fmla="*/ 12 h 44"/>
                  <a:gd name="T26" fmla="*/ 87 w 71"/>
                  <a:gd name="T27" fmla="*/ 14 h 44"/>
                  <a:gd name="T28" fmla="*/ 87 w 71"/>
                  <a:gd name="T29" fmla="*/ 17 h 44"/>
                  <a:gd name="T30" fmla="*/ 91 w 71"/>
                  <a:gd name="T31" fmla="*/ 20 h 44"/>
                  <a:gd name="T32" fmla="*/ 94 w 71"/>
                  <a:gd name="T33" fmla="*/ 24 h 44"/>
                  <a:gd name="T34" fmla="*/ 94 w 71"/>
                  <a:gd name="T35" fmla="*/ 26 h 44"/>
                  <a:gd name="T36" fmla="*/ 94 w 71"/>
                  <a:gd name="T37" fmla="*/ 29 h 44"/>
                  <a:gd name="T38" fmla="*/ 94 w 71"/>
                  <a:gd name="T39" fmla="*/ 32 h 44"/>
                  <a:gd name="T40" fmla="*/ 94 w 71"/>
                  <a:gd name="T41" fmla="*/ 35 h 44"/>
                  <a:gd name="T42" fmla="*/ 87 w 71"/>
                  <a:gd name="T43" fmla="*/ 36 h 44"/>
                  <a:gd name="T44" fmla="*/ 84 w 71"/>
                  <a:gd name="T45" fmla="*/ 40 h 44"/>
                  <a:gd name="T46" fmla="*/ 79 w 71"/>
                  <a:gd name="T47" fmla="*/ 42 h 44"/>
                  <a:gd name="T48" fmla="*/ 72 w 71"/>
                  <a:gd name="T49" fmla="*/ 43 h 44"/>
                  <a:gd name="T50" fmla="*/ 67 w 71"/>
                  <a:gd name="T51" fmla="*/ 43 h 44"/>
                  <a:gd name="T52" fmla="*/ 60 w 71"/>
                  <a:gd name="T53" fmla="*/ 45 h 44"/>
                  <a:gd name="T54" fmla="*/ 55 w 71"/>
                  <a:gd name="T55" fmla="*/ 46 h 44"/>
                  <a:gd name="T56" fmla="*/ 48 w 71"/>
                  <a:gd name="T57" fmla="*/ 46 h 44"/>
                  <a:gd name="T58" fmla="*/ 0 w 71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44">
                    <a:moveTo>
                      <a:pt x="0" y="10"/>
                    </a:move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5" y="1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5" y="16"/>
                    </a:lnTo>
                    <a:lnTo>
                      <a:pt x="68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59" y="39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5" y="42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9" name="Freeform 46"/>
              <p:cNvSpPr>
                <a:spLocks/>
              </p:cNvSpPr>
              <p:nvPr/>
            </p:nvSpPr>
            <p:spPr bwMode="auto">
              <a:xfrm>
                <a:off x="2444" y="1623"/>
                <a:ext cx="75" cy="35"/>
              </a:xfrm>
              <a:custGeom>
                <a:avLst/>
                <a:gdLst>
                  <a:gd name="T0" fmla="*/ 0 w 89"/>
                  <a:gd name="T1" fmla="*/ 9 h 51"/>
                  <a:gd name="T2" fmla="*/ 9 w 89"/>
                  <a:gd name="T3" fmla="*/ 6 h 51"/>
                  <a:gd name="T4" fmla="*/ 13 w 89"/>
                  <a:gd name="T5" fmla="*/ 5 h 51"/>
                  <a:gd name="T6" fmla="*/ 17 w 89"/>
                  <a:gd name="T7" fmla="*/ 4 h 51"/>
                  <a:gd name="T8" fmla="*/ 21 w 89"/>
                  <a:gd name="T9" fmla="*/ 3 h 51"/>
                  <a:gd name="T10" fmla="*/ 24 w 89"/>
                  <a:gd name="T11" fmla="*/ 2 h 51"/>
                  <a:gd name="T12" fmla="*/ 29 w 89"/>
                  <a:gd name="T13" fmla="*/ 1 h 51"/>
                  <a:gd name="T14" fmla="*/ 32 w 89"/>
                  <a:gd name="T15" fmla="*/ 0 h 51"/>
                  <a:gd name="T16" fmla="*/ 40 w 89"/>
                  <a:gd name="T17" fmla="*/ 0 h 51"/>
                  <a:gd name="T18" fmla="*/ 44 w 89"/>
                  <a:gd name="T19" fmla="*/ 0 h 51"/>
                  <a:gd name="T20" fmla="*/ 47 w 89"/>
                  <a:gd name="T21" fmla="*/ 0 h 51"/>
                  <a:gd name="T22" fmla="*/ 51 w 89"/>
                  <a:gd name="T23" fmla="*/ 2 h 51"/>
                  <a:gd name="T24" fmla="*/ 55 w 89"/>
                  <a:gd name="T25" fmla="*/ 4 h 51"/>
                  <a:gd name="T26" fmla="*/ 57 w 89"/>
                  <a:gd name="T27" fmla="*/ 6 h 51"/>
                  <a:gd name="T28" fmla="*/ 61 w 89"/>
                  <a:gd name="T29" fmla="*/ 8 h 51"/>
                  <a:gd name="T30" fmla="*/ 62 w 89"/>
                  <a:gd name="T31" fmla="*/ 10 h 51"/>
                  <a:gd name="T32" fmla="*/ 67 w 89"/>
                  <a:gd name="T33" fmla="*/ 11 h 51"/>
                  <a:gd name="T34" fmla="*/ 68 w 89"/>
                  <a:gd name="T35" fmla="*/ 13 h 51"/>
                  <a:gd name="T36" fmla="*/ 72 w 89"/>
                  <a:gd name="T37" fmla="*/ 14 h 51"/>
                  <a:gd name="T38" fmla="*/ 74 w 89"/>
                  <a:gd name="T39" fmla="*/ 16 h 51"/>
                  <a:gd name="T40" fmla="*/ 70 w 89"/>
                  <a:gd name="T41" fmla="*/ 18 h 51"/>
                  <a:gd name="T42" fmla="*/ 67 w 89"/>
                  <a:gd name="T43" fmla="*/ 18 h 51"/>
                  <a:gd name="T44" fmla="*/ 62 w 89"/>
                  <a:gd name="T45" fmla="*/ 19 h 51"/>
                  <a:gd name="T46" fmla="*/ 61 w 89"/>
                  <a:gd name="T47" fmla="*/ 21 h 51"/>
                  <a:gd name="T48" fmla="*/ 61 w 89"/>
                  <a:gd name="T49" fmla="*/ 23 h 51"/>
                  <a:gd name="T50" fmla="*/ 61 w 89"/>
                  <a:gd name="T51" fmla="*/ 25 h 51"/>
                  <a:gd name="T52" fmla="*/ 57 w 89"/>
                  <a:gd name="T53" fmla="*/ 28 h 51"/>
                  <a:gd name="T54" fmla="*/ 57 w 89"/>
                  <a:gd name="T55" fmla="*/ 30 h 51"/>
                  <a:gd name="T56" fmla="*/ 55 w 89"/>
                  <a:gd name="T57" fmla="*/ 32 h 51"/>
                  <a:gd name="T58" fmla="*/ 51 w 89"/>
                  <a:gd name="T59" fmla="*/ 32 h 51"/>
                  <a:gd name="T60" fmla="*/ 47 w 89"/>
                  <a:gd name="T61" fmla="*/ 32 h 51"/>
                  <a:gd name="T62" fmla="*/ 40 w 89"/>
                  <a:gd name="T63" fmla="*/ 34 h 51"/>
                  <a:gd name="T64" fmla="*/ 32 w 89"/>
                  <a:gd name="T65" fmla="*/ 34 h 51"/>
                  <a:gd name="T66" fmla="*/ 29 w 89"/>
                  <a:gd name="T67" fmla="*/ 34 h 51"/>
                  <a:gd name="T68" fmla="*/ 24 w 89"/>
                  <a:gd name="T69" fmla="*/ 34 h 51"/>
                  <a:gd name="T70" fmla="*/ 21 w 89"/>
                  <a:gd name="T71" fmla="*/ 34 h 51"/>
                  <a:gd name="T72" fmla="*/ 17 w 89"/>
                  <a:gd name="T73" fmla="*/ 34 h 51"/>
                  <a:gd name="T74" fmla="*/ 13 w 89"/>
                  <a:gd name="T75" fmla="*/ 34 h 51"/>
                  <a:gd name="T76" fmla="*/ 9 w 89"/>
                  <a:gd name="T77" fmla="*/ 34 h 51"/>
                  <a:gd name="T78" fmla="*/ 9 w 89"/>
                  <a:gd name="T79" fmla="*/ 32 h 51"/>
                  <a:gd name="T80" fmla="*/ 9 w 89"/>
                  <a:gd name="T81" fmla="*/ 30 h 51"/>
                  <a:gd name="T82" fmla="*/ 9 w 89"/>
                  <a:gd name="T83" fmla="*/ 27 h 51"/>
                  <a:gd name="T84" fmla="*/ 12 w 89"/>
                  <a:gd name="T85" fmla="*/ 25 h 51"/>
                  <a:gd name="T86" fmla="*/ 12 w 89"/>
                  <a:gd name="T87" fmla="*/ 23 h 51"/>
                  <a:gd name="T88" fmla="*/ 13 w 89"/>
                  <a:gd name="T89" fmla="*/ 21 h 51"/>
                  <a:gd name="T90" fmla="*/ 15 w 89"/>
                  <a:gd name="T91" fmla="*/ 20 h 51"/>
                  <a:gd name="T92" fmla="*/ 17 w 89"/>
                  <a:gd name="T93" fmla="*/ 18 h 51"/>
                  <a:gd name="T94" fmla="*/ 21 w 89"/>
                  <a:gd name="T95" fmla="*/ 16 h 51"/>
                  <a:gd name="T96" fmla="*/ 21 w 89"/>
                  <a:gd name="T97" fmla="*/ 14 h 51"/>
                  <a:gd name="T98" fmla="*/ 21 w 89"/>
                  <a:gd name="T99" fmla="*/ 13 h 51"/>
                  <a:gd name="T100" fmla="*/ 19 w 89"/>
                  <a:gd name="T101" fmla="*/ 11 h 51"/>
                  <a:gd name="T102" fmla="*/ 17 w 89"/>
                  <a:gd name="T103" fmla="*/ 9 h 51"/>
                  <a:gd name="T104" fmla="*/ 13 w 89"/>
                  <a:gd name="T105" fmla="*/ 10 h 51"/>
                  <a:gd name="T106" fmla="*/ 9 w 89"/>
                  <a:gd name="T107" fmla="*/ 10 h 51"/>
                  <a:gd name="T108" fmla="*/ 6 w 89"/>
                  <a:gd name="T109" fmla="*/ 11 h 51"/>
                  <a:gd name="T110" fmla="*/ 0 w 89"/>
                  <a:gd name="T111" fmla="*/ 9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9" h="51">
                    <a:moveTo>
                      <a:pt x="0" y="13"/>
                    </a:moveTo>
                    <a:lnTo>
                      <a:pt x="11" y="9"/>
                    </a:lnTo>
                    <a:lnTo>
                      <a:pt x="16" y="7"/>
                    </a:lnTo>
                    <a:lnTo>
                      <a:pt x="20" y="6"/>
                    </a:lnTo>
                    <a:lnTo>
                      <a:pt x="25" y="4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1" y="3"/>
                    </a:lnTo>
                    <a:lnTo>
                      <a:pt x="65" y="6"/>
                    </a:lnTo>
                    <a:lnTo>
                      <a:pt x="68" y="9"/>
                    </a:lnTo>
                    <a:lnTo>
                      <a:pt x="72" y="11"/>
                    </a:lnTo>
                    <a:lnTo>
                      <a:pt x="74" y="14"/>
                    </a:lnTo>
                    <a:lnTo>
                      <a:pt x="79" y="16"/>
                    </a:lnTo>
                    <a:lnTo>
                      <a:pt x="81" y="19"/>
                    </a:lnTo>
                    <a:lnTo>
                      <a:pt x="86" y="21"/>
                    </a:lnTo>
                    <a:lnTo>
                      <a:pt x="88" y="24"/>
                    </a:lnTo>
                    <a:lnTo>
                      <a:pt x="83" y="26"/>
                    </a:lnTo>
                    <a:lnTo>
                      <a:pt x="79" y="26"/>
                    </a:lnTo>
                    <a:lnTo>
                      <a:pt x="74" y="27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2" y="36"/>
                    </a:lnTo>
                    <a:lnTo>
                      <a:pt x="68" y="41"/>
                    </a:lnTo>
                    <a:lnTo>
                      <a:pt x="68" y="44"/>
                    </a:lnTo>
                    <a:lnTo>
                      <a:pt x="65" y="47"/>
                    </a:lnTo>
                    <a:lnTo>
                      <a:pt x="61" y="47"/>
                    </a:lnTo>
                    <a:lnTo>
                      <a:pt x="56" y="47"/>
                    </a:lnTo>
                    <a:lnTo>
                      <a:pt x="47" y="50"/>
                    </a:lnTo>
                    <a:lnTo>
                      <a:pt x="38" y="50"/>
                    </a:lnTo>
                    <a:lnTo>
                      <a:pt x="34" y="50"/>
                    </a:lnTo>
                    <a:lnTo>
                      <a:pt x="29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3"/>
                    </a:lnTo>
                    <a:lnTo>
                      <a:pt x="16" y="14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400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0" name="Freeform 47"/>
              <p:cNvSpPr>
                <a:spLocks/>
              </p:cNvSpPr>
              <p:nvPr/>
            </p:nvSpPr>
            <p:spPr bwMode="auto">
              <a:xfrm>
                <a:off x="2426" y="1712"/>
                <a:ext cx="69" cy="37"/>
              </a:xfrm>
              <a:custGeom>
                <a:avLst/>
                <a:gdLst>
                  <a:gd name="T0" fmla="*/ 15 w 82"/>
                  <a:gd name="T1" fmla="*/ 3 h 54"/>
                  <a:gd name="T2" fmla="*/ 20 w 82"/>
                  <a:gd name="T3" fmla="*/ 1 h 54"/>
                  <a:gd name="T4" fmla="*/ 28 w 82"/>
                  <a:gd name="T5" fmla="*/ 1 h 54"/>
                  <a:gd name="T6" fmla="*/ 33 w 82"/>
                  <a:gd name="T7" fmla="*/ 0 h 54"/>
                  <a:gd name="T8" fmla="*/ 38 w 82"/>
                  <a:gd name="T9" fmla="*/ 1 h 54"/>
                  <a:gd name="T10" fmla="*/ 43 w 82"/>
                  <a:gd name="T11" fmla="*/ 2 h 54"/>
                  <a:gd name="T12" fmla="*/ 48 w 82"/>
                  <a:gd name="T13" fmla="*/ 3 h 54"/>
                  <a:gd name="T14" fmla="*/ 53 w 82"/>
                  <a:gd name="T15" fmla="*/ 4 h 54"/>
                  <a:gd name="T16" fmla="*/ 58 w 82"/>
                  <a:gd name="T17" fmla="*/ 6 h 54"/>
                  <a:gd name="T18" fmla="*/ 63 w 82"/>
                  <a:gd name="T19" fmla="*/ 8 h 54"/>
                  <a:gd name="T20" fmla="*/ 66 w 82"/>
                  <a:gd name="T21" fmla="*/ 11 h 54"/>
                  <a:gd name="T22" fmla="*/ 66 w 82"/>
                  <a:gd name="T23" fmla="*/ 14 h 54"/>
                  <a:gd name="T24" fmla="*/ 68 w 82"/>
                  <a:gd name="T25" fmla="*/ 16 h 54"/>
                  <a:gd name="T26" fmla="*/ 68 w 82"/>
                  <a:gd name="T27" fmla="*/ 19 h 54"/>
                  <a:gd name="T28" fmla="*/ 68 w 82"/>
                  <a:gd name="T29" fmla="*/ 22 h 54"/>
                  <a:gd name="T30" fmla="*/ 66 w 82"/>
                  <a:gd name="T31" fmla="*/ 25 h 54"/>
                  <a:gd name="T32" fmla="*/ 65 w 82"/>
                  <a:gd name="T33" fmla="*/ 27 h 54"/>
                  <a:gd name="T34" fmla="*/ 61 w 82"/>
                  <a:gd name="T35" fmla="*/ 29 h 54"/>
                  <a:gd name="T36" fmla="*/ 56 w 82"/>
                  <a:gd name="T37" fmla="*/ 32 h 54"/>
                  <a:gd name="T38" fmla="*/ 50 w 82"/>
                  <a:gd name="T39" fmla="*/ 33 h 54"/>
                  <a:gd name="T40" fmla="*/ 45 w 82"/>
                  <a:gd name="T41" fmla="*/ 34 h 54"/>
                  <a:gd name="T42" fmla="*/ 40 w 82"/>
                  <a:gd name="T43" fmla="*/ 35 h 54"/>
                  <a:gd name="T44" fmla="*/ 35 w 82"/>
                  <a:gd name="T45" fmla="*/ 36 h 54"/>
                  <a:gd name="T46" fmla="*/ 30 w 82"/>
                  <a:gd name="T47" fmla="*/ 36 h 54"/>
                  <a:gd name="T48" fmla="*/ 25 w 82"/>
                  <a:gd name="T49" fmla="*/ 36 h 54"/>
                  <a:gd name="T50" fmla="*/ 20 w 82"/>
                  <a:gd name="T51" fmla="*/ 36 h 54"/>
                  <a:gd name="T52" fmla="*/ 15 w 82"/>
                  <a:gd name="T53" fmla="*/ 36 h 54"/>
                  <a:gd name="T54" fmla="*/ 10 w 82"/>
                  <a:gd name="T55" fmla="*/ 34 h 54"/>
                  <a:gd name="T56" fmla="*/ 8 w 82"/>
                  <a:gd name="T57" fmla="*/ 32 h 54"/>
                  <a:gd name="T58" fmla="*/ 0 w 82"/>
                  <a:gd name="T59" fmla="*/ 27 h 54"/>
                  <a:gd name="T60" fmla="*/ 10 w 82"/>
                  <a:gd name="T61" fmla="*/ 29 h 54"/>
                  <a:gd name="T62" fmla="*/ 15 w 82"/>
                  <a:gd name="T63" fmla="*/ 29 h 54"/>
                  <a:gd name="T64" fmla="*/ 20 w 82"/>
                  <a:gd name="T65" fmla="*/ 28 h 54"/>
                  <a:gd name="T66" fmla="*/ 25 w 82"/>
                  <a:gd name="T67" fmla="*/ 27 h 54"/>
                  <a:gd name="T68" fmla="*/ 29 w 82"/>
                  <a:gd name="T69" fmla="*/ 26 h 54"/>
                  <a:gd name="T70" fmla="*/ 23 w 82"/>
                  <a:gd name="T71" fmla="*/ 27 h 54"/>
                  <a:gd name="T72" fmla="*/ 33 w 82"/>
                  <a:gd name="T73" fmla="*/ 23 h 54"/>
                  <a:gd name="T74" fmla="*/ 29 w 82"/>
                  <a:gd name="T75" fmla="*/ 21 h 54"/>
                  <a:gd name="T76" fmla="*/ 27 w 82"/>
                  <a:gd name="T77" fmla="*/ 19 h 54"/>
                  <a:gd name="T78" fmla="*/ 24 w 82"/>
                  <a:gd name="T79" fmla="*/ 16 h 54"/>
                  <a:gd name="T80" fmla="*/ 23 w 82"/>
                  <a:gd name="T81" fmla="*/ 13 h 54"/>
                  <a:gd name="T82" fmla="*/ 21 w 82"/>
                  <a:gd name="T83" fmla="*/ 10 h 54"/>
                  <a:gd name="T84" fmla="*/ 20 w 82"/>
                  <a:gd name="T85" fmla="*/ 8 h 54"/>
                  <a:gd name="T86" fmla="*/ 23 w 82"/>
                  <a:gd name="T87" fmla="*/ 3 h 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2" h="54">
                    <a:moveTo>
                      <a:pt x="27" y="4"/>
                    </a:moveTo>
                    <a:lnTo>
                      <a:pt x="18" y="5"/>
                    </a:lnTo>
                    <a:lnTo>
                      <a:pt x="21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4" y="4"/>
                    </a:lnTo>
                    <a:lnTo>
                      <a:pt x="57" y="5"/>
                    </a:lnTo>
                    <a:lnTo>
                      <a:pt x="60" y="6"/>
                    </a:lnTo>
                    <a:lnTo>
                      <a:pt x="63" y="6"/>
                    </a:lnTo>
                    <a:lnTo>
                      <a:pt x="66" y="7"/>
                    </a:lnTo>
                    <a:lnTo>
                      <a:pt x="69" y="9"/>
                    </a:lnTo>
                    <a:lnTo>
                      <a:pt x="72" y="10"/>
                    </a:lnTo>
                    <a:lnTo>
                      <a:pt x="75" y="12"/>
                    </a:lnTo>
                    <a:lnTo>
                      <a:pt x="77" y="14"/>
                    </a:lnTo>
                    <a:lnTo>
                      <a:pt x="78" y="16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1" y="22"/>
                    </a:lnTo>
                    <a:lnTo>
                      <a:pt x="81" y="24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4"/>
                    </a:lnTo>
                    <a:lnTo>
                      <a:pt x="79" y="36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5" y="41"/>
                    </a:lnTo>
                    <a:lnTo>
                      <a:pt x="72" y="43"/>
                    </a:lnTo>
                    <a:lnTo>
                      <a:pt x="69" y="45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60" y="48"/>
                    </a:lnTo>
                    <a:lnTo>
                      <a:pt x="57" y="49"/>
                    </a:lnTo>
                    <a:lnTo>
                      <a:pt x="54" y="50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45" y="51"/>
                    </a:lnTo>
                    <a:lnTo>
                      <a:pt x="42" y="52"/>
                    </a:lnTo>
                    <a:lnTo>
                      <a:pt x="39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4" y="53"/>
                    </a:lnTo>
                    <a:lnTo>
                      <a:pt x="21" y="52"/>
                    </a:lnTo>
                    <a:lnTo>
                      <a:pt x="18" y="52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0" y="40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8" y="37"/>
                    </a:lnTo>
                    <a:lnTo>
                      <a:pt x="27" y="40"/>
                    </a:lnTo>
                    <a:lnTo>
                      <a:pt x="39" y="36"/>
                    </a:lnTo>
                    <a:lnTo>
                      <a:pt x="39" y="34"/>
                    </a:lnTo>
                    <a:lnTo>
                      <a:pt x="38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7"/>
                    </a:lnTo>
                    <a:lnTo>
                      <a:pt x="30" y="25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3" y="9"/>
                    </a:lnTo>
                    <a:lnTo>
                      <a:pt x="27" y="4"/>
                    </a:lnTo>
                  </a:path>
                </a:pathLst>
              </a:custGeom>
              <a:solidFill>
                <a:srgbClr val="0000A8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1" name="Line 48"/>
              <p:cNvSpPr>
                <a:spLocks noChangeShapeType="1"/>
              </p:cNvSpPr>
              <p:nvPr/>
            </p:nvSpPr>
            <p:spPr bwMode="auto">
              <a:xfrm>
                <a:off x="2324" y="1642"/>
                <a:ext cx="85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62" name="Line 49"/>
              <p:cNvSpPr>
                <a:spLocks noChangeShapeType="1"/>
              </p:cNvSpPr>
              <p:nvPr/>
            </p:nvSpPr>
            <p:spPr bwMode="auto">
              <a:xfrm>
                <a:off x="2278" y="1681"/>
                <a:ext cx="131" cy="3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63" name="AutoShape 50"/>
              <p:cNvSpPr>
                <a:spLocks noChangeArrowheads="1"/>
              </p:cNvSpPr>
              <p:nvPr/>
            </p:nvSpPr>
            <p:spPr bwMode="auto">
              <a:xfrm flipH="1">
                <a:off x="4256" y="1541"/>
                <a:ext cx="41" cy="204"/>
              </a:xfrm>
              <a:prstGeom prst="octagon">
                <a:avLst>
                  <a:gd name="adj" fmla="val 35412"/>
                </a:avLst>
              </a:prstGeom>
              <a:solidFill>
                <a:srgbClr val="7144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64" name="Line 51"/>
              <p:cNvSpPr>
                <a:spLocks noChangeShapeType="1"/>
              </p:cNvSpPr>
              <p:nvPr/>
            </p:nvSpPr>
            <p:spPr bwMode="auto">
              <a:xfrm>
                <a:off x="4419" y="1715"/>
                <a:ext cx="65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5" name="Line 52"/>
              <p:cNvSpPr>
                <a:spLocks noChangeShapeType="1"/>
              </p:cNvSpPr>
              <p:nvPr/>
            </p:nvSpPr>
            <p:spPr bwMode="auto">
              <a:xfrm>
                <a:off x="4664" y="1477"/>
                <a:ext cx="0" cy="23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6" name="Line 53"/>
              <p:cNvSpPr>
                <a:spLocks noChangeShapeType="1"/>
              </p:cNvSpPr>
              <p:nvPr/>
            </p:nvSpPr>
            <p:spPr bwMode="auto">
              <a:xfrm>
                <a:off x="4787" y="1715"/>
                <a:ext cx="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7" name="Oval 54"/>
              <p:cNvSpPr>
                <a:spLocks noChangeArrowheads="1"/>
              </p:cNvSpPr>
              <p:nvPr/>
            </p:nvSpPr>
            <p:spPr bwMode="auto">
              <a:xfrm>
                <a:off x="4583" y="1749"/>
                <a:ext cx="150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68" name="Line 55"/>
              <p:cNvSpPr>
                <a:spLocks noChangeShapeType="1"/>
              </p:cNvSpPr>
              <p:nvPr/>
            </p:nvSpPr>
            <p:spPr bwMode="auto">
              <a:xfrm flipH="1">
                <a:off x="2747" y="1389"/>
                <a:ext cx="366" cy="479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769" name="Freeform 56"/>
              <p:cNvSpPr>
                <a:spLocks/>
              </p:cNvSpPr>
              <p:nvPr/>
            </p:nvSpPr>
            <p:spPr bwMode="auto">
              <a:xfrm>
                <a:off x="3416" y="1566"/>
                <a:ext cx="96" cy="47"/>
              </a:xfrm>
              <a:custGeom>
                <a:avLst/>
                <a:gdLst>
                  <a:gd name="T0" fmla="*/ 0 w 71"/>
                  <a:gd name="T1" fmla="*/ 11 h 44"/>
                  <a:gd name="T2" fmla="*/ 7 w 71"/>
                  <a:gd name="T3" fmla="*/ 7 h 44"/>
                  <a:gd name="T4" fmla="*/ 12 w 71"/>
                  <a:gd name="T5" fmla="*/ 6 h 44"/>
                  <a:gd name="T6" fmla="*/ 19 w 71"/>
                  <a:gd name="T7" fmla="*/ 4 h 44"/>
                  <a:gd name="T8" fmla="*/ 34 w 71"/>
                  <a:gd name="T9" fmla="*/ 1 h 44"/>
                  <a:gd name="T10" fmla="*/ 46 w 71"/>
                  <a:gd name="T11" fmla="*/ 1 h 44"/>
                  <a:gd name="T12" fmla="*/ 51 w 71"/>
                  <a:gd name="T13" fmla="*/ 1 h 44"/>
                  <a:gd name="T14" fmla="*/ 58 w 71"/>
                  <a:gd name="T15" fmla="*/ 0 h 44"/>
                  <a:gd name="T16" fmla="*/ 64 w 71"/>
                  <a:gd name="T17" fmla="*/ 1 h 44"/>
                  <a:gd name="T18" fmla="*/ 70 w 71"/>
                  <a:gd name="T19" fmla="*/ 4 h 44"/>
                  <a:gd name="T20" fmla="*/ 76 w 71"/>
                  <a:gd name="T21" fmla="*/ 6 h 44"/>
                  <a:gd name="T22" fmla="*/ 80 w 71"/>
                  <a:gd name="T23" fmla="*/ 10 h 44"/>
                  <a:gd name="T24" fmla="*/ 82 w 71"/>
                  <a:gd name="T25" fmla="*/ 12 h 44"/>
                  <a:gd name="T26" fmla="*/ 88 w 71"/>
                  <a:gd name="T27" fmla="*/ 14 h 44"/>
                  <a:gd name="T28" fmla="*/ 88 w 71"/>
                  <a:gd name="T29" fmla="*/ 17 h 44"/>
                  <a:gd name="T30" fmla="*/ 92 w 71"/>
                  <a:gd name="T31" fmla="*/ 20 h 44"/>
                  <a:gd name="T32" fmla="*/ 95 w 71"/>
                  <a:gd name="T33" fmla="*/ 24 h 44"/>
                  <a:gd name="T34" fmla="*/ 95 w 71"/>
                  <a:gd name="T35" fmla="*/ 26 h 44"/>
                  <a:gd name="T36" fmla="*/ 95 w 71"/>
                  <a:gd name="T37" fmla="*/ 29 h 44"/>
                  <a:gd name="T38" fmla="*/ 95 w 71"/>
                  <a:gd name="T39" fmla="*/ 32 h 44"/>
                  <a:gd name="T40" fmla="*/ 95 w 71"/>
                  <a:gd name="T41" fmla="*/ 35 h 44"/>
                  <a:gd name="T42" fmla="*/ 88 w 71"/>
                  <a:gd name="T43" fmla="*/ 36 h 44"/>
                  <a:gd name="T44" fmla="*/ 85 w 71"/>
                  <a:gd name="T45" fmla="*/ 40 h 44"/>
                  <a:gd name="T46" fmla="*/ 80 w 71"/>
                  <a:gd name="T47" fmla="*/ 42 h 44"/>
                  <a:gd name="T48" fmla="*/ 73 w 71"/>
                  <a:gd name="T49" fmla="*/ 43 h 44"/>
                  <a:gd name="T50" fmla="*/ 68 w 71"/>
                  <a:gd name="T51" fmla="*/ 43 h 44"/>
                  <a:gd name="T52" fmla="*/ 61 w 71"/>
                  <a:gd name="T53" fmla="*/ 45 h 44"/>
                  <a:gd name="T54" fmla="*/ 55 w 71"/>
                  <a:gd name="T55" fmla="*/ 46 h 44"/>
                  <a:gd name="T56" fmla="*/ 49 w 71"/>
                  <a:gd name="T57" fmla="*/ 46 h 44"/>
                  <a:gd name="T58" fmla="*/ 0 w 71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44">
                    <a:moveTo>
                      <a:pt x="0" y="10"/>
                    </a:move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5" y="1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5" y="16"/>
                    </a:lnTo>
                    <a:lnTo>
                      <a:pt x="68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59" y="39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5" y="42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0" name="Oval 57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197" cy="91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71" name="Freeform 58"/>
              <p:cNvSpPr>
                <a:spLocks/>
              </p:cNvSpPr>
              <p:nvPr/>
            </p:nvSpPr>
            <p:spPr bwMode="auto">
              <a:xfrm>
                <a:off x="4086" y="1226"/>
                <a:ext cx="96" cy="47"/>
              </a:xfrm>
              <a:custGeom>
                <a:avLst/>
                <a:gdLst>
                  <a:gd name="T0" fmla="*/ 0 w 71"/>
                  <a:gd name="T1" fmla="*/ 11 h 44"/>
                  <a:gd name="T2" fmla="*/ 7 w 71"/>
                  <a:gd name="T3" fmla="*/ 7 h 44"/>
                  <a:gd name="T4" fmla="*/ 12 w 71"/>
                  <a:gd name="T5" fmla="*/ 6 h 44"/>
                  <a:gd name="T6" fmla="*/ 19 w 71"/>
                  <a:gd name="T7" fmla="*/ 4 h 44"/>
                  <a:gd name="T8" fmla="*/ 34 w 71"/>
                  <a:gd name="T9" fmla="*/ 1 h 44"/>
                  <a:gd name="T10" fmla="*/ 46 w 71"/>
                  <a:gd name="T11" fmla="*/ 1 h 44"/>
                  <a:gd name="T12" fmla="*/ 51 w 71"/>
                  <a:gd name="T13" fmla="*/ 1 h 44"/>
                  <a:gd name="T14" fmla="*/ 58 w 71"/>
                  <a:gd name="T15" fmla="*/ 0 h 44"/>
                  <a:gd name="T16" fmla="*/ 64 w 71"/>
                  <a:gd name="T17" fmla="*/ 1 h 44"/>
                  <a:gd name="T18" fmla="*/ 70 w 71"/>
                  <a:gd name="T19" fmla="*/ 4 h 44"/>
                  <a:gd name="T20" fmla="*/ 76 w 71"/>
                  <a:gd name="T21" fmla="*/ 6 h 44"/>
                  <a:gd name="T22" fmla="*/ 80 w 71"/>
                  <a:gd name="T23" fmla="*/ 10 h 44"/>
                  <a:gd name="T24" fmla="*/ 82 w 71"/>
                  <a:gd name="T25" fmla="*/ 12 h 44"/>
                  <a:gd name="T26" fmla="*/ 88 w 71"/>
                  <a:gd name="T27" fmla="*/ 14 h 44"/>
                  <a:gd name="T28" fmla="*/ 88 w 71"/>
                  <a:gd name="T29" fmla="*/ 17 h 44"/>
                  <a:gd name="T30" fmla="*/ 92 w 71"/>
                  <a:gd name="T31" fmla="*/ 20 h 44"/>
                  <a:gd name="T32" fmla="*/ 95 w 71"/>
                  <a:gd name="T33" fmla="*/ 24 h 44"/>
                  <a:gd name="T34" fmla="*/ 95 w 71"/>
                  <a:gd name="T35" fmla="*/ 26 h 44"/>
                  <a:gd name="T36" fmla="*/ 95 w 71"/>
                  <a:gd name="T37" fmla="*/ 29 h 44"/>
                  <a:gd name="T38" fmla="*/ 95 w 71"/>
                  <a:gd name="T39" fmla="*/ 32 h 44"/>
                  <a:gd name="T40" fmla="*/ 95 w 71"/>
                  <a:gd name="T41" fmla="*/ 35 h 44"/>
                  <a:gd name="T42" fmla="*/ 88 w 71"/>
                  <a:gd name="T43" fmla="*/ 36 h 44"/>
                  <a:gd name="T44" fmla="*/ 85 w 71"/>
                  <a:gd name="T45" fmla="*/ 40 h 44"/>
                  <a:gd name="T46" fmla="*/ 80 w 71"/>
                  <a:gd name="T47" fmla="*/ 42 h 44"/>
                  <a:gd name="T48" fmla="*/ 73 w 71"/>
                  <a:gd name="T49" fmla="*/ 43 h 44"/>
                  <a:gd name="T50" fmla="*/ 68 w 71"/>
                  <a:gd name="T51" fmla="*/ 43 h 44"/>
                  <a:gd name="T52" fmla="*/ 61 w 71"/>
                  <a:gd name="T53" fmla="*/ 45 h 44"/>
                  <a:gd name="T54" fmla="*/ 55 w 71"/>
                  <a:gd name="T55" fmla="*/ 46 h 44"/>
                  <a:gd name="T56" fmla="*/ 49 w 71"/>
                  <a:gd name="T57" fmla="*/ 46 h 44"/>
                  <a:gd name="T58" fmla="*/ 0 w 71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44">
                    <a:moveTo>
                      <a:pt x="0" y="10"/>
                    </a:move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5" y="1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5" y="16"/>
                    </a:lnTo>
                    <a:lnTo>
                      <a:pt x="68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59" y="39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5" y="42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2" name="Text Box 59"/>
              <p:cNvSpPr txBox="1">
                <a:spLocks noChangeArrowheads="1"/>
              </p:cNvSpPr>
              <p:nvPr/>
            </p:nvSpPr>
            <p:spPr bwMode="auto">
              <a:xfrm>
                <a:off x="4377" y="981"/>
                <a:ext cx="72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600" b="1">
                    <a:latin typeface="Arial" panose="020B0604020202020204" pitchFamily="34" charset="0"/>
                  </a:rPr>
                  <a:t>Q1 „fix“</a:t>
                </a:r>
              </a:p>
              <a:p>
                <a:pPr eaLnBrk="1" hangingPunct="1"/>
                <a:r>
                  <a:rPr lang="cs-CZ" altLang="cs-CZ" sz="1600" b="1">
                    <a:latin typeface="Arial" panose="020B0604020202020204" pitchFamily="34" charset="0"/>
                  </a:rPr>
                  <a:t>Q3 „fix“</a:t>
                </a:r>
                <a:endParaRPr lang="en-US" altLang="cs-CZ" sz="1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1157219" y="3836672"/>
              <a:ext cx="6985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cs-CZ" altLang="cs-CZ" sz="1600"/>
                <a:t>   quadrupole </a:t>
              </a:r>
              <a:r>
                <a:rPr lang="cs-CZ" altLang="cs-CZ" sz="1600" b="1"/>
                <a:t>Q1</a:t>
              </a:r>
              <a:r>
                <a:rPr lang="cs-CZ" altLang="cs-CZ" sz="1600"/>
                <a:t> and </a:t>
              </a:r>
              <a:r>
                <a:rPr lang="cs-CZ" altLang="cs-CZ" sz="1600" b="1"/>
                <a:t>Q3</a:t>
              </a:r>
              <a:r>
                <a:rPr lang="cs-CZ" altLang="cs-CZ" sz="1600"/>
                <a:t> are fixed to selected values of </a:t>
              </a:r>
              <a:r>
                <a:rPr lang="cs-CZ" altLang="cs-CZ" sz="1600" i="1"/>
                <a:t>m/z</a:t>
              </a:r>
              <a:r>
                <a:rPr lang="cs-CZ" altLang="cs-CZ" sz="1600"/>
                <a:t> ( Q1-precursor and </a:t>
              </a:r>
            </a:p>
            <a:p>
              <a:r>
                <a:rPr lang="cs-CZ" altLang="cs-CZ" sz="1600"/>
                <a:t>      Q3- selected fragment), </a:t>
              </a:r>
              <a:r>
                <a:rPr lang="cs-CZ" altLang="cs-CZ" sz="1600" b="1"/>
                <a:t>only precursors displaying production of selected   </a:t>
              </a:r>
            </a:p>
            <a:p>
              <a:r>
                <a:rPr lang="cs-CZ" altLang="cs-CZ" sz="1600" b="1"/>
                <a:t>      fragment </a:t>
              </a:r>
              <a:r>
                <a:rPr lang="cs-CZ" altLang="cs-CZ" sz="1600"/>
                <a:t>during fragmentation in collisional cell </a:t>
              </a:r>
              <a:r>
                <a:rPr lang="cs-CZ" altLang="cs-CZ" sz="1600" b="1"/>
                <a:t>are recorded</a:t>
              </a:r>
              <a:endParaRPr lang="cs-CZ" altLang="cs-CZ" sz="1600"/>
            </a:p>
            <a:p>
              <a:endParaRPr lang="cs-CZ" altLang="cs-CZ" sz="800"/>
            </a:p>
            <a:p>
              <a:pPr>
                <a:buFontTx/>
                <a:buBlip>
                  <a:blip r:embed="rId3"/>
                </a:buBlip>
              </a:pPr>
              <a:r>
                <a:rPr lang="cs-CZ" altLang="cs-CZ" sz="1600"/>
                <a:t>   enables to follow tens of reactions (transitions) during analytical run (MRM)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L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6300"/>
            <a:ext cx="55816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432175" y="304800"/>
            <a:ext cx="22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/>
              <a:t>High throughput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743200"/>
            <a:ext cx="11826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362200" y="1630363"/>
            <a:ext cx="4525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+ Miniaturization - chip technology </a:t>
            </a:r>
            <a:endParaRPr lang="en-US" altLang="cs-CZ" sz="2200" b="1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ic01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36625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46"/>
          <p:cNvSpPr txBox="1">
            <a:spLocks noChangeArrowheads="1"/>
          </p:cNvSpPr>
          <p:nvPr/>
        </p:nvSpPr>
        <p:spPr bwMode="auto">
          <a:xfrm>
            <a:off x="1711369" y="2986088"/>
            <a:ext cx="5743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800" b="1">
                <a:latin typeface="Arial Black" panose="020B0A04020102020204" pitchFamily="34" charset="0"/>
              </a:rPr>
              <a:t>Protein quantification by MS</a:t>
            </a:r>
            <a:endParaRPr lang="en-US" altLang="cs-CZ" sz="2800" b="1">
              <a:latin typeface="Arial Black" panose="020B0A04020102020204" pitchFamily="34" charset="0"/>
            </a:endParaRPr>
          </a:p>
        </p:txBody>
      </p:sp>
      <p:grpSp>
        <p:nvGrpSpPr>
          <p:cNvPr id="3" name="Group 1555"/>
          <p:cNvGrpSpPr>
            <a:grpSpLocks/>
          </p:cNvGrpSpPr>
          <p:nvPr/>
        </p:nvGrpSpPr>
        <p:grpSpPr bwMode="auto">
          <a:xfrm>
            <a:off x="107950" y="188913"/>
            <a:ext cx="3644903" cy="865187"/>
            <a:chOff x="188" y="300"/>
            <a:chExt cx="2296" cy="545"/>
          </a:xfrm>
        </p:grpSpPr>
        <p:pic>
          <p:nvPicPr>
            <p:cNvPr id="4" name="Picture 1556" descr="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557"/>
            <p:cNvSpPr>
              <a:spLocks noChangeArrowheads="1"/>
            </p:cNvSpPr>
            <p:nvPr/>
          </p:nvSpPr>
          <p:spPr bwMode="auto">
            <a:xfrm>
              <a:off x="566" y="305"/>
              <a:ext cx="191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Franklin Gothic Medium" panose="020B0603020102020204" pitchFamily="34" charset="0"/>
                </a:rPr>
                <a:t>Functional G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enomi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a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nd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Pro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teomi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endParaRPr lang="en-US" altLang="cs-CZ" sz="1400" b="1">
                <a:latin typeface="Franklin Gothic Medium" panose="020B0603020102020204" pitchFamily="34" charset="0"/>
              </a:endParaRPr>
            </a:p>
            <a:p>
              <a:r>
                <a:rPr lang="en-US" altLang="cs-CZ" sz="1200">
                  <a:latin typeface="Franklin Gothic Medium" panose="020B0603020102020204" pitchFamily="34" charset="0"/>
                </a:rPr>
                <a:t>N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ational Centre for Biomolecular Research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r>
                <a:rPr lang="cs-CZ" altLang="cs-CZ" sz="1200">
                  <a:latin typeface="Franklin Gothic Medium" panose="020B0603020102020204" pitchFamily="34" charset="0"/>
                </a:rPr>
                <a:t>Faculty of Science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asaryk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U</a:t>
              </a:r>
              <a:r>
                <a:rPr lang="cs-CZ" altLang="cs-CZ" sz="1200">
                  <a:latin typeface="Franklin Gothic Medium" panose="020B0603020102020204" pitchFamily="34" charset="0"/>
                </a:rPr>
                <a:t>niversity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28775" y="523875"/>
            <a:ext cx="586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200" b="1"/>
              <a:t>Protein quantification by MS</a:t>
            </a:r>
            <a:endParaRPr lang="en-US" altLang="cs-CZ" sz="2200" i="1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16013" y="1341438"/>
            <a:ext cx="73437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/>
              <a:t>Approaches:</a:t>
            </a:r>
            <a:endParaRPr lang="cs-CZ" altLang="cs-CZ" sz="1800" b="1" dirty="0"/>
          </a:p>
          <a:p>
            <a:pPr eaLnBrk="1" hangingPunct="1"/>
            <a:endParaRPr lang="cs-CZ" altLang="cs-CZ" sz="1800" b="1" dirty="0"/>
          </a:p>
          <a:p>
            <a:pPr eaLnBrk="1" hangingPunct="1"/>
            <a:r>
              <a:rPr lang="cs-CZ" altLang="cs-CZ" sz="1800" b="1"/>
              <a:t>        </a:t>
            </a:r>
            <a:r>
              <a:rPr lang="cs-CZ" altLang="cs-CZ" sz="1800" b="1">
                <a:solidFill>
                  <a:srgbClr val="FF0000"/>
                </a:solidFill>
              </a:rPr>
              <a:t>using isotopically different tags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lvl="1" eaLnBrk="1" hangingPunct="1">
              <a:buFontTx/>
              <a:buBlip>
                <a:blip r:embed="rId2"/>
              </a:buBlip>
            </a:pPr>
            <a:r>
              <a:rPr lang="cs-CZ" altLang="cs-CZ" sz="1800" b="1"/>
              <a:t>  Absolute quantification</a:t>
            </a:r>
            <a:endParaRPr lang="cs-CZ" altLang="cs-CZ" sz="1800" b="1" dirty="0"/>
          </a:p>
          <a:p>
            <a:pPr lvl="1" eaLnBrk="1" hangingPunct="1"/>
            <a:r>
              <a:rPr lang="cs-CZ" altLang="cs-CZ" sz="1800" b="1"/>
              <a:t>    </a:t>
            </a:r>
            <a:r>
              <a:rPr lang="cs-CZ" altLang="cs-CZ" sz="1800"/>
              <a:t> determination of protein concentration (amount) by addition of    </a:t>
            </a:r>
          </a:p>
          <a:p>
            <a:pPr lvl="1" eaLnBrk="1" hangingPunct="1"/>
            <a:r>
              <a:rPr lang="cs-CZ" altLang="cs-CZ" sz="1800"/>
              <a:t>     corresponding standard with known amount </a:t>
            </a:r>
            <a:r>
              <a:rPr lang="cs-CZ" altLang="cs-CZ" sz="1800" dirty="0"/>
              <a:t>(AQUA</a:t>
            </a:r>
            <a:r>
              <a:rPr lang="en-US" altLang="cs-CZ" sz="1800" dirty="0"/>
              <a:t>, PSAQ</a:t>
            </a:r>
            <a:r>
              <a:rPr lang="cs-CZ" altLang="cs-CZ" sz="1800" dirty="0"/>
              <a:t>)</a:t>
            </a:r>
          </a:p>
          <a:p>
            <a:pPr lvl="1" eaLnBrk="1" hangingPunct="1"/>
            <a:endParaRPr lang="cs-CZ" altLang="cs-CZ" sz="1800" b="1" dirty="0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cs-CZ" altLang="cs-CZ" sz="1800" b="1"/>
              <a:t>  Relative quantification</a:t>
            </a:r>
            <a:endParaRPr lang="cs-CZ" altLang="cs-CZ" sz="1800" b="1" dirty="0"/>
          </a:p>
          <a:p>
            <a:pPr lvl="1" eaLnBrk="1" hangingPunct="1"/>
            <a:r>
              <a:rPr lang="cs-CZ" altLang="cs-CZ" sz="1800" b="1"/>
              <a:t>     </a:t>
            </a:r>
            <a:r>
              <a:rPr lang="cs-CZ" altLang="cs-CZ" sz="1800"/>
              <a:t>evaluation of relative changes of the protein content in compared </a:t>
            </a:r>
          </a:p>
          <a:p>
            <a:pPr lvl="1" eaLnBrk="1" hangingPunct="1"/>
            <a:r>
              <a:rPr lang="cs-CZ" altLang="cs-CZ" sz="1800"/>
              <a:t>     samples</a:t>
            </a:r>
            <a:endParaRPr lang="cs-CZ" altLang="cs-CZ" sz="1800" dirty="0"/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en-US" altLang="cs-CZ" sz="1800" b="1">
                <a:solidFill>
                  <a:schemeClr val="accent2"/>
                </a:solidFill>
              </a:rPr>
              <a:t>label free</a:t>
            </a:r>
            <a:endParaRPr lang="cs-CZ" altLang="cs-CZ" sz="1800" b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cs-CZ" altLang="cs-CZ" sz="1800"/>
              <a:t>metods of absolute and relative quantification based on statistical processing of </a:t>
            </a:r>
            <a:r>
              <a:rPr lang="cs-CZ" altLang="cs-CZ" sz="1800" dirty="0"/>
              <a:t>MS</a:t>
            </a:r>
            <a:r>
              <a:rPr lang="cs-CZ" altLang="cs-CZ" sz="1800"/>
              <a:t>, or MS/MS data</a:t>
            </a:r>
            <a:endParaRPr lang="cs-CZ" altLang="cs-CZ" sz="1800" dirty="0"/>
          </a:p>
          <a:p>
            <a:pPr lvl="1" eaLnBrk="1" hangingPunct="1"/>
            <a:r>
              <a:rPr lang="cs-CZ" altLang="cs-CZ" sz="1800"/>
              <a:t>advantage of this approach is possibility of comparison of unlimited number of samples and absence of derivatization reaction or isotopically labeled standards</a:t>
            </a:r>
            <a:endParaRPr lang="cs-CZ" altLang="cs-CZ" sz="1800" dirty="0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877050" y="1844675"/>
            <a:ext cx="1182688" cy="642938"/>
            <a:chOff x="3984" y="2832"/>
            <a:chExt cx="1195" cy="785"/>
          </a:xfrm>
        </p:grpSpPr>
        <p:pic>
          <p:nvPicPr>
            <p:cNvPr id="37894" name="Picture 5" descr="Flow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195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4464" y="283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728" y="2923404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1200" baseline="30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 peptides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964735" y="3649369"/>
            <a:ext cx="2304288" cy="62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25227" y="2260506"/>
            <a:ext cx="445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Direct LC-MS/MS analysis of the whole sample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07" y="2666618"/>
            <a:ext cx="1646094" cy="182899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04" y="2785731"/>
            <a:ext cx="953191" cy="15313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088393" cy="86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544498" y="3266781"/>
            <a:ext cx="504825" cy="765175"/>
            <a:chOff x="757275" y="4333310"/>
            <a:chExt cx="504825" cy="76517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75" y="4333310"/>
              <a:ext cx="5048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Skupina 18"/>
            <p:cNvGrpSpPr/>
            <p:nvPr/>
          </p:nvGrpSpPr>
          <p:grpSpPr>
            <a:xfrm>
              <a:off x="1092060" y="4889574"/>
              <a:ext cx="101509" cy="170040"/>
              <a:chOff x="3193892" y="2426721"/>
              <a:chExt cx="101509" cy="17004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 flipH="1">
                <a:off x="3215644" y="2426721"/>
                <a:ext cx="42597" cy="391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 flipH="1">
                <a:off x="3237396" y="2470065"/>
                <a:ext cx="43504" cy="4000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3237396" y="2529245"/>
                <a:ext cx="43504" cy="4000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193892" y="2450060"/>
                <a:ext cx="43504" cy="4000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212019" y="2503406"/>
                <a:ext cx="43504" cy="40009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251897" y="2449227"/>
                <a:ext cx="43504" cy="40009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 flipH="1">
                <a:off x="3219269" y="2557585"/>
                <a:ext cx="42597" cy="391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</p:grpSp>
      </p:grpSp>
      <p:cxnSp>
        <p:nvCxnSpPr>
          <p:cNvPr id="27" name="Přímá spojnice se šipkou 26"/>
          <p:cNvCxnSpPr/>
          <p:nvPr/>
        </p:nvCxnSpPr>
        <p:spPr>
          <a:xfrm flipV="1">
            <a:off x="1160831" y="3649369"/>
            <a:ext cx="608086" cy="62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7"/>
          <p:cNvGrpSpPr/>
          <p:nvPr/>
        </p:nvGrpSpPr>
        <p:grpSpPr>
          <a:xfrm>
            <a:off x="3067882" y="3234538"/>
            <a:ext cx="1521570" cy="1653701"/>
            <a:chOff x="3160901" y="2921345"/>
            <a:chExt cx="1521570" cy="1653701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1822" y="3553063"/>
              <a:ext cx="566814" cy="1021983"/>
            </a:xfrm>
            <a:prstGeom prst="rect">
              <a:avLst/>
            </a:prstGeom>
          </p:spPr>
        </p:pic>
        <p:sp>
          <p:nvSpPr>
            <p:cNvPr id="30" name="TextovéPole 29"/>
            <p:cNvSpPr txBox="1"/>
            <p:nvPr/>
          </p:nvSpPr>
          <p:spPr>
            <a:xfrm>
              <a:off x="3160901" y="3941604"/>
              <a:ext cx="1521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>
                  <a:latin typeface="Arial" panose="020B0604020202020204" pitchFamily="34" charset="0"/>
                  <a:cs typeface="Arial" panose="020B0604020202020204" pitchFamily="34" charset="0"/>
                </a:rPr>
                <a:t>1000 peptides/peak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Přímá spojnice se šipkou 30"/>
            <p:cNvCxnSpPr/>
            <p:nvPr/>
          </p:nvCxnSpPr>
          <p:spPr>
            <a:xfrm flipH="1">
              <a:off x="3997622" y="2921345"/>
              <a:ext cx="267141" cy="5428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7186114" y="2735883"/>
            <a:ext cx="1719181" cy="895356"/>
            <a:chOff x="7279133" y="2422690"/>
            <a:chExt cx="1719181" cy="895356"/>
          </a:xfrm>
        </p:grpSpPr>
        <p:cxnSp>
          <p:nvCxnSpPr>
            <p:cNvPr id="33" name="Přímá spojnice se šipkou 32"/>
            <p:cNvCxnSpPr/>
            <p:nvPr/>
          </p:nvCxnSpPr>
          <p:spPr>
            <a:xfrm flipV="1">
              <a:off x="7279133" y="2688236"/>
              <a:ext cx="599340" cy="62981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7803756" y="2422690"/>
              <a:ext cx="1194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~ </a:t>
              </a:r>
              <a:r>
                <a:rPr lang="cs-CZ" sz="1200">
                  <a:latin typeface="Arial" panose="020B0604020202020204" pitchFamily="34" charset="0"/>
                  <a:cs typeface="Arial" panose="020B0604020202020204" pitchFamily="34" charset="0"/>
                </a:rPr>
                <a:t>100 peptides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7192214" y="3658587"/>
            <a:ext cx="1781595" cy="1114023"/>
            <a:chOff x="7285233" y="3345394"/>
            <a:chExt cx="1781595" cy="1114023"/>
          </a:xfrm>
        </p:grpSpPr>
        <p:cxnSp>
          <p:nvCxnSpPr>
            <p:cNvPr id="36" name="Přímá spojnice se šipkou 35"/>
            <p:cNvCxnSpPr/>
            <p:nvPr/>
          </p:nvCxnSpPr>
          <p:spPr>
            <a:xfrm>
              <a:off x="7285233" y="3345394"/>
              <a:ext cx="599340" cy="62981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7837806" y="3963751"/>
              <a:ext cx="1194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</a:t>
              </a:r>
              <a:r>
                <a:rPr lang="cs-CZ" sz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900 peptides</a:t>
              </a:r>
              <a:endParaRPr lang="cs-CZ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917154" y="4182418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cs-CZ" sz="1200">
                  <a:latin typeface="Arial" panose="020B0604020202020204" pitchFamily="34" charset="0"/>
                  <a:cs typeface="Arial" panose="020B0604020202020204" pitchFamily="34" charset="0"/>
                </a:rPr>
                <a:t> measured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5661891" y="454433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scan rate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time limitation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843213" y="234950"/>
            <a:ext cx="3448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Fractionation/separation</a:t>
            </a:r>
            <a:endParaRPr lang="en-US" altLang="cs-CZ" b="1"/>
          </a:p>
        </p:txBody>
      </p:sp>
      <p:sp>
        <p:nvSpPr>
          <p:cNvPr id="2" name="TextovéPole 1"/>
          <p:cNvSpPr txBox="1"/>
          <p:nvPr/>
        </p:nvSpPr>
        <p:spPr>
          <a:xfrm>
            <a:off x="2964735" y="663416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/>
              <a:t>to obtain maximum information</a:t>
            </a:r>
          </a:p>
        </p:txBody>
      </p:sp>
    </p:spTree>
    <p:extLst>
      <p:ext uri="{BB962C8B-B14F-4D97-AF65-F5344CB8AC3E}">
        <p14:creationId xmlns:p14="http://schemas.microsoft.com/office/powerpoint/2010/main" val="29201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77169" y="284163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b="1"/>
              <a:t>Relative quantification approaches</a:t>
            </a:r>
            <a:endParaRPr lang="en-US" altLang="cs-CZ" i="1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5288" y="1484313"/>
            <a:ext cx="1584325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67175" y="1484313"/>
            <a:ext cx="1584325" cy="2159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 rot="5400000">
            <a:off x="754063" y="220345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5400000">
            <a:off x="4427538" y="220345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22256" y="1139920"/>
            <a:ext cx="14974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Protein sample B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2566821">
            <a:off x="1152525" y="3284538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 rot="19033179" flipH="1">
            <a:off x="3275013" y="3284538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979613" y="4005280"/>
            <a:ext cx="23038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Digestion of pooled samples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2843213" y="4365625"/>
            <a:ext cx="431800" cy="863600"/>
            <a:chOff x="2744" y="2840"/>
            <a:chExt cx="272" cy="544"/>
          </a:xfrm>
        </p:grpSpPr>
        <p:sp>
          <p:nvSpPr>
            <p:cNvPr id="38979" name="AutoShape 12"/>
            <p:cNvSpPr>
              <a:spLocks noChangeArrowheads="1"/>
            </p:cNvSpPr>
            <p:nvPr/>
          </p:nvSpPr>
          <p:spPr bwMode="auto">
            <a:xfrm rot="5400000">
              <a:off x="256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80" name="AutoShape 13"/>
            <p:cNvSpPr>
              <a:spLocks noChangeArrowheads="1"/>
            </p:cNvSpPr>
            <p:nvPr/>
          </p:nvSpPr>
          <p:spPr bwMode="auto">
            <a:xfrm rot="5400000">
              <a:off x="265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8924" name="Group 14"/>
          <p:cNvGrpSpPr>
            <a:grpSpLocks/>
          </p:cNvGrpSpPr>
          <p:nvPr/>
        </p:nvGrpSpPr>
        <p:grpSpPr bwMode="auto">
          <a:xfrm>
            <a:off x="6372225" y="4797425"/>
            <a:ext cx="1944688" cy="1368425"/>
            <a:chOff x="2653" y="2931"/>
            <a:chExt cx="1497" cy="953"/>
          </a:xfrm>
        </p:grpSpPr>
        <p:sp>
          <p:nvSpPr>
            <p:cNvPr id="38973" name="Rectangle 15"/>
            <p:cNvSpPr>
              <a:spLocks noChangeArrowheads="1"/>
            </p:cNvSpPr>
            <p:nvPr/>
          </p:nvSpPr>
          <p:spPr bwMode="auto">
            <a:xfrm>
              <a:off x="2653" y="2931"/>
              <a:ext cx="1497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74" name="Freeform 16"/>
            <p:cNvSpPr>
              <a:spLocks/>
            </p:cNvSpPr>
            <p:nvPr/>
          </p:nvSpPr>
          <p:spPr bwMode="auto">
            <a:xfrm>
              <a:off x="2700" y="3480"/>
              <a:ext cx="1359" cy="347"/>
            </a:xfrm>
            <a:custGeom>
              <a:avLst/>
              <a:gdLst>
                <a:gd name="T0" fmla="*/ 100 w 6796"/>
                <a:gd name="T1" fmla="*/ 303 h 1735"/>
                <a:gd name="T2" fmla="*/ 120 w 6796"/>
                <a:gd name="T3" fmla="*/ 295 h 1735"/>
                <a:gd name="T4" fmla="*/ 140 w 6796"/>
                <a:gd name="T5" fmla="*/ 303 h 1735"/>
                <a:gd name="T6" fmla="*/ 159 w 6796"/>
                <a:gd name="T7" fmla="*/ 292 h 1735"/>
                <a:gd name="T8" fmla="*/ 180 w 6796"/>
                <a:gd name="T9" fmla="*/ 303 h 1735"/>
                <a:gd name="T10" fmla="*/ 200 w 6796"/>
                <a:gd name="T11" fmla="*/ 292 h 1735"/>
                <a:gd name="T12" fmla="*/ 220 w 6796"/>
                <a:gd name="T13" fmla="*/ 292 h 1735"/>
                <a:gd name="T14" fmla="*/ 240 w 6796"/>
                <a:gd name="T15" fmla="*/ 299 h 1735"/>
                <a:gd name="T16" fmla="*/ 259 w 6796"/>
                <a:gd name="T17" fmla="*/ 277 h 1735"/>
                <a:gd name="T18" fmla="*/ 279 w 6796"/>
                <a:gd name="T19" fmla="*/ 295 h 1735"/>
                <a:gd name="T20" fmla="*/ 300 w 6796"/>
                <a:gd name="T21" fmla="*/ 292 h 1735"/>
                <a:gd name="T22" fmla="*/ 320 w 6796"/>
                <a:gd name="T23" fmla="*/ 306 h 1735"/>
                <a:gd name="T24" fmla="*/ 340 w 6796"/>
                <a:gd name="T25" fmla="*/ 277 h 1735"/>
                <a:gd name="T26" fmla="*/ 360 w 6796"/>
                <a:gd name="T27" fmla="*/ 288 h 1735"/>
                <a:gd name="T28" fmla="*/ 380 w 6796"/>
                <a:gd name="T29" fmla="*/ 295 h 1735"/>
                <a:gd name="T30" fmla="*/ 400 w 6796"/>
                <a:gd name="T31" fmla="*/ 292 h 1735"/>
                <a:gd name="T32" fmla="*/ 420 w 6796"/>
                <a:gd name="T33" fmla="*/ 295 h 1735"/>
                <a:gd name="T34" fmla="*/ 440 w 6796"/>
                <a:gd name="T35" fmla="*/ 281 h 1735"/>
                <a:gd name="T36" fmla="*/ 460 w 6796"/>
                <a:gd name="T37" fmla="*/ 303 h 1735"/>
                <a:gd name="T38" fmla="*/ 480 w 6796"/>
                <a:gd name="T39" fmla="*/ 273 h 1735"/>
                <a:gd name="T40" fmla="*/ 500 w 6796"/>
                <a:gd name="T41" fmla="*/ 295 h 1735"/>
                <a:gd name="T42" fmla="*/ 520 w 6796"/>
                <a:gd name="T43" fmla="*/ 284 h 1735"/>
                <a:gd name="T44" fmla="*/ 540 w 6796"/>
                <a:gd name="T45" fmla="*/ 292 h 1735"/>
                <a:gd name="T46" fmla="*/ 561 w 6796"/>
                <a:gd name="T47" fmla="*/ 284 h 1735"/>
                <a:gd name="T48" fmla="*/ 580 w 6796"/>
                <a:gd name="T49" fmla="*/ 284 h 1735"/>
                <a:gd name="T50" fmla="*/ 601 w 6796"/>
                <a:gd name="T51" fmla="*/ 284 h 1735"/>
                <a:gd name="T52" fmla="*/ 621 w 6796"/>
                <a:gd name="T53" fmla="*/ 292 h 1735"/>
                <a:gd name="T54" fmla="*/ 641 w 6796"/>
                <a:gd name="T55" fmla="*/ 295 h 1735"/>
                <a:gd name="T56" fmla="*/ 661 w 6796"/>
                <a:gd name="T57" fmla="*/ 292 h 1735"/>
                <a:gd name="T58" fmla="*/ 681 w 6796"/>
                <a:gd name="T59" fmla="*/ 284 h 1735"/>
                <a:gd name="T60" fmla="*/ 701 w 6796"/>
                <a:gd name="T61" fmla="*/ 295 h 1735"/>
                <a:gd name="T62" fmla="*/ 721 w 6796"/>
                <a:gd name="T63" fmla="*/ 299 h 1735"/>
                <a:gd name="T64" fmla="*/ 742 w 6796"/>
                <a:gd name="T65" fmla="*/ 292 h 1735"/>
                <a:gd name="T66" fmla="*/ 762 w 6796"/>
                <a:gd name="T67" fmla="*/ 284 h 1735"/>
                <a:gd name="T68" fmla="*/ 782 w 6796"/>
                <a:gd name="T69" fmla="*/ 292 h 1735"/>
                <a:gd name="T70" fmla="*/ 802 w 6796"/>
                <a:gd name="T71" fmla="*/ 292 h 1735"/>
                <a:gd name="T72" fmla="*/ 822 w 6796"/>
                <a:gd name="T73" fmla="*/ 292 h 1735"/>
                <a:gd name="T74" fmla="*/ 842 w 6796"/>
                <a:gd name="T75" fmla="*/ 188 h 1735"/>
                <a:gd name="T76" fmla="*/ 863 w 6796"/>
                <a:gd name="T77" fmla="*/ 262 h 1735"/>
                <a:gd name="T78" fmla="*/ 883 w 6796"/>
                <a:gd name="T79" fmla="*/ 288 h 1735"/>
                <a:gd name="T80" fmla="*/ 903 w 6796"/>
                <a:gd name="T81" fmla="*/ 284 h 1735"/>
                <a:gd name="T82" fmla="*/ 923 w 6796"/>
                <a:gd name="T83" fmla="*/ 281 h 1735"/>
                <a:gd name="T84" fmla="*/ 944 w 6796"/>
                <a:gd name="T85" fmla="*/ 258 h 1735"/>
                <a:gd name="T86" fmla="*/ 964 w 6796"/>
                <a:gd name="T87" fmla="*/ 281 h 1735"/>
                <a:gd name="T88" fmla="*/ 984 w 6796"/>
                <a:gd name="T89" fmla="*/ 295 h 1735"/>
                <a:gd name="T90" fmla="*/ 1004 w 6796"/>
                <a:gd name="T91" fmla="*/ 299 h 1735"/>
                <a:gd name="T92" fmla="*/ 1025 w 6796"/>
                <a:gd name="T93" fmla="*/ 292 h 1735"/>
                <a:gd name="T94" fmla="*/ 1045 w 6796"/>
                <a:gd name="T95" fmla="*/ 299 h 1735"/>
                <a:gd name="T96" fmla="*/ 1065 w 6796"/>
                <a:gd name="T97" fmla="*/ 288 h 1735"/>
                <a:gd name="T98" fmla="*/ 1085 w 6796"/>
                <a:gd name="T99" fmla="*/ 292 h 1735"/>
                <a:gd name="T100" fmla="*/ 1106 w 6796"/>
                <a:gd name="T101" fmla="*/ 299 h 1735"/>
                <a:gd name="T102" fmla="*/ 1126 w 6796"/>
                <a:gd name="T103" fmla="*/ 292 h 1735"/>
                <a:gd name="T104" fmla="*/ 1146 w 6796"/>
                <a:gd name="T105" fmla="*/ 292 h 1735"/>
                <a:gd name="T106" fmla="*/ 1167 w 6796"/>
                <a:gd name="T107" fmla="*/ 292 h 1735"/>
                <a:gd name="T108" fmla="*/ 1187 w 6796"/>
                <a:gd name="T109" fmla="*/ 299 h 1735"/>
                <a:gd name="T110" fmla="*/ 1207 w 6796"/>
                <a:gd name="T111" fmla="*/ 284 h 1735"/>
                <a:gd name="T112" fmla="*/ 1228 w 6796"/>
                <a:gd name="T113" fmla="*/ 295 h 1735"/>
                <a:gd name="T114" fmla="*/ 1248 w 6796"/>
                <a:gd name="T115" fmla="*/ 295 h 1735"/>
                <a:gd name="T116" fmla="*/ 1268 w 6796"/>
                <a:gd name="T117" fmla="*/ 299 h 1735"/>
                <a:gd name="T118" fmla="*/ 1289 w 6796"/>
                <a:gd name="T119" fmla="*/ 281 h 1735"/>
                <a:gd name="T120" fmla="*/ 1309 w 6796"/>
                <a:gd name="T121" fmla="*/ 288 h 1735"/>
                <a:gd name="T122" fmla="*/ 1329 w 6796"/>
                <a:gd name="T123" fmla="*/ 281 h 1735"/>
                <a:gd name="T124" fmla="*/ 1350 w 6796"/>
                <a:gd name="T125" fmla="*/ 277 h 1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96" h="1735">
                  <a:moveTo>
                    <a:pt x="0" y="1735"/>
                  </a:moveTo>
                  <a:lnTo>
                    <a:pt x="0" y="1735"/>
                  </a:lnTo>
                  <a:lnTo>
                    <a:pt x="408" y="1496"/>
                  </a:lnTo>
                  <a:lnTo>
                    <a:pt x="412" y="1477"/>
                  </a:lnTo>
                  <a:lnTo>
                    <a:pt x="415" y="1496"/>
                  </a:lnTo>
                  <a:lnTo>
                    <a:pt x="417" y="1514"/>
                  </a:lnTo>
                  <a:lnTo>
                    <a:pt x="421" y="1532"/>
                  </a:lnTo>
                  <a:lnTo>
                    <a:pt x="424" y="1477"/>
                  </a:lnTo>
                  <a:lnTo>
                    <a:pt x="428" y="1477"/>
                  </a:lnTo>
                  <a:lnTo>
                    <a:pt x="431" y="1477"/>
                  </a:lnTo>
                  <a:lnTo>
                    <a:pt x="434" y="1477"/>
                  </a:lnTo>
                  <a:lnTo>
                    <a:pt x="438" y="1440"/>
                  </a:lnTo>
                  <a:lnTo>
                    <a:pt x="440" y="1496"/>
                  </a:lnTo>
                  <a:lnTo>
                    <a:pt x="443" y="1403"/>
                  </a:lnTo>
                  <a:lnTo>
                    <a:pt x="447" y="1440"/>
                  </a:lnTo>
                  <a:lnTo>
                    <a:pt x="450" y="1477"/>
                  </a:lnTo>
                  <a:lnTo>
                    <a:pt x="454" y="1477"/>
                  </a:lnTo>
                  <a:lnTo>
                    <a:pt x="457" y="1403"/>
                  </a:lnTo>
                  <a:lnTo>
                    <a:pt x="459" y="1440"/>
                  </a:lnTo>
                  <a:lnTo>
                    <a:pt x="463" y="1403"/>
                  </a:lnTo>
                  <a:lnTo>
                    <a:pt x="466" y="1477"/>
                  </a:lnTo>
                  <a:lnTo>
                    <a:pt x="470" y="1458"/>
                  </a:lnTo>
                  <a:lnTo>
                    <a:pt x="473" y="1440"/>
                  </a:lnTo>
                  <a:lnTo>
                    <a:pt x="476" y="1421"/>
                  </a:lnTo>
                  <a:lnTo>
                    <a:pt x="479" y="1458"/>
                  </a:lnTo>
                  <a:lnTo>
                    <a:pt x="482" y="1403"/>
                  </a:lnTo>
                  <a:lnTo>
                    <a:pt x="485" y="1421"/>
                  </a:lnTo>
                  <a:lnTo>
                    <a:pt x="489" y="1367"/>
                  </a:lnTo>
                  <a:lnTo>
                    <a:pt x="492" y="1477"/>
                  </a:lnTo>
                  <a:lnTo>
                    <a:pt x="496" y="1477"/>
                  </a:lnTo>
                  <a:lnTo>
                    <a:pt x="498" y="1514"/>
                  </a:lnTo>
                  <a:lnTo>
                    <a:pt x="501" y="1421"/>
                  </a:lnTo>
                  <a:lnTo>
                    <a:pt x="505" y="1421"/>
                  </a:lnTo>
                  <a:lnTo>
                    <a:pt x="508" y="1477"/>
                  </a:lnTo>
                  <a:lnTo>
                    <a:pt x="512" y="1514"/>
                  </a:lnTo>
                  <a:lnTo>
                    <a:pt x="515" y="1477"/>
                  </a:lnTo>
                  <a:lnTo>
                    <a:pt x="517" y="1496"/>
                  </a:lnTo>
                  <a:lnTo>
                    <a:pt x="521" y="1421"/>
                  </a:lnTo>
                  <a:lnTo>
                    <a:pt x="524" y="1477"/>
                  </a:lnTo>
                  <a:lnTo>
                    <a:pt x="527" y="1477"/>
                  </a:lnTo>
                  <a:lnTo>
                    <a:pt x="531" y="1477"/>
                  </a:lnTo>
                  <a:lnTo>
                    <a:pt x="534" y="1440"/>
                  </a:lnTo>
                  <a:lnTo>
                    <a:pt x="536" y="1421"/>
                  </a:lnTo>
                  <a:lnTo>
                    <a:pt x="540" y="1458"/>
                  </a:lnTo>
                  <a:lnTo>
                    <a:pt x="543" y="1514"/>
                  </a:lnTo>
                  <a:lnTo>
                    <a:pt x="547" y="1477"/>
                  </a:lnTo>
                  <a:lnTo>
                    <a:pt x="550" y="1496"/>
                  </a:lnTo>
                  <a:lnTo>
                    <a:pt x="553" y="1421"/>
                  </a:lnTo>
                  <a:lnTo>
                    <a:pt x="557" y="1477"/>
                  </a:lnTo>
                  <a:lnTo>
                    <a:pt x="559" y="1496"/>
                  </a:lnTo>
                  <a:lnTo>
                    <a:pt x="563" y="1421"/>
                  </a:lnTo>
                  <a:lnTo>
                    <a:pt x="566" y="1440"/>
                  </a:lnTo>
                  <a:lnTo>
                    <a:pt x="569" y="1421"/>
                  </a:lnTo>
                  <a:lnTo>
                    <a:pt x="573" y="1403"/>
                  </a:lnTo>
                  <a:lnTo>
                    <a:pt x="576" y="1477"/>
                  </a:lnTo>
                  <a:lnTo>
                    <a:pt x="578" y="1514"/>
                  </a:lnTo>
                  <a:lnTo>
                    <a:pt x="582" y="1440"/>
                  </a:lnTo>
                  <a:lnTo>
                    <a:pt x="585" y="1367"/>
                  </a:lnTo>
                  <a:lnTo>
                    <a:pt x="589" y="1458"/>
                  </a:lnTo>
                  <a:lnTo>
                    <a:pt x="592" y="1477"/>
                  </a:lnTo>
                  <a:lnTo>
                    <a:pt x="595" y="1496"/>
                  </a:lnTo>
                  <a:lnTo>
                    <a:pt x="598" y="1477"/>
                  </a:lnTo>
                  <a:lnTo>
                    <a:pt x="601" y="1458"/>
                  </a:lnTo>
                  <a:lnTo>
                    <a:pt x="605" y="1458"/>
                  </a:lnTo>
                  <a:lnTo>
                    <a:pt x="608" y="1496"/>
                  </a:lnTo>
                  <a:lnTo>
                    <a:pt x="611" y="1440"/>
                  </a:lnTo>
                  <a:lnTo>
                    <a:pt x="615" y="1440"/>
                  </a:lnTo>
                  <a:lnTo>
                    <a:pt x="617" y="1403"/>
                  </a:lnTo>
                  <a:lnTo>
                    <a:pt x="620" y="1440"/>
                  </a:lnTo>
                  <a:lnTo>
                    <a:pt x="624" y="1385"/>
                  </a:lnTo>
                  <a:lnTo>
                    <a:pt x="627" y="1421"/>
                  </a:lnTo>
                  <a:lnTo>
                    <a:pt x="631" y="1440"/>
                  </a:lnTo>
                  <a:lnTo>
                    <a:pt x="634" y="1440"/>
                  </a:lnTo>
                  <a:lnTo>
                    <a:pt x="636" y="1440"/>
                  </a:lnTo>
                  <a:lnTo>
                    <a:pt x="640" y="1477"/>
                  </a:lnTo>
                  <a:lnTo>
                    <a:pt x="643" y="1458"/>
                  </a:lnTo>
                  <a:lnTo>
                    <a:pt x="646" y="1458"/>
                  </a:lnTo>
                  <a:lnTo>
                    <a:pt x="650" y="1477"/>
                  </a:lnTo>
                  <a:lnTo>
                    <a:pt x="653" y="1496"/>
                  </a:lnTo>
                  <a:lnTo>
                    <a:pt x="657" y="1477"/>
                  </a:lnTo>
                  <a:lnTo>
                    <a:pt x="659" y="1440"/>
                  </a:lnTo>
                  <a:lnTo>
                    <a:pt x="662" y="1458"/>
                  </a:lnTo>
                  <a:lnTo>
                    <a:pt x="666" y="1477"/>
                  </a:lnTo>
                  <a:lnTo>
                    <a:pt x="669" y="1477"/>
                  </a:lnTo>
                  <a:lnTo>
                    <a:pt x="673" y="1477"/>
                  </a:lnTo>
                  <a:lnTo>
                    <a:pt x="676" y="1440"/>
                  </a:lnTo>
                  <a:lnTo>
                    <a:pt x="678" y="1421"/>
                  </a:lnTo>
                  <a:lnTo>
                    <a:pt x="682" y="1440"/>
                  </a:lnTo>
                  <a:lnTo>
                    <a:pt x="685" y="1514"/>
                  </a:lnTo>
                  <a:lnTo>
                    <a:pt x="688" y="1477"/>
                  </a:lnTo>
                  <a:lnTo>
                    <a:pt x="692" y="1496"/>
                  </a:lnTo>
                  <a:lnTo>
                    <a:pt x="695" y="1458"/>
                  </a:lnTo>
                  <a:lnTo>
                    <a:pt x="698" y="1514"/>
                  </a:lnTo>
                  <a:lnTo>
                    <a:pt x="701" y="1440"/>
                  </a:lnTo>
                  <a:lnTo>
                    <a:pt x="704" y="1458"/>
                  </a:lnTo>
                  <a:lnTo>
                    <a:pt x="708" y="1440"/>
                  </a:lnTo>
                  <a:lnTo>
                    <a:pt x="711" y="1477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20" y="1458"/>
                  </a:lnTo>
                  <a:lnTo>
                    <a:pt x="724" y="1421"/>
                  </a:lnTo>
                  <a:lnTo>
                    <a:pt x="727" y="1403"/>
                  </a:lnTo>
                  <a:lnTo>
                    <a:pt x="730" y="1421"/>
                  </a:lnTo>
                  <a:lnTo>
                    <a:pt x="734" y="1421"/>
                  </a:lnTo>
                  <a:lnTo>
                    <a:pt x="737" y="1440"/>
                  </a:lnTo>
                  <a:lnTo>
                    <a:pt x="739" y="1385"/>
                  </a:lnTo>
                  <a:lnTo>
                    <a:pt x="743" y="1477"/>
                  </a:lnTo>
                  <a:lnTo>
                    <a:pt x="746" y="1440"/>
                  </a:lnTo>
                  <a:lnTo>
                    <a:pt x="750" y="1477"/>
                  </a:lnTo>
                  <a:lnTo>
                    <a:pt x="753" y="1403"/>
                  </a:lnTo>
                  <a:lnTo>
                    <a:pt x="756" y="1477"/>
                  </a:lnTo>
                  <a:lnTo>
                    <a:pt x="759" y="1477"/>
                  </a:lnTo>
                  <a:lnTo>
                    <a:pt x="762" y="1514"/>
                  </a:lnTo>
                  <a:lnTo>
                    <a:pt x="766" y="1514"/>
                  </a:lnTo>
                  <a:lnTo>
                    <a:pt x="769" y="1421"/>
                  </a:lnTo>
                  <a:lnTo>
                    <a:pt x="772" y="1458"/>
                  </a:lnTo>
                  <a:lnTo>
                    <a:pt x="776" y="1477"/>
                  </a:lnTo>
                  <a:lnTo>
                    <a:pt x="778" y="1477"/>
                  </a:lnTo>
                  <a:lnTo>
                    <a:pt x="781" y="1477"/>
                  </a:lnTo>
                  <a:lnTo>
                    <a:pt x="785" y="1477"/>
                  </a:lnTo>
                  <a:lnTo>
                    <a:pt x="788" y="1477"/>
                  </a:lnTo>
                  <a:lnTo>
                    <a:pt x="792" y="1458"/>
                  </a:lnTo>
                  <a:lnTo>
                    <a:pt x="795" y="1477"/>
                  </a:lnTo>
                  <a:lnTo>
                    <a:pt x="797" y="1458"/>
                  </a:lnTo>
                  <a:lnTo>
                    <a:pt x="801" y="1477"/>
                  </a:lnTo>
                  <a:lnTo>
                    <a:pt x="804" y="1421"/>
                  </a:lnTo>
                  <a:lnTo>
                    <a:pt x="808" y="1496"/>
                  </a:lnTo>
                  <a:lnTo>
                    <a:pt x="811" y="1421"/>
                  </a:lnTo>
                  <a:lnTo>
                    <a:pt x="814" y="1440"/>
                  </a:lnTo>
                  <a:lnTo>
                    <a:pt x="818" y="1496"/>
                  </a:lnTo>
                  <a:lnTo>
                    <a:pt x="820" y="1477"/>
                  </a:lnTo>
                  <a:lnTo>
                    <a:pt x="823" y="1477"/>
                  </a:lnTo>
                  <a:lnTo>
                    <a:pt x="827" y="1440"/>
                  </a:lnTo>
                  <a:lnTo>
                    <a:pt x="830" y="1477"/>
                  </a:lnTo>
                  <a:lnTo>
                    <a:pt x="834" y="1496"/>
                  </a:lnTo>
                  <a:lnTo>
                    <a:pt x="837" y="1458"/>
                  </a:lnTo>
                  <a:lnTo>
                    <a:pt x="839" y="1496"/>
                  </a:lnTo>
                  <a:lnTo>
                    <a:pt x="843" y="1477"/>
                  </a:lnTo>
                  <a:lnTo>
                    <a:pt x="846" y="1458"/>
                  </a:lnTo>
                  <a:lnTo>
                    <a:pt x="849" y="1403"/>
                  </a:lnTo>
                  <a:lnTo>
                    <a:pt x="853" y="1440"/>
                  </a:lnTo>
                  <a:lnTo>
                    <a:pt x="856" y="1477"/>
                  </a:lnTo>
                  <a:lnTo>
                    <a:pt x="859" y="1458"/>
                  </a:lnTo>
                  <a:lnTo>
                    <a:pt x="862" y="1477"/>
                  </a:lnTo>
                  <a:lnTo>
                    <a:pt x="865" y="1440"/>
                  </a:lnTo>
                  <a:lnTo>
                    <a:pt x="869" y="1458"/>
                  </a:lnTo>
                  <a:lnTo>
                    <a:pt x="872" y="1477"/>
                  </a:lnTo>
                  <a:lnTo>
                    <a:pt x="876" y="1440"/>
                  </a:lnTo>
                  <a:lnTo>
                    <a:pt x="879" y="1403"/>
                  </a:lnTo>
                  <a:lnTo>
                    <a:pt x="881" y="1440"/>
                  </a:lnTo>
                  <a:lnTo>
                    <a:pt x="885" y="1440"/>
                  </a:lnTo>
                  <a:lnTo>
                    <a:pt x="888" y="1440"/>
                  </a:lnTo>
                  <a:lnTo>
                    <a:pt x="891" y="1440"/>
                  </a:lnTo>
                  <a:lnTo>
                    <a:pt x="895" y="1440"/>
                  </a:lnTo>
                  <a:lnTo>
                    <a:pt x="898" y="1514"/>
                  </a:lnTo>
                  <a:lnTo>
                    <a:pt x="901" y="1496"/>
                  </a:lnTo>
                  <a:lnTo>
                    <a:pt x="904" y="1496"/>
                  </a:lnTo>
                  <a:lnTo>
                    <a:pt x="907" y="1458"/>
                  </a:lnTo>
                  <a:lnTo>
                    <a:pt x="911" y="1496"/>
                  </a:lnTo>
                  <a:lnTo>
                    <a:pt x="914" y="1477"/>
                  </a:lnTo>
                  <a:lnTo>
                    <a:pt x="918" y="1532"/>
                  </a:lnTo>
                  <a:lnTo>
                    <a:pt x="920" y="1477"/>
                  </a:lnTo>
                  <a:lnTo>
                    <a:pt x="923" y="1458"/>
                  </a:lnTo>
                  <a:lnTo>
                    <a:pt x="927" y="1458"/>
                  </a:lnTo>
                  <a:lnTo>
                    <a:pt x="930" y="1458"/>
                  </a:lnTo>
                  <a:lnTo>
                    <a:pt x="933" y="1477"/>
                  </a:lnTo>
                  <a:lnTo>
                    <a:pt x="937" y="1496"/>
                  </a:lnTo>
                  <a:lnTo>
                    <a:pt x="939" y="1440"/>
                  </a:lnTo>
                  <a:lnTo>
                    <a:pt x="942" y="1458"/>
                  </a:lnTo>
                  <a:lnTo>
                    <a:pt x="946" y="1421"/>
                  </a:lnTo>
                  <a:lnTo>
                    <a:pt x="949" y="1496"/>
                  </a:lnTo>
                  <a:lnTo>
                    <a:pt x="953" y="1403"/>
                  </a:lnTo>
                  <a:lnTo>
                    <a:pt x="956" y="1458"/>
                  </a:lnTo>
                  <a:lnTo>
                    <a:pt x="960" y="1440"/>
                  </a:lnTo>
                  <a:lnTo>
                    <a:pt x="962" y="1477"/>
                  </a:lnTo>
                  <a:lnTo>
                    <a:pt x="965" y="1496"/>
                  </a:lnTo>
                  <a:lnTo>
                    <a:pt x="969" y="1458"/>
                  </a:lnTo>
                  <a:lnTo>
                    <a:pt x="972" y="1458"/>
                  </a:lnTo>
                  <a:lnTo>
                    <a:pt x="975" y="1477"/>
                  </a:lnTo>
                  <a:lnTo>
                    <a:pt x="979" y="1458"/>
                  </a:lnTo>
                  <a:lnTo>
                    <a:pt x="981" y="1496"/>
                  </a:lnTo>
                  <a:lnTo>
                    <a:pt x="984" y="1440"/>
                  </a:lnTo>
                  <a:lnTo>
                    <a:pt x="988" y="1458"/>
                  </a:lnTo>
                  <a:lnTo>
                    <a:pt x="991" y="1403"/>
                  </a:lnTo>
                  <a:lnTo>
                    <a:pt x="995" y="1496"/>
                  </a:lnTo>
                  <a:lnTo>
                    <a:pt x="998" y="1458"/>
                  </a:lnTo>
                  <a:lnTo>
                    <a:pt x="1001" y="1367"/>
                  </a:lnTo>
                  <a:lnTo>
                    <a:pt x="1004" y="1440"/>
                  </a:lnTo>
                  <a:lnTo>
                    <a:pt x="1007" y="1496"/>
                  </a:lnTo>
                  <a:lnTo>
                    <a:pt x="1011" y="1496"/>
                  </a:lnTo>
                  <a:lnTo>
                    <a:pt x="1014" y="1440"/>
                  </a:lnTo>
                  <a:lnTo>
                    <a:pt x="1017" y="1440"/>
                  </a:lnTo>
                  <a:lnTo>
                    <a:pt x="1021" y="1477"/>
                  </a:lnTo>
                  <a:lnTo>
                    <a:pt x="1023" y="1477"/>
                  </a:lnTo>
                  <a:lnTo>
                    <a:pt x="1026" y="1496"/>
                  </a:lnTo>
                  <a:lnTo>
                    <a:pt x="1030" y="1532"/>
                  </a:lnTo>
                  <a:lnTo>
                    <a:pt x="1033" y="1458"/>
                  </a:lnTo>
                  <a:lnTo>
                    <a:pt x="1037" y="1421"/>
                  </a:lnTo>
                  <a:lnTo>
                    <a:pt x="1040" y="1532"/>
                  </a:lnTo>
                  <a:lnTo>
                    <a:pt x="1042" y="1440"/>
                  </a:lnTo>
                  <a:lnTo>
                    <a:pt x="1046" y="1477"/>
                  </a:lnTo>
                  <a:lnTo>
                    <a:pt x="1049" y="1440"/>
                  </a:lnTo>
                  <a:lnTo>
                    <a:pt x="1053" y="1458"/>
                  </a:lnTo>
                  <a:lnTo>
                    <a:pt x="1056" y="1458"/>
                  </a:lnTo>
                  <a:lnTo>
                    <a:pt x="1059" y="1458"/>
                  </a:lnTo>
                  <a:lnTo>
                    <a:pt x="1063" y="1440"/>
                  </a:lnTo>
                  <a:lnTo>
                    <a:pt x="1065" y="1496"/>
                  </a:lnTo>
                  <a:lnTo>
                    <a:pt x="1068" y="1477"/>
                  </a:lnTo>
                  <a:lnTo>
                    <a:pt x="1072" y="1532"/>
                  </a:lnTo>
                  <a:lnTo>
                    <a:pt x="1075" y="1458"/>
                  </a:lnTo>
                  <a:lnTo>
                    <a:pt x="1079" y="1477"/>
                  </a:lnTo>
                  <a:lnTo>
                    <a:pt x="1082" y="1514"/>
                  </a:lnTo>
                  <a:lnTo>
                    <a:pt x="1084" y="1514"/>
                  </a:lnTo>
                  <a:lnTo>
                    <a:pt x="1088" y="1477"/>
                  </a:lnTo>
                  <a:lnTo>
                    <a:pt x="1091" y="1477"/>
                  </a:lnTo>
                  <a:lnTo>
                    <a:pt x="1094" y="1440"/>
                  </a:lnTo>
                  <a:lnTo>
                    <a:pt x="1098" y="1458"/>
                  </a:lnTo>
                  <a:lnTo>
                    <a:pt x="1101" y="1514"/>
                  </a:lnTo>
                  <a:lnTo>
                    <a:pt x="1104" y="1477"/>
                  </a:lnTo>
                  <a:lnTo>
                    <a:pt x="1107" y="1403"/>
                  </a:lnTo>
                  <a:lnTo>
                    <a:pt x="1110" y="1385"/>
                  </a:lnTo>
                  <a:lnTo>
                    <a:pt x="1114" y="1385"/>
                  </a:lnTo>
                  <a:lnTo>
                    <a:pt x="1117" y="1367"/>
                  </a:lnTo>
                  <a:lnTo>
                    <a:pt x="1121" y="1329"/>
                  </a:lnTo>
                  <a:lnTo>
                    <a:pt x="1124" y="1236"/>
                  </a:lnTo>
                  <a:lnTo>
                    <a:pt x="1126" y="1292"/>
                  </a:lnTo>
                  <a:lnTo>
                    <a:pt x="1130" y="1329"/>
                  </a:lnTo>
                  <a:lnTo>
                    <a:pt x="1133" y="1403"/>
                  </a:lnTo>
                  <a:lnTo>
                    <a:pt x="1136" y="1421"/>
                  </a:lnTo>
                  <a:lnTo>
                    <a:pt x="1140" y="1385"/>
                  </a:lnTo>
                  <a:lnTo>
                    <a:pt x="1143" y="1421"/>
                  </a:lnTo>
                  <a:lnTo>
                    <a:pt x="1146" y="1514"/>
                  </a:lnTo>
                  <a:lnTo>
                    <a:pt x="1149" y="1496"/>
                  </a:lnTo>
                  <a:lnTo>
                    <a:pt x="1152" y="1440"/>
                  </a:lnTo>
                  <a:lnTo>
                    <a:pt x="1156" y="1477"/>
                  </a:lnTo>
                  <a:lnTo>
                    <a:pt x="1159" y="1458"/>
                  </a:lnTo>
                  <a:lnTo>
                    <a:pt x="1163" y="1514"/>
                  </a:lnTo>
                  <a:lnTo>
                    <a:pt x="1166" y="1496"/>
                  </a:lnTo>
                  <a:lnTo>
                    <a:pt x="1168" y="1496"/>
                  </a:lnTo>
                  <a:lnTo>
                    <a:pt x="1172" y="1514"/>
                  </a:lnTo>
                  <a:lnTo>
                    <a:pt x="1175" y="1496"/>
                  </a:lnTo>
                  <a:lnTo>
                    <a:pt x="1178" y="1514"/>
                  </a:lnTo>
                  <a:lnTo>
                    <a:pt x="1182" y="1477"/>
                  </a:lnTo>
                  <a:lnTo>
                    <a:pt x="1185" y="1496"/>
                  </a:lnTo>
                  <a:lnTo>
                    <a:pt x="1187" y="1458"/>
                  </a:lnTo>
                  <a:lnTo>
                    <a:pt x="1191" y="1532"/>
                  </a:lnTo>
                  <a:lnTo>
                    <a:pt x="1194" y="1496"/>
                  </a:lnTo>
                  <a:lnTo>
                    <a:pt x="1198" y="1496"/>
                  </a:lnTo>
                  <a:lnTo>
                    <a:pt x="1201" y="1458"/>
                  </a:lnTo>
                  <a:lnTo>
                    <a:pt x="1204" y="1477"/>
                  </a:lnTo>
                  <a:lnTo>
                    <a:pt x="1207" y="1421"/>
                  </a:lnTo>
                  <a:lnTo>
                    <a:pt x="1210" y="1477"/>
                  </a:lnTo>
                  <a:lnTo>
                    <a:pt x="1214" y="1458"/>
                  </a:lnTo>
                  <a:lnTo>
                    <a:pt x="1217" y="1385"/>
                  </a:lnTo>
                  <a:lnTo>
                    <a:pt x="1220" y="1496"/>
                  </a:lnTo>
                  <a:lnTo>
                    <a:pt x="1224" y="1477"/>
                  </a:lnTo>
                  <a:lnTo>
                    <a:pt x="1227" y="1532"/>
                  </a:lnTo>
                  <a:lnTo>
                    <a:pt x="1229" y="1477"/>
                  </a:lnTo>
                  <a:lnTo>
                    <a:pt x="1233" y="1477"/>
                  </a:lnTo>
                  <a:lnTo>
                    <a:pt x="1236" y="1496"/>
                  </a:lnTo>
                  <a:lnTo>
                    <a:pt x="1240" y="1458"/>
                  </a:lnTo>
                  <a:lnTo>
                    <a:pt x="1243" y="1421"/>
                  </a:lnTo>
                  <a:lnTo>
                    <a:pt x="1246" y="1385"/>
                  </a:lnTo>
                  <a:lnTo>
                    <a:pt x="1249" y="1311"/>
                  </a:lnTo>
                  <a:lnTo>
                    <a:pt x="1252" y="1292"/>
                  </a:lnTo>
                  <a:lnTo>
                    <a:pt x="1256" y="1385"/>
                  </a:lnTo>
                  <a:lnTo>
                    <a:pt x="1259" y="1385"/>
                  </a:lnTo>
                  <a:lnTo>
                    <a:pt x="1262" y="1311"/>
                  </a:lnTo>
                  <a:lnTo>
                    <a:pt x="1266" y="1311"/>
                  </a:lnTo>
                  <a:lnTo>
                    <a:pt x="1269" y="1385"/>
                  </a:lnTo>
                  <a:lnTo>
                    <a:pt x="1271" y="1385"/>
                  </a:lnTo>
                  <a:lnTo>
                    <a:pt x="1275" y="1421"/>
                  </a:lnTo>
                  <a:lnTo>
                    <a:pt x="1278" y="1458"/>
                  </a:lnTo>
                  <a:lnTo>
                    <a:pt x="1282" y="1458"/>
                  </a:lnTo>
                  <a:lnTo>
                    <a:pt x="1285" y="1496"/>
                  </a:lnTo>
                  <a:lnTo>
                    <a:pt x="1288" y="1403"/>
                  </a:lnTo>
                  <a:lnTo>
                    <a:pt x="1291" y="1477"/>
                  </a:lnTo>
                  <a:lnTo>
                    <a:pt x="1294" y="1421"/>
                  </a:lnTo>
                  <a:lnTo>
                    <a:pt x="1297" y="1385"/>
                  </a:lnTo>
                  <a:lnTo>
                    <a:pt x="1301" y="1421"/>
                  </a:lnTo>
                  <a:lnTo>
                    <a:pt x="1304" y="1458"/>
                  </a:lnTo>
                  <a:lnTo>
                    <a:pt x="1308" y="1403"/>
                  </a:lnTo>
                  <a:lnTo>
                    <a:pt x="1311" y="1440"/>
                  </a:lnTo>
                  <a:lnTo>
                    <a:pt x="1313" y="1440"/>
                  </a:lnTo>
                  <a:lnTo>
                    <a:pt x="1317" y="1496"/>
                  </a:lnTo>
                  <a:lnTo>
                    <a:pt x="1320" y="1477"/>
                  </a:lnTo>
                  <a:lnTo>
                    <a:pt x="1324" y="1458"/>
                  </a:lnTo>
                  <a:lnTo>
                    <a:pt x="1327" y="1458"/>
                  </a:lnTo>
                  <a:lnTo>
                    <a:pt x="1330" y="1496"/>
                  </a:lnTo>
                  <a:lnTo>
                    <a:pt x="1333" y="1458"/>
                  </a:lnTo>
                  <a:lnTo>
                    <a:pt x="1336" y="1496"/>
                  </a:lnTo>
                  <a:lnTo>
                    <a:pt x="1339" y="1514"/>
                  </a:lnTo>
                  <a:lnTo>
                    <a:pt x="1343" y="1440"/>
                  </a:lnTo>
                  <a:lnTo>
                    <a:pt x="1346" y="1403"/>
                  </a:lnTo>
                  <a:lnTo>
                    <a:pt x="1350" y="1477"/>
                  </a:lnTo>
                  <a:lnTo>
                    <a:pt x="1353" y="1496"/>
                  </a:lnTo>
                  <a:lnTo>
                    <a:pt x="1355" y="1496"/>
                  </a:lnTo>
                  <a:lnTo>
                    <a:pt x="1359" y="1440"/>
                  </a:lnTo>
                  <a:lnTo>
                    <a:pt x="1362" y="1458"/>
                  </a:lnTo>
                  <a:lnTo>
                    <a:pt x="1366" y="1477"/>
                  </a:lnTo>
                  <a:lnTo>
                    <a:pt x="1369" y="1477"/>
                  </a:lnTo>
                  <a:lnTo>
                    <a:pt x="1372" y="1403"/>
                  </a:lnTo>
                  <a:lnTo>
                    <a:pt x="1375" y="1458"/>
                  </a:lnTo>
                  <a:lnTo>
                    <a:pt x="1378" y="1440"/>
                  </a:lnTo>
                  <a:lnTo>
                    <a:pt x="1381" y="1440"/>
                  </a:lnTo>
                  <a:lnTo>
                    <a:pt x="1385" y="1458"/>
                  </a:lnTo>
                  <a:lnTo>
                    <a:pt x="1388" y="1440"/>
                  </a:lnTo>
                  <a:lnTo>
                    <a:pt x="1392" y="1477"/>
                  </a:lnTo>
                  <a:lnTo>
                    <a:pt x="1395" y="1496"/>
                  </a:lnTo>
                  <a:lnTo>
                    <a:pt x="1397" y="1477"/>
                  </a:lnTo>
                  <a:lnTo>
                    <a:pt x="1401" y="1403"/>
                  </a:lnTo>
                  <a:lnTo>
                    <a:pt x="1404" y="1440"/>
                  </a:lnTo>
                  <a:lnTo>
                    <a:pt x="1408" y="1421"/>
                  </a:lnTo>
                  <a:lnTo>
                    <a:pt x="1411" y="1477"/>
                  </a:lnTo>
                  <a:lnTo>
                    <a:pt x="1414" y="1496"/>
                  </a:lnTo>
                  <a:lnTo>
                    <a:pt x="1417" y="1458"/>
                  </a:lnTo>
                  <a:lnTo>
                    <a:pt x="1420" y="1347"/>
                  </a:lnTo>
                  <a:lnTo>
                    <a:pt x="1423" y="1421"/>
                  </a:lnTo>
                  <a:lnTo>
                    <a:pt x="1427" y="1496"/>
                  </a:lnTo>
                  <a:lnTo>
                    <a:pt x="1430" y="1477"/>
                  </a:lnTo>
                  <a:lnTo>
                    <a:pt x="1434" y="1496"/>
                  </a:lnTo>
                  <a:lnTo>
                    <a:pt x="1437" y="1496"/>
                  </a:lnTo>
                  <a:lnTo>
                    <a:pt x="1439" y="1458"/>
                  </a:lnTo>
                  <a:lnTo>
                    <a:pt x="1443" y="1514"/>
                  </a:lnTo>
                  <a:lnTo>
                    <a:pt x="1446" y="1496"/>
                  </a:lnTo>
                  <a:lnTo>
                    <a:pt x="1449" y="1496"/>
                  </a:lnTo>
                  <a:lnTo>
                    <a:pt x="1453" y="1477"/>
                  </a:lnTo>
                  <a:lnTo>
                    <a:pt x="1456" y="1496"/>
                  </a:lnTo>
                  <a:lnTo>
                    <a:pt x="1459" y="1496"/>
                  </a:lnTo>
                  <a:lnTo>
                    <a:pt x="1462" y="1458"/>
                  </a:lnTo>
                  <a:lnTo>
                    <a:pt x="1465" y="1477"/>
                  </a:lnTo>
                  <a:lnTo>
                    <a:pt x="1469" y="1421"/>
                  </a:lnTo>
                  <a:lnTo>
                    <a:pt x="1472" y="1514"/>
                  </a:lnTo>
                  <a:lnTo>
                    <a:pt x="1476" y="1496"/>
                  </a:lnTo>
                  <a:lnTo>
                    <a:pt x="1479" y="1532"/>
                  </a:lnTo>
                  <a:lnTo>
                    <a:pt x="1481" y="1440"/>
                  </a:lnTo>
                  <a:lnTo>
                    <a:pt x="1485" y="1514"/>
                  </a:lnTo>
                  <a:lnTo>
                    <a:pt x="1488" y="1514"/>
                  </a:lnTo>
                  <a:lnTo>
                    <a:pt x="1491" y="1477"/>
                  </a:lnTo>
                  <a:lnTo>
                    <a:pt x="1495" y="1458"/>
                  </a:lnTo>
                  <a:lnTo>
                    <a:pt x="1498" y="1458"/>
                  </a:lnTo>
                  <a:lnTo>
                    <a:pt x="1501" y="1458"/>
                  </a:lnTo>
                  <a:lnTo>
                    <a:pt x="1504" y="1403"/>
                  </a:lnTo>
                  <a:lnTo>
                    <a:pt x="1507" y="1421"/>
                  </a:lnTo>
                  <a:lnTo>
                    <a:pt x="1511" y="1458"/>
                  </a:lnTo>
                  <a:lnTo>
                    <a:pt x="1514" y="1421"/>
                  </a:lnTo>
                  <a:lnTo>
                    <a:pt x="1518" y="1458"/>
                  </a:lnTo>
                  <a:lnTo>
                    <a:pt x="1521" y="1458"/>
                  </a:lnTo>
                  <a:lnTo>
                    <a:pt x="1523" y="1477"/>
                  </a:lnTo>
                  <a:lnTo>
                    <a:pt x="1527" y="1458"/>
                  </a:lnTo>
                  <a:lnTo>
                    <a:pt x="1530" y="1458"/>
                  </a:lnTo>
                  <a:lnTo>
                    <a:pt x="1533" y="1458"/>
                  </a:lnTo>
                  <a:lnTo>
                    <a:pt x="1537" y="1440"/>
                  </a:lnTo>
                  <a:lnTo>
                    <a:pt x="1540" y="1458"/>
                  </a:lnTo>
                  <a:lnTo>
                    <a:pt x="1544" y="1458"/>
                  </a:lnTo>
                  <a:lnTo>
                    <a:pt x="1546" y="1440"/>
                  </a:lnTo>
                  <a:lnTo>
                    <a:pt x="1549" y="1496"/>
                  </a:lnTo>
                  <a:lnTo>
                    <a:pt x="1553" y="1496"/>
                  </a:lnTo>
                  <a:lnTo>
                    <a:pt x="1556" y="1440"/>
                  </a:lnTo>
                  <a:lnTo>
                    <a:pt x="1559" y="1496"/>
                  </a:lnTo>
                  <a:lnTo>
                    <a:pt x="1563" y="1477"/>
                  </a:lnTo>
                  <a:lnTo>
                    <a:pt x="1565" y="1477"/>
                  </a:lnTo>
                  <a:lnTo>
                    <a:pt x="1569" y="1496"/>
                  </a:lnTo>
                  <a:lnTo>
                    <a:pt x="1572" y="1477"/>
                  </a:lnTo>
                  <a:lnTo>
                    <a:pt x="1575" y="1514"/>
                  </a:lnTo>
                  <a:lnTo>
                    <a:pt x="1579" y="1477"/>
                  </a:lnTo>
                  <a:lnTo>
                    <a:pt x="1582" y="1514"/>
                  </a:lnTo>
                  <a:lnTo>
                    <a:pt x="1586" y="1403"/>
                  </a:lnTo>
                  <a:lnTo>
                    <a:pt x="1588" y="1532"/>
                  </a:lnTo>
                  <a:lnTo>
                    <a:pt x="1591" y="1421"/>
                  </a:lnTo>
                  <a:lnTo>
                    <a:pt x="1595" y="1514"/>
                  </a:lnTo>
                  <a:lnTo>
                    <a:pt x="1598" y="1532"/>
                  </a:lnTo>
                  <a:lnTo>
                    <a:pt x="1601" y="1496"/>
                  </a:lnTo>
                  <a:lnTo>
                    <a:pt x="1605" y="1421"/>
                  </a:lnTo>
                  <a:lnTo>
                    <a:pt x="1607" y="1421"/>
                  </a:lnTo>
                  <a:lnTo>
                    <a:pt x="1611" y="1496"/>
                  </a:lnTo>
                  <a:lnTo>
                    <a:pt x="1614" y="1458"/>
                  </a:lnTo>
                  <a:lnTo>
                    <a:pt x="1617" y="1385"/>
                  </a:lnTo>
                  <a:lnTo>
                    <a:pt x="1621" y="1403"/>
                  </a:lnTo>
                  <a:lnTo>
                    <a:pt x="1624" y="1440"/>
                  </a:lnTo>
                  <a:lnTo>
                    <a:pt x="1628" y="1532"/>
                  </a:lnTo>
                  <a:lnTo>
                    <a:pt x="1630" y="1477"/>
                  </a:lnTo>
                  <a:lnTo>
                    <a:pt x="1633" y="1496"/>
                  </a:lnTo>
                  <a:lnTo>
                    <a:pt x="1637" y="1421"/>
                  </a:lnTo>
                  <a:lnTo>
                    <a:pt x="1640" y="1440"/>
                  </a:lnTo>
                  <a:lnTo>
                    <a:pt x="1643" y="1440"/>
                  </a:lnTo>
                  <a:lnTo>
                    <a:pt x="1647" y="1421"/>
                  </a:lnTo>
                  <a:lnTo>
                    <a:pt x="1650" y="1458"/>
                  </a:lnTo>
                  <a:lnTo>
                    <a:pt x="1652" y="1477"/>
                  </a:lnTo>
                  <a:lnTo>
                    <a:pt x="1656" y="1403"/>
                  </a:lnTo>
                  <a:lnTo>
                    <a:pt x="1659" y="1403"/>
                  </a:lnTo>
                  <a:lnTo>
                    <a:pt x="1663" y="1440"/>
                  </a:lnTo>
                  <a:lnTo>
                    <a:pt x="1666" y="1496"/>
                  </a:lnTo>
                  <a:lnTo>
                    <a:pt x="1669" y="1514"/>
                  </a:lnTo>
                  <a:lnTo>
                    <a:pt x="1672" y="1421"/>
                  </a:lnTo>
                  <a:lnTo>
                    <a:pt x="1675" y="1496"/>
                  </a:lnTo>
                  <a:lnTo>
                    <a:pt x="1679" y="1403"/>
                  </a:lnTo>
                  <a:lnTo>
                    <a:pt x="1682" y="1458"/>
                  </a:lnTo>
                  <a:lnTo>
                    <a:pt x="1685" y="1440"/>
                  </a:lnTo>
                  <a:lnTo>
                    <a:pt x="1689" y="1496"/>
                  </a:lnTo>
                  <a:lnTo>
                    <a:pt x="1692" y="1514"/>
                  </a:lnTo>
                  <a:lnTo>
                    <a:pt x="1694" y="1458"/>
                  </a:lnTo>
                  <a:lnTo>
                    <a:pt x="1698" y="1385"/>
                  </a:lnTo>
                  <a:lnTo>
                    <a:pt x="1701" y="1440"/>
                  </a:lnTo>
                  <a:lnTo>
                    <a:pt x="1705" y="1477"/>
                  </a:lnTo>
                  <a:lnTo>
                    <a:pt x="1708" y="1440"/>
                  </a:lnTo>
                  <a:lnTo>
                    <a:pt x="1711" y="1458"/>
                  </a:lnTo>
                  <a:lnTo>
                    <a:pt x="1715" y="1421"/>
                  </a:lnTo>
                  <a:lnTo>
                    <a:pt x="1717" y="1440"/>
                  </a:lnTo>
                  <a:lnTo>
                    <a:pt x="1721" y="1458"/>
                  </a:lnTo>
                  <a:lnTo>
                    <a:pt x="1724" y="1458"/>
                  </a:lnTo>
                  <a:lnTo>
                    <a:pt x="1727" y="1477"/>
                  </a:lnTo>
                  <a:lnTo>
                    <a:pt x="1731" y="1440"/>
                  </a:lnTo>
                  <a:lnTo>
                    <a:pt x="1734" y="1385"/>
                  </a:lnTo>
                  <a:lnTo>
                    <a:pt x="1736" y="1440"/>
                  </a:lnTo>
                  <a:lnTo>
                    <a:pt x="1740" y="1421"/>
                  </a:lnTo>
                  <a:lnTo>
                    <a:pt x="1743" y="1421"/>
                  </a:lnTo>
                  <a:lnTo>
                    <a:pt x="1747" y="1421"/>
                  </a:lnTo>
                  <a:lnTo>
                    <a:pt x="1750" y="1440"/>
                  </a:lnTo>
                  <a:lnTo>
                    <a:pt x="1753" y="1440"/>
                  </a:lnTo>
                  <a:lnTo>
                    <a:pt x="1757" y="1458"/>
                  </a:lnTo>
                  <a:lnTo>
                    <a:pt x="1759" y="1477"/>
                  </a:lnTo>
                  <a:lnTo>
                    <a:pt x="1762" y="1403"/>
                  </a:lnTo>
                  <a:lnTo>
                    <a:pt x="1766" y="1440"/>
                  </a:lnTo>
                  <a:lnTo>
                    <a:pt x="1769" y="1477"/>
                  </a:lnTo>
                  <a:lnTo>
                    <a:pt x="1773" y="1458"/>
                  </a:lnTo>
                  <a:lnTo>
                    <a:pt x="1776" y="1458"/>
                  </a:lnTo>
                  <a:lnTo>
                    <a:pt x="1780" y="1440"/>
                  </a:lnTo>
                  <a:lnTo>
                    <a:pt x="1782" y="1477"/>
                  </a:lnTo>
                  <a:lnTo>
                    <a:pt x="1785" y="1421"/>
                  </a:lnTo>
                  <a:lnTo>
                    <a:pt x="1789" y="1421"/>
                  </a:lnTo>
                  <a:lnTo>
                    <a:pt x="1792" y="1421"/>
                  </a:lnTo>
                  <a:lnTo>
                    <a:pt x="1795" y="1477"/>
                  </a:lnTo>
                  <a:lnTo>
                    <a:pt x="1799" y="1440"/>
                  </a:lnTo>
                  <a:lnTo>
                    <a:pt x="1801" y="1458"/>
                  </a:lnTo>
                  <a:lnTo>
                    <a:pt x="1804" y="1496"/>
                  </a:lnTo>
                  <a:lnTo>
                    <a:pt x="1808" y="1514"/>
                  </a:lnTo>
                  <a:lnTo>
                    <a:pt x="1811" y="1496"/>
                  </a:lnTo>
                  <a:lnTo>
                    <a:pt x="1815" y="1458"/>
                  </a:lnTo>
                  <a:lnTo>
                    <a:pt x="1818" y="1514"/>
                  </a:lnTo>
                  <a:lnTo>
                    <a:pt x="1821" y="1496"/>
                  </a:lnTo>
                  <a:lnTo>
                    <a:pt x="1824" y="1440"/>
                  </a:lnTo>
                  <a:lnTo>
                    <a:pt x="1827" y="1458"/>
                  </a:lnTo>
                  <a:lnTo>
                    <a:pt x="1831" y="1458"/>
                  </a:lnTo>
                  <a:lnTo>
                    <a:pt x="1834" y="1440"/>
                  </a:lnTo>
                  <a:lnTo>
                    <a:pt x="1837" y="1421"/>
                  </a:lnTo>
                  <a:lnTo>
                    <a:pt x="1841" y="1440"/>
                  </a:lnTo>
                  <a:lnTo>
                    <a:pt x="1844" y="1440"/>
                  </a:lnTo>
                  <a:lnTo>
                    <a:pt x="1846" y="1514"/>
                  </a:lnTo>
                  <a:lnTo>
                    <a:pt x="1850" y="1477"/>
                  </a:lnTo>
                  <a:lnTo>
                    <a:pt x="1853" y="1514"/>
                  </a:lnTo>
                  <a:lnTo>
                    <a:pt x="1857" y="1458"/>
                  </a:lnTo>
                  <a:lnTo>
                    <a:pt x="1860" y="1496"/>
                  </a:lnTo>
                  <a:lnTo>
                    <a:pt x="1863" y="1477"/>
                  </a:lnTo>
                  <a:lnTo>
                    <a:pt x="1866" y="1496"/>
                  </a:lnTo>
                  <a:lnTo>
                    <a:pt x="1869" y="1458"/>
                  </a:lnTo>
                  <a:lnTo>
                    <a:pt x="1873" y="1458"/>
                  </a:lnTo>
                  <a:lnTo>
                    <a:pt x="1876" y="1458"/>
                  </a:lnTo>
                  <a:lnTo>
                    <a:pt x="1879" y="1496"/>
                  </a:lnTo>
                  <a:lnTo>
                    <a:pt x="1883" y="1477"/>
                  </a:lnTo>
                  <a:lnTo>
                    <a:pt x="1886" y="1477"/>
                  </a:lnTo>
                  <a:lnTo>
                    <a:pt x="1888" y="1421"/>
                  </a:lnTo>
                  <a:lnTo>
                    <a:pt x="1892" y="1496"/>
                  </a:lnTo>
                  <a:lnTo>
                    <a:pt x="1895" y="1514"/>
                  </a:lnTo>
                  <a:lnTo>
                    <a:pt x="1899" y="1477"/>
                  </a:lnTo>
                  <a:lnTo>
                    <a:pt x="1902" y="1440"/>
                  </a:lnTo>
                  <a:lnTo>
                    <a:pt x="1905" y="1440"/>
                  </a:lnTo>
                  <a:lnTo>
                    <a:pt x="1909" y="1496"/>
                  </a:lnTo>
                  <a:lnTo>
                    <a:pt x="1911" y="1477"/>
                  </a:lnTo>
                  <a:lnTo>
                    <a:pt x="1914" y="1421"/>
                  </a:lnTo>
                  <a:lnTo>
                    <a:pt x="1918" y="1458"/>
                  </a:lnTo>
                  <a:lnTo>
                    <a:pt x="1921" y="1496"/>
                  </a:lnTo>
                  <a:lnTo>
                    <a:pt x="1925" y="1440"/>
                  </a:lnTo>
                  <a:lnTo>
                    <a:pt x="1928" y="1477"/>
                  </a:lnTo>
                  <a:lnTo>
                    <a:pt x="1931" y="1440"/>
                  </a:lnTo>
                  <a:lnTo>
                    <a:pt x="1934" y="1385"/>
                  </a:lnTo>
                  <a:lnTo>
                    <a:pt x="1937" y="1477"/>
                  </a:lnTo>
                  <a:lnTo>
                    <a:pt x="1941" y="1514"/>
                  </a:lnTo>
                  <a:lnTo>
                    <a:pt x="1944" y="1458"/>
                  </a:lnTo>
                  <a:lnTo>
                    <a:pt x="1947" y="1458"/>
                  </a:lnTo>
                  <a:lnTo>
                    <a:pt x="1951" y="1477"/>
                  </a:lnTo>
                  <a:lnTo>
                    <a:pt x="1953" y="1458"/>
                  </a:lnTo>
                  <a:lnTo>
                    <a:pt x="1956" y="1514"/>
                  </a:lnTo>
                  <a:lnTo>
                    <a:pt x="1960" y="1514"/>
                  </a:lnTo>
                  <a:lnTo>
                    <a:pt x="1963" y="1440"/>
                  </a:lnTo>
                  <a:lnTo>
                    <a:pt x="1967" y="1458"/>
                  </a:lnTo>
                  <a:lnTo>
                    <a:pt x="1970" y="1440"/>
                  </a:lnTo>
                  <a:lnTo>
                    <a:pt x="1973" y="1477"/>
                  </a:lnTo>
                  <a:lnTo>
                    <a:pt x="1976" y="1458"/>
                  </a:lnTo>
                  <a:lnTo>
                    <a:pt x="1979" y="1421"/>
                  </a:lnTo>
                  <a:lnTo>
                    <a:pt x="1983" y="1458"/>
                  </a:lnTo>
                  <a:lnTo>
                    <a:pt x="1986" y="1458"/>
                  </a:lnTo>
                  <a:lnTo>
                    <a:pt x="1989" y="1477"/>
                  </a:lnTo>
                  <a:lnTo>
                    <a:pt x="1993" y="1421"/>
                  </a:lnTo>
                  <a:lnTo>
                    <a:pt x="1996" y="1403"/>
                  </a:lnTo>
                  <a:lnTo>
                    <a:pt x="1998" y="1458"/>
                  </a:lnTo>
                  <a:lnTo>
                    <a:pt x="2002" y="1421"/>
                  </a:lnTo>
                  <a:lnTo>
                    <a:pt x="2005" y="1421"/>
                  </a:lnTo>
                  <a:lnTo>
                    <a:pt x="2009" y="1440"/>
                  </a:lnTo>
                  <a:lnTo>
                    <a:pt x="2012" y="1440"/>
                  </a:lnTo>
                  <a:lnTo>
                    <a:pt x="2015" y="1477"/>
                  </a:lnTo>
                  <a:lnTo>
                    <a:pt x="2019" y="1514"/>
                  </a:lnTo>
                  <a:lnTo>
                    <a:pt x="2021" y="1458"/>
                  </a:lnTo>
                  <a:lnTo>
                    <a:pt x="2024" y="1421"/>
                  </a:lnTo>
                  <a:lnTo>
                    <a:pt x="2028" y="1385"/>
                  </a:lnTo>
                  <a:lnTo>
                    <a:pt x="2031" y="1403"/>
                  </a:lnTo>
                  <a:lnTo>
                    <a:pt x="2035" y="1403"/>
                  </a:lnTo>
                  <a:lnTo>
                    <a:pt x="2038" y="1421"/>
                  </a:lnTo>
                  <a:lnTo>
                    <a:pt x="2040" y="1440"/>
                  </a:lnTo>
                  <a:lnTo>
                    <a:pt x="2044" y="1421"/>
                  </a:lnTo>
                  <a:lnTo>
                    <a:pt x="2047" y="1477"/>
                  </a:lnTo>
                  <a:lnTo>
                    <a:pt x="2051" y="1496"/>
                  </a:lnTo>
                  <a:lnTo>
                    <a:pt x="2054" y="1458"/>
                  </a:lnTo>
                  <a:lnTo>
                    <a:pt x="2057" y="1477"/>
                  </a:lnTo>
                  <a:lnTo>
                    <a:pt x="2061" y="1514"/>
                  </a:lnTo>
                  <a:lnTo>
                    <a:pt x="2063" y="1532"/>
                  </a:lnTo>
                  <a:lnTo>
                    <a:pt x="2066" y="1514"/>
                  </a:lnTo>
                  <a:lnTo>
                    <a:pt x="2070" y="1477"/>
                  </a:lnTo>
                  <a:lnTo>
                    <a:pt x="2073" y="1477"/>
                  </a:lnTo>
                  <a:lnTo>
                    <a:pt x="2077" y="1458"/>
                  </a:lnTo>
                  <a:lnTo>
                    <a:pt x="2080" y="1514"/>
                  </a:lnTo>
                  <a:lnTo>
                    <a:pt x="2083" y="1440"/>
                  </a:lnTo>
                  <a:lnTo>
                    <a:pt x="2086" y="1477"/>
                  </a:lnTo>
                  <a:lnTo>
                    <a:pt x="2089" y="1403"/>
                  </a:lnTo>
                  <a:lnTo>
                    <a:pt x="2093" y="1496"/>
                  </a:lnTo>
                  <a:lnTo>
                    <a:pt x="2096" y="1403"/>
                  </a:lnTo>
                  <a:lnTo>
                    <a:pt x="2099" y="1477"/>
                  </a:lnTo>
                  <a:lnTo>
                    <a:pt x="2103" y="1458"/>
                  </a:lnTo>
                  <a:lnTo>
                    <a:pt x="2106" y="1477"/>
                  </a:lnTo>
                  <a:lnTo>
                    <a:pt x="2108" y="1440"/>
                  </a:lnTo>
                  <a:lnTo>
                    <a:pt x="2112" y="1496"/>
                  </a:lnTo>
                  <a:lnTo>
                    <a:pt x="2115" y="1458"/>
                  </a:lnTo>
                  <a:lnTo>
                    <a:pt x="2119" y="1440"/>
                  </a:lnTo>
                  <a:lnTo>
                    <a:pt x="2122" y="1532"/>
                  </a:lnTo>
                  <a:lnTo>
                    <a:pt x="2125" y="1477"/>
                  </a:lnTo>
                  <a:lnTo>
                    <a:pt x="2129" y="1477"/>
                  </a:lnTo>
                  <a:lnTo>
                    <a:pt x="2131" y="1458"/>
                  </a:lnTo>
                  <a:lnTo>
                    <a:pt x="2135" y="1385"/>
                  </a:lnTo>
                  <a:lnTo>
                    <a:pt x="2138" y="1421"/>
                  </a:lnTo>
                  <a:lnTo>
                    <a:pt x="2141" y="1421"/>
                  </a:lnTo>
                  <a:lnTo>
                    <a:pt x="2145" y="1496"/>
                  </a:lnTo>
                  <a:lnTo>
                    <a:pt x="2148" y="1496"/>
                  </a:lnTo>
                  <a:lnTo>
                    <a:pt x="2150" y="1403"/>
                  </a:lnTo>
                  <a:lnTo>
                    <a:pt x="2154" y="1421"/>
                  </a:lnTo>
                  <a:lnTo>
                    <a:pt x="2157" y="1458"/>
                  </a:lnTo>
                  <a:lnTo>
                    <a:pt x="2161" y="1440"/>
                  </a:lnTo>
                  <a:lnTo>
                    <a:pt x="2164" y="1421"/>
                  </a:lnTo>
                  <a:lnTo>
                    <a:pt x="2167" y="1440"/>
                  </a:lnTo>
                  <a:lnTo>
                    <a:pt x="2171" y="1421"/>
                  </a:lnTo>
                  <a:lnTo>
                    <a:pt x="2173" y="1477"/>
                  </a:lnTo>
                  <a:lnTo>
                    <a:pt x="2176" y="1421"/>
                  </a:lnTo>
                  <a:lnTo>
                    <a:pt x="2180" y="1496"/>
                  </a:lnTo>
                  <a:lnTo>
                    <a:pt x="2183" y="1458"/>
                  </a:lnTo>
                  <a:lnTo>
                    <a:pt x="2187" y="1477"/>
                  </a:lnTo>
                  <a:lnTo>
                    <a:pt x="2190" y="1514"/>
                  </a:lnTo>
                  <a:lnTo>
                    <a:pt x="2193" y="1421"/>
                  </a:lnTo>
                  <a:lnTo>
                    <a:pt x="2196" y="1421"/>
                  </a:lnTo>
                  <a:lnTo>
                    <a:pt x="2199" y="1403"/>
                  </a:lnTo>
                  <a:lnTo>
                    <a:pt x="2203" y="1496"/>
                  </a:lnTo>
                  <a:lnTo>
                    <a:pt x="2206" y="1496"/>
                  </a:lnTo>
                  <a:lnTo>
                    <a:pt x="2209" y="1496"/>
                  </a:lnTo>
                  <a:lnTo>
                    <a:pt x="2213" y="1477"/>
                  </a:lnTo>
                  <a:lnTo>
                    <a:pt x="2216" y="1496"/>
                  </a:lnTo>
                  <a:lnTo>
                    <a:pt x="2218" y="1532"/>
                  </a:lnTo>
                  <a:lnTo>
                    <a:pt x="2222" y="1514"/>
                  </a:lnTo>
                  <a:lnTo>
                    <a:pt x="2225" y="1514"/>
                  </a:lnTo>
                  <a:lnTo>
                    <a:pt x="2229" y="1514"/>
                  </a:lnTo>
                  <a:lnTo>
                    <a:pt x="2232" y="1477"/>
                  </a:lnTo>
                  <a:lnTo>
                    <a:pt x="2235" y="1477"/>
                  </a:lnTo>
                  <a:lnTo>
                    <a:pt x="2239" y="1496"/>
                  </a:lnTo>
                  <a:lnTo>
                    <a:pt x="2241" y="1477"/>
                  </a:lnTo>
                  <a:lnTo>
                    <a:pt x="2245" y="1458"/>
                  </a:lnTo>
                  <a:lnTo>
                    <a:pt x="2248" y="1477"/>
                  </a:lnTo>
                  <a:lnTo>
                    <a:pt x="2251" y="1440"/>
                  </a:lnTo>
                  <a:lnTo>
                    <a:pt x="2255" y="1458"/>
                  </a:lnTo>
                  <a:lnTo>
                    <a:pt x="2258" y="1440"/>
                  </a:lnTo>
                  <a:lnTo>
                    <a:pt x="2262" y="1496"/>
                  </a:lnTo>
                  <a:lnTo>
                    <a:pt x="2264" y="1403"/>
                  </a:lnTo>
                  <a:lnTo>
                    <a:pt x="2267" y="1458"/>
                  </a:lnTo>
                  <a:lnTo>
                    <a:pt x="2271" y="1367"/>
                  </a:lnTo>
                  <a:lnTo>
                    <a:pt x="2274" y="1385"/>
                  </a:lnTo>
                  <a:lnTo>
                    <a:pt x="2277" y="1385"/>
                  </a:lnTo>
                  <a:lnTo>
                    <a:pt x="2281" y="1367"/>
                  </a:lnTo>
                  <a:lnTo>
                    <a:pt x="2284" y="1403"/>
                  </a:lnTo>
                  <a:lnTo>
                    <a:pt x="2286" y="1421"/>
                  </a:lnTo>
                  <a:lnTo>
                    <a:pt x="2290" y="1440"/>
                  </a:lnTo>
                  <a:lnTo>
                    <a:pt x="2293" y="1385"/>
                  </a:lnTo>
                  <a:lnTo>
                    <a:pt x="2297" y="1458"/>
                  </a:lnTo>
                  <a:lnTo>
                    <a:pt x="2300" y="1514"/>
                  </a:lnTo>
                  <a:lnTo>
                    <a:pt x="2303" y="1477"/>
                  </a:lnTo>
                  <a:lnTo>
                    <a:pt x="2307" y="1403"/>
                  </a:lnTo>
                  <a:lnTo>
                    <a:pt x="2309" y="1458"/>
                  </a:lnTo>
                  <a:lnTo>
                    <a:pt x="2313" y="1421"/>
                  </a:lnTo>
                  <a:lnTo>
                    <a:pt x="2316" y="1440"/>
                  </a:lnTo>
                  <a:lnTo>
                    <a:pt x="2319" y="1367"/>
                  </a:lnTo>
                  <a:lnTo>
                    <a:pt x="2323" y="1403"/>
                  </a:lnTo>
                  <a:lnTo>
                    <a:pt x="2326" y="1496"/>
                  </a:lnTo>
                  <a:lnTo>
                    <a:pt x="2330" y="1440"/>
                  </a:lnTo>
                  <a:lnTo>
                    <a:pt x="2332" y="1496"/>
                  </a:lnTo>
                  <a:lnTo>
                    <a:pt x="2335" y="1440"/>
                  </a:lnTo>
                  <a:lnTo>
                    <a:pt x="2339" y="1458"/>
                  </a:lnTo>
                  <a:lnTo>
                    <a:pt x="2342" y="1440"/>
                  </a:lnTo>
                  <a:lnTo>
                    <a:pt x="2345" y="1458"/>
                  </a:lnTo>
                  <a:lnTo>
                    <a:pt x="2349" y="1496"/>
                  </a:lnTo>
                  <a:lnTo>
                    <a:pt x="2351" y="1477"/>
                  </a:lnTo>
                  <a:lnTo>
                    <a:pt x="2355" y="1440"/>
                  </a:lnTo>
                  <a:lnTo>
                    <a:pt x="2358" y="1532"/>
                  </a:lnTo>
                  <a:lnTo>
                    <a:pt x="2361" y="1514"/>
                  </a:lnTo>
                  <a:lnTo>
                    <a:pt x="2365" y="1514"/>
                  </a:lnTo>
                  <a:lnTo>
                    <a:pt x="2368" y="1347"/>
                  </a:lnTo>
                  <a:lnTo>
                    <a:pt x="2372" y="1421"/>
                  </a:lnTo>
                  <a:lnTo>
                    <a:pt x="2374" y="1440"/>
                  </a:lnTo>
                  <a:lnTo>
                    <a:pt x="2377" y="1458"/>
                  </a:lnTo>
                  <a:lnTo>
                    <a:pt x="2381" y="1440"/>
                  </a:lnTo>
                  <a:lnTo>
                    <a:pt x="2384" y="1477"/>
                  </a:lnTo>
                  <a:lnTo>
                    <a:pt x="2387" y="1477"/>
                  </a:lnTo>
                  <a:lnTo>
                    <a:pt x="2391" y="1458"/>
                  </a:lnTo>
                  <a:lnTo>
                    <a:pt x="2394" y="1458"/>
                  </a:lnTo>
                  <a:lnTo>
                    <a:pt x="2396" y="1440"/>
                  </a:lnTo>
                  <a:lnTo>
                    <a:pt x="2400" y="1367"/>
                  </a:lnTo>
                  <a:lnTo>
                    <a:pt x="2403" y="1458"/>
                  </a:lnTo>
                  <a:lnTo>
                    <a:pt x="2407" y="1421"/>
                  </a:lnTo>
                  <a:lnTo>
                    <a:pt x="2410" y="1477"/>
                  </a:lnTo>
                  <a:lnTo>
                    <a:pt x="2414" y="1385"/>
                  </a:lnTo>
                  <a:lnTo>
                    <a:pt x="2417" y="1403"/>
                  </a:lnTo>
                  <a:lnTo>
                    <a:pt x="2419" y="1440"/>
                  </a:lnTo>
                  <a:lnTo>
                    <a:pt x="2423" y="1440"/>
                  </a:lnTo>
                  <a:lnTo>
                    <a:pt x="2426" y="1421"/>
                  </a:lnTo>
                  <a:lnTo>
                    <a:pt x="2429" y="1458"/>
                  </a:lnTo>
                  <a:lnTo>
                    <a:pt x="2433" y="1421"/>
                  </a:lnTo>
                  <a:lnTo>
                    <a:pt x="2436" y="1458"/>
                  </a:lnTo>
                  <a:lnTo>
                    <a:pt x="2440" y="1477"/>
                  </a:lnTo>
                  <a:lnTo>
                    <a:pt x="2442" y="1458"/>
                  </a:lnTo>
                  <a:lnTo>
                    <a:pt x="2445" y="1458"/>
                  </a:lnTo>
                  <a:lnTo>
                    <a:pt x="2449" y="1421"/>
                  </a:lnTo>
                  <a:lnTo>
                    <a:pt x="2452" y="1496"/>
                  </a:lnTo>
                  <a:lnTo>
                    <a:pt x="2455" y="1514"/>
                  </a:lnTo>
                  <a:lnTo>
                    <a:pt x="2459" y="1496"/>
                  </a:lnTo>
                  <a:lnTo>
                    <a:pt x="2462" y="1403"/>
                  </a:lnTo>
                  <a:lnTo>
                    <a:pt x="2465" y="1440"/>
                  </a:lnTo>
                  <a:lnTo>
                    <a:pt x="2468" y="1477"/>
                  </a:lnTo>
                  <a:lnTo>
                    <a:pt x="2471" y="1514"/>
                  </a:lnTo>
                  <a:lnTo>
                    <a:pt x="2475" y="1496"/>
                  </a:lnTo>
                  <a:lnTo>
                    <a:pt x="2478" y="1421"/>
                  </a:lnTo>
                  <a:lnTo>
                    <a:pt x="2482" y="1458"/>
                  </a:lnTo>
                  <a:lnTo>
                    <a:pt x="2485" y="1514"/>
                  </a:lnTo>
                  <a:lnTo>
                    <a:pt x="2487" y="1496"/>
                  </a:lnTo>
                  <a:lnTo>
                    <a:pt x="2491" y="1403"/>
                  </a:lnTo>
                  <a:lnTo>
                    <a:pt x="2494" y="1421"/>
                  </a:lnTo>
                  <a:lnTo>
                    <a:pt x="2497" y="1458"/>
                  </a:lnTo>
                  <a:lnTo>
                    <a:pt x="2501" y="1477"/>
                  </a:lnTo>
                  <a:lnTo>
                    <a:pt x="2504" y="1458"/>
                  </a:lnTo>
                  <a:lnTo>
                    <a:pt x="2508" y="1421"/>
                  </a:lnTo>
                  <a:lnTo>
                    <a:pt x="2510" y="1458"/>
                  </a:lnTo>
                  <a:lnTo>
                    <a:pt x="2513" y="1440"/>
                  </a:lnTo>
                  <a:lnTo>
                    <a:pt x="2517" y="1403"/>
                  </a:lnTo>
                  <a:lnTo>
                    <a:pt x="2520" y="1440"/>
                  </a:lnTo>
                  <a:lnTo>
                    <a:pt x="2524" y="1367"/>
                  </a:lnTo>
                  <a:lnTo>
                    <a:pt x="2527" y="1385"/>
                  </a:lnTo>
                  <a:lnTo>
                    <a:pt x="2530" y="1421"/>
                  </a:lnTo>
                  <a:lnTo>
                    <a:pt x="2533" y="1403"/>
                  </a:lnTo>
                  <a:lnTo>
                    <a:pt x="2536" y="1421"/>
                  </a:lnTo>
                  <a:lnTo>
                    <a:pt x="2539" y="1421"/>
                  </a:lnTo>
                  <a:lnTo>
                    <a:pt x="2543" y="1385"/>
                  </a:lnTo>
                  <a:lnTo>
                    <a:pt x="2546" y="1477"/>
                  </a:lnTo>
                  <a:lnTo>
                    <a:pt x="2550" y="1385"/>
                  </a:lnTo>
                  <a:lnTo>
                    <a:pt x="2553" y="1403"/>
                  </a:lnTo>
                  <a:lnTo>
                    <a:pt x="2555" y="1421"/>
                  </a:lnTo>
                  <a:lnTo>
                    <a:pt x="2559" y="1477"/>
                  </a:lnTo>
                  <a:lnTo>
                    <a:pt x="2562" y="1440"/>
                  </a:lnTo>
                  <a:lnTo>
                    <a:pt x="2565" y="1496"/>
                  </a:lnTo>
                  <a:lnTo>
                    <a:pt x="2569" y="1477"/>
                  </a:lnTo>
                  <a:lnTo>
                    <a:pt x="2572" y="1496"/>
                  </a:lnTo>
                  <a:lnTo>
                    <a:pt x="2576" y="1403"/>
                  </a:lnTo>
                  <a:lnTo>
                    <a:pt x="2578" y="1440"/>
                  </a:lnTo>
                  <a:lnTo>
                    <a:pt x="2581" y="1440"/>
                  </a:lnTo>
                  <a:lnTo>
                    <a:pt x="2585" y="1477"/>
                  </a:lnTo>
                  <a:lnTo>
                    <a:pt x="2588" y="1403"/>
                  </a:lnTo>
                  <a:lnTo>
                    <a:pt x="2592" y="1458"/>
                  </a:lnTo>
                  <a:lnTo>
                    <a:pt x="2595" y="1458"/>
                  </a:lnTo>
                  <a:lnTo>
                    <a:pt x="2598" y="1496"/>
                  </a:lnTo>
                  <a:lnTo>
                    <a:pt x="2601" y="1421"/>
                  </a:lnTo>
                  <a:lnTo>
                    <a:pt x="2604" y="1477"/>
                  </a:lnTo>
                  <a:lnTo>
                    <a:pt x="2607" y="1477"/>
                  </a:lnTo>
                  <a:lnTo>
                    <a:pt x="2611" y="1477"/>
                  </a:lnTo>
                  <a:lnTo>
                    <a:pt x="2614" y="1532"/>
                  </a:lnTo>
                  <a:lnTo>
                    <a:pt x="2618" y="1458"/>
                  </a:lnTo>
                  <a:lnTo>
                    <a:pt x="2621" y="1514"/>
                  </a:lnTo>
                  <a:lnTo>
                    <a:pt x="2623" y="1496"/>
                  </a:lnTo>
                  <a:lnTo>
                    <a:pt x="2627" y="1477"/>
                  </a:lnTo>
                  <a:lnTo>
                    <a:pt x="2630" y="1477"/>
                  </a:lnTo>
                  <a:lnTo>
                    <a:pt x="2634" y="1458"/>
                  </a:lnTo>
                  <a:lnTo>
                    <a:pt x="2637" y="1458"/>
                  </a:lnTo>
                  <a:lnTo>
                    <a:pt x="2640" y="1458"/>
                  </a:lnTo>
                  <a:lnTo>
                    <a:pt x="2644" y="1514"/>
                  </a:lnTo>
                  <a:lnTo>
                    <a:pt x="2647" y="1477"/>
                  </a:lnTo>
                  <a:lnTo>
                    <a:pt x="2649" y="1385"/>
                  </a:lnTo>
                  <a:lnTo>
                    <a:pt x="2653" y="1385"/>
                  </a:lnTo>
                  <a:lnTo>
                    <a:pt x="2656" y="1496"/>
                  </a:lnTo>
                  <a:lnTo>
                    <a:pt x="2660" y="1458"/>
                  </a:lnTo>
                  <a:lnTo>
                    <a:pt x="2663" y="1496"/>
                  </a:lnTo>
                  <a:lnTo>
                    <a:pt x="2666" y="1477"/>
                  </a:lnTo>
                  <a:lnTo>
                    <a:pt x="2670" y="1477"/>
                  </a:lnTo>
                  <a:lnTo>
                    <a:pt x="2672" y="1440"/>
                  </a:lnTo>
                  <a:lnTo>
                    <a:pt x="2675" y="1514"/>
                  </a:lnTo>
                  <a:lnTo>
                    <a:pt x="2679" y="1440"/>
                  </a:lnTo>
                  <a:lnTo>
                    <a:pt x="2682" y="1458"/>
                  </a:lnTo>
                  <a:lnTo>
                    <a:pt x="2686" y="1477"/>
                  </a:lnTo>
                  <a:lnTo>
                    <a:pt x="2689" y="1458"/>
                  </a:lnTo>
                  <a:lnTo>
                    <a:pt x="2693" y="1477"/>
                  </a:lnTo>
                  <a:lnTo>
                    <a:pt x="2695" y="1440"/>
                  </a:lnTo>
                  <a:lnTo>
                    <a:pt x="2698" y="1458"/>
                  </a:lnTo>
                  <a:lnTo>
                    <a:pt x="2702" y="1458"/>
                  </a:lnTo>
                  <a:lnTo>
                    <a:pt x="2705" y="1458"/>
                  </a:lnTo>
                  <a:lnTo>
                    <a:pt x="2708" y="1496"/>
                  </a:lnTo>
                  <a:lnTo>
                    <a:pt x="2712" y="1403"/>
                  </a:lnTo>
                  <a:lnTo>
                    <a:pt x="2715" y="1458"/>
                  </a:lnTo>
                  <a:lnTo>
                    <a:pt x="2717" y="1458"/>
                  </a:lnTo>
                  <a:lnTo>
                    <a:pt x="2721" y="1496"/>
                  </a:lnTo>
                  <a:lnTo>
                    <a:pt x="2724" y="1496"/>
                  </a:lnTo>
                  <a:lnTo>
                    <a:pt x="2728" y="1458"/>
                  </a:lnTo>
                  <a:lnTo>
                    <a:pt x="2731" y="1440"/>
                  </a:lnTo>
                  <a:lnTo>
                    <a:pt x="2734" y="1458"/>
                  </a:lnTo>
                  <a:lnTo>
                    <a:pt x="2738" y="1440"/>
                  </a:lnTo>
                  <a:lnTo>
                    <a:pt x="2740" y="1421"/>
                  </a:lnTo>
                  <a:lnTo>
                    <a:pt x="2744" y="1421"/>
                  </a:lnTo>
                  <a:lnTo>
                    <a:pt x="2747" y="1421"/>
                  </a:lnTo>
                  <a:lnTo>
                    <a:pt x="2750" y="1458"/>
                  </a:lnTo>
                  <a:lnTo>
                    <a:pt x="2754" y="1496"/>
                  </a:lnTo>
                  <a:lnTo>
                    <a:pt x="2757" y="1477"/>
                  </a:lnTo>
                  <a:lnTo>
                    <a:pt x="2761" y="1440"/>
                  </a:lnTo>
                  <a:lnTo>
                    <a:pt x="2763" y="1440"/>
                  </a:lnTo>
                  <a:lnTo>
                    <a:pt x="2766" y="1421"/>
                  </a:lnTo>
                  <a:lnTo>
                    <a:pt x="2770" y="1458"/>
                  </a:lnTo>
                  <a:lnTo>
                    <a:pt x="2773" y="1421"/>
                  </a:lnTo>
                  <a:lnTo>
                    <a:pt x="2776" y="1385"/>
                  </a:lnTo>
                  <a:lnTo>
                    <a:pt x="2780" y="1421"/>
                  </a:lnTo>
                  <a:lnTo>
                    <a:pt x="2783" y="1458"/>
                  </a:lnTo>
                  <a:lnTo>
                    <a:pt x="2786" y="1440"/>
                  </a:lnTo>
                  <a:lnTo>
                    <a:pt x="2789" y="1385"/>
                  </a:lnTo>
                  <a:lnTo>
                    <a:pt x="2792" y="1421"/>
                  </a:lnTo>
                  <a:lnTo>
                    <a:pt x="2796" y="1458"/>
                  </a:lnTo>
                  <a:lnTo>
                    <a:pt x="2799" y="1477"/>
                  </a:lnTo>
                  <a:lnTo>
                    <a:pt x="2803" y="1421"/>
                  </a:lnTo>
                  <a:lnTo>
                    <a:pt x="2806" y="1458"/>
                  </a:lnTo>
                  <a:lnTo>
                    <a:pt x="2808" y="1440"/>
                  </a:lnTo>
                  <a:lnTo>
                    <a:pt x="2812" y="1458"/>
                  </a:lnTo>
                  <a:lnTo>
                    <a:pt x="2815" y="1458"/>
                  </a:lnTo>
                  <a:lnTo>
                    <a:pt x="2818" y="1458"/>
                  </a:lnTo>
                  <a:lnTo>
                    <a:pt x="2822" y="1403"/>
                  </a:lnTo>
                  <a:lnTo>
                    <a:pt x="2825" y="1440"/>
                  </a:lnTo>
                  <a:lnTo>
                    <a:pt x="2829" y="1440"/>
                  </a:lnTo>
                  <a:lnTo>
                    <a:pt x="2832" y="1458"/>
                  </a:lnTo>
                  <a:lnTo>
                    <a:pt x="2834" y="1458"/>
                  </a:lnTo>
                  <a:lnTo>
                    <a:pt x="2838" y="1496"/>
                  </a:lnTo>
                  <a:lnTo>
                    <a:pt x="2841" y="1477"/>
                  </a:lnTo>
                  <a:lnTo>
                    <a:pt x="2844" y="1458"/>
                  </a:lnTo>
                  <a:lnTo>
                    <a:pt x="2848" y="1514"/>
                  </a:lnTo>
                  <a:lnTo>
                    <a:pt x="2851" y="1440"/>
                  </a:lnTo>
                  <a:lnTo>
                    <a:pt x="2855" y="1421"/>
                  </a:lnTo>
                  <a:lnTo>
                    <a:pt x="2857" y="1477"/>
                  </a:lnTo>
                  <a:lnTo>
                    <a:pt x="2860" y="1421"/>
                  </a:lnTo>
                  <a:lnTo>
                    <a:pt x="2864" y="1458"/>
                  </a:lnTo>
                  <a:lnTo>
                    <a:pt x="2867" y="1440"/>
                  </a:lnTo>
                  <a:lnTo>
                    <a:pt x="2871" y="1440"/>
                  </a:lnTo>
                  <a:lnTo>
                    <a:pt x="2874" y="1440"/>
                  </a:lnTo>
                  <a:lnTo>
                    <a:pt x="2877" y="1458"/>
                  </a:lnTo>
                  <a:lnTo>
                    <a:pt x="2880" y="1421"/>
                  </a:lnTo>
                  <a:lnTo>
                    <a:pt x="2883" y="1440"/>
                  </a:lnTo>
                  <a:lnTo>
                    <a:pt x="2886" y="1421"/>
                  </a:lnTo>
                  <a:lnTo>
                    <a:pt x="2890" y="1496"/>
                  </a:lnTo>
                  <a:lnTo>
                    <a:pt x="2893" y="1532"/>
                  </a:lnTo>
                  <a:lnTo>
                    <a:pt x="2897" y="1496"/>
                  </a:lnTo>
                  <a:lnTo>
                    <a:pt x="2900" y="1440"/>
                  </a:lnTo>
                  <a:lnTo>
                    <a:pt x="2902" y="1421"/>
                  </a:lnTo>
                  <a:lnTo>
                    <a:pt x="2906" y="1440"/>
                  </a:lnTo>
                  <a:lnTo>
                    <a:pt x="2909" y="1477"/>
                  </a:lnTo>
                  <a:lnTo>
                    <a:pt x="2913" y="1385"/>
                  </a:lnTo>
                  <a:lnTo>
                    <a:pt x="2916" y="1421"/>
                  </a:lnTo>
                  <a:lnTo>
                    <a:pt x="2919" y="1440"/>
                  </a:lnTo>
                  <a:lnTo>
                    <a:pt x="2923" y="1440"/>
                  </a:lnTo>
                  <a:lnTo>
                    <a:pt x="2925" y="1385"/>
                  </a:lnTo>
                  <a:lnTo>
                    <a:pt x="2928" y="1440"/>
                  </a:lnTo>
                  <a:lnTo>
                    <a:pt x="2932" y="1421"/>
                  </a:lnTo>
                  <a:lnTo>
                    <a:pt x="2935" y="1458"/>
                  </a:lnTo>
                  <a:lnTo>
                    <a:pt x="2939" y="1440"/>
                  </a:lnTo>
                  <a:lnTo>
                    <a:pt x="2942" y="1440"/>
                  </a:lnTo>
                  <a:lnTo>
                    <a:pt x="2945" y="1458"/>
                  </a:lnTo>
                  <a:lnTo>
                    <a:pt x="2949" y="1440"/>
                  </a:lnTo>
                  <a:lnTo>
                    <a:pt x="2951" y="1458"/>
                  </a:lnTo>
                  <a:lnTo>
                    <a:pt x="2955" y="1477"/>
                  </a:lnTo>
                  <a:lnTo>
                    <a:pt x="2958" y="1496"/>
                  </a:lnTo>
                  <a:lnTo>
                    <a:pt x="2961" y="1440"/>
                  </a:lnTo>
                  <a:lnTo>
                    <a:pt x="2965" y="1421"/>
                  </a:lnTo>
                  <a:lnTo>
                    <a:pt x="2968" y="1477"/>
                  </a:lnTo>
                  <a:lnTo>
                    <a:pt x="2972" y="1458"/>
                  </a:lnTo>
                  <a:lnTo>
                    <a:pt x="2974" y="1440"/>
                  </a:lnTo>
                  <a:lnTo>
                    <a:pt x="2977" y="1496"/>
                  </a:lnTo>
                  <a:lnTo>
                    <a:pt x="2981" y="1514"/>
                  </a:lnTo>
                  <a:lnTo>
                    <a:pt x="2984" y="1440"/>
                  </a:lnTo>
                  <a:lnTo>
                    <a:pt x="2987" y="1458"/>
                  </a:lnTo>
                  <a:lnTo>
                    <a:pt x="2991" y="1496"/>
                  </a:lnTo>
                  <a:lnTo>
                    <a:pt x="2994" y="1458"/>
                  </a:lnTo>
                  <a:lnTo>
                    <a:pt x="2996" y="1477"/>
                  </a:lnTo>
                  <a:lnTo>
                    <a:pt x="3000" y="1458"/>
                  </a:lnTo>
                  <a:lnTo>
                    <a:pt x="3003" y="1421"/>
                  </a:lnTo>
                  <a:lnTo>
                    <a:pt x="3007" y="1421"/>
                  </a:lnTo>
                  <a:lnTo>
                    <a:pt x="3010" y="1403"/>
                  </a:lnTo>
                  <a:lnTo>
                    <a:pt x="3013" y="1440"/>
                  </a:lnTo>
                  <a:lnTo>
                    <a:pt x="3017" y="1440"/>
                  </a:lnTo>
                  <a:lnTo>
                    <a:pt x="3019" y="1440"/>
                  </a:lnTo>
                  <a:lnTo>
                    <a:pt x="3023" y="1421"/>
                  </a:lnTo>
                  <a:lnTo>
                    <a:pt x="3026" y="1385"/>
                  </a:lnTo>
                  <a:lnTo>
                    <a:pt x="3029" y="1403"/>
                  </a:lnTo>
                  <a:lnTo>
                    <a:pt x="3033" y="1477"/>
                  </a:lnTo>
                  <a:lnTo>
                    <a:pt x="3036" y="1440"/>
                  </a:lnTo>
                  <a:lnTo>
                    <a:pt x="3040" y="1458"/>
                  </a:lnTo>
                  <a:lnTo>
                    <a:pt x="3043" y="1385"/>
                  </a:lnTo>
                  <a:lnTo>
                    <a:pt x="3045" y="1440"/>
                  </a:lnTo>
                  <a:lnTo>
                    <a:pt x="3049" y="1477"/>
                  </a:lnTo>
                  <a:lnTo>
                    <a:pt x="3052" y="1458"/>
                  </a:lnTo>
                  <a:lnTo>
                    <a:pt x="3055" y="1403"/>
                  </a:lnTo>
                  <a:lnTo>
                    <a:pt x="3059" y="1367"/>
                  </a:lnTo>
                  <a:lnTo>
                    <a:pt x="3062" y="1403"/>
                  </a:lnTo>
                  <a:lnTo>
                    <a:pt x="3066" y="1477"/>
                  </a:lnTo>
                  <a:lnTo>
                    <a:pt x="3068" y="1403"/>
                  </a:lnTo>
                  <a:lnTo>
                    <a:pt x="3071" y="1367"/>
                  </a:lnTo>
                  <a:lnTo>
                    <a:pt x="3075" y="1477"/>
                  </a:lnTo>
                  <a:lnTo>
                    <a:pt x="3078" y="1514"/>
                  </a:lnTo>
                  <a:lnTo>
                    <a:pt x="3082" y="1440"/>
                  </a:lnTo>
                  <a:lnTo>
                    <a:pt x="3085" y="1421"/>
                  </a:lnTo>
                  <a:lnTo>
                    <a:pt x="3088" y="1440"/>
                  </a:lnTo>
                  <a:lnTo>
                    <a:pt x="3091" y="1458"/>
                  </a:lnTo>
                  <a:lnTo>
                    <a:pt x="3094" y="1421"/>
                  </a:lnTo>
                  <a:lnTo>
                    <a:pt x="3097" y="1458"/>
                  </a:lnTo>
                  <a:lnTo>
                    <a:pt x="3101" y="1421"/>
                  </a:lnTo>
                  <a:lnTo>
                    <a:pt x="3104" y="1458"/>
                  </a:lnTo>
                  <a:lnTo>
                    <a:pt x="3108" y="1477"/>
                  </a:lnTo>
                  <a:lnTo>
                    <a:pt x="3111" y="1458"/>
                  </a:lnTo>
                  <a:lnTo>
                    <a:pt x="3113" y="1440"/>
                  </a:lnTo>
                  <a:lnTo>
                    <a:pt x="3117" y="1477"/>
                  </a:lnTo>
                  <a:lnTo>
                    <a:pt x="3120" y="1403"/>
                  </a:lnTo>
                  <a:lnTo>
                    <a:pt x="3123" y="1440"/>
                  </a:lnTo>
                  <a:lnTo>
                    <a:pt x="3127" y="1421"/>
                  </a:lnTo>
                  <a:lnTo>
                    <a:pt x="3130" y="1458"/>
                  </a:lnTo>
                  <a:lnTo>
                    <a:pt x="3134" y="1421"/>
                  </a:lnTo>
                  <a:lnTo>
                    <a:pt x="3137" y="1477"/>
                  </a:lnTo>
                  <a:lnTo>
                    <a:pt x="3139" y="1477"/>
                  </a:lnTo>
                  <a:lnTo>
                    <a:pt x="3143" y="1496"/>
                  </a:lnTo>
                  <a:lnTo>
                    <a:pt x="3146" y="1477"/>
                  </a:lnTo>
                  <a:lnTo>
                    <a:pt x="3150" y="1440"/>
                  </a:lnTo>
                  <a:lnTo>
                    <a:pt x="3153" y="1458"/>
                  </a:lnTo>
                  <a:lnTo>
                    <a:pt x="3156" y="1440"/>
                  </a:lnTo>
                  <a:lnTo>
                    <a:pt x="3160" y="1458"/>
                  </a:lnTo>
                  <a:lnTo>
                    <a:pt x="3162" y="1440"/>
                  </a:lnTo>
                  <a:lnTo>
                    <a:pt x="3165" y="1514"/>
                  </a:lnTo>
                  <a:lnTo>
                    <a:pt x="3169" y="1514"/>
                  </a:lnTo>
                  <a:lnTo>
                    <a:pt x="3172" y="1496"/>
                  </a:lnTo>
                  <a:lnTo>
                    <a:pt x="3176" y="1440"/>
                  </a:lnTo>
                  <a:lnTo>
                    <a:pt x="3179" y="1403"/>
                  </a:lnTo>
                  <a:lnTo>
                    <a:pt x="3182" y="1403"/>
                  </a:lnTo>
                  <a:lnTo>
                    <a:pt x="3186" y="1421"/>
                  </a:lnTo>
                  <a:lnTo>
                    <a:pt x="3188" y="1514"/>
                  </a:lnTo>
                  <a:lnTo>
                    <a:pt x="3192" y="1477"/>
                  </a:lnTo>
                  <a:lnTo>
                    <a:pt x="3195" y="1496"/>
                  </a:lnTo>
                  <a:lnTo>
                    <a:pt x="3198" y="1440"/>
                  </a:lnTo>
                  <a:lnTo>
                    <a:pt x="3202" y="1496"/>
                  </a:lnTo>
                  <a:lnTo>
                    <a:pt x="3205" y="1477"/>
                  </a:lnTo>
                  <a:lnTo>
                    <a:pt x="3209" y="1421"/>
                  </a:lnTo>
                  <a:lnTo>
                    <a:pt x="3211" y="1421"/>
                  </a:lnTo>
                  <a:lnTo>
                    <a:pt x="3214" y="1403"/>
                  </a:lnTo>
                  <a:lnTo>
                    <a:pt x="3218" y="1458"/>
                  </a:lnTo>
                  <a:lnTo>
                    <a:pt x="3221" y="1514"/>
                  </a:lnTo>
                  <a:lnTo>
                    <a:pt x="3224" y="1421"/>
                  </a:lnTo>
                  <a:lnTo>
                    <a:pt x="3228" y="1458"/>
                  </a:lnTo>
                  <a:lnTo>
                    <a:pt x="3231" y="1477"/>
                  </a:lnTo>
                  <a:lnTo>
                    <a:pt x="3234" y="1514"/>
                  </a:lnTo>
                  <a:lnTo>
                    <a:pt x="3237" y="1440"/>
                  </a:lnTo>
                  <a:lnTo>
                    <a:pt x="3240" y="1477"/>
                  </a:lnTo>
                  <a:lnTo>
                    <a:pt x="3244" y="1514"/>
                  </a:lnTo>
                  <a:lnTo>
                    <a:pt x="3247" y="1551"/>
                  </a:lnTo>
                  <a:lnTo>
                    <a:pt x="3251" y="1421"/>
                  </a:lnTo>
                  <a:lnTo>
                    <a:pt x="3254" y="1440"/>
                  </a:lnTo>
                  <a:lnTo>
                    <a:pt x="3257" y="1458"/>
                  </a:lnTo>
                  <a:lnTo>
                    <a:pt x="3260" y="1440"/>
                  </a:lnTo>
                  <a:lnTo>
                    <a:pt x="3263" y="1458"/>
                  </a:lnTo>
                  <a:lnTo>
                    <a:pt x="3266" y="1477"/>
                  </a:lnTo>
                  <a:lnTo>
                    <a:pt x="3270" y="1477"/>
                  </a:lnTo>
                  <a:lnTo>
                    <a:pt x="3273" y="1458"/>
                  </a:lnTo>
                  <a:lnTo>
                    <a:pt x="3277" y="1440"/>
                  </a:lnTo>
                  <a:lnTo>
                    <a:pt x="3280" y="1440"/>
                  </a:lnTo>
                  <a:lnTo>
                    <a:pt x="3282" y="1385"/>
                  </a:lnTo>
                  <a:lnTo>
                    <a:pt x="3286" y="1458"/>
                  </a:lnTo>
                  <a:lnTo>
                    <a:pt x="3289" y="1385"/>
                  </a:lnTo>
                  <a:lnTo>
                    <a:pt x="3292" y="1421"/>
                  </a:lnTo>
                  <a:lnTo>
                    <a:pt x="3296" y="1421"/>
                  </a:lnTo>
                  <a:lnTo>
                    <a:pt x="3299" y="1496"/>
                  </a:lnTo>
                  <a:lnTo>
                    <a:pt x="3303" y="1440"/>
                  </a:lnTo>
                  <a:lnTo>
                    <a:pt x="3305" y="1458"/>
                  </a:lnTo>
                  <a:lnTo>
                    <a:pt x="3308" y="1440"/>
                  </a:lnTo>
                  <a:lnTo>
                    <a:pt x="3312" y="1477"/>
                  </a:lnTo>
                  <a:lnTo>
                    <a:pt x="3315" y="1458"/>
                  </a:lnTo>
                  <a:lnTo>
                    <a:pt x="3319" y="1458"/>
                  </a:lnTo>
                  <a:lnTo>
                    <a:pt x="3322" y="1385"/>
                  </a:lnTo>
                  <a:lnTo>
                    <a:pt x="3325" y="1421"/>
                  </a:lnTo>
                  <a:lnTo>
                    <a:pt x="3329" y="1458"/>
                  </a:lnTo>
                  <a:lnTo>
                    <a:pt x="3331" y="1458"/>
                  </a:lnTo>
                  <a:lnTo>
                    <a:pt x="3334" y="1421"/>
                  </a:lnTo>
                  <a:lnTo>
                    <a:pt x="3338" y="1385"/>
                  </a:lnTo>
                  <a:lnTo>
                    <a:pt x="3341" y="1458"/>
                  </a:lnTo>
                  <a:lnTo>
                    <a:pt x="3345" y="1458"/>
                  </a:lnTo>
                  <a:lnTo>
                    <a:pt x="3348" y="1440"/>
                  </a:lnTo>
                  <a:lnTo>
                    <a:pt x="3351" y="1458"/>
                  </a:lnTo>
                  <a:lnTo>
                    <a:pt x="3354" y="1477"/>
                  </a:lnTo>
                  <a:lnTo>
                    <a:pt x="3357" y="1496"/>
                  </a:lnTo>
                  <a:lnTo>
                    <a:pt x="3361" y="1477"/>
                  </a:lnTo>
                  <a:lnTo>
                    <a:pt x="3364" y="1421"/>
                  </a:lnTo>
                  <a:lnTo>
                    <a:pt x="3367" y="1421"/>
                  </a:lnTo>
                  <a:lnTo>
                    <a:pt x="3371" y="1514"/>
                  </a:lnTo>
                  <a:lnTo>
                    <a:pt x="3374" y="1440"/>
                  </a:lnTo>
                  <a:lnTo>
                    <a:pt x="3378" y="1514"/>
                  </a:lnTo>
                  <a:lnTo>
                    <a:pt x="3380" y="1403"/>
                  </a:lnTo>
                  <a:lnTo>
                    <a:pt x="3383" y="1477"/>
                  </a:lnTo>
                  <a:lnTo>
                    <a:pt x="3387" y="1477"/>
                  </a:lnTo>
                  <a:lnTo>
                    <a:pt x="3390" y="1477"/>
                  </a:lnTo>
                  <a:lnTo>
                    <a:pt x="3393" y="1496"/>
                  </a:lnTo>
                  <a:lnTo>
                    <a:pt x="3397" y="1440"/>
                  </a:lnTo>
                  <a:lnTo>
                    <a:pt x="3400" y="1496"/>
                  </a:lnTo>
                  <a:lnTo>
                    <a:pt x="3403" y="1458"/>
                  </a:lnTo>
                  <a:lnTo>
                    <a:pt x="3406" y="1421"/>
                  </a:lnTo>
                  <a:lnTo>
                    <a:pt x="3409" y="1440"/>
                  </a:lnTo>
                  <a:lnTo>
                    <a:pt x="3413" y="1440"/>
                  </a:lnTo>
                  <a:lnTo>
                    <a:pt x="3416" y="1385"/>
                  </a:lnTo>
                  <a:lnTo>
                    <a:pt x="3420" y="1421"/>
                  </a:lnTo>
                  <a:lnTo>
                    <a:pt x="3423" y="1440"/>
                  </a:lnTo>
                  <a:lnTo>
                    <a:pt x="3426" y="1440"/>
                  </a:lnTo>
                  <a:lnTo>
                    <a:pt x="3429" y="1367"/>
                  </a:lnTo>
                  <a:lnTo>
                    <a:pt x="3432" y="1403"/>
                  </a:lnTo>
                  <a:lnTo>
                    <a:pt x="3435" y="1477"/>
                  </a:lnTo>
                  <a:lnTo>
                    <a:pt x="3439" y="1496"/>
                  </a:lnTo>
                  <a:lnTo>
                    <a:pt x="3442" y="1458"/>
                  </a:lnTo>
                  <a:lnTo>
                    <a:pt x="3446" y="1458"/>
                  </a:lnTo>
                  <a:lnTo>
                    <a:pt x="3449" y="1440"/>
                  </a:lnTo>
                  <a:lnTo>
                    <a:pt x="3451" y="1496"/>
                  </a:lnTo>
                  <a:lnTo>
                    <a:pt x="3455" y="1496"/>
                  </a:lnTo>
                  <a:lnTo>
                    <a:pt x="3458" y="1440"/>
                  </a:lnTo>
                  <a:lnTo>
                    <a:pt x="3461" y="1458"/>
                  </a:lnTo>
                  <a:lnTo>
                    <a:pt x="3465" y="1532"/>
                  </a:lnTo>
                  <a:lnTo>
                    <a:pt x="3468" y="1496"/>
                  </a:lnTo>
                  <a:lnTo>
                    <a:pt x="3472" y="1477"/>
                  </a:lnTo>
                  <a:lnTo>
                    <a:pt x="3475" y="1421"/>
                  </a:lnTo>
                  <a:lnTo>
                    <a:pt x="3477" y="1458"/>
                  </a:lnTo>
                  <a:lnTo>
                    <a:pt x="3481" y="1477"/>
                  </a:lnTo>
                  <a:lnTo>
                    <a:pt x="3484" y="1496"/>
                  </a:lnTo>
                  <a:lnTo>
                    <a:pt x="3488" y="1496"/>
                  </a:lnTo>
                  <a:lnTo>
                    <a:pt x="3491" y="1440"/>
                  </a:lnTo>
                  <a:lnTo>
                    <a:pt x="3494" y="1496"/>
                  </a:lnTo>
                  <a:lnTo>
                    <a:pt x="3498" y="1440"/>
                  </a:lnTo>
                  <a:lnTo>
                    <a:pt x="3500" y="1477"/>
                  </a:lnTo>
                  <a:lnTo>
                    <a:pt x="3503" y="1440"/>
                  </a:lnTo>
                  <a:lnTo>
                    <a:pt x="3507" y="1477"/>
                  </a:lnTo>
                  <a:lnTo>
                    <a:pt x="3510" y="1458"/>
                  </a:lnTo>
                  <a:lnTo>
                    <a:pt x="3514" y="1496"/>
                  </a:lnTo>
                  <a:lnTo>
                    <a:pt x="3517" y="1440"/>
                  </a:lnTo>
                  <a:lnTo>
                    <a:pt x="3520" y="1477"/>
                  </a:lnTo>
                  <a:lnTo>
                    <a:pt x="3524" y="1496"/>
                  </a:lnTo>
                  <a:lnTo>
                    <a:pt x="3526" y="1458"/>
                  </a:lnTo>
                  <a:lnTo>
                    <a:pt x="3530" y="1477"/>
                  </a:lnTo>
                  <a:lnTo>
                    <a:pt x="3533" y="1458"/>
                  </a:lnTo>
                  <a:lnTo>
                    <a:pt x="3536" y="1421"/>
                  </a:lnTo>
                  <a:lnTo>
                    <a:pt x="3540" y="1440"/>
                  </a:lnTo>
                  <a:lnTo>
                    <a:pt x="3543" y="1440"/>
                  </a:lnTo>
                  <a:lnTo>
                    <a:pt x="3547" y="1403"/>
                  </a:lnTo>
                  <a:lnTo>
                    <a:pt x="3549" y="1403"/>
                  </a:lnTo>
                  <a:lnTo>
                    <a:pt x="3552" y="1385"/>
                  </a:lnTo>
                  <a:lnTo>
                    <a:pt x="3556" y="1421"/>
                  </a:lnTo>
                  <a:lnTo>
                    <a:pt x="3559" y="1329"/>
                  </a:lnTo>
                  <a:lnTo>
                    <a:pt x="3562" y="1385"/>
                  </a:lnTo>
                  <a:lnTo>
                    <a:pt x="3566" y="1403"/>
                  </a:lnTo>
                  <a:lnTo>
                    <a:pt x="3569" y="1385"/>
                  </a:lnTo>
                  <a:lnTo>
                    <a:pt x="3573" y="1403"/>
                  </a:lnTo>
                  <a:lnTo>
                    <a:pt x="3575" y="1477"/>
                  </a:lnTo>
                  <a:lnTo>
                    <a:pt x="3578" y="1440"/>
                  </a:lnTo>
                  <a:lnTo>
                    <a:pt x="3582" y="1440"/>
                  </a:lnTo>
                  <a:lnTo>
                    <a:pt x="3585" y="1440"/>
                  </a:lnTo>
                  <a:lnTo>
                    <a:pt x="3589" y="1440"/>
                  </a:lnTo>
                  <a:lnTo>
                    <a:pt x="3592" y="1514"/>
                  </a:lnTo>
                  <a:lnTo>
                    <a:pt x="3595" y="1403"/>
                  </a:lnTo>
                  <a:lnTo>
                    <a:pt x="3598" y="1458"/>
                  </a:lnTo>
                  <a:lnTo>
                    <a:pt x="3601" y="1421"/>
                  </a:lnTo>
                  <a:lnTo>
                    <a:pt x="3604" y="1496"/>
                  </a:lnTo>
                  <a:lnTo>
                    <a:pt x="3608" y="1496"/>
                  </a:lnTo>
                  <a:lnTo>
                    <a:pt x="3611" y="1496"/>
                  </a:lnTo>
                  <a:lnTo>
                    <a:pt x="3615" y="1477"/>
                  </a:lnTo>
                  <a:lnTo>
                    <a:pt x="3618" y="1421"/>
                  </a:lnTo>
                  <a:lnTo>
                    <a:pt x="3621" y="1477"/>
                  </a:lnTo>
                  <a:lnTo>
                    <a:pt x="3624" y="1477"/>
                  </a:lnTo>
                  <a:lnTo>
                    <a:pt x="3627" y="1514"/>
                  </a:lnTo>
                  <a:lnTo>
                    <a:pt x="3630" y="1477"/>
                  </a:lnTo>
                  <a:lnTo>
                    <a:pt x="3634" y="1477"/>
                  </a:lnTo>
                  <a:lnTo>
                    <a:pt x="3637" y="1440"/>
                  </a:lnTo>
                  <a:lnTo>
                    <a:pt x="3641" y="1496"/>
                  </a:lnTo>
                  <a:lnTo>
                    <a:pt x="3644" y="1477"/>
                  </a:lnTo>
                  <a:lnTo>
                    <a:pt x="3646" y="1496"/>
                  </a:lnTo>
                  <a:lnTo>
                    <a:pt x="3650" y="1458"/>
                  </a:lnTo>
                  <a:lnTo>
                    <a:pt x="3653" y="1440"/>
                  </a:lnTo>
                  <a:lnTo>
                    <a:pt x="3657" y="1496"/>
                  </a:lnTo>
                  <a:lnTo>
                    <a:pt x="3660" y="1440"/>
                  </a:lnTo>
                  <a:lnTo>
                    <a:pt x="3663" y="1514"/>
                  </a:lnTo>
                  <a:lnTo>
                    <a:pt x="3667" y="1403"/>
                  </a:lnTo>
                  <a:lnTo>
                    <a:pt x="3670" y="1403"/>
                  </a:lnTo>
                  <a:lnTo>
                    <a:pt x="3672" y="1477"/>
                  </a:lnTo>
                  <a:lnTo>
                    <a:pt x="3676" y="1421"/>
                  </a:lnTo>
                  <a:lnTo>
                    <a:pt x="3679" y="1440"/>
                  </a:lnTo>
                  <a:lnTo>
                    <a:pt x="3683" y="1403"/>
                  </a:lnTo>
                  <a:lnTo>
                    <a:pt x="3686" y="1421"/>
                  </a:lnTo>
                  <a:lnTo>
                    <a:pt x="3689" y="1421"/>
                  </a:lnTo>
                  <a:lnTo>
                    <a:pt x="3693" y="1403"/>
                  </a:lnTo>
                  <a:lnTo>
                    <a:pt x="3696" y="1440"/>
                  </a:lnTo>
                  <a:lnTo>
                    <a:pt x="3699" y="1367"/>
                  </a:lnTo>
                  <a:lnTo>
                    <a:pt x="3702" y="1458"/>
                  </a:lnTo>
                  <a:lnTo>
                    <a:pt x="3705" y="1477"/>
                  </a:lnTo>
                  <a:lnTo>
                    <a:pt x="3709" y="1458"/>
                  </a:lnTo>
                  <a:lnTo>
                    <a:pt x="3712" y="1440"/>
                  </a:lnTo>
                  <a:lnTo>
                    <a:pt x="3716" y="1458"/>
                  </a:lnTo>
                  <a:lnTo>
                    <a:pt x="3719" y="1458"/>
                  </a:lnTo>
                  <a:lnTo>
                    <a:pt x="3721" y="1440"/>
                  </a:lnTo>
                  <a:lnTo>
                    <a:pt x="3725" y="1421"/>
                  </a:lnTo>
                  <a:lnTo>
                    <a:pt x="3728" y="1440"/>
                  </a:lnTo>
                  <a:lnTo>
                    <a:pt x="3731" y="1477"/>
                  </a:lnTo>
                  <a:lnTo>
                    <a:pt x="3735" y="1496"/>
                  </a:lnTo>
                  <a:lnTo>
                    <a:pt x="3738" y="1496"/>
                  </a:lnTo>
                  <a:lnTo>
                    <a:pt x="3742" y="1477"/>
                  </a:lnTo>
                  <a:lnTo>
                    <a:pt x="3745" y="1477"/>
                  </a:lnTo>
                  <a:lnTo>
                    <a:pt x="3747" y="1421"/>
                  </a:lnTo>
                  <a:lnTo>
                    <a:pt x="3751" y="1458"/>
                  </a:lnTo>
                  <a:lnTo>
                    <a:pt x="3754" y="1477"/>
                  </a:lnTo>
                  <a:lnTo>
                    <a:pt x="3757" y="1477"/>
                  </a:lnTo>
                  <a:lnTo>
                    <a:pt x="3761" y="1458"/>
                  </a:lnTo>
                  <a:lnTo>
                    <a:pt x="3764" y="1458"/>
                  </a:lnTo>
                  <a:lnTo>
                    <a:pt x="3768" y="1514"/>
                  </a:lnTo>
                  <a:lnTo>
                    <a:pt x="3771" y="1458"/>
                  </a:lnTo>
                  <a:lnTo>
                    <a:pt x="3773" y="1440"/>
                  </a:lnTo>
                  <a:lnTo>
                    <a:pt x="3777" y="1477"/>
                  </a:lnTo>
                  <a:lnTo>
                    <a:pt x="3780" y="1477"/>
                  </a:lnTo>
                  <a:lnTo>
                    <a:pt x="3784" y="1440"/>
                  </a:lnTo>
                  <a:lnTo>
                    <a:pt x="3787" y="1421"/>
                  </a:lnTo>
                  <a:lnTo>
                    <a:pt x="3790" y="1403"/>
                  </a:lnTo>
                  <a:lnTo>
                    <a:pt x="3794" y="1421"/>
                  </a:lnTo>
                  <a:lnTo>
                    <a:pt x="3796" y="1440"/>
                  </a:lnTo>
                  <a:lnTo>
                    <a:pt x="3799" y="1403"/>
                  </a:lnTo>
                  <a:lnTo>
                    <a:pt x="3803" y="1367"/>
                  </a:lnTo>
                  <a:lnTo>
                    <a:pt x="3806" y="1403"/>
                  </a:lnTo>
                  <a:lnTo>
                    <a:pt x="3810" y="1421"/>
                  </a:lnTo>
                  <a:lnTo>
                    <a:pt x="3813" y="1477"/>
                  </a:lnTo>
                  <a:lnTo>
                    <a:pt x="3816" y="1421"/>
                  </a:lnTo>
                  <a:lnTo>
                    <a:pt x="3820" y="1440"/>
                  </a:lnTo>
                  <a:lnTo>
                    <a:pt x="3822" y="1403"/>
                  </a:lnTo>
                  <a:lnTo>
                    <a:pt x="3826" y="1458"/>
                  </a:lnTo>
                  <a:lnTo>
                    <a:pt x="3829" y="1403"/>
                  </a:lnTo>
                  <a:lnTo>
                    <a:pt x="3832" y="1440"/>
                  </a:lnTo>
                  <a:lnTo>
                    <a:pt x="3836" y="1496"/>
                  </a:lnTo>
                  <a:lnTo>
                    <a:pt x="3839" y="1440"/>
                  </a:lnTo>
                  <a:lnTo>
                    <a:pt x="3843" y="1496"/>
                  </a:lnTo>
                  <a:lnTo>
                    <a:pt x="3846" y="1514"/>
                  </a:lnTo>
                  <a:lnTo>
                    <a:pt x="3848" y="1403"/>
                  </a:lnTo>
                  <a:lnTo>
                    <a:pt x="3852" y="1385"/>
                  </a:lnTo>
                  <a:lnTo>
                    <a:pt x="3855" y="1403"/>
                  </a:lnTo>
                  <a:lnTo>
                    <a:pt x="3858" y="1477"/>
                  </a:lnTo>
                  <a:lnTo>
                    <a:pt x="3862" y="1440"/>
                  </a:lnTo>
                  <a:lnTo>
                    <a:pt x="3865" y="1403"/>
                  </a:lnTo>
                  <a:lnTo>
                    <a:pt x="3869" y="1440"/>
                  </a:lnTo>
                  <a:lnTo>
                    <a:pt x="3872" y="1477"/>
                  </a:lnTo>
                  <a:lnTo>
                    <a:pt x="3874" y="1440"/>
                  </a:lnTo>
                  <a:lnTo>
                    <a:pt x="3878" y="1440"/>
                  </a:lnTo>
                  <a:lnTo>
                    <a:pt x="3881" y="1385"/>
                  </a:lnTo>
                  <a:lnTo>
                    <a:pt x="3885" y="1440"/>
                  </a:lnTo>
                  <a:lnTo>
                    <a:pt x="3888" y="1421"/>
                  </a:lnTo>
                  <a:lnTo>
                    <a:pt x="3891" y="1440"/>
                  </a:lnTo>
                  <a:lnTo>
                    <a:pt x="3895" y="1458"/>
                  </a:lnTo>
                  <a:lnTo>
                    <a:pt x="3897" y="1440"/>
                  </a:lnTo>
                  <a:lnTo>
                    <a:pt x="3900" y="1403"/>
                  </a:lnTo>
                  <a:lnTo>
                    <a:pt x="3904" y="1440"/>
                  </a:lnTo>
                  <a:lnTo>
                    <a:pt x="3907" y="1440"/>
                  </a:lnTo>
                  <a:lnTo>
                    <a:pt x="3911" y="1458"/>
                  </a:lnTo>
                  <a:lnTo>
                    <a:pt x="3914" y="1421"/>
                  </a:lnTo>
                  <a:lnTo>
                    <a:pt x="3917" y="1403"/>
                  </a:lnTo>
                  <a:lnTo>
                    <a:pt x="3921" y="1440"/>
                  </a:lnTo>
                  <a:lnTo>
                    <a:pt x="3923" y="1421"/>
                  </a:lnTo>
                  <a:lnTo>
                    <a:pt x="3926" y="1477"/>
                  </a:lnTo>
                  <a:lnTo>
                    <a:pt x="3930" y="1477"/>
                  </a:lnTo>
                  <a:lnTo>
                    <a:pt x="3933" y="1367"/>
                  </a:lnTo>
                  <a:lnTo>
                    <a:pt x="3937" y="1458"/>
                  </a:lnTo>
                  <a:lnTo>
                    <a:pt x="3940" y="1477"/>
                  </a:lnTo>
                  <a:lnTo>
                    <a:pt x="3943" y="1403"/>
                  </a:lnTo>
                  <a:lnTo>
                    <a:pt x="3947" y="1440"/>
                  </a:lnTo>
                  <a:lnTo>
                    <a:pt x="3949" y="1458"/>
                  </a:lnTo>
                  <a:lnTo>
                    <a:pt x="3953" y="1385"/>
                  </a:lnTo>
                  <a:lnTo>
                    <a:pt x="3956" y="1329"/>
                  </a:lnTo>
                  <a:lnTo>
                    <a:pt x="3959" y="1385"/>
                  </a:lnTo>
                  <a:lnTo>
                    <a:pt x="3963" y="1385"/>
                  </a:lnTo>
                  <a:lnTo>
                    <a:pt x="3966" y="1440"/>
                  </a:lnTo>
                  <a:lnTo>
                    <a:pt x="3970" y="1458"/>
                  </a:lnTo>
                  <a:lnTo>
                    <a:pt x="3973" y="1477"/>
                  </a:lnTo>
                  <a:lnTo>
                    <a:pt x="3975" y="1458"/>
                  </a:lnTo>
                  <a:lnTo>
                    <a:pt x="3979" y="1440"/>
                  </a:lnTo>
                  <a:lnTo>
                    <a:pt x="3982" y="1477"/>
                  </a:lnTo>
                  <a:lnTo>
                    <a:pt x="3985" y="1477"/>
                  </a:lnTo>
                  <a:lnTo>
                    <a:pt x="3989" y="1421"/>
                  </a:lnTo>
                  <a:lnTo>
                    <a:pt x="3992" y="1440"/>
                  </a:lnTo>
                  <a:lnTo>
                    <a:pt x="3996" y="1385"/>
                  </a:lnTo>
                  <a:lnTo>
                    <a:pt x="3998" y="1458"/>
                  </a:lnTo>
                  <a:lnTo>
                    <a:pt x="4001" y="1440"/>
                  </a:lnTo>
                  <a:lnTo>
                    <a:pt x="4005" y="1496"/>
                  </a:lnTo>
                  <a:lnTo>
                    <a:pt x="4008" y="1477"/>
                  </a:lnTo>
                  <a:lnTo>
                    <a:pt x="4012" y="1458"/>
                  </a:lnTo>
                  <a:lnTo>
                    <a:pt x="4015" y="1477"/>
                  </a:lnTo>
                  <a:lnTo>
                    <a:pt x="4018" y="1403"/>
                  </a:lnTo>
                  <a:lnTo>
                    <a:pt x="4022" y="1458"/>
                  </a:lnTo>
                  <a:lnTo>
                    <a:pt x="4024" y="1458"/>
                  </a:lnTo>
                  <a:lnTo>
                    <a:pt x="4027" y="1514"/>
                  </a:lnTo>
                  <a:lnTo>
                    <a:pt x="4031" y="1477"/>
                  </a:lnTo>
                  <a:lnTo>
                    <a:pt x="4034" y="1421"/>
                  </a:lnTo>
                  <a:lnTo>
                    <a:pt x="4038" y="1421"/>
                  </a:lnTo>
                  <a:lnTo>
                    <a:pt x="4041" y="1421"/>
                  </a:lnTo>
                  <a:lnTo>
                    <a:pt x="4044" y="1403"/>
                  </a:lnTo>
                  <a:lnTo>
                    <a:pt x="4048" y="1458"/>
                  </a:lnTo>
                  <a:lnTo>
                    <a:pt x="4050" y="1440"/>
                  </a:lnTo>
                  <a:lnTo>
                    <a:pt x="4054" y="1421"/>
                  </a:lnTo>
                  <a:lnTo>
                    <a:pt x="4057" y="1458"/>
                  </a:lnTo>
                  <a:lnTo>
                    <a:pt x="4060" y="1477"/>
                  </a:lnTo>
                  <a:lnTo>
                    <a:pt x="4064" y="1496"/>
                  </a:lnTo>
                  <a:lnTo>
                    <a:pt x="4067" y="1477"/>
                  </a:lnTo>
                  <a:lnTo>
                    <a:pt x="4071" y="1440"/>
                  </a:lnTo>
                  <a:lnTo>
                    <a:pt x="4074" y="1421"/>
                  </a:lnTo>
                  <a:lnTo>
                    <a:pt x="4076" y="1440"/>
                  </a:lnTo>
                  <a:lnTo>
                    <a:pt x="4080" y="1458"/>
                  </a:lnTo>
                  <a:lnTo>
                    <a:pt x="4083" y="1385"/>
                  </a:lnTo>
                  <a:lnTo>
                    <a:pt x="4086" y="1403"/>
                  </a:lnTo>
                  <a:lnTo>
                    <a:pt x="4090" y="1458"/>
                  </a:lnTo>
                  <a:lnTo>
                    <a:pt x="4093" y="1458"/>
                  </a:lnTo>
                  <a:lnTo>
                    <a:pt x="4097" y="1496"/>
                  </a:lnTo>
                  <a:lnTo>
                    <a:pt x="4100" y="1440"/>
                  </a:lnTo>
                  <a:lnTo>
                    <a:pt x="4102" y="1421"/>
                  </a:lnTo>
                  <a:lnTo>
                    <a:pt x="4106" y="1403"/>
                  </a:lnTo>
                  <a:lnTo>
                    <a:pt x="4109" y="1421"/>
                  </a:lnTo>
                  <a:lnTo>
                    <a:pt x="4112" y="1458"/>
                  </a:lnTo>
                  <a:lnTo>
                    <a:pt x="4116" y="1421"/>
                  </a:lnTo>
                  <a:lnTo>
                    <a:pt x="4119" y="1421"/>
                  </a:lnTo>
                  <a:lnTo>
                    <a:pt x="4123" y="1458"/>
                  </a:lnTo>
                  <a:lnTo>
                    <a:pt x="4125" y="1458"/>
                  </a:lnTo>
                  <a:lnTo>
                    <a:pt x="4128" y="1403"/>
                  </a:lnTo>
                  <a:lnTo>
                    <a:pt x="4132" y="1421"/>
                  </a:lnTo>
                  <a:lnTo>
                    <a:pt x="4135" y="1403"/>
                  </a:lnTo>
                  <a:lnTo>
                    <a:pt x="4139" y="1496"/>
                  </a:lnTo>
                  <a:lnTo>
                    <a:pt x="4142" y="1421"/>
                  </a:lnTo>
                  <a:lnTo>
                    <a:pt x="4145" y="1421"/>
                  </a:lnTo>
                  <a:lnTo>
                    <a:pt x="4149" y="1440"/>
                  </a:lnTo>
                  <a:lnTo>
                    <a:pt x="4151" y="1477"/>
                  </a:lnTo>
                  <a:lnTo>
                    <a:pt x="4154" y="1440"/>
                  </a:lnTo>
                  <a:lnTo>
                    <a:pt x="4158" y="1421"/>
                  </a:lnTo>
                  <a:lnTo>
                    <a:pt x="4161" y="1440"/>
                  </a:lnTo>
                  <a:lnTo>
                    <a:pt x="4165" y="1477"/>
                  </a:lnTo>
                  <a:lnTo>
                    <a:pt x="4168" y="1403"/>
                  </a:lnTo>
                  <a:lnTo>
                    <a:pt x="4171" y="1421"/>
                  </a:lnTo>
                  <a:lnTo>
                    <a:pt x="4175" y="1440"/>
                  </a:lnTo>
                  <a:lnTo>
                    <a:pt x="4177" y="1385"/>
                  </a:lnTo>
                  <a:lnTo>
                    <a:pt x="4181" y="1347"/>
                  </a:lnTo>
                  <a:lnTo>
                    <a:pt x="4184" y="1218"/>
                  </a:lnTo>
                  <a:lnTo>
                    <a:pt x="4187" y="1089"/>
                  </a:lnTo>
                  <a:lnTo>
                    <a:pt x="4191" y="831"/>
                  </a:lnTo>
                  <a:lnTo>
                    <a:pt x="4194" y="443"/>
                  </a:lnTo>
                  <a:lnTo>
                    <a:pt x="4198" y="203"/>
                  </a:lnTo>
                  <a:lnTo>
                    <a:pt x="4201" y="0"/>
                  </a:lnTo>
                  <a:lnTo>
                    <a:pt x="4203" y="258"/>
                  </a:lnTo>
                  <a:lnTo>
                    <a:pt x="4207" y="720"/>
                  </a:lnTo>
                  <a:lnTo>
                    <a:pt x="4210" y="886"/>
                  </a:lnTo>
                  <a:lnTo>
                    <a:pt x="4213" y="942"/>
                  </a:lnTo>
                  <a:lnTo>
                    <a:pt x="4217" y="1089"/>
                  </a:lnTo>
                  <a:lnTo>
                    <a:pt x="4220" y="1218"/>
                  </a:lnTo>
                  <a:lnTo>
                    <a:pt x="4224" y="1292"/>
                  </a:lnTo>
                  <a:lnTo>
                    <a:pt x="4227" y="1274"/>
                  </a:lnTo>
                  <a:lnTo>
                    <a:pt x="4229" y="1347"/>
                  </a:lnTo>
                  <a:lnTo>
                    <a:pt x="4233" y="1292"/>
                  </a:lnTo>
                  <a:lnTo>
                    <a:pt x="4236" y="1385"/>
                  </a:lnTo>
                  <a:lnTo>
                    <a:pt x="4240" y="1311"/>
                  </a:lnTo>
                  <a:lnTo>
                    <a:pt x="4243" y="1292"/>
                  </a:lnTo>
                  <a:lnTo>
                    <a:pt x="4246" y="1440"/>
                  </a:lnTo>
                  <a:lnTo>
                    <a:pt x="4250" y="1403"/>
                  </a:lnTo>
                  <a:lnTo>
                    <a:pt x="4253" y="1403"/>
                  </a:lnTo>
                  <a:lnTo>
                    <a:pt x="4255" y="1385"/>
                  </a:lnTo>
                  <a:lnTo>
                    <a:pt x="4259" y="1440"/>
                  </a:lnTo>
                  <a:lnTo>
                    <a:pt x="4262" y="1385"/>
                  </a:lnTo>
                  <a:lnTo>
                    <a:pt x="4266" y="1385"/>
                  </a:lnTo>
                  <a:lnTo>
                    <a:pt x="4269" y="1477"/>
                  </a:lnTo>
                  <a:lnTo>
                    <a:pt x="4272" y="1440"/>
                  </a:lnTo>
                  <a:lnTo>
                    <a:pt x="4276" y="1458"/>
                  </a:lnTo>
                  <a:lnTo>
                    <a:pt x="4279" y="1403"/>
                  </a:lnTo>
                  <a:lnTo>
                    <a:pt x="4281" y="1477"/>
                  </a:lnTo>
                  <a:lnTo>
                    <a:pt x="4285" y="1458"/>
                  </a:lnTo>
                  <a:lnTo>
                    <a:pt x="4288" y="1477"/>
                  </a:lnTo>
                  <a:lnTo>
                    <a:pt x="4292" y="1403"/>
                  </a:lnTo>
                  <a:lnTo>
                    <a:pt x="4295" y="1458"/>
                  </a:lnTo>
                  <a:lnTo>
                    <a:pt x="4298" y="1403"/>
                  </a:lnTo>
                  <a:lnTo>
                    <a:pt x="4302" y="1458"/>
                  </a:lnTo>
                  <a:lnTo>
                    <a:pt x="4305" y="1385"/>
                  </a:lnTo>
                  <a:lnTo>
                    <a:pt x="4308" y="1347"/>
                  </a:lnTo>
                  <a:lnTo>
                    <a:pt x="4311" y="1403"/>
                  </a:lnTo>
                  <a:lnTo>
                    <a:pt x="4314" y="1311"/>
                  </a:lnTo>
                  <a:lnTo>
                    <a:pt x="4318" y="997"/>
                  </a:lnTo>
                  <a:lnTo>
                    <a:pt x="4321" y="868"/>
                  </a:lnTo>
                  <a:lnTo>
                    <a:pt x="4325" y="793"/>
                  </a:lnTo>
                  <a:lnTo>
                    <a:pt x="4328" y="628"/>
                  </a:lnTo>
                  <a:lnTo>
                    <a:pt x="4331" y="683"/>
                  </a:lnTo>
                  <a:lnTo>
                    <a:pt x="4334" y="793"/>
                  </a:lnTo>
                  <a:lnTo>
                    <a:pt x="4337" y="868"/>
                  </a:lnTo>
                  <a:lnTo>
                    <a:pt x="4340" y="1033"/>
                  </a:lnTo>
                  <a:lnTo>
                    <a:pt x="4344" y="1163"/>
                  </a:lnTo>
                  <a:lnTo>
                    <a:pt x="4347" y="1236"/>
                  </a:lnTo>
                  <a:lnTo>
                    <a:pt x="4351" y="1236"/>
                  </a:lnTo>
                  <a:lnTo>
                    <a:pt x="4354" y="1367"/>
                  </a:lnTo>
                  <a:lnTo>
                    <a:pt x="4357" y="1347"/>
                  </a:lnTo>
                  <a:lnTo>
                    <a:pt x="4360" y="1347"/>
                  </a:lnTo>
                  <a:lnTo>
                    <a:pt x="4363" y="1329"/>
                  </a:lnTo>
                  <a:lnTo>
                    <a:pt x="4367" y="1347"/>
                  </a:lnTo>
                  <a:lnTo>
                    <a:pt x="4370" y="1292"/>
                  </a:lnTo>
                  <a:lnTo>
                    <a:pt x="4373" y="1385"/>
                  </a:lnTo>
                  <a:lnTo>
                    <a:pt x="4377" y="1440"/>
                  </a:lnTo>
                  <a:lnTo>
                    <a:pt x="4380" y="1440"/>
                  </a:lnTo>
                  <a:lnTo>
                    <a:pt x="4384" y="1403"/>
                  </a:lnTo>
                  <a:lnTo>
                    <a:pt x="4386" y="1403"/>
                  </a:lnTo>
                  <a:lnTo>
                    <a:pt x="4389" y="1458"/>
                  </a:lnTo>
                  <a:lnTo>
                    <a:pt x="4393" y="1477"/>
                  </a:lnTo>
                  <a:lnTo>
                    <a:pt x="4396" y="1458"/>
                  </a:lnTo>
                  <a:lnTo>
                    <a:pt x="4399" y="1421"/>
                  </a:lnTo>
                  <a:lnTo>
                    <a:pt x="4403" y="1440"/>
                  </a:lnTo>
                  <a:lnTo>
                    <a:pt x="4406" y="1458"/>
                  </a:lnTo>
                  <a:lnTo>
                    <a:pt x="4410" y="1440"/>
                  </a:lnTo>
                  <a:lnTo>
                    <a:pt x="4412" y="1403"/>
                  </a:lnTo>
                  <a:lnTo>
                    <a:pt x="4415" y="1440"/>
                  </a:lnTo>
                  <a:lnTo>
                    <a:pt x="4419" y="1421"/>
                  </a:lnTo>
                  <a:lnTo>
                    <a:pt x="4422" y="1421"/>
                  </a:lnTo>
                  <a:lnTo>
                    <a:pt x="4426" y="1440"/>
                  </a:lnTo>
                  <a:lnTo>
                    <a:pt x="4429" y="1347"/>
                  </a:lnTo>
                  <a:lnTo>
                    <a:pt x="4432" y="1421"/>
                  </a:lnTo>
                  <a:lnTo>
                    <a:pt x="4436" y="1458"/>
                  </a:lnTo>
                  <a:lnTo>
                    <a:pt x="4438" y="1477"/>
                  </a:lnTo>
                  <a:lnTo>
                    <a:pt x="4441" y="1458"/>
                  </a:lnTo>
                  <a:lnTo>
                    <a:pt x="4445" y="1347"/>
                  </a:lnTo>
                  <a:lnTo>
                    <a:pt x="4448" y="1311"/>
                  </a:lnTo>
                  <a:lnTo>
                    <a:pt x="4452" y="1182"/>
                  </a:lnTo>
                  <a:lnTo>
                    <a:pt x="4455" y="1015"/>
                  </a:lnTo>
                  <a:lnTo>
                    <a:pt x="4458" y="997"/>
                  </a:lnTo>
                  <a:lnTo>
                    <a:pt x="4462" y="1163"/>
                  </a:lnTo>
                  <a:lnTo>
                    <a:pt x="4464" y="1236"/>
                  </a:lnTo>
                  <a:lnTo>
                    <a:pt x="4467" y="1347"/>
                  </a:lnTo>
                  <a:lnTo>
                    <a:pt x="4471" y="1385"/>
                  </a:lnTo>
                  <a:lnTo>
                    <a:pt x="4474" y="1367"/>
                  </a:lnTo>
                  <a:lnTo>
                    <a:pt x="4478" y="1403"/>
                  </a:lnTo>
                  <a:lnTo>
                    <a:pt x="4481" y="1458"/>
                  </a:lnTo>
                  <a:lnTo>
                    <a:pt x="4484" y="1440"/>
                  </a:lnTo>
                  <a:lnTo>
                    <a:pt x="4488" y="1458"/>
                  </a:lnTo>
                  <a:lnTo>
                    <a:pt x="4490" y="1440"/>
                  </a:lnTo>
                  <a:lnTo>
                    <a:pt x="4494" y="1421"/>
                  </a:lnTo>
                  <a:lnTo>
                    <a:pt x="4497" y="1440"/>
                  </a:lnTo>
                  <a:lnTo>
                    <a:pt x="4500" y="1329"/>
                  </a:lnTo>
                  <a:lnTo>
                    <a:pt x="4504" y="1440"/>
                  </a:lnTo>
                  <a:lnTo>
                    <a:pt x="4507" y="1440"/>
                  </a:lnTo>
                  <a:lnTo>
                    <a:pt x="4511" y="1458"/>
                  </a:lnTo>
                  <a:lnTo>
                    <a:pt x="4514" y="1421"/>
                  </a:lnTo>
                  <a:lnTo>
                    <a:pt x="4517" y="1421"/>
                  </a:lnTo>
                  <a:lnTo>
                    <a:pt x="4520" y="1458"/>
                  </a:lnTo>
                  <a:lnTo>
                    <a:pt x="4523" y="1440"/>
                  </a:lnTo>
                  <a:lnTo>
                    <a:pt x="4526" y="1403"/>
                  </a:lnTo>
                  <a:lnTo>
                    <a:pt x="4530" y="1496"/>
                  </a:lnTo>
                  <a:lnTo>
                    <a:pt x="4533" y="1477"/>
                  </a:lnTo>
                  <a:lnTo>
                    <a:pt x="4537" y="1440"/>
                  </a:lnTo>
                  <a:lnTo>
                    <a:pt x="4540" y="1440"/>
                  </a:lnTo>
                  <a:lnTo>
                    <a:pt x="4543" y="1403"/>
                  </a:lnTo>
                  <a:lnTo>
                    <a:pt x="4546" y="1440"/>
                  </a:lnTo>
                  <a:lnTo>
                    <a:pt x="4549" y="1403"/>
                  </a:lnTo>
                  <a:lnTo>
                    <a:pt x="4553" y="1440"/>
                  </a:lnTo>
                  <a:lnTo>
                    <a:pt x="4556" y="1440"/>
                  </a:lnTo>
                  <a:lnTo>
                    <a:pt x="4559" y="1367"/>
                  </a:lnTo>
                  <a:lnTo>
                    <a:pt x="4563" y="1385"/>
                  </a:lnTo>
                  <a:lnTo>
                    <a:pt x="4566" y="1403"/>
                  </a:lnTo>
                  <a:lnTo>
                    <a:pt x="4570" y="1458"/>
                  </a:lnTo>
                  <a:lnTo>
                    <a:pt x="4572" y="1385"/>
                  </a:lnTo>
                  <a:lnTo>
                    <a:pt x="4575" y="1367"/>
                  </a:lnTo>
                  <a:lnTo>
                    <a:pt x="4579" y="1311"/>
                  </a:lnTo>
                  <a:lnTo>
                    <a:pt x="4582" y="1292"/>
                  </a:lnTo>
                  <a:lnTo>
                    <a:pt x="4585" y="1329"/>
                  </a:lnTo>
                  <a:lnTo>
                    <a:pt x="4589" y="1292"/>
                  </a:lnTo>
                  <a:lnTo>
                    <a:pt x="4592" y="1347"/>
                  </a:lnTo>
                  <a:lnTo>
                    <a:pt x="4596" y="1403"/>
                  </a:lnTo>
                  <a:lnTo>
                    <a:pt x="4598" y="1440"/>
                  </a:lnTo>
                  <a:lnTo>
                    <a:pt x="4601" y="1385"/>
                  </a:lnTo>
                  <a:lnTo>
                    <a:pt x="4605" y="1403"/>
                  </a:lnTo>
                  <a:lnTo>
                    <a:pt x="4608" y="1477"/>
                  </a:lnTo>
                  <a:lnTo>
                    <a:pt x="4612" y="1403"/>
                  </a:lnTo>
                  <a:lnTo>
                    <a:pt x="4615" y="1385"/>
                  </a:lnTo>
                  <a:lnTo>
                    <a:pt x="4618" y="1403"/>
                  </a:lnTo>
                  <a:lnTo>
                    <a:pt x="4622" y="1421"/>
                  </a:lnTo>
                  <a:lnTo>
                    <a:pt x="4624" y="1421"/>
                  </a:lnTo>
                  <a:lnTo>
                    <a:pt x="4627" y="1477"/>
                  </a:lnTo>
                  <a:lnTo>
                    <a:pt x="4631" y="1440"/>
                  </a:lnTo>
                  <a:lnTo>
                    <a:pt x="4634" y="1403"/>
                  </a:lnTo>
                  <a:lnTo>
                    <a:pt x="4638" y="1440"/>
                  </a:lnTo>
                  <a:lnTo>
                    <a:pt x="4641" y="1477"/>
                  </a:lnTo>
                  <a:lnTo>
                    <a:pt x="4644" y="1440"/>
                  </a:lnTo>
                  <a:lnTo>
                    <a:pt x="4648" y="1421"/>
                  </a:lnTo>
                  <a:lnTo>
                    <a:pt x="4650" y="1329"/>
                  </a:lnTo>
                  <a:lnTo>
                    <a:pt x="4653" y="1440"/>
                  </a:lnTo>
                  <a:lnTo>
                    <a:pt x="4657" y="1421"/>
                  </a:lnTo>
                  <a:lnTo>
                    <a:pt x="4660" y="1421"/>
                  </a:lnTo>
                  <a:lnTo>
                    <a:pt x="4664" y="1458"/>
                  </a:lnTo>
                  <a:lnTo>
                    <a:pt x="4667" y="1514"/>
                  </a:lnTo>
                  <a:lnTo>
                    <a:pt x="4670" y="1421"/>
                  </a:lnTo>
                  <a:lnTo>
                    <a:pt x="4674" y="1458"/>
                  </a:lnTo>
                  <a:lnTo>
                    <a:pt x="4677" y="1496"/>
                  </a:lnTo>
                  <a:lnTo>
                    <a:pt x="4680" y="1514"/>
                  </a:lnTo>
                  <a:lnTo>
                    <a:pt x="4683" y="1458"/>
                  </a:lnTo>
                  <a:lnTo>
                    <a:pt x="4686" y="1403"/>
                  </a:lnTo>
                  <a:lnTo>
                    <a:pt x="4690" y="1403"/>
                  </a:lnTo>
                  <a:lnTo>
                    <a:pt x="4693" y="1496"/>
                  </a:lnTo>
                  <a:lnTo>
                    <a:pt x="4697" y="1440"/>
                  </a:lnTo>
                  <a:lnTo>
                    <a:pt x="4700" y="1347"/>
                  </a:lnTo>
                  <a:lnTo>
                    <a:pt x="4703" y="1385"/>
                  </a:lnTo>
                  <a:lnTo>
                    <a:pt x="4706" y="1385"/>
                  </a:lnTo>
                  <a:lnTo>
                    <a:pt x="4709" y="1329"/>
                  </a:lnTo>
                  <a:lnTo>
                    <a:pt x="4712" y="1274"/>
                  </a:lnTo>
                  <a:lnTo>
                    <a:pt x="4716" y="1256"/>
                  </a:lnTo>
                  <a:lnTo>
                    <a:pt x="4719" y="1292"/>
                  </a:lnTo>
                  <a:lnTo>
                    <a:pt x="4723" y="1311"/>
                  </a:lnTo>
                  <a:lnTo>
                    <a:pt x="4726" y="1367"/>
                  </a:lnTo>
                  <a:lnTo>
                    <a:pt x="4729" y="1403"/>
                  </a:lnTo>
                  <a:lnTo>
                    <a:pt x="4732" y="1421"/>
                  </a:lnTo>
                  <a:lnTo>
                    <a:pt x="4735" y="1385"/>
                  </a:lnTo>
                  <a:lnTo>
                    <a:pt x="4739" y="1496"/>
                  </a:lnTo>
                  <a:lnTo>
                    <a:pt x="4742" y="1458"/>
                  </a:lnTo>
                  <a:lnTo>
                    <a:pt x="4745" y="1496"/>
                  </a:lnTo>
                  <a:lnTo>
                    <a:pt x="4749" y="1440"/>
                  </a:lnTo>
                  <a:lnTo>
                    <a:pt x="4752" y="1477"/>
                  </a:lnTo>
                  <a:lnTo>
                    <a:pt x="4756" y="1458"/>
                  </a:lnTo>
                  <a:lnTo>
                    <a:pt x="4758" y="1477"/>
                  </a:lnTo>
                  <a:lnTo>
                    <a:pt x="4761" y="1477"/>
                  </a:lnTo>
                  <a:lnTo>
                    <a:pt x="4765" y="1440"/>
                  </a:lnTo>
                  <a:lnTo>
                    <a:pt x="4768" y="1514"/>
                  </a:lnTo>
                  <a:lnTo>
                    <a:pt x="4771" y="1458"/>
                  </a:lnTo>
                  <a:lnTo>
                    <a:pt x="4775" y="1421"/>
                  </a:lnTo>
                  <a:lnTo>
                    <a:pt x="4778" y="1440"/>
                  </a:lnTo>
                  <a:lnTo>
                    <a:pt x="4782" y="1458"/>
                  </a:lnTo>
                  <a:lnTo>
                    <a:pt x="4785" y="1532"/>
                  </a:lnTo>
                  <a:lnTo>
                    <a:pt x="4787" y="1458"/>
                  </a:lnTo>
                  <a:lnTo>
                    <a:pt x="4791" y="1421"/>
                  </a:lnTo>
                  <a:lnTo>
                    <a:pt x="4794" y="1385"/>
                  </a:lnTo>
                  <a:lnTo>
                    <a:pt x="4798" y="1477"/>
                  </a:lnTo>
                  <a:lnTo>
                    <a:pt x="4801" y="1496"/>
                  </a:lnTo>
                  <a:lnTo>
                    <a:pt x="4804" y="1458"/>
                  </a:lnTo>
                  <a:lnTo>
                    <a:pt x="4808" y="1440"/>
                  </a:lnTo>
                  <a:lnTo>
                    <a:pt x="4811" y="1421"/>
                  </a:lnTo>
                  <a:lnTo>
                    <a:pt x="4813" y="1440"/>
                  </a:lnTo>
                  <a:lnTo>
                    <a:pt x="4817" y="1458"/>
                  </a:lnTo>
                  <a:lnTo>
                    <a:pt x="4820" y="1403"/>
                  </a:lnTo>
                  <a:lnTo>
                    <a:pt x="4824" y="1367"/>
                  </a:lnTo>
                  <a:lnTo>
                    <a:pt x="4827" y="1329"/>
                  </a:lnTo>
                  <a:lnTo>
                    <a:pt x="4830" y="1347"/>
                  </a:lnTo>
                  <a:lnTo>
                    <a:pt x="4834" y="1329"/>
                  </a:lnTo>
                  <a:lnTo>
                    <a:pt x="4837" y="1403"/>
                  </a:lnTo>
                  <a:lnTo>
                    <a:pt x="4839" y="1311"/>
                  </a:lnTo>
                  <a:lnTo>
                    <a:pt x="4843" y="1367"/>
                  </a:lnTo>
                  <a:lnTo>
                    <a:pt x="4846" y="1385"/>
                  </a:lnTo>
                  <a:lnTo>
                    <a:pt x="4850" y="1421"/>
                  </a:lnTo>
                  <a:lnTo>
                    <a:pt x="4853" y="1367"/>
                  </a:lnTo>
                  <a:lnTo>
                    <a:pt x="4857" y="1403"/>
                  </a:lnTo>
                  <a:lnTo>
                    <a:pt x="4860" y="1421"/>
                  </a:lnTo>
                  <a:lnTo>
                    <a:pt x="4863" y="1458"/>
                  </a:lnTo>
                  <a:lnTo>
                    <a:pt x="4867" y="1347"/>
                  </a:lnTo>
                  <a:lnTo>
                    <a:pt x="4869" y="1421"/>
                  </a:lnTo>
                  <a:lnTo>
                    <a:pt x="4872" y="1421"/>
                  </a:lnTo>
                  <a:lnTo>
                    <a:pt x="4876" y="1514"/>
                  </a:lnTo>
                  <a:lnTo>
                    <a:pt x="4879" y="1477"/>
                  </a:lnTo>
                  <a:lnTo>
                    <a:pt x="4883" y="1421"/>
                  </a:lnTo>
                  <a:lnTo>
                    <a:pt x="4886" y="1477"/>
                  </a:lnTo>
                  <a:lnTo>
                    <a:pt x="4889" y="1421"/>
                  </a:lnTo>
                  <a:lnTo>
                    <a:pt x="4893" y="1458"/>
                  </a:lnTo>
                  <a:lnTo>
                    <a:pt x="4895" y="1458"/>
                  </a:lnTo>
                  <a:lnTo>
                    <a:pt x="4898" y="1440"/>
                  </a:lnTo>
                  <a:lnTo>
                    <a:pt x="4902" y="1421"/>
                  </a:lnTo>
                  <a:lnTo>
                    <a:pt x="4905" y="1403"/>
                  </a:lnTo>
                  <a:lnTo>
                    <a:pt x="4909" y="1458"/>
                  </a:lnTo>
                  <a:lnTo>
                    <a:pt x="4912" y="1403"/>
                  </a:lnTo>
                  <a:lnTo>
                    <a:pt x="4915" y="1458"/>
                  </a:lnTo>
                  <a:lnTo>
                    <a:pt x="4919" y="1403"/>
                  </a:lnTo>
                  <a:lnTo>
                    <a:pt x="4921" y="1477"/>
                  </a:lnTo>
                  <a:lnTo>
                    <a:pt x="4925" y="1421"/>
                  </a:lnTo>
                  <a:lnTo>
                    <a:pt x="4928" y="1496"/>
                  </a:lnTo>
                  <a:lnTo>
                    <a:pt x="4931" y="1458"/>
                  </a:lnTo>
                  <a:lnTo>
                    <a:pt x="4935" y="1403"/>
                  </a:lnTo>
                  <a:lnTo>
                    <a:pt x="4938" y="1532"/>
                  </a:lnTo>
                  <a:lnTo>
                    <a:pt x="4942" y="1458"/>
                  </a:lnTo>
                  <a:lnTo>
                    <a:pt x="4945" y="1385"/>
                  </a:lnTo>
                  <a:lnTo>
                    <a:pt x="4948" y="1421"/>
                  </a:lnTo>
                  <a:lnTo>
                    <a:pt x="4951" y="1367"/>
                  </a:lnTo>
                  <a:lnTo>
                    <a:pt x="4954" y="1421"/>
                  </a:lnTo>
                  <a:lnTo>
                    <a:pt x="4957" y="1367"/>
                  </a:lnTo>
                  <a:lnTo>
                    <a:pt x="4961" y="1367"/>
                  </a:lnTo>
                  <a:lnTo>
                    <a:pt x="4964" y="1329"/>
                  </a:lnTo>
                  <a:lnTo>
                    <a:pt x="4968" y="1385"/>
                  </a:lnTo>
                  <a:lnTo>
                    <a:pt x="4971" y="1403"/>
                  </a:lnTo>
                  <a:lnTo>
                    <a:pt x="4974" y="1421"/>
                  </a:lnTo>
                  <a:lnTo>
                    <a:pt x="4977" y="1440"/>
                  </a:lnTo>
                  <a:lnTo>
                    <a:pt x="4980" y="1458"/>
                  </a:lnTo>
                  <a:lnTo>
                    <a:pt x="4984" y="1458"/>
                  </a:lnTo>
                  <a:lnTo>
                    <a:pt x="4987" y="1458"/>
                  </a:lnTo>
                  <a:lnTo>
                    <a:pt x="4990" y="1421"/>
                  </a:lnTo>
                  <a:lnTo>
                    <a:pt x="4994" y="1440"/>
                  </a:lnTo>
                  <a:lnTo>
                    <a:pt x="4997" y="1367"/>
                  </a:lnTo>
                  <a:lnTo>
                    <a:pt x="5001" y="1421"/>
                  </a:lnTo>
                  <a:lnTo>
                    <a:pt x="5004" y="1440"/>
                  </a:lnTo>
                  <a:lnTo>
                    <a:pt x="5006" y="1477"/>
                  </a:lnTo>
                  <a:lnTo>
                    <a:pt x="5010" y="1458"/>
                  </a:lnTo>
                  <a:lnTo>
                    <a:pt x="5013" y="1477"/>
                  </a:lnTo>
                  <a:lnTo>
                    <a:pt x="5016" y="1477"/>
                  </a:lnTo>
                  <a:lnTo>
                    <a:pt x="5020" y="1458"/>
                  </a:lnTo>
                  <a:lnTo>
                    <a:pt x="5023" y="1496"/>
                  </a:lnTo>
                  <a:lnTo>
                    <a:pt x="5027" y="1440"/>
                  </a:lnTo>
                  <a:lnTo>
                    <a:pt x="5030" y="1458"/>
                  </a:lnTo>
                  <a:lnTo>
                    <a:pt x="5032" y="1458"/>
                  </a:lnTo>
                  <a:lnTo>
                    <a:pt x="5036" y="1440"/>
                  </a:lnTo>
                  <a:lnTo>
                    <a:pt x="5039" y="1514"/>
                  </a:lnTo>
                  <a:lnTo>
                    <a:pt x="5043" y="1458"/>
                  </a:lnTo>
                  <a:lnTo>
                    <a:pt x="5046" y="1496"/>
                  </a:lnTo>
                  <a:lnTo>
                    <a:pt x="5049" y="1421"/>
                  </a:lnTo>
                  <a:lnTo>
                    <a:pt x="5053" y="1440"/>
                  </a:lnTo>
                  <a:lnTo>
                    <a:pt x="5056" y="1440"/>
                  </a:lnTo>
                  <a:lnTo>
                    <a:pt x="5060" y="1477"/>
                  </a:lnTo>
                  <a:lnTo>
                    <a:pt x="5062" y="1477"/>
                  </a:lnTo>
                  <a:lnTo>
                    <a:pt x="5065" y="1496"/>
                  </a:lnTo>
                  <a:lnTo>
                    <a:pt x="5069" y="1496"/>
                  </a:lnTo>
                  <a:lnTo>
                    <a:pt x="5072" y="1421"/>
                  </a:lnTo>
                  <a:lnTo>
                    <a:pt x="5075" y="1458"/>
                  </a:lnTo>
                  <a:lnTo>
                    <a:pt x="5079" y="1403"/>
                  </a:lnTo>
                  <a:lnTo>
                    <a:pt x="5082" y="1496"/>
                  </a:lnTo>
                  <a:lnTo>
                    <a:pt x="5086" y="1440"/>
                  </a:lnTo>
                  <a:lnTo>
                    <a:pt x="5088" y="1440"/>
                  </a:lnTo>
                  <a:lnTo>
                    <a:pt x="5091" y="1385"/>
                  </a:lnTo>
                  <a:lnTo>
                    <a:pt x="5095" y="1458"/>
                  </a:lnTo>
                  <a:lnTo>
                    <a:pt x="5098" y="1440"/>
                  </a:lnTo>
                  <a:lnTo>
                    <a:pt x="5101" y="1496"/>
                  </a:lnTo>
                  <a:lnTo>
                    <a:pt x="5105" y="1403"/>
                  </a:lnTo>
                  <a:lnTo>
                    <a:pt x="5108" y="1403"/>
                  </a:lnTo>
                  <a:lnTo>
                    <a:pt x="5112" y="1440"/>
                  </a:lnTo>
                  <a:lnTo>
                    <a:pt x="5115" y="1403"/>
                  </a:lnTo>
                  <a:lnTo>
                    <a:pt x="5117" y="1477"/>
                  </a:lnTo>
                  <a:lnTo>
                    <a:pt x="5121" y="1403"/>
                  </a:lnTo>
                  <a:lnTo>
                    <a:pt x="5124" y="1458"/>
                  </a:lnTo>
                  <a:lnTo>
                    <a:pt x="5128" y="1421"/>
                  </a:lnTo>
                  <a:lnTo>
                    <a:pt x="5131" y="1458"/>
                  </a:lnTo>
                  <a:lnTo>
                    <a:pt x="5134" y="1477"/>
                  </a:lnTo>
                  <a:lnTo>
                    <a:pt x="5138" y="1496"/>
                  </a:lnTo>
                  <a:lnTo>
                    <a:pt x="5141" y="1477"/>
                  </a:lnTo>
                  <a:lnTo>
                    <a:pt x="5143" y="1421"/>
                  </a:lnTo>
                  <a:lnTo>
                    <a:pt x="5147" y="1477"/>
                  </a:lnTo>
                  <a:lnTo>
                    <a:pt x="5150" y="1421"/>
                  </a:lnTo>
                  <a:lnTo>
                    <a:pt x="5154" y="1440"/>
                  </a:lnTo>
                  <a:lnTo>
                    <a:pt x="5157" y="1496"/>
                  </a:lnTo>
                  <a:lnTo>
                    <a:pt x="5160" y="1477"/>
                  </a:lnTo>
                  <a:lnTo>
                    <a:pt x="5164" y="1477"/>
                  </a:lnTo>
                  <a:lnTo>
                    <a:pt x="5167" y="1403"/>
                  </a:lnTo>
                  <a:lnTo>
                    <a:pt x="5171" y="1440"/>
                  </a:lnTo>
                  <a:lnTo>
                    <a:pt x="5173" y="1496"/>
                  </a:lnTo>
                  <a:lnTo>
                    <a:pt x="5176" y="1421"/>
                  </a:lnTo>
                  <a:lnTo>
                    <a:pt x="5180" y="1421"/>
                  </a:lnTo>
                  <a:lnTo>
                    <a:pt x="5183" y="1496"/>
                  </a:lnTo>
                  <a:lnTo>
                    <a:pt x="5187" y="1403"/>
                  </a:lnTo>
                  <a:lnTo>
                    <a:pt x="5190" y="1403"/>
                  </a:lnTo>
                  <a:lnTo>
                    <a:pt x="5193" y="1421"/>
                  </a:lnTo>
                  <a:lnTo>
                    <a:pt x="5197" y="1421"/>
                  </a:lnTo>
                  <a:lnTo>
                    <a:pt x="5199" y="1403"/>
                  </a:lnTo>
                  <a:lnTo>
                    <a:pt x="5202" y="1385"/>
                  </a:lnTo>
                  <a:lnTo>
                    <a:pt x="5206" y="1403"/>
                  </a:lnTo>
                  <a:lnTo>
                    <a:pt x="5209" y="1421"/>
                  </a:lnTo>
                  <a:lnTo>
                    <a:pt x="5213" y="1421"/>
                  </a:lnTo>
                  <a:lnTo>
                    <a:pt x="5216" y="1421"/>
                  </a:lnTo>
                  <a:lnTo>
                    <a:pt x="5219" y="1403"/>
                  </a:lnTo>
                  <a:lnTo>
                    <a:pt x="5223" y="1421"/>
                  </a:lnTo>
                  <a:lnTo>
                    <a:pt x="5226" y="1496"/>
                  </a:lnTo>
                  <a:lnTo>
                    <a:pt x="5229" y="1421"/>
                  </a:lnTo>
                  <a:lnTo>
                    <a:pt x="5232" y="1385"/>
                  </a:lnTo>
                  <a:lnTo>
                    <a:pt x="5235" y="1458"/>
                  </a:lnTo>
                  <a:lnTo>
                    <a:pt x="5239" y="1477"/>
                  </a:lnTo>
                  <a:lnTo>
                    <a:pt x="5242" y="1458"/>
                  </a:lnTo>
                  <a:lnTo>
                    <a:pt x="5246" y="1421"/>
                  </a:lnTo>
                  <a:lnTo>
                    <a:pt x="5249" y="1421"/>
                  </a:lnTo>
                  <a:lnTo>
                    <a:pt x="5252" y="1514"/>
                  </a:lnTo>
                  <a:lnTo>
                    <a:pt x="5255" y="1496"/>
                  </a:lnTo>
                  <a:lnTo>
                    <a:pt x="5258" y="1440"/>
                  </a:lnTo>
                  <a:lnTo>
                    <a:pt x="5261" y="1440"/>
                  </a:lnTo>
                  <a:lnTo>
                    <a:pt x="5265" y="1440"/>
                  </a:lnTo>
                  <a:lnTo>
                    <a:pt x="5268" y="1514"/>
                  </a:lnTo>
                  <a:lnTo>
                    <a:pt x="5272" y="1440"/>
                  </a:lnTo>
                  <a:lnTo>
                    <a:pt x="5275" y="1477"/>
                  </a:lnTo>
                  <a:lnTo>
                    <a:pt x="5278" y="1403"/>
                  </a:lnTo>
                  <a:lnTo>
                    <a:pt x="5282" y="1496"/>
                  </a:lnTo>
                  <a:lnTo>
                    <a:pt x="5284" y="1514"/>
                  </a:lnTo>
                  <a:lnTo>
                    <a:pt x="5287" y="1421"/>
                  </a:lnTo>
                  <a:lnTo>
                    <a:pt x="5291" y="1440"/>
                  </a:lnTo>
                  <a:lnTo>
                    <a:pt x="5294" y="1477"/>
                  </a:lnTo>
                  <a:lnTo>
                    <a:pt x="5298" y="1421"/>
                  </a:lnTo>
                  <a:lnTo>
                    <a:pt x="5301" y="1440"/>
                  </a:lnTo>
                  <a:lnTo>
                    <a:pt x="5304" y="1496"/>
                  </a:lnTo>
                  <a:lnTo>
                    <a:pt x="5308" y="1440"/>
                  </a:lnTo>
                  <a:lnTo>
                    <a:pt x="5311" y="1458"/>
                  </a:lnTo>
                  <a:lnTo>
                    <a:pt x="5314" y="1458"/>
                  </a:lnTo>
                  <a:lnTo>
                    <a:pt x="5317" y="1458"/>
                  </a:lnTo>
                  <a:lnTo>
                    <a:pt x="5320" y="1385"/>
                  </a:lnTo>
                  <a:lnTo>
                    <a:pt x="5324" y="1421"/>
                  </a:lnTo>
                  <a:lnTo>
                    <a:pt x="5327" y="1440"/>
                  </a:lnTo>
                  <a:lnTo>
                    <a:pt x="5331" y="1440"/>
                  </a:lnTo>
                  <a:lnTo>
                    <a:pt x="5334" y="1440"/>
                  </a:lnTo>
                  <a:lnTo>
                    <a:pt x="5337" y="1458"/>
                  </a:lnTo>
                  <a:lnTo>
                    <a:pt x="5340" y="1385"/>
                  </a:lnTo>
                  <a:lnTo>
                    <a:pt x="5343" y="1385"/>
                  </a:lnTo>
                  <a:lnTo>
                    <a:pt x="5346" y="1421"/>
                  </a:lnTo>
                  <a:lnTo>
                    <a:pt x="5350" y="1403"/>
                  </a:lnTo>
                  <a:lnTo>
                    <a:pt x="5353" y="1421"/>
                  </a:lnTo>
                  <a:lnTo>
                    <a:pt x="5357" y="1458"/>
                  </a:lnTo>
                  <a:lnTo>
                    <a:pt x="5360" y="1440"/>
                  </a:lnTo>
                  <a:lnTo>
                    <a:pt x="5363" y="1440"/>
                  </a:lnTo>
                  <a:lnTo>
                    <a:pt x="5367" y="1514"/>
                  </a:lnTo>
                  <a:lnTo>
                    <a:pt x="5369" y="1421"/>
                  </a:lnTo>
                  <a:lnTo>
                    <a:pt x="5373" y="1440"/>
                  </a:lnTo>
                  <a:lnTo>
                    <a:pt x="5376" y="1440"/>
                  </a:lnTo>
                  <a:lnTo>
                    <a:pt x="5379" y="1440"/>
                  </a:lnTo>
                  <a:lnTo>
                    <a:pt x="5383" y="1458"/>
                  </a:lnTo>
                  <a:lnTo>
                    <a:pt x="5386" y="1496"/>
                  </a:lnTo>
                  <a:lnTo>
                    <a:pt x="5390" y="1440"/>
                  </a:lnTo>
                  <a:lnTo>
                    <a:pt x="5393" y="1458"/>
                  </a:lnTo>
                  <a:lnTo>
                    <a:pt x="5396" y="1477"/>
                  </a:lnTo>
                  <a:lnTo>
                    <a:pt x="5399" y="1514"/>
                  </a:lnTo>
                  <a:lnTo>
                    <a:pt x="5402" y="1458"/>
                  </a:lnTo>
                  <a:lnTo>
                    <a:pt x="5405" y="1421"/>
                  </a:lnTo>
                  <a:lnTo>
                    <a:pt x="5409" y="1403"/>
                  </a:lnTo>
                  <a:lnTo>
                    <a:pt x="5412" y="1496"/>
                  </a:lnTo>
                  <a:lnTo>
                    <a:pt x="5416" y="1477"/>
                  </a:lnTo>
                  <a:lnTo>
                    <a:pt x="5419" y="1458"/>
                  </a:lnTo>
                  <a:lnTo>
                    <a:pt x="5422" y="1458"/>
                  </a:lnTo>
                  <a:lnTo>
                    <a:pt x="5425" y="1458"/>
                  </a:lnTo>
                  <a:lnTo>
                    <a:pt x="5428" y="1458"/>
                  </a:lnTo>
                  <a:lnTo>
                    <a:pt x="5432" y="1458"/>
                  </a:lnTo>
                  <a:lnTo>
                    <a:pt x="5435" y="1421"/>
                  </a:lnTo>
                  <a:lnTo>
                    <a:pt x="5438" y="1385"/>
                  </a:lnTo>
                  <a:lnTo>
                    <a:pt x="5442" y="1477"/>
                  </a:lnTo>
                  <a:lnTo>
                    <a:pt x="5445" y="1496"/>
                  </a:lnTo>
                  <a:lnTo>
                    <a:pt x="5449" y="1496"/>
                  </a:lnTo>
                  <a:lnTo>
                    <a:pt x="5452" y="1403"/>
                  </a:lnTo>
                  <a:lnTo>
                    <a:pt x="5454" y="1421"/>
                  </a:lnTo>
                  <a:lnTo>
                    <a:pt x="5458" y="1421"/>
                  </a:lnTo>
                  <a:lnTo>
                    <a:pt x="5461" y="1496"/>
                  </a:lnTo>
                  <a:lnTo>
                    <a:pt x="5464" y="1440"/>
                  </a:lnTo>
                  <a:lnTo>
                    <a:pt x="5468" y="1347"/>
                  </a:lnTo>
                  <a:lnTo>
                    <a:pt x="5471" y="1458"/>
                  </a:lnTo>
                  <a:lnTo>
                    <a:pt x="5475" y="1458"/>
                  </a:lnTo>
                  <a:lnTo>
                    <a:pt x="5478" y="1458"/>
                  </a:lnTo>
                  <a:lnTo>
                    <a:pt x="5481" y="1385"/>
                  </a:lnTo>
                  <a:lnTo>
                    <a:pt x="5484" y="1347"/>
                  </a:lnTo>
                  <a:lnTo>
                    <a:pt x="5487" y="1421"/>
                  </a:lnTo>
                  <a:lnTo>
                    <a:pt x="5491" y="1440"/>
                  </a:lnTo>
                  <a:lnTo>
                    <a:pt x="5494" y="1458"/>
                  </a:lnTo>
                  <a:lnTo>
                    <a:pt x="5497" y="1385"/>
                  </a:lnTo>
                  <a:lnTo>
                    <a:pt x="5501" y="1458"/>
                  </a:lnTo>
                  <a:lnTo>
                    <a:pt x="5504" y="1440"/>
                  </a:lnTo>
                  <a:lnTo>
                    <a:pt x="5508" y="1477"/>
                  </a:lnTo>
                  <a:lnTo>
                    <a:pt x="5511" y="1421"/>
                  </a:lnTo>
                  <a:lnTo>
                    <a:pt x="5513" y="1458"/>
                  </a:lnTo>
                  <a:lnTo>
                    <a:pt x="5517" y="1458"/>
                  </a:lnTo>
                  <a:lnTo>
                    <a:pt x="5520" y="1477"/>
                  </a:lnTo>
                  <a:lnTo>
                    <a:pt x="5523" y="1440"/>
                  </a:lnTo>
                  <a:lnTo>
                    <a:pt x="5527" y="1496"/>
                  </a:lnTo>
                  <a:lnTo>
                    <a:pt x="5530" y="1496"/>
                  </a:lnTo>
                  <a:lnTo>
                    <a:pt x="5534" y="1496"/>
                  </a:lnTo>
                  <a:lnTo>
                    <a:pt x="5537" y="1421"/>
                  </a:lnTo>
                  <a:lnTo>
                    <a:pt x="5540" y="1496"/>
                  </a:lnTo>
                  <a:lnTo>
                    <a:pt x="5543" y="1458"/>
                  </a:lnTo>
                  <a:lnTo>
                    <a:pt x="5546" y="1458"/>
                  </a:lnTo>
                  <a:lnTo>
                    <a:pt x="5549" y="1440"/>
                  </a:lnTo>
                  <a:lnTo>
                    <a:pt x="5553" y="1440"/>
                  </a:lnTo>
                  <a:lnTo>
                    <a:pt x="5556" y="1496"/>
                  </a:lnTo>
                  <a:lnTo>
                    <a:pt x="5560" y="1477"/>
                  </a:lnTo>
                  <a:lnTo>
                    <a:pt x="5563" y="1458"/>
                  </a:lnTo>
                  <a:lnTo>
                    <a:pt x="5566" y="1458"/>
                  </a:lnTo>
                  <a:lnTo>
                    <a:pt x="5569" y="1403"/>
                  </a:lnTo>
                  <a:lnTo>
                    <a:pt x="5572" y="1421"/>
                  </a:lnTo>
                  <a:lnTo>
                    <a:pt x="5576" y="1440"/>
                  </a:lnTo>
                  <a:lnTo>
                    <a:pt x="5579" y="1421"/>
                  </a:lnTo>
                  <a:lnTo>
                    <a:pt x="5582" y="1421"/>
                  </a:lnTo>
                  <a:lnTo>
                    <a:pt x="5586" y="1403"/>
                  </a:lnTo>
                  <a:lnTo>
                    <a:pt x="5589" y="1440"/>
                  </a:lnTo>
                  <a:lnTo>
                    <a:pt x="5593" y="1440"/>
                  </a:lnTo>
                  <a:lnTo>
                    <a:pt x="5596" y="1367"/>
                  </a:lnTo>
                  <a:lnTo>
                    <a:pt x="5598" y="1403"/>
                  </a:lnTo>
                  <a:lnTo>
                    <a:pt x="5602" y="1421"/>
                  </a:lnTo>
                  <a:lnTo>
                    <a:pt x="5605" y="1440"/>
                  </a:lnTo>
                  <a:lnTo>
                    <a:pt x="5608" y="1440"/>
                  </a:lnTo>
                  <a:lnTo>
                    <a:pt x="5612" y="1440"/>
                  </a:lnTo>
                  <a:lnTo>
                    <a:pt x="5615" y="1477"/>
                  </a:lnTo>
                  <a:lnTo>
                    <a:pt x="5619" y="1477"/>
                  </a:lnTo>
                  <a:lnTo>
                    <a:pt x="5622" y="1440"/>
                  </a:lnTo>
                  <a:lnTo>
                    <a:pt x="5625" y="1421"/>
                  </a:lnTo>
                  <a:lnTo>
                    <a:pt x="5628" y="1403"/>
                  </a:lnTo>
                  <a:lnTo>
                    <a:pt x="5631" y="1458"/>
                  </a:lnTo>
                  <a:lnTo>
                    <a:pt x="5635" y="1496"/>
                  </a:lnTo>
                  <a:lnTo>
                    <a:pt x="5638" y="1458"/>
                  </a:lnTo>
                  <a:lnTo>
                    <a:pt x="5641" y="1440"/>
                  </a:lnTo>
                  <a:lnTo>
                    <a:pt x="5645" y="1458"/>
                  </a:lnTo>
                  <a:lnTo>
                    <a:pt x="5648" y="1514"/>
                  </a:lnTo>
                  <a:lnTo>
                    <a:pt x="5652" y="1496"/>
                  </a:lnTo>
                  <a:lnTo>
                    <a:pt x="5655" y="1458"/>
                  </a:lnTo>
                  <a:lnTo>
                    <a:pt x="5657" y="1440"/>
                  </a:lnTo>
                  <a:lnTo>
                    <a:pt x="5661" y="1477"/>
                  </a:lnTo>
                  <a:lnTo>
                    <a:pt x="5664" y="1496"/>
                  </a:lnTo>
                  <a:lnTo>
                    <a:pt x="5667" y="1440"/>
                  </a:lnTo>
                  <a:lnTo>
                    <a:pt x="5671" y="1496"/>
                  </a:lnTo>
                  <a:lnTo>
                    <a:pt x="5674" y="1477"/>
                  </a:lnTo>
                  <a:lnTo>
                    <a:pt x="5678" y="1458"/>
                  </a:lnTo>
                  <a:lnTo>
                    <a:pt x="5681" y="1477"/>
                  </a:lnTo>
                  <a:lnTo>
                    <a:pt x="5684" y="1458"/>
                  </a:lnTo>
                  <a:lnTo>
                    <a:pt x="5687" y="1458"/>
                  </a:lnTo>
                  <a:lnTo>
                    <a:pt x="5690" y="1421"/>
                  </a:lnTo>
                  <a:lnTo>
                    <a:pt x="5694" y="1532"/>
                  </a:lnTo>
                  <a:lnTo>
                    <a:pt x="5697" y="1514"/>
                  </a:lnTo>
                  <a:lnTo>
                    <a:pt x="5700" y="1496"/>
                  </a:lnTo>
                  <a:lnTo>
                    <a:pt x="5704" y="1458"/>
                  </a:lnTo>
                  <a:lnTo>
                    <a:pt x="5707" y="1458"/>
                  </a:lnTo>
                  <a:lnTo>
                    <a:pt x="5711" y="1421"/>
                  </a:lnTo>
                  <a:lnTo>
                    <a:pt x="5714" y="1496"/>
                  </a:lnTo>
                  <a:lnTo>
                    <a:pt x="5716" y="1458"/>
                  </a:lnTo>
                  <a:lnTo>
                    <a:pt x="5720" y="1440"/>
                  </a:lnTo>
                  <a:lnTo>
                    <a:pt x="5723" y="1477"/>
                  </a:lnTo>
                  <a:lnTo>
                    <a:pt x="5726" y="1440"/>
                  </a:lnTo>
                  <a:lnTo>
                    <a:pt x="5730" y="1477"/>
                  </a:lnTo>
                  <a:lnTo>
                    <a:pt x="5733" y="1458"/>
                  </a:lnTo>
                  <a:lnTo>
                    <a:pt x="5737" y="1367"/>
                  </a:lnTo>
                  <a:lnTo>
                    <a:pt x="5740" y="1458"/>
                  </a:lnTo>
                  <a:lnTo>
                    <a:pt x="5743" y="1477"/>
                  </a:lnTo>
                  <a:lnTo>
                    <a:pt x="5746" y="1477"/>
                  </a:lnTo>
                  <a:lnTo>
                    <a:pt x="5749" y="1440"/>
                  </a:lnTo>
                  <a:lnTo>
                    <a:pt x="5752" y="1440"/>
                  </a:lnTo>
                  <a:lnTo>
                    <a:pt x="5756" y="1477"/>
                  </a:lnTo>
                  <a:lnTo>
                    <a:pt x="5759" y="1458"/>
                  </a:lnTo>
                  <a:lnTo>
                    <a:pt x="5763" y="1440"/>
                  </a:lnTo>
                  <a:lnTo>
                    <a:pt x="5766" y="1421"/>
                  </a:lnTo>
                  <a:lnTo>
                    <a:pt x="5770" y="1421"/>
                  </a:lnTo>
                  <a:lnTo>
                    <a:pt x="5773" y="1458"/>
                  </a:lnTo>
                  <a:lnTo>
                    <a:pt x="5775" y="1421"/>
                  </a:lnTo>
                  <a:lnTo>
                    <a:pt x="5779" y="1458"/>
                  </a:lnTo>
                  <a:lnTo>
                    <a:pt x="5782" y="1440"/>
                  </a:lnTo>
                  <a:lnTo>
                    <a:pt x="5785" y="1458"/>
                  </a:lnTo>
                  <a:lnTo>
                    <a:pt x="5789" y="1477"/>
                  </a:lnTo>
                  <a:lnTo>
                    <a:pt x="5792" y="1514"/>
                  </a:lnTo>
                  <a:lnTo>
                    <a:pt x="5796" y="1440"/>
                  </a:lnTo>
                  <a:lnTo>
                    <a:pt x="5799" y="1458"/>
                  </a:lnTo>
                  <a:lnTo>
                    <a:pt x="5802" y="1458"/>
                  </a:lnTo>
                  <a:lnTo>
                    <a:pt x="5805" y="1514"/>
                  </a:lnTo>
                  <a:lnTo>
                    <a:pt x="5808" y="1458"/>
                  </a:lnTo>
                  <a:lnTo>
                    <a:pt x="5811" y="1477"/>
                  </a:lnTo>
                  <a:lnTo>
                    <a:pt x="5815" y="1403"/>
                  </a:lnTo>
                  <a:lnTo>
                    <a:pt x="5818" y="1440"/>
                  </a:lnTo>
                  <a:lnTo>
                    <a:pt x="5822" y="1477"/>
                  </a:lnTo>
                  <a:lnTo>
                    <a:pt x="5825" y="1477"/>
                  </a:lnTo>
                  <a:lnTo>
                    <a:pt x="5828" y="1477"/>
                  </a:lnTo>
                  <a:lnTo>
                    <a:pt x="5832" y="1458"/>
                  </a:lnTo>
                  <a:lnTo>
                    <a:pt x="5834" y="1458"/>
                  </a:lnTo>
                  <a:lnTo>
                    <a:pt x="5838" y="1496"/>
                  </a:lnTo>
                  <a:lnTo>
                    <a:pt x="5841" y="1421"/>
                  </a:lnTo>
                  <a:lnTo>
                    <a:pt x="5844" y="1458"/>
                  </a:lnTo>
                  <a:lnTo>
                    <a:pt x="5848" y="1421"/>
                  </a:lnTo>
                  <a:lnTo>
                    <a:pt x="5851" y="1477"/>
                  </a:lnTo>
                  <a:lnTo>
                    <a:pt x="5855" y="1514"/>
                  </a:lnTo>
                  <a:lnTo>
                    <a:pt x="5858" y="1477"/>
                  </a:lnTo>
                  <a:lnTo>
                    <a:pt x="5861" y="1403"/>
                  </a:lnTo>
                  <a:lnTo>
                    <a:pt x="5864" y="1440"/>
                  </a:lnTo>
                  <a:lnTo>
                    <a:pt x="5867" y="1440"/>
                  </a:lnTo>
                  <a:lnTo>
                    <a:pt x="5870" y="1477"/>
                  </a:lnTo>
                  <a:lnTo>
                    <a:pt x="5874" y="1477"/>
                  </a:lnTo>
                  <a:lnTo>
                    <a:pt x="5877" y="1458"/>
                  </a:lnTo>
                  <a:lnTo>
                    <a:pt x="5881" y="1496"/>
                  </a:lnTo>
                  <a:lnTo>
                    <a:pt x="5884" y="1496"/>
                  </a:lnTo>
                  <a:lnTo>
                    <a:pt x="5887" y="1440"/>
                  </a:lnTo>
                  <a:lnTo>
                    <a:pt x="5891" y="1458"/>
                  </a:lnTo>
                  <a:lnTo>
                    <a:pt x="5893" y="1458"/>
                  </a:lnTo>
                  <a:lnTo>
                    <a:pt x="5897" y="1421"/>
                  </a:lnTo>
                  <a:lnTo>
                    <a:pt x="5900" y="1440"/>
                  </a:lnTo>
                  <a:lnTo>
                    <a:pt x="5903" y="1514"/>
                  </a:lnTo>
                  <a:lnTo>
                    <a:pt x="5907" y="1496"/>
                  </a:lnTo>
                  <a:lnTo>
                    <a:pt x="5910" y="1440"/>
                  </a:lnTo>
                  <a:lnTo>
                    <a:pt x="5914" y="1421"/>
                  </a:lnTo>
                  <a:lnTo>
                    <a:pt x="5917" y="1403"/>
                  </a:lnTo>
                  <a:lnTo>
                    <a:pt x="5920" y="1477"/>
                  </a:lnTo>
                  <a:lnTo>
                    <a:pt x="5923" y="1477"/>
                  </a:lnTo>
                  <a:lnTo>
                    <a:pt x="5926" y="1477"/>
                  </a:lnTo>
                  <a:lnTo>
                    <a:pt x="5929" y="1477"/>
                  </a:lnTo>
                  <a:lnTo>
                    <a:pt x="5933" y="1458"/>
                  </a:lnTo>
                  <a:lnTo>
                    <a:pt x="5936" y="1496"/>
                  </a:lnTo>
                  <a:lnTo>
                    <a:pt x="5940" y="1440"/>
                  </a:lnTo>
                  <a:lnTo>
                    <a:pt x="5943" y="1440"/>
                  </a:lnTo>
                  <a:lnTo>
                    <a:pt x="5946" y="1477"/>
                  </a:lnTo>
                  <a:lnTo>
                    <a:pt x="5950" y="1514"/>
                  </a:lnTo>
                  <a:lnTo>
                    <a:pt x="5953" y="1458"/>
                  </a:lnTo>
                  <a:lnTo>
                    <a:pt x="5956" y="1496"/>
                  </a:lnTo>
                  <a:lnTo>
                    <a:pt x="5959" y="1421"/>
                  </a:lnTo>
                  <a:lnTo>
                    <a:pt x="5962" y="1477"/>
                  </a:lnTo>
                  <a:lnTo>
                    <a:pt x="5966" y="1403"/>
                  </a:lnTo>
                  <a:lnTo>
                    <a:pt x="5969" y="1458"/>
                  </a:lnTo>
                  <a:lnTo>
                    <a:pt x="5973" y="1440"/>
                  </a:lnTo>
                  <a:lnTo>
                    <a:pt x="5976" y="1458"/>
                  </a:lnTo>
                  <a:lnTo>
                    <a:pt x="5979" y="1440"/>
                  </a:lnTo>
                  <a:lnTo>
                    <a:pt x="5983" y="1367"/>
                  </a:lnTo>
                  <a:lnTo>
                    <a:pt x="5985" y="1496"/>
                  </a:lnTo>
                  <a:lnTo>
                    <a:pt x="5988" y="1367"/>
                  </a:lnTo>
                  <a:lnTo>
                    <a:pt x="5992" y="1367"/>
                  </a:lnTo>
                  <a:lnTo>
                    <a:pt x="5995" y="1367"/>
                  </a:lnTo>
                  <a:lnTo>
                    <a:pt x="5999" y="1385"/>
                  </a:lnTo>
                  <a:lnTo>
                    <a:pt x="6002" y="1496"/>
                  </a:lnTo>
                  <a:lnTo>
                    <a:pt x="6005" y="1421"/>
                  </a:lnTo>
                  <a:lnTo>
                    <a:pt x="6009" y="1458"/>
                  </a:lnTo>
                  <a:lnTo>
                    <a:pt x="6012" y="1440"/>
                  </a:lnTo>
                  <a:lnTo>
                    <a:pt x="6014" y="1403"/>
                  </a:lnTo>
                  <a:lnTo>
                    <a:pt x="6018" y="1421"/>
                  </a:lnTo>
                  <a:lnTo>
                    <a:pt x="6021" y="1458"/>
                  </a:lnTo>
                  <a:lnTo>
                    <a:pt x="6025" y="1496"/>
                  </a:lnTo>
                  <a:lnTo>
                    <a:pt x="6028" y="1496"/>
                  </a:lnTo>
                  <a:lnTo>
                    <a:pt x="6031" y="1421"/>
                  </a:lnTo>
                  <a:lnTo>
                    <a:pt x="6035" y="1421"/>
                  </a:lnTo>
                  <a:lnTo>
                    <a:pt x="6038" y="1421"/>
                  </a:lnTo>
                  <a:lnTo>
                    <a:pt x="6042" y="1477"/>
                  </a:lnTo>
                  <a:lnTo>
                    <a:pt x="6044" y="1458"/>
                  </a:lnTo>
                  <a:lnTo>
                    <a:pt x="6047" y="1496"/>
                  </a:lnTo>
                  <a:lnTo>
                    <a:pt x="6051" y="1477"/>
                  </a:lnTo>
                  <a:lnTo>
                    <a:pt x="6054" y="1477"/>
                  </a:lnTo>
                  <a:lnTo>
                    <a:pt x="6058" y="1477"/>
                  </a:lnTo>
                  <a:lnTo>
                    <a:pt x="6061" y="1496"/>
                  </a:lnTo>
                  <a:lnTo>
                    <a:pt x="6064" y="1514"/>
                  </a:lnTo>
                  <a:lnTo>
                    <a:pt x="6068" y="1477"/>
                  </a:lnTo>
                  <a:lnTo>
                    <a:pt x="6071" y="1477"/>
                  </a:lnTo>
                  <a:lnTo>
                    <a:pt x="6073" y="1477"/>
                  </a:lnTo>
                  <a:lnTo>
                    <a:pt x="6077" y="1440"/>
                  </a:lnTo>
                  <a:lnTo>
                    <a:pt x="6080" y="1440"/>
                  </a:lnTo>
                  <a:lnTo>
                    <a:pt x="6084" y="1440"/>
                  </a:lnTo>
                  <a:lnTo>
                    <a:pt x="6087" y="1496"/>
                  </a:lnTo>
                  <a:lnTo>
                    <a:pt x="6090" y="1477"/>
                  </a:lnTo>
                  <a:lnTo>
                    <a:pt x="6094" y="1421"/>
                  </a:lnTo>
                  <a:lnTo>
                    <a:pt x="6097" y="1440"/>
                  </a:lnTo>
                  <a:lnTo>
                    <a:pt x="6101" y="1458"/>
                  </a:lnTo>
                  <a:lnTo>
                    <a:pt x="6104" y="1440"/>
                  </a:lnTo>
                  <a:lnTo>
                    <a:pt x="6106" y="1440"/>
                  </a:lnTo>
                  <a:lnTo>
                    <a:pt x="6110" y="1477"/>
                  </a:lnTo>
                  <a:lnTo>
                    <a:pt x="6113" y="1458"/>
                  </a:lnTo>
                  <a:lnTo>
                    <a:pt x="6117" y="1458"/>
                  </a:lnTo>
                  <a:lnTo>
                    <a:pt x="6120" y="1440"/>
                  </a:lnTo>
                  <a:lnTo>
                    <a:pt x="6123" y="1458"/>
                  </a:lnTo>
                  <a:lnTo>
                    <a:pt x="6127" y="1440"/>
                  </a:lnTo>
                  <a:lnTo>
                    <a:pt x="6130" y="1477"/>
                  </a:lnTo>
                  <a:lnTo>
                    <a:pt x="6134" y="1496"/>
                  </a:lnTo>
                  <a:lnTo>
                    <a:pt x="6136" y="1532"/>
                  </a:lnTo>
                  <a:lnTo>
                    <a:pt x="6139" y="1477"/>
                  </a:lnTo>
                  <a:lnTo>
                    <a:pt x="6143" y="1477"/>
                  </a:lnTo>
                  <a:lnTo>
                    <a:pt x="6146" y="1440"/>
                  </a:lnTo>
                  <a:lnTo>
                    <a:pt x="6149" y="1458"/>
                  </a:lnTo>
                  <a:lnTo>
                    <a:pt x="6153" y="1477"/>
                  </a:lnTo>
                  <a:lnTo>
                    <a:pt x="6156" y="1477"/>
                  </a:lnTo>
                  <a:lnTo>
                    <a:pt x="6160" y="1477"/>
                  </a:lnTo>
                  <a:lnTo>
                    <a:pt x="6163" y="1440"/>
                  </a:lnTo>
                  <a:lnTo>
                    <a:pt x="6165" y="1477"/>
                  </a:lnTo>
                  <a:lnTo>
                    <a:pt x="6169" y="1421"/>
                  </a:lnTo>
                  <a:lnTo>
                    <a:pt x="6172" y="1477"/>
                  </a:lnTo>
                  <a:lnTo>
                    <a:pt x="6176" y="1403"/>
                  </a:lnTo>
                  <a:lnTo>
                    <a:pt x="6179" y="1440"/>
                  </a:lnTo>
                  <a:lnTo>
                    <a:pt x="6182" y="1458"/>
                  </a:lnTo>
                  <a:lnTo>
                    <a:pt x="6186" y="1458"/>
                  </a:lnTo>
                  <a:lnTo>
                    <a:pt x="6189" y="1496"/>
                  </a:lnTo>
                  <a:lnTo>
                    <a:pt x="6193" y="1477"/>
                  </a:lnTo>
                  <a:lnTo>
                    <a:pt x="6196" y="1458"/>
                  </a:lnTo>
                  <a:lnTo>
                    <a:pt x="6198" y="1421"/>
                  </a:lnTo>
                  <a:lnTo>
                    <a:pt x="6202" y="1458"/>
                  </a:lnTo>
                  <a:lnTo>
                    <a:pt x="6205" y="1496"/>
                  </a:lnTo>
                  <a:lnTo>
                    <a:pt x="6208" y="1458"/>
                  </a:lnTo>
                  <a:lnTo>
                    <a:pt x="6212" y="1440"/>
                  </a:lnTo>
                  <a:lnTo>
                    <a:pt x="6215" y="1477"/>
                  </a:lnTo>
                  <a:lnTo>
                    <a:pt x="6219" y="1477"/>
                  </a:lnTo>
                  <a:lnTo>
                    <a:pt x="6222" y="1421"/>
                  </a:lnTo>
                  <a:lnTo>
                    <a:pt x="6225" y="1421"/>
                  </a:lnTo>
                  <a:lnTo>
                    <a:pt x="6228" y="1421"/>
                  </a:lnTo>
                  <a:lnTo>
                    <a:pt x="6231" y="1440"/>
                  </a:lnTo>
                  <a:lnTo>
                    <a:pt x="6235" y="1477"/>
                  </a:lnTo>
                  <a:lnTo>
                    <a:pt x="6238" y="1421"/>
                  </a:lnTo>
                  <a:lnTo>
                    <a:pt x="6241" y="1477"/>
                  </a:lnTo>
                  <a:lnTo>
                    <a:pt x="6245" y="1440"/>
                  </a:lnTo>
                  <a:lnTo>
                    <a:pt x="6248" y="1477"/>
                  </a:lnTo>
                  <a:lnTo>
                    <a:pt x="6252" y="1421"/>
                  </a:lnTo>
                  <a:lnTo>
                    <a:pt x="6255" y="1367"/>
                  </a:lnTo>
                  <a:lnTo>
                    <a:pt x="6257" y="1403"/>
                  </a:lnTo>
                  <a:lnTo>
                    <a:pt x="6261" y="1477"/>
                  </a:lnTo>
                  <a:lnTo>
                    <a:pt x="6264" y="1458"/>
                  </a:lnTo>
                  <a:lnTo>
                    <a:pt x="6267" y="1421"/>
                  </a:lnTo>
                  <a:lnTo>
                    <a:pt x="6271" y="1403"/>
                  </a:lnTo>
                  <a:lnTo>
                    <a:pt x="6274" y="1477"/>
                  </a:lnTo>
                  <a:lnTo>
                    <a:pt x="6278" y="1440"/>
                  </a:lnTo>
                  <a:lnTo>
                    <a:pt x="6281" y="1421"/>
                  </a:lnTo>
                  <a:lnTo>
                    <a:pt x="6284" y="1421"/>
                  </a:lnTo>
                  <a:lnTo>
                    <a:pt x="6288" y="1403"/>
                  </a:lnTo>
                  <a:lnTo>
                    <a:pt x="6290" y="1421"/>
                  </a:lnTo>
                  <a:lnTo>
                    <a:pt x="6293" y="1496"/>
                  </a:lnTo>
                  <a:lnTo>
                    <a:pt x="6297" y="1421"/>
                  </a:lnTo>
                  <a:lnTo>
                    <a:pt x="6300" y="1440"/>
                  </a:lnTo>
                  <a:lnTo>
                    <a:pt x="6304" y="1514"/>
                  </a:lnTo>
                  <a:lnTo>
                    <a:pt x="6307" y="1440"/>
                  </a:lnTo>
                  <a:lnTo>
                    <a:pt x="6311" y="1458"/>
                  </a:lnTo>
                  <a:lnTo>
                    <a:pt x="6314" y="1403"/>
                  </a:lnTo>
                  <a:lnTo>
                    <a:pt x="6317" y="1403"/>
                  </a:lnTo>
                  <a:lnTo>
                    <a:pt x="6320" y="1385"/>
                  </a:lnTo>
                  <a:lnTo>
                    <a:pt x="6323" y="1421"/>
                  </a:lnTo>
                  <a:lnTo>
                    <a:pt x="6326" y="1477"/>
                  </a:lnTo>
                  <a:lnTo>
                    <a:pt x="6330" y="1477"/>
                  </a:lnTo>
                  <a:lnTo>
                    <a:pt x="6333" y="1477"/>
                  </a:lnTo>
                  <a:lnTo>
                    <a:pt x="6337" y="1440"/>
                  </a:lnTo>
                  <a:lnTo>
                    <a:pt x="6340" y="1458"/>
                  </a:lnTo>
                  <a:lnTo>
                    <a:pt x="6343" y="1496"/>
                  </a:lnTo>
                  <a:lnTo>
                    <a:pt x="6347" y="1440"/>
                  </a:lnTo>
                  <a:lnTo>
                    <a:pt x="6350" y="1403"/>
                  </a:lnTo>
                  <a:lnTo>
                    <a:pt x="6352" y="1458"/>
                  </a:lnTo>
                  <a:lnTo>
                    <a:pt x="6356" y="1477"/>
                  </a:lnTo>
                  <a:lnTo>
                    <a:pt x="6359" y="1440"/>
                  </a:lnTo>
                  <a:lnTo>
                    <a:pt x="6363" y="1440"/>
                  </a:lnTo>
                  <a:lnTo>
                    <a:pt x="6366" y="1458"/>
                  </a:lnTo>
                  <a:lnTo>
                    <a:pt x="6369" y="1421"/>
                  </a:lnTo>
                  <a:lnTo>
                    <a:pt x="6373" y="1385"/>
                  </a:lnTo>
                  <a:lnTo>
                    <a:pt x="6376" y="1440"/>
                  </a:lnTo>
                  <a:lnTo>
                    <a:pt x="6380" y="1403"/>
                  </a:lnTo>
                  <a:lnTo>
                    <a:pt x="6382" y="1421"/>
                  </a:lnTo>
                  <a:lnTo>
                    <a:pt x="6385" y="1458"/>
                  </a:lnTo>
                  <a:lnTo>
                    <a:pt x="6389" y="1458"/>
                  </a:lnTo>
                  <a:lnTo>
                    <a:pt x="6392" y="1440"/>
                  </a:lnTo>
                  <a:lnTo>
                    <a:pt x="6396" y="1458"/>
                  </a:lnTo>
                  <a:lnTo>
                    <a:pt x="6399" y="1440"/>
                  </a:lnTo>
                  <a:lnTo>
                    <a:pt x="6402" y="1477"/>
                  </a:lnTo>
                  <a:lnTo>
                    <a:pt x="6406" y="1421"/>
                  </a:lnTo>
                  <a:lnTo>
                    <a:pt x="6409" y="1496"/>
                  </a:lnTo>
                  <a:lnTo>
                    <a:pt x="6413" y="1421"/>
                  </a:lnTo>
                  <a:lnTo>
                    <a:pt x="6415" y="1477"/>
                  </a:lnTo>
                  <a:lnTo>
                    <a:pt x="6418" y="1421"/>
                  </a:lnTo>
                  <a:lnTo>
                    <a:pt x="6422" y="1496"/>
                  </a:lnTo>
                  <a:lnTo>
                    <a:pt x="6425" y="1421"/>
                  </a:lnTo>
                  <a:lnTo>
                    <a:pt x="6428" y="1458"/>
                  </a:lnTo>
                  <a:lnTo>
                    <a:pt x="6432" y="1385"/>
                  </a:lnTo>
                  <a:lnTo>
                    <a:pt x="6435" y="1440"/>
                  </a:lnTo>
                  <a:lnTo>
                    <a:pt x="6439" y="1477"/>
                  </a:lnTo>
                  <a:lnTo>
                    <a:pt x="6442" y="1458"/>
                  </a:lnTo>
                  <a:lnTo>
                    <a:pt x="6444" y="1403"/>
                  </a:lnTo>
                  <a:lnTo>
                    <a:pt x="6448" y="1421"/>
                  </a:lnTo>
                  <a:lnTo>
                    <a:pt x="6451" y="1458"/>
                  </a:lnTo>
                  <a:lnTo>
                    <a:pt x="6455" y="1496"/>
                  </a:lnTo>
                  <a:lnTo>
                    <a:pt x="6458" y="1440"/>
                  </a:lnTo>
                  <a:lnTo>
                    <a:pt x="6461" y="1385"/>
                  </a:lnTo>
                  <a:lnTo>
                    <a:pt x="6465" y="1440"/>
                  </a:lnTo>
                  <a:lnTo>
                    <a:pt x="6468" y="1496"/>
                  </a:lnTo>
                  <a:lnTo>
                    <a:pt x="6472" y="1421"/>
                  </a:lnTo>
                  <a:lnTo>
                    <a:pt x="6475" y="1421"/>
                  </a:lnTo>
                  <a:lnTo>
                    <a:pt x="6477" y="1440"/>
                  </a:lnTo>
                  <a:lnTo>
                    <a:pt x="6481" y="1440"/>
                  </a:lnTo>
                  <a:lnTo>
                    <a:pt x="6484" y="1440"/>
                  </a:lnTo>
                  <a:lnTo>
                    <a:pt x="6487" y="1403"/>
                  </a:lnTo>
                  <a:lnTo>
                    <a:pt x="6491" y="1477"/>
                  </a:lnTo>
                  <a:lnTo>
                    <a:pt x="6494" y="1421"/>
                  </a:lnTo>
                  <a:lnTo>
                    <a:pt x="6498" y="1421"/>
                  </a:lnTo>
                  <a:lnTo>
                    <a:pt x="6501" y="1458"/>
                  </a:lnTo>
                  <a:lnTo>
                    <a:pt x="6504" y="1514"/>
                  </a:lnTo>
                  <a:lnTo>
                    <a:pt x="6507" y="1458"/>
                  </a:lnTo>
                  <a:lnTo>
                    <a:pt x="6510" y="1458"/>
                  </a:lnTo>
                  <a:lnTo>
                    <a:pt x="6514" y="1477"/>
                  </a:lnTo>
                  <a:lnTo>
                    <a:pt x="6517" y="1421"/>
                  </a:lnTo>
                  <a:lnTo>
                    <a:pt x="6520" y="1458"/>
                  </a:lnTo>
                  <a:lnTo>
                    <a:pt x="6524" y="1458"/>
                  </a:lnTo>
                  <a:lnTo>
                    <a:pt x="6527" y="1440"/>
                  </a:lnTo>
                  <a:lnTo>
                    <a:pt x="6531" y="1477"/>
                  </a:lnTo>
                  <a:lnTo>
                    <a:pt x="6534" y="1477"/>
                  </a:lnTo>
                  <a:lnTo>
                    <a:pt x="6537" y="1477"/>
                  </a:lnTo>
                  <a:lnTo>
                    <a:pt x="6540" y="1458"/>
                  </a:lnTo>
                  <a:lnTo>
                    <a:pt x="6543" y="1421"/>
                  </a:lnTo>
                  <a:lnTo>
                    <a:pt x="6546" y="1440"/>
                  </a:lnTo>
                  <a:lnTo>
                    <a:pt x="6550" y="1496"/>
                  </a:lnTo>
                  <a:lnTo>
                    <a:pt x="6553" y="1477"/>
                  </a:lnTo>
                  <a:lnTo>
                    <a:pt x="6557" y="1477"/>
                  </a:lnTo>
                  <a:lnTo>
                    <a:pt x="6560" y="1496"/>
                  </a:lnTo>
                  <a:lnTo>
                    <a:pt x="6563" y="1551"/>
                  </a:lnTo>
                  <a:lnTo>
                    <a:pt x="6567" y="1477"/>
                  </a:lnTo>
                  <a:lnTo>
                    <a:pt x="6570" y="1440"/>
                  </a:lnTo>
                  <a:lnTo>
                    <a:pt x="6572" y="1458"/>
                  </a:lnTo>
                  <a:lnTo>
                    <a:pt x="6576" y="1477"/>
                  </a:lnTo>
                  <a:lnTo>
                    <a:pt x="6579" y="1440"/>
                  </a:lnTo>
                  <a:lnTo>
                    <a:pt x="6583" y="1440"/>
                  </a:lnTo>
                  <a:lnTo>
                    <a:pt x="6586" y="1477"/>
                  </a:lnTo>
                  <a:lnTo>
                    <a:pt x="6590" y="1421"/>
                  </a:lnTo>
                  <a:lnTo>
                    <a:pt x="6593" y="1458"/>
                  </a:lnTo>
                  <a:lnTo>
                    <a:pt x="6596" y="1458"/>
                  </a:lnTo>
                  <a:lnTo>
                    <a:pt x="6600" y="1458"/>
                  </a:lnTo>
                  <a:lnTo>
                    <a:pt x="6602" y="1403"/>
                  </a:lnTo>
                  <a:lnTo>
                    <a:pt x="6605" y="1421"/>
                  </a:lnTo>
                  <a:lnTo>
                    <a:pt x="6609" y="1477"/>
                  </a:lnTo>
                  <a:lnTo>
                    <a:pt x="6612" y="1514"/>
                  </a:lnTo>
                  <a:lnTo>
                    <a:pt x="6616" y="1440"/>
                  </a:lnTo>
                  <a:lnTo>
                    <a:pt x="6619" y="1458"/>
                  </a:lnTo>
                  <a:lnTo>
                    <a:pt x="6622" y="1403"/>
                  </a:lnTo>
                  <a:lnTo>
                    <a:pt x="6626" y="1421"/>
                  </a:lnTo>
                  <a:lnTo>
                    <a:pt x="6629" y="1421"/>
                  </a:lnTo>
                  <a:lnTo>
                    <a:pt x="6633" y="1421"/>
                  </a:lnTo>
                  <a:lnTo>
                    <a:pt x="6635" y="1367"/>
                  </a:lnTo>
                  <a:lnTo>
                    <a:pt x="6638" y="1421"/>
                  </a:lnTo>
                  <a:lnTo>
                    <a:pt x="6642" y="1385"/>
                  </a:lnTo>
                  <a:lnTo>
                    <a:pt x="6645" y="1458"/>
                  </a:lnTo>
                  <a:lnTo>
                    <a:pt x="6648" y="1403"/>
                  </a:lnTo>
                  <a:lnTo>
                    <a:pt x="6652" y="1440"/>
                  </a:lnTo>
                  <a:lnTo>
                    <a:pt x="6655" y="1496"/>
                  </a:lnTo>
                  <a:lnTo>
                    <a:pt x="6659" y="1477"/>
                  </a:lnTo>
                  <a:lnTo>
                    <a:pt x="6662" y="1421"/>
                  </a:lnTo>
                  <a:lnTo>
                    <a:pt x="6665" y="1458"/>
                  </a:lnTo>
                  <a:lnTo>
                    <a:pt x="6668" y="1440"/>
                  </a:lnTo>
                  <a:lnTo>
                    <a:pt x="6671" y="1458"/>
                  </a:lnTo>
                  <a:lnTo>
                    <a:pt x="6675" y="1458"/>
                  </a:lnTo>
                  <a:lnTo>
                    <a:pt x="6678" y="1477"/>
                  </a:lnTo>
                  <a:lnTo>
                    <a:pt x="6681" y="1440"/>
                  </a:lnTo>
                  <a:lnTo>
                    <a:pt x="6685" y="1440"/>
                  </a:lnTo>
                  <a:lnTo>
                    <a:pt x="6688" y="1477"/>
                  </a:lnTo>
                  <a:lnTo>
                    <a:pt x="6692" y="1496"/>
                  </a:lnTo>
                  <a:lnTo>
                    <a:pt x="6695" y="1477"/>
                  </a:lnTo>
                  <a:lnTo>
                    <a:pt x="6698" y="1440"/>
                  </a:lnTo>
                  <a:lnTo>
                    <a:pt x="6701" y="1477"/>
                  </a:lnTo>
                  <a:lnTo>
                    <a:pt x="6704" y="1458"/>
                  </a:lnTo>
                  <a:lnTo>
                    <a:pt x="6707" y="1496"/>
                  </a:lnTo>
                  <a:lnTo>
                    <a:pt x="6711" y="1421"/>
                  </a:lnTo>
                  <a:lnTo>
                    <a:pt x="6714" y="1421"/>
                  </a:lnTo>
                  <a:lnTo>
                    <a:pt x="6718" y="1329"/>
                  </a:lnTo>
                  <a:lnTo>
                    <a:pt x="6721" y="1421"/>
                  </a:lnTo>
                  <a:lnTo>
                    <a:pt x="6724" y="1458"/>
                  </a:lnTo>
                  <a:lnTo>
                    <a:pt x="6728" y="1458"/>
                  </a:lnTo>
                  <a:lnTo>
                    <a:pt x="6730" y="1403"/>
                  </a:lnTo>
                  <a:lnTo>
                    <a:pt x="6734" y="1440"/>
                  </a:lnTo>
                  <a:lnTo>
                    <a:pt x="6737" y="1458"/>
                  </a:lnTo>
                  <a:lnTo>
                    <a:pt x="6740" y="1347"/>
                  </a:lnTo>
                  <a:lnTo>
                    <a:pt x="6744" y="1403"/>
                  </a:lnTo>
                  <a:lnTo>
                    <a:pt x="6747" y="1367"/>
                  </a:lnTo>
                  <a:lnTo>
                    <a:pt x="6751" y="1385"/>
                  </a:lnTo>
                  <a:lnTo>
                    <a:pt x="6754" y="1329"/>
                  </a:lnTo>
                  <a:lnTo>
                    <a:pt x="6757" y="1329"/>
                  </a:lnTo>
                  <a:lnTo>
                    <a:pt x="6761" y="1311"/>
                  </a:lnTo>
                  <a:lnTo>
                    <a:pt x="6763" y="1385"/>
                  </a:lnTo>
                  <a:lnTo>
                    <a:pt x="6766" y="1403"/>
                  </a:lnTo>
                  <a:lnTo>
                    <a:pt x="6770" y="1403"/>
                  </a:lnTo>
                  <a:lnTo>
                    <a:pt x="6773" y="1421"/>
                  </a:lnTo>
                  <a:lnTo>
                    <a:pt x="6777" y="1440"/>
                  </a:lnTo>
                  <a:lnTo>
                    <a:pt x="6780" y="1403"/>
                  </a:lnTo>
                  <a:lnTo>
                    <a:pt x="6783" y="1477"/>
                  </a:lnTo>
                  <a:lnTo>
                    <a:pt x="6787" y="1440"/>
                  </a:lnTo>
                  <a:lnTo>
                    <a:pt x="6790" y="1421"/>
                  </a:lnTo>
                  <a:lnTo>
                    <a:pt x="6794" y="1421"/>
                  </a:lnTo>
                  <a:lnTo>
                    <a:pt x="6796" y="14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8975" name="Group 17"/>
            <p:cNvGrpSpPr>
              <a:grpSpLocks/>
            </p:cNvGrpSpPr>
            <p:nvPr/>
          </p:nvGrpSpPr>
          <p:grpSpPr bwMode="auto">
            <a:xfrm>
              <a:off x="2700" y="2976"/>
              <a:ext cx="1359" cy="857"/>
              <a:chOff x="4332" y="2709"/>
              <a:chExt cx="1359" cy="857"/>
            </a:xfrm>
          </p:grpSpPr>
          <p:sp>
            <p:nvSpPr>
              <p:cNvPr id="38977" name="Freeform 18"/>
              <p:cNvSpPr>
                <a:spLocks/>
              </p:cNvSpPr>
              <p:nvPr/>
            </p:nvSpPr>
            <p:spPr bwMode="auto">
              <a:xfrm>
                <a:off x="4332" y="2709"/>
                <a:ext cx="1238" cy="857"/>
              </a:xfrm>
              <a:custGeom>
                <a:avLst/>
                <a:gdLst>
                  <a:gd name="T0" fmla="*/ 98 w 6189"/>
                  <a:gd name="T1" fmla="*/ 787 h 4285"/>
                  <a:gd name="T2" fmla="*/ 117 w 6189"/>
                  <a:gd name="T3" fmla="*/ 798 h 4285"/>
                  <a:gd name="T4" fmla="*/ 135 w 6189"/>
                  <a:gd name="T5" fmla="*/ 794 h 4285"/>
                  <a:gd name="T6" fmla="*/ 154 w 6189"/>
                  <a:gd name="T7" fmla="*/ 813 h 4285"/>
                  <a:gd name="T8" fmla="*/ 172 w 6189"/>
                  <a:gd name="T9" fmla="*/ 798 h 4285"/>
                  <a:gd name="T10" fmla="*/ 191 w 6189"/>
                  <a:gd name="T11" fmla="*/ 783 h 4285"/>
                  <a:gd name="T12" fmla="*/ 209 w 6189"/>
                  <a:gd name="T13" fmla="*/ 794 h 4285"/>
                  <a:gd name="T14" fmla="*/ 228 w 6189"/>
                  <a:gd name="T15" fmla="*/ 791 h 4285"/>
                  <a:gd name="T16" fmla="*/ 246 w 6189"/>
                  <a:gd name="T17" fmla="*/ 787 h 4285"/>
                  <a:gd name="T18" fmla="*/ 264 w 6189"/>
                  <a:gd name="T19" fmla="*/ 798 h 4285"/>
                  <a:gd name="T20" fmla="*/ 283 w 6189"/>
                  <a:gd name="T21" fmla="*/ 798 h 4285"/>
                  <a:gd name="T22" fmla="*/ 301 w 6189"/>
                  <a:gd name="T23" fmla="*/ 809 h 4285"/>
                  <a:gd name="T24" fmla="*/ 320 w 6189"/>
                  <a:gd name="T25" fmla="*/ 787 h 4285"/>
                  <a:gd name="T26" fmla="*/ 338 w 6189"/>
                  <a:gd name="T27" fmla="*/ 791 h 4285"/>
                  <a:gd name="T28" fmla="*/ 357 w 6189"/>
                  <a:gd name="T29" fmla="*/ 787 h 4285"/>
                  <a:gd name="T30" fmla="*/ 376 w 6189"/>
                  <a:gd name="T31" fmla="*/ 794 h 4285"/>
                  <a:gd name="T32" fmla="*/ 394 w 6189"/>
                  <a:gd name="T33" fmla="*/ 794 h 4285"/>
                  <a:gd name="T34" fmla="*/ 413 w 6189"/>
                  <a:gd name="T35" fmla="*/ 809 h 4285"/>
                  <a:gd name="T36" fmla="*/ 431 w 6189"/>
                  <a:gd name="T37" fmla="*/ 791 h 4285"/>
                  <a:gd name="T38" fmla="*/ 450 w 6189"/>
                  <a:gd name="T39" fmla="*/ 791 h 4285"/>
                  <a:gd name="T40" fmla="*/ 468 w 6189"/>
                  <a:gd name="T41" fmla="*/ 794 h 4285"/>
                  <a:gd name="T42" fmla="*/ 487 w 6189"/>
                  <a:gd name="T43" fmla="*/ 809 h 4285"/>
                  <a:gd name="T44" fmla="*/ 506 w 6189"/>
                  <a:gd name="T45" fmla="*/ 805 h 4285"/>
                  <a:gd name="T46" fmla="*/ 524 w 6189"/>
                  <a:gd name="T47" fmla="*/ 813 h 4285"/>
                  <a:gd name="T48" fmla="*/ 543 w 6189"/>
                  <a:gd name="T49" fmla="*/ 809 h 4285"/>
                  <a:gd name="T50" fmla="*/ 561 w 6189"/>
                  <a:gd name="T51" fmla="*/ 794 h 4285"/>
                  <a:gd name="T52" fmla="*/ 580 w 6189"/>
                  <a:gd name="T53" fmla="*/ 798 h 4285"/>
                  <a:gd name="T54" fmla="*/ 599 w 6189"/>
                  <a:gd name="T55" fmla="*/ 802 h 4285"/>
                  <a:gd name="T56" fmla="*/ 617 w 6189"/>
                  <a:gd name="T57" fmla="*/ 787 h 4285"/>
                  <a:gd name="T58" fmla="*/ 636 w 6189"/>
                  <a:gd name="T59" fmla="*/ 665 h 4285"/>
                  <a:gd name="T60" fmla="*/ 655 w 6189"/>
                  <a:gd name="T61" fmla="*/ 743 h 4285"/>
                  <a:gd name="T62" fmla="*/ 673 w 6189"/>
                  <a:gd name="T63" fmla="*/ 787 h 4285"/>
                  <a:gd name="T64" fmla="*/ 692 w 6189"/>
                  <a:gd name="T65" fmla="*/ 783 h 4285"/>
                  <a:gd name="T66" fmla="*/ 711 w 6189"/>
                  <a:gd name="T67" fmla="*/ 765 h 4285"/>
                  <a:gd name="T68" fmla="*/ 729 w 6189"/>
                  <a:gd name="T69" fmla="*/ 794 h 4285"/>
                  <a:gd name="T70" fmla="*/ 748 w 6189"/>
                  <a:gd name="T71" fmla="*/ 798 h 4285"/>
                  <a:gd name="T72" fmla="*/ 767 w 6189"/>
                  <a:gd name="T73" fmla="*/ 798 h 4285"/>
                  <a:gd name="T74" fmla="*/ 785 w 6189"/>
                  <a:gd name="T75" fmla="*/ 798 h 4285"/>
                  <a:gd name="T76" fmla="*/ 804 w 6189"/>
                  <a:gd name="T77" fmla="*/ 805 h 4285"/>
                  <a:gd name="T78" fmla="*/ 823 w 6189"/>
                  <a:gd name="T79" fmla="*/ 802 h 4285"/>
                  <a:gd name="T80" fmla="*/ 842 w 6189"/>
                  <a:gd name="T81" fmla="*/ 787 h 4285"/>
                  <a:gd name="T82" fmla="*/ 861 w 6189"/>
                  <a:gd name="T83" fmla="*/ 802 h 4285"/>
                  <a:gd name="T84" fmla="*/ 879 w 6189"/>
                  <a:gd name="T85" fmla="*/ 783 h 4285"/>
                  <a:gd name="T86" fmla="*/ 898 w 6189"/>
                  <a:gd name="T87" fmla="*/ 794 h 4285"/>
                  <a:gd name="T88" fmla="*/ 917 w 6189"/>
                  <a:gd name="T89" fmla="*/ 779 h 4285"/>
                  <a:gd name="T90" fmla="*/ 935 w 6189"/>
                  <a:gd name="T91" fmla="*/ 787 h 4285"/>
                  <a:gd name="T92" fmla="*/ 954 w 6189"/>
                  <a:gd name="T93" fmla="*/ 802 h 4285"/>
                  <a:gd name="T94" fmla="*/ 973 w 6189"/>
                  <a:gd name="T95" fmla="*/ 805 h 4285"/>
                  <a:gd name="T96" fmla="*/ 992 w 6189"/>
                  <a:gd name="T97" fmla="*/ 794 h 4285"/>
                  <a:gd name="T98" fmla="*/ 1011 w 6189"/>
                  <a:gd name="T99" fmla="*/ 794 h 4285"/>
                  <a:gd name="T100" fmla="*/ 1030 w 6189"/>
                  <a:gd name="T101" fmla="*/ 794 h 4285"/>
                  <a:gd name="T102" fmla="*/ 1048 w 6189"/>
                  <a:gd name="T103" fmla="*/ 802 h 4285"/>
                  <a:gd name="T104" fmla="*/ 1067 w 6189"/>
                  <a:gd name="T105" fmla="*/ 798 h 4285"/>
                  <a:gd name="T106" fmla="*/ 1086 w 6189"/>
                  <a:gd name="T107" fmla="*/ 798 h 4285"/>
                  <a:gd name="T108" fmla="*/ 1105 w 6189"/>
                  <a:gd name="T109" fmla="*/ 802 h 4285"/>
                  <a:gd name="T110" fmla="*/ 1124 w 6189"/>
                  <a:gd name="T111" fmla="*/ 809 h 4285"/>
                  <a:gd name="T112" fmla="*/ 1143 w 6189"/>
                  <a:gd name="T113" fmla="*/ 787 h 4285"/>
                  <a:gd name="T114" fmla="*/ 1161 w 6189"/>
                  <a:gd name="T115" fmla="*/ 798 h 4285"/>
                  <a:gd name="T116" fmla="*/ 1180 w 6189"/>
                  <a:gd name="T117" fmla="*/ 791 h 4285"/>
                  <a:gd name="T118" fmla="*/ 1199 w 6189"/>
                  <a:gd name="T119" fmla="*/ 791 h 4285"/>
                  <a:gd name="T120" fmla="*/ 1218 w 6189"/>
                  <a:gd name="T121" fmla="*/ 779 h 4285"/>
                  <a:gd name="T122" fmla="*/ 1237 w 6189"/>
                  <a:gd name="T123" fmla="*/ 802 h 42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89" h="4285">
                    <a:moveTo>
                      <a:pt x="0" y="4285"/>
                    </a:moveTo>
                    <a:lnTo>
                      <a:pt x="0" y="4285"/>
                    </a:lnTo>
                    <a:lnTo>
                      <a:pt x="407" y="3971"/>
                    </a:lnTo>
                    <a:lnTo>
                      <a:pt x="411" y="4064"/>
                    </a:lnTo>
                    <a:lnTo>
                      <a:pt x="413" y="3990"/>
                    </a:lnTo>
                    <a:lnTo>
                      <a:pt x="416" y="4008"/>
                    </a:lnTo>
                    <a:lnTo>
                      <a:pt x="419" y="4064"/>
                    </a:lnTo>
                    <a:lnTo>
                      <a:pt x="422" y="4046"/>
                    </a:lnTo>
                    <a:lnTo>
                      <a:pt x="424" y="4008"/>
                    </a:lnTo>
                    <a:lnTo>
                      <a:pt x="428" y="3917"/>
                    </a:lnTo>
                    <a:lnTo>
                      <a:pt x="430" y="4046"/>
                    </a:lnTo>
                    <a:lnTo>
                      <a:pt x="433" y="3990"/>
                    </a:lnTo>
                    <a:lnTo>
                      <a:pt x="436" y="3990"/>
                    </a:lnTo>
                    <a:lnTo>
                      <a:pt x="439" y="3953"/>
                    </a:lnTo>
                    <a:lnTo>
                      <a:pt x="441" y="3953"/>
                    </a:lnTo>
                    <a:lnTo>
                      <a:pt x="443" y="3990"/>
                    </a:lnTo>
                    <a:lnTo>
                      <a:pt x="447" y="3935"/>
                    </a:lnTo>
                    <a:lnTo>
                      <a:pt x="449" y="3990"/>
                    </a:lnTo>
                    <a:lnTo>
                      <a:pt x="453" y="3990"/>
                    </a:lnTo>
                    <a:lnTo>
                      <a:pt x="455" y="3990"/>
                    </a:lnTo>
                    <a:lnTo>
                      <a:pt x="458" y="3953"/>
                    </a:lnTo>
                    <a:lnTo>
                      <a:pt x="460" y="3917"/>
                    </a:lnTo>
                    <a:lnTo>
                      <a:pt x="464" y="3879"/>
                    </a:lnTo>
                    <a:lnTo>
                      <a:pt x="466" y="3879"/>
                    </a:lnTo>
                    <a:lnTo>
                      <a:pt x="470" y="3824"/>
                    </a:lnTo>
                    <a:lnTo>
                      <a:pt x="472" y="3917"/>
                    </a:lnTo>
                    <a:lnTo>
                      <a:pt x="475" y="3917"/>
                    </a:lnTo>
                    <a:lnTo>
                      <a:pt x="477" y="3917"/>
                    </a:lnTo>
                    <a:lnTo>
                      <a:pt x="480" y="3842"/>
                    </a:lnTo>
                    <a:lnTo>
                      <a:pt x="483" y="3953"/>
                    </a:lnTo>
                    <a:lnTo>
                      <a:pt x="485" y="3971"/>
                    </a:lnTo>
                    <a:lnTo>
                      <a:pt x="489" y="3953"/>
                    </a:lnTo>
                    <a:lnTo>
                      <a:pt x="491" y="3935"/>
                    </a:lnTo>
                    <a:lnTo>
                      <a:pt x="494" y="3971"/>
                    </a:lnTo>
                    <a:lnTo>
                      <a:pt x="497" y="3971"/>
                    </a:lnTo>
                    <a:lnTo>
                      <a:pt x="500" y="4008"/>
                    </a:lnTo>
                    <a:lnTo>
                      <a:pt x="502" y="4046"/>
                    </a:lnTo>
                    <a:lnTo>
                      <a:pt x="506" y="3971"/>
                    </a:lnTo>
                    <a:lnTo>
                      <a:pt x="508" y="4027"/>
                    </a:lnTo>
                    <a:lnTo>
                      <a:pt x="512" y="4027"/>
                    </a:lnTo>
                    <a:lnTo>
                      <a:pt x="514" y="3971"/>
                    </a:lnTo>
                    <a:lnTo>
                      <a:pt x="516" y="4008"/>
                    </a:lnTo>
                    <a:lnTo>
                      <a:pt x="519" y="3990"/>
                    </a:lnTo>
                    <a:lnTo>
                      <a:pt x="522" y="3971"/>
                    </a:lnTo>
                    <a:lnTo>
                      <a:pt x="525" y="4046"/>
                    </a:lnTo>
                    <a:lnTo>
                      <a:pt x="527" y="4046"/>
                    </a:lnTo>
                    <a:lnTo>
                      <a:pt x="531" y="3990"/>
                    </a:lnTo>
                    <a:lnTo>
                      <a:pt x="533" y="3971"/>
                    </a:lnTo>
                    <a:lnTo>
                      <a:pt x="536" y="4008"/>
                    </a:lnTo>
                    <a:lnTo>
                      <a:pt x="539" y="4027"/>
                    </a:lnTo>
                    <a:lnTo>
                      <a:pt x="542" y="4027"/>
                    </a:lnTo>
                    <a:lnTo>
                      <a:pt x="544" y="3971"/>
                    </a:lnTo>
                    <a:lnTo>
                      <a:pt x="548" y="4008"/>
                    </a:lnTo>
                    <a:lnTo>
                      <a:pt x="550" y="4027"/>
                    </a:lnTo>
                    <a:lnTo>
                      <a:pt x="552" y="4046"/>
                    </a:lnTo>
                    <a:lnTo>
                      <a:pt x="556" y="4027"/>
                    </a:lnTo>
                    <a:lnTo>
                      <a:pt x="558" y="4008"/>
                    </a:lnTo>
                    <a:lnTo>
                      <a:pt x="561" y="3971"/>
                    </a:lnTo>
                    <a:lnTo>
                      <a:pt x="564" y="3990"/>
                    </a:lnTo>
                    <a:lnTo>
                      <a:pt x="567" y="3971"/>
                    </a:lnTo>
                    <a:lnTo>
                      <a:pt x="569" y="3971"/>
                    </a:lnTo>
                    <a:lnTo>
                      <a:pt x="573" y="3953"/>
                    </a:lnTo>
                    <a:lnTo>
                      <a:pt x="575" y="3953"/>
                    </a:lnTo>
                    <a:lnTo>
                      <a:pt x="578" y="3990"/>
                    </a:lnTo>
                    <a:lnTo>
                      <a:pt x="581" y="3953"/>
                    </a:lnTo>
                    <a:lnTo>
                      <a:pt x="584" y="3990"/>
                    </a:lnTo>
                    <a:lnTo>
                      <a:pt x="586" y="3917"/>
                    </a:lnTo>
                    <a:lnTo>
                      <a:pt x="589" y="3990"/>
                    </a:lnTo>
                    <a:lnTo>
                      <a:pt x="592" y="3971"/>
                    </a:lnTo>
                    <a:lnTo>
                      <a:pt x="594" y="3935"/>
                    </a:lnTo>
                    <a:lnTo>
                      <a:pt x="598" y="3971"/>
                    </a:lnTo>
                    <a:lnTo>
                      <a:pt x="600" y="3935"/>
                    </a:lnTo>
                    <a:lnTo>
                      <a:pt x="603" y="3953"/>
                    </a:lnTo>
                    <a:lnTo>
                      <a:pt x="606" y="3990"/>
                    </a:lnTo>
                    <a:lnTo>
                      <a:pt x="609" y="4027"/>
                    </a:lnTo>
                    <a:lnTo>
                      <a:pt x="611" y="3971"/>
                    </a:lnTo>
                    <a:lnTo>
                      <a:pt x="615" y="3897"/>
                    </a:lnTo>
                    <a:lnTo>
                      <a:pt x="617" y="3971"/>
                    </a:lnTo>
                    <a:lnTo>
                      <a:pt x="620" y="3990"/>
                    </a:lnTo>
                    <a:lnTo>
                      <a:pt x="623" y="4101"/>
                    </a:lnTo>
                    <a:lnTo>
                      <a:pt x="625" y="4008"/>
                    </a:lnTo>
                    <a:lnTo>
                      <a:pt x="628" y="4008"/>
                    </a:lnTo>
                    <a:lnTo>
                      <a:pt x="631" y="3990"/>
                    </a:lnTo>
                    <a:lnTo>
                      <a:pt x="634" y="4064"/>
                    </a:lnTo>
                    <a:lnTo>
                      <a:pt x="636" y="4027"/>
                    </a:lnTo>
                    <a:lnTo>
                      <a:pt x="640" y="4027"/>
                    </a:lnTo>
                    <a:lnTo>
                      <a:pt x="642" y="3935"/>
                    </a:lnTo>
                    <a:lnTo>
                      <a:pt x="645" y="3990"/>
                    </a:lnTo>
                    <a:lnTo>
                      <a:pt x="648" y="3953"/>
                    </a:lnTo>
                    <a:lnTo>
                      <a:pt x="651" y="3971"/>
                    </a:lnTo>
                    <a:lnTo>
                      <a:pt x="653" y="3990"/>
                    </a:lnTo>
                    <a:lnTo>
                      <a:pt x="657" y="3971"/>
                    </a:lnTo>
                    <a:lnTo>
                      <a:pt x="659" y="3971"/>
                    </a:lnTo>
                    <a:lnTo>
                      <a:pt x="661" y="4027"/>
                    </a:lnTo>
                    <a:lnTo>
                      <a:pt x="665" y="4008"/>
                    </a:lnTo>
                    <a:lnTo>
                      <a:pt x="667" y="3971"/>
                    </a:lnTo>
                    <a:lnTo>
                      <a:pt x="670" y="3917"/>
                    </a:lnTo>
                    <a:lnTo>
                      <a:pt x="673" y="4008"/>
                    </a:lnTo>
                    <a:lnTo>
                      <a:pt x="676" y="3971"/>
                    </a:lnTo>
                    <a:lnTo>
                      <a:pt x="678" y="4008"/>
                    </a:lnTo>
                    <a:lnTo>
                      <a:pt x="682" y="3953"/>
                    </a:lnTo>
                    <a:lnTo>
                      <a:pt x="684" y="4008"/>
                    </a:lnTo>
                    <a:lnTo>
                      <a:pt x="687" y="4046"/>
                    </a:lnTo>
                    <a:lnTo>
                      <a:pt x="690" y="4008"/>
                    </a:lnTo>
                    <a:lnTo>
                      <a:pt x="693" y="3990"/>
                    </a:lnTo>
                    <a:lnTo>
                      <a:pt x="695" y="3971"/>
                    </a:lnTo>
                    <a:lnTo>
                      <a:pt x="699" y="3971"/>
                    </a:lnTo>
                    <a:lnTo>
                      <a:pt x="701" y="4046"/>
                    </a:lnTo>
                    <a:lnTo>
                      <a:pt x="703" y="4008"/>
                    </a:lnTo>
                    <a:lnTo>
                      <a:pt x="707" y="3971"/>
                    </a:lnTo>
                    <a:lnTo>
                      <a:pt x="709" y="3990"/>
                    </a:lnTo>
                    <a:lnTo>
                      <a:pt x="712" y="3917"/>
                    </a:lnTo>
                    <a:lnTo>
                      <a:pt x="715" y="3935"/>
                    </a:lnTo>
                    <a:lnTo>
                      <a:pt x="718" y="3953"/>
                    </a:lnTo>
                    <a:lnTo>
                      <a:pt x="720" y="3971"/>
                    </a:lnTo>
                    <a:lnTo>
                      <a:pt x="724" y="3879"/>
                    </a:lnTo>
                    <a:lnTo>
                      <a:pt x="726" y="3971"/>
                    </a:lnTo>
                    <a:lnTo>
                      <a:pt x="729" y="4027"/>
                    </a:lnTo>
                    <a:lnTo>
                      <a:pt x="732" y="4046"/>
                    </a:lnTo>
                    <a:lnTo>
                      <a:pt x="735" y="4046"/>
                    </a:lnTo>
                    <a:lnTo>
                      <a:pt x="737" y="3971"/>
                    </a:lnTo>
                    <a:lnTo>
                      <a:pt x="739" y="3990"/>
                    </a:lnTo>
                    <a:lnTo>
                      <a:pt x="743" y="4008"/>
                    </a:lnTo>
                    <a:lnTo>
                      <a:pt x="745" y="4027"/>
                    </a:lnTo>
                    <a:lnTo>
                      <a:pt x="749" y="3953"/>
                    </a:lnTo>
                    <a:lnTo>
                      <a:pt x="751" y="3990"/>
                    </a:lnTo>
                    <a:lnTo>
                      <a:pt x="754" y="3971"/>
                    </a:lnTo>
                    <a:lnTo>
                      <a:pt x="756" y="4008"/>
                    </a:lnTo>
                    <a:lnTo>
                      <a:pt x="760" y="3953"/>
                    </a:lnTo>
                    <a:lnTo>
                      <a:pt x="762" y="3971"/>
                    </a:lnTo>
                    <a:lnTo>
                      <a:pt x="766" y="4008"/>
                    </a:lnTo>
                    <a:lnTo>
                      <a:pt x="768" y="4064"/>
                    </a:lnTo>
                    <a:lnTo>
                      <a:pt x="771" y="4046"/>
                    </a:lnTo>
                    <a:lnTo>
                      <a:pt x="774" y="4008"/>
                    </a:lnTo>
                    <a:lnTo>
                      <a:pt x="777" y="3971"/>
                    </a:lnTo>
                    <a:lnTo>
                      <a:pt x="779" y="3953"/>
                    </a:lnTo>
                    <a:lnTo>
                      <a:pt x="781" y="3990"/>
                    </a:lnTo>
                    <a:lnTo>
                      <a:pt x="785" y="3990"/>
                    </a:lnTo>
                    <a:lnTo>
                      <a:pt x="787" y="3953"/>
                    </a:lnTo>
                    <a:lnTo>
                      <a:pt x="791" y="4046"/>
                    </a:lnTo>
                    <a:lnTo>
                      <a:pt x="793" y="3990"/>
                    </a:lnTo>
                    <a:lnTo>
                      <a:pt x="796" y="4064"/>
                    </a:lnTo>
                    <a:lnTo>
                      <a:pt x="798" y="4027"/>
                    </a:lnTo>
                    <a:lnTo>
                      <a:pt x="802" y="4027"/>
                    </a:lnTo>
                    <a:lnTo>
                      <a:pt x="804" y="4046"/>
                    </a:lnTo>
                    <a:lnTo>
                      <a:pt x="808" y="4064"/>
                    </a:lnTo>
                    <a:lnTo>
                      <a:pt x="810" y="4008"/>
                    </a:lnTo>
                    <a:lnTo>
                      <a:pt x="813" y="4027"/>
                    </a:lnTo>
                    <a:lnTo>
                      <a:pt x="815" y="3953"/>
                    </a:lnTo>
                    <a:lnTo>
                      <a:pt x="818" y="3971"/>
                    </a:lnTo>
                    <a:lnTo>
                      <a:pt x="821" y="3990"/>
                    </a:lnTo>
                    <a:lnTo>
                      <a:pt x="823" y="4046"/>
                    </a:lnTo>
                    <a:lnTo>
                      <a:pt x="827" y="3953"/>
                    </a:lnTo>
                    <a:lnTo>
                      <a:pt x="829" y="4046"/>
                    </a:lnTo>
                    <a:lnTo>
                      <a:pt x="832" y="4027"/>
                    </a:lnTo>
                    <a:lnTo>
                      <a:pt x="835" y="4027"/>
                    </a:lnTo>
                    <a:lnTo>
                      <a:pt x="838" y="3990"/>
                    </a:lnTo>
                    <a:lnTo>
                      <a:pt x="840" y="4027"/>
                    </a:lnTo>
                    <a:lnTo>
                      <a:pt x="844" y="3971"/>
                    </a:lnTo>
                    <a:lnTo>
                      <a:pt x="846" y="3971"/>
                    </a:lnTo>
                    <a:lnTo>
                      <a:pt x="849" y="3935"/>
                    </a:lnTo>
                    <a:lnTo>
                      <a:pt x="852" y="3953"/>
                    </a:lnTo>
                    <a:lnTo>
                      <a:pt x="855" y="3971"/>
                    </a:lnTo>
                    <a:lnTo>
                      <a:pt x="857" y="3953"/>
                    </a:lnTo>
                    <a:lnTo>
                      <a:pt x="860" y="3990"/>
                    </a:lnTo>
                    <a:lnTo>
                      <a:pt x="863" y="4008"/>
                    </a:lnTo>
                    <a:lnTo>
                      <a:pt x="865" y="3971"/>
                    </a:lnTo>
                    <a:lnTo>
                      <a:pt x="869" y="4027"/>
                    </a:lnTo>
                    <a:lnTo>
                      <a:pt x="871" y="3971"/>
                    </a:lnTo>
                    <a:lnTo>
                      <a:pt x="874" y="4008"/>
                    </a:lnTo>
                    <a:lnTo>
                      <a:pt x="877" y="3953"/>
                    </a:lnTo>
                    <a:lnTo>
                      <a:pt x="880" y="3953"/>
                    </a:lnTo>
                    <a:lnTo>
                      <a:pt x="882" y="4008"/>
                    </a:lnTo>
                    <a:lnTo>
                      <a:pt x="886" y="4046"/>
                    </a:lnTo>
                    <a:lnTo>
                      <a:pt x="888" y="3971"/>
                    </a:lnTo>
                    <a:lnTo>
                      <a:pt x="891" y="4027"/>
                    </a:lnTo>
                    <a:lnTo>
                      <a:pt x="894" y="4027"/>
                    </a:lnTo>
                    <a:lnTo>
                      <a:pt x="897" y="3990"/>
                    </a:lnTo>
                    <a:lnTo>
                      <a:pt x="899" y="3990"/>
                    </a:lnTo>
                    <a:lnTo>
                      <a:pt x="902" y="4008"/>
                    </a:lnTo>
                    <a:lnTo>
                      <a:pt x="905" y="4027"/>
                    </a:lnTo>
                    <a:lnTo>
                      <a:pt x="907" y="3990"/>
                    </a:lnTo>
                    <a:lnTo>
                      <a:pt x="911" y="4008"/>
                    </a:lnTo>
                    <a:lnTo>
                      <a:pt x="913" y="4008"/>
                    </a:lnTo>
                    <a:lnTo>
                      <a:pt x="916" y="4027"/>
                    </a:lnTo>
                    <a:lnTo>
                      <a:pt x="919" y="4008"/>
                    </a:lnTo>
                    <a:lnTo>
                      <a:pt x="922" y="3990"/>
                    </a:lnTo>
                    <a:lnTo>
                      <a:pt x="924" y="3971"/>
                    </a:lnTo>
                    <a:lnTo>
                      <a:pt x="928" y="3990"/>
                    </a:lnTo>
                    <a:lnTo>
                      <a:pt x="930" y="4027"/>
                    </a:lnTo>
                    <a:lnTo>
                      <a:pt x="933" y="4046"/>
                    </a:lnTo>
                    <a:lnTo>
                      <a:pt x="936" y="3917"/>
                    </a:lnTo>
                    <a:lnTo>
                      <a:pt x="939" y="3917"/>
                    </a:lnTo>
                    <a:lnTo>
                      <a:pt x="941" y="3935"/>
                    </a:lnTo>
                    <a:lnTo>
                      <a:pt x="944" y="3990"/>
                    </a:lnTo>
                    <a:lnTo>
                      <a:pt x="947" y="3990"/>
                    </a:lnTo>
                    <a:lnTo>
                      <a:pt x="949" y="3990"/>
                    </a:lnTo>
                    <a:lnTo>
                      <a:pt x="953" y="3917"/>
                    </a:lnTo>
                    <a:lnTo>
                      <a:pt x="955" y="3935"/>
                    </a:lnTo>
                    <a:lnTo>
                      <a:pt x="958" y="3971"/>
                    </a:lnTo>
                    <a:lnTo>
                      <a:pt x="961" y="4008"/>
                    </a:lnTo>
                    <a:lnTo>
                      <a:pt x="964" y="3990"/>
                    </a:lnTo>
                    <a:lnTo>
                      <a:pt x="966" y="3971"/>
                    </a:lnTo>
                    <a:lnTo>
                      <a:pt x="970" y="4008"/>
                    </a:lnTo>
                    <a:lnTo>
                      <a:pt x="972" y="3971"/>
                    </a:lnTo>
                    <a:lnTo>
                      <a:pt x="975" y="4008"/>
                    </a:lnTo>
                    <a:lnTo>
                      <a:pt x="978" y="3971"/>
                    </a:lnTo>
                    <a:lnTo>
                      <a:pt x="981" y="4008"/>
                    </a:lnTo>
                    <a:lnTo>
                      <a:pt x="983" y="4008"/>
                    </a:lnTo>
                    <a:lnTo>
                      <a:pt x="986" y="4101"/>
                    </a:lnTo>
                    <a:lnTo>
                      <a:pt x="989" y="4027"/>
                    </a:lnTo>
                    <a:lnTo>
                      <a:pt x="991" y="4027"/>
                    </a:lnTo>
                    <a:lnTo>
                      <a:pt x="995" y="4008"/>
                    </a:lnTo>
                    <a:lnTo>
                      <a:pt x="997" y="4064"/>
                    </a:lnTo>
                    <a:lnTo>
                      <a:pt x="1000" y="4027"/>
                    </a:lnTo>
                    <a:lnTo>
                      <a:pt x="1003" y="4064"/>
                    </a:lnTo>
                    <a:lnTo>
                      <a:pt x="1006" y="3971"/>
                    </a:lnTo>
                    <a:lnTo>
                      <a:pt x="1008" y="4008"/>
                    </a:lnTo>
                    <a:lnTo>
                      <a:pt x="1012" y="4008"/>
                    </a:lnTo>
                    <a:lnTo>
                      <a:pt x="1014" y="4008"/>
                    </a:lnTo>
                    <a:lnTo>
                      <a:pt x="1017" y="3990"/>
                    </a:lnTo>
                    <a:lnTo>
                      <a:pt x="1020" y="4008"/>
                    </a:lnTo>
                    <a:lnTo>
                      <a:pt x="1023" y="4064"/>
                    </a:lnTo>
                    <a:lnTo>
                      <a:pt x="1025" y="4046"/>
                    </a:lnTo>
                    <a:lnTo>
                      <a:pt x="1028" y="4008"/>
                    </a:lnTo>
                    <a:lnTo>
                      <a:pt x="1031" y="4008"/>
                    </a:lnTo>
                    <a:lnTo>
                      <a:pt x="1033" y="3971"/>
                    </a:lnTo>
                    <a:lnTo>
                      <a:pt x="1037" y="4008"/>
                    </a:lnTo>
                    <a:lnTo>
                      <a:pt x="1039" y="4008"/>
                    </a:lnTo>
                    <a:lnTo>
                      <a:pt x="1042" y="3971"/>
                    </a:lnTo>
                    <a:lnTo>
                      <a:pt x="1045" y="3971"/>
                    </a:lnTo>
                    <a:lnTo>
                      <a:pt x="1048" y="4008"/>
                    </a:lnTo>
                    <a:lnTo>
                      <a:pt x="1050" y="3990"/>
                    </a:lnTo>
                    <a:lnTo>
                      <a:pt x="1054" y="4008"/>
                    </a:lnTo>
                    <a:lnTo>
                      <a:pt x="1056" y="3897"/>
                    </a:lnTo>
                    <a:lnTo>
                      <a:pt x="1059" y="4027"/>
                    </a:lnTo>
                    <a:lnTo>
                      <a:pt x="1062" y="3971"/>
                    </a:lnTo>
                    <a:lnTo>
                      <a:pt x="1065" y="4046"/>
                    </a:lnTo>
                    <a:lnTo>
                      <a:pt x="1067" y="4027"/>
                    </a:lnTo>
                    <a:lnTo>
                      <a:pt x="1070" y="4046"/>
                    </a:lnTo>
                    <a:lnTo>
                      <a:pt x="1073" y="4008"/>
                    </a:lnTo>
                    <a:lnTo>
                      <a:pt x="1075" y="3990"/>
                    </a:lnTo>
                    <a:lnTo>
                      <a:pt x="1079" y="4046"/>
                    </a:lnTo>
                    <a:lnTo>
                      <a:pt x="1081" y="4046"/>
                    </a:lnTo>
                    <a:lnTo>
                      <a:pt x="1084" y="3990"/>
                    </a:lnTo>
                    <a:lnTo>
                      <a:pt x="1087" y="3897"/>
                    </a:lnTo>
                    <a:lnTo>
                      <a:pt x="1090" y="4008"/>
                    </a:lnTo>
                    <a:lnTo>
                      <a:pt x="1092" y="4027"/>
                    </a:lnTo>
                    <a:lnTo>
                      <a:pt x="1096" y="4027"/>
                    </a:lnTo>
                    <a:lnTo>
                      <a:pt x="1098" y="3935"/>
                    </a:lnTo>
                    <a:lnTo>
                      <a:pt x="1101" y="3953"/>
                    </a:lnTo>
                    <a:lnTo>
                      <a:pt x="1104" y="3990"/>
                    </a:lnTo>
                    <a:lnTo>
                      <a:pt x="1107" y="3953"/>
                    </a:lnTo>
                    <a:lnTo>
                      <a:pt x="1109" y="3953"/>
                    </a:lnTo>
                    <a:lnTo>
                      <a:pt x="1113" y="3935"/>
                    </a:lnTo>
                    <a:lnTo>
                      <a:pt x="1115" y="3953"/>
                    </a:lnTo>
                    <a:lnTo>
                      <a:pt x="1117" y="3971"/>
                    </a:lnTo>
                    <a:lnTo>
                      <a:pt x="1121" y="4008"/>
                    </a:lnTo>
                    <a:lnTo>
                      <a:pt x="1123" y="4046"/>
                    </a:lnTo>
                    <a:lnTo>
                      <a:pt x="1126" y="3990"/>
                    </a:lnTo>
                    <a:lnTo>
                      <a:pt x="1128" y="3990"/>
                    </a:lnTo>
                    <a:lnTo>
                      <a:pt x="1132" y="3935"/>
                    </a:lnTo>
                    <a:lnTo>
                      <a:pt x="1134" y="4008"/>
                    </a:lnTo>
                    <a:lnTo>
                      <a:pt x="1138" y="3953"/>
                    </a:lnTo>
                    <a:lnTo>
                      <a:pt x="1140" y="3953"/>
                    </a:lnTo>
                    <a:lnTo>
                      <a:pt x="1143" y="3971"/>
                    </a:lnTo>
                    <a:lnTo>
                      <a:pt x="1146" y="4008"/>
                    </a:lnTo>
                    <a:lnTo>
                      <a:pt x="1149" y="3990"/>
                    </a:lnTo>
                    <a:lnTo>
                      <a:pt x="1151" y="3953"/>
                    </a:lnTo>
                    <a:lnTo>
                      <a:pt x="1155" y="3971"/>
                    </a:lnTo>
                    <a:lnTo>
                      <a:pt x="1157" y="4008"/>
                    </a:lnTo>
                    <a:lnTo>
                      <a:pt x="1159" y="4027"/>
                    </a:lnTo>
                    <a:lnTo>
                      <a:pt x="1163" y="3971"/>
                    </a:lnTo>
                    <a:lnTo>
                      <a:pt x="1165" y="4046"/>
                    </a:lnTo>
                    <a:lnTo>
                      <a:pt x="1168" y="4046"/>
                    </a:lnTo>
                    <a:lnTo>
                      <a:pt x="1170" y="4046"/>
                    </a:lnTo>
                    <a:lnTo>
                      <a:pt x="1174" y="4064"/>
                    </a:lnTo>
                    <a:lnTo>
                      <a:pt x="1176" y="4046"/>
                    </a:lnTo>
                    <a:lnTo>
                      <a:pt x="1180" y="3990"/>
                    </a:lnTo>
                    <a:lnTo>
                      <a:pt x="1182" y="4046"/>
                    </a:lnTo>
                    <a:lnTo>
                      <a:pt x="1185" y="3953"/>
                    </a:lnTo>
                    <a:lnTo>
                      <a:pt x="1187" y="3953"/>
                    </a:lnTo>
                    <a:lnTo>
                      <a:pt x="1191" y="4008"/>
                    </a:lnTo>
                    <a:lnTo>
                      <a:pt x="1193" y="3971"/>
                    </a:lnTo>
                    <a:lnTo>
                      <a:pt x="1197" y="3953"/>
                    </a:lnTo>
                    <a:lnTo>
                      <a:pt x="1199" y="3971"/>
                    </a:lnTo>
                    <a:lnTo>
                      <a:pt x="1202" y="4046"/>
                    </a:lnTo>
                    <a:lnTo>
                      <a:pt x="1204" y="4046"/>
                    </a:lnTo>
                    <a:lnTo>
                      <a:pt x="1207" y="3990"/>
                    </a:lnTo>
                    <a:lnTo>
                      <a:pt x="1210" y="3953"/>
                    </a:lnTo>
                    <a:lnTo>
                      <a:pt x="1212" y="3990"/>
                    </a:lnTo>
                    <a:lnTo>
                      <a:pt x="1216" y="4008"/>
                    </a:lnTo>
                    <a:lnTo>
                      <a:pt x="1218" y="4027"/>
                    </a:lnTo>
                    <a:lnTo>
                      <a:pt x="1221" y="3935"/>
                    </a:lnTo>
                    <a:lnTo>
                      <a:pt x="1224" y="3971"/>
                    </a:lnTo>
                    <a:lnTo>
                      <a:pt x="1227" y="3953"/>
                    </a:lnTo>
                    <a:lnTo>
                      <a:pt x="1229" y="3935"/>
                    </a:lnTo>
                    <a:lnTo>
                      <a:pt x="1233" y="3935"/>
                    </a:lnTo>
                    <a:lnTo>
                      <a:pt x="1235" y="3824"/>
                    </a:lnTo>
                    <a:lnTo>
                      <a:pt x="1239" y="3861"/>
                    </a:lnTo>
                    <a:lnTo>
                      <a:pt x="1241" y="3897"/>
                    </a:lnTo>
                    <a:lnTo>
                      <a:pt x="1244" y="3971"/>
                    </a:lnTo>
                    <a:lnTo>
                      <a:pt x="1246" y="3971"/>
                    </a:lnTo>
                    <a:lnTo>
                      <a:pt x="1249" y="3990"/>
                    </a:lnTo>
                    <a:lnTo>
                      <a:pt x="1252" y="4046"/>
                    </a:lnTo>
                    <a:lnTo>
                      <a:pt x="1254" y="4027"/>
                    </a:lnTo>
                    <a:lnTo>
                      <a:pt x="1258" y="4027"/>
                    </a:lnTo>
                    <a:lnTo>
                      <a:pt x="1260" y="3971"/>
                    </a:lnTo>
                    <a:lnTo>
                      <a:pt x="1263" y="4027"/>
                    </a:lnTo>
                    <a:lnTo>
                      <a:pt x="1266" y="4046"/>
                    </a:lnTo>
                    <a:lnTo>
                      <a:pt x="1269" y="4064"/>
                    </a:lnTo>
                    <a:lnTo>
                      <a:pt x="1271" y="4008"/>
                    </a:lnTo>
                    <a:lnTo>
                      <a:pt x="1275" y="4027"/>
                    </a:lnTo>
                    <a:lnTo>
                      <a:pt x="1277" y="4027"/>
                    </a:lnTo>
                    <a:lnTo>
                      <a:pt x="1280" y="4064"/>
                    </a:lnTo>
                    <a:lnTo>
                      <a:pt x="1283" y="4046"/>
                    </a:lnTo>
                    <a:lnTo>
                      <a:pt x="1286" y="4008"/>
                    </a:lnTo>
                    <a:lnTo>
                      <a:pt x="1288" y="4008"/>
                    </a:lnTo>
                    <a:lnTo>
                      <a:pt x="1292" y="4046"/>
                    </a:lnTo>
                    <a:lnTo>
                      <a:pt x="1294" y="4027"/>
                    </a:lnTo>
                    <a:lnTo>
                      <a:pt x="1296" y="3953"/>
                    </a:lnTo>
                    <a:lnTo>
                      <a:pt x="1300" y="3971"/>
                    </a:lnTo>
                    <a:lnTo>
                      <a:pt x="1302" y="3953"/>
                    </a:lnTo>
                    <a:lnTo>
                      <a:pt x="1305" y="4046"/>
                    </a:lnTo>
                    <a:lnTo>
                      <a:pt x="1308" y="4046"/>
                    </a:lnTo>
                    <a:lnTo>
                      <a:pt x="1311" y="3990"/>
                    </a:lnTo>
                    <a:lnTo>
                      <a:pt x="1313" y="3990"/>
                    </a:lnTo>
                    <a:lnTo>
                      <a:pt x="1317" y="3971"/>
                    </a:lnTo>
                    <a:lnTo>
                      <a:pt x="1319" y="3953"/>
                    </a:lnTo>
                    <a:lnTo>
                      <a:pt x="1322" y="3990"/>
                    </a:lnTo>
                    <a:lnTo>
                      <a:pt x="1325" y="4008"/>
                    </a:lnTo>
                    <a:lnTo>
                      <a:pt x="1328" y="4064"/>
                    </a:lnTo>
                    <a:lnTo>
                      <a:pt x="1330" y="4046"/>
                    </a:lnTo>
                    <a:lnTo>
                      <a:pt x="1334" y="4046"/>
                    </a:lnTo>
                    <a:lnTo>
                      <a:pt x="1336" y="4008"/>
                    </a:lnTo>
                    <a:lnTo>
                      <a:pt x="1339" y="4027"/>
                    </a:lnTo>
                    <a:lnTo>
                      <a:pt x="1342" y="3990"/>
                    </a:lnTo>
                    <a:lnTo>
                      <a:pt x="1344" y="4064"/>
                    </a:lnTo>
                    <a:lnTo>
                      <a:pt x="1347" y="4027"/>
                    </a:lnTo>
                    <a:lnTo>
                      <a:pt x="1350" y="3971"/>
                    </a:lnTo>
                    <a:lnTo>
                      <a:pt x="1353" y="4027"/>
                    </a:lnTo>
                    <a:lnTo>
                      <a:pt x="1355" y="3971"/>
                    </a:lnTo>
                    <a:lnTo>
                      <a:pt x="1359" y="3953"/>
                    </a:lnTo>
                    <a:lnTo>
                      <a:pt x="1361" y="3990"/>
                    </a:lnTo>
                    <a:lnTo>
                      <a:pt x="1364" y="3953"/>
                    </a:lnTo>
                    <a:lnTo>
                      <a:pt x="1367" y="3917"/>
                    </a:lnTo>
                    <a:lnTo>
                      <a:pt x="1370" y="3953"/>
                    </a:lnTo>
                    <a:lnTo>
                      <a:pt x="1372" y="3990"/>
                    </a:lnTo>
                    <a:lnTo>
                      <a:pt x="1376" y="4008"/>
                    </a:lnTo>
                    <a:lnTo>
                      <a:pt x="1378" y="4046"/>
                    </a:lnTo>
                    <a:lnTo>
                      <a:pt x="1381" y="4027"/>
                    </a:lnTo>
                    <a:lnTo>
                      <a:pt x="1384" y="4008"/>
                    </a:lnTo>
                    <a:lnTo>
                      <a:pt x="1387" y="3990"/>
                    </a:lnTo>
                    <a:lnTo>
                      <a:pt x="1389" y="4008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397" y="3990"/>
                    </a:lnTo>
                    <a:lnTo>
                      <a:pt x="1401" y="4027"/>
                    </a:lnTo>
                    <a:lnTo>
                      <a:pt x="1403" y="3953"/>
                    </a:lnTo>
                    <a:lnTo>
                      <a:pt x="1406" y="3971"/>
                    </a:lnTo>
                    <a:lnTo>
                      <a:pt x="1409" y="4008"/>
                    </a:lnTo>
                    <a:lnTo>
                      <a:pt x="1412" y="4027"/>
                    </a:lnTo>
                    <a:lnTo>
                      <a:pt x="1414" y="3990"/>
                    </a:lnTo>
                    <a:lnTo>
                      <a:pt x="1418" y="4046"/>
                    </a:lnTo>
                    <a:lnTo>
                      <a:pt x="1420" y="4008"/>
                    </a:lnTo>
                    <a:lnTo>
                      <a:pt x="1423" y="4027"/>
                    </a:lnTo>
                    <a:lnTo>
                      <a:pt x="1426" y="4008"/>
                    </a:lnTo>
                    <a:lnTo>
                      <a:pt x="1429" y="3990"/>
                    </a:lnTo>
                    <a:lnTo>
                      <a:pt x="1431" y="4027"/>
                    </a:lnTo>
                    <a:lnTo>
                      <a:pt x="1435" y="4027"/>
                    </a:lnTo>
                    <a:lnTo>
                      <a:pt x="1437" y="3953"/>
                    </a:lnTo>
                    <a:lnTo>
                      <a:pt x="1440" y="4008"/>
                    </a:lnTo>
                    <a:lnTo>
                      <a:pt x="1443" y="3990"/>
                    </a:lnTo>
                    <a:lnTo>
                      <a:pt x="1445" y="4027"/>
                    </a:lnTo>
                    <a:lnTo>
                      <a:pt x="1448" y="4027"/>
                    </a:lnTo>
                    <a:lnTo>
                      <a:pt x="1451" y="4027"/>
                    </a:lnTo>
                    <a:lnTo>
                      <a:pt x="1454" y="4046"/>
                    </a:lnTo>
                    <a:lnTo>
                      <a:pt x="1456" y="4027"/>
                    </a:lnTo>
                    <a:lnTo>
                      <a:pt x="1460" y="3953"/>
                    </a:lnTo>
                    <a:lnTo>
                      <a:pt x="1462" y="4027"/>
                    </a:lnTo>
                    <a:lnTo>
                      <a:pt x="1465" y="4064"/>
                    </a:lnTo>
                    <a:lnTo>
                      <a:pt x="1468" y="4027"/>
                    </a:lnTo>
                    <a:lnTo>
                      <a:pt x="1471" y="4008"/>
                    </a:lnTo>
                    <a:lnTo>
                      <a:pt x="1473" y="3990"/>
                    </a:lnTo>
                    <a:lnTo>
                      <a:pt x="1477" y="3935"/>
                    </a:lnTo>
                    <a:lnTo>
                      <a:pt x="1479" y="3990"/>
                    </a:lnTo>
                    <a:lnTo>
                      <a:pt x="1482" y="3971"/>
                    </a:lnTo>
                    <a:lnTo>
                      <a:pt x="1485" y="3971"/>
                    </a:lnTo>
                    <a:lnTo>
                      <a:pt x="1488" y="3953"/>
                    </a:lnTo>
                    <a:lnTo>
                      <a:pt x="1490" y="3935"/>
                    </a:lnTo>
                    <a:lnTo>
                      <a:pt x="1494" y="3971"/>
                    </a:lnTo>
                    <a:lnTo>
                      <a:pt x="1496" y="4008"/>
                    </a:lnTo>
                    <a:lnTo>
                      <a:pt x="1498" y="4008"/>
                    </a:lnTo>
                    <a:lnTo>
                      <a:pt x="1502" y="3971"/>
                    </a:lnTo>
                    <a:lnTo>
                      <a:pt x="1504" y="3917"/>
                    </a:lnTo>
                    <a:lnTo>
                      <a:pt x="1507" y="4046"/>
                    </a:lnTo>
                    <a:lnTo>
                      <a:pt x="1510" y="3990"/>
                    </a:lnTo>
                    <a:lnTo>
                      <a:pt x="1513" y="3971"/>
                    </a:lnTo>
                    <a:lnTo>
                      <a:pt x="1515" y="3990"/>
                    </a:lnTo>
                    <a:lnTo>
                      <a:pt x="1519" y="3990"/>
                    </a:lnTo>
                    <a:lnTo>
                      <a:pt x="1521" y="3953"/>
                    </a:lnTo>
                    <a:lnTo>
                      <a:pt x="1524" y="4027"/>
                    </a:lnTo>
                    <a:lnTo>
                      <a:pt x="1527" y="3953"/>
                    </a:lnTo>
                    <a:lnTo>
                      <a:pt x="1530" y="3971"/>
                    </a:lnTo>
                    <a:lnTo>
                      <a:pt x="1532" y="3990"/>
                    </a:lnTo>
                    <a:lnTo>
                      <a:pt x="1536" y="4008"/>
                    </a:lnTo>
                    <a:lnTo>
                      <a:pt x="1538" y="3971"/>
                    </a:lnTo>
                    <a:lnTo>
                      <a:pt x="1541" y="4064"/>
                    </a:lnTo>
                    <a:lnTo>
                      <a:pt x="1544" y="4008"/>
                    </a:lnTo>
                    <a:lnTo>
                      <a:pt x="1546" y="4046"/>
                    </a:lnTo>
                    <a:lnTo>
                      <a:pt x="1549" y="4027"/>
                    </a:lnTo>
                    <a:lnTo>
                      <a:pt x="1552" y="4046"/>
                    </a:lnTo>
                    <a:lnTo>
                      <a:pt x="1555" y="4008"/>
                    </a:lnTo>
                    <a:lnTo>
                      <a:pt x="1557" y="4008"/>
                    </a:lnTo>
                    <a:lnTo>
                      <a:pt x="1561" y="3990"/>
                    </a:lnTo>
                    <a:lnTo>
                      <a:pt x="1563" y="4008"/>
                    </a:lnTo>
                    <a:lnTo>
                      <a:pt x="1566" y="4046"/>
                    </a:lnTo>
                    <a:lnTo>
                      <a:pt x="1569" y="3935"/>
                    </a:lnTo>
                    <a:lnTo>
                      <a:pt x="1572" y="3953"/>
                    </a:lnTo>
                    <a:lnTo>
                      <a:pt x="1574" y="3971"/>
                    </a:lnTo>
                    <a:lnTo>
                      <a:pt x="1578" y="3990"/>
                    </a:lnTo>
                    <a:lnTo>
                      <a:pt x="1580" y="3990"/>
                    </a:lnTo>
                    <a:lnTo>
                      <a:pt x="1583" y="4008"/>
                    </a:lnTo>
                    <a:lnTo>
                      <a:pt x="1586" y="4008"/>
                    </a:lnTo>
                    <a:lnTo>
                      <a:pt x="1589" y="3953"/>
                    </a:lnTo>
                    <a:lnTo>
                      <a:pt x="1591" y="3953"/>
                    </a:lnTo>
                    <a:lnTo>
                      <a:pt x="1595" y="3971"/>
                    </a:lnTo>
                    <a:lnTo>
                      <a:pt x="1597" y="3971"/>
                    </a:lnTo>
                    <a:lnTo>
                      <a:pt x="1599" y="3935"/>
                    </a:lnTo>
                    <a:lnTo>
                      <a:pt x="1603" y="3971"/>
                    </a:lnTo>
                    <a:lnTo>
                      <a:pt x="1605" y="3971"/>
                    </a:lnTo>
                    <a:lnTo>
                      <a:pt x="1608" y="3971"/>
                    </a:lnTo>
                    <a:lnTo>
                      <a:pt x="1611" y="3971"/>
                    </a:lnTo>
                    <a:lnTo>
                      <a:pt x="1614" y="3990"/>
                    </a:lnTo>
                    <a:lnTo>
                      <a:pt x="1616" y="4008"/>
                    </a:lnTo>
                    <a:lnTo>
                      <a:pt x="1620" y="4027"/>
                    </a:lnTo>
                    <a:lnTo>
                      <a:pt x="1622" y="4027"/>
                    </a:lnTo>
                    <a:lnTo>
                      <a:pt x="1625" y="3953"/>
                    </a:lnTo>
                    <a:lnTo>
                      <a:pt x="1628" y="4008"/>
                    </a:lnTo>
                    <a:lnTo>
                      <a:pt x="1631" y="4027"/>
                    </a:lnTo>
                    <a:lnTo>
                      <a:pt x="1633" y="3990"/>
                    </a:lnTo>
                    <a:lnTo>
                      <a:pt x="1637" y="3971"/>
                    </a:lnTo>
                    <a:lnTo>
                      <a:pt x="1639" y="3953"/>
                    </a:lnTo>
                    <a:lnTo>
                      <a:pt x="1642" y="3990"/>
                    </a:lnTo>
                    <a:lnTo>
                      <a:pt x="1645" y="4027"/>
                    </a:lnTo>
                    <a:lnTo>
                      <a:pt x="1648" y="4027"/>
                    </a:lnTo>
                    <a:lnTo>
                      <a:pt x="1650" y="3990"/>
                    </a:lnTo>
                    <a:lnTo>
                      <a:pt x="1654" y="4064"/>
                    </a:lnTo>
                    <a:lnTo>
                      <a:pt x="1656" y="4008"/>
                    </a:lnTo>
                    <a:lnTo>
                      <a:pt x="1658" y="4046"/>
                    </a:lnTo>
                    <a:lnTo>
                      <a:pt x="1662" y="4046"/>
                    </a:lnTo>
                    <a:lnTo>
                      <a:pt x="1664" y="4046"/>
                    </a:lnTo>
                    <a:lnTo>
                      <a:pt x="1667" y="4008"/>
                    </a:lnTo>
                    <a:lnTo>
                      <a:pt x="1669" y="4008"/>
                    </a:lnTo>
                    <a:lnTo>
                      <a:pt x="1673" y="3971"/>
                    </a:lnTo>
                    <a:lnTo>
                      <a:pt x="1675" y="4027"/>
                    </a:lnTo>
                    <a:lnTo>
                      <a:pt x="1679" y="3953"/>
                    </a:lnTo>
                    <a:lnTo>
                      <a:pt x="1681" y="3990"/>
                    </a:lnTo>
                    <a:lnTo>
                      <a:pt x="1684" y="3990"/>
                    </a:lnTo>
                    <a:lnTo>
                      <a:pt x="1687" y="4046"/>
                    </a:lnTo>
                    <a:lnTo>
                      <a:pt x="1690" y="3935"/>
                    </a:lnTo>
                    <a:lnTo>
                      <a:pt x="1692" y="3953"/>
                    </a:lnTo>
                    <a:lnTo>
                      <a:pt x="1696" y="4008"/>
                    </a:lnTo>
                    <a:lnTo>
                      <a:pt x="1698" y="4027"/>
                    </a:lnTo>
                    <a:lnTo>
                      <a:pt x="1701" y="4046"/>
                    </a:lnTo>
                    <a:lnTo>
                      <a:pt x="1704" y="3990"/>
                    </a:lnTo>
                    <a:lnTo>
                      <a:pt x="1707" y="3935"/>
                    </a:lnTo>
                    <a:lnTo>
                      <a:pt x="1709" y="4008"/>
                    </a:lnTo>
                    <a:lnTo>
                      <a:pt x="1711" y="4008"/>
                    </a:lnTo>
                    <a:lnTo>
                      <a:pt x="1715" y="3971"/>
                    </a:lnTo>
                    <a:lnTo>
                      <a:pt x="1717" y="3917"/>
                    </a:lnTo>
                    <a:lnTo>
                      <a:pt x="1721" y="4008"/>
                    </a:lnTo>
                    <a:lnTo>
                      <a:pt x="1723" y="3971"/>
                    </a:lnTo>
                    <a:lnTo>
                      <a:pt x="1726" y="4027"/>
                    </a:lnTo>
                    <a:lnTo>
                      <a:pt x="1728" y="4064"/>
                    </a:lnTo>
                    <a:lnTo>
                      <a:pt x="1732" y="4008"/>
                    </a:lnTo>
                    <a:lnTo>
                      <a:pt x="1734" y="3990"/>
                    </a:lnTo>
                    <a:lnTo>
                      <a:pt x="1738" y="4027"/>
                    </a:lnTo>
                    <a:lnTo>
                      <a:pt x="1740" y="4008"/>
                    </a:lnTo>
                    <a:lnTo>
                      <a:pt x="1743" y="3935"/>
                    </a:lnTo>
                    <a:lnTo>
                      <a:pt x="1745" y="3953"/>
                    </a:lnTo>
                    <a:lnTo>
                      <a:pt x="1749" y="3917"/>
                    </a:lnTo>
                    <a:lnTo>
                      <a:pt x="1751" y="4008"/>
                    </a:lnTo>
                    <a:lnTo>
                      <a:pt x="1755" y="4008"/>
                    </a:lnTo>
                    <a:lnTo>
                      <a:pt x="1757" y="3971"/>
                    </a:lnTo>
                    <a:lnTo>
                      <a:pt x="1760" y="4008"/>
                    </a:lnTo>
                    <a:lnTo>
                      <a:pt x="1762" y="4046"/>
                    </a:lnTo>
                    <a:lnTo>
                      <a:pt x="1766" y="4046"/>
                    </a:lnTo>
                    <a:lnTo>
                      <a:pt x="1768" y="3971"/>
                    </a:lnTo>
                    <a:lnTo>
                      <a:pt x="1770" y="4027"/>
                    </a:lnTo>
                    <a:lnTo>
                      <a:pt x="1774" y="3990"/>
                    </a:lnTo>
                    <a:lnTo>
                      <a:pt x="1776" y="4027"/>
                    </a:lnTo>
                    <a:lnTo>
                      <a:pt x="1780" y="4008"/>
                    </a:lnTo>
                    <a:lnTo>
                      <a:pt x="1782" y="4008"/>
                    </a:lnTo>
                    <a:lnTo>
                      <a:pt x="1785" y="3935"/>
                    </a:lnTo>
                    <a:lnTo>
                      <a:pt x="1787" y="4008"/>
                    </a:lnTo>
                    <a:lnTo>
                      <a:pt x="1791" y="4046"/>
                    </a:lnTo>
                    <a:lnTo>
                      <a:pt x="1793" y="4064"/>
                    </a:lnTo>
                    <a:lnTo>
                      <a:pt x="1797" y="3990"/>
                    </a:lnTo>
                    <a:lnTo>
                      <a:pt x="1799" y="4008"/>
                    </a:lnTo>
                    <a:lnTo>
                      <a:pt x="1802" y="4046"/>
                    </a:lnTo>
                    <a:lnTo>
                      <a:pt x="1804" y="4046"/>
                    </a:lnTo>
                    <a:lnTo>
                      <a:pt x="1808" y="4064"/>
                    </a:lnTo>
                    <a:lnTo>
                      <a:pt x="1810" y="3971"/>
                    </a:lnTo>
                    <a:lnTo>
                      <a:pt x="1814" y="3953"/>
                    </a:lnTo>
                    <a:lnTo>
                      <a:pt x="1816" y="3935"/>
                    </a:lnTo>
                    <a:lnTo>
                      <a:pt x="1819" y="3953"/>
                    </a:lnTo>
                    <a:lnTo>
                      <a:pt x="1821" y="3990"/>
                    </a:lnTo>
                    <a:lnTo>
                      <a:pt x="1825" y="3990"/>
                    </a:lnTo>
                    <a:lnTo>
                      <a:pt x="1827" y="3971"/>
                    </a:lnTo>
                    <a:lnTo>
                      <a:pt x="1829" y="3971"/>
                    </a:lnTo>
                    <a:lnTo>
                      <a:pt x="1833" y="4008"/>
                    </a:lnTo>
                    <a:lnTo>
                      <a:pt x="1835" y="3990"/>
                    </a:lnTo>
                    <a:lnTo>
                      <a:pt x="1838" y="3953"/>
                    </a:lnTo>
                    <a:lnTo>
                      <a:pt x="1841" y="3953"/>
                    </a:lnTo>
                    <a:lnTo>
                      <a:pt x="1844" y="3990"/>
                    </a:lnTo>
                    <a:lnTo>
                      <a:pt x="1846" y="4046"/>
                    </a:lnTo>
                    <a:lnTo>
                      <a:pt x="1850" y="3990"/>
                    </a:lnTo>
                    <a:lnTo>
                      <a:pt x="1852" y="4008"/>
                    </a:lnTo>
                    <a:lnTo>
                      <a:pt x="1855" y="3935"/>
                    </a:lnTo>
                    <a:lnTo>
                      <a:pt x="1858" y="3971"/>
                    </a:lnTo>
                    <a:lnTo>
                      <a:pt x="1861" y="3953"/>
                    </a:lnTo>
                    <a:lnTo>
                      <a:pt x="1863" y="4008"/>
                    </a:lnTo>
                    <a:lnTo>
                      <a:pt x="1867" y="3953"/>
                    </a:lnTo>
                    <a:lnTo>
                      <a:pt x="1869" y="3879"/>
                    </a:lnTo>
                    <a:lnTo>
                      <a:pt x="1873" y="3953"/>
                    </a:lnTo>
                    <a:lnTo>
                      <a:pt x="1875" y="3917"/>
                    </a:lnTo>
                    <a:lnTo>
                      <a:pt x="1878" y="3971"/>
                    </a:lnTo>
                    <a:lnTo>
                      <a:pt x="1880" y="3935"/>
                    </a:lnTo>
                    <a:lnTo>
                      <a:pt x="1884" y="3953"/>
                    </a:lnTo>
                    <a:lnTo>
                      <a:pt x="1886" y="3953"/>
                    </a:lnTo>
                    <a:lnTo>
                      <a:pt x="1888" y="4046"/>
                    </a:lnTo>
                    <a:lnTo>
                      <a:pt x="1892" y="4008"/>
                    </a:lnTo>
                    <a:lnTo>
                      <a:pt x="1894" y="3990"/>
                    </a:lnTo>
                    <a:lnTo>
                      <a:pt x="1897" y="3990"/>
                    </a:lnTo>
                    <a:lnTo>
                      <a:pt x="1900" y="4064"/>
                    </a:lnTo>
                    <a:lnTo>
                      <a:pt x="1903" y="3990"/>
                    </a:lnTo>
                    <a:lnTo>
                      <a:pt x="1905" y="3990"/>
                    </a:lnTo>
                    <a:lnTo>
                      <a:pt x="1909" y="3971"/>
                    </a:lnTo>
                    <a:lnTo>
                      <a:pt x="1911" y="4027"/>
                    </a:lnTo>
                    <a:lnTo>
                      <a:pt x="1914" y="3971"/>
                    </a:lnTo>
                    <a:lnTo>
                      <a:pt x="1917" y="4008"/>
                    </a:lnTo>
                    <a:lnTo>
                      <a:pt x="1920" y="3971"/>
                    </a:lnTo>
                    <a:lnTo>
                      <a:pt x="1922" y="3935"/>
                    </a:lnTo>
                    <a:lnTo>
                      <a:pt x="1926" y="4027"/>
                    </a:lnTo>
                    <a:lnTo>
                      <a:pt x="1928" y="4027"/>
                    </a:lnTo>
                    <a:lnTo>
                      <a:pt x="1931" y="4064"/>
                    </a:lnTo>
                    <a:lnTo>
                      <a:pt x="1934" y="3990"/>
                    </a:lnTo>
                    <a:lnTo>
                      <a:pt x="1937" y="4046"/>
                    </a:lnTo>
                    <a:lnTo>
                      <a:pt x="1939" y="3990"/>
                    </a:lnTo>
                    <a:lnTo>
                      <a:pt x="1943" y="4027"/>
                    </a:lnTo>
                    <a:lnTo>
                      <a:pt x="1945" y="4027"/>
                    </a:lnTo>
                    <a:lnTo>
                      <a:pt x="1948" y="3990"/>
                    </a:lnTo>
                    <a:lnTo>
                      <a:pt x="1951" y="3953"/>
                    </a:lnTo>
                    <a:lnTo>
                      <a:pt x="1953" y="3935"/>
                    </a:lnTo>
                    <a:lnTo>
                      <a:pt x="1956" y="3971"/>
                    </a:lnTo>
                    <a:lnTo>
                      <a:pt x="1959" y="3990"/>
                    </a:lnTo>
                    <a:lnTo>
                      <a:pt x="1962" y="3935"/>
                    </a:lnTo>
                    <a:lnTo>
                      <a:pt x="1964" y="3990"/>
                    </a:lnTo>
                    <a:lnTo>
                      <a:pt x="1968" y="4008"/>
                    </a:lnTo>
                    <a:lnTo>
                      <a:pt x="1970" y="3971"/>
                    </a:lnTo>
                    <a:lnTo>
                      <a:pt x="1973" y="3953"/>
                    </a:lnTo>
                    <a:lnTo>
                      <a:pt x="1976" y="3935"/>
                    </a:lnTo>
                    <a:lnTo>
                      <a:pt x="1979" y="4008"/>
                    </a:lnTo>
                    <a:lnTo>
                      <a:pt x="1981" y="3953"/>
                    </a:lnTo>
                    <a:lnTo>
                      <a:pt x="1985" y="4027"/>
                    </a:lnTo>
                    <a:lnTo>
                      <a:pt x="1987" y="3935"/>
                    </a:lnTo>
                    <a:lnTo>
                      <a:pt x="1990" y="3861"/>
                    </a:lnTo>
                    <a:lnTo>
                      <a:pt x="1993" y="3971"/>
                    </a:lnTo>
                    <a:lnTo>
                      <a:pt x="1996" y="3953"/>
                    </a:lnTo>
                    <a:lnTo>
                      <a:pt x="1998" y="3917"/>
                    </a:lnTo>
                    <a:lnTo>
                      <a:pt x="2002" y="3917"/>
                    </a:lnTo>
                    <a:lnTo>
                      <a:pt x="2004" y="3917"/>
                    </a:lnTo>
                    <a:lnTo>
                      <a:pt x="2007" y="4008"/>
                    </a:lnTo>
                    <a:lnTo>
                      <a:pt x="2010" y="3990"/>
                    </a:lnTo>
                    <a:lnTo>
                      <a:pt x="2013" y="4008"/>
                    </a:lnTo>
                    <a:lnTo>
                      <a:pt x="2015" y="3935"/>
                    </a:lnTo>
                    <a:lnTo>
                      <a:pt x="2018" y="3953"/>
                    </a:lnTo>
                    <a:lnTo>
                      <a:pt x="2021" y="4008"/>
                    </a:lnTo>
                    <a:lnTo>
                      <a:pt x="2023" y="4082"/>
                    </a:lnTo>
                    <a:lnTo>
                      <a:pt x="2027" y="4008"/>
                    </a:lnTo>
                    <a:lnTo>
                      <a:pt x="2029" y="4008"/>
                    </a:lnTo>
                    <a:lnTo>
                      <a:pt x="2032" y="4046"/>
                    </a:lnTo>
                    <a:lnTo>
                      <a:pt x="2035" y="4064"/>
                    </a:lnTo>
                    <a:lnTo>
                      <a:pt x="2038" y="4046"/>
                    </a:lnTo>
                    <a:lnTo>
                      <a:pt x="2040" y="4027"/>
                    </a:lnTo>
                    <a:lnTo>
                      <a:pt x="2044" y="4008"/>
                    </a:lnTo>
                    <a:lnTo>
                      <a:pt x="2046" y="4046"/>
                    </a:lnTo>
                    <a:lnTo>
                      <a:pt x="2049" y="4027"/>
                    </a:lnTo>
                    <a:lnTo>
                      <a:pt x="2052" y="4008"/>
                    </a:lnTo>
                    <a:lnTo>
                      <a:pt x="2055" y="3971"/>
                    </a:lnTo>
                    <a:lnTo>
                      <a:pt x="2057" y="4027"/>
                    </a:lnTo>
                    <a:lnTo>
                      <a:pt x="2061" y="4027"/>
                    </a:lnTo>
                    <a:lnTo>
                      <a:pt x="2063" y="4046"/>
                    </a:lnTo>
                    <a:lnTo>
                      <a:pt x="2066" y="4064"/>
                    </a:lnTo>
                    <a:lnTo>
                      <a:pt x="2069" y="4046"/>
                    </a:lnTo>
                    <a:lnTo>
                      <a:pt x="2072" y="4008"/>
                    </a:lnTo>
                    <a:lnTo>
                      <a:pt x="2074" y="4008"/>
                    </a:lnTo>
                    <a:lnTo>
                      <a:pt x="2078" y="4064"/>
                    </a:lnTo>
                    <a:lnTo>
                      <a:pt x="2080" y="4082"/>
                    </a:lnTo>
                    <a:lnTo>
                      <a:pt x="2082" y="4027"/>
                    </a:lnTo>
                    <a:lnTo>
                      <a:pt x="2086" y="4008"/>
                    </a:lnTo>
                    <a:lnTo>
                      <a:pt x="2088" y="4027"/>
                    </a:lnTo>
                    <a:lnTo>
                      <a:pt x="2091" y="4027"/>
                    </a:lnTo>
                    <a:lnTo>
                      <a:pt x="2094" y="4027"/>
                    </a:lnTo>
                    <a:lnTo>
                      <a:pt x="2097" y="4046"/>
                    </a:lnTo>
                    <a:lnTo>
                      <a:pt x="2099" y="4027"/>
                    </a:lnTo>
                    <a:lnTo>
                      <a:pt x="2103" y="4046"/>
                    </a:lnTo>
                    <a:lnTo>
                      <a:pt x="2105" y="3990"/>
                    </a:lnTo>
                    <a:lnTo>
                      <a:pt x="2108" y="3990"/>
                    </a:lnTo>
                    <a:lnTo>
                      <a:pt x="2111" y="3971"/>
                    </a:lnTo>
                    <a:lnTo>
                      <a:pt x="2114" y="3971"/>
                    </a:lnTo>
                    <a:lnTo>
                      <a:pt x="2116" y="3990"/>
                    </a:lnTo>
                    <a:lnTo>
                      <a:pt x="2120" y="4027"/>
                    </a:lnTo>
                    <a:lnTo>
                      <a:pt x="2122" y="3990"/>
                    </a:lnTo>
                    <a:lnTo>
                      <a:pt x="2125" y="3953"/>
                    </a:lnTo>
                    <a:lnTo>
                      <a:pt x="2128" y="3990"/>
                    </a:lnTo>
                    <a:lnTo>
                      <a:pt x="2131" y="3990"/>
                    </a:lnTo>
                    <a:lnTo>
                      <a:pt x="2133" y="4008"/>
                    </a:lnTo>
                    <a:lnTo>
                      <a:pt x="2137" y="3971"/>
                    </a:lnTo>
                    <a:lnTo>
                      <a:pt x="2139" y="3897"/>
                    </a:lnTo>
                    <a:lnTo>
                      <a:pt x="2142" y="3971"/>
                    </a:lnTo>
                    <a:lnTo>
                      <a:pt x="2145" y="3971"/>
                    </a:lnTo>
                    <a:lnTo>
                      <a:pt x="2148" y="4027"/>
                    </a:lnTo>
                    <a:lnTo>
                      <a:pt x="2150" y="3953"/>
                    </a:lnTo>
                    <a:lnTo>
                      <a:pt x="2153" y="3935"/>
                    </a:lnTo>
                    <a:lnTo>
                      <a:pt x="2156" y="3953"/>
                    </a:lnTo>
                    <a:lnTo>
                      <a:pt x="2158" y="3990"/>
                    </a:lnTo>
                    <a:lnTo>
                      <a:pt x="2162" y="3953"/>
                    </a:lnTo>
                    <a:lnTo>
                      <a:pt x="2164" y="4027"/>
                    </a:lnTo>
                    <a:lnTo>
                      <a:pt x="2167" y="4046"/>
                    </a:lnTo>
                    <a:lnTo>
                      <a:pt x="2170" y="4008"/>
                    </a:lnTo>
                    <a:lnTo>
                      <a:pt x="2173" y="3990"/>
                    </a:lnTo>
                    <a:lnTo>
                      <a:pt x="2175" y="4008"/>
                    </a:lnTo>
                    <a:lnTo>
                      <a:pt x="2179" y="4008"/>
                    </a:lnTo>
                    <a:lnTo>
                      <a:pt x="2181" y="4008"/>
                    </a:lnTo>
                    <a:lnTo>
                      <a:pt x="2184" y="3990"/>
                    </a:lnTo>
                    <a:lnTo>
                      <a:pt x="2187" y="4046"/>
                    </a:lnTo>
                    <a:lnTo>
                      <a:pt x="2190" y="4008"/>
                    </a:lnTo>
                    <a:lnTo>
                      <a:pt x="2192" y="4027"/>
                    </a:lnTo>
                    <a:lnTo>
                      <a:pt x="2196" y="4008"/>
                    </a:lnTo>
                    <a:lnTo>
                      <a:pt x="2198" y="4008"/>
                    </a:lnTo>
                    <a:lnTo>
                      <a:pt x="2201" y="4046"/>
                    </a:lnTo>
                    <a:lnTo>
                      <a:pt x="2204" y="3990"/>
                    </a:lnTo>
                    <a:lnTo>
                      <a:pt x="2207" y="4046"/>
                    </a:lnTo>
                    <a:lnTo>
                      <a:pt x="2209" y="3990"/>
                    </a:lnTo>
                    <a:lnTo>
                      <a:pt x="2213" y="4064"/>
                    </a:lnTo>
                    <a:lnTo>
                      <a:pt x="2215" y="3990"/>
                    </a:lnTo>
                    <a:lnTo>
                      <a:pt x="2218" y="3990"/>
                    </a:lnTo>
                    <a:lnTo>
                      <a:pt x="2221" y="3971"/>
                    </a:lnTo>
                    <a:lnTo>
                      <a:pt x="2223" y="3935"/>
                    </a:lnTo>
                    <a:lnTo>
                      <a:pt x="2226" y="3953"/>
                    </a:lnTo>
                    <a:lnTo>
                      <a:pt x="2229" y="3917"/>
                    </a:lnTo>
                    <a:lnTo>
                      <a:pt x="2232" y="3990"/>
                    </a:lnTo>
                    <a:lnTo>
                      <a:pt x="2234" y="3917"/>
                    </a:lnTo>
                    <a:lnTo>
                      <a:pt x="2238" y="3971"/>
                    </a:lnTo>
                    <a:lnTo>
                      <a:pt x="2240" y="3971"/>
                    </a:lnTo>
                    <a:lnTo>
                      <a:pt x="2243" y="3971"/>
                    </a:lnTo>
                    <a:lnTo>
                      <a:pt x="2246" y="3953"/>
                    </a:lnTo>
                    <a:lnTo>
                      <a:pt x="2249" y="3953"/>
                    </a:lnTo>
                    <a:lnTo>
                      <a:pt x="2251" y="3990"/>
                    </a:lnTo>
                    <a:lnTo>
                      <a:pt x="2255" y="3971"/>
                    </a:lnTo>
                    <a:lnTo>
                      <a:pt x="2257" y="3935"/>
                    </a:lnTo>
                    <a:lnTo>
                      <a:pt x="2260" y="3917"/>
                    </a:lnTo>
                    <a:lnTo>
                      <a:pt x="2263" y="3953"/>
                    </a:lnTo>
                    <a:lnTo>
                      <a:pt x="2266" y="4027"/>
                    </a:lnTo>
                    <a:lnTo>
                      <a:pt x="2268" y="4027"/>
                    </a:lnTo>
                    <a:lnTo>
                      <a:pt x="2272" y="4027"/>
                    </a:lnTo>
                    <a:lnTo>
                      <a:pt x="2274" y="3990"/>
                    </a:lnTo>
                    <a:lnTo>
                      <a:pt x="2277" y="3990"/>
                    </a:lnTo>
                    <a:lnTo>
                      <a:pt x="2280" y="4008"/>
                    </a:lnTo>
                    <a:lnTo>
                      <a:pt x="2283" y="3971"/>
                    </a:lnTo>
                    <a:lnTo>
                      <a:pt x="2285" y="3990"/>
                    </a:lnTo>
                    <a:lnTo>
                      <a:pt x="2289" y="3935"/>
                    </a:lnTo>
                    <a:lnTo>
                      <a:pt x="2291" y="4046"/>
                    </a:lnTo>
                    <a:lnTo>
                      <a:pt x="2294" y="4027"/>
                    </a:lnTo>
                    <a:lnTo>
                      <a:pt x="2297" y="4008"/>
                    </a:lnTo>
                    <a:lnTo>
                      <a:pt x="2299" y="4027"/>
                    </a:lnTo>
                    <a:lnTo>
                      <a:pt x="2302" y="3990"/>
                    </a:lnTo>
                    <a:lnTo>
                      <a:pt x="2305" y="4064"/>
                    </a:lnTo>
                    <a:lnTo>
                      <a:pt x="2308" y="4008"/>
                    </a:lnTo>
                    <a:lnTo>
                      <a:pt x="2310" y="4046"/>
                    </a:lnTo>
                    <a:lnTo>
                      <a:pt x="2314" y="3953"/>
                    </a:lnTo>
                    <a:lnTo>
                      <a:pt x="2316" y="4064"/>
                    </a:lnTo>
                    <a:lnTo>
                      <a:pt x="2319" y="4008"/>
                    </a:lnTo>
                    <a:lnTo>
                      <a:pt x="2322" y="4046"/>
                    </a:lnTo>
                    <a:lnTo>
                      <a:pt x="2325" y="4008"/>
                    </a:lnTo>
                    <a:lnTo>
                      <a:pt x="2327" y="4008"/>
                    </a:lnTo>
                    <a:lnTo>
                      <a:pt x="2331" y="4008"/>
                    </a:lnTo>
                    <a:lnTo>
                      <a:pt x="2333" y="4064"/>
                    </a:lnTo>
                    <a:lnTo>
                      <a:pt x="2336" y="4046"/>
                    </a:lnTo>
                    <a:lnTo>
                      <a:pt x="2339" y="3953"/>
                    </a:lnTo>
                    <a:lnTo>
                      <a:pt x="2342" y="3971"/>
                    </a:lnTo>
                    <a:lnTo>
                      <a:pt x="2344" y="3990"/>
                    </a:lnTo>
                    <a:lnTo>
                      <a:pt x="2348" y="4027"/>
                    </a:lnTo>
                    <a:lnTo>
                      <a:pt x="2350" y="4008"/>
                    </a:lnTo>
                    <a:lnTo>
                      <a:pt x="2353" y="3917"/>
                    </a:lnTo>
                    <a:lnTo>
                      <a:pt x="2356" y="4008"/>
                    </a:lnTo>
                    <a:lnTo>
                      <a:pt x="2359" y="4008"/>
                    </a:lnTo>
                    <a:lnTo>
                      <a:pt x="2361" y="4027"/>
                    </a:lnTo>
                    <a:lnTo>
                      <a:pt x="2365" y="3990"/>
                    </a:lnTo>
                    <a:lnTo>
                      <a:pt x="2367" y="4008"/>
                    </a:lnTo>
                    <a:lnTo>
                      <a:pt x="2370" y="3935"/>
                    </a:lnTo>
                    <a:lnTo>
                      <a:pt x="2373" y="3990"/>
                    </a:lnTo>
                    <a:lnTo>
                      <a:pt x="2376" y="3953"/>
                    </a:lnTo>
                    <a:lnTo>
                      <a:pt x="2378" y="3990"/>
                    </a:lnTo>
                    <a:lnTo>
                      <a:pt x="2381" y="3917"/>
                    </a:lnTo>
                    <a:lnTo>
                      <a:pt x="2384" y="3953"/>
                    </a:lnTo>
                    <a:lnTo>
                      <a:pt x="2386" y="3917"/>
                    </a:lnTo>
                    <a:lnTo>
                      <a:pt x="2390" y="3917"/>
                    </a:lnTo>
                    <a:lnTo>
                      <a:pt x="2392" y="3971"/>
                    </a:lnTo>
                    <a:lnTo>
                      <a:pt x="2395" y="3935"/>
                    </a:lnTo>
                    <a:lnTo>
                      <a:pt x="2398" y="3917"/>
                    </a:lnTo>
                    <a:lnTo>
                      <a:pt x="2401" y="3953"/>
                    </a:lnTo>
                    <a:lnTo>
                      <a:pt x="2403" y="3971"/>
                    </a:lnTo>
                    <a:lnTo>
                      <a:pt x="2407" y="4027"/>
                    </a:lnTo>
                    <a:lnTo>
                      <a:pt x="2409" y="4046"/>
                    </a:lnTo>
                    <a:lnTo>
                      <a:pt x="2412" y="4008"/>
                    </a:lnTo>
                    <a:lnTo>
                      <a:pt x="2415" y="4064"/>
                    </a:lnTo>
                    <a:lnTo>
                      <a:pt x="2418" y="4027"/>
                    </a:lnTo>
                    <a:lnTo>
                      <a:pt x="2420" y="4008"/>
                    </a:lnTo>
                    <a:lnTo>
                      <a:pt x="2424" y="3990"/>
                    </a:lnTo>
                    <a:lnTo>
                      <a:pt x="2426" y="4046"/>
                    </a:lnTo>
                    <a:lnTo>
                      <a:pt x="2429" y="4027"/>
                    </a:lnTo>
                    <a:lnTo>
                      <a:pt x="2432" y="4046"/>
                    </a:lnTo>
                    <a:lnTo>
                      <a:pt x="2435" y="4046"/>
                    </a:lnTo>
                    <a:lnTo>
                      <a:pt x="2437" y="4027"/>
                    </a:lnTo>
                    <a:lnTo>
                      <a:pt x="2441" y="4064"/>
                    </a:lnTo>
                    <a:lnTo>
                      <a:pt x="2443" y="3990"/>
                    </a:lnTo>
                    <a:lnTo>
                      <a:pt x="2446" y="4008"/>
                    </a:lnTo>
                    <a:lnTo>
                      <a:pt x="2449" y="3971"/>
                    </a:lnTo>
                    <a:lnTo>
                      <a:pt x="2452" y="3990"/>
                    </a:lnTo>
                    <a:lnTo>
                      <a:pt x="2454" y="4046"/>
                    </a:lnTo>
                    <a:lnTo>
                      <a:pt x="2458" y="4008"/>
                    </a:lnTo>
                    <a:lnTo>
                      <a:pt x="2460" y="4008"/>
                    </a:lnTo>
                    <a:lnTo>
                      <a:pt x="2462" y="3990"/>
                    </a:lnTo>
                    <a:lnTo>
                      <a:pt x="2466" y="4008"/>
                    </a:lnTo>
                    <a:lnTo>
                      <a:pt x="2468" y="4064"/>
                    </a:lnTo>
                    <a:lnTo>
                      <a:pt x="2471" y="4064"/>
                    </a:lnTo>
                    <a:lnTo>
                      <a:pt x="2474" y="4046"/>
                    </a:lnTo>
                    <a:lnTo>
                      <a:pt x="2477" y="3990"/>
                    </a:lnTo>
                    <a:lnTo>
                      <a:pt x="2479" y="3953"/>
                    </a:lnTo>
                    <a:lnTo>
                      <a:pt x="2483" y="4027"/>
                    </a:lnTo>
                    <a:lnTo>
                      <a:pt x="2485" y="4008"/>
                    </a:lnTo>
                    <a:lnTo>
                      <a:pt x="2488" y="3971"/>
                    </a:lnTo>
                    <a:lnTo>
                      <a:pt x="2491" y="3990"/>
                    </a:lnTo>
                    <a:lnTo>
                      <a:pt x="2494" y="3935"/>
                    </a:lnTo>
                    <a:lnTo>
                      <a:pt x="2496" y="3971"/>
                    </a:lnTo>
                    <a:lnTo>
                      <a:pt x="2500" y="3935"/>
                    </a:lnTo>
                    <a:lnTo>
                      <a:pt x="2502" y="3990"/>
                    </a:lnTo>
                    <a:lnTo>
                      <a:pt x="2505" y="3953"/>
                    </a:lnTo>
                    <a:lnTo>
                      <a:pt x="2508" y="3935"/>
                    </a:lnTo>
                    <a:lnTo>
                      <a:pt x="2511" y="3935"/>
                    </a:lnTo>
                    <a:lnTo>
                      <a:pt x="2513" y="3897"/>
                    </a:lnTo>
                    <a:lnTo>
                      <a:pt x="2517" y="3953"/>
                    </a:lnTo>
                    <a:lnTo>
                      <a:pt x="2519" y="3935"/>
                    </a:lnTo>
                    <a:lnTo>
                      <a:pt x="2522" y="4046"/>
                    </a:lnTo>
                    <a:lnTo>
                      <a:pt x="2525" y="3935"/>
                    </a:lnTo>
                    <a:lnTo>
                      <a:pt x="2528" y="4027"/>
                    </a:lnTo>
                    <a:lnTo>
                      <a:pt x="2530" y="3990"/>
                    </a:lnTo>
                    <a:lnTo>
                      <a:pt x="2534" y="3990"/>
                    </a:lnTo>
                    <a:lnTo>
                      <a:pt x="2536" y="3971"/>
                    </a:lnTo>
                    <a:lnTo>
                      <a:pt x="2539" y="3953"/>
                    </a:lnTo>
                    <a:lnTo>
                      <a:pt x="2542" y="4046"/>
                    </a:lnTo>
                    <a:lnTo>
                      <a:pt x="2545" y="3953"/>
                    </a:lnTo>
                    <a:lnTo>
                      <a:pt x="2547" y="4027"/>
                    </a:lnTo>
                    <a:lnTo>
                      <a:pt x="2550" y="4027"/>
                    </a:lnTo>
                    <a:lnTo>
                      <a:pt x="2553" y="4027"/>
                    </a:lnTo>
                    <a:lnTo>
                      <a:pt x="2555" y="3990"/>
                    </a:lnTo>
                    <a:lnTo>
                      <a:pt x="2559" y="3971"/>
                    </a:lnTo>
                    <a:lnTo>
                      <a:pt x="2561" y="3990"/>
                    </a:lnTo>
                    <a:lnTo>
                      <a:pt x="2564" y="4046"/>
                    </a:lnTo>
                    <a:lnTo>
                      <a:pt x="2567" y="4008"/>
                    </a:lnTo>
                    <a:lnTo>
                      <a:pt x="2570" y="3935"/>
                    </a:lnTo>
                    <a:lnTo>
                      <a:pt x="2572" y="3990"/>
                    </a:lnTo>
                    <a:lnTo>
                      <a:pt x="2576" y="4064"/>
                    </a:lnTo>
                    <a:lnTo>
                      <a:pt x="2578" y="3990"/>
                    </a:lnTo>
                    <a:lnTo>
                      <a:pt x="2581" y="4008"/>
                    </a:lnTo>
                    <a:lnTo>
                      <a:pt x="2584" y="3990"/>
                    </a:lnTo>
                    <a:lnTo>
                      <a:pt x="2587" y="4027"/>
                    </a:lnTo>
                    <a:lnTo>
                      <a:pt x="2589" y="3971"/>
                    </a:lnTo>
                    <a:lnTo>
                      <a:pt x="2593" y="4046"/>
                    </a:lnTo>
                    <a:lnTo>
                      <a:pt x="2595" y="4008"/>
                    </a:lnTo>
                    <a:lnTo>
                      <a:pt x="2598" y="4082"/>
                    </a:lnTo>
                    <a:lnTo>
                      <a:pt x="2601" y="4027"/>
                    </a:lnTo>
                    <a:lnTo>
                      <a:pt x="2604" y="4082"/>
                    </a:lnTo>
                    <a:lnTo>
                      <a:pt x="2606" y="4064"/>
                    </a:lnTo>
                    <a:lnTo>
                      <a:pt x="2610" y="3990"/>
                    </a:lnTo>
                    <a:lnTo>
                      <a:pt x="2612" y="4008"/>
                    </a:lnTo>
                    <a:lnTo>
                      <a:pt x="2615" y="4027"/>
                    </a:lnTo>
                    <a:lnTo>
                      <a:pt x="2618" y="4064"/>
                    </a:lnTo>
                    <a:lnTo>
                      <a:pt x="2621" y="4064"/>
                    </a:lnTo>
                    <a:lnTo>
                      <a:pt x="2623" y="4008"/>
                    </a:lnTo>
                    <a:lnTo>
                      <a:pt x="2627" y="3971"/>
                    </a:lnTo>
                    <a:lnTo>
                      <a:pt x="2629" y="3971"/>
                    </a:lnTo>
                    <a:lnTo>
                      <a:pt x="2632" y="4008"/>
                    </a:lnTo>
                    <a:lnTo>
                      <a:pt x="2635" y="4008"/>
                    </a:lnTo>
                    <a:lnTo>
                      <a:pt x="2638" y="4027"/>
                    </a:lnTo>
                    <a:lnTo>
                      <a:pt x="2640" y="3953"/>
                    </a:lnTo>
                    <a:lnTo>
                      <a:pt x="2644" y="3990"/>
                    </a:lnTo>
                    <a:lnTo>
                      <a:pt x="2646" y="3971"/>
                    </a:lnTo>
                    <a:lnTo>
                      <a:pt x="2648" y="4008"/>
                    </a:lnTo>
                    <a:lnTo>
                      <a:pt x="2652" y="3990"/>
                    </a:lnTo>
                    <a:lnTo>
                      <a:pt x="2654" y="3971"/>
                    </a:lnTo>
                    <a:lnTo>
                      <a:pt x="2657" y="3990"/>
                    </a:lnTo>
                    <a:lnTo>
                      <a:pt x="2660" y="3990"/>
                    </a:lnTo>
                    <a:lnTo>
                      <a:pt x="2663" y="3990"/>
                    </a:lnTo>
                    <a:lnTo>
                      <a:pt x="2665" y="3990"/>
                    </a:lnTo>
                    <a:lnTo>
                      <a:pt x="2669" y="4046"/>
                    </a:lnTo>
                    <a:lnTo>
                      <a:pt x="2671" y="4027"/>
                    </a:lnTo>
                    <a:lnTo>
                      <a:pt x="2674" y="4046"/>
                    </a:lnTo>
                    <a:lnTo>
                      <a:pt x="2677" y="4008"/>
                    </a:lnTo>
                    <a:lnTo>
                      <a:pt x="2680" y="3990"/>
                    </a:lnTo>
                    <a:lnTo>
                      <a:pt x="2682" y="4027"/>
                    </a:lnTo>
                    <a:lnTo>
                      <a:pt x="2686" y="4046"/>
                    </a:lnTo>
                    <a:lnTo>
                      <a:pt x="2688" y="4064"/>
                    </a:lnTo>
                    <a:lnTo>
                      <a:pt x="2691" y="3953"/>
                    </a:lnTo>
                    <a:lnTo>
                      <a:pt x="2694" y="4027"/>
                    </a:lnTo>
                    <a:lnTo>
                      <a:pt x="2697" y="4027"/>
                    </a:lnTo>
                    <a:lnTo>
                      <a:pt x="2699" y="4027"/>
                    </a:lnTo>
                    <a:lnTo>
                      <a:pt x="2703" y="3990"/>
                    </a:lnTo>
                    <a:lnTo>
                      <a:pt x="2705" y="3971"/>
                    </a:lnTo>
                    <a:lnTo>
                      <a:pt x="2708" y="4027"/>
                    </a:lnTo>
                    <a:lnTo>
                      <a:pt x="2711" y="4046"/>
                    </a:lnTo>
                    <a:lnTo>
                      <a:pt x="2714" y="4046"/>
                    </a:lnTo>
                    <a:lnTo>
                      <a:pt x="2716" y="4027"/>
                    </a:lnTo>
                    <a:lnTo>
                      <a:pt x="2720" y="4008"/>
                    </a:lnTo>
                    <a:lnTo>
                      <a:pt x="2722" y="4027"/>
                    </a:lnTo>
                    <a:lnTo>
                      <a:pt x="2725" y="4027"/>
                    </a:lnTo>
                    <a:lnTo>
                      <a:pt x="2728" y="4008"/>
                    </a:lnTo>
                    <a:lnTo>
                      <a:pt x="2731" y="4046"/>
                    </a:lnTo>
                    <a:lnTo>
                      <a:pt x="2733" y="4046"/>
                    </a:lnTo>
                    <a:lnTo>
                      <a:pt x="2737" y="4027"/>
                    </a:lnTo>
                    <a:lnTo>
                      <a:pt x="2739" y="4008"/>
                    </a:lnTo>
                    <a:lnTo>
                      <a:pt x="2742" y="4046"/>
                    </a:lnTo>
                    <a:lnTo>
                      <a:pt x="2745" y="3990"/>
                    </a:lnTo>
                    <a:lnTo>
                      <a:pt x="2747" y="3917"/>
                    </a:lnTo>
                    <a:lnTo>
                      <a:pt x="2750" y="3990"/>
                    </a:lnTo>
                    <a:lnTo>
                      <a:pt x="2753" y="4008"/>
                    </a:lnTo>
                    <a:lnTo>
                      <a:pt x="2756" y="3990"/>
                    </a:lnTo>
                    <a:lnTo>
                      <a:pt x="2758" y="4008"/>
                    </a:lnTo>
                    <a:lnTo>
                      <a:pt x="2762" y="4008"/>
                    </a:lnTo>
                    <a:lnTo>
                      <a:pt x="2764" y="3971"/>
                    </a:lnTo>
                    <a:lnTo>
                      <a:pt x="2767" y="4008"/>
                    </a:lnTo>
                    <a:lnTo>
                      <a:pt x="2770" y="3990"/>
                    </a:lnTo>
                    <a:lnTo>
                      <a:pt x="2773" y="3953"/>
                    </a:lnTo>
                    <a:lnTo>
                      <a:pt x="2775" y="3971"/>
                    </a:lnTo>
                    <a:lnTo>
                      <a:pt x="2779" y="4008"/>
                    </a:lnTo>
                    <a:lnTo>
                      <a:pt x="2781" y="4008"/>
                    </a:lnTo>
                    <a:lnTo>
                      <a:pt x="2784" y="4027"/>
                    </a:lnTo>
                    <a:lnTo>
                      <a:pt x="2787" y="4008"/>
                    </a:lnTo>
                    <a:lnTo>
                      <a:pt x="2790" y="4027"/>
                    </a:lnTo>
                    <a:lnTo>
                      <a:pt x="2792" y="3953"/>
                    </a:lnTo>
                    <a:lnTo>
                      <a:pt x="2796" y="3971"/>
                    </a:lnTo>
                    <a:lnTo>
                      <a:pt x="2798" y="4008"/>
                    </a:lnTo>
                    <a:lnTo>
                      <a:pt x="2801" y="4008"/>
                    </a:lnTo>
                    <a:lnTo>
                      <a:pt x="2804" y="3971"/>
                    </a:lnTo>
                    <a:lnTo>
                      <a:pt x="2807" y="3971"/>
                    </a:lnTo>
                    <a:lnTo>
                      <a:pt x="2809" y="3971"/>
                    </a:lnTo>
                    <a:lnTo>
                      <a:pt x="2813" y="3971"/>
                    </a:lnTo>
                    <a:lnTo>
                      <a:pt x="2815" y="3990"/>
                    </a:lnTo>
                    <a:lnTo>
                      <a:pt x="2818" y="3990"/>
                    </a:lnTo>
                    <a:lnTo>
                      <a:pt x="2821" y="4008"/>
                    </a:lnTo>
                    <a:lnTo>
                      <a:pt x="2824" y="4082"/>
                    </a:lnTo>
                    <a:lnTo>
                      <a:pt x="2826" y="4027"/>
                    </a:lnTo>
                    <a:lnTo>
                      <a:pt x="2830" y="4046"/>
                    </a:lnTo>
                    <a:lnTo>
                      <a:pt x="2832" y="4027"/>
                    </a:lnTo>
                    <a:lnTo>
                      <a:pt x="2835" y="4064"/>
                    </a:lnTo>
                    <a:lnTo>
                      <a:pt x="2838" y="4064"/>
                    </a:lnTo>
                    <a:lnTo>
                      <a:pt x="2841" y="3990"/>
                    </a:lnTo>
                    <a:lnTo>
                      <a:pt x="2843" y="4027"/>
                    </a:lnTo>
                    <a:lnTo>
                      <a:pt x="2847" y="4027"/>
                    </a:lnTo>
                    <a:lnTo>
                      <a:pt x="2849" y="4046"/>
                    </a:lnTo>
                    <a:lnTo>
                      <a:pt x="2852" y="4046"/>
                    </a:lnTo>
                    <a:lnTo>
                      <a:pt x="2855" y="3953"/>
                    </a:lnTo>
                    <a:lnTo>
                      <a:pt x="2858" y="4027"/>
                    </a:lnTo>
                    <a:lnTo>
                      <a:pt x="2860" y="4008"/>
                    </a:lnTo>
                    <a:lnTo>
                      <a:pt x="2863" y="4008"/>
                    </a:lnTo>
                    <a:lnTo>
                      <a:pt x="2866" y="3953"/>
                    </a:lnTo>
                    <a:lnTo>
                      <a:pt x="2868" y="3990"/>
                    </a:lnTo>
                    <a:lnTo>
                      <a:pt x="2872" y="3953"/>
                    </a:lnTo>
                    <a:lnTo>
                      <a:pt x="2874" y="4008"/>
                    </a:lnTo>
                    <a:lnTo>
                      <a:pt x="2877" y="4008"/>
                    </a:lnTo>
                    <a:lnTo>
                      <a:pt x="2880" y="3990"/>
                    </a:lnTo>
                    <a:lnTo>
                      <a:pt x="2883" y="3990"/>
                    </a:lnTo>
                    <a:lnTo>
                      <a:pt x="2885" y="3990"/>
                    </a:lnTo>
                    <a:lnTo>
                      <a:pt x="2889" y="4008"/>
                    </a:lnTo>
                    <a:lnTo>
                      <a:pt x="2891" y="4064"/>
                    </a:lnTo>
                    <a:lnTo>
                      <a:pt x="2894" y="3953"/>
                    </a:lnTo>
                    <a:lnTo>
                      <a:pt x="2897" y="3990"/>
                    </a:lnTo>
                    <a:lnTo>
                      <a:pt x="2900" y="3990"/>
                    </a:lnTo>
                    <a:lnTo>
                      <a:pt x="2902" y="4027"/>
                    </a:lnTo>
                    <a:lnTo>
                      <a:pt x="2906" y="3990"/>
                    </a:lnTo>
                    <a:lnTo>
                      <a:pt x="2908" y="3990"/>
                    </a:lnTo>
                    <a:lnTo>
                      <a:pt x="2911" y="4027"/>
                    </a:lnTo>
                    <a:lnTo>
                      <a:pt x="2914" y="4027"/>
                    </a:lnTo>
                    <a:lnTo>
                      <a:pt x="2917" y="4027"/>
                    </a:lnTo>
                    <a:lnTo>
                      <a:pt x="2919" y="4046"/>
                    </a:lnTo>
                    <a:lnTo>
                      <a:pt x="2923" y="4027"/>
                    </a:lnTo>
                    <a:lnTo>
                      <a:pt x="2925" y="3917"/>
                    </a:lnTo>
                    <a:lnTo>
                      <a:pt x="2928" y="4008"/>
                    </a:lnTo>
                    <a:lnTo>
                      <a:pt x="2931" y="4027"/>
                    </a:lnTo>
                    <a:lnTo>
                      <a:pt x="2934" y="4027"/>
                    </a:lnTo>
                    <a:lnTo>
                      <a:pt x="2936" y="3971"/>
                    </a:lnTo>
                    <a:lnTo>
                      <a:pt x="2940" y="3935"/>
                    </a:lnTo>
                    <a:lnTo>
                      <a:pt x="2942" y="4027"/>
                    </a:lnTo>
                    <a:lnTo>
                      <a:pt x="2945" y="4027"/>
                    </a:lnTo>
                    <a:lnTo>
                      <a:pt x="2948" y="4008"/>
                    </a:lnTo>
                    <a:lnTo>
                      <a:pt x="2951" y="4027"/>
                    </a:lnTo>
                    <a:lnTo>
                      <a:pt x="2953" y="4064"/>
                    </a:lnTo>
                    <a:lnTo>
                      <a:pt x="2957" y="4008"/>
                    </a:lnTo>
                    <a:lnTo>
                      <a:pt x="2959" y="4046"/>
                    </a:lnTo>
                    <a:lnTo>
                      <a:pt x="2962" y="4008"/>
                    </a:lnTo>
                    <a:lnTo>
                      <a:pt x="2965" y="3990"/>
                    </a:lnTo>
                    <a:lnTo>
                      <a:pt x="2968" y="3971"/>
                    </a:lnTo>
                    <a:lnTo>
                      <a:pt x="2970" y="4046"/>
                    </a:lnTo>
                    <a:lnTo>
                      <a:pt x="2974" y="4046"/>
                    </a:lnTo>
                    <a:lnTo>
                      <a:pt x="2976" y="4046"/>
                    </a:lnTo>
                    <a:lnTo>
                      <a:pt x="2979" y="4008"/>
                    </a:lnTo>
                    <a:lnTo>
                      <a:pt x="2982" y="4046"/>
                    </a:lnTo>
                    <a:lnTo>
                      <a:pt x="2984" y="4046"/>
                    </a:lnTo>
                    <a:lnTo>
                      <a:pt x="2987" y="4046"/>
                    </a:lnTo>
                    <a:lnTo>
                      <a:pt x="2990" y="3971"/>
                    </a:lnTo>
                    <a:lnTo>
                      <a:pt x="2993" y="4008"/>
                    </a:lnTo>
                    <a:lnTo>
                      <a:pt x="2995" y="3990"/>
                    </a:lnTo>
                    <a:lnTo>
                      <a:pt x="2999" y="4027"/>
                    </a:lnTo>
                    <a:lnTo>
                      <a:pt x="3001" y="4008"/>
                    </a:lnTo>
                    <a:lnTo>
                      <a:pt x="3004" y="3990"/>
                    </a:lnTo>
                    <a:lnTo>
                      <a:pt x="3007" y="3953"/>
                    </a:lnTo>
                    <a:lnTo>
                      <a:pt x="3010" y="3971"/>
                    </a:lnTo>
                    <a:lnTo>
                      <a:pt x="3012" y="3953"/>
                    </a:lnTo>
                    <a:lnTo>
                      <a:pt x="3016" y="4008"/>
                    </a:lnTo>
                    <a:lnTo>
                      <a:pt x="3018" y="3917"/>
                    </a:lnTo>
                    <a:lnTo>
                      <a:pt x="3021" y="3953"/>
                    </a:lnTo>
                    <a:lnTo>
                      <a:pt x="3024" y="3971"/>
                    </a:lnTo>
                    <a:lnTo>
                      <a:pt x="3027" y="3990"/>
                    </a:lnTo>
                    <a:lnTo>
                      <a:pt x="3029" y="3935"/>
                    </a:lnTo>
                    <a:lnTo>
                      <a:pt x="3033" y="3935"/>
                    </a:lnTo>
                    <a:lnTo>
                      <a:pt x="3035" y="3861"/>
                    </a:lnTo>
                    <a:lnTo>
                      <a:pt x="3038" y="3861"/>
                    </a:lnTo>
                    <a:lnTo>
                      <a:pt x="3041" y="3897"/>
                    </a:lnTo>
                    <a:lnTo>
                      <a:pt x="3044" y="3935"/>
                    </a:lnTo>
                    <a:lnTo>
                      <a:pt x="3046" y="3953"/>
                    </a:lnTo>
                    <a:lnTo>
                      <a:pt x="3050" y="3953"/>
                    </a:lnTo>
                    <a:lnTo>
                      <a:pt x="3052" y="3990"/>
                    </a:lnTo>
                    <a:lnTo>
                      <a:pt x="3055" y="4008"/>
                    </a:lnTo>
                    <a:lnTo>
                      <a:pt x="3058" y="3990"/>
                    </a:lnTo>
                    <a:lnTo>
                      <a:pt x="3061" y="3953"/>
                    </a:lnTo>
                    <a:lnTo>
                      <a:pt x="3063" y="3935"/>
                    </a:lnTo>
                    <a:lnTo>
                      <a:pt x="3067" y="3990"/>
                    </a:lnTo>
                    <a:lnTo>
                      <a:pt x="3069" y="4008"/>
                    </a:lnTo>
                    <a:lnTo>
                      <a:pt x="3072" y="3953"/>
                    </a:lnTo>
                    <a:lnTo>
                      <a:pt x="3075" y="3953"/>
                    </a:lnTo>
                    <a:lnTo>
                      <a:pt x="3078" y="3990"/>
                    </a:lnTo>
                    <a:lnTo>
                      <a:pt x="3080" y="3971"/>
                    </a:lnTo>
                    <a:lnTo>
                      <a:pt x="3084" y="3971"/>
                    </a:lnTo>
                    <a:lnTo>
                      <a:pt x="3086" y="3935"/>
                    </a:lnTo>
                    <a:lnTo>
                      <a:pt x="3089" y="3990"/>
                    </a:lnTo>
                    <a:lnTo>
                      <a:pt x="3092" y="3917"/>
                    </a:lnTo>
                    <a:lnTo>
                      <a:pt x="3095" y="3990"/>
                    </a:lnTo>
                    <a:lnTo>
                      <a:pt x="3097" y="3861"/>
                    </a:lnTo>
                    <a:lnTo>
                      <a:pt x="3101" y="3971"/>
                    </a:lnTo>
                    <a:lnTo>
                      <a:pt x="3103" y="3953"/>
                    </a:lnTo>
                    <a:lnTo>
                      <a:pt x="3106" y="4008"/>
                    </a:lnTo>
                    <a:lnTo>
                      <a:pt x="3109" y="3917"/>
                    </a:lnTo>
                    <a:lnTo>
                      <a:pt x="3112" y="3990"/>
                    </a:lnTo>
                    <a:lnTo>
                      <a:pt x="3114" y="3935"/>
                    </a:lnTo>
                    <a:lnTo>
                      <a:pt x="3118" y="3971"/>
                    </a:lnTo>
                    <a:lnTo>
                      <a:pt x="3120" y="4008"/>
                    </a:lnTo>
                    <a:lnTo>
                      <a:pt x="3123" y="3971"/>
                    </a:lnTo>
                    <a:lnTo>
                      <a:pt x="3126" y="3935"/>
                    </a:lnTo>
                    <a:lnTo>
                      <a:pt x="3128" y="3935"/>
                    </a:lnTo>
                    <a:lnTo>
                      <a:pt x="3131" y="3971"/>
                    </a:lnTo>
                    <a:lnTo>
                      <a:pt x="3134" y="3990"/>
                    </a:lnTo>
                    <a:lnTo>
                      <a:pt x="3137" y="3935"/>
                    </a:lnTo>
                    <a:lnTo>
                      <a:pt x="3139" y="3897"/>
                    </a:lnTo>
                    <a:lnTo>
                      <a:pt x="3143" y="3824"/>
                    </a:lnTo>
                    <a:lnTo>
                      <a:pt x="3145" y="3492"/>
                    </a:lnTo>
                    <a:lnTo>
                      <a:pt x="3148" y="3085"/>
                    </a:lnTo>
                    <a:lnTo>
                      <a:pt x="3151" y="2401"/>
                    </a:lnTo>
                    <a:lnTo>
                      <a:pt x="3154" y="1219"/>
                    </a:lnTo>
                    <a:lnTo>
                      <a:pt x="3156" y="130"/>
                    </a:lnTo>
                    <a:lnTo>
                      <a:pt x="3160" y="0"/>
                    </a:lnTo>
                    <a:lnTo>
                      <a:pt x="3162" y="444"/>
                    </a:lnTo>
                    <a:lnTo>
                      <a:pt x="3165" y="1460"/>
                    </a:lnTo>
                    <a:lnTo>
                      <a:pt x="3168" y="2180"/>
                    </a:lnTo>
                    <a:lnTo>
                      <a:pt x="3171" y="2439"/>
                    </a:lnTo>
                    <a:lnTo>
                      <a:pt x="3173" y="2771"/>
                    </a:lnTo>
                    <a:lnTo>
                      <a:pt x="3177" y="3029"/>
                    </a:lnTo>
                    <a:lnTo>
                      <a:pt x="3179" y="3325"/>
                    </a:lnTo>
                    <a:lnTo>
                      <a:pt x="3182" y="3547"/>
                    </a:lnTo>
                    <a:lnTo>
                      <a:pt x="3185" y="3676"/>
                    </a:lnTo>
                    <a:lnTo>
                      <a:pt x="3188" y="3657"/>
                    </a:lnTo>
                    <a:lnTo>
                      <a:pt x="3190" y="3657"/>
                    </a:lnTo>
                    <a:lnTo>
                      <a:pt x="3194" y="3732"/>
                    </a:lnTo>
                    <a:lnTo>
                      <a:pt x="3196" y="3768"/>
                    </a:lnTo>
                    <a:lnTo>
                      <a:pt x="3199" y="3861"/>
                    </a:lnTo>
                    <a:lnTo>
                      <a:pt x="3202" y="3806"/>
                    </a:lnTo>
                    <a:lnTo>
                      <a:pt x="3205" y="3953"/>
                    </a:lnTo>
                    <a:lnTo>
                      <a:pt x="3207" y="3953"/>
                    </a:lnTo>
                    <a:lnTo>
                      <a:pt x="3211" y="3861"/>
                    </a:lnTo>
                    <a:lnTo>
                      <a:pt x="3213" y="3953"/>
                    </a:lnTo>
                    <a:lnTo>
                      <a:pt x="3216" y="3842"/>
                    </a:lnTo>
                    <a:lnTo>
                      <a:pt x="3219" y="3861"/>
                    </a:lnTo>
                    <a:lnTo>
                      <a:pt x="3222" y="3935"/>
                    </a:lnTo>
                    <a:lnTo>
                      <a:pt x="3224" y="3897"/>
                    </a:lnTo>
                    <a:lnTo>
                      <a:pt x="3228" y="3897"/>
                    </a:lnTo>
                    <a:lnTo>
                      <a:pt x="3230" y="3935"/>
                    </a:lnTo>
                    <a:lnTo>
                      <a:pt x="3234" y="3917"/>
                    </a:lnTo>
                    <a:lnTo>
                      <a:pt x="3236" y="3879"/>
                    </a:lnTo>
                    <a:lnTo>
                      <a:pt x="3239" y="3861"/>
                    </a:lnTo>
                    <a:lnTo>
                      <a:pt x="3241" y="3953"/>
                    </a:lnTo>
                    <a:lnTo>
                      <a:pt x="3245" y="3897"/>
                    </a:lnTo>
                    <a:lnTo>
                      <a:pt x="3247" y="3935"/>
                    </a:lnTo>
                    <a:lnTo>
                      <a:pt x="3251" y="3935"/>
                    </a:lnTo>
                    <a:lnTo>
                      <a:pt x="3253" y="3990"/>
                    </a:lnTo>
                    <a:lnTo>
                      <a:pt x="3256" y="3953"/>
                    </a:lnTo>
                    <a:lnTo>
                      <a:pt x="3258" y="3917"/>
                    </a:lnTo>
                    <a:lnTo>
                      <a:pt x="3262" y="3879"/>
                    </a:lnTo>
                    <a:lnTo>
                      <a:pt x="3264" y="3953"/>
                    </a:lnTo>
                    <a:lnTo>
                      <a:pt x="3268" y="3879"/>
                    </a:lnTo>
                    <a:lnTo>
                      <a:pt x="3270" y="3897"/>
                    </a:lnTo>
                    <a:lnTo>
                      <a:pt x="3273" y="3713"/>
                    </a:lnTo>
                    <a:lnTo>
                      <a:pt x="3275" y="3547"/>
                    </a:lnTo>
                    <a:lnTo>
                      <a:pt x="3279" y="3140"/>
                    </a:lnTo>
                    <a:lnTo>
                      <a:pt x="3281" y="2864"/>
                    </a:lnTo>
                    <a:lnTo>
                      <a:pt x="3285" y="2401"/>
                    </a:lnTo>
                    <a:lnTo>
                      <a:pt x="3287" y="2032"/>
                    </a:lnTo>
                    <a:lnTo>
                      <a:pt x="3290" y="2161"/>
                    </a:lnTo>
                    <a:lnTo>
                      <a:pt x="3292" y="2586"/>
                    </a:lnTo>
                    <a:lnTo>
                      <a:pt x="3296" y="2974"/>
                    </a:lnTo>
                    <a:lnTo>
                      <a:pt x="3298" y="3140"/>
                    </a:lnTo>
                    <a:lnTo>
                      <a:pt x="3302" y="3362"/>
                    </a:lnTo>
                    <a:lnTo>
                      <a:pt x="3304" y="3492"/>
                    </a:lnTo>
                    <a:lnTo>
                      <a:pt x="3307" y="3657"/>
                    </a:lnTo>
                    <a:lnTo>
                      <a:pt x="3309" y="3768"/>
                    </a:lnTo>
                    <a:lnTo>
                      <a:pt x="3312" y="3806"/>
                    </a:lnTo>
                    <a:lnTo>
                      <a:pt x="3315" y="3786"/>
                    </a:lnTo>
                    <a:lnTo>
                      <a:pt x="3317" y="3861"/>
                    </a:lnTo>
                    <a:lnTo>
                      <a:pt x="3321" y="3917"/>
                    </a:lnTo>
                    <a:lnTo>
                      <a:pt x="3323" y="3842"/>
                    </a:lnTo>
                    <a:lnTo>
                      <a:pt x="3327" y="3953"/>
                    </a:lnTo>
                    <a:lnTo>
                      <a:pt x="3329" y="3897"/>
                    </a:lnTo>
                    <a:lnTo>
                      <a:pt x="3332" y="3842"/>
                    </a:lnTo>
                    <a:lnTo>
                      <a:pt x="3334" y="3824"/>
                    </a:lnTo>
                    <a:lnTo>
                      <a:pt x="3338" y="3897"/>
                    </a:lnTo>
                    <a:lnTo>
                      <a:pt x="3340" y="3953"/>
                    </a:lnTo>
                    <a:lnTo>
                      <a:pt x="3344" y="3990"/>
                    </a:lnTo>
                    <a:lnTo>
                      <a:pt x="3346" y="3917"/>
                    </a:lnTo>
                    <a:lnTo>
                      <a:pt x="3349" y="4008"/>
                    </a:lnTo>
                    <a:lnTo>
                      <a:pt x="3351" y="3953"/>
                    </a:lnTo>
                    <a:lnTo>
                      <a:pt x="3355" y="4008"/>
                    </a:lnTo>
                    <a:lnTo>
                      <a:pt x="3357" y="3935"/>
                    </a:lnTo>
                    <a:lnTo>
                      <a:pt x="3361" y="3917"/>
                    </a:lnTo>
                    <a:lnTo>
                      <a:pt x="3363" y="3990"/>
                    </a:lnTo>
                    <a:lnTo>
                      <a:pt x="3366" y="3935"/>
                    </a:lnTo>
                    <a:lnTo>
                      <a:pt x="3368" y="3917"/>
                    </a:lnTo>
                    <a:lnTo>
                      <a:pt x="3372" y="3935"/>
                    </a:lnTo>
                    <a:lnTo>
                      <a:pt x="3374" y="3990"/>
                    </a:lnTo>
                    <a:lnTo>
                      <a:pt x="3378" y="4008"/>
                    </a:lnTo>
                    <a:lnTo>
                      <a:pt x="3380" y="3971"/>
                    </a:lnTo>
                    <a:lnTo>
                      <a:pt x="3383" y="3953"/>
                    </a:lnTo>
                    <a:lnTo>
                      <a:pt x="3385" y="3917"/>
                    </a:lnTo>
                    <a:lnTo>
                      <a:pt x="3389" y="3953"/>
                    </a:lnTo>
                    <a:lnTo>
                      <a:pt x="3391" y="3953"/>
                    </a:lnTo>
                    <a:lnTo>
                      <a:pt x="3395" y="3935"/>
                    </a:lnTo>
                    <a:lnTo>
                      <a:pt x="3397" y="3879"/>
                    </a:lnTo>
                    <a:lnTo>
                      <a:pt x="3400" y="3806"/>
                    </a:lnTo>
                    <a:lnTo>
                      <a:pt x="3403" y="3750"/>
                    </a:lnTo>
                    <a:lnTo>
                      <a:pt x="3406" y="3695"/>
                    </a:lnTo>
                    <a:lnTo>
                      <a:pt x="3408" y="3510"/>
                    </a:lnTo>
                    <a:lnTo>
                      <a:pt x="3412" y="3362"/>
                    </a:lnTo>
                    <a:lnTo>
                      <a:pt x="3414" y="3251"/>
                    </a:lnTo>
                    <a:lnTo>
                      <a:pt x="3417" y="3233"/>
                    </a:lnTo>
                    <a:lnTo>
                      <a:pt x="3420" y="3399"/>
                    </a:lnTo>
                    <a:lnTo>
                      <a:pt x="3423" y="3565"/>
                    </a:lnTo>
                    <a:lnTo>
                      <a:pt x="3425" y="3657"/>
                    </a:lnTo>
                    <a:lnTo>
                      <a:pt x="3429" y="3732"/>
                    </a:lnTo>
                    <a:lnTo>
                      <a:pt x="3431" y="3786"/>
                    </a:lnTo>
                    <a:lnTo>
                      <a:pt x="3434" y="3861"/>
                    </a:lnTo>
                    <a:lnTo>
                      <a:pt x="3437" y="3879"/>
                    </a:lnTo>
                    <a:lnTo>
                      <a:pt x="3440" y="3861"/>
                    </a:lnTo>
                    <a:lnTo>
                      <a:pt x="3442" y="3897"/>
                    </a:lnTo>
                    <a:lnTo>
                      <a:pt x="3446" y="3917"/>
                    </a:lnTo>
                    <a:lnTo>
                      <a:pt x="3448" y="3861"/>
                    </a:lnTo>
                    <a:lnTo>
                      <a:pt x="3451" y="3897"/>
                    </a:lnTo>
                    <a:lnTo>
                      <a:pt x="3454" y="3917"/>
                    </a:lnTo>
                    <a:lnTo>
                      <a:pt x="3457" y="3971"/>
                    </a:lnTo>
                    <a:lnTo>
                      <a:pt x="3459" y="3917"/>
                    </a:lnTo>
                    <a:lnTo>
                      <a:pt x="3463" y="3971"/>
                    </a:lnTo>
                    <a:lnTo>
                      <a:pt x="3465" y="3917"/>
                    </a:lnTo>
                    <a:lnTo>
                      <a:pt x="3468" y="3935"/>
                    </a:lnTo>
                    <a:lnTo>
                      <a:pt x="3471" y="3879"/>
                    </a:lnTo>
                    <a:lnTo>
                      <a:pt x="3474" y="3879"/>
                    </a:lnTo>
                    <a:lnTo>
                      <a:pt x="3476" y="3897"/>
                    </a:lnTo>
                    <a:lnTo>
                      <a:pt x="3480" y="3917"/>
                    </a:lnTo>
                    <a:lnTo>
                      <a:pt x="3482" y="3879"/>
                    </a:lnTo>
                    <a:lnTo>
                      <a:pt x="3485" y="3935"/>
                    </a:lnTo>
                    <a:lnTo>
                      <a:pt x="3488" y="3917"/>
                    </a:lnTo>
                    <a:lnTo>
                      <a:pt x="3491" y="4008"/>
                    </a:lnTo>
                    <a:lnTo>
                      <a:pt x="3493" y="3971"/>
                    </a:lnTo>
                    <a:lnTo>
                      <a:pt x="3497" y="3990"/>
                    </a:lnTo>
                    <a:lnTo>
                      <a:pt x="3499" y="4008"/>
                    </a:lnTo>
                    <a:lnTo>
                      <a:pt x="3502" y="4008"/>
                    </a:lnTo>
                    <a:lnTo>
                      <a:pt x="3505" y="3990"/>
                    </a:lnTo>
                    <a:lnTo>
                      <a:pt x="3508" y="4008"/>
                    </a:lnTo>
                    <a:lnTo>
                      <a:pt x="3510" y="3990"/>
                    </a:lnTo>
                    <a:lnTo>
                      <a:pt x="3514" y="3971"/>
                    </a:lnTo>
                    <a:lnTo>
                      <a:pt x="3516" y="3953"/>
                    </a:lnTo>
                    <a:lnTo>
                      <a:pt x="3519" y="3935"/>
                    </a:lnTo>
                    <a:lnTo>
                      <a:pt x="3522" y="3953"/>
                    </a:lnTo>
                    <a:lnTo>
                      <a:pt x="3525" y="3953"/>
                    </a:lnTo>
                    <a:lnTo>
                      <a:pt x="3527" y="3897"/>
                    </a:lnTo>
                    <a:lnTo>
                      <a:pt x="3531" y="3879"/>
                    </a:lnTo>
                    <a:lnTo>
                      <a:pt x="3533" y="3879"/>
                    </a:lnTo>
                    <a:lnTo>
                      <a:pt x="3536" y="3897"/>
                    </a:lnTo>
                    <a:lnTo>
                      <a:pt x="3539" y="3897"/>
                    </a:lnTo>
                    <a:lnTo>
                      <a:pt x="3542" y="3824"/>
                    </a:lnTo>
                    <a:lnTo>
                      <a:pt x="3544" y="3861"/>
                    </a:lnTo>
                    <a:lnTo>
                      <a:pt x="3548" y="3824"/>
                    </a:lnTo>
                    <a:lnTo>
                      <a:pt x="3550" y="3879"/>
                    </a:lnTo>
                    <a:lnTo>
                      <a:pt x="3553" y="3824"/>
                    </a:lnTo>
                    <a:lnTo>
                      <a:pt x="3556" y="3824"/>
                    </a:lnTo>
                    <a:lnTo>
                      <a:pt x="3559" y="3879"/>
                    </a:lnTo>
                    <a:lnTo>
                      <a:pt x="3561" y="3917"/>
                    </a:lnTo>
                    <a:lnTo>
                      <a:pt x="3565" y="3897"/>
                    </a:lnTo>
                    <a:lnTo>
                      <a:pt x="3567" y="4008"/>
                    </a:lnTo>
                    <a:lnTo>
                      <a:pt x="3569" y="4027"/>
                    </a:lnTo>
                    <a:lnTo>
                      <a:pt x="3573" y="4027"/>
                    </a:lnTo>
                    <a:lnTo>
                      <a:pt x="3575" y="3990"/>
                    </a:lnTo>
                    <a:lnTo>
                      <a:pt x="3578" y="3953"/>
                    </a:lnTo>
                    <a:lnTo>
                      <a:pt x="3581" y="4008"/>
                    </a:lnTo>
                    <a:lnTo>
                      <a:pt x="3584" y="3953"/>
                    </a:lnTo>
                    <a:lnTo>
                      <a:pt x="3586" y="3953"/>
                    </a:lnTo>
                    <a:lnTo>
                      <a:pt x="3590" y="3917"/>
                    </a:lnTo>
                    <a:lnTo>
                      <a:pt x="3592" y="3971"/>
                    </a:lnTo>
                    <a:lnTo>
                      <a:pt x="3595" y="3953"/>
                    </a:lnTo>
                    <a:lnTo>
                      <a:pt x="3598" y="3917"/>
                    </a:lnTo>
                    <a:lnTo>
                      <a:pt x="3601" y="3917"/>
                    </a:lnTo>
                    <a:lnTo>
                      <a:pt x="3603" y="3990"/>
                    </a:lnTo>
                    <a:lnTo>
                      <a:pt x="3607" y="4008"/>
                    </a:lnTo>
                    <a:lnTo>
                      <a:pt x="3609" y="4008"/>
                    </a:lnTo>
                    <a:lnTo>
                      <a:pt x="3612" y="4008"/>
                    </a:lnTo>
                    <a:lnTo>
                      <a:pt x="3615" y="4008"/>
                    </a:lnTo>
                    <a:lnTo>
                      <a:pt x="3618" y="4046"/>
                    </a:lnTo>
                    <a:lnTo>
                      <a:pt x="3620" y="3935"/>
                    </a:lnTo>
                    <a:lnTo>
                      <a:pt x="3624" y="4046"/>
                    </a:lnTo>
                    <a:lnTo>
                      <a:pt x="3626" y="4027"/>
                    </a:lnTo>
                    <a:lnTo>
                      <a:pt x="3629" y="4027"/>
                    </a:lnTo>
                    <a:lnTo>
                      <a:pt x="3632" y="4027"/>
                    </a:lnTo>
                    <a:lnTo>
                      <a:pt x="3635" y="4027"/>
                    </a:lnTo>
                    <a:lnTo>
                      <a:pt x="3637" y="4008"/>
                    </a:lnTo>
                    <a:lnTo>
                      <a:pt x="3641" y="3971"/>
                    </a:lnTo>
                    <a:lnTo>
                      <a:pt x="3643" y="3990"/>
                    </a:lnTo>
                    <a:lnTo>
                      <a:pt x="3646" y="3971"/>
                    </a:lnTo>
                    <a:lnTo>
                      <a:pt x="3649" y="3971"/>
                    </a:lnTo>
                    <a:lnTo>
                      <a:pt x="3652" y="3917"/>
                    </a:lnTo>
                    <a:lnTo>
                      <a:pt x="3654" y="4027"/>
                    </a:lnTo>
                    <a:lnTo>
                      <a:pt x="3658" y="3897"/>
                    </a:lnTo>
                    <a:lnTo>
                      <a:pt x="3660" y="3990"/>
                    </a:lnTo>
                    <a:lnTo>
                      <a:pt x="3663" y="3953"/>
                    </a:lnTo>
                    <a:lnTo>
                      <a:pt x="3666" y="3971"/>
                    </a:lnTo>
                    <a:lnTo>
                      <a:pt x="3669" y="3824"/>
                    </a:lnTo>
                    <a:lnTo>
                      <a:pt x="3671" y="3879"/>
                    </a:lnTo>
                    <a:lnTo>
                      <a:pt x="3675" y="3971"/>
                    </a:lnTo>
                    <a:lnTo>
                      <a:pt x="3677" y="3990"/>
                    </a:lnTo>
                    <a:lnTo>
                      <a:pt x="3680" y="3990"/>
                    </a:lnTo>
                    <a:lnTo>
                      <a:pt x="3683" y="4027"/>
                    </a:lnTo>
                    <a:lnTo>
                      <a:pt x="3686" y="3990"/>
                    </a:lnTo>
                    <a:lnTo>
                      <a:pt x="3688" y="4008"/>
                    </a:lnTo>
                    <a:lnTo>
                      <a:pt x="3692" y="3971"/>
                    </a:lnTo>
                    <a:lnTo>
                      <a:pt x="3694" y="4027"/>
                    </a:lnTo>
                    <a:lnTo>
                      <a:pt x="3697" y="4008"/>
                    </a:lnTo>
                    <a:lnTo>
                      <a:pt x="3700" y="4008"/>
                    </a:lnTo>
                    <a:lnTo>
                      <a:pt x="3703" y="4008"/>
                    </a:lnTo>
                    <a:lnTo>
                      <a:pt x="3705" y="4082"/>
                    </a:lnTo>
                    <a:lnTo>
                      <a:pt x="3709" y="4046"/>
                    </a:lnTo>
                    <a:lnTo>
                      <a:pt x="3711" y="4008"/>
                    </a:lnTo>
                    <a:lnTo>
                      <a:pt x="3714" y="4008"/>
                    </a:lnTo>
                    <a:lnTo>
                      <a:pt x="3717" y="4027"/>
                    </a:lnTo>
                    <a:lnTo>
                      <a:pt x="3720" y="4046"/>
                    </a:lnTo>
                    <a:lnTo>
                      <a:pt x="3722" y="4046"/>
                    </a:lnTo>
                    <a:lnTo>
                      <a:pt x="3726" y="4008"/>
                    </a:lnTo>
                    <a:lnTo>
                      <a:pt x="3728" y="4027"/>
                    </a:lnTo>
                    <a:lnTo>
                      <a:pt x="3731" y="4008"/>
                    </a:lnTo>
                    <a:lnTo>
                      <a:pt x="3734" y="4046"/>
                    </a:lnTo>
                    <a:lnTo>
                      <a:pt x="3737" y="3971"/>
                    </a:lnTo>
                    <a:lnTo>
                      <a:pt x="3739" y="3990"/>
                    </a:lnTo>
                    <a:lnTo>
                      <a:pt x="3743" y="4008"/>
                    </a:lnTo>
                    <a:lnTo>
                      <a:pt x="3745" y="4064"/>
                    </a:lnTo>
                    <a:lnTo>
                      <a:pt x="3748" y="4027"/>
                    </a:lnTo>
                    <a:lnTo>
                      <a:pt x="3751" y="4046"/>
                    </a:lnTo>
                    <a:lnTo>
                      <a:pt x="3754" y="4008"/>
                    </a:lnTo>
                    <a:lnTo>
                      <a:pt x="3756" y="4008"/>
                    </a:lnTo>
                    <a:lnTo>
                      <a:pt x="3760" y="4027"/>
                    </a:lnTo>
                    <a:lnTo>
                      <a:pt x="3762" y="3990"/>
                    </a:lnTo>
                    <a:lnTo>
                      <a:pt x="3765" y="3953"/>
                    </a:lnTo>
                    <a:lnTo>
                      <a:pt x="3768" y="4064"/>
                    </a:lnTo>
                    <a:lnTo>
                      <a:pt x="3771" y="3990"/>
                    </a:lnTo>
                    <a:lnTo>
                      <a:pt x="3773" y="4101"/>
                    </a:lnTo>
                    <a:lnTo>
                      <a:pt x="3777" y="3953"/>
                    </a:lnTo>
                    <a:lnTo>
                      <a:pt x="3779" y="3917"/>
                    </a:lnTo>
                    <a:lnTo>
                      <a:pt x="3782" y="4027"/>
                    </a:lnTo>
                    <a:lnTo>
                      <a:pt x="3785" y="3879"/>
                    </a:lnTo>
                    <a:lnTo>
                      <a:pt x="3788" y="4027"/>
                    </a:lnTo>
                    <a:lnTo>
                      <a:pt x="3790" y="3990"/>
                    </a:lnTo>
                    <a:lnTo>
                      <a:pt x="3794" y="4046"/>
                    </a:lnTo>
                    <a:lnTo>
                      <a:pt x="3796" y="4027"/>
                    </a:lnTo>
                    <a:lnTo>
                      <a:pt x="3799" y="4008"/>
                    </a:lnTo>
                    <a:lnTo>
                      <a:pt x="3802" y="4008"/>
                    </a:lnTo>
                    <a:lnTo>
                      <a:pt x="3805" y="4027"/>
                    </a:lnTo>
                    <a:lnTo>
                      <a:pt x="3807" y="3990"/>
                    </a:lnTo>
                    <a:lnTo>
                      <a:pt x="3811" y="4046"/>
                    </a:lnTo>
                    <a:lnTo>
                      <a:pt x="3813" y="4046"/>
                    </a:lnTo>
                    <a:lnTo>
                      <a:pt x="3816" y="4082"/>
                    </a:lnTo>
                    <a:lnTo>
                      <a:pt x="3819" y="4064"/>
                    </a:lnTo>
                    <a:lnTo>
                      <a:pt x="3822" y="4008"/>
                    </a:lnTo>
                    <a:lnTo>
                      <a:pt x="3824" y="4008"/>
                    </a:lnTo>
                    <a:lnTo>
                      <a:pt x="3828" y="4027"/>
                    </a:lnTo>
                    <a:lnTo>
                      <a:pt x="3830" y="4008"/>
                    </a:lnTo>
                    <a:lnTo>
                      <a:pt x="3833" y="3990"/>
                    </a:lnTo>
                    <a:lnTo>
                      <a:pt x="3836" y="3990"/>
                    </a:lnTo>
                    <a:lnTo>
                      <a:pt x="3839" y="4046"/>
                    </a:lnTo>
                    <a:lnTo>
                      <a:pt x="3841" y="4027"/>
                    </a:lnTo>
                    <a:lnTo>
                      <a:pt x="3845" y="4046"/>
                    </a:lnTo>
                    <a:lnTo>
                      <a:pt x="3847" y="3953"/>
                    </a:lnTo>
                    <a:lnTo>
                      <a:pt x="3850" y="4008"/>
                    </a:lnTo>
                    <a:lnTo>
                      <a:pt x="3853" y="4046"/>
                    </a:lnTo>
                    <a:lnTo>
                      <a:pt x="3856" y="3971"/>
                    </a:lnTo>
                    <a:lnTo>
                      <a:pt x="3858" y="3971"/>
                    </a:lnTo>
                    <a:lnTo>
                      <a:pt x="3862" y="3917"/>
                    </a:lnTo>
                    <a:lnTo>
                      <a:pt x="3864" y="3879"/>
                    </a:lnTo>
                    <a:lnTo>
                      <a:pt x="3868" y="3917"/>
                    </a:lnTo>
                    <a:lnTo>
                      <a:pt x="3870" y="3917"/>
                    </a:lnTo>
                    <a:lnTo>
                      <a:pt x="3873" y="3935"/>
                    </a:lnTo>
                    <a:lnTo>
                      <a:pt x="3875" y="4027"/>
                    </a:lnTo>
                    <a:lnTo>
                      <a:pt x="3879" y="3990"/>
                    </a:lnTo>
                    <a:lnTo>
                      <a:pt x="3881" y="4008"/>
                    </a:lnTo>
                    <a:lnTo>
                      <a:pt x="3885" y="3971"/>
                    </a:lnTo>
                    <a:lnTo>
                      <a:pt x="3887" y="4027"/>
                    </a:lnTo>
                    <a:lnTo>
                      <a:pt x="3890" y="4064"/>
                    </a:lnTo>
                    <a:lnTo>
                      <a:pt x="3892" y="4082"/>
                    </a:lnTo>
                    <a:lnTo>
                      <a:pt x="3896" y="4027"/>
                    </a:lnTo>
                    <a:lnTo>
                      <a:pt x="3898" y="4064"/>
                    </a:lnTo>
                    <a:lnTo>
                      <a:pt x="3902" y="3990"/>
                    </a:lnTo>
                    <a:lnTo>
                      <a:pt x="3904" y="3971"/>
                    </a:lnTo>
                    <a:lnTo>
                      <a:pt x="3907" y="4027"/>
                    </a:lnTo>
                    <a:lnTo>
                      <a:pt x="3909" y="4008"/>
                    </a:lnTo>
                    <a:lnTo>
                      <a:pt x="3913" y="3935"/>
                    </a:lnTo>
                    <a:lnTo>
                      <a:pt x="3915" y="3917"/>
                    </a:lnTo>
                    <a:lnTo>
                      <a:pt x="3919" y="3953"/>
                    </a:lnTo>
                    <a:lnTo>
                      <a:pt x="3921" y="3953"/>
                    </a:lnTo>
                    <a:lnTo>
                      <a:pt x="3924" y="4027"/>
                    </a:lnTo>
                    <a:lnTo>
                      <a:pt x="3926" y="3990"/>
                    </a:lnTo>
                    <a:lnTo>
                      <a:pt x="3930" y="3953"/>
                    </a:lnTo>
                    <a:lnTo>
                      <a:pt x="3932" y="4008"/>
                    </a:lnTo>
                    <a:lnTo>
                      <a:pt x="3936" y="3953"/>
                    </a:lnTo>
                    <a:lnTo>
                      <a:pt x="3938" y="4027"/>
                    </a:lnTo>
                    <a:lnTo>
                      <a:pt x="3941" y="4027"/>
                    </a:lnTo>
                    <a:lnTo>
                      <a:pt x="3943" y="3971"/>
                    </a:lnTo>
                    <a:lnTo>
                      <a:pt x="3947" y="3971"/>
                    </a:lnTo>
                    <a:lnTo>
                      <a:pt x="3949" y="4027"/>
                    </a:lnTo>
                    <a:lnTo>
                      <a:pt x="3953" y="3953"/>
                    </a:lnTo>
                    <a:lnTo>
                      <a:pt x="3955" y="3953"/>
                    </a:lnTo>
                    <a:lnTo>
                      <a:pt x="3958" y="3953"/>
                    </a:lnTo>
                    <a:lnTo>
                      <a:pt x="3961" y="4027"/>
                    </a:lnTo>
                    <a:lnTo>
                      <a:pt x="3964" y="3971"/>
                    </a:lnTo>
                    <a:lnTo>
                      <a:pt x="3966" y="4027"/>
                    </a:lnTo>
                    <a:lnTo>
                      <a:pt x="3970" y="3990"/>
                    </a:lnTo>
                    <a:lnTo>
                      <a:pt x="3972" y="3953"/>
                    </a:lnTo>
                    <a:lnTo>
                      <a:pt x="3975" y="4027"/>
                    </a:lnTo>
                    <a:lnTo>
                      <a:pt x="3978" y="4046"/>
                    </a:lnTo>
                    <a:lnTo>
                      <a:pt x="3981" y="3971"/>
                    </a:lnTo>
                    <a:lnTo>
                      <a:pt x="3983" y="3990"/>
                    </a:lnTo>
                    <a:lnTo>
                      <a:pt x="3987" y="3971"/>
                    </a:lnTo>
                    <a:lnTo>
                      <a:pt x="3989" y="3953"/>
                    </a:lnTo>
                    <a:lnTo>
                      <a:pt x="3992" y="3971"/>
                    </a:lnTo>
                    <a:lnTo>
                      <a:pt x="3995" y="3953"/>
                    </a:lnTo>
                    <a:lnTo>
                      <a:pt x="3998" y="3953"/>
                    </a:lnTo>
                    <a:lnTo>
                      <a:pt x="4000" y="3935"/>
                    </a:lnTo>
                    <a:lnTo>
                      <a:pt x="4004" y="3917"/>
                    </a:lnTo>
                    <a:lnTo>
                      <a:pt x="4006" y="3953"/>
                    </a:lnTo>
                    <a:lnTo>
                      <a:pt x="4009" y="4046"/>
                    </a:lnTo>
                    <a:lnTo>
                      <a:pt x="4012" y="3971"/>
                    </a:lnTo>
                    <a:lnTo>
                      <a:pt x="4015" y="3971"/>
                    </a:lnTo>
                    <a:lnTo>
                      <a:pt x="4017" y="3990"/>
                    </a:lnTo>
                    <a:lnTo>
                      <a:pt x="4021" y="4027"/>
                    </a:lnTo>
                    <a:lnTo>
                      <a:pt x="4023" y="3953"/>
                    </a:lnTo>
                    <a:lnTo>
                      <a:pt x="4026" y="3935"/>
                    </a:lnTo>
                    <a:lnTo>
                      <a:pt x="4029" y="4046"/>
                    </a:lnTo>
                    <a:lnTo>
                      <a:pt x="4032" y="4082"/>
                    </a:lnTo>
                    <a:lnTo>
                      <a:pt x="4034" y="4046"/>
                    </a:lnTo>
                    <a:lnTo>
                      <a:pt x="4038" y="3917"/>
                    </a:lnTo>
                    <a:lnTo>
                      <a:pt x="4040" y="3971"/>
                    </a:lnTo>
                    <a:lnTo>
                      <a:pt x="4043" y="3971"/>
                    </a:lnTo>
                    <a:lnTo>
                      <a:pt x="4046" y="3971"/>
                    </a:lnTo>
                    <a:lnTo>
                      <a:pt x="4049" y="3935"/>
                    </a:lnTo>
                    <a:lnTo>
                      <a:pt x="4051" y="3917"/>
                    </a:lnTo>
                    <a:lnTo>
                      <a:pt x="4055" y="4008"/>
                    </a:lnTo>
                    <a:lnTo>
                      <a:pt x="4057" y="4027"/>
                    </a:lnTo>
                    <a:lnTo>
                      <a:pt x="4060" y="4046"/>
                    </a:lnTo>
                    <a:lnTo>
                      <a:pt x="4063" y="4008"/>
                    </a:lnTo>
                    <a:lnTo>
                      <a:pt x="4066" y="3953"/>
                    </a:lnTo>
                    <a:lnTo>
                      <a:pt x="4068" y="3990"/>
                    </a:lnTo>
                    <a:lnTo>
                      <a:pt x="4072" y="4027"/>
                    </a:lnTo>
                    <a:lnTo>
                      <a:pt x="4074" y="3990"/>
                    </a:lnTo>
                    <a:lnTo>
                      <a:pt x="4077" y="4008"/>
                    </a:lnTo>
                    <a:lnTo>
                      <a:pt x="4080" y="3990"/>
                    </a:lnTo>
                    <a:lnTo>
                      <a:pt x="4083" y="4046"/>
                    </a:lnTo>
                    <a:lnTo>
                      <a:pt x="4085" y="3990"/>
                    </a:lnTo>
                    <a:lnTo>
                      <a:pt x="4089" y="4027"/>
                    </a:lnTo>
                    <a:lnTo>
                      <a:pt x="4091" y="3971"/>
                    </a:lnTo>
                    <a:lnTo>
                      <a:pt x="4094" y="3971"/>
                    </a:lnTo>
                    <a:lnTo>
                      <a:pt x="4097" y="4027"/>
                    </a:lnTo>
                    <a:lnTo>
                      <a:pt x="4100" y="4046"/>
                    </a:lnTo>
                    <a:lnTo>
                      <a:pt x="4102" y="4064"/>
                    </a:lnTo>
                    <a:lnTo>
                      <a:pt x="4106" y="4008"/>
                    </a:lnTo>
                    <a:lnTo>
                      <a:pt x="4108" y="4008"/>
                    </a:lnTo>
                    <a:lnTo>
                      <a:pt x="4111" y="3990"/>
                    </a:lnTo>
                    <a:lnTo>
                      <a:pt x="4114" y="4008"/>
                    </a:lnTo>
                    <a:lnTo>
                      <a:pt x="4117" y="3953"/>
                    </a:lnTo>
                    <a:lnTo>
                      <a:pt x="4119" y="3971"/>
                    </a:lnTo>
                    <a:lnTo>
                      <a:pt x="4123" y="3971"/>
                    </a:lnTo>
                    <a:lnTo>
                      <a:pt x="4125" y="3990"/>
                    </a:lnTo>
                    <a:lnTo>
                      <a:pt x="4128" y="4046"/>
                    </a:lnTo>
                    <a:lnTo>
                      <a:pt x="4131" y="4027"/>
                    </a:lnTo>
                    <a:lnTo>
                      <a:pt x="4134" y="3953"/>
                    </a:lnTo>
                    <a:lnTo>
                      <a:pt x="4136" y="4008"/>
                    </a:lnTo>
                    <a:lnTo>
                      <a:pt x="4140" y="3990"/>
                    </a:lnTo>
                    <a:lnTo>
                      <a:pt x="4142" y="3971"/>
                    </a:lnTo>
                    <a:lnTo>
                      <a:pt x="4145" y="3953"/>
                    </a:lnTo>
                    <a:lnTo>
                      <a:pt x="4148" y="3953"/>
                    </a:lnTo>
                    <a:lnTo>
                      <a:pt x="4151" y="4008"/>
                    </a:lnTo>
                    <a:lnTo>
                      <a:pt x="4153" y="4046"/>
                    </a:lnTo>
                    <a:lnTo>
                      <a:pt x="4157" y="4046"/>
                    </a:lnTo>
                    <a:lnTo>
                      <a:pt x="4159" y="4008"/>
                    </a:lnTo>
                    <a:lnTo>
                      <a:pt x="4162" y="4008"/>
                    </a:lnTo>
                    <a:lnTo>
                      <a:pt x="4165" y="4008"/>
                    </a:lnTo>
                    <a:lnTo>
                      <a:pt x="4168" y="3990"/>
                    </a:lnTo>
                    <a:lnTo>
                      <a:pt x="4170" y="4027"/>
                    </a:lnTo>
                    <a:lnTo>
                      <a:pt x="4174" y="3917"/>
                    </a:lnTo>
                    <a:lnTo>
                      <a:pt x="4176" y="3971"/>
                    </a:lnTo>
                    <a:lnTo>
                      <a:pt x="4179" y="4027"/>
                    </a:lnTo>
                    <a:lnTo>
                      <a:pt x="4182" y="4027"/>
                    </a:lnTo>
                    <a:lnTo>
                      <a:pt x="4185" y="3917"/>
                    </a:lnTo>
                    <a:lnTo>
                      <a:pt x="4187" y="3897"/>
                    </a:lnTo>
                    <a:lnTo>
                      <a:pt x="4191" y="3990"/>
                    </a:lnTo>
                    <a:lnTo>
                      <a:pt x="4193" y="4008"/>
                    </a:lnTo>
                    <a:lnTo>
                      <a:pt x="4196" y="4008"/>
                    </a:lnTo>
                    <a:lnTo>
                      <a:pt x="4199" y="3990"/>
                    </a:lnTo>
                    <a:lnTo>
                      <a:pt x="4202" y="4008"/>
                    </a:lnTo>
                    <a:lnTo>
                      <a:pt x="4204" y="4008"/>
                    </a:lnTo>
                    <a:lnTo>
                      <a:pt x="4208" y="3935"/>
                    </a:lnTo>
                    <a:lnTo>
                      <a:pt x="4210" y="3971"/>
                    </a:lnTo>
                    <a:lnTo>
                      <a:pt x="4213" y="3953"/>
                    </a:lnTo>
                    <a:lnTo>
                      <a:pt x="4216" y="4008"/>
                    </a:lnTo>
                    <a:lnTo>
                      <a:pt x="4219" y="3990"/>
                    </a:lnTo>
                    <a:lnTo>
                      <a:pt x="4221" y="3953"/>
                    </a:lnTo>
                    <a:lnTo>
                      <a:pt x="4225" y="3971"/>
                    </a:lnTo>
                    <a:lnTo>
                      <a:pt x="4227" y="3990"/>
                    </a:lnTo>
                    <a:lnTo>
                      <a:pt x="4230" y="3971"/>
                    </a:lnTo>
                    <a:lnTo>
                      <a:pt x="4233" y="3971"/>
                    </a:lnTo>
                    <a:lnTo>
                      <a:pt x="4236" y="4008"/>
                    </a:lnTo>
                    <a:lnTo>
                      <a:pt x="4238" y="4082"/>
                    </a:lnTo>
                    <a:lnTo>
                      <a:pt x="4242" y="4008"/>
                    </a:lnTo>
                    <a:lnTo>
                      <a:pt x="4244" y="3990"/>
                    </a:lnTo>
                    <a:lnTo>
                      <a:pt x="4247" y="4027"/>
                    </a:lnTo>
                    <a:lnTo>
                      <a:pt x="4250" y="4046"/>
                    </a:lnTo>
                    <a:lnTo>
                      <a:pt x="4253" y="4064"/>
                    </a:lnTo>
                    <a:lnTo>
                      <a:pt x="4255" y="4046"/>
                    </a:lnTo>
                    <a:lnTo>
                      <a:pt x="4259" y="4008"/>
                    </a:lnTo>
                    <a:lnTo>
                      <a:pt x="4261" y="4008"/>
                    </a:lnTo>
                    <a:lnTo>
                      <a:pt x="4264" y="4008"/>
                    </a:lnTo>
                    <a:lnTo>
                      <a:pt x="4267" y="3990"/>
                    </a:lnTo>
                    <a:lnTo>
                      <a:pt x="4270" y="3971"/>
                    </a:lnTo>
                    <a:lnTo>
                      <a:pt x="4272" y="3971"/>
                    </a:lnTo>
                    <a:lnTo>
                      <a:pt x="4276" y="4027"/>
                    </a:lnTo>
                    <a:lnTo>
                      <a:pt x="4278" y="4027"/>
                    </a:lnTo>
                    <a:lnTo>
                      <a:pt x="4281" y="4008"/>
                    </a:lnTo>
                    <a:lnTo>
                      <a:pt x="4284" y="4008"/>
                    </a:lnTo>
                    <a:lnTo>
                      <a:pt x="4287" y="4008"/>
                    </a:lnTo>
                    <a:lnTo>
                      <a:pt x="4291" y="4027"/>
                    </a:lnTo>
                    <a:lnTo>
                      <a:pt x="4293" y="3953"/>
                    </a:lnTo>
                    <a:lnTo>
                      <a:pt x="4296" y="3953"/>
                    </a:lnTo>
                    <a:lnTo>
                      <a:pt x="4298" y="3935"/>
                    </a:lnTo>
                    <a:lnTo>
                      <a:pt x="4302" y="4008"/>
                    </a:lnTo>
                    <a:lnTo>
                      <a:pt x="4304" y="4027"/>
                    </a:lnTo>
                    <a:lnTo>
                      <a:pt x="4308" y="3990"/>
                    </a:lnTo>
                    <a:lnTo>
                      <a:pt x="4310" y="3935"/>
                    </a:lnTo>
                    <a:lnTo>
                      <a:pt x="4313" y="4008"/>
                    </a:lnTo>
                    <a:lnTo>
                      <a:pt x="4316" y="3971"/>
                    </a:lnTo>
                    <a:lnTo>
                      <a:pt x="4319" y="4008"/>
                    </a:lnTo>
                    <a:lnTo>
                      <a:pt x="4321" y="3990"/>
                    </a:lnTo>
                    <a:lnTo>
                      <a:pt x="4325" y="4008"/>
                    </a:lnTo>
                    <a:lnTo>
                      <a:pt x="4327" y="3953"/>
                    </a:lnTo>
                    <a:lnTo>
                      <a:pt x="4330" y="3971"/>
                    </a:lnTo>
                    <a:lnTo>
                      <a:pt x="4333" y="4027"/>
                    </a:lnTo>
                    <a:lnTo>
                      <a:pt x="4336" y="3953"/>
                    </a:lnTo>
                    <a:lnTo>
                      <a:pt x="4338" y="4008"/>
                    </a:lnTo>
                    <a:lnTo>
                      <a:pt x="4342" y="4027"/>
                    </a:lnTo>
                    <a:lnTo>
                      <a:pt x="4344" y="4064"/>
                    </a:lnTo>
                    <a:lnTo>
                      <a:pt x="4347" y="4008"/>
                    </a:lnTo>
                    <a:lnTo>
                      <a:pt x="4350" y="3971"/>
                    </a:lnTo>
                    <a:lnTo>
                      <a:pt x="4353" y="4008"/>
                    </a:lnTo>
                    <a:lnTo>
                      <a:pt x="4355" y="4027"/>
                    </a:lnTo>
                    <a:lnTo>
                      <a:pt x="4359" y="4064"/>
                    </a:lnTo>
                    <a:lnTo>
                      <a:pt x="4361" y="4008"/>
                    </a:lnTo>
                    <a:lnTo>
                      <a:pt x="4364" y="4064"/>
                    </a:lnTo>
                    <a:lnTo>
                      <a:pt x="4367" y="4046"/>
                    </a:lnTo>
                    <a:lnTo>
                      <a:pt x="4370" y="4008"/>
                    </a:lnTo>
                    <a:lnTo>
                      <a:pt x="4372" y="3971"/>
                    </a:lnTo>
                    <a:lnTo>
                      <a:pt x="4376" y="4027"/>
                    </a:lnTo>
                    <a:lnTo>
                      <a:pt x="4378" y="4008"/>
                    </a:lnTo>
                    <a:lnTo>
                      <a:pt x="4381" y="4008"/>
                    </a:lnTo>
                    <a:lnTo>
                      <a:pt x="4384" y="3971"/>
                    </a:lnTo>
                    <a:lnTo>
                      <a:pt x="4387" y="3990"/>
                    </a:lnTo>
                    <a:lnTo>
                      <a:pt x="4389" y="4008"/>
                    </a:lnTo>
                    <a:lnTo>
                      <a:pt x="4393" y="3971"/>
                    </a:lnTo>
                    <a:lnTo>
                      <a:pt x="4395" y="3917"/>
                    </a:lnTo>
                    <a:lnTo>
                      <a:pt x="4398" y="4046"/>
                    </a:lnTo>
                    <a:lnTo>
                      <a:pt x="4401" y="3990"/>
                    </a:lnTo>
                    <a:lnTo>
                      <a:pt x="4404" y="4008"/>
                    </a:lnTo>
                    <a:lnTo>
                      <a:pt x="4406" y="3971"/>
                    </a:lnTo>
                    <a:lnTo>
                      <a:pt x="4410" y="3990"/>
                    </a:lnTo>
                    <a:lnTo>
                      <a:pt x="4412" y="3990"/>
                    </a:lnTo>
                    <a:lnTo>
                      <a:pt x="4415" y="3971"/>
                    </a:lnTo>
                    <a:lnTo>
                      <a:pt x="4418" y="3935"/>
                    </a:lnTo>
                    <a:lnTo>
                      <a:pt x="4421" y="3953"/>
                    </a:lnTo>
                    <a:lnTo>
                      <a:pt x="4423" y="3953"/>
                    </a:lnTo>
                    <a:lnTo>
                      <a:pt x="4427" y="3971"/>
                    </a:lnTo>
                    <a:lnTo>
                      <a:pt x="4429" y="3990"/>
                    </a:lnTo>
                    <a:lnTo>
                      <a:pt x="4432" y="3935"/>
                    </a:lnTo>
                    <a:lnTo>
                      <a:pt x="4435" y="3917"/>
                    </a:lnTo>
                    <a:lnTo>
                      <a:pt x="4438" y="3935"/>
                    </a:lnTo>
                    <a:lnTo>
                      <a:pt x="4440" y="3953"/>
                    </a:lnTo>
                    <a:lnTo>
                      <a:pt x="4444" y="3990"/>
                    </a:lnTo>
                    <a:lnTo>
                      <a:pt x="4446" y="4008"/>
                    </a:lnTo>
                    <a:lnTo>
                      <a:pt x="4449" y="3953"/>
                    </a:lnTo>
                    <a:lnTo>
                      <a:pt x="4452" y="4008"/>
                    </a:lnTo>
                    <a:lnTo>
                      <a:pt x="4455" y="4046"/>
                    </a:lnTo>
                    <a:lnTo>
                      <a:pt x="4457" y="4027"/>
                    </a:lnTo>
                    <a:lnTo>
                      <a:pt x="4461" y="3953"/>
                    </a:lnTo>
                    <a:lnTo>
                      <a:pt x="4463" y="3971"/>
                    </a:lnTo>
                    <a:lnTo>
                      <a:pt x="4466" y="4027"/>
                    </a:lnTo>
                    <a:lnTo>
                      <a:pt x="4469" y="3990"/>
                    </a:lnTo>
                    <a:lnTo>
                      <a:pt x="4472" y="4008"/>
                    </a:lnTo>
                    <a:lnTo>
                      <a:pt x="4474" y="3990"/>
                    </a:lnTo>
                    <a:lnTo>
                      <a:pt x="4478" y="4008"/>
                    </a:lnTo>
                    <a:lnTo>
                      <a:pt x="4480" y="4027"/>
                    </a:lnTo>
                    <a:lnTo>
                      <a:pt x="4483" y="4027"/>
                    </a:lnTo>
                    <a:lnTo>
                      <a:pt x="4486" y="4008"/>
                    </a:lnTo>
                    <a:lnTo>
                      <a:pt x="4489" y="3971"/>
                    </a:lnTo>
                    <a:lnTo>
                      <a:pt x="4491" y="3953"/>
                    </a:lnTo>
                    <a:lnTo>
                      <a:pt x="4495" y="4046"/>
                    </a:lnTo>
                    <a:lnTo>
                      <a:pt x="4497" y="4027"/>
                    </a:lnTo>
                    <a:lnTo>
                      <a:pt x="4500" y="4046"/>
                    </a:lnTo>
                    <a:lnTo>
                      <a:pt x="4503" y="3971"/>
                    </a:lnTo>
                    <a:lnTo>
                      <a:pt x="4506" y="3990"/>
                    </a:lnTo>
                    <a:lnTo>
                      <a:pt x="4508" y="4082"/>
                    </a:lnTo>
                    <a:lnTo>
                      <a:pt x="4512" y="3990"/>
                    </a:lnTo>
                    <a:lnTo>
                      <a:pt x="4514" y="3953"/>
                    </a:lnTo>
                    <a:lnTo>
                      <a:pt x="4517" y="3953"/>
                    </a:lnTo>
                    <a:lnTo>
                      <a:pt x="4520" y="4064"/>
                    </a:lnTo>
                    <a:lnTo>
                      <a:pt x="4523" y="4046"/>
                    </a:lnTo>
                    <a:lnTo>
                      <a:pt x="4525" y="3990"/>
                    </a:lnTo>
                    <a:lnTo>
                      <a:pt x="4529" y="4008"/>
                    </a:lnTo>
                    <a:lnTo>
                      <a:pt x="4531" y="3990"/>
                    </a:lnTo>
                    <a:lnTo>
                      <a:pt x="4534" y="3971"/>
                    </a:lnTo>
                    <a:lnTo>
                      <a:pt x="4537" y="3953"/>
                    </a:lnTo>
                    <a:lnTo>
                      <a:pt x="4540" y="3953"/>
                    </a:lnTo>
                    <a:lnTo>
                      <a:pt x="4542" y="3990"/>
                    </a:lnTo>
                    <a:lnTo>
                      <a:pt x="4546" y="3990"/>
                    </a:lnTo>
                    <a:lnTo>
                      <a:pt x="4549" y="4008"/>
                    </a:lnTo>
                    <a:lnTo>
                      <a:pt x="4551" y="3935"/>
                    </a:lnTo>
                    <a:lnTo>
                      <a:pt x="4555" y="3990"/>
                    </a:lnTo>
                    <a:lnTo>
                      <a:pt x="4557" y="4008"/>
                    </a:lnTo>
                    <a:lnTo>
                      <a:pt x="4560" y="3990"/>
                    </a:lnTo>
                    <a:lnTo>
                      <a:pt x="4563" y="3990"/>
                    </a:lnTo>
                    <a:lnTo>
                      <a:pt x="4566" y="3917"/>
                    </a:lnTo>
                    <a:lnTo>
                      <a:pt x="4568" y="3935"/>
                    </a:lnTo>
                    <a:lnTo>
                      <a:pt x="4572" y="3917"/>
                    </a:lnTo>
                    <a:lnTo>
                      <a:pt x="4574" y="3990"/>
                    </a:lnTo>
                    <a:lnTo>
                      <a:pt x="4577" y="3971"/>
                    </a:lnTo>
                    <a:lnTo>
                      <a:pt x="4580" y="4027"/>
                    </a:lnTo>
                    <a:lnTo>
                      <a:pt x="4583" y="3897"/>
                    </a:lnTo>
                    <a:lnTo>
                      <a:pt x="4585" y="3935"/>
                    </a:lnTo>
                    <a:lnTo>
                      <a:pt x="4589" y="3935"/>
                    </a:lnTo>
                    <a:lnTo>
                      <a:pt x="4591" y="4008"/>
                    </a:lnTo>
                    <a:lnTo>
                      <a:pt x="4595" y="3953"/>
                    </a:lnTo>
                    <a:lnTo>
                      <a:pt x="4597" y="4008"/>
                    </a:lnTo>
                    <a:lnTo>
                      <a:pt x="4600" y="3990"/>
                    </a:lnTo>
                    <a:lnTo>
                      <a:pt x="4602" y="4046"/>
                    </a:lnTo>
                    <a:lnTo>
                      <a:pt x="4606" y="4008"/>
                    </a:lnTo>
                    <a:lnTo>
                      <a:pt x="4608" y="3990"/>
                    </a:lnTo>
                    <a:lnTo>
                      <a:pt x="4612" y="3990"/>
                    </a:lnTo>
                    <a:lnTo>
                      <a:pt x="4614" y="4027"/>
                    </a:lnTo>
                    <a:lnTo>
                      <a:pt x="4617" y="3935"/>
                    </a:lnTo>
                    <a:lnTo>
                      <a:pt x="4619" y="3971"/>
                    </a:lnTo>
                    <a:lnTo>
                      <a:pt x="4623" y="3971"/>
                    </a:lnTo>
                    <a:lnTo>
                      <a:pt x="4625" y="3917"/>
                    </a:lnTo>
                    <a:lnTo>
                      <a:pt x="4629" y="3953"/>
                    </a:lnTo>
                    <a:lnTo>
                      <a:pt x="4631" y="4027"/>
                    </a:lnTo>
                    <a:lnTo>
                      <a:pt x="4634" y="4027"/>
                    </a:lnTo>
                    <a:lnTo>
                      <a:pt x="4636" y="3953"/>
                    </a:lnTo>
                    <a:lnTo>
                      <a:pt x="4640" y="3990"/>
                    </a:lnTo>
                    <a:lnTo>
                      <a:pt x="4642" y="3990"/>
                    </a:lnTo>
                    <a:lnTo>
                      <a:pt x="4646" y="4008"/>
                    </a:lnTo>
                    <a:lnTo>
                      <a:pt x="4648" y="3990"/>
                    </a:lnTo>
                    <a:lnTo>
                      <a:pt x="4651" y="3935"/>
                    </a:lnTo>
                    <a:lnTo>
                      <a:pt x="4653" y="3971"/>
                    </a:lnTo>
                    <a:lnTo>
                      <a:pt x="4657" y="3971"/>
                    </a:lnTo>
                    <a:lnTo>
                      <a:pt x="4659" y="3953"/>
                    </a:lnTo>
                    <a:lnTo>
                      <a:pt x="4663" y="3935"/>
                    </a:lnTo>
                    <a:lnTo>
                      <a:pt x="4665" y="3935"/>
                    </a:lnTo>
                    <a:lnTo>
                      <a:pt x="4668" y="3953"/>
                    </a:lnTo>
                    <a:lnTo>
                      <a:pt x="4670" y="4008"/>
                    </a:lnTo>
                    <a:lnTo>
                      <a:pt x="4674" y="3935"/>
                    </a:lnTo>
                    <a:lnTo>
                      <a:pt x="4676" y="3935"/>
                    </a:lnTo>
                    <a:lnTo>
                      <a:pt x="4680" y="3953"/>
                    </a:lnTo>
                    <a:lnTo>
                      <a:pt x="4682" y="3879"/>
                    </a:lnTo>
                    <a:lnTo>
                      <a:pt x="4685" y="3935"/>
                    </a:lnTo>
                    <a:lnTo>
                      <a:pt x="4688" y="3917"/>
                    </a:lnTo>
                    <a:lnTo>
                      <a:pt x="4691" y="3917"/>
                    </a:lnTo>
                    <a:lnTo>
                      <a:pt x="4693" y="3861"/>
                    </a:lnTo>
                    <a:lnTo>
                      <a:pt x="4697" y="3806"/>
                    </a:lnTo>
                    <a:lnTo>
                      <a:pt x="4699" y="3897"/>
                    </a:lnTo>
                    <a:lnTo>
                      <a:pt x="4702" y="3917"/>
                    </a:lnTo>
                    <a:lnTo>
                      <a:pt x="4705" y="3935"/>
                    </a:lnTo>
                    <a:lnTo>
                      <a:pt x="4708" y="3897"/>
                    </a:lnTo>
                    <a:lnTo>
                      <a:pt x="4710" y="3897"/>
                    </a:lnTo>
                    <a:lnTo>
                      <a:pt x="4714" y="3990"/>
                    </a:lnTo>
                    <a:lnTo>
                      <a:pt x="4716" y="3971"/>
                    </a:lnTo>
                    <a:lnTo>
                      <a:pt x="4719" y="3971"/>
                    </a:lnTo>
                    <a:lnTo>
                      <a:pt x="4722" y="3971"/>
                    </a:lnTo>
                    <a:lnTo>
                      <a:pt x="4725" y="3935"/>
                    </a:lnTo>
                    <a:lnTo>
                      <a:pt x="4727" y="3990"/>
                    </a:lnTo>
                    <a:lnTo>
                      <a:pt x="4731" y="3990"/>
                    </a:lnTo>
                    <a:lnTo>
                      <a:pt x="4734" y="3990"/>
                    </a:lnTo>
                    <a:lnTo>
                      <a:pt x="4736" y="3953"/>
                    </a:lnTo>
                    <a:lnTo>
                      <a:pt x="4740" y="4027"/>
                    </a:lnTo>
                    <a:lnTo>
                      <a:pt x="4742" y="4064"/>
                    </a:lnTo>
                    <a:lnTo>
                      <a:pt x="4745" y="4008"/>
                    </a:lnTo>
                    <a:lnTo>
                      <a:pt x="4748" y="3990"/>
                    </a:lnTo>
                    <a:lnTo>
                      <a:pt x="4751" y="3971"/>
                    </a:lnTo>
                    <a:lnTo>
                      <a:pt x="4753" y="4008"/>
                    </a:lnTo>
                    <a:lnTo>
                      <a:pt x="4757" y="4046"/>
                    </a:lnTo>
                    <a:lnTo>
                      <a:pt x="4759" y="4027"/>
                    </a:lnTo>
                    <a:lnTo>
                      <a:pt x="4762" y="4008"/>
                    </a:lnTo>
                    <a:lnTo>
                      <a:pt x="4765" y="3990"/>
                    </a:lnTo>
                    <a:lnTo>
                      <a:pt x="4768" y="4027"/>
                    </a:lnTo>
                    <a:lnTo>
                      <a:pt x="4770" y="4008"/>
                    </a:lnTo>
                    <a:lnTo>
                      <a:pt x="4774" y="3990"/>
                    </a:lnTo>
                    <a:lnTo>
                      <a:pt x="4776" y="4008"/>
                    </a:lnTo>
                    <a:lnTo>
                      <a:pt x="4779" y="3953"/>
                    </a:lnTo>
                    <a:lnTo>
                      <a:pt x="4782" y="3917"/>
                    </a:lnTo>
                    <a:lnTo>
                      <a:pt x="4785" y="4046"/>
                    </a:lnTo>
                    <a:lnTo>
                      <a:pt x="4787" y="3990"/>
                    </a:lnTo>
                    <a:lnTo>
                      <a:pt x="4791" y="4008"/>
                    </a:lnTo>
                    <a:lnTo>
                      <a:pt x="4793" y="4008"/>
                    </a:lnTo>
                    <a:lnTo>
                      <a:pt x="4796" y="4008"/>
                    </a:lnTo>
                    <a:lnTo>
                      <a:pt x="4799" y="3990"/>
                    </a:lnTo>
                    <a:lnTo>
                      <a:pt x="4802" y="3935"/>
                    </a:lnTo>
                    <a:lnTo>
                      <a:pt x="4804" y="3935"/>
                    </a:lnTo>
                    <a:lnTo>
                      <a:pt x="4808" y="4008"/>
                    </a:lnTo>
                    <a:lnTo>
                      <a:pt x="4810" y="3953"/>
                    </a:lnTo>
                    <a:lnTo>
                      <a:pt x="4813" y="3971"/>
                    </a:lnTo>
                    <a:lnTo>
                      <a:pt x="4816" y="3935"/>
                    </a:lnTo>
                    <a:lnTo>
                      <a:pt x="4819" y="3897"/>
                    </a:lnTo>
                    <a:lnTo>
                      <a:pt x="4821" y="3935"/>
                    </a:lnTo>
                    <a:lnTo>
                      <a:pt x="4825" y="3917"/>
                    </a:lnTo>
                    <a:lnTo>
                      <a:pt x="4827" y="3953"/>
                    </a:lnTo>
                    <a:lnTo>
                      <a:pt x="4830" y="3879"/>
                    </a:lnTo>
                    <a:lnTo>
                      <a:pt x="4833" y="3917"/>
                    </a:lnTo>
                    <a:lnTo>
                      <a:pt x="4836" y="3971"/>
                    </a:lnTo>
                    <a:lnTo>
                      <a:pt x="4838" y="4027"/>
                    </a:lnTo>
                    <a:lnTo>
                      <a:pt x="4842" y="4064"/>
                    </a:lnTo>
                    <a:lnTo>
                      <a:pt x="4844" y="3990"/>
                    </a:lnTo>
                    <a:lnTo>
                      <a:pt x="4847" y="3990"/>
                    </a:lnTo>
                    <a:lnTo>
                      <a:pt x="4850" y="3990"/>
                    </a:lnTo>
                    <a:lnTo>
                      <a:pt x="4853" y="4046"/>
                    </a:lnTo>
                    <a:lnTo>
                      <a:pt x="4855" y="3990"/>
                    </a:lnTo>
                    <a:lnTo>
                      <a:pt x="4859" y="4008"/>
                    </a:lnTo>
                    <a:lnTo>
                      <a:pt x="4861" y="4046"/>
                    </a:lnTo>
                    <a:lnTo>
                      <a:pt x="4864" y="4027"/>
                    </a:lnTo>
                    <a:lnTo>
                      <a:pt x="4867" y="4008"/>
                    </a:lnTo>
                    <a:lnTo>
                      <a:pt x="4870" y="4027"/>
                    </a:lnTo>
                    <a:lnTo>
                      <a:pt x="4872" y="3971"/>
                    </a:lnTo>
                    <a:lnTo>
                      <a:pt x="4876" y="4027"/>
                    </a:lnTo>
                    <a:lnTo>
                      <a:pt x="4879" y="4082"/>
                    </a:lnTo>
                    <a:lnTo>
                      <a:pt x="4881" y="4027"/>
                    </a:lnTo>
                    <a:lnTo>
                      <a:pt x="4885" y="4082"/>
                    </a:lnTo>
                    <a:lnTo>
                      <a:pt x="4887" y="4064"/>
                    </a:lnTo>
                    <a:lnTo>
                      <a:pt x="4891" y="4046"/>
                    </a:lnTo>
                    <a:lnTo>
                      <a:pt x="4893" y="3990"/>
                    </a:lnTo>
                    <a:lnTo>
                      <a:pt x="4896" y="3990"/>
                    </a:lnTo>
                    <a:lnTo>
                      <a:pt x="4898" y="3953"/>
                    </a:lnTo>
                    <a:lnTo>
                      <a:pt x="4902" y="3971"/>
                    </a:lnTo>
                    <a:lnTo>
                      <a:pt x="4904" y="4008"/>
                    </a:lnTo>
                    <a:lnTo>
                      <a:pt x="4908" y="4008"/>
                    </a:lnTo>
                    <a:lnTo>
                      <a:pt x="4910" y="4046"/>
                    </a:lnTo>
                    <a:lnTo>
                      <a:pt x="4913" y="3971"/>
                    </a:lnTo>
                    <a:lnTo>
                      <a:pt x="4915" y="4027"/>
                    </a:lnTo>
                    <a:lnTo>
                      <a:pt x="4919" y="3990"/>
                    </a:lnTo>
                    <a:lnTo>
                      <a:pt x="4921" y="4027"/>
                    </a:lnTo>
                    <a:lnTo>
                      <a:pt x="4925" y="4008"/>
                    </a:lnTo>
                    <a:lnTo>
                      <a:pt x="4927" y="3971"/>
                    </a:lnTo>
                    <a:lnTo>
                      <a:pt x="4930" y="3971"/>
                    </a:lnTo>
                    <a:lnTo>
                      <a:pt x="4932" y="3990"/>
                    </a:lnTo>
                    <a:lnTo>
                      <a:pt x="4936" y="3953"/>
                    </a:lnTo>
                    <a:lnTo>
                      <a:pt x="4938" y="3953"/>
                    </a:lnTo>
                    <a:lnTo>
                      <a:pt x="4942" y="3953"/>
                    </a:lnTo>
                    <a:lnTo>
                      <a:pt x="4944" y="3935"/>
                    </a:lnTo>
                    <a:lnTo>
                      <a:pt x="4947" y="3953"/>
                    </a:lnTo>
                    <a:lnTo>
                      <a:pt x="4950" y="3935"/>
                    </a:lnTo>
                    <a:lnTo>
                      <a:pt x="4953" y="3990"/>
                    </a:lnTo>
                    <a:lnTo>
                      <a:pt x="4955" y="4008"/>
                    </a:lnTo>
                    <a:lnTo>
                      <a:pt x="4959" y="3971"/>
                    </a:lnTo>
                    <a:lnTo>
                      <a:pt x="4961" y="3971"/>
                    </a:lnTo>
                    <a:lnTo>
                      <a:pt x="4964" y="4008"/>
                    </a:lnTo>
                    <a:lnTo>
                      <a:pt x="4967" y="4046"/>
                    </a:lnTo>
                    <a:lnTo>
                      <a:pt x="4970" y="3971"/>
                    </a:lnTo>
                    <a:lnTo>
                      <a:pt x="4972" y="3990"/>
                    </a:lnTo>
                    <a:lnTo>
                      <a:pt x="4976" y="3990"/>
                    </a:lnTo>
                    <a:lnTo>
                      <a:pt x="4978" y="4027"/>
                    </a:lnTo>
                    <a:lnTo>
                      <a:pt x="4981" y="3971"/>
                    </a:lnTo>
                    <a:lnTo>
                      <a:pt x="4984" y="3990"/>
                    </a:lnTo>
                    <a:lnTo>
                      <a:pt x="4987" y="4064"/>
                    </a:lnTo>
                    <a:lnTo>
                      <a:pt x="4989" y="4046"/>
                    </a:lnTo>
                    <a:lnTo>
                      <a:pt x="4993" y="4046"/>
                    </a:lnTo>
                    <a:lnTo>
                      <a:pt x="4995" y="4046"/>
                    </a:lnTo>
                    <a:lnTo>
                      <a:pt x="4998" y="4008"/>
                    </a:lnTo>
                    <a:lnTo>
                      <a:pt x="5001" y="4027"/>
                    </a:lnTo>
                    <a:lnTo>
                      <a:pt x="5004" y="3990"/>
                    </a:lnTo>
                    <a:lnTo>
                      <a:pt x="5007" y="4008"/>
                    </a:lnTo>
                    <a:lnTo>
                      <a:pt x="5010" y="3971"/>
                    </a:lnTo>
                    <a:lnTo>
                      <a:pt x="5013" y="4008"/>
                    </a:lnTo>
                    <a:lnTo>
                      <a:pt x="5015" y="4064"/>
                    </a:lnTo>
                    <a:lnTo>
                      <a:pt x="5019" y="3990"/>
                    </a:lnTo>
                    <a:lnTo>
                      <a:pt x="5021" y="3990"/>
                    </a:lnTo>
                    <a:lnTo>
                      <a:pt x="5024" y="3990"/>
                    </a:lnTo>
                    <a:lnTo>
                      <a:pt x="5027" y="4008"/>
                    </a:lnTo>
                    <a:lnTo>
                      <a:pt x="5030" y="3990"/>
                    </a:lnTo>
                    <a:lnTo>
                      <a:pt x="5032" y="3971"/>
                    </a:lnTo>
                    <a:lnTo>
                      <a:pt x="5036" y="4027"/>
                    </a:lnTo>
                    <a:lnTo>
                      <a:pt x="5038" y="3971"/>
                    </a:lnTo>
                    <a:lnTo>
                      <a:pt x="5041" y="4046"/>
                    </a:lnTo>
                    <a:lnTo>
                      <a:pt x="5044" y="4064"/>
                    </a:lnTo>
                    <a:lnTo>
                      <a:pt x="5047" y="4046"/>
                    </a:lnTo>
                    <a:lnTo>
                      <a:pt x="5049" y="3971"/>
                    </a:lnTo>
                    <a:lnTo>
                      <a:pt x="5053" y="3971"/>
                    </a:lnTo>
                    <a:lnTo>
                      <a:pt x="5055" y="3971"/>
                    </a:lnTo>
                    <a:lnTo>
                      <a:pt x="5058" y="3953"/>
                    </a:lnTo>
                    <a:lnTo>
                      <a:pt x="5061" y="3971"/>
                    </a:lnTo>
                    <a:lnTo>
                      <a:pt x="5064" y="3971"/>
                    </a:lnTo>
                    <a:lnTo>
                      <a:pt x="5066" y="3935"/>
                    </a:lnTo>
                    <a:lnTo>
                      <a:pt x="5070" y="4027"/>
                    </a:lnTo>
                    <a:lnTo>
                      <a:pt x="5072" y="3953"/>
                    </a:lnTo>
                    <a:lnTo>
                      <a:pt x="5075" y="3953"/>
                    </a:lnTo>
                    <a:lnTo>
                      <a:pt x="5078" y="3953"/>
                    </a:lnTo>
                    <a:lnTo>
                      <a:pt x="5081" y="3971"/>
                    </a:lnTo>
                    <a:lnTo>
                      <a:pt x="5083" y="4027"/>
                    </a:lnTo>
                    <a:lnTo>
                      <a:pt x="5087" y="4027"/>
                    </a:lnTo>
                    <a:lnTo>
                      <a:pt x="5089" y="3990"/>
                    </a:lnTo>
                    <a:lnTo>
                      <a:pt x="5092" y="3971"/>
                    </a:lnTo>
                    <a:lnTo>
                      <a:pt x="5095" y="3953"/>
                    </a:lnTo>
                    <a:lnTo>
                      <a:pt x="5098" y="4008"/>
                    </a:lnTo>
                    <a:lnTo>
                      <a:pt x="5100" y="4008"/>
                    </a:lnTo>
                    <a:lnTo>
                      <a:pt x="5104" y="3971"/>
                    </a:lnTo>
                    <a:lnTo>
                      <a:pt x="5106" y="3971"/>
                    </a:lnTo>
                    <a:lnTo>
                      <a:pt x="5109" y="3935"/>
                    </a:lnTo>
                    <a:lnTo>
                      <a:pt x="5112" y="4008"/>
                    </a:lnTo>
                    <a:lnTo>
                      <a:pt x="5115" y="4008"/>
                    </a:lnTo>
                    <a:lnTo>
                      <a:pt x="5118" y="3990"/>
                    </a:lnTo>
                    <a:lnTo>
                      <a:pt x="5121" y="3971"/>
                    </a:lnTo>
                    <a:lnTo>
                      <a:pt x="5124" y="4082"/>
                    </a:lnTo>
                    <a:lnTo>
                      <a:pt x="5126" y="4064"/>
                    </a:lnTo>
                    <a:lnTo>
                      <a:pt x="5130" y="4027"/>
                    </a:lnTo>
                    <a:lnTo>
                      <a:pt x="5132" y="3953"/>
                    </a:lnTo>
                    <a:lnTo>
                      <a:pt x="5136" y="3953"/>
                    </a:lnTo>
                    <a:lnTo>
                      <a:pt x="5138" y="4046"/>
                    </a:lnTo>
                    <a:lnTo>
                      <a:pt x="5141" y="4027"/>
                    </a:lnTo>
                    <a:lnTo>
                      <a:pt x="5143" y="3971"/>
                    </a:lnTo>
                    <a:lnTo>
                      <a:pt x="5147" y="3971"/>
                    </a:lnTo>
                    <a:lnTo>
                      <a:pt x="5149" y="4064"/>
                    </a:lnTo>
                    <a:lnTo>
                      <a:pt x="5153" y="4027"/>
                    </a:lnTo>
                    <a:lnTo>
                      <a:pt x="5155" y="3953"/>
                    </a:lnTo>
                    <a:lnTo>
                      <a:pt x="5158" y="4046"/>
                    </a:lnTo>
                    <a:lnTo>
                      <a:pt x="5160" y="4046"/>
                    </a:lnTo>
                    <a:lnTo>
                      <a:pt x="5164" y="4008"/>
                    </a:lnTo>
                    <a:lnTo>
                      <a:pt x="5166" y="4027"/>
                    </a:lnTo>
                    <a:lnTo>
                      <a:pt x="5170" y="3971"/>
                    </a:lnTo>
                    <a:lnTo>
                      <a:pt x="5172" y="3990"/>
                    </a:lnTo>
                    <a:lnTo>
                      <a:pt x="5175" y="3953"/>
                    </a:lnTo>
                    <a:lnTo>
                      <a:pt x="5177" y="4046"/>
                    </a:lnTo>
                    <a:lnTo>
                      <a:pt x="5181" y="4046"/>
                    </a:lnTo>
                    <a:lnTo>
                      <a:pt x="5183" y="4064"/>
                    </a:lnTo>
                    <a:lnTo>
                      <a:pt x="5187" y="4008"/>
                    </a:lnTo>
                    <a:lnTo>
                      <a:pt x="5189" y="3971"/>
                    </a:lnTo>
                    <a:lnTo>
                      <a:pt x="5192" y="3990"/>
                    </a:lnTo>
                    <a:lnTo>
                      <a:pt x="5194" y="3917"/>
                    </a:lnTo>
                    <a:lnTo>
                      <a:pt x="5198" y="3935"/>
                    </a:lnTo>
                    <a:lnTo>
                      <a:pt x="5200" y="3861"/>
                    </a:lnTo>
                    <a:lnTo>
                      <a:pt x="5204" y="3935"/>
                    </a:lnTo>
                    <a:lnTo>
                      <a:pt x="5206" y="3917"/>
                    </a:lnTo>
                    <a:lnTo>
                      <a:pt x="5209" y="3990"/>
                    </a:lnTo>
                    <a:lnTo>
                      <a:pt x="5211" y="3935"/>
                    </a:lnTo>
                    <a:lnTo>
                      <a:pt x="5215" y="3971"/>
                    </a:lnTo>
                    <a:lnTo>
                      <a:pt x="5217" y="3917"/>
                    </a:lnTo>
                    <a:lnTo>
                      <a:pt x="5221" y="3953"/>
                    </a:lnTo>
                    <a:lnTo>
                      <a:pt x="5224" y="4046"/>
                    </a:lnTo>
                    <a:lnTo>
                      <a:pt x="5226" y="3971"/>
                    </a:lnTo>
                    <a:lnTo>
                      <a:pt x="5230" y="3971"/>
                    </a:lnTo>
                    <a:lnTo>
                      <a:pt x="5232" y="4082"/>
                    </a:lnTo>
                    <a:lnTo>
                      <a:pt x="5235" y="4027"/>
                    </a:lnTo>
                    <a:lnTo>
                      <a:pt x="5238" y="4008"/>
                    </a:lnTo>
                    <a:lnTo>
                      <a:pt x="5241" y="4008"/>
                    </a:lnTo>
                    <a:lnTo>
                      <a:pt x="5243" y="4027"/>
                    </a:lnTo>
                    <a:lnTo>
                      <a:pt x="5247" y="4027"/>
                    </a:lnTo>
                    <a:lnTo>
                      <a:pt x="5249" y="4064"/>
                    </a:lnTo>
                    <a:lnTo>
                      <a:pt x="5252" y="3990"/>
                    </a:lnTo>
                    <a:lnTo>
                      <a:pt x="5255" y="3953"/>
                    </a:lnTo>
                    <a:lnTo>
                      <a:pt x="5258" y="3990"/>
                    </a:lnTo>
                    <a:lnTo>
                      <a:pt x="5260" y="4046"/>
                    </a:lnTo>
                    <a:lnTo>
                      <a:pt x="5264" y="4027"/>
                    </a:lnTo>
                    <a:lnTo>
                      <a:pt x="5266" y="4064"/>
                    </a:lnTo>
                    <a:lnTo>
                      <a:pt x="5269" y="4082"/>
                    </a:lnTo>
                    <a:lnTo>
                      <a:pt x="5272" y="4027"/>
                    </a:lnTo>
                    <a:lnTo>
                      <a:pt x="5275" y="4046"/>
                    </a:lnTo>
                    <a:lnTo>
                      <a:pt x="5277" y="3971"/>
                    </a:lnTo>
                    <a:lnTo>
                      <a:pt x="5281" y="4027"/>
                    </a:lnTo>
                    <a:lnTo>
                      <a:pt x="5283" y="3990"/>
                    </a:lnTo>
                    <a:lnTo>
                      <a:pt x="5286" y="4064"/>
                    </a:lnTo>
                    <a:lnTo>
                      <a:pt x="5289" y="3971"/>
                    </a:lnTo>
                    <a:lnTo>
                      <a:pt x="5292" y="3971"/>
                    </a:lnTo>
                    <a:lnTo>
                      <a:pt x="5294" y="4064"/>
                    </a:lnTo>
                    <a:lnTo>
                      <a:pt x="5298" y="4064"/>
                    </a:lnTo>
                    <a:lnTo>
                      <a:pt x="5300" y="4064"/>
                    </a:lnTo>
                    <a:lnTo>
                      <a:pt x="5303" y="4008"/>
                    </a:lnTo>
                    <a:lnTo>
                      <a:pt x="5306" y="4027"/>
                    </a:lnTo>
                    <a:lnTo>
                      <a:pt x="5309" y="4008"/>
                    </a:lnTo>
                    <a:lnTo>
                      <a:pt x="5311" y="4008"/>
                    </a:lnTo>
                    <a:lnTo>
                      <a:pt x="5315" y="3971"/>
                    </a:lnTo>
                    <a:lnTo>
                      <a:pt x="5318" y="4027"/>
                    </a:lnTo>
                    <a:lnTo>
                      <a:pt x="5320" y="3990"/>
                    </a:lnTo>
                    <a:lnTo>
                      <a:pt x="5324" y="3917"/>
                    </a:lnTo>
                    <a:lnTo>
                      <a:pt x="5326" y="3971"/>
                    </a:lnTo>
                    <a:lnTo>
                      <a:pt x="5329" y="3953"/>
                    </a:lnTo>
                    <a:lnTo>
                      <a:pt x="5332" y="3990"/>
                    </a:lnTo>
                    <a:lnTo>
                      <a:pt x="5335" y="3990"/>
                    </a:lnTo>
                    <a:lnTo>
                      <a:pt x="5337" y="3953"/>
                    </a:lnTo>
                    <a:lnTo>
                      <a:pt x="5341" y="4046"/>
                    </a:lnTo>
                    <a:lnTo>
                      <a:pt x="5343" y="4027"/>
                    </a:lnTo>
                    <a:lnTo>
                      <a:pt x="5346" y="3990"/>
                    </a:lnTo>
                    <a:lnTo>
                      <a:pt x="5349" y="4008"/>
                    </a:lnTo>
                    <a:lnTo>
                      <a:pt x="5352" y="4008"/>
                    </a:lnTo>
                    <a:lnTo>
                      <a:pt x="5354" y="3990"/>
                    </a:lnTo>
                    <a:lnTo>
                      <a:pt x="5358" y="4027"/>
                    </a:lnTo>
                    <a:lnTo>
                      <a:pt x="5360" y="4046"/>
                    </a:lnTo>
                    <a:lnTo>
                      <a:pt x="5363" y="4046"/>
                    </a:lnTo>
                    <a:lnTo>
                      <a:pt x="5366" y="3971"/>
                    </a:lnTo>
                    <a:lnTo>
                      <a:pt x="5369" y="3990"/>
                    </a:lnTo>
                    <a:lnTo>
                      <a:pt x="5371" y="4008"/>
                    </a:lnTo>
                    <a:lnTo>
                      <a:pt x="5375" y="3990"/>
                    </a:lnTo>
                    <a:lnTo>
                      <a:pt x="5377" y="3953"/>
                    </a:lnTo>
                    <a:lnTo>
                      <a:pt x="5380" y="4008"/>
                    </a:lnTo>
                    <a:lnTo>
                      <a:pt x="5383" y="4046"/>
                    </a:lnTo>
                    <a:lnTo>
                      <a:pt x="5386" y="4027"/>
                    </a:lnTo>
                    <a:lnTo>
                      <a:pt x="5388" y="3971"/>
                    </a:lnTo>
                    <a:lnTo>
                      <a:pt x="5392" y="3971"/>
                    </a:lnTo>
                    <a:lnTo>
                      <a:pt x="5394" y="3971"/>
                    </a:lnTo>
                    <a:lnTo>
                      <a:pt x="5397" y="4008"/>
                    </a:lnTo>
                    <a:lnTo>
                      <a:pt x="5400" y="4046"/>
                    </a:lnTo>
                    <a:lnTo>
                      <a:pt x="5403" y="3990"/>
                    </a:lnTo>
                    <a:lnTo>
                      <a:pt x="5407" y="4027"/>
                    </a:lnTo>
                    <a:lnTo>
                      <a:pt x="5409" y="4027"/>
                    </a:lnTo>
                    <a:lnTo>
                      <a:pt x="5412" y="4046"/>
                    </a:lnTo>
                    <a:lnTo>
                      <a:pt x="5415" y="4046"/>
                    </a:lnTo>
                    <a:lnTo>
                      <a:pt x="5418" y="4064"/>
                    </a:lnTo>
                    <a:lnTo>
                      <a:pt x="5420" y="4008"/>
                    </a:lnTo>
                    <a:lnTo>
                      <a:pt x="5424" y="3971"/>
                    </a:lnTo>
                    <a:lnTo>
                      <a:pt x="5426" y="4008"/>
                    </a:lnTo>
                    <a:lnTo>
                      <a:pt x="5429" y="3990"/>
                    </a:lnTo>
                    <a:lnTo>
                      <a:pt x="5432" y="4027"/>
                    </a:lnTo>
                    <a:lnTo>
                      <a:pt x="5435" y="3990"/>
                    </a:lnTo>
                    <a:lnTo>
                      <a:pt x="5437" y="3953"/>
                    </a:lnTo>
                    <a:lnTo>
                      <a:pt x="5441" y="3917"/>
                    </a:lnTo>
                    <a:lnTo>
                      <a:pt x="5443" y="3953"/>
                    </a:lnTo>
                    <a:lnTo>
                      <a:pt x="5446" y="3917"/>
                    </a:lnTo>
                    <a:lnTo>
                      <a:pt x="5449" y="3861"/>
                    </a:lnTo>
                    <a:lnTo>
                      <a:pt x="5452" y="3971"/>
                    </a:lnTo>
                    <a:lnTo>
                      <a:pt x="5454" y="3935"/>
                    </a:lnTo>
                    <a:lnTo>
                      <a:pt x="5458" y="3990"/>
                    </a:lnTo>
                    <a:lnTo>
                      <a:pt x="5460" y="3971"/>
                    </a:lnTo>
                    <a:lnTo>
                      <a:pt x="5463" y="4008"/>
                    </a:lnTo>
                    <a:lnTo>
                      <a:pt x="5466" y="4008"/>
                    </a:lnTo>
                    <a:lnTo>
                      <a:pt x="5469" y="4027"/>
                    </a:lnTo>
                    <a:lnTo>
                      <a:pt x="5471" y="3971"/>
                    </a:lnTo>
                    <a:lnTo>
                      <a:pt x="5475" y="3917"/>
                    </a:lnTo>
                    <a:lnTo>
                      <a:pt x="5477" y="3971"/>
                    </a:lnTo>
                    <a:lnTo>
                      <a:pt x="5480" y="4046"/>
                    </a:lnTo>
                    <a:lnTo>
                      <a:pt x="5483" y="3990"/>
                    </a:lnTo>
                    <a:lnTo>
                      <a:pt x="5486" y="4008"/>
                    </a:lnTo>
                    <a:lnTo>
                      <a:pt x="5489" y="3990"/>
                    </a:lnTo>
                    <a:lnTo>
                      <a:pt x="5492" y="4064"/>
                    </a:lnTo>
                    <a:lnTo>
                      <a:pt x="5495" y="3990"/>
                    </a:lnTo>
                    <a:lnTo>
                      <a:pt x="5497" y="3990"/>
                    </a:lnTo>
                    <a:lnTo>
                      <a:pt x="5501" y="4027"/>
                    </a:lnTo>
                    <a:lnTo>
                      <a:pt x="5503" y="3990"/>
                    </a:lnTo>
                    <a:lnTo>
                      <a:pt x="5506" y="3935"/>
                    </a:lnTo>
                    <a:lnTo>
                      <a:pt x="5509" y="4027"/>
                    </a:lnTo>
                    <a:lnTo>
                      <a:pt x="5512" y="3990"/>
                    </a:lnTo>
                    <a:lnTo>
                      <a:pt x="5514" y="4027"/>
                    </a:lnTo>
                    <a:lnTo>
                      <a:pt x="5518" y="4027"/>
                    </a:lnTo>
                    <a:lnTo>
                      <a:pt x="5520" y="3953"/>
                    </a:lnTo>
                    <a:lnTo>
                      <a:pt x="5523" y="4008"/>
                    </a:lnTo>
                    <a:lnTo>
                      <a:pt x="5526" y="3990"/>
                    </a:lnTo>
                    <a:lnTo>
                      <a:pt x="5529" y="4008"/>
                    </a:lnTo>
                    <a:lnTo>
                      <a:pt x="5531" y="4008"/>
                    </a:lnTo>
                    <a:lnTo>
                      <a:pt x="5535" y="3990"/>
                    </a:lnTo>
                    <a:lnTo>
                      <a:pt x="5537" y="4008"/>
                    </a:lnTo>
                    <a:lnTo>
                      <a:pt x="5540" y="4008"/>
                    </a:lnTo>
                    <a:lnTo>
                      <a:pt x="5543" y="4008"/>
                    </a:lnTo>
                    <a:lnTo>
                      <a:pt x="5546" y="4008"/>
                    </a:lnTo>
                    <a:lnTo>
                      <a:pt x="5548" y="3935"/>
                    </a:lnTo>
                    <a:lnTo>
                      <a:pt x="5552" y="3917"/>
                    </a:lnTo>
                    <a:lnTo>
                      <a:pt x="5554" y="3953"/>
                    </a:lnTo>
                    <a:lnTo>
                      <a:pt x="5557" y="3935"/>
                    </a:lnTo>
                    <a:lnTo>
                      <a:pt x="5560" y="3971"/>
                    </a:lnTo>
                    <a:lnTo>
                      <a:pt x="5563" y="3990"/>
                    </a:lnTo>
                    <a:lnTo>
                      <a:pt x="5565" y="4064"/>
                    </a:lnTo>
                    <a:lnTo>
                      <a:pt x="5569" y="3971"/>
                    </a:lnTo>
                    <a:lnTo>
                      <a:pt x="5572" y="3990"/>
                    </a:lnTo>
                    <a:lnTo>
                      <a:pt x="5574" y="3917"/>
                    </a:lnTo>
                    <a:lnTo>
                      <a:pt x="5578" y="3990"/>
                    </a:lnTo>
                    <a:lnTo>
                      <a:pt x="5580" y="4008"/>
                    </a:lnTo>
                    <a:lnTo>
                      <a:pt x="5584" y="3990"/>
                    </a:lnTo>
                    <a:lnTo>
                      <a:pt x="5586" y="3953"/>
                    </a:lnTo>
                    <a:lnTo>
                      <a:pt x="5589" y="3953"/>
                    </a:lnTo>
                    <a:lnTo>
                      <a:pt x="5591" y="4008"/>
                    </a:lnTo>
                    <a:lnTo>
                      <a:pt x="5595" y="4008"/>
                    </a:lnTo>
                    <a:lnTo>
                      <a:pt x="5597" y="4027"/>
                    </a:lnTo>
                    <a:lnTo>
                      <a:pt x="5601" y="3971"/>
                    </a:lnTo>
                    <a:lnTo>
                      <a:pt x="5603" y="4008"/>
                    </a:lnTo>
                    <a:lnTo>
                      <a:pt x="5606" y="4064"/>
                    </a:lnTo>
                    <a:lnTo>
                      <a:pt x="5608" y="4008"/>
                    </a:lnTo>
                    <a:lnTo>
                      <a:pt x="5612" y="4008"/>
                    </a:lnTo>
                    <a:lnTo>
                      <a:pt x="5614" y="3971"/>
                    </a:lnTo>
                    <a:lnTo>
                      <a:pt x="5618" y="4046"/>
                    </a:lnTo>
                    <a:lnTo>
                      <a:pt x="5620" y="4046"/>
                    </a:lnTo>
                    <a:lnTo>
                      <a:pt x="5623" y="4027"/>
                    </a:lnTo>
                    <a:lnTo>
                      <a:pt x="5625" y="3953"/>
                    </a:lnTo>
                    <a:lnTo>
                      <a:pt x="5629" y="4064"/>
                    </a:lnTo>
                    <a:lnTo>
                      <a:pt x="5631" y="4046"/>
                    </a:lnTo>
                    <a:lnTo>
                      <a:pt x="5635" y="4008"/>
                    </a:lnTo>
                    <a:lnTo>
                      <a:pt x="5637" y="4008"/>
                    </a:lnTo>
                    <a:lnTo>
                      <a:pt x="5640" y="4008"/>
                    </a:lnTo>
                    <a:lnTo>
                      <a:pt x="5642" y="3953"/>
                    </a:lnTo>
                    <a:lnTo>
                      <a:pt x="5646" y="4008"/>
                    </a:lnTo>
                    <a:lnTo>
                      <a:pt x="5649" y="4027"/>
                    </a:lnTo>
                    <a:lnTo>
                      <a:pt x="5652" y="4008"/>
                    </a:lnTo>
                    <a:lnTo>
                      <a:pt x="5655" y="3971"/>
                    </a:lnTo>
                    <a:lnTo>
                      <a:pt x="5657" y="3990"/>
                    </a:lnTo>
                    <a:lnTo>
                      <a:pt x="5661" y="4008"/>
                    </a:lnTo>
                    <a:lnTo>
                      <a:pt x="5663" y="3953"/>
                    </a:lnTo>
                    <a:lnTo>
                      <a:pt x="5666" y="4008"/>
                    </a:lnTo>
                    <a:lnTo>
                      <a:pt x="5669" y="4008"/>
                    </a:lnTo>
                    <a:lnTo>
                      <a:pt x="5672" y="3971"/>
                    </a:lnTo>
                    <a:lnTo>
                      <a:pt x="5674" y="4082"/>
                    </a:lnTo>
                    <a:lnTo>
                      <a:pt x="5678" y="4046"/>
                    </a:lnTo>
                    <a:lnTo>
                      <a:pt x="5680" y="3953"/>
                    </a:lnTo>
                    <a:lnTo>
                      <a:pt x="5683" y="3990"/>
                    </a:lnTo>
                    <a:lnTo>
                      <a:pt x="5686" y="4008"/>
                    </a:lnTo>
                    <a:lnTo>
                      <a:pt x="5689" y="4027"/>
                    </a:lnTo>
                    <a:lnTo>
                      <a:pt x="5691" y="4008"/>
                    </a:lnTo>
                    <a:lnTo>
                      <a:pt x="5695" y="3990"/>
                    </a:lnTo>
                    <a:lnTo>
                      <a:pt x="5697" y="3990"/>
                    </a:lnTo>
                    <a:lnTo>
                      <a:pt x="5700" y="4027"/>
                    </a:lnTo>
                    <a:lnTo>
                      <a:pt x="5703" y="3990"/>
                    </a:lnTo>
                    <a:lnTo>
                      <a:pt x="5706" y="3971"/>
                    </a:lnTo>
                    <a:lnTo>
                      <a:pt x="5708" y="4027"/>
                    </a:lnTo>
                    <a:lnTo>
                      <a:pt x="5712" y="3935"/>
                    </a:lnTo>
                    <a:lnTo>
                      <a:pt x="5714" y="4008"/>
                    </a:lnTo>
                    <a:lnTo>
                      <a:pt x="5717" y="3935"/>
                    </a:lnTo>
                    <a:lnTo>
                      <a:pt x="5721" y="4008"/>
                    </a:lnTo>
                    <a:lnTo>
                      <a:pt x="5723" y="3971"/>
                    </a:lnTo>
                    <a:lnTo>
                      <a:pt x="5726" y="3953"/>
                    </a:lnTo>
                    <a:lnTo>
                      <a:pt x="5729" y="3953"/>
                    </a:lnTo>
                    <a:lnTo>
                      <a:pt x="5732" y="3971"/>
                    </a:lnTo>
                    <a:lnTo>
                      <a:pt x="5734" y="3897"/>
                    </a:lnTo>
                    <a:lnTo>
                      <a:pt x="5738" y="3953"/>
                    </a:lnTo>
                    <a:lnTo>
                      <a:pt x="5740" y="3990"/>
                    </a:lnTo>
                    <a:lnTo>
                      <a:pt x="5743" y="3971"/>
                    </a:lnTo>
                    <a:lnTo>
                      <a:pt x="5746" y="3935"/>
                    </a:lnTo>
                    <a:lnTo>
                      <a:pt x="5749" y="3990"/>
                    </a:lnTo>
                    <a:lnTo>
                      <a:pt x="5751" y="3990"/>
                    </a:lnTo>
                    <a:lnTo>
                      <a:pt x="5755" y="4008"/>
                    </a:lnTo>
                    <a:lnTo>
                      <a:pt x="5757" y="3935"/>
                    </a:lnTo>
                    <a:lnTo>
                      <a:pt x="5760" y="3990"/>
                    </a:lnTo>
                    <a:lnTo>
                      <a:pt x="5763" y="3971"/>
                    </a:lnTo>
                    <a:lnTo>
                      <a:pt x="5766" y="4008"/>
                    </a:lnTo>
                    <a:lnTo>
                      <a:pt x="5768" y="3971"/>
                    </a:lnTo>
                    <a:lnTo>
                      <a:pt x="5772" y="3990"/>
                    </a:lnTo>
                    <a:lnTo>
                      <a:pt x="5774" y="3971"/>
                    </a:lnTo>
                    <a:lnTo>
                      <a:pt x="5777" y="3953"/>
                    </a:lnTo>
                    <a:lnTo>
                      <a:pt x="5780" y="3935"/>
                    </a:lnTo>
                    <a:lnTo>
                      <a:pt x="5783" y="3953"/>
                    </a:lnTo>
                    <a:lnTo>
                      <a:pt x="5785" y="4008"/>
                    </a:lnTo>
                    <a:lnTo>
                      <a:pt x="5789" y="3990"/>
                    </a:lnTo>
                    <a:lnTo>
                      <a:pt x="5792" y="3971"/>
                    </a:lnTo>
                    <a:lnTo>
                      <a:pt x="5794" y="3990"/>
                    </a:lnTo>
                    <a:lnTo>
                      <a:pt x="5798" y="4008"/>
                    </a:lnTo>
                    <a:lnTo>
                      <a:pt x="5800" y="3990"/>
                    </a:lnTo>
                    <a:lnTo>
                      <a:pt x="5804" y="3971"/>
                    </a:lnTo>
                    <a:lnTo>
                      <a:pt x="5806" y="3990"/>
                    </a:lnTo>
                    <a:lnTo>
                      <a:pt x="5809" y="4008"/>
                    </a:lnTo>
                    <a:lnTo>
                      <a:pt x="5811" y="3953"/>
                    </a:lnTo>
                    <a:lnTo>
                      <a:pt x="5815" y="3953"/>
                    </a:lnTo>
                    <a:lnTo>
                      <a:pt x="5817" y="3935"/>
                    </a:lnTo>
                    <a:lnTo>
                      <a:pt x="5821" y="3917"/>
                    </a:lnTo>
                    <a:lnTo>
                      <a:pt x="5823" y="3953"/>
                    </a:lnTo>
                    <a:lnTo>
                      <a:pt x="5826" y="3953"/>
                    </a:lnTo>
                    <a:lnTo>
                      <a:pt x="5828" y="3953"/>
                    </a:lnTo>
                    <a:lnTo>
                      <a:pt x="5832" y="3935"/>
                    </a:lnTo>
                    <a:lnTo>
                      <a:pt x="5834" y="3897"/>
                    </a:lnTo>
                    <a:lnTo>
                      <a:pt x="5838" y="3897"/>
                    </a:lnTo>
                    <a:lnTo>
                      <a:pt x="5840" y="3897"/>
                    </a:lnTo>
                    <a:lnTo>
                      <a:pt x="5843" y="3935"/>
                    </a:lnTo>
                    <a:lnTo>
                      <a:pt x="5845" y="3917"/>
                    </a:lnTo>
                    <a:lnTo>
                      <a:pt x="5849" y="3879"/>
                    </a:lnTo>
                    <a:lnTo>
                      <a:pt x="5851" y="3953"/>
                    </a:lnTo>
                    <a:lnTo>
                      <a:pt x="5855" y="4027"/>
                    </a:lnTo>
                    <a:lnTo>
                      <a:pt x="5857" y="3953"/>
                    </a:lnTo>
                    <a:lnTo>
                      <a:pt x="5860" y="3971"/>
                    </a:lnTo>
                    <a:lnTo>
                      <a:pt x="5864" y="3953"/>
                    </a:lnTo>
                    <a:lnTo>
                      <a:pt x="5866" y="3971"/>
                    </a:lnTo>
                    <a:lnTo>
                      <a:pt x="5869" y="3953"/>
                    </a:lnTo>
                    <a:lnTo>
                      <a:pt x="5872" y="3971"/>
                    </a:lnTo>
                    <a:lnTo>
                      <a:pt x="5875" y="4008"/>
                    </a:lnTo>
                    <a:lnTo>
                      <a:pt x="5877" y="3990"/>
                    </a:lnTo>
                    <a:lnTo>
                      <a:pt x="5881" y="4027"/>
                    </a:lnTo>
                    <a:lnTo>
                      <a:pt x="5883" y="4008"/>
                    </a:lnTo>
                    <a:lnTo>
                      <a:pt x="5886" y="3990"/>
                    </a:lnTo>
                    <a:lnTo>
                      <a:pt x="5889" y="4008"/>
                    </a:lnTo>
                    <a:lnTo>
                      <a:pt x="5892" y="4120"/>
                    </a:lnTo>
                    <a:lnTo>
                      <a:pt x="5894" y="3990"/>
                    </a:lnTo>
                    <a:lnTo>
                      <a:pt x="5898" y="3990"/>
                    </a:lnTo>
                    <a:lnTo>
                      <a:pt x="5900" y="3953"/>
                    </a:lnTo>
                    <a:lnTo>
                      <a:pt x="5903" y="3971"/>
                    </a:lnTo>
                    <a:lnTo>
                      <a:pt x="5906" y="3917"/>
                    </a:lnTo>
                    <a:lnTo>
                      <a:pt x="5909" y="3953"/>
                    </a:lnTo>
                    <a:lnTo>
                      <a:pt x="5911" y="4008"/>
                    </a:lnTo>
                    <a:lnTo>
                      <a:pt x="5915" y="3990"/>
                    </a:lnTo>
                    <a:lnTo>
                      <a:pt x="5917" y="3953"/>
                    </a:lnTo>
                    <a:lnTo>
                      <a:pt x="5920" y="3935"/>
                    </a:lnTo>
                    <a:lnTo>
                      <a:pt x="5924" y="4008"/>
                    </a:lnTo>
                    <a:lnTo>
                      <a:pt x="5926" y="4008"/>
                    </a:lnTo>
                    <a:lnTo>
                      <a:pt x="5929" y="3953"/>
                    </a:lnTo>
                    <a:lnTo>
                      <a:pt x="5932" y="4008"/>
                    </a:lnTo>
                    <a:lnTo>
                      <a:pt x="5935" y="4008"/>
                    </a:lnTo>
                    <a:lnTo>
                      <a:pt x="5937" y="4027"/>
                    </a:lnTo>
                    <a:lnTo>
                      <a:pt x="5941" y="3935"/>
                    </a:lnTo>
                    <a:lnTo>
                      <a:pt x="5943" y="3953"/>
                    </a:lnTo>
                    <a:lnTo>
                      <a:pt x="5946" y="4064"/>
                    </a:lnTo>
                    <a:lnTo>
                      <a:pt x="5949" y="3990"/>
                    </a:lnTo>
                    <a:lnTo>
                      <a:pt x="5952" y="4008"/>
                    </a:lnTo>
                    <a:lnTo>
                      <a:pt x="5954" y="3990"/>
                    </a:lnTo>
                    <a:lnTo>
                      <a:pt x="5958" y="3990"/>
                    </a:lnTo>
                    <a:lnTo>
                      <a:pt x="5960" y="3935"/>
                    </a:lnTo>
                    <a:lnTo>
                      <a:pt x="5963" y="3971"/>
                    </a:lnTo>
                    <a:lnTo>
                      <a:pt x="5966" y="3842"/>
                    </a:lnTo>
                    <a:lnTo>
                      <a:pt x="5969" y="3842"/>
                    </a:lnTo>
                    <a:lnTo>
                      <a:pt x="5971" y="3861"/>
                    </a:lnTo>
                    <a:lnTo>
                      <a:pt x="5975" y="3861"/>
                    </a:lnTo>
                    <a:lnTo>
                      <a:pt x="5977" y="3842"/>
                    </a:lnTo>
                    <a:lnTo>
                      <a:pt x="5980" y="3935"/>
                    </a:lnTo>
                    <a:lnTo>
                      <a:pt x="5983" y="3953"/>
                    </a:lnTo>
                    <a:lnTo>
                      <a:pt x="5986" y="3935"/>
                    </a:lnTo>
                    <a:lnTo>
                      <a:pt x="5990" y="3971"/>
                    </a:lnTo>
                    <a:lnTo>
                      <a:pt x="5992" y="3971"/>
                    </a:lnTo>
                    <a:lnTo>
                      <a:pt x="5995" y="3953"/>
                    </a:lnTo>
                    <a:lnTo>
                      <a:pt x="5997" y="3935"/>
                    </a:lnTo>
                    <a:lnTo>
                      <a:pt x="6001" y="3953"/>
                    </a:lnTo>
                    <a:lnTo>
                      <a:pt x="6003" y="4008"/>
                    </a:lnTo>
                    <a:lnTo>
                      <a:pt x="6007" y="4046"/>
                    </a:lnTo>
                    <a:lnTo>
                      <a:pt x="6009" y="3990"/>
                    </a:lnTo>
                    <a:lnTo>
                      <a:pt x="6012" y="4027"/>
                    </a:lnTo>
                    <a:lnTo>
                      <a:pt x="6014" y="4027"/>
                    </a:lnTo>
                    <a:lnTo>
                      <a:pt x="6018" y="4027"/>
                    </a:lnTo>
                    <a:lnTo>
                      <a:pt x="6020" y="4046"/>
                    </a:lnTo>
                    <a:lnTo>
                      <a:pt x="6024" y="3990"/>
                    </a:lnTo>
                    <a:lnTo>
                      <a:pt x="6026" y="4046"/>
                    </a:lnTo>
                    <a:lnTo>
                      <a:pt x="6029" y="4027"/>
                    </a:lnTo>
                    <a:lnTo>
                      <a:pt x="6031" y="4008"/>
                    </a:lnTo>
                    <a:lnTo>
                      <a:pt x="6035" y="4027"/>
                    </a:lnTo>
                    <a:lnTo>
                      <a:pt x="6037" y="3917"/>
                    </a:lnTo>
                    <a:lnTo>
                      <a:pt x="6041" y="3990"/>
                    </a:lnTo>
                    <a:lnTo>
                      <a:pt x="6043" y="3953"/>
                    </a:lnTo>
                    <a:lnTo>
                      <a:pt x="6046" y="3990"/>
                    </a:lnTo>
                    <a:lnTo>
                      <a:pt x="6050" y="3917"/>
                    </a:lnTo>
                    <a:lnTo>
                      <a:pt x="6052" y="4008"/>
                    </a:lnTo>
                    <a:lnTo>
                      <a:pt x="6055" y="4008"/>
                    </a:lnTo>
                    <a:lnTo>
                      <a:pt x="6058" y="4008"/>
                    </a:lnTo>
                    <a:lnTo>
                      <a:pt x="6061" y="3990"/>
                    </a:lnTo>
                    <a:lnTo>
                      <a:pt x="6063" y="3990"/>
                    </a:lnTo>
                    <a:lnTo>
                      <a:pt x="6067" y="4027"/>
                    </a:lnTo>
                    <a:lnTo>
                      <a:pt x="6069" y="4027"/>
                    </a:lnTo>
                    <a:lnTo>
                      <a:pt x="6072" y="3990"/>
                    </a:lnTo>
                    <a:lnTo>
                      <a:pt x="6075" y="4046"/>
                    </a:lnTo>
                    <a:lnTo>
                      <a:pt x="6078" y="3953"/>
                    </a:lnTo>
                    <a:lnTo>
                      <a:pt x="6080" y="3953"/>
                    </a:lnTo>
                    <a:lnTo>
                      <a:pt x="6084" y="3917"/>
                    </a:lnTo>
                    <a:lnTo>
                      <a:pt x="6086" y="3917"/>
                    </a:lnTo>
                    <a:lnTo>
                      <a:pt x="6089" y="3897"/>
                    </a:lnTo>
                    <a:lnTo>
                      <a:pt x="6092" y="3879"/>
                    </a:lnTo>
                    <a:lnTo>
                      <a:pt x="6095" y="3953"/>
                    </a:lnTo>
                    <a:lnTo>
                      <a:pt x="6097" y="3990"/>
                    </a:lnTo>
                    <a:lnTo>
                      <a:pt x="6101" y="3935"/>
                    </a:lnTo>
                    <a:lnTo>
                      <a:pt x="6103" y="3917"/>
                    </a:lnTo>
                    <a:lnTo>
                      <a:pt x="6106" y="3935"/>
                    </a:lnTo>
                    <a:lnTo>
                      <a:pt x="6110" y="3953"/>
                    </a:lnTo>
                    <a:lnTo>
                      <a:pt x="6112" y="3917"/>
                    </a:lnTo>
                    <a:lnTo>
                      <a:pt x="6115" y="3953"/>
                    </a:lnTo>
                    <a:lnTo>
                      <a:pt x="6118" y="3971"/>
                    </a:lnTo>
                    <a:lnTo>
                      <a:pt x="6121" y="3990"/>
                    </a:lnTo>
                    <a:lnTo>
                      <a:pt x="6123" y="4027"/>
                    </a:lnTo>
                    <a:lnTo>
                      <a:pt x="6127" y="4008"/>
                    </a:lnTo>
                    <a:lnTo>
                      <a:pt x="6129" y="4046"/>
                    </a:lnTo>
                    <a:lnTo>
                      <a:pt x="6132" y="4008"/>
                    </a:lnTo>
                    <a:lnTo>
                      <a:pt x="6135" y="3990"/>
                    </a:lnTo>
                    <a:lnTo>
                      <a:pt x="6138" y="3990"/>
                    </a:lnTo>
                    <a:lnTo>
                      <a:pt x="6140" y="4008"/>
                    </a:lnTo>
                    <a:lnTo>
                      <a:pt x="6144" y="4046"/>
                    </a:lnTo>
                    <a:lnTo>
                      <a:pt x="6146" y="4008"/>
                    </a:lnTo>
                    <a:lnTo>
                      <a:pt x="6149" y="3897"/>
                    </a:lnTo>
                    <a:lnTo>
                      <a:pt x="6152" y="3897"/>
                    </a:lnTo>
                    <a:lnTo>
                      <a:pt x="6155" y="3935"/>
                    </a:lnTo>
                    <a:lnTo>
                      <a:pt x="6157" y="3990"/>
                    </a:lnTo>
                    <a:lnTo>
                      <a:pt x="6161" y="3990"/>
                    </a:lnTo>
                    <a:lnTo>
                      <a:pt x="6163" y="3917"/>
                    </a:lnTo>
                    <a:lnTo>
                      <a:pt x="6166" y="4046"/>
                    </a:lnTo>
                    <a:lnTo>
                      <a:pt x="6170" y="4046"/>
                    </a:lnTo>
                    <a:lnTo>
                      <a:pt x="6172" y="3990"/>
                    </a:lnTo>
                    <a:lnTo>
                      <a:pt x="6176" y="4027"/>
                    </a:lnTo>
                    <a:lnTo>
                      <a:pt x="6178" y="3971"/>
                    </a:lnTo>
                    <a:lnTo>
                      <a:pt x="6181" y="3990"/>
                    </a:lnTo>
                    <a:lnTo>
                      <a:pt x="6183" y="4008"/>
                    </a:lnTo>
                    <a:lnTo>
                      <a:pt x="6187" y="4046"/>
                    </a:lnTo>
                    <a:lnTo>
                      <a:pt x="6189" y="404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8" name="Freeform 19"/>
              <p:cNvSpPr>
                <a:spLocks/>
              </p:cNvSpPr>
              <p:nvPr/>
            </p:nvSpPr>
            <p:spPr bwMode="auto">
              <a:xfrm>
                <a:off x="5570" y="3473"/>
                <a:ext cx="121" cy="48"/>
              </a:xfrm>
              <a:custGeom>
                <a:avLst/>
                <a:gdLst>
                  <a:gd name="T0" fmla="*/ 2 w 608"/>
                  <a:gd name="T1" fmla="*/ 37 h 240"/>
                  <a:gd name="T2" fmla="*/ 4 w 608"/>
                  <a:gd name="T3" fmla="*/ 33 h 240"/>
                  <a:gd name="T4" fmla="*/ 6 w 608"/>
                  <a:gd name="T5" fmla="*/ 26 h 240"/>
                  <a:gd name="T6" fmla="*/ 9 w 608"/>
                  <a:gd name="T7" fmla="*/ 7 h 240"/>
                  <a:gd name="T8" fmla="*/ 11 w 608"/>
                  <a:gd name="T9" fmla="*/ 15 h 240"/>
                  <a:gd name="T10" fmla="*/ 13 w 608"/>
                  <a:gd name="T11" fmla="*/ 26 h 240"/>
                  <a:gd name="T12" fmla="*/ 15 w 608"/>
                  <a:gd name="T13" fmla="*/ 26 h 240"/>
                  <a:gd name="T14" fmla="*/ 18 w 608"/>
                  <a:gd name="T15" fmla="*/ 22 h 240"/>
                  <a:gd name="T16" fmla="*/ 20 w 608"/>
                  <a:gd name="T17" fmla="*/ 19 h 240"/>
                  <a:gd name="T18" fmla="*/ 22 w 608"/>
                  <a:gd name="T19" fmla="*/ 11 h 240"/>
                  <a:gd name="T20" fmla="*/ 25 w 608"/>
                  <a:gd name="T21" fmla="*/ 30 h 240"/>
                  <a:gd name="T22" fmla="*/ 27 w 608"/>
                  <a:gd name="T23" fmla="*/ 37 h 240"/>
                  <a:gd name="T24" fmla="*/ 29 w 608"/>
                  <a:gd name="T25" fmla="*/ 19 h 240"/>
                  <a:gd name="T26" fmla="*/ 31 w 608"/>
                  <a:gd name="T27" fmla="*/ 22 h 240"/>
                  <a:gd name="T28" fmla="*/ 34 w 608"/>
                  <a:gd name="T29" fmla="*/ 22 h 240"/>
                  <a:gd name="T30" fmla="*/ 36 w 608"/>
                  <a:gd name="T31" fmla="*/ 26 h 240"/>
                  <a:gd name="T32" fmla="*/ 38 w 608"/>
                  <a:gd name="T33" fmla="*/ 33 h 240"/>
                  <a:gd name="T34" fmla="*/ 41 w 608"/>
                  <a:gd name="T35" fmla="*/ 33 h 240"/>
                  <a:gd name="T36" fmla="*/ 43 w 608"/>
                  <a:gd name="T37" fmla="*/ 37 h 240"/>
                  <a:gd name="T38" fmla="*/ 45 w 608"/>
                  <a:gd name="T39" fmla="*/ 37 h 240"/>
                  <a:gd name="T40" fmla="*/ 47 w 608"/>
                  <a:gd name="T41" fmla="*/ 30 h 240"/>
                  <a:gd name="T42" fmla="*/ 50 w 608"/>
                  <a:gd name="T43" fmla="*/ 19 h 240"/>
                  <a:gd name="T44" fmla="*/ 52 w 608"/>
                  <a:gd name="T45" fmla="*/ 11 h 240"/>
                  <a:gd name="T46" fmla="*/ 54 w 608"/>
                  <a:gd name="T47" fmla="*/ 33 h 240"/>
                  <a:gd name="T48" fmla="*/ 57 w 608"/>
                  <a:gd name="T49" fmla="*/ 22 h 240"/>
                  <a:gd name="T50" fmla="*/ 59 w 608"/>
                  <a:gd name="T51" fmla="*/ 22 h 240"/>
                  <a:gd name="T52" fmla="*/ 61 w 608"/>
                  <a:gd name="T53" fmla="*/ 19 h 240"/>
                  <a:gd name="T54" fmla="*/ 63 w 608"/>
                  <a:gd name="T55" fmla="*/ 30 h 240"/>
                  <a:gd name="T56" fmla="*/ 66 w 608"/>
                  <a:gd name="T57" fmla="*/ 37 h 240"/>
                  <a:gd name="T58" fmla="*/ 68 w 608"/>
                  <a:gd name="T59" fmla="*/ 48 h 240"/>
                  <a:gd name="T60" fmla="*/ 70 w 608"/>
                  <a:gd name="T61" fmla="*/ 26 h 240"/>
                  <a:gd name="T62" fmla="*/ 72 w 608"/>
                  <a:gd name="T63" fmla="*/ 44 h 240"/>
                  <a:gd name="T64" fmla="*/ 75 w 608"/>
                  <a:gd name="T65" fmla="*/ 30 h 240"/>
                  <a:gd name="T66" fmla="*/ 77 w 608"/>
                  <a:gd name="T67" fmla="*/ 30 h 240"/>
                  <a:gd name="T68" fmla="*/ 79 w 608"/>
                  <a:gd name="T69" fmla="*/ 26 h 240"/>
                  <a:gd name="T70" fmla="*/ 82 w 608"/>
                  <a:gd name="T71" fmla="*/ 37 h 240"/>
                  <a:gd name="T72" fmla="*/ 84 w 608"/>
                  <a:gd name="T73" fmla="*/ 33 h 240"/>
                  <a:gd name="T74" fmla="*/ 86 w 608"/>
                  <a:gd name="T75" fmla="*/ 30 h 240"/>
                  <a:gd name="T76" fmla="*/ 89 w 608"/>
                  <a:gd name="T77" fmla="*/ 33 h 240"/>
                  <a:gd name="T78" fmla="*/ 91 w 608"/>
                  <a:gd name="T79" fmla="*/ 37 h 240"/>
                  <a:gd name="T80" fmla="*/ 93 w 608"/>
                  <a:gd name="T81" fmla="*/ 26 h 240"/>
                  <a:gd name="T82" fmla="*/ 95 w 608"/>
                  <a:gd name="T83" fmla="*/ 37 h 240"/>
                  <a:gd name="T84" fmla="*/ 98 w 608"/>
                  <a:gd name="T85" fmla="*/ 37 h 240"/>
                  <a:gd name="T86" fmla="*/ 100 w 608"/>
                  <a:gd name="T87" fmla="*/ 37 h 240"/>
                  <a:gd name="T88" fmla="*/ 102 w 608"/>
                  <a:gd name="T89" fmla="*/ 48 h 240"/>
                  <a:gd name="T90" fmla="*/ 104 w 608"/>
                  <a:gd name="T91" fmla="*/ 30 h 240"/>
                  <a:gd name="T92" fmla="*/ 107 w 608"/>
                  <a:gd name="T93" fmla="*/ 11 h 240"/>
                  <a:gd name="T94" fmla="*/ 109 w 608"/>
                  <a:gd name="T95" fmla="*/ 26 h 240"/>
                  <a:gd name="T96" fmla="*/ 111 w 608"/>
                  <a:gd name="T97" fmla="*/ 37 h 240"/>
                  <a:gd name="T98" fmla="*/ 114 w 608"/>
                  <a:gd name="T99" fmla="*/ 41 h 240"/>
                  <a:gd name="T100" fmla="*/ 116 w 608"/>
                  <a:gd name="T101" fmla="*/ 37 h 240"/>
                  <a:gd name="T102" fmla="*/ 118 w 608"/>
                  <a:gd name="T103" fmla="*/ 30 h 240"/>
                  <a:gd name="T104" fmla="*/ 121 w 608"/>
                  <a:gd name="T105" fmla="*/ 3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8" h="240">
                    <a:moveTo>
                      <a:pt x="0" y="204"/>
                    </a:moveTo>
                    <a:lnTo>
                      <a:pt x="4" y="93"/>
                    </a:lnTo>
                    <a:lnTo>
                      <a:pt x="6" y="166"/>
                    </a:lnTo>
                    <a:lnTo>
                      <a:pt x="9" y="185"/>
                    </a:lnTo>
                    <a:lnTo>
                      <a:pt x="11" y="148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21" y="166"/>
                    </a:lnTo>
                    <a:lnTo>
                      <a:pt x="23" y="148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38" y="75"/>
                    </a:lnTo>
                    <a:lnTo>
                      <a:pt x="41" y="75"/>
                    </a:lnTo>
                    <a:lnTo>
                      <a:pt x="43" y="37"/>
                    </a:lnTo>
                    <a:lnTo>
                      <a:pt x="47" y="111"/>
                    </a:lnTo>
                    <a:lnTo>
                      <a:pt x="49" y="148"/>
                    </a:lnTo>
                    <a:lnTo>
                      <a:pt x="52" y="166"/>
                    </a:lnTo>
                    <a:lnTo>
                      <a:pt x="55" y="75"/>
                    </a:lnTo>
                    <a:lnTo>
                      <a:pt x="58" y="129"/>
                    </a:lnTo>
                    <a:lnTo>
                      <a:pt x="60" y="166"/>
                    </a:lnTo>
                    <a:lnTo>
                      <a:pt x="64" y="111"/>
                    </a:lnTo>
                    <a:lnTo>
                      <a:pt x="66" y="129"/>
                    </a:lnTo>
                    <a:lnTo>
                      <a:pt x="69" y="111"/>
                    </a:lnTo>
                    <a:lnTo>
                      <a:pt x="72" y="148"/>
                    </a:lnTo>
                    <a:lnTo>
                      <a:pt x="75" y="185"/>
                    </a:lnTo>
                    <a:lnTo>
                      <a:pt x="77" y="129"/>
                    </a:lnTo>
                    <a:lnTo>
                      <a:pt x="81" y="185"/>
                    </a:lnTo>
                    <a:lnTo>
                      <a:pt x="83" y="111"/>
                    </a:lnTo>
                    <a:lnTo>
                      <a:pt x="86" y="75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5" y="111"/>
                    </a:lnTo>
                    <a:lnTo>
                      <a:pt x="98" y="111"/>
                    </a:lnTo>
                    <a:lnTo>
                      <a:pt x="101" y="93"/>
                    </a:lnTo>
                    <a:lnTo>
                      <a:pt x="103" y="111"/>
                    </a:lnTo>
                    <a:lnTo>
                      <a:pt x="107" y="185"/>
                    </a:lnTo>
                    <a:lnTo>
                      <a:pt x="109" y="129"/>
                    </a:lnTo>
                    <a:lnTo>
                      <a:pt x="112" y="55"/>
                    </a:lnTo>
                    <a:lnTo>
                      <a:pt x="115" y="93"/>
                    </a:lnTo>
                    <a:lnTo>
                      <a:pt x="118" y="148"/>
                    </a:lnTo>
                    <a:lnTo>
                      <a:pt x="120" y="204"/>
                    </a:lnTo>
                    <a:lnTo>
                      <a:pt x="124" y="148"/>
                    </a:lnTo>
                    <a:lnTo>
                      <a:pt x="126" y="111"/>
                    </a:lnTo>
                    <a:lnTo>
                      <a:pt x="129" y="148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7" y="111"/>
                    </a:lnTo>
                    <a:lnTo>
                      <a:pt x="141" y="148"/>
                    </a:lnTo>
                    <a:lnTo>
                      <a:pt x="143" y="166"/>
                    </a:lnTo>
                    <a:lnTo>
                      <a:pt x="146" y="93"/>
                    </a:lnTo>
                    <a:lnTo>
                      <a:pt x="150" y="93"/>
                    </a:lnTo>
                    <a:lnTo>
                      <a:pt x="152" y="75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61" y="129"/>
                    </a:lnTo>
                    <a:lnTo>
                      <a:pt x="163" y="0"/>
                    </a:lnTo>
                    <a:lnTo>
                      <a:pt x="167" y="37"/>
                    </a:lnTo>
                    <a:lnTo>
                      <a:pt x="169" y="111"/>
                    </a:lnTo>
                    <a:lnTo>
                      <a:pt x="173" y="93"/>
                    </a:lnTo>
                    <a:lnTo>
                      <a:pt x="175" y="111"/>
                    </a:lnTo>
                    <a:lnTo>
                      <a:pt x="178" y="93"/>
                    </a:lnTo>
                    <a:lnTo>
                      <a:pt x="180" y="129"/>
                    </a:lnTo>
                    <a:lnTo>
                      <a:pt x="184" y="148"/>
                    </a:lnTo>
                    <a:lnTo>
                      <a:pt x="186" y="55"/>
                    </a:lnTo>
                    <a:lnTo>
                      <a:pt x="190" y="129"/>
                    </a:lnTo>
                    <a:lnTo>
                      <a:pt x="192" y="166"/>
                    </a:lnTo>
                    <a:lnTo>
                      <a:pt x="195" y="222"/>
                    </a:lnTo>
                    <a:lnTo>
                      <a:pt x="199" y="148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29"/>
                    </a:lnTo>
                    <a:lnTo>
                      <a:pt x="210" y="148"/>
                    </a:lnTo>
                    <a:lnTo>
                      <a:pt x="212" y="185"/>
                    </a:lnTo>
                    <a:lnTo>
                      <a:pt x="216" y="185"/>
                    </a:lnTo>
                    <a:lnTo>
                      <a:pt x="218" y="185"/>
                    </a:lnTo>
                    <a:lnTo>
                      <a:pt x="221" y="204"/>
                    </a:lnTo>
                    <a:lnTo>
                      <a:pt x="224" y="185"/>
                    </a:lnTo>
                    <a:lnTo>
                      <a:pt x="227" y="185"/>
                    </a:lnTo>
                    <a:lnTo>
                      <a:pt x="229" y="222"/>
                    </a:lnTo>
                    <a:lnTo>
                      <a:pt x="233" y="222"/>
                    </a:lnTo>
                    <a:lnTo>
                      <a:pt x="235" y="166"/>
                    </a:lnTo>
                    <a:lnTo>
                      <a:pt x="238" y="148"/>
                    </a:lnTo>
                    <a:lnTo>
                      <a:pt x="241" y="129"/>
                    </a:lnTo>
                    <a:lnTo>
                      <a:pt x="244" y="148"/>
                    </a:lnTo>
                    <a:lnTo>
                      <a:pt x="246" y="166"/>
                    </a:lnTo>
                    <a:lnTo>
                      <a:pt x="250" y="93"/>
                    </a:lnTo>
                    <a:lnTo>
                      <a:pt x="253" y="148"/>
                    </a:lnTo>
                    <a:lnTo>
                      <a:pt x="255" y="129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129"/>
                    </a:lnTo>
                    <a:lnTo>
                      <a:pt x="267" y="166"/>
                    </a:lnTo>
                    <a:lnTo>
                      <a:pt x="270" y="148"/>
                    </a:lnTo>
                    <a:lnTo>
                      <a:pt x="272" y="166"/>
                    </a:lnTo>
                    <a:lnTo>
                      <a:pt x="276" y="166"/>
                    </a:lnTo>
                    <a:lnTo>
                      <a:pt x="278" y="55"/>
                    </a:lnTo>
                    <a:lnTo>
                      <a:pt x="281" y="93"/>
                    </a:lnTo>
                    <a:lnTo>
                      <a:pt x="284" y="111"/>
                    </a:lnTo>
                    <a:lnTo>
                      <a:pt x="287" y="148"/>
                    </a:lnTo>
                    <a:lnTo>
                      <a:pt x="289" y="55"/>
                    </a:lnTo>
                    <a:lnTo>
                      <a:pt x="293" y="93"/>
                    </a:lnTo>
                    <a:lnTo>
                      <a:pt x="295" y="111"/>
                    </a:lnTo>
                    <a:lnTo>
                      <a:pt x="298" y="93"/>
                    </a:lnTo>
                    <a:lnTo>
                      <a:pt x="301" y="129"/>
                    </a:lnTo>
                    <a:lnTo>
                      <a:pt x="304" y="185"/>
                    </a:lnTo>
                    <a:lnTo>
                      <a:pt x="308" y="93"/>
                    </a:lnTo>
                    <a:lnTo>
                      <a:pt x="310" y="148"/>
                    </a:lnTo>
                    <a:lnTo>
                      <a:pt x="313" y="111"/>
                    </a:lnTo>
                    <a:lnTo>
                      <a:pt x="315" y="222"/>
                    </a:lnTo>
                    <a:lnTo>
                      <a:pt x="319" y="148"/>
                    </a:lnTo>
                    <a:lnTo>
                      <a:pt x="321" y="166"/>
                    </a:lnTo>
                    <a:lnTo>
                      <a:pt x="325" y="148"/>
                    </a:lnTo>
                    <a:lnTo>
                      <a:pt x="327" y="185"/>
                    </a:lnTo>
                    <a:lnTo>
                      <a:pt x="330" y="185"/>
                    </a:lnTo>
                    <a:lnTo>
                      <a:pt x="332" y="111"/>
                    </a:lnTo>
                    <a:lnTo>
                      <a:pt x="336" y="185"/>
                    </a:lnTo>
                    <a:lnTo>
                      <a:pt x="338" y="166"/>
                    </a:lnTo>
                    <a:lnTo>
                      <a:pt x="342" y="240"/>
                    </a:lnTo>
                    <a:lnTo>
                      <a:pt x="344" y="148"/>
                    </a:lnTo>
                    <a:lnTo>
                      <a:pt x="347" y="93"/>
                    </a:lnTo>
                    <a:lnTo>
                      <a:pt x="349" y="166"/>
                    </a:lnTo>
                    <a:lnTo>
                      <a:pt x="353" y="129"/>
                    </a:lnTo>
                    <a:lnTo>
                      <a:pt x="356" y="166"/>
                    </a:lnTo>
                    <a:lnTo>
                      <a:pt x="359" y="129"/>
                    </a:lnTo>
                    <a:lnTo>
                      <a:pt x="362" y="93"/>
                    </a:lnTo>
                    <a:lnTo>
                      <a:pt x="364" y="222"/>
                    </a:lnTo>
                    <a:lnTo>
                      <a:pt x="368" y="204"/>
                    </a:lnTo>
                    <a:lnTo>
                      <a:pt x="370" y="185"/>
                    </a:lnTo>
                    <a:lnTo>
                      <a:pt x="373" y="148"/>
                    </a:lnTo>
                    <a:lnTo>
                      <a:pt x="376" y="148"/>
                    </a:lnTo>
                    <a:lnTo>
                      <a:pt x="379" y="166"/>
                    </a:lnTo>
                    <a:lnTo>
                      <a:pt x="381" y="185"/>
                    </a:lnTo>
                    <a:lnTo>
                      <a:pt x="385" y="185"/>
                    </a:lnTo>
                    <a:lnTo>
                      <a:pt x="387" y="148"/>
                    </a:lnTo>
                    <a:lnTo>
                      <a:pt x="390" y="148"/>
                    </a:lnTo>
                    <a:lnTo>
                      <a:pt x="393" y="148"/>
                    </a:lnTo>
                    <a:lnTo>
                      <a:pt x="396" y="129"/>
                    </a:lnTo>
                    <a:lnTo>
                      <a:pt x="398" y="129"/>
                    </a:lnTo>
                    <a:lnTo>
                      <a:pt x="402" y="185"/>
                    </a:lnTo>
                    <a:lnTo>
                      <a:pt x="405" y="148"/>
                    </a:lnTo>
                    <a:lnTo>
                      <a:pt x="407" y="185"/>
                    </a:lnTo>
                    <a:lnTo>
                      <a:pt x="411" y="185"/>
                    </a:lnTo>
                    <a:lnTo>
                      <a:pt x="413" y="204"/>
                    </a:lnTo>
                    <a:lnTo>
                      <a:pt x="416" y="166"/>
                    </a:lnTo>
                    <a:lnTo>
                      <a:pt x="419" y="148"/>
                    </a:lnTo>
                    <a:lnTo>
                      <a:pt x="422" y="166"/>
                    </a:lnTo>
                    <a:lnTo>
                      <a:pt x="424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3" y="148"/>
                    </a:lnTo>
                    <a:lnTo>
                      <a:pt x="436" y="166"/>
                    </a:lnTo>
                    <a:lnTo>
                      <a:pt x="439" y="185"/>
                    </a:lnTo>
                    <a:lnTo>
                      <a:pt x="441" y="93"/>
                    </a:lnTo>
                    <a:lnTo>
                      <a:pt x="445" y="166"/>
                    </a:lnTo>
                    <a:lnTo>
                      <a:pt x="447" y="166"/>
                    </a:lnTo>
                    <a:lnTo>
                      <a:pt x="450" y="166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9" y="111"/>
                    </a:lnTo>
                    <a:lnTo>
                      <a:pt x="462" y="148"/>
                    </a:lnTo>
                    <a:lnTo>
                      <a:pt x="465" y="111"/>
                    </a:lnTo>
                    <a:lnTo>
                      <a:pt x="467" y="129"/>
                    </a:lnTo>
                    <a:lnTo>
                      <a:pt x="471" y="111"/>
                    </a:lnTo>
                    <a:lnTo>
                      <a:pt x="473" y="166"/>
                    </a:lnTo>
                    <a:lnTo>
                      <a:pt x="476" y="129"/>
                    </a:lnTo>
                    <a:lnTo>
                      <a:pt x="479" y="185"/>
                    </a:lnTo>
                    <a:lnTo>
                      <a:pt x="482" y="185"/>
                    </a:lnTo>
                    <a:lnTo>
                      <a:pt x="484" y="185"/>
                    </a:lnTo>
                    <a:lnTo>
                      <a:pt x="488" y="185"/>
                    </a:lnTo>
                    <a:lnTo>
                      <a:pt x="490" y="185"/>
                    </a:lnTo>
                    <a:lnTo>
                      <a:pt x="494" y="166"/>
                    </a:lnTo>
                    <a:lnTo>
                      <a:pt x="497" y="129"/>
                    </a:lnTo>
                    <a:lnTo>
                      <a:pt x="499" y="222"/>
                    </a:lnTo>
                    <a:lnTo>
                      <a:pt x="503" y="185"/>
                    </a:lnTo>
                    <a:lnTo>
                      <a:pt x="505" y="222"/>
                    </a:lnTo>
                    <a:lnTo>
                      <a:pt x="508" y="185"/>
                    </a:lnTo>
                    <a:lnTo>
                      <a:pt x="511" y="129"/>
                    </a:lnTo>
                    <a:lnTo>
                      <a:pt x="514" y="240"/>
                    </a:lnTo>
                    <a:lnTo>
                      <a:pt x="516" y="148"/>
                    </a:lnTo>
                    <a:lnTo>
                      <a:pt x="520" y="166"/>
                    </a:lnTo>
                    <a:lnTo>
                      <a:pt x="522" y="148"/>
                    </a:lnTo>
                    <a:lnTo>
                      <a:pt x="525" y="148"/>
                    </a:lnTo>
                    <a:lnTo>
                      <a:pt x="528" y="129"/>
                    </a:lnTo>
                    <a:lnTo>
                      <a:pt x="531" y="111"/>
                    </a:lnTo>
                    <a:lnTo>
                      <a:pt x="533" y="129"/>
                    </a:lnTo>
                    <a:lnTo>
                      <a:pt x="537" y="55"/>
                    </a:lnTo>
                    <a:lnTo>
                      <a:pt x="539" y="93"/>
                    </a:lnTo>
                    <a:lnTo>
                      <a:pt x="542" y="148"/>
                    </a:lnTo>
                    <a:lnTo>
                      <a:pt x="546" y="111"/>
                    </a:lnTo>
                    <a:lnTo>
                      <a:pt x="548" y="129"/>
                    </a:lnTo>
                    <a:lnTo>
                      <a:pt x="551" y="148"/>
                    </a:lnTo>
                    <a:lnTo>
                      <a:pt x="554" y="185"/>
                    </a:lnTo>
                    <a:lnTo>
                      <a:pt x="557" y="148"/>
                    </a:lnTo>
                    <a:lnTo>
                      <a:pt x="559" y="185"/>
                    </a:lnTo>
                    <a:lnTo>
                      <a:pt x="563" y="222"/>
                    </a:lnTo>
                    <a:lnTo>
                      <a:pt x="565" y="148"/>
                    </a:lnTo>
                    <a:lnTo>
                      <a:pt x="568" y="166"/>
                    </a:lnTo>
                    <a:lnTo>
                      <a:pt x="571" y="204"/>
                    </a:lnTo>
                    <a:lnTo>
                      <a:pt x="574" y="166"/>
                    </a:lnTo>
                    <a:lnTo>
                      <a:pt x="576" y="129"/>
                    </a:lnTo>
                    <a:lnTo>
                      <a:pt x="580" y="185"/>
                    </a:lnTo>
                    <a:lnTo>
                      <a:pt x="582" y="185"/>
                    </a:lnTo>
                    <a:lnTo>
                      <a:pt x="585" y="204"/>
                    </a:lnTo>
                    <a:lnTo>
                      <a:pt x="589" y="204"/>
                    </a:lnTo>
                    <a:lnTo>
                      <a:pt x="591" y="148"/>
                    </a:lnTo>
                    <a:lnTo>
                      <a:pt x="594" y="148"/>
                    </a:lnTo>
                    <a:lnTo>
                      <a:pt x="597" y="185"/>
                    </a:lnTo>
                    <a:lnTo>
                      <a:pt x="600" y="166"/>
                    </a:lnTo>
                    <a:lnTo>
                      <a:pt x="602" y="204"/>
                    </a:lnTo>
                    <a:lnTo>
                      <a:pt x="606" y="185"/>
                    </a:lnTo>
                    <a:lnTo>
                      <a:pt x="608" y="18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8976" name="Rectangle 20"/>
            <p:cNvSpPr>
              <a:spLocks noChangeArrowheads="1"/>
            </p:cNvSpPr>
            <p:nvPr/>
          </p:nvSpPr>
          <p:spPr bwMode="auto">
            <a:xfrm>
              <a:off x="2699" y="370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8925" name="AutoShape 21"/>
          <p:cNvSpPr>
            <a:spLocks noChangeArrowheads="1"/>
          </p:cNvSpPr>
          <p:nvPr/>
        </p:nvSpPr>
        <p:spPr bwMode="auto">
          <a:xfrm>
            <a:off x="4067175" y="6092825"/>
            <a:ext cx="1081088" cy="144463"/>
          </a:xfrm>
          <a:prstGeom prst="rightArrow">
            <a:avLst>
              <a:gd name="adj1" fmla="val 50000"/>
              <a:gd name="adj2" fmla="val 1870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6" name="Text Box 22"/>
          <p:cNvSpPr txBox="1">
            <a:spLocks noChangeArrowheads="1"/>
          </p:cNvSpPr>
          <p:nvPr/>
        </p:nvSpPr>
        <p:spPr bwMode="auto">
          <a:xfrm>
            <a:off x="5689068" y="6195730"/>
            <a:ext cx="3372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Identical peptides from different samples </a:t>
            </a:r>
          </a:p>
          <a:p>
            <a:pPr algn="ctr" eaLnBrk="1" hangingPunct="1"/>
            <a:r>
              <a:rPr lang="cs-CZ" altLang="cs-CZ" sz="1400" b="1"/>
              <a:t>are distinguished</a:t>
            </a:r>
          </a:p>
        </p:txBody>
      </p:sp>
      <p:sp>
        <p:nvSpPr>
          <p:cNvPr id="38927" name="AutoShape 23"/>
          <p:cNvSpPr>
            <a:spLocks noChangeArrowheads="1"/>
          </p:cNvSpPr>
          <p:nvPr/>
        </p:nvSpPr>
        <p:spPr bwMode="auto">
          <a:xfrm rot="-5400000">
            <a:off x="6834981" y="4037807"/>
            <a:ext cx="1081087" cy="152400"/>
          </a:xfrm>
          <a:prstGeom prst="rightArrow">
            <a:avLst>
              <a:gd name="adj1" fmla="val 50000"/>
              <a:gd name="adj2" fmla="val 177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8928" name="Group 24"/>
          <p:cNvGrpSpPr>
            <a:grpSpLocks/>
          </p:cNvGrpSpPr>
          <p:nvPr/>
        </p:nvGrpSpPr>
        <p:grpSpPr bwMode="auto">
          <a:xfrm>
            <a:off x="6659563" y="1557338"/>
            <a:ext cx="1355725" cy="1873250"/>
            <a:chOff x="4345" y="1047"/>
            <a:chExt cx="854" cy="1180"/>
          </a:xfrm>
        </p:grpSpPr>
        <p:sp>
          <p:nvSpPr>
            <p:cNvPr id="38966" name="Rectangle 25"/>
            <p:cNvSpPr>
              <a:spLocks noChangeArrowheads="1"/>
            </p:cNvSpPr>
            <p:nvPr/>
          </p:nvSpPr>
          <p:spPr bwMode="auto">
            <a:xfrm>
              <a:off x="4382" y="1047"/>
              <a:ext cx="81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7" name="Rectangle 26"/>
            <p:cNvSpPr>
              <a:spLocks noChangeArrowheads="1"/>
            </p:cNvSpPr>
            <p:nvPr/>
          </p:nvSpPr>
          <p:spPr bwMode="auto">
            <a:xfrm>
              <a:off x="4649" y="1344"/>
              <a:ext cx="136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FF0000"/>
                </a:solidFill>
              </a:endParaRPr>
            </a:p>
          </p:txBody>
        </p:sp>
        <p:sp>
          <p:nvSpPr>
            <p:cNvPr id="38968" name="Rectangle 27"/>
            <p:cNvSpPr>
              <a:spLocks noChangeArrowheads="1"/>
            </p:cNvSpPr>
            <p:nvPr/>
          </p:nvSpPr>
          <p:spPr bwMode="auto">
            <a:xfrm>
              <a:off x="4785" y="1752"/>
              <a:ext cx="136" cy="27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9" name="Line 28"/>
            <p:cNvSpPr>
              <a:spLocks noChangeShapeType="1"/>
            </p:cNvSpPr>
            <p:nvPr/>
          </p:nvSpPr>
          <p:spPr bwMode="auto">
            <a:xfrm>
              <a:off x="4422" y="202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70" name="Line 29"/>
            <p:cNvSpPr>
              <a:spLocks noChangeShapeType="1"/>
            </p:cNvSpPr>
            <p:nvPr/>
          </p:nvSpPr>
          <p:spPr bwMode="auto">
            <a:xfrm>
              <a:off x="4558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71" name="Text Box 30"/>
            <p:cNvSpPr txBox="1">
              <a:spLocks noChangeArrowheads="1"/>
            </p:cNvSpPr>
            <p:nvPr/>
          </p:nvSpPr>
          <p:spPr bwMode="auto">
            <a:xfrm>
              <a:off x="4345" y="1239"/>
              <a:ext cx="2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700"/>
                <a:t>100%</a:t>
              </a:r>
            </a:p>
          </p:txBody>
        </p:sp>
        <p:sp>
          <p:nvSpPr>
            <p:cNvPr id="38972" name="Line 31"/>
            <p:cNvSpPr>
              <a:spLocks noChangeShapeType="1"/>
            </p:cNvSpPr>
            <p:nvPr/>
          </p:nvSpPr>
          <p:spPr bwMode="auto">
            <a:xfrm>
              <a:off x="4513" y="13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929" name="Text Box 32"/>
          <p:cNvSpPr txBox="1">
            <a:spLocks noChangeArrowheads="1"/>
          </p:cNvSpPr>
          <p:nvPr/>
        </p:nvSpPr>
        <p:spPr bwMode="auto">
          <a:xfrm>
            <a:off x="395578" y="1143992"/>
            <a:ext cx="1497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Protein sample A</a:t>
            </a:r>
          </a:p>
        </p:txBody>
      </p:sp>
      <p:sp>
        <p:nvSpPr>
          <p:cNvPr id="38930" name="Text Box 33"/>
          <p:cNvSpPr txBox="1">
            <a:spLocks noChangeArrowheads="1"/>
          </p:cNvSpPr>
          <p:nvPr/>
        </p:nvSpPr>
        <p:spPr bwMode="auto">
          <a:xfrm>
            <a:off x="2339975" y="1412875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SILAC, </a:t>
            </a:r>
            <a:r>
              <a:rPr lang="cs-CZ" altLang="cs-CZ" sz="1400" b="1" i="1"/>
              <a:t>in-vivo</a:t>
            </a:r>
          </a:p>
        </p:txBody>
      </p:sp>
      <p:sp>
        <p:nvSpPr>
          <p:cNvPr id="38931" name="Text Box 34"/>
          <p:cNvSpPr txBox="1">
            <a:spLocks noChangeArrowheads="1"/>
          </p:cNvSpPr>
          <p:nvPr/>
        </p:nvSpPr>
        <p:spPr bwMode="auto">
          <a:xfrm>
            <a:off x="2197948" y="6035534"/>
            <a:ext cx="18430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b="1"/>
              <a:t>LC-MS</a:t>
            </a:r>
          </a:p>
          <a:p>
            <a:pPr algn="ctr" eaLnBrk="1" hangingPunct="1"/>
            <a:r>
              <a:rPr lang="cs-CZ" altLang="cs-CZ" sz="1400" b="1">
                <a:solidFill>
                  <a:srgbClr val="008000"/>
                </a:solidFill>
              </a:rPr>
              <a:t>LC-MS/MS (iTRAQ)</a:t>
            </a:r>
            <a:r>
              <a:rPr lang="cs-CZ" altLang="cs-CZ" sz="1400" b="1"/>
              <a:t> </a:t>
            </a:r>
          </a:p>
        </p:txBody>
      </p:sp>
      <p:grpSp>
        <p:nvGrpSpPr>
          <p:cNvPr id="106567" name="Group 71"/>
          <p:cNvGrpSpPr>
            <a:grpSpLocks/>
          </p:cNvGrpSpPr>
          <p:nvPr/>
        </p:nvGrpSpPr>
        <p:grpSpPr bwMode="auto">
          <a:xfrm>
            <a:off x="2124075" y="1350963"/>
            <a:ext cx="1797050" cy="1158875"/>
            <a:chOff x="1338" y="851"/>
            <a:chExt cx="1132" cy="730"/>
          </a:xfrm>
        </p:grpSpPr>
        <p:sp>
          <p:nvSpPr>
            <p:cNvPr id="38964" name="Text Box 36"/>
            <p:cNvSpPr txBox="1">
              <a:spLocks noChangeArrowheads="1"/>
            </p:cNvSpPr>
            <p:nvPr/>
          </p:nvSpPr>
          <p:spPr bwMode="auto">
            <a:xfrm>
              <a:off x="1338" y="1389"/>
              <a:ext cx="11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/>
                <a:t>ICAT, ICPL, iTRAQ</a:t>
              </a:r>
            </a:p>
          </p:txBody>
        </p:sp>
        <p:sp>
          <p:nvSpPr>
            <p:cNvPr id="38965" name="Rectangle 37"/>
            <p:cNvSpPr>
              <a:spLocks noChangeArrowheads="1"/>
            </p:cNvSpPr>
            <p:nvPr/>
          </p:nvSpPr>
          <p:spPr bwMode="auto">
            <a:xfrm>
              <a:off x="1441" y="851"/>
              <a:ext cx="907" cy="31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06568" name="Group 72"/>
          <p:cNvGrpSpPr>
            <a:grpSpLocks/>
          </p:cNvGrpSpPr>
          <p:nvPr/>
        </p:nvGrpSpPr>
        <p:grpSpPr bwMode="auto">
          <a:xfrm>
            <a:off x="859796" y="2111987"/>
            <a:ext cx="4321175" cy="3629025"/>
            <a:chOff x="340" y="4519"/>
            <a:chExt cx="2722" cy="2286"/>
          </a:xfrm>
        </p:grpSpPr>
        <p:sp>
          <p:nvSpPr>
            <p:cNvPr id="38955" name="Rectangle 40" descr="Pergamen"/>
            <p:cNvSpPr>
              <a:spLocks noChangeArrowheads="1"/>
            </p:cNvSpPr>
            <p:nvPr/>
          </p:nvSpPr>
          <p:spPr bwMode="auto">
            <a:xfrm>
              <a:off x="852" y="5716"/>
              <a:ext cx="1859" cy="8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6" name="AutoShape 41"/>
            <p:cNvSpPr>
              <a:spLocks noChangeArrowheads="1"/>
            </p:cNvSpPr>
            <p:nvPr/>
          </p:nvSpPr>
          <p:spPr bwMode="auto">
            <a:xfrm rot="5400000">
              <a:off x="807" y="6124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7" name="AutoShape 42"/>
            <p:cNvSpPr>
              <a:spLocks noChangeArrowheads="1"/>
            </p:cNvSpPr>
            <p:nvPr/>
          </p:nvSpPr>
          <p:spPr bwMode="auto">
            <a:xfrm rot="5400000">
              <a:off x="2122" y="6124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8" name="AutoShape 43"/>
            <p:cNvSpPr>
              <a:spLocks noChangeArrowheads="1"/>
            </p:cNvSpPr>
            <p:nvPr/>
          </p:nvSpPr>
          <p:spPr bwMode="auto">
            <a:xfrm rot="2566821">
              <a:off x="1123" y="6668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9" name="AutoShape 44"/>
            <p:cNvSpPr>
              <a:spLocks noChangeArrowheads="1"/>
            </p:cNvSpPr>
            <p:nvPr/>
          </p:nvSpPr>
          <p:spPr bwMode="auto">
            <a:xfrm rot="19033179" flipH="1">
              <a:off x="1804" y="6668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0" name="Text Box 45"/>
            <p:cNvSpPr txBox="1">
              <a:spLocks noChangeArrowheads="1"/>
            </p:cNvSpPr>
            <p:nvPr/>
          </p:nvSpPr>
          <p:spPr bwMode="auto">
            <a:xfrm>
              <a:off x="922" y="5684"/>
              <a:ext cx="160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/>
                <a:t>Separated digestion of samples</a:t>
              </a:r>
            </a:p>
          </p:txBody>
        </p:sp>
        <p:sp>
          <p:nvSpPr>
            <p:cNvPr id="38961" name="Rectangle 46" descr="Pergamen"/>
            <p:cNvSpPr>
              <a:spLocks noChangeArrowheads="1"/>
            </p:cNvSpPr>
            <p:nvPr/>
          </p:nvSpPr>
          <p:spPr bwMode="auto">
            <a:xfrm>
              <a:off x="340" y="4951"/>
              <a:ext cx="2722" cy="77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2" name="Text Box 47"/>
            <p:cNvSpPr txBox="1">
              <a:spLocks noChangeArrowheads="1"/>
            </p:cNvSpPr>
            <p:nvPr/>
          </p:nvSpPr>
          <p:spPr bwMode="auto">
            <a:xfrm>
              <a:off x="1287" y="6067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/>
                <a:t>iTRAQ, </a:t>
              </a:r>
              <a:r>
                <a:rPr lang="cs-CZ" altLang="cs-CZ" sz="1400" b="1" baseline="30000"/>
                <a:t>16</a:t>
              </a:r>
              <a:r>
                <a:rPr lang="cs-CZ" altLang="cs-CZ" sz="1400" b="1"/>
                <a:t>O/ </a:t>
              </a:r>
              <a:r>
                <a:rPr lang="cs-CZ" altLang="cs-CZ" sz="1400" b="1" baseline="30000"/>
                <a:t>18</a:t>
              </a:r>
              <a:r>
                <a:rPr lang="cs-CZ" altLang="cs-CZ" sz="1400" b="1"/>
                <a:t>O</a:t>
              </a:r>
            </a:p>
          </p:txBody>
        </p:sp>
        <p:sp>
          <p:nvSpPr>
            <p:cNvPr id="38963" name="Rectangle 48" descr="Pergamen"/>
            <p:cNvSpPr>
              <a:spLocks noChangeArrowheads="1"/>
            </p:cNvSpPr>
            <p:nvPr/>
          </p:nvSpPr>
          <p:spPr bwMode="auto">
            <a:xfrm>
              <a:off x="1087" y="4519"/>
              <a:ext cx="1225" cy="31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06569" name="Group 73"/>
          <p:cNvGrpSpPr>
            <a:grpSpLocks/>
          </p:cNvGrpSpPr>
          <p:nvPr/>
        </p:nvGrpSpPr>
        <p:grpSpPr bwMode="auto">
          <a:xfrm>
            <a:off x="3876105" y="725848"/>
            <a:ext cx="5111754" cy="5984876"/>
            <a:chOff x="5919" y="482"/>
            <a:chExt cx="3220" cy="3770"/>
          </a:xfrm>
        </p:grpSpPr>
        <p:sp>
          <p:nvSpPr>
            <p:cNvPr id="38936" name="Rectangle 50" descr="Pergamen"/>
            <p:cNvSpPr>
              <a:spLocks noChangeArrowheads="1"/>
            </p:cNvSpPr>
            <p:nvPr/>
          </p:nvSpPr>
          <p:spPr bwMode="auto">
            <a:xfrm>
              <a:off x="7143" y="755"/>
              <a:ext cx="1996" cy="349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37" name="Rectangle 51" descr="Pergamen"/>
            <p:cNvSpPr>
              <a:spLocks noChangeArrowheads="1"/>
            </p:cNvSpPr>
            <p:nvPr/>
          </p:nvSpPr>
          <p:spPr bwMode="auto">
            <a:xfrm>
              <a:off x="5919" y="3703"/>
              <a:ext cx="1315" cy="54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38938" name="Group 52"/>
            <p:cNvGrpSpPr>
              <a:grpSpLocks/>
            </p:cNvGrpSpPr>
            <p:nvPr/>
          </p:nvGrpSpPr>
          <p:grpSpPr bwMode="auto">
            <a:xfrm>
              <a:off x="6009" y="482"/>
              <a:ext cx="3086" cy="3770"/>
              <a:chOff x="2562" y="436"/>
              <a:chExt cx="3086" cy="3770"/>
            </a:xfrm>
          </p:grpSpPr>
          <p:grpSp>
            <p:nvGrpSpPr>
              <p:cNvPr id="38939" name="Group 53"/>
              <p:cNvGrpSpPr>
                <a:grpSpLocks/>
              </p:cNvGrpSpPr>
              <p:nvPr/>
            </p:nvGrpSpPr>
            <p:grpSpPr bwMode="auto">
              <a:xfrm>
                <a:off x="4126" y="1706"/>
                <a:ext cx="1249" cy="914"/>
                <a:chOff x="4176" y="1392"/>
                <a:chExt cx="1344" cy="1192"/>
              </a:xfrm>
            </p:grpSpPr>
            <p:pic>
              <p:nvPicPr>
                <p:cNvPr id="38953" name="Picture 5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6" y="1392"/>
                  <a:ext cx="1344" cy="1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954" name="Rectangle 55"/>
                <p:cNvSpPr>
                  <a:spLocks noChangeArrowheads="1"/>
                </p:cNvSpPr>
                <p:nvPr/>
              </p:nvSpPr>
              <p:spPr bwMode="auto">
                <a:xfrm>
                  <a:off x="4320" y="1392"/>
                  <a:ext cx="960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aphicFrame>
            <p:nvGraphicFramePr>
              <p:cNvPr id="38940" name="Object 56"/>
              <p:cNvGraphicFramePr>
                <a:graphicFrameLocks noChangeAspect="1"/>
              </p:cNvGraphicFramePr>
              <p:nvPr/>
            </p:nvGraphicFramePr>
            <p:xfrm>
              <a:off x="4127" y="436"/>
              <a:ext cx="1248" cy="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068" name="Graf" r:id="rId5" imgW="3000375" imgH="2419350" progId="Excel.Chart.8">
                      <p:embed/>
                    </p:oleObj>
                  </mc:Choice>
                  <mc:Fallback>
                    <p:oleObj name="Graf" r:id="rId5" imgW="3000375" imgH="2419350" progId="Excel.Chart.8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7" y="436"/>
                            <a:ext cx="1248" cy="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941" name="Group 57"/>
              <p:cNvGrpSpPr>
                <a:grpSpLocks/>
              </p:cNvGrpSpPr>
              <p:nvPr/>
            </p:nvGrpSpPr>
            <p:grpSpPr bwMode="auto">
              <a:xfrm>
                <a:off x="4099" y="2976"/>
                <a:ext cx="1276" cy="862"/>
                <a:chOff x="4099" y="2976"/>
                <a:chExt cx="1276" cy="862"/>
              </a:xfrm>
            </p:grpSpPr>
            <p:sp>
              <p:nvSpPr>
                <p:cNvPr id="38947" name="Rectangle 58"/>
                <p:cNvSpPr>
                  <a:spLocks noChangeArrowheads="1"/>
                </p:cNvSpPr>
                <p:nvPr/>
              </p:nvSpPr>
              <p:spPr bwMode="auto">
                <a:xfrm>
                  <a:off x="4150" y="2976"/>
                  <a:ext cx="1225" cy="8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8948" name="Freeform 59"/>
                <p:cNvSpPr>
                  <a:spLocks/>
                </p:cNvSpPr>
                <p:nvPr/>
              </p:nvSpPr>
              <p:spPr bwMode="auto">
                <a:xfrm>
                  <a:off x="4099" y="3473"/>
                  <a:ext cx="1113" cy="313"/>
                </a:xfrm>
                <a:custGeom>
                  <a:avLst/>
                  <a:gdLst>
                    <a:gd name="T0" fmla="*/ 82 w 6796"/>
                    <a:gd name="T1" fmla="*/ 273 h 1735"/>
                    <a:gd name="T2" fmla="*/ 98 w 6796"/>
                    <a:gd name="T3" fmla="*/ 266 h 1735"/>
                    <a:gd name="T4" fmla="*/ 114 w 6796"/>
                    <a:gd name="T5" fmla="*/ 273 h 1735"/>
                    <a:gd name="T6" fmla="*/ 131 w 6796"/>
                    <a:gd name="T7" fmla="*/ 263 h 1735"/>
                    <a:gd name="T8" fmla="*/ 147 w 6796"/>
                    <a:gd name="T9" fmla="*/ 273 h 1735"/>
                    <a:gd name="T10" fmla="*/ 163 w 6796"/>
                    <a:gd name="T11" fmla="*/ 263 h 1735"/>
                    <a:gd name="T12" fmla="*/ 180 w 6796"/>
                    <a:gd name="T13" fmla="*/ 263 h 1735"/>
                    <a:gd name="T14" fmla="*/ 196 w 6796"/>
                    <a:gd name="T15" fmla="*/ 270 h 1735"/>
                    <a:gd name="T16" fmla="*/ 212 w 6796"/>
                    <a:gd name="T17" fmla="*/ 250 h 1735"/>
                    <a:gd name="T18" fmla="*/ 229 w 6796"/>
                    <a:gd name="T19" fmla="*/ 266 h 1735"/>
                    <a:gd name="T20" fmla="*/ 245 w 6796"/>
                    <a:gd name="T21" fmla="*/ 263 h 1735"/>
                    <a:gd name="T22" fmla="*/ 262 w 6796"/>
                    <a:gd name="T23" fmla="*/ 276 h 1735"/>
                    <a:gd name="T24" fmla="*/ 278 w 6796"/>
                    <a:gd name="T25" fmla="*/ 250 h 1735"/>
                    <a:gd name="T26" fmla="*/ 295 w 6796"/>
                    <a:gd name="T27" fmla="*/ 260 h 1735"/>
                    <a:gd name="T28" fmla="*/ 311 w 6796"/>
                    <a:gd name="T29" fmla="*/ 266 h 1735"/>
                    <a:gd name="T30" fmla="*/ 327 w 6796"/>
                    <a:gd name="T31" fmla="*/ 263 h 1735"/>
                    <a:gd name="T32" fmla="*/ 344 w 6796"/>
                    <a:gd name="T33" fmla="*/ 266 h 1735"/>
                    <a:gd name="T34" fmla="*/ 360 w 6796"/>
                    <a:gd name="T35" fmla="*/ 253 h 1735"/>
                    <a:gd name="T36" fmla="*/ 377 w 6796"/>
                    <a:gd name="T37" fmla="*/ 273 h 1735"/>
                    <a:gd name="T38" fmla="*/ 393 w 6796"/>
                    <a:gd name="T39" fmla="*/ 247 h 1735"/>
                    <a:gd name="T40" fmla="*/ 410 w 6796"/>
                    <a:gd name="T41" fmla="*/ 266 h 1735"/>
                    <a:gd name="T42" fmla="*/ 426 w 6796"/>
                    <a:gd name="T43" fmla="*/ 256 h 1735"/>
                    <a:gd name="T44" fmla="*/ 443 w 6796"/>
                    <a:gd name="T45" fmla="*/ 263 h 1735"/>
                    <a:gd name="T46" fmla="*/ 459 w 6796"/>
                    <a:gd name="T47" fmla="*/ 256 h 1735"/>
                    <a:gd name="T48" fmla="*/ 475 w 6796"/>
                    <a:gd name="T49" fmla="*/ 256 h 1735"/>
                    <a:gd name="T50" fmla="*/ 492 w 6796"/>
                    <a:gd name="T51" fmla="*/ 256 h 1735"/>
                    <a:gd name="T52" fmla="*/ 508 w 6796"/>
                    <a:gd name="T53" fmla="*/ 263 h 1735"/>
                    <a:gd name="T54" fmla="*/ 525 w 6796"/>
                    <a:gd name="T55" fmla="*/ 266 h 1735"/>
                    <a:gd name="T56" fmla="*/ 541 w 6796"/>
                    <a:gd name="T57" fmla="*/ 263 h 1735"/>
                    <a:gd name="T58" fmla="*/ 558 w 6796"/>
                    <a:gd name="T59" fmla="*/ 256 h 1735"/>
                    <a:gd name="T60" fmla="*/ 574 w 6796"/>
                    <a:gd name="T61" fmla="*/ 266 h 1735"/>
                    <a:gd name="T62" fmla="*/ 591 w 6796"/>
                    <a:gd name="T63" fmla="*/ 270 h 1735"/>
                    <a:gd name="T64" fmla="*/ 607 w 6796"/>
                    <a:gd name="T65" fmla="*/ 263 h 1735"/>
                    <a:gd name="T66" fmla="*/ 624 w 6796"/>
                    <a:gd name="T67" fmla="*/ 256 h 1735"/>
                    <a:gd name="T68" fmla="*/ 641 w 6796"/>
                    <a:gd name="T69" fmla="*/ 263 h 1735"/>
                    <a:gd name="T70" fmla="*/ 657 w 6796"/>
                    <a:gd name="T71" fmla="*/ 263 h 1735"/>
                    <a:gd name="T72" fmla="*/ 673 w 6796"/>
                    <a:gd name="T73" fmla="*/ 263 h 1735"/>
                    <a:gd name="T74" fmla="*/ 690 w 6796"/>
                    <a:gd name="T75" fmla="*/ 170 h 1735"/>
                    <a:gd name="T76" fmla="*/ 707 w 6796"/>
                    <a:gd name="T77" fmla="*/ 237 h 1735"/>
                    <a:gd name="T78" fmla="*/ 723 w 6796"/>
                    <a:gd name="T79" fmla="*/ 260 h 1735"/>
                    <a:gd name="T80" fmla="*/ 740 w 6796"/>
                    <a:gd name="T81" fmla="*/ 256 h 1735"/>
                    <a:gd name="T82" fmla="*/ 756 w 6796"/>
                    <a:gd name="T83" fmla="*/ 253 h 1735"/>
                    <a:gd name="T84" fmla="*/ 773 w 6796"/>
                    <a:gd name="T85" fmla="*/ 233 h 1735"/>
                    <a:gd name="T86" fmla="*/ 789 w 6796"/>
                    <a:gd name="T87" fmla="*/ 253 h 1735"/>
                    <a:gd name="T88" fmla="*/ 806 w 6796"/>
                    <a:gd name="T89" fmla="*/ 266 h 1735"/>
                    <a:gd name="T90" fmla="*/ 823 w 6796"/>
                    <a:gd name="T91" fmla="*/ 270 h 1735"/>
                    <a:gd name="T92" fmla="*/ 839 w 6796"/>
                    <a:gd name="T93" fmla="*/ 263 h 1735"/>
                    <a:gd name="T94" fmla="*/ 856 w 6796"/>
                    <a:gd name="T95" fmla="*/ 270 h 1735"/>
                    <a:gd name="T96" fmla="*/ 872 w 6796"/>
                    <a:gd name="T97" fmla="*/ 260 h 1735"/>
                    <a:gd name="T98" fmla="*/ 889 w 6796"/>
                    <a:gd name="T99" fmla="*/ 263 h 1735"/>
                    <a:gd name="T100" fmla="*/ 906 w 6796"/>
                    <a:gd name="T101" fmla="*/ 270 h 1735"/>
                    <a:gd name="T102" fmla="*/ 922 w 6796"/>
                    <a:gd name="T103" fmla="*/ 263 h 1735"/>
                    <a:gd name="T104" fmla="*/ 939 w 6796"/>
                    <a:gd name="T105" fmla="*/ 263 h 1735"/>
                    <a:gd name="T106" fmla="*/ 955 w 6796"/>
                    <a:gd name="T107" fmla="*/ 263 h 1735"/>
                    <a:gd name="T108" fmla="*/ 972 w 6796"/>
                    <a:gd name="T109" fmla="*/ 270 h 1735"/>
                    <a:gd name="T110" fmla="*/ 989 w 6796"/>
                    <a:gd name="T111" fmla="*/ 256 h 1735"/>
                    <a:gd name="T112" fmla="*/ 1005 w 6796"/>
                    <a:gd name="T113" fmla="*/ 266 h 1735"/>
                    <a:gd name="T114" fmla="*/ 1022 w 6796"/>
                    <a:gd name="T115" fmla="*/ 266 h 1735"/>
                    <a:gd name="T116" fmla="*/ 1039 w 6796"/>
                    <a:gd name="T117" fmla="*/ 270 h 1735"/>
                    <a:gd name="T118" fmla="*/ 1055 w 6796"/>
                    <a:gd name="T119" fmla="*/ 253 h 1735"/>
                    <a:gd name="T120" fmla="*/ 1072 w 6796"/>
                    <a:gd name="T121" fmla="*/ 260 h 1735"/>
                    <a:gd name="T122" fmla="*/ 1089 w 6796"/>
                    <a:gd name="T123" fmla="*/ 253 h 1735"/>
                    <a:gd name="T124" fmla="*/ 1106 w 6796"/>
                    <a:gd name="T125" fmla="*/ 250 h 17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796" h="1735">
                      <a:moveTo>
                        <a:pt x="0" y="1735"/>
                      </a:moveTo>
                      <a:lnTo>
                        <a:pt x="0" y="1735"/>
                      </a:lnTo>
                      <a:lnTo>
                        <a:pt x="408" y="1496"/>
                      </a:lnTo>
                      <a:lnTo>
                        <a:pt x="412" y="1477"/>
                      </a:lnTo>
                      <a:lnTo>
                        <a:pt x="415" y="1496"/>
                      </a:lnTo>
                      <a:lnTo>
                        <a:pt x="417" y="1514"/>
                      </a:lnTo>
                      <a:lnTo>
                        <a:pt x="421" y="1532"/>
                      </a:lnTo>
                      <a:lnTo>
                        <a:pt x="424" y="1477"/>
                      </a:lnTo>
                      <a:lnTo>
                        <a:pt x="428" y="1477"/>
                      </a:lnTo>
                      <a:lnTo>
                        <a:pt x="431" y="1477"/>
                      </a:lnTo>
                      <a:lnTo>
                        <a:pt x="434" y="1477"/>
                      </a:lnTo>
                      <a:lnTo>
                        <a:pt x="438" y="1440"/>
                      </a:lnTo>
                      <a:lnTo>
                        <a:pt x="440" y="1496"/>
                      </a:lnTo>
                      <a:lnTo>
                        <a:pt x="443" y="1403"/>
                      </a:lnTo>
                      <a:lnTo>
                        <a:pt x="447" y="1440"/>
                      </a:lnTo>
                      <a:lnTo>
                        <a:pt x="450" y="1477"/>
                      </a:lnTo>
                      <a:lnTo>
                        <a:pt x="454" y="1477"/>
                      </a:lnTo>
                      <a:lnTo>
                        <a:pt x="457" y="1403"/>
                      </a:lnTo>
                      <a:lnTo>
                        <a:pt x="459" y="1440"/>
                      </a:lnTo>
                      <a:lnTo>
                        <a:pt x="463" y="1403"/>
                      </a:lnTo>
                      <a:lnTo>
                        <a:pt x="466" y="1477"/>
                      </a:lnTo>
                      <a:lnTo>
                        <a:pt x="470" y="1458"/>
                      </a:lnTo>
                      <a:lnTo>
                        <a:pt x="473" y="1440"/>
                      </a:lnTo>
                      <a:lnTo>
                        <a:pt x="476" y="1421"/>
                      </a:lnTo>
                      <a:lnTo>
                        <a:pt x="479" y="1458"/>
                      </a:lnTo>
                      <a:lnTo>
                        <a:pt x="482" y="1403"/>
                      </a:lnTo>
                      <a:lnTo>
                        <a:pt x="485" y="1421"/>
                      </a:lnTo>
                      <a:lnTo>
                        <a:pt x="489" y="1367"/>
                      </a:lnTo>
                      <a:lnTo>
                        <a:pt x="492" y="1477"/>
                      </a:lnTo>
                      <a:lnTo>
                        <a:pt x="496" y="1477"/>
                      </a:lnTo>
                      <a:lnTo>
                        <a:pt x="498" y="1514"/>
                      </a:lnTo>
                      <a:lnTo>
                        <a:pt x="501" y="1421"/>
                      </a:lnTo>
                      <a:lnTo>
                        <a:pt x="505" y="1421"/>
                      </a:lnTo>
                      <a:lnTo>
                        <a:pt x="508" y="1477"/>
                      </a:lnTo>
                      <a:lnTo>
                        <a:pt x="512" y="1514"/>
                      </a:lnTo>
                      <a:lnTo>
                        <a:pt x="515" y="1477"/>
                      </a:lnTo>
                      <a:lnTo>
                        <a:pt x="517" y="1496"/>
                      </a:lnTo>
                      <a:lnTo>
                        <a:pt x="521" y="1421"/>
                      </a:lnTo>
                      <a:lnTo>
                        <a:pt x="524" y="1477"/>
                      </a:lnTo>
                      <a:lnTo>
                        <a:pt x="527" y="1477"/>
                      </a:lnTo>
                      <a:lnTo>
                        <a:pt x="531" y="1477"/>
                      </a:lnTo>
                      <a:lnTo>
                        <a:pt x="534" y="1440"/>
                      </a:lnTo>
                      <a:lnTo>
                        <a:pt x="536" y="1421"/>
                      </a:lnTo>
                      <a:lnTo>
                        <a:pt x="540" y="1458"/>
                      </a:lnTo>
                      <a:lnTo>
                        <a:pt x="543" y="1514"/>
                      </a:lnTo>
                      <a:lnTo>
                        <a:pt x="547" y="1477"/>
                      </a:lnTo>
                      <a:lnTo>
                        <a:pt x="550" y="1496"/>
                      </a:lnTo>
                      <a:lnTo>
                        <a:pt x="553" y="1421"/>
                      </a:lnTo>
                      <a:lnTo>
                        <a:pt x="557" y="1477"/>
                      </a:lnTo>
                      <a:lnTo>
                        <a:pt x="559" y="1496"/>
                      </a:lnTo>
                      <a:lnTo>
                        <a:pt x="563" y="1421"/>
                      </a:lnTo>
                      <a:lnTo>
                        <a:pt x="566" y="1440"/>
                      </a:lnTo>
                      <a:lnTo>
                        <a:pt x="569" y="1421"/>
                      </a:lnTo>
                      <a:lnTo>
                        <a:pt x="573" y="1403"/>
                      </a:lnTo>
                      <a:lnTo>
                        <a:pt x="576" y="1477"/>
                      </a:lnTo>
                      <a:lnTo>
                        <a:pt x="578" y="1514"/>
                      </a:lnTo>
                      <a:lnTo>
                        <a:pt x="582" y="1440"/>
                      </a:lnTo>
                      <a:lnTo>
                        <a:pt x="585" y="1367"/>
                      </a:lnTo>
                      <a:lnTo>
                        <a:pt x="589" y="1458"/>
                      </a:lnTo>
                      <a:lnTo>
                        <a:pt x="592" y="1477"/>
                      </a:lnTo>
                      <a:lnTo>
                        <a:pt x="595" y="1496"/>
                      </a:lnTo>
                      <a:lnTo>
                        <a:pt x="598" y="1477"/>
                      </a:lnTo>
                      <a:lnTo>
                        <a:pt x="601" y="1458"/>
                      </a:lnTo>
                      <a:lnTo>
                        <a:pt x="605" y="1458"/>
                      </a:lnTo>
                      <a:lnTo>
                        <a:pt x="608" y="1496"/>
                      </a:lnTo>
                      <a:lnTo>
                        <a:pt x="611" y="1440"/>
                      </a:lnTo>
                      <a:lnTo>
                        <a:pt x="615" y="1440"/>
                      </a:lnTo>
                      <a:lnTo>
                        <a:pt x="617" y="1403"/>
                      </a:lnTo>
                      <a:lnTo>
                        <a:pt x="620" y="1440"/>
                      </a:lnTo>
                      <a:lnTo>
                        <a:pt x="624" y="1385"/>
                      </a:lnTo>
                      <a:lnTo>
                        <a:pt x="627" y="1421"/>
                      </a:lnTo>
                      <a:lnTo>
                        <a:pt x="631" y="1440"/>
                      </a:lnTo>
                      <a:lnTo>
                        <a:pt x="634" y="1440"/>
                      </a:lnTo>
                      <a:lnTo>
                        <a:pt x="636" y="1440"/>
                      </a:lnTo>
                      <a:lnTo>
                        <a:pt x="640" y="1477"/>
                      </a:lnTo>
                      <a:lnTo>
                        <a:pt x="643" y="1458"/>
                      </a:lnTo>
                      <a:lnTo>
                        <a:pt x="646" y="1458"/>
                      </a:lnTo>
                      <a:lnTo>
                        <a:pt x="650" y="1477"/>
                      </a:lnTo>
                      <a:lnTo>
                        <a:pt x="653" y="1496"/>
                      </a:lnTo>
                      <a:lnTo>
                        <a:pt x="657" y="1477"/>
                      </a:lnTo>
                      <a:lnTo>
                        <a:pt x="659" y="1440"/>
                      </a:lnTo>
                      <a:lnTo>
                        <a:pt x="662" y="1458"/>
                      </a:lnTo>
                      <a:lnTo>
                        <a:pt x="666" y="1477"/>
                      </a:lnTo>
                      <a:lnTo>
                        <a:pt x="669" y="1477"/>
                      </a:lnTo>
                      <a:lnTo>
                        <a:pt x="673" y="1477"/>
                      </a:lnTo>
                      <a:lnTo>
                        <a:pt x="676" y="1440"/>
                      </a:lnTo>
                      <a:lnTo>
                        <a:pt x="678" y="1421"/>
                      </a:lnTo>
                      <a:lnTo>
                        <a:pt x="682" y="1440"/>
                      </a:lnTo>
                      <a:lnTo>
                        <a:pt x="685" y="1514"/>
                      </a:lnTo>
                      <a:lnTo>
                        <a:pt x="688" y="1477"/>
                      </a:lnTo>
                      <a:lnTo>
                        <a:pt x="692" y="1496"/>
                      </a:lnTo>
                      <a:lnTo>
                        <a:pt x="695" y="1458"/>
                      </a:lnTo>
                      <a:lnTo>
                        <a:pt x="698" y="1514"/>
                      </a:lnTo>
                      <a:lnTo>
                        <a:pt x="701" y="1440"/>
                      </a:lnTo>
                      <a:lnTo>
                        <a:pt x="704" y="1458"/>
                      </a:lnTo>
                      <a:lnTo>
                        <a:pt x="708" y="1440"/>
                      </a:lnTo>
                      <a:lnTo>
                        <a:pt x="711" y="1477"/>
                      </a:lnTo>
                      <a:lnTo>
                        <a:pt x="715" y="1403"/>
                      </a:lnTo>
                      <a:lnTo>
                        <a:pt x="717" y="1403"/>
                      </a:lnTo>
                      <a:lnTo>
                        <a:pt x="720" y="1458"/>
                      </a:lnTo>
                      <a:lnTo>
                        <a:pt x="724" y="1421"/>
                      </a:lnTo>
                      <a:lnTo>
                        <a:pt x="727" y="1403"/>
                      </a:lnTo>
                      <a:lnTo>
                        <a:pt x="730" y="1421"/>
                      </a:lnTo>
                      <a:lnTo>
                        <a:pt x="734" y="1421"/>
                      </a:lnTo>
                      <a:lnTo>
                        <a:pt x="737" y="1440"/>
                      </a:lnTo>
                      <a:lnTo>
                        <a:pt x="739" y="1385"/>
                      </a:lnTo>
                      <a:lnTo>
                        <a:pt x="743" y="1477"/>
                      </a:lnTo>
                      <a:lnTo>
                        <a:pt x="746" y="1440"/>
                      </a:lnTo>
                      <a:lnTo>
                        <a:pt x="750" y="1477"/>
                      </a:lnTo>
                      <a:lnTo>
                        <a:pt x="753" y="1403"/>
                      </a:lnTo>
                      <a:lnTo>
                        <a:pt x="756" y="1477"/>
                      </a:lnTo>
                      <a:lnTo>
                        <a:pt x="759" y="1477"/>
                      </a:lnTo>
                      <a:lnTo>
                        <a:pt x="762" y="1514"/>
                      </a:lnTo>
                      <a:lnTo>
                        <a:pt x="766" y="1514"/>
                      </a:lnTo>
                      <a:lnTo>
                        <a:pt x="769" y="1421"/>
                      </a:lnTo>
                      <a:lnTo>
                        <a:pt x="772" y="1458"/>
                      </a:lnTo>
                      <a:lnTo>
                        <a:pt x="776" y="1477"/>
                      </a:lnTo>
                      <a:lnTo>
                        <a:pt x="778" y="1477"/>
                      </a:lnTo>
                      <a:lnTo>
                        <a:pt x="781" y="1477"/>
                      </a:lnTo>
                      <a:lnTo>
                        <a:pt x="785" y="1477"/>
                      </a:lnTo>
                      <a:lnTo>
                        <a:pt x="788" y="1477"/>
                      </a:lnTo>
                      <a:lnTo>
                        <a:pt x="792" y="1458"/>
                      </a:lnTo>
                      <a:lnTo>
                        <a:pt x="795" y="1477"/>
                      </a:lnTo>
                      <a:lnTo>
                        <a:pt x="797" y="1458"/>
                      </a:lnTo>
                      <a:lnTo>
                        <a:pt x="801" y="1477"/>
                      </a:lnTo>
                      <a:lnTo>
                        <a:pt x="804" y="1421"/>
                      </a:lnTo>
                      <a:lnTo>
                        <a:pt x="808" y="1496"/>
                      </a:lnTo>
                      <a:lnTo>
                        <a:pt x="811" y="1421"/>
                      </a:lnTo>
                      <a:lnTo>
                        <a:pt x="814" y="1440"/>
                      </a:lnTo>
                      <a:lnTo>
                        <a:pt x="818" y="1496"/>
                      </a:lnTo>
                      <a:lnTo>
                        <a:pt x="820" y="1477"/>
                      </a:lnTo>
                      <a:lnTo>
                        <a:pt x="823" y="1477"/>
                      </a:lnTo>
                      <a:lnTo>
                        <a:pt x="827" y="1440"/>
                      </a:lnTo>
                      <a:lnTo>
                        <a:pt x="830" y="1477"/>
                      </a:lnTo>
                      <a:lnTo>
                        <a:pt x="834" y="1496"/>
                      </a:lnTo>
                      <a:lnTo>
                        <a:pt x="837" y="1458"/>
                      </a:lnTo>
                      <a:lnTo>
                        <a:pt x="839" y="1496"/>
                      </a:lnTo>
                      <a:lnTo>
                        <a:pt x="843" y="1477"/>
                      </a:lnTo>
                      <a:lnTo>
                        <a:pt x="846" y="1458"/>
                      </a:lnTo>
                      <a:lnTo>
                        <a:pt x="849" y="1403"/>
                      </a:lnTo>
                      <a:lnTo>
                        <a:pt x="853" y="1440"/>
                      </a:lnTo>
                      <a:lnTo>
                        <a:pt x="856" y="1477"/>
                      </a:lnTo>
                      <a:lnTo>
                        <a:pt x="859" y="1458"/>
                      </a:lnTo>
                      <a:lnTo>
                        <a:pt x="862" y="1477"/>
                      </a:lnTo>
                      <a:lnTo>
                        <a:pt x="865" y="1440"/>
                      </a:lnTo>
                      <a:lnTo>
                        <a:pt x="869" y="1458"/>
                      </a:lnTo>
                      <a:lnTo>
                        <a:pt x="872" y="1477"/>
                      </a:lnTo>
                      <a:lnTo>
                        <a:pt x="876" y="1440"/>
                      </a:lnTo>
                      <a:lnTo>
                        <a:pt x="879" y="1403"/>
                      </a:lnTo>
                      <a:lnTo>
                        <a:pt x="881" y="1440"/>
                      </a:lnTo>
                      <a:lnTo>
                        <a:pt x="885" y="1440"/>
                      </a:lnTo>
                      <a:lnTo>
                        <a:pt x="888" y="1440"/>
                      </a:lnTo>
                      <a:lnTo>
                        <a:pt x="891" y="1440"/>
                      </a:lnTo>
                      <a:lnTo>
                        <a:pt x="895" y="1440"/>
                      </a:lnTo>
                      <a:lnTo>
                        <a:pt x="898" y="1514"/>
                      </a:lnTo>
                      <a:lnTo>
                        <a:pt x="901" y="1496"/>
                      </a:lnTo>
                      <a:lnTo>
                        <a:pt x="904" y="1496"/>
                      </a:lnTo>
                      <a:lnTo>
                        <a:pt x="907" y="1458"/>
                      </a:lnTo>
                      <a:lnTo>
                        <a:pt x="911" y="1496"/>
                      </a:lnTo>
                      <a:lnTo>
                        <a:pt x="914" y="1477"/>
                      </a:lnTo>
                      <a:lnTo>
                        <a:pt x="918" y="1532"/>
                      </a:lnTo>
                      <a:lnTo>
                        <a:pt x="920" y="1477"/>
                      </a:lnTo>
                      <a:lnTo>
                        <a:pt x="923" y="1458"/>
                      </a:lnTo>
                      <a:lnTo>
                        <a:pt x="927" y="1458"/>
                      </a:lnTo>
                      <a:lnTo>
                        <a:pt x="930" y="1458"/>
                      </a:lnTo>
                      <a:lnTo>
                        <a:pt x="933" y="1477"/>
                      </a:lnTo>
                      <a:lnTo>
                        <a:pt x="937" y="1496"/>
                      </a:lnTo>
                      <a:lnTo>
                        <a:pt x="939" y="1440"/>
                      </a:lnTo>
                      <a:lnTo>
                        <a:pt x="942" y="1458"/>
                      </a:lnTo>
                      <a:lnTo>
                        <a:pt x="946" y="1421"/>
                      </a:lnTo>
                      <a:lnTo>
                        <a:pt x="949" y="1496"/>
                      </a:lnTo>
                      <a:lnTo>
                        <a:pt x="953" y="1403"/>
                      </a:lnTo>
                      <a:lnTo>
                        <a:pt x="956" y="1458"/>
                      </a:lnTo>
                      <a:lnTo>
                        <a:pt x="960" y="1440"/>
                      </a:lnTo>
                      <a:lnTo>
                        <a:pt x="962" y="1477"/>
                      </a:lnTo>
                      <a:lnTo>
                        <a:pt x="965" y="1496"/>
                      </a:lnTo>
                      <a:lnTo>
                        <a:pt x="969" y="1458"/>
                      </a:lnTo>
                      <a:lnTo>
                        <a:pt x="972" y="1458"/>
                      </a:lnTo>
                      <a:lnTo>
                        <a:pt x="975" y="1477"/>
                      </a:lnTo>
                      <a:lnTo>
                        <a:pt x="979" y="1458"/>
                      </a:lnTo>
                      <a:lnTo>
                        <a:pt x="981" y="1496"/>
                      </a:lnTo>
                      <a:lnTo>
                        <a:pt x="984" y="1440"/>
                      </a:lnTo>
                      <a:lnTo>
                        <a:pt x="988" y="1458"/>
                      </a:lnTo>
                      <a:lnTo>
                        <a:pt x="991" y="1403"/>
                      </a:lnTo>
                      <a:lnTo>
                        <a:pt x="995" y="1496"/>
                      </a:lnTo>
                      <a:lnTo>
                        <a:pt x="998" y="1458"/>
                      </a:lnTo>
                      <a:lnTo>
                        <a:pt x="1001" y="1367"/>
                      </a:lnTo>
                      <a:lnTo>
                        <a:pt x="1004" y="1440"/>
                      </a:lnTo>
                      <a:lnTo>
                        <a:pt x="1007" y="1496"/>
                      </a:lnTo>
                      <a:lnTo>
                        <a:pt x="1011" y="1496"/>
                      </a:lnTo>
                      <a:lnTo>
                        <a:pt x="1014" y="1440"/>
                      </a:lnTo>
                      <a:lnTo>
                        <a:pt x="1017" y="1440"/>
                      </a:lnTo>
                      <a:lnTo>
                        <a:pt x="1021" y="1477"/>
                      </a:lnTo>
                      <a:lnTo>
                        <a:pt x="1023" y="1477"/>
                      </a:lnTo>
                      <a:lnTo>
                        <a:pt x="1026" y="1496"/>
                      </a:lnTo>
                      <a:lnTo>
                        <a:pt x="1030" y="1532"/>
                      </a:lnTo>
                      <a:lnTo>
                        <a:pt x="1033" y="1458"/>
                      </a:lnTo>
                      <a:lnTo>
                        <a:pt x="1037" y="1421"/>
                      </a:lnTo>
                      <a:lnTo>
                        <a:pt x="1040" y="1532"/>
                      </a:lnTo>
                      <a:lnTo>
                        <a:pt x="1042" y="1440"/>
                      </a:lnTo>
                      <a:lnTo>
                        <a:pt x="1046" y="1477"/>
                      </a:lnTo>
                      <a:lnTo>
                        <a:pt x="1049" y="1440"/>
                      </a:lnTo>
                      <a:lnTo>
                        <a:pt x="1053" y="1458"/>
                      </a:lnTo>
                      <a:lnTo>
                        <a:pt x="1056" y="1458"/>
                      </a:lnTo>
                      <a:lnTo>
                        <a:pt x="1059" y="1458"/>
                      </a:lnTo>
                      <a:lnTo>
                        <a:pt x="1063" y="1440"/>
                      </a:lnTo>
                      <a:lnTo>
                        <a:pt x="1065" y="1496"/>
                      </a:lnTo>
                      <a:lnTo>
                        <a:pt x="1068" y="1477"/>
                      </a:lnTo>
                      <a:lnTo>
                        <a:pt x="1072" y="1532"/>
                      </a:lnTo>
                      <a:lnTo>
                        <a:pt x="1075" y="1458"/>
                      </a:lnTo>
                      <a:lnTo>
                        <a:pt x="1079" y="1477"/>
                      </a:lnTo>
                      <a:lnTo>
                        <a:pt x="1082" y="1514"/>
                      </a:lnTo>
                      <a:lnTo>
                        <a:pt x="1084" y="1514"/>
                      </a:lnTo>
                      <a:lnTo>
                        <a:pt x="1088" y="1477"/>
                      </a:lnTo>
                      <a:lnTo>
                        <a:pt x="1091" y="1477"/>
                      </a:lnTo>
                      <a:lnTo>
                        <a:pt x="1094" y="1440"/>
                      </a:lnTo>
                      <a:lnTo>
                        <a:pt x="1098" y="1458"/>
                      </a:lnTo>
                      <a:lnTo>
                        <a:pt x="1101" y="1514"/>
                      </a:lnTo>
                      <a:lnTo>
                        <a:pt x="1104" y="1477"/>
                      </a:lnTo>
                      <a:lnTo>
                        <a:pt x="1107" y="1403"/>
                      </a:lnTo>
                      <a:lnTo>
                        <a:pt x="1110" y="1385"/>
                      </a:lnTo>
                      <a:lnTo>
                        <a:pt x="1114" y="1385"/>
                      </a:lnTo>
                      <a:lnTo>
                        <a:pt x="1117" y="1367"/>
                      </a:lnTo>
                      <a:lnTo>
                        <a:pt x="1121" y="1329"/>
                      </a:lnTo>
                      <a:lnTo>
                        <a:pt x="1124" y="1236"/>
                      </a:lnTo>
                      <a:lnTo>
                        <a:pt x="1126" y="1292"/>
                      </a:lnTo>
                      <a:lnTo>
                        <a:pt x="1130" y="1329"/>
                      </a:lnTo>
                      <a:lnTo>
                        <a:pt x="1133" y="1403"/>
                      </a:lnTo>
                      <a:lnTo>
                        <a:pt x="1136" y="1421"/>
                      </a:lnTo>
                      <a:lnTo>
                        <a:pt x="1140" y="1385"/>
                      </a:lnTo>
                      <a:lnTo>
                        <a:pt x="1143" y="1421"/>
                      </a:lnTo>
                      <a:lnTo>
                        <a:pt x="1146" y="1514"/>
                      </a:lnTo>
                      <a:lnTo>
                        <a:pt x="1149" y="1496"/>
                      </a:lnTo>
                      <a:lnTo>
                        <a:pt x="1152" y="1440"/>
                      </a:lnTo>
                      <a:lnTo>
                        <a:pt x="1156" y="1477"/>
                      </a:lnTo>
                      <a:lnTo>
                        <a:pt x="1159" y="1458"/>
                      </a:lnTo>
                      <a:lnTo>
                        <a:pt x="1163" y="1514"/>
                      </a:lnTo>
                      <a:lnTo>
                        <a:pt x="1166" y="1496"/>
                      </a:lnTo>
                      <a:lnTo>
                        <a:pt x="1168" y="1496"/>
                      </a:lnTo>
                      <a:lnTo>
                        <a:pt x="1172" y="1514"/>
                      </a:lnTo>
                      <a:lnTo>
                        <a:pt x="1175" y="1496"/>
                      </a:lnTo>
                      <a:lnTo>
                        <a:pt x="1178" y="1514"/>
                      </a:lnTo>
                      <a:lnTo>
                        <a:pt x="1182" y="1477"/>
                      </a:lnTo>
                      <a:lnTo>
                        <a:pt x="1185" y="1496"/>
                      </a:lnTo>
                      <a:lnTo>
                        <a:pt x="1187" y="1458"/>
                      </a:lnTo>
                      <a:lnTo>
                        <a:pt x="1191" y="1532"/>
                      </a:lnTo>
                      <a:lnTo>
                        <a:pt x="1194" y="1496"/>
                      </a:lnTo>
                      <a:lnTo>
                        <a:pt x="1198" y="1496"/>
                      </a:lnTo>
                      <a:lnTo>
                        <a:pt x="1201" y="1458"/>
                      </a:lnTo>
                      <a:lnTo>
                        <a:pt x="1204" y="1477"/>
                      </a:lnTo>
                      <a:lnTo>
                        <a:pt x="1207" y="1421"/>
                      </a:lnTo>
                      <a:lnTo>
                        <a:pt x="1210" y="1477"/>
                      </a:lnTo>
                      <a:lnTo>
                        <a:pt x="1214" y="1458"/>
                      </a:lnTo>
                      <a:lnTo>
                        <a:pt x="1217" y="1385"/>
                      </a:lnTo>
                      <a:lnTo>
                        <a:pt x="1220" y="1496"/>
                      </a:lnTo>
                      <a:lnTo>
                        <a:pt x="1224" y="1477"/>
                      </a:lnTo>
                      <a:lnTo>
                        <a:pt x="1227" y="1532"/>
                      </a:lnTo>
                      <a:lnTo>
                        <a:pt x="1229" y="1477"/>
                      </a:lnTo>
                      <a:lnTo>
                        <a:pt x="1233" y="1477"/>
                      </a:lnTo>
                      <a:lnTo>
                        <a:pt x="1236" y="1496"/>
                      </a:lnTo>
                      <a:lnTo>
                        <a:pt x="1240" y="1458"/>
                      </a:lnTo>
                      <a:lnTo>
                        <a:pt x="1243" y="1421"/>
                      </a:lnTo>
                      <a:lnTo>
                        <a:pt x="1246" y="1385"/>
                      </a:lnTo>
                      <a:lnTo>
                        <a:pt x="1249" y="1311"/>
                      </a:lnTo>
                      <a:lnTo>
                        <a:pt x="1252" y="1292"/>
                      </a:lnTo>
                      <a:lnTo>
                        <a:pt x="1256" y="1385"/>
                      </a:lnTo>
                      <a:lnTo>
                        <a:pt x="1259" y="1385"/>
                      </a:lnTo>
                      <a:lnTo>
                        <a:pt x="1262" y="1311"/>
                      </a:lnTo>
                      <a:lnTo>
                        <a:pt x="1266" y="1311"/>
                      </a:lnTo>
                      <a:lnTo>
                        <a:pt x="1269" y="1385"/>
                      </a:lnTo>
                      <a:lnTo>
                        <a:pt x="1271" y="1385"/>
                      </a:lnTo>
                      <a:lnTo>
                        <a:pt x="1275" y="1421"/>
                      </a:lnTo>
                      <a:lnTo>
                        <a:pt x="1278" y="1458"/>
                      </a:lnTo>
                      <a:lnTo>
                        <a:pt x="1282" y="1458"/>
                      </a:lnTo>
                      <a:lnTo>
                        <a:pt x="1285" y="1496"/>
                      </a:lnTo>
                      <a:lnTo>
                        <a:pt x="1288" y="1403"/>
                      </a:lnTo>
                      <a:lnTo>
                        <a:pt x="1291" y="1477"/>
                      </a:lnTo>
                      <a:lnTo>
                        <a:pt x="1294" y="1421"/>
                      </a:lnTo>
                      <a:lnTo>
                        <a:pt x="1297" y="1385"/>
                      </a:lnTo>
                      <a:lnTo>
                        <a:pt x="1301" y="1421"/>
                      </a:lnTo>
                      <a:lnTo>
                        <a:pt x="1304" y="1458"/>
                      </a:lnTo>
                      <a:lnTo>
                        <a:pt x="1308" y="1403"/>
                      </a:lnTo>
                      <a:lnTo>
                        <a:pt x="1311" y="1440"/>
                      </a:lnTo>
                      <a:lnTo>
                        <a:pt x="1313" y="1440"/>
                      </a:lnTo>
                      <a:lnTo>
                        <a:pt x="1317" y="1496"/>
                      </a:lnTo>
                      <a:lnTo>
                        <a:pt x="1320" y="1477"/>
                      </a:lnTo>
                      <a:lnTo>
                        <a:pt x="1324" y="1458"/>
                      </a:lnTo>
                      <a:lnTo>
                        <a:pt x="1327" y="1458"/>
                      </a:lnTo>
                      <a:lnTo>
                        <a:pt x="1330" y="1496"/>
                      </a:lnTo>
                      <a:lnTo>
                        <a:pt x="1333" y="1458"/>
                      </a:lnTo>
                      <a:lnTo>
                        <a:pt x="1336" y="1496"/>
                      </a:lnTo>
                      <a:lnTo>
                        <a:pt x="1339" y="1514"/>
                      </a:lnTo>
                      <a:lnTo>
                        <a:pt x="1343" y="1440"/>
                      </a:lnTo>
                      <a:lnTo>
                        <a:pt x="1346" y="1403"/>
                      </a:lnTo>
                      <a:lnTo>
                        <a:pt x="1350" y="1477"/>
                      </a:lnTo>
                      <a:lnTo>
                        <a:pt x="1353" y="1496"/>
                      </a:lnTo>
                      <a:lnTo>
                        <a:pt x="1355" y="1496"/>
                      </a:lnTo>
                      <a:lnTo>
                        <a:pt x="1359" y="1440"/>
                      </a:lnTo>
                      <a:lnTo>
                        <a:pt x="1362" y="1458"/>
                      </a:lnTo>
                      <a:lnTo>
                        <a:pt x="1366" y="1477"/>
                      </a:lnTo>
                      <a:lnTo>
                        <a:pt x="1369" y="1477"/>
                      </a:lnTo>
                      <a:lnTo>
                        <a:pt x="1372" y="1403"/>
                      </a:lnTo>
                      <a:lnTo>
                        <a:pt x="1375" y="1458"/>
                      </a:lnTo>
                      <a:lnTo>
                        <a:pt x="1378" y="1440"/>
                      </a:lnTo>
                      <a:lnTo>
                        <a:pt x="1381" y="1440"/>
                      </a:lnTo>
                      <a:lnTo>
                        <a:pt x="1385" y="1458"/>
                      </a:lnTo>
                      <a:lnTo>
                        <a:pt x="1388" y="1440"/>
                      </a:lnTo>
                      <a:lnTo>
                        <a:pt x="1392" y="1477"/>
                      </a:lnTo>
                      <a:lnTo>
                        <a:pt x="1395" y="1496"/>
                      </a:lnTo>
                      <a:lnTo>
                        <a:pt x="1397" y="1477"/>
                      </a:lnTo>
                      <a:lnTo>
                        <a:pt x="1401" y="1403"/>
                      </a:lnTo>
                      <a:lnTo>
                        <a:pt x="1404" y="1440"/>
                      </a:lnTo>
                      <a:lnTo>
                        <a:pt x="1408" y="1421"/>
                      </a:lnTo>
                      <a:lnTo>
                        <a:pt x="1411" y="1477"/>
                      </a:lnTo>
                      <a:lnTo>
                        <a:pt x="1414" y="1496"/>
                      </a:lnTo>
                      <a:lnTo>
                        <a:pt x="1417" y="1458"/>
                      </a:lnTo>
                      <a:lnTo>
                        <a:pt x="1420" y="1347"/>
                      </a:lnTo>
                      <a:lnTo>
                        <a:pt x="1423" y="1421"/>
                      </a:lnTo>
                      <a:lnTo>
                        <a:pt x="1427" y="1496"/>
                      </a:lnTo>
                      <a:lnTo>
                        <a:pt x="1430" y="1477"/>
                      </a:lnTo>
                      <a:lnTo>
                        <a:pt x="1434" y="1496"/>
                      </a:lnTo>
                      <a:lnTo>
                        <a:pt x="1437" y="1496"/>
                      </a:lnTo>
                      <a:lnTo>
                        <a:pt x="1439" y="1458"/>
                      </a:lnTo>
                      <a:lnTo>
                        <a:pt x="1443" y="1514"/>
                      </a:lnTo>
                      <a:lnTo>
                        <a:pt x="1446" y="1496"/>
                      </a:lnTo>
                      <a:lnTo>
                        <a:pt x="1449" y="1496"/>
                      </a:lnTo>
                      <a:lnTo>
                        <a:pt x="1453" y="1477"/>
                      </a:lnTo>
                      <a:lnTo>
                        <a:pt x="1456" y="1496"/>
                      </a:lnTo>
                      <a:lnTo>
                        <a:pt x="1459" y="1496"/>
                      </a:lnTo>
                      <a:lnTo>
                        <a:pt x="1462" y="1458"/>
                      </a:lnTo>
                      <a:lnTo>
                        <a:pt x="1465" y="1477"/>
                      </a:lnTo>
                      <a:lnTo>
                        <a:pt x="1469" y="1421"/>
                      </a:lnTo>
                      <a:lnTo>
                        <a:pt x="1472" y="1514"/>
                      </a:lnTo>
                      <a:lnTo>
                        <a:pt x="1476" y="1496"/>
                      </a:lnTo>
                      <a:lnTo>
                        <a:pt x="1479" y="1532"/>
                      </a:lnTo>
                      <a:lnTo>
                        <a:pt x="1481" y="1440"/>
                      </a:lnTo>
                      <a:lnTo>
                        <a:pt x="1485" y="1514"/>
                      </a:lnTo>
                      <a:lnTo>
                        <a:pt x="1488" y="1514"/>
                      </a:lnTo>
                      <a:lnTo>
                        <a:pt x="1491" y="1477"/>
                      </a:lnTo>
                      <a:lnTo>
                        <a:pt x="1495" y="1458"/>
                      </a:lnTo>
                      <a:lnTo>
                        <a:pt x="1498" y="1458"/>
                      </a:lnTo>
                      <a:lnTo>
                        <a:pt x="1501" y="1458"/>
                      </a:lnTo>
                      <a:lnTo>
                        <a:pt x="1504" y="1403"/>
                      </a:lnTo>
                      <a:lnTo>
                        <a:pt x="1507" y="1421"/>
                      </a:lnTo>
                      <a:lnTo>
                        <a:pt x="1511" y="1458"/>
                      </a:lnTo>
                      <a:lnTo>
                        <a:pt x="1514" y="1421"/>
                      </a:lnTo>
                      <a:lnTo>
                        <a:pt x="1518" y="1458"/>
                      </a:lnTo>
                      <a:lnTo>
                        <a:pt x="1521" y="1458"/>
                      </a:lnTo>
                      <a:lnTo>
                        <a:pt x="1523" y="1477"/>
                      </a:lnTo>
                      <a:lnTo>
                        <a:pt x="1527" y="1458"/>
                      </a:lnTo>
                      <a:lnTo>
                        <a:pt x="1530" y="1458"/>
                      </a:lnTo>
                      <a:lnTo>
                        <a:pt x="1533" y="1458"/>
                      </a:lnTo>
                      <a:lnTo>
                        <a:pt x="1537" y="1440"/>
                      </a:lnTo>
                      <a:lnTo>
                        <a:pt x="1540" y="1458"/>
                      </a:lnTo>
                      <a:lnTo>
                        <a:pt x="1544" y="1458"/>
                      </a:lnTo>
                      <a:lnTo>
                        <a:pt x="1546" y="1440"/>
                      </a:lnTo>
                      <a:lnTo>
                        <a:pt x="1549" y="1496"/>
                      </a:lnTo>
                      <a:lnTo>
                        <a:pt x="1553" y="1496"/>
                      </a:lnTo>
                      <a:lnTo>
                        <a:pt x="1556" y="1440"/>
                      </a:lnTo>
                      <a:lnTo>
                        <a:pt x="1559" y="1496"/>
                      </a:lnTo>
                      <a:lnTo>
                        <a:pt x="1563" y="1477"/>
                      </a:lnTo>
                      <a:lnTo>
                        <a:pt x="1565" y="1477"/>
                      </a:lnTo>
                      <a:lnTo>
                        <a:pt x="1569" y="1496"/>
                      </a:lnTo>
                      <a:lnTo>
                        <a:pt x="1572" y="1477"/>
                      </a:lnTo>
                      <a:lnTo>
                        <a:pt x="1575" y="1514"/>
                      </a:lnTo>
                      <a:lnTo>
                        <a:pt x="1579" y="1477"/>
                      </a:lnTo>
                      <a:lnTo>
                        <a:pt x="1582" y="1514"/>
                      </a:lnTo>
                      <a:lnTo>
                        <a:pt x="1586" y="1403"/>
                      </a:lnTo>
                      <a:lnTo>
                        <a:pt x="1588" y="1532"/>
                      </a:lnTo>
                      <a:lnTo>
                        <a:pt x="1591" y="1421"/>
                      </a:lnTo>
                      <a:lnTo>
                        <a:pt x="1595" y="1514"/>
                      </a:lnTo>
                      <a:lnTo>
                        <a:pt x="1598" y="1532"/>
                      </a:lnTo>
                      <a:lnTo>
                        <a:pt x="1601" y="1496"/>
                      </a:lnTo>
                      <a:lnTo>
                        <a:pt x="1605" y="1421"/>
                      </a:lnTo>
                      <a:lnTo>
                        <a:pt x="1607" y="1421"/>
                      </a:lnTo>
                      <a:lnTo>
                        <a:pt x="1611" y="1496"/>
                      </a:lnTo>
                      <a:lnTo>
                        <a:pt x="1614" y="1458"/>
                      </a:lnTo>
                      <a:lnTo>
                        <a:pt x="1617" y="1385"/>
                      </a:lnTo>
                      <a:lnTo>
                        <a:pt x="1621" y="1403"/>
                      </a:lnTo>
                      <a:lnTo>
                        <a:pt x="1624" y="1440"/>
                      </a:lnTo>
                      <a:lnTo>
                        <a:pt x="1628" y="1532"/>
                      </a:lnTo>
                      <a:lnTo>
                        <a:pt x="1630" y="1477"/>
                      </a:lnTo>
                      <a:lnTo>
                        <a:pt x="1633" y="1496"/>
                      </a:lnTo>
                      <a:lnTo>
                        <a:pt x="1637" y="1421"/>
                      </a:lnTo>
                      <a:lnTo>
                        <a:pt x="1640" y="1440"/>
                      </a:lnTo>
                      <a:lnTo>
                        <a:pt x="1643" y="1440"/>
                      </a:lnTo>
                      <a:lnTo>
                        <a:pt x="1647" y="1421"/>
                      </a:lnTo>
                      <a:lnTo>
                        <a:pt x="1650" y="1458"/>
                      </a:lnTo>
                      <a:lnTo>
                        <a:pt x="1652" y="1477"/>
                      </a:lnTo>
                      <a:lnTo>
                        <a:pt x="1656" y="1403"/>
                      </a:lnTo>
                      <a:lnTo>
                        <a:pt x="1659" y="1403"/>
                      </a:lnTo>
                      <a:lnTo>
                        <a:pt x="1663" y="1440"/>
                      </a:lnTo>
                      <a:lnTo>
                        <a:pt x="1666" y="1496"/>
                      </a:lnTo>
                      <a:lnTo>
                        <a:pt x="1669" y="1514"/>
                      </a:lnTo>
                      <a:lnTo>
                        <a:pt x="1672" y="1421"/>
                      </a:lnTo>
                      <a:lnTo>
                        <a:pt x="1675" y="1496"/>
                      </a:lnTo>
                      <a:lnTo>
                        <a:pt x="1679" y="1403"/>
                      </a:lnTo>
                      <a:lnTo>
                        <a:pt x="1682" y="1458"/>
                      </a:lnTo>
                      <a:lnTo>
                        <a:pt x="1685" y="1440"/>
                      </a:lnTo>
                      <a:lnTo>
                        <a:pt x="1689" y="1496"/>
                      </a:lnTo>
                      <a:lnTo>
                        <a:pt x="1692" y="1514"/>
                      </a:lnTo>
                      <a:lnTo>
                        <a:pt x="1694" y="1458"/>
                      </a:lnTo>
                      <a:lnTo>
                        <a:pt x="1698" y="1385"/>
                      </a:lnTo>
                      <a:lnTo>
                        <a:pt x="1701" y="1440"/>
                      </a:lnTo>
                      <a:lnTo>
                        <a:pt x="1705" y="1477"/>
                      </a:lnTo>
                      <a:lnTo>
                        <a:pt x="1708" y="1440"/>
                      </a:lnTo>
                      <a:lnTo>
                        <a:pt x="1711" y="1458"/>
                      </a:lnTo>
                      <a:lnTo>
                        <a:pt x="1715" y="1421"/>
                      </a:lnTo>
                      <a:lnTo>
                        <a:pt x="1717" y="1440"/>
                      </a:lnTo>
                      <a:lnTo>
                        <a:pt x="1721" y="1458"/>
                      </a:lnTo>
                      <a:lnTo>
                        <a:pt x="1724" y="1458"/>
                      </a:lnTo>
                      <a:lnTo>
                        <a:pt x="1727" y="1477"/>
                      </a:lnTo>
                      <a:lnTo>
                        <a:pt x="1731" y="1440"/>
                      </a:lnTo>
                      <a:lnTo>
                        <a:pt x="1734" y="1385"/>
                      </a:lnTo>
                      <a:lnTo>
                        <a:pt x="1736" y="1440"/>
                      </a:lnTo>
                      <a:lnTo>
                        <a:pt x="1740" y="1421"/>
                      </a:lnTo>
                      <a:lnTo>
                        <a:pt x="1743" y="1421"/>
                      </a:lnTo>
                      <a:lnTo>
                        <a:pt x="1747" y="1421"/>
                      </a:lnTo>
                      <a:lnTo>
                        <a:pt x="1750" y="1440"/>
                      </a:lnTo>
                      <a:lnTo>
                        <a:pt x="1753" y="1440"/>
                      </a:lnTo>
                      <a:lnTo>
                        <a:pt x="1757" y="1458"/>
                      </a:lnTo>
                      <a:lnTo>
                        <a:pt x="1759" y="1477"/>
                      </a:lnTo>
                      <a:lnTo>
                        <a:pt x="1762" y="1403"/>
                      </a:lnTo>
                      <a:lnTo>
                        <a:pt x="1766" y="1440"/>
                      </a:lnTo>
                      <a:lnTo>
                        <a:pt x="1769" y="1477"/>
                      </a:lnTo>
                      <a:lnTo>
                        <a:pt x="1773" y="1458"/>
                      </a:lnTo>
                      <a:lnTo>
                        <a:pt x="1776" y="1458"/>
                      </a:lnTo>
                      <a:lnTo>
                        <a:pt x="1780" y="1440"/>
                      </a:lnTo>
                      <a:lnTo>
                        <a:pt x="1782" y="1477"/>
                      </a:lnTo>
                      <a:lnTo>
                        <a:pt x="1785" y="1421"/>
                      </a:lnTo>
                      <a:lnTo>
                        <a:pt x="1789" y="1421"/>
                      </a:lnTo>
                      <a:lnTo>
                        <a:pt x="1792" y="1421"/>
                      </a:lnTo>
                      <a:lnTo>
                        <a:pt x="1795" y="1477"/>
                      </a:lnTo>
                      <a:lnTo>
                        <a:pt x="1799" y="1440"/>
                      </a:lnTo>
                      <a:lnTo>
                        <a:pt x="1801" y="1458"/>
                      </a:lnTo>
                      <a:lnTo>
                        <a:pt x="1804" y="1496"/>
                      </a:lnTo>
                      <a:lnTo>
                        <a:pt x="1808" y="1514"/>
                      </a:lnTo>
                      <a:lnTo>
                        <a:pt x="1811" y="1496"/>
                      </a:lnTo>
                      <a:lnTo>
                        <a:pt x="1815" y="1458"/>
                      </a:lnTo>
                      <a:lnTo>
                        <a:pt x="1818" y="1514"/>
                      </a:lnTo>
                      <a:lnTo>
                        <a:pt x="1821" y="1496"/>
                      </a:lnTo>
                      <a:lnTo>
                        <a:pt x="1824" y="1440"/>
                      </a:lnTo>
                      <a:lnTo>
                        <a:pt x="1827" y="1458"/>
                      </a:lnTo>
                      <a:lnTo>
                        <a:pt x="1831" y="1458"/>
                      </a:lnTo>
                      <a:lnTo>
                        <a:pt x="1834" y="1440"/>
                      </a:lnTo>
                      <a:lnTo>
                        <a:pt x="1837" y="1421"/>
                      </a:lnTo>
                      <a:lnTo>
                        <a:pt x="1841" y="1440"/>
                      </a:lnTo>
                      <a:lnTo>
                        <a:pt x="1844" y="1440"/>
                      </a:lnTo>
                      <a:lnTo>
                        <a:pt x="1846" y="1514"/>
                      </a:lnTo>
                      <a:lnTo>
                        <a:pt x="1850" y="1477"/>
                      </a:lnTo>
                      <a:lnTo>
                        <a:pt x="1853" y="1514"/>
                      </a:lnTo>
                      <a:lnTo>
                        <a:pt x="1857" y="1458"/>
                      </a:lnTo>
                      <a:lnTo>
                        <a:pt x="1860" y="1496"/>
                      </a:lnTo>
                      <a:lnTo>
                        <a:pt x="1863" y="1477"/>
                      </a:lnTo>
                      <a:lnTo>
                        <a:pt x="1866" y="1496"/>
                      </a:lnTo>
                      <a:lnTo>
                        <a:pt x="1869" y="1458"/>
                      </a:lnTo>
                      <a:lnTo>
                        <a:pt x="1873" y="1458"/>
                      </a:lnTo>
                      <a:lnTo>
                        <a:pt x="1876" y="1458"/>
                      </a:lnTo>
                      <a:lnTo>
                        <a:pt x="1879" y="1496"/>
                      </a:lnTo>
                      <a:lnTo>
                        <a:pt x="1883" y="1477"/>
                      </a:lnTo>
                      <a:lnTo>
                        <a:pt x="1886" y="1477"/>
                      </a:lnTo>
                      <a:lnTo>
                        <a:pt x="1888" y="1421"/>
                      </a:lnTo>
                      <a:lnTo>
                        <a:pt x="1892" y="1496"/>
                      </a:lnTo>
                      <a:lnTo>
                        <a:pt x="1895" y="1514"/>
                      </a:lnTo>
                      <a:lnTo>
                        <a:pt x="1899" y="1477"/>
                      </a:lnTo>
                      <a:lnTo>
                        <a:pt x="1902" y="1440"/>
                      </a:lnTo>
                      <a:lnTo>
                        <a:pt x="1905" y="1440"/>
                      </a:lnTo>
                      <a:lnTo>
                        <a:pt x="1909" y="1496"/>
                      </a:lnTo>
                      <a:lnTo>
                        <a:pt x="1911" y="1477"/>
                      </a:lnTo>
                      <a:lnTo>
                        <a:pt x="1914" y="1421"/>
                      </a:lnTo>
                      <a:lnTo>
                        <a:pt x="1918" y="1458"/>
                      </a:lnTo>
                      <a:lnTo>
                        <a:pt x="1921" y="1496"/>
                      </a:lnTo>
                      <a:lnTo>
                        <a:pt x="1925" y="1440"/>
                      </a:lnTo>
                      <a:lnTo>
                        <a:pt x="1928" y="1477"/>
                      </a:lnTo>
                      <a:lnTo>
                        <a:pt x="1931" y="1440"/>
                      </a:lnTo>
                      <a:lnTo>
                        <a:pt x="1934" y="1385"/>
                      </a:lnTo>
                      <a:lnTo>
                        <a:pt x="1937" y="1477"/>
                      </a:lnTo>
                      <a:lnTo>
                        <a:pt x="1941" y="1514"/>
                      </a:lnTo>
                      <a:lnTo>
                        <a:pt x="1944" y="1458"/>
                      </a:lnTo>
                      <a:lnTo>
                        <a:pt x="1947" y="1458"/>
                      </a:lnTo>
                      <a:lnTo>
                        <a:pt x="1951" y="1477"/>
                      </a:lnTo>
                      <a:lnTo>
                        <a:pt x="1953" y="1458"/>
                      </a:lnTo>
                      <a:lnTo>
                        <a:pt x="1956" y="1514"/>
                      </a:lnTo>
                      <a:lnTo>
                        <a:pt x="1960" y="1514"/>
                      </a:lnTo>
                      <a:lnTo>
                        <a:pt x="1963" y="1440"/>
                      </a:lnTo>
                      <a:lnTo>
                        <a:pt x="1967" y="1458"/>
                      </a:lnTo>
                      <a:lnTo>
                        <a:pt x="1970" y="1440"/>
                      </a:lnTo>
                      <a:lnTo>
                        <a:pt x="1973" y="1477"/>
                      </a:lnTo>
                      <a:lnTo>
                        <a:pt x="1976" y="1458"/>
                      </a:lnTo>
                      <a:lnTo>
                        <a:pt x="1979" y="1421"/>
                      </a:lnTo>
                      <a:lnTo>
                        <a:pt x="1983" y="1458"/>
                      </a:lnTo>
                      <a:lnTo>
                        <a:pt x="1986" y="1458"/>
                      </a:lnTo>
                      <a:lnTo>
                        <a:pt x="1989" y="1477"/>
                      </a:lnTo>
                      <a:lnTo>
                        <a:pt x="1993" y="1421"/>
                      </a:lnTo>
                      <a:lnTo>
                        <a:pt x="1996" y="1403"/>
                      </a:lnTo>
                      <a:lnTo>
                        <a:pt x="1998" y="1458"/>
                      </a:lnTo>
                      <a:lnTo>
                        <a:pt x="2002" y="1421"/>
                      </a:lnTo>
                      <a:lnTo>
                        <a:pt x="2005" y="1421"/>
                      </a:lnTo>
                      <a:lnTo>
                        <a:pt x="2009" y="1440"/>
                      </a:lnTo>
                      <a:lnTo>
                        <a:pt x="2012" y="1440"/>
                      </a:lnTo>
                      <a:lnTo>
                        <a:pt x="2015" y="1477"/>
                      </a:lnTo>
                      <a:lnTo>
                        <a:pt x="2019" y="1514"/>
                      </a:lnTo>
                      <a:lnTo>
                        <a:pt x="2021" y="1458"/>
                      </a:lnTo>
                      <a:lnTo>
                        <a:pt x="2024" y="1421"/>
                      </a:lnTo>
                      <a:lnTo>
                        <a:pt x="2028" y="1385"/>
                      </a:lnTo>
                      <a:lnTo>
                        <a:pt x="2031" y="1403"/>
                      </a:lnTo>
                      <a:lnTo>
                        <a:pt x="2035" y="1403"/>
                      </a:lnTo>
                      <a:lnTo>
                        <a:pt x="2038" y="1421"/>
                      </a:lnTo>
                      <a:lnTo>
                        <a:pt x="2040" y="1440"/>
                      </a:lnTo>
                      <a:lnTo>
                        <a:pt x="2044" y="1421"/>
                      </a:lnTo>
                      <a:lnTo>
                        <a:pt x="2047" y="1477"/>
                      </a:lnTo>
                      <a:lnTo>
                        <a:pt x="2051" y="1496"/>
                      </a:lnTo>
                      <a:lnTo>
                        <a:pt x="2054" y="1458"/>
                      </a:lnTo>
                      <a:lnTo>
                        <a:pt x="2057" y="1477"/>
                      </a:lnTo>
                      <a:lnTo>
                        <a:pt x="2061" y="1514"/>
                      </a:lnTo>
                      <a:lnTo>
                        <a:pt x="2063" y="1532"/>
                      </a:lnTo>
                      <a:lnTo>
                        <a:pt x="2066" y="1514"/>
                      </a:lnTo>
                      <a:lnTo>
                        <a:pt x="2070" y="1477"/>
                      </a:lnTo>
                      <a:lnTo>
                        <a:pt x="2073" y="1477"/>
                      </a:lnTo>
                      <a:lnTo>
                        <a:pt x="2077" y="1458"/>
                      </a:lnTo>
                      <a:lnTo>
                        <a:pt x="2080" y="1514"/>
                      </a:lnTo>
                      <a:lnTo>
                        <a:pt x="2083" y="1440"/>
                      </a:lnTo>
                      <a:lnTo>
                        <a:pt x="2086" y="1477"/>
                      </a:lnTo>
                      <a:lnTo>
                        <a:pt x="2089" y="1403"/>
                      </a:lnTo>
                      <a:lnTo>
                        <a:pt x="2093" y="1496"/>
                      </a:lnTo>
                      <a:lnTo>
                        <a:pt x="2096" y="1403"/>
                      </a:lnTo>
                      <a:lnTo>
                        <a:pt x="2099" y="1477"/>
                      </a:lnTo>
                      <a:lnTo>
                        <a:pt x="2103" y="1458"/>
                      </a:lnTo>
                      <a:lnTo>
                        <a:pt x="2106" y="1477"/>
                      </a:lnTo>
                      <a:lnTo>
                        <a:pt x="2108" y="1440"/>
                      </a:lnTo>
                      <a:lnTo>
                        <a:pt x="2112" y="1496"/>
                      </a:lnTo>
                      <a:lnTo>
                        <a:pt x="2115" y="1458"/>
                      </a:lnTo>
                      <a:lnTo>
                        <a:pt x="2119" y="1440"/>
                      </a:lnTo>
                      <a:lnTo>
                        <a:pt x="2122" y="1532"/>
                      </a:lnTo>
                      <a:lnTo>
                        <a:pt x="2125" y="1477"/>
                      </a:lnTo>
                      <a:lnTo>
                        <a:pt x="2129" y="1477"/>
                      </a:lnTo>
                      <a:lnTo>
                        <a:pt x="2131" y="1458"/>
                      </a:lnTo>
                      <a:lnTo>
                        <a:pt x="2135" y="1385"/>
                      </a:lnTo>
                      <a:lnTo>
                        <a:pt x="2138" y="1421"/>
                      </a:lnTo>
                      <a:lnTo>
                        <a:pt x="2141" y="1421"/>
                      </a:lnTo>
                      <a:lnTo>
                        <a:pt x="2145" y="1496"/>
                      </a:lnTo>
                      <a:lnTo>
                        <a:pt x="2148" y="1496"/>
                      </a:lnTo>
                      <a:lnTo>
                        <a:pt x="2150" y="1403"/>
                      </a:lnTo>
                      <a:lnTo>
                        <a:pt x="2154" y="1421"/>
                      </a:lnTo>
                      <a:lnTo>
                        <a:pt x="2157" y="1458"/>
                      </a:lnTo>
                      <a:lnTo>
                        <a:pt x="2161" y="1440"/>
                      </a:lnTo>
                      <a:lnTo>
                        <a:pt x="2164" y="1421"/>
                      </a:lnTo>
                      <a:lnTo>
                        <a:pt x="2167" y="1440"/>
                      </a:lnTo>
                      <a:lnTo>
                        <a:pt x="2171" y="1421"/>
                      </a:lnTo>
                      <a:lnTo>
                        <a:pt x="2173" y="1477"/>
                      </a:lnTo>
                      <a:lnTo>
                        <a:pt x="2176" y="1421"/>
                      </a:lnTo>
                      <a:lnTo>
                        <a:pt x="2180" y="1496"/>
                      </a:lnTo>
                      <a:lnTo>
                        <a:pt x="2183" y="1458"/>
                      </a:lnTo>
                      <a:lnTo>
                        <a:pt x="2187" y="1477"/>
                      </a:lnTo>
                      <a:lnTo>
                        <a:pt x="2190" y="1514"/>
                      </a:lnTo>
                      <a:lnTo>
                        <a:pt x="2193" y="1421"/>
                      </a:lnTo>
                      <a:lnTo>
                        <a:pt x="2196" y="1421"/>
                      </a:lnTo>
                      <a:lnTo>
                        <a:pt x="2199" y="1403"/>
                      </a:lnTo>
                      <a:lnTo>
                        <a:pt x="2203" y="1496"/>
                      </a:lnTo>
                      <a:lnTo>
                        <a:pt x="2206" y="1496"/>
                      </a:lnTo>
                      <a:lnTo>
                        <a:pt x="2209" y="1496"/>
                      </a:lnTo>
                      <a:lnTo>
                        <a:pt x="2213" y="1477"/>
                      </a:lnTo>
                      <a:lnTo>
                        <a:pt x="2216" y="1496"/>
                      </a:lnTo>
                      <a:lnTo>
                        <a:pt x="2218" y="1532"/>
                      </a:lnTo>
                      <a:lnTo>
                        <a:pt x="2222" y="1514"/>
                      </a:lnTo>
                      <a:lnTo>
                        <a:pt x="2225" y="1514"/>
                      </a:lnTo>
                      <a:lnTo>
                        <a:pt x="2229" y="1514"/>
                      </a:lnTo>
                      <a:lnTo>
                        <a:pt x="2232" y="1477"/>
                      </a:lnTo>
                      <a:lnTo>
                        <a:pt x="2235" y="1477"/>
                      </a:lnTo>
                      <a:lnTo>
                        <a:pt x="2239" y="1496"/>
                      </a:lnTo>
                      <a:lnTo>
                        <a:pt x="2241" y="1477"/>
                      </a:lnTo>
                      <a:lnTo>
                        <a:pt x="2245" y="1458"/>
                      </a:lnTo>
                      <a:lnTo>
                        <a:pt x="2248" y="1477"/>
                      </a:lnTo>
                      <a:lnTo>
                        <a:pt x="2251" y="1440"/>
                      </a:lnTo>
                      <a:lnTo>
                        <a:pt x="2255" y="1458"/>
                      </a:lnTo>
                      <a:lnTo>
                        <a:pt x="2258" y="1440"/>
                      </a:lnTo>
                      <a:lnTo>
                        <a:pt x="2262" y="1496"/>
                      </a:lnTo>
                      <a:lnTo>
                        <a:pt x="2264" y="1403"/>
                      </a:lnTo>
                      <a:lnTo>
                        <a:pt x="2267" y="1458"/>
                      </a:lnTo>
                      <a:lnTo>
                        <a:pt x="2271" y="1367"/>
                      </a:lnTo>
                      <a:lnTo>
                        <a:pt x="2274" y="1385"/>
                      </a:lnTo>
                      <a:lnTo>
                        <a:pt x="2277" y="1385"/>
                      </a:lnTo>
                      <a:lnTo>
                        <a:pt x="2281" y="1367"/>
                      </a:lnTo>
                      <a:lnTo>
                        <a:pt x="2284" y="1403"/>
                      </a:lnTo>
                      <a:lnTo>
                        <a:pt x="2286" y="1421"/>
                      </a:lnTo>
                      <a:lnTo>
                        <a:pt x="2290" y="1440"/>
                      </a:lnTo>
                      <a:lnTo>
                        <a:pt x="2293" y="1385"/>
                      </a:lnTo>
                      <a:lnTo>
                        <a:pt x="2297" y="1458"/>
                      </a:lnTo>
                      <a:lnTo>
                        <a:pt x="2300" y="1514"/>
                      </a:lnTo>
                      <a:lnTo>
                        <a:pt x="2303" y="1477"/>
                      </a:lnTo>
                      <a:lnTo>
                        <a:pt x="2307" y="1403"/>
                      </a:lnTo>
                      <a:lnTo>
                        <a:pt x="2309" y="1458"/>
                      </a:lnTo>
                      <a:lnTo>
                        <a:pt x="2313" y="1421"/>
                      </a:lnTo>
                      <a:lnTo>
                        <a:pt x="2316" y="1440"/>
                      </a:lnTo>
                      <a:lnTo>
                        <a:pt x="2319" y="1367"/>
                      </a:lnTo>
                      <a:lnTo>
                        <a:pt x="2323" y="1403"/>
                      </a:lnTo>
                      <a:lnTo>
                        <a:pt x="2326" y="1496"/>
                      </a:lnTo>
                      <a:lnTo>
                        <a:pt x="2330" y="1440"/>
                      </a:lnTo>
                      <a:lnTo>
                        <a:pt x="2332" y="1496"/>
                      </a:lnTo>
                      <a:lnTo>
                        <a:pt x="2335" y="1440"/>
                      </a:lnTo>
                      <a:lnTo>
                        <a:pt x="2339" y="1458"/>
                      </a:lnTo>
                      <a:lnTo>
                        <a:pt x="2342" y="1440"/>
                      </a:lnTo>
                      <a:lnTo>
                        <a:pt x="2345" y="1458"/>
                      </a:lnTo>
                      <a:lnTo>
                        <a:pt x="2349" y="1496"/>
                      </a:lnTo>
                      <a:lnTo>
                        <a:pt x="2351" y="1477"/>
                      </a:lnTo>
                      <a:lnTo>
                        <a:pt x="2355" y="1440"/>
                      </a:lnTo>
                      <a:lnTo>
                        <a:pt x="2358" y="1532"/>
                      </a:lnTo>
                      <a:lnTo>
                        <a:pt x="2361" y="1514"/>
                      </a:lnTo>
                      <a:lnTo>
                        <a:pt x="2365" y="1514"/>
                      </a:lnTo>
                      <a:lnTo>
                        <a:pt x="2368" y="1347"/>
                      </a:lnTo>
                      <a:lnTo>
                        <a:pt x="2372" y="1421"/>
                      </a:lnTo>
                      <a:lnTo>
                        <a:pt x="2374" y="1440"/>
                      </a:lnTo>
                      <a:lnTo>
                        <a:pt x="2377" y="1458"/>
                      </a:lnTo>
                      <a:lnTo>
                        <a:pt x="2381" y="1440"/>
                      </a:lnTo>
                      <a:lnTo>
                        <a:pt x="2384" y="1477"/>
                      </a:lnTo>
                      <a:lnTo>
                        <a:pt x="2387" y="1477"/>
                      </a:lnTo>
                      <a:lnTo>
                        <a:pt x="2391" y="1458"/>
                      </a:lnTo>
                      <a:lnTo>
                        <a:pt x="2394" y="1458"/>
                      </a:lnTo>
                      <a:lnTo>
                        <a:pt x="2396" y="1440"/>
                      </a:lnTo>
                      <a:lnTo>
                        <a:pt x="2400" y="1367"/>
                      </a:lnTo>
                      <a:lnTo>
                        <a:pt x="2403" y="1458"/>
                      </a:lnTo>
                      <a:lnTo>
                        <a:pt x="2407" y="1421"/>
                      </a:lnTo>
                      <a:lnTo>
                        <a:pt x="2410" y="1477"/>
                      </a:lnTo>
                      <a:lnTo>
                        <a:pt x="2414" y="1385"/>
                      </a:lnTo>
                      <a:lnTo>
                        <a:pt x="2417" y="1403"/>
                      </a:lnTo>
                      <a:lnTo>
                        <a:pt x="2419" y="1440"/>
                      </a:lnTo>
                      <a:lnTo>
                        <a:pt x="2423" y="1440"/>
                      </a:lnTo>
                      <a:lnTo>
                        <a:pt x="2426" y="1421"/>
                      </a:lnTo>
                      <a:lnTo>
                        <a:pt x="2429" y="1458"/>
                      </a:lnTo>
                      <a:lnTo>
                        <a:pt x="2433" y="1421"/>
                      </a:lnTo>
                      <a:lnTo>
                        <a:pt x="2436" y="1458"/>
                      </a:lnTo>
                      <a:lnTo>
                        <a:pt x="2440" y="1477"/>
                      </a:lnTo>
                      <a:lnTo>
                        <a:pt x="2442" y="1458"/>
                      </a:lnTo>
                      <a:lnTo>
                        <a:pt x="2445" y="1458"/>
                      </a:lnTo>
                      <a:lnTo>
                        <a:pt x="2449" y="1421"/>
                      </a:lnTo>
                      <a:lnTo>
                        <a:pt x="2452" y="1496"/>
                      </a:lnTo>
                      <a:lnTo>
                        <a:pt x="2455" y="1514"/>
                      </a:lnTo>
                      <a:lnTo>
                        <a:pt x="2459" y="1496"/>
                      </a:lnTo>
                      <a:lnTo>
                        <a:pt x="2462" y="1403"/>
                      </a:lnTo>
                      <a:lnTo>
                        <a:pt x="2465" y="1440"/>
                      </a:lnTo>
                      <a:lnTo>
                        <a:pt x="2468" y="1477"/>
                      </a:lnTo>
                      <a:lnTo>
                        <a:pt x="2471" y="1514"/>
                      </a:lnTo>
                      <a:lnTo>
                        <a:pt x="2475" y="1496"/>
                      </a:lnTo>
                      <a:lnTo>
                        <a:pt x="2478" y="1421"/>
                      </a:lnTo>
                      <a:lnTo>
                        <a:pt x="2482" y="1458"/>
                      </a:lnTo>
                      <a:lnTo>
                        <a:pt x="2485" y="1514"/>
                      </a:lnTo>
                      <a:lnTo>
                        <a:pt x="2487" y="1496"/>
                      </a:lnTo>
                      <a:lnTo>
                        <a:pt x="2491" y="1403"/>
                      </a:lnTo>
                      <a:lnTo>
                        <a:pt x="2494" y="1421"/>
                      </a:lnTo>
                      <a:lnTo>
                        <a:pt x="2497" y="1458"/>
                      </a:lnTo>
                      <a:lnTo>
                        <a:pt x="2501" y="1477"/>
                      </a:lnTo>
                      <a:lnTo>
                        <a:pt x="2504" y="1458"/>
                      </a:lnTo>
                      <a:lnTo>
                        <a:pt x="2508" y="1421"/>
                      </a:lnTo>
                      <a:lnTo>
                        <a:pt x="2510" y="1458"/>
                      </a:lnTo>
                      <a:lnTo>
                        <a:pt x="2513" y="1440"/>
                      </a:lnTo>
                      <a:lnTo>
                        <a:pt x="2517" y="1403"/>
                      </a:lnTo>
                      <a:lnTo>
                        <a:pt x="2520" y="1440"/>
                      </a:lnTo>
                      <a:lnTo>
                        <a:pt x="2524" y="1367"/>
                      </a:lnTo>
                      <a:lnTo>
                        <a:pt x="2527" y="1385"/>
                      </a:lnTo>
                      <a:lnTo>
                        <a:pt x="2530" y="1421"/>
                      </a:lnTo>
                      <a:lnTo>
                        <a:pt x="2533" y="1403"/>
                      </a:lnTo>
                      <a:lnTo>
                        <a:pt x="2536" y="1421"/>
                      </a:lnTo>
                      <a:lnTo>
                        <a:pt x="2539" y="1421"/>
                      </a:lnTo>
                      <a:lnTo>
                        <a:pt x="2543" y="1385"/>
                      </a:lnTo>
                      <a:lnTo>
                        <a:pt x="2546" y="1477"/>
                      </a:lnTo>
                      <a:lnTo>
                        <a:pt x="2550" y="1385"/>
                      </a:lnTo>
                      <a:lnTo>
                        <a:pt x="2553" y="1403"/>
                      </a:lnTo>
                      <a:lnTo>
                        <a:pt x="2555" y="1421"/>
                      </a:lnTo>
                      <a:lnTo>
                        <a:pt x="2559" y="1477"/>
                      </a:lnTo>
                      <a:lnTo>
                        <a:pt x="2562" y="1440"/>
                      </a:lnTo>
                      <a:lnTo>
                        <a:pt x="2565" y="1496"/>
                      </a:lnTo>
                      <a:lnTo>
                        <a:pt x="2569" y="1477"/>
                      </a:lnTo>
                      <a:lnTo>
                        <a:pt x="2572" y="1496"/>
                      </a:lnTo>
                      <a:lnTo>
                        <a:pt x="2576" y="1403"/>
                      </a:lnTo>
                      <a:lnTo>
                        <a:pt x="2578" y="1440"/>
                      </a:lnTo>
                      <a:lnTo>
                        <a:pt x="2581" y="1440"/>
                      </a:lnTo>
                      <a:lnTo>
                        <a:pt x="2585" y="1477"/>
                      </a:lnTo>
                      <a:lnTo>
                        <a:pt x="2588" y="1403"/>
                      </a:lnTo>
                      <a:lnTo>
                        <a:pt x="2592" y="1458"/>
                      </a:lnTo>
                      <a:lnTo>
                        <a:pt x="2595" y="1458"/>
                      </a:lnTo>
                      <a:lnTo>
                        <a:pt x="2598" y="1496"/>
                      </a:lnTo>
                      <a:lnTo>
                        <a:pt x="2601" y="1421"/>
                      </a:lnTo>
                      <a:lnTo>
                        <a:pt x="2604" y="1477"/>
                      </a:lnTo>
                      <a:lnTo>
                        <a:pt x="2607" y="1477"/>
                      </a:lnTo>
                      <a:lnTo>
                        <a:pt x="2611" y="1477"/>
                      </a:lnTo>
                      <a:lnTo>
                        <a:pt x="2614" y="1532"/>
                      </a:lnTo>
                      <a:lnTo>
                        <a:pt x="2618" y="1458"/>
                      </a:lnTo>
                      <a:lnTo>
                        <a:pt x="2621" y="1514"/>
                      </a:lnTo>
                      <a:lnTo>
                        <a:pt x="2623" y="1496"/>
                      </a:lnTo>
                      <a:lnTo>
                        <a:pt x="2627" y="1477"/>
                      </a:lnTo>
                      <a:lnTo>
                        <a:pt x="2630" y="1477"/>
                      </a:lnTo>
                      <a:lnTo>
                        <a:pt x="2634" y="1458"/>
                      </a:lnTo>
                      <a:lnTo>
                        <a:pt x="2637" y="1458"/>
                      </a:lnTo>
                      <a:lnTo>
                        <a:pt x="2640" y="1458"/>
                      </a:lnTo>
                      <a:lnTo>
                        <a:pt x="2644" y="1514"/>
                      </a:lnTo>
                      <a:lnTo>
                        <a:pt x="2647" y="1477"/>
                      </a:lnTo>
                      <a:lnTo>
                        <a:pt x="2649" y="1385"/>
                      </a:lnTo>
                      <a:lnTo>
                        <a:pt x="2653" y="1385"/>
                      </a:lnTo>
                      <a:lnTo>
                        <a:pt x="2656" y="1496"/>
                      </a:lnTo>
                      <a:lnTo>
                        <a:pt x="2660" y="1458"/>
                      </a:lnTo>
                      <a:lnTo>
                        <a:pt x="2663" y="1496"/>
                      </a:lnTo>
                      <a:lnTo>
                        <a:pt x="2666" y="1477"/>
                      </a:lnTo>
                      <a:lnTo>
                        <a:pt x="2670" y="1477"/>
                      </a:lnTo>
                      <a:lnTo>
                        <a:pt x="2672" y="1440"/>
                      </a:lnTo>
                      <a:lnTo>
                        <a:pt x="2675" y="1514"/>
                      </a:lnTo>
                      <a:lnTo>
                        <a:pt x="2679" y="1440"/>
                      </a:lnTo>
                      <a:lnTo>
                        <a:pt x="2682" y="1458"/>
                      </a:lnTo>
                      <a:lnTo>
                        <a:pt x="2686" y="1477"/>
                      </a:lnTo>
                      <a:lnTo>
                        <a:pt x="2689" y="1458"/>
                      </a:lnTo>
                      <a:lnTo>
                        <a:pt x="2693" y="1477"/>
                      </a:lnTo>
                      <a:lnTo>
                        <a:pt x="2695" y="1440"/>
                      </a:lnTo>
                      <a:lnTo>
                        <a:pt x="2698" y="1458"/>
                      </a:lnTo>
                      <a:lnTo>
                        <a:pt x="2702" y="1458"/>
                      </a:lnTo>
                      <a:lnTo>
                        <a:pt x="2705" y="1458"/>
                      </a:lnTo>
                      <a:lnTo>
                        <a:pt x="2708" y="1496"/>
                      </a:lnTo>
                      <a:lnTo>
                        <a:pt x="2712" y="1403"/>
                      </a:lnTo>
                      <a:lnTo>
                        <a:pt x="2715" y="1458"/>
                      </a:lnTo>
                      <a:lnTo>
                        <a:pt x="2717" y="1458"/>
                      </a:lnTo>
                      <a:lnTo>
                        <a:pt x="2721" y="1496"/>
                      </a:lnTo>
                      <a:lnTo>
                        <a:pt x="2724" y="1496"/>
                      </a:lnTo>
                      <a:lnTo>
                        <a:pt x="2728" y="1458"/>
                      </a:lnTo>
                      <a:lnTo>
                        <a:pt x="2731" y="1440"/>
                      </a:lnTo>
                      <a:lnTo>
                        <a:pt x="2734" y="1458"/>
                      </a:lnTo>
                      <a:lnTo>
                        <a:pt x="2738" y="1440"/>
                      </a:lnTo>
                      <a:lnTo>
                        <a:pt x="2740" y="1421"/>
                      </a:lnTo>
                      <a:lnTo>
                        <a:pt x="2744" y="1421"/>
                      </a:lnTo>
                      <a:lnTo>
                        <a:pt x="2747" y="1421"/>
                      </a:lnTo>
                      <a:lnTo>
                        <a:pt x="2750" y="1458"/>
                      </a:lnTo>
                      <a:lnTo>
                        <a:pt x="2754" y="1496"/>
                      </a:lnTo>
                      <a:lnTo>
                        <a:pt x="2757" y="1477"/>
                      </a:lnTo>
                      <a:lnTo>
                        <a:pt x="2761" y="1440"/>
                      </a:lnTo>
                      <a:lnTo>
                        <a:pt x="2763" y="1440"/>
                      </a:lnTo>
                      <a:lnTo>
                        <a:pt x="2766" y="1421"/>
                      </a:lnTo>
                      <a:lnTo>
                        <a:pt x="2770" y="1458"/>
                      </a:lnTo>
                      <a:lnTo>
                        <a:pt x="2773" y="1421"/>
                      </a:lnTo>
                      <a:lnTo>
                        <a:pt x="2776" y="1385"/>
                      </a:lnTo>
                      <a:lnTo>
                        <a:pt x="2780" y="1421"/>
                      </a:lnTo>
                      <a:lnTo>
                        <a:pt x="2783" y="1458"/>
                      </a:lnTo>
                      <a:lnTo>
                        <a:pt x="2786" y="1440"/>
                      </a:lnTo>
                      <a:lnTo>
                        <a:pt x="2789" y="1385"/>
                      </a:lnTo>
                      <a:lnTo>
                        <a:pt x="2792" y="1421"/>
                      </a:lnTo>
                      <a:lnTo>
                        <a:pt x="2796" y="1458"/>
                      </a:lnTo>
                      <a:lnTo>
                        <a:pt x="2799" y="1477"/>
                      </a:lnTo>
                      <a:lnTo>
                        <a:pt x="2803" y="1421"/>
                      </a:lnTo>
                      <a:lnTo>
                        <a:pt x="2806" y="1458"/>
                      </a:lnTo>
                      <a:lnTo>
                        <a:pt x="2808" y="1440"/>
                      </a:lnTo>
                      <a:lnTo>
                        <a:pt x="2812" y="1458"/>
                      </a:lnTo>
                      <a:lnTo>
                        <a:pt x="2815" y="1458"/>
                      </a:lnTo>
                      <a:lnTo>
                        <a:pt x="2818" y="1458"/>
                      </a:lnTo>
                      <a:lnTo>
                        <a:pt x="2822" y="1403"/>
                      </a:lnTo>
                      <a:lnTo>
                        <a:pt x="2825" y="1440"/>
                      </a:lnTo>
                      <a:lnTo>
                        <a:pt x="2829" y="1440"/>
                      </a:lnTo>
                      <a:lnTo>
                        <a:pt x="2832" y="1458"/>
                      </a:lnTo>
                      <a:lnTo>
                        <a:pt x="2834" y="1458"/>
                      </a:lnTo>
                      <a:lnTo>
                        <a:pt x="2838" y="1496"/>
                      </a:lnTo>
                      <a:lnTo>
                        <a:pt x="2841" y="1477"/>
                      </a:lnTo>
                      <a:lnTo>
                        <a:pt x="2844" y="1458"/>
                      </a:lnTo>
                      <a:lnTo>
                        <a:pt x="2848" y="1514"/>
                      </a:lnTo>
                      <a:lnTo>
                        <a:pt x="2851" y="1440"/>
                      </a:lnTo>
                      <a:lnTo>
                        <a:pt x="2855" y="1421"/>
                      </a:lnTo>
                      <a:lnTo>
                        <a:pt x="2857" y="1477"/>
                      </a:lnTo>
                      <a:lnTo>
                        <a:pt x="2860" y="1421"/>
                      </a:lnTo>
                      <a:lnTo>
                        <a:pt x="2864" y="1458"/>
                      </a:lnTo>
                      <a:lnTo>
                        <a:pt x="2867" y="1440"/>
                      </a:lnTo>
                      <a:lnTo>
                        <a:pt x="2871" y="1440"/>
                      </a:lnTo>
                      <a:lnTo>
                        <a:pt x="2874" y="1440"/>
                      </a:lnTo>
                      <a:lnTo>
                        <a:pt x="2877" y="1458"/>
                      </a:lnTo>
                      <a:lnTo>
                        <a:pt x="2880" y="1421"/>
                      </a:lnTo>
                      <a:lnTo>
                        <a:pt x="2883" y="1440"/>
                      </a:lnTo>
                      <a:lnTo>
                        <a:pt x="2886" y="1421"/>
                      </a:lnTo>
                      <a:lnTo>
                        <a:pt x="2890" y="1496"/>
                      </a:lnTo>
                      <a:lnTo>
                        <a:pt x="2893" y="1532"/>
                      </a:lnTo>
                      <a:lnTo>
                        <a:pt x="2897" y="1496"/>
                      </a:lnTo>
                      <a:lnTo>
                        <a:pt x="2900" y="1440"/>
                      </a:lnTo>
                      <a:lnTo>
                        <a:pt x="2902" y="1421"/>
                      </a:lnTo>
                      <a:lnTo>
                        <a:pt x="2906" y="1440"/>
                      </a:lnTo>
                      <a:lnTo>
                        <a:pt x="2909" y="1477"/>
                      </a:lnTo>
                      <a:lnTo>
                        <a:pt x="2913" y="1385"/>
                      </a:lnTo>
                      <a:lnTo>
                        <a:pt x="2916" y="1421"/>
                      </a:lnTo>
                      <a:lnTo>
                        <a:pt x="2919" y="1440"/>
                      </a:lnTo>
                      <a:lnTo>
                        <a:pt x="2923" y="1440"/>
                      </a:lnTo>
                      <a:lnTo>
                        <a:pt x="2925" y="1385"/>
                      </a:lnTo>
                      <a:lnTo>
                        <a:pt x="2928" y="1440"/>
                      </a:lnTo>
                      <a:lnTo>
                        <a:pt x="2932" y="1421"/>
                      </a:lnTo>
                      <a:lnTo>
                        <a:pt x="2935" y="1458"/>
                      </a:lnTo>
                      <a:lnTo>
                        <a:pt x="2939" y="1440"/>
                      </a:lnTo>
                      <a:lnTo>
                        <a:pt x="2942" y="1440"/>
                      </a:lnTo>
                      <a:lnTo>
                        <a:pt x="2945" y="1458"/>
                      </a:lnTo>
                      <a:lnTo>
                        <a:pt x="2949" y="1440"/>
                      </a:lnTo>
                      <a:lnTo>
                        <a:pt x="2951" y="1458"/>
                      </a:lnTo>
                      <a:lnTo>
                        <a:pt x="2955" y="1477"/>
                      </a:lnTo>
                      <a:lnTo>
                        <a:pt x="2958" y="1496"/>
                      </a:lnTo>
                      <a:lnTo>
                        <a:pt x="2961" y="1440"/>
                      </a:lnTo>
                      <a:lnTo>
                        <a:pt x="2965" y="1421"/>
                      </a:lnTo>
                      <a:lnTo>
                        <a:pt x="2968" y="1477"/>
                      </a:lnTo>
                      <a:lnTo>
                        <a:pt x="2972" y="1458"/>
                      </a:lnTo>
                      <a:lnTo>
                        <a:pt x="2974" y="1440"/>
                      </a:lnTo>
                      <a:lnTo>
                        <a:pt x="2977" y="1496"/>
                      </a:lnTo>
                      <a:lnTo>
                        <a:pt x="2981" y="1514"/>
                      </a:lnTo>
                      <a:lnTo>
                        <a:pt x="2984" y="1440"/>
                      </a:lnTo>
                      <a:lnTo>
                        <a:pt x="2987" y="1458"/>
                      </a:lnTo>
                      <a:lnTo>
                        <a:pt x="2991" y="1496"/>
                      </a:lnTo>
                      <a:lnTo>
                        <a:pt x="2994" y="1458"/>
                      </a:lnTo>
                      <a:lnTo>
                        <a:pt x="2996" y="1477"/>
                      </a:lnTo>
                      <a:lnTo>
                        <a:pt x="3000" y="1458"/>
                      </a:lnTo>
                      <a:lnTo>
                        <a:pt x="3003" y="1421"/>
                      </a:lnTo>
                      <a:lnTo>
                        <a:pt x="3007" y="1421"/>
                      </a:lnTo>
                      <a:lnTo>
                        <a:pt x="3010" y="1403"/>
                      </a:lnTo>
                      <a:lnTo>
                        <a:pt x="3013" y="1440"/>
                      </a:lnTo>
                      <a:lnTo>
                        <a:pt x="3017" y="1440"/>
                      </a:lnTo>
                      <a:lnTo>
                        <a:pt x="3019" y="1440"/>
                      </a:lnTo>
                      <a:lnTo>
                        <a:pt x="3023" y="1421"/>
                      </a:lnTo>
                      <a:lnTo>
                        <a:pt x="3026" y="1385"/>
                      </a:lnTo>
                      <a:lnTo>
                        <a:pt x="3029" y="1403"/>
                      </a:lnTo>
                      <a:lnTo>
                        <a:pt x="3033" y="1477"/>
                      </a:lnTo>
                      <a:lnTo>
                        <a:pt x="3036" y="1440"/>
                      </a:lnTo>
                      <a:lnTo>
                        <a:pt x="3040" y="1458"/>
                      </a:lnTo>
                      <a:lnTo>
                        <a:pt x="3043" y="1385"/>
                      </a:lnTo>
                      <a:lnTo>
                        <a:pt x="3045" y="1440"/>
                      </a:lnTo>
                      <a:lnTo>
                        <a:pt x="3049" y="1477"/>
                      </a:lnTo>
                      <a:lnTo>
                        <a:pt x="3052" y="1458"/>
                      </a:lnTo>
                      <a:lnTo>
                        <a:pt x="3055" y="1403"/>
                      </a:lnTo>
                      <a:lnTo>
                        <a:pt x="3059" y="1367"/>
                      </a:lnTo>
                      <a:lnTo>
                        <a:pt x="3062" y="1403"/>
                      </a:lnTo>
                      <a:lnTo>
                        <a:pt x="3066" y="1477"/>
                      </a:lnTo>
                      <a:lnTo>
                        <a:pt x="3068" y="1403"/>
                      </a:lnTo>
                      <a:lnTo>
                        <a:pt x="3071" y="1367"/>
                      </a:lnTo>
                      <a:lnTo>
                        <a:pt x="3075" y="1477"/>
                      </a:lnTo>
                      <a:lnTo>
                        <a:pt x="3078" y="1514"/>
                      </a:lnTo>
                      <a:lnTo>
                        <a:pt x="3082" y="1440"/>
                      </a:lnTo>
                      <a:lnTo>
                        <a:pt x="3085" y="1421"/>
                      </a:lnTo>
                      <a:lnTo>
                        <a:pt x="3088" y="1440"/>
                      </a:lnTo>
                      <a:lnTo>
                        <a:pt x="3091" y="1458"/>
                      </a:lnTo>
                      <a:lnTo>
                        <a:pt x="3094" y="1421"/>
                      </a:lnTo>
                      <a:lnTo>
                        <a:pt x="3097" y="1458"/>
                      </a:lnTo>
                      <a:lnTo>
                        <a:pt x="3101" y="1421"/>
                      </a:lnTo>
                      <a:lnTo>
                        <a:pt x="3104" y="1458"/>
                      </a:lnTo>
                      <a:lnTo>
                        <a:pt x="3108" y="1477"/>
                      </a:lnTo>
                      <a:lnTo>
                        <a:pt x="3111" y="1458"/>
                      </a:lnTo>
                      <a:lnTo>
                        <a:pt x="3113" y="1440"/>
                      </a:lnTo>
                      <a:lnTo>
                        <a:pt x="3117" y="1477"/>
                      </a:lnTo>
                      <a:lnTo>
                        <a:pt x="3120" y="1403"/>
                      </a:lnTo>
                      <a:lnTo>
                        <a:pt x="3123" y="1440"/>
                      </a:lnTo>
                      <a:lnTo>
                        <a:pt x="3127" y="1421"/>
                      </a:lnTo>
                      <a:lnTo>
                        <a:pt x="3130" y="1458"/>
                      </a:lnTo>
                      <a:lnTo>
                        <a:pt x="3134" y="1421"/>
                      </a:lnTo>
                      <a:lnTo>
                        <a:pt x="3137" y="1477"/>
                      </a:lnTo>
                      <a:lnTo>
                        <a:pt x="3139" y="1477"/>
                      </a:lnTo>
                      <a:lnTo>
                        <a:pt x="3143" y="1496"/>
                      </a:lnTo>
                      <a:lnTo>
                        <a:pt x="3146" y="1477"/>
                      </a:lnTo>
                      <a:lnTo>
                        <a:pt x="3150" y="1440"/>
                      </a:lnTo>
                      <a:lnTo>
                        <a:pt x="3153" y="1458"/>
                      </a:lnTo>
                      <a:lnTo>
                        <a:pt x="3156" y="1440"/>
                      </a:lnTo>
                      <a:lnTo>
                        <a:pt x="3160" y="1458"/>
                      </a:lnTo>
                      <a:lnTo>
                        <a:pt x="3162" y="1440"/>
                      </a:lnTo>
                      <a:lnTo>
                        <a:pt x="3165" y="1514"/>
                      </a:lnTo>
                      <a:lnTo>
                        <a:pt x="3169" y="1514"/>
                      </a:lnTo>
                      <a:lnTo>
                        <a:pt x="3172" y="1496"/>
                      </a:lnTo>
                      <a:lnTo>
                        <a:pt x="3176" y="1440"/>
                      </a:lnTo>
                      <a:lnTo>
                        <a:pt x="3179" y="1403"/>
                      </a:lnTo>
                      <a:lnTo>
                        <a:pt x="3182" y="1403"/>
                      </a:lnTo>
                      <a:lnTo>
                        <a:pt x="3186" y="1421"/>
                      </a:lnTo>
                      <a:lnTo>
                        <a:pt x="3188" y="1514"/>
                      </a:lnTo>
                      <a:lnTo>
                        <a:pt x="3192" y="1477"/>
                      </a:lnTo>
                      <a:lnTo>
                        <a:pt x="3195" y="1496"/>
                      </a:lnTo>
                      <a:lnTo>
                        <a:pt x="3198" y="1440"/>
                      </a:lnTo>
                      <a:lnTo>
                        <a:pt x="3202" y="1496"/>
                      </a:lnTo>
                      <a:lnTo>
                        <a:pt x="3205" y="1477"/>
                      </a:lnTo>
                      <a:lnTo>
                        <a:pt x="3209" y="1421"/>
                      </a:lnTo>
                      <a:lnTo>
                        <a:pt x="3211" y="1421"/>
                      </a:lnTo>
                      <a:lnTo>
                        <a:pt x="3214" y="1403"/>
                      </a:lnTo>
                      <a:lnTo>
                        <a:pt x="3218" y="1458"/>
                      </a:lnTo>
                      <a:lnTo>
                        <a:pt x="3221" y="1514"/>
                      </a:lnTo>
                      <a:lnTo>
                        <a:pt x="3224" y="1421"/>
                      </a:lnTo>
                      <a:lnTo>
                        <a:pt x="3228" y="1458"/>
                      </a:lnTo>
                      <a:lnTo>
                        <a:pt x="3231" y="1477"/>
                      </a:lnTo>
                      <a:lnTo>
                        <a:pt x="3234" y="1514"/>
                      </a:lnTo>
                      <a:lnTo>
                        <a:pt x="3237" y="1440"/>
                      </a:lnTo>
                      <a:lnTo>
                        <a:pt x="3240" y="1477"/>
                      </a:lnTo>
                      <a:lnTo>
                        <a:pt x="3244" y="1514"/>
                      </a:lnTo>
                      <a:lnTo>
                        <a:pt x="3247" y="1551"/>
                      </a:lnTo>
                      <a:lnTo>
                        <a:pt x="3251" y="1421"/>
                      </a:lnTo>
                      <a:lnTo>
                        <a:pt x="3254" y="1440"/>
                      </a:lnTo>
                      <a:lnTo>
                        <a:pt x="3257" y="1458"/>
                      </a:lnTo>
                      <a:lnTo>
                        <a:pt x="3260" y="1440"/>
                      </a:lnTo>
                      <a:lnTo>
                        <a:pt x="3263" y="1458"/>
                      </a:lnTo>
                      <a:lnTo>
                        <a:pt x="3266" y="1477"/>
                      </a:lnTo>
                      <a:lnTo>
                        <a:pt x="3270" y="1477"/>
                      </a:lnTo>
                      <a:lnTo>
                        <a:pt x="3273" y="1458"/>
                      </a:lnTo>
                      <a:lnTo>
                        <a:pt x="3277" y="1440"/>
                      </a:lnTo>
                      <a:lnTo>
                        <a:pt x="3280" y="1440"/>
                      </a:lnTo>
                      <a:lnTo>
                        <a:pt x="3282" y="1385"/>
                      </a:lnTo>
                      <a:lnTo>
                        <a:pt x="3286" y="1458"/>
                      </a:lnTo>
                      <a:lnTo>
                        <a:pt x="3289" y="1385"/>
                      </a:lnTo>
                      <a:lnTo>
                        <a:pt x="3292" y="1421"/>
                      </a:lnTo>
                      <a:lnTo>
                        <a:pt x="3296" y="1421"/>
                      </a:lnTo>
                      <a:lnTo>
                        <a:pt x="3299" y="1496"/>
                      </a:lnTo>
                      <a:lnTo>
                        <a:pt x="3303" y="1440"/>
                      </a:lnTo>
                      <a:lnTo>
                        <a:pt x="3305" y="1458"/>
                      </a:lnTo>
                      <a:lnTo>
                        <a:pt x="3308" y="1440"/>
                      </a:lnTo>
                      <a:lnTo>
                        <a:pt x="3312" y="1477"/>
                      </a:lnTo>
                      <a:lnTo>
                        <a:pt x="3315" y="1458"/>
                      </a:lnTo>
                      <a:lnTo>
                        <a:pt x="3319" y="1458"/>
                      </a:lnTo>
                      <a:lnTo>
                        <a:pt x="3322" y="1385"/>
                      </a:lnTo>
                      <a:lnTo>
                        <a:pt x="3325" y="1421"/>
                      </a:lnTo>
                      <a:lnTo>
                        <a:pt x="3329" y="1458"/>
                      </a:lnTo>
                      <a:lnTo>
                        <a:pt x="3331" y="1458"/>
                      </a:lnTo>
                      <a:lnTo>
                        <a:pt x="3334" y="1421"/>
                      </a:lnTo>
                      <a:lnTo>
                        <a:pt x="3338" y="1385"/>
                      </a:lnTo>
                      <a:lnTo>
                        <a:pt x="3341" y="1458"/>
                      </a:lnTo>
                      <a:lnTo>
                        <a:pt x="3345" y="1458"/>
                      </a:lnTo>
                      <a:lnTo>
                        <a:pt x="3348" y="1440"/>
                      </a:lnTo>
                      <a:lnTo>
                        <a:pt x="3351" y="1458"/>
                      </a:lnTo>
                      <a:lnTo>
                        <a:pt x="3354" y="1477"/>
                      </a:lnTo>
                      <a:lnTo>
                        <a:pt x="3357" y="1496"/>
                      </a:lnTo>
                      <a:lnTo>
                        <a:pt x="3361" y="1477"/>
                      </a:lnTo>
                      <a:lnTo>
                        <a:pt x="3364" y="1421"/>
                      </a:lnTo>
                      <a:lnTo>
                        <a:pt x="3367" y="1421"/>
                      </a:lnTo>
                      <a:lnTo>
                        <a:pt x="3371" y="1514"/>
                      </a:lnTo>
                      <a:lnTo>
                        <a:pt x="3374" y="1440"/>
                      </a:lnTo>
                      <a:lnTo>
                        <a:pt x="3378" y="1514"/>
                      </a:lnTo>
                      <a:lnTo>
                        <a:pt x="3380" y="1403"/>
                      </a:lnTo>
                      <a:lnTo>
                        <a:pt x="3383" y="1477"/>
                      </a:lnTo>
                      <a:lnTo>
                        <a:pt x="3387" y="1477"/>
                      </a:lnTo>
                      <a:lnTo>
                        <a:pt x="3390" y="1477"/>
                      </a:lnTo>
                      <a:lnTo>
                        <a:pt x="3393" y="1496"/>
                      </a:lnTo>
                      <a:lnTo>
                        <a:pt x="3397" y="1440"/>
                      </a:lnTo>
                      <a:lnTo>
                        <a:pt x="3400" y="1496"/>
                      </a:lnTo>
                      <a:lnTo>
                        <a:pt x="3403" y="1458"/>
                      </a:lnTo>
                      <a:lnTo>
                        <a:pt x="3406" y="1421"/>
                      </a:lnTo>
                      <a:lnTo>
                        <a:pt x="3409" y="1440"/>
                      </a:lnTo>
                      <a:lnTo>
                        <a:pt x="3413" y="1440"/>
                      </a:lnTo>
                      <a:lnTo>
                        <a:pt x="3416" y="1385"/>
                      </a:lnTo>
                      <a:lnTo>
                        <a:pt x="3420" y="1421"/>
                      </a:lnTo>
                      <a:lnTo>
                        <a:pt x="3423" y="1440"/>
                      </a:lnTo>
                      <a:lnTo>
                        <a:pt x="3426" y="1440"/>
                      </a:lnTo>
                      <a:lnTo>
                        <a:pt x="3429" y="1367"/>
                      </a:lnTo>
                      <a:lnTo>
                        <a:pt x="3432" y="1403"/>
                      </a:lnTo>
                      <a:lnTo>
                        <a:pt x="3435" y="1477"/>
                      </a:lnTo>
                      <a:lnTo>
                        <a:pt x="3439" y="1496"/>
                      </a:lnTo>
                      <a:lnTo>
                        <a:pt x="3442" y="1458"/>
                      </a:lnTo>
                      <a:lnTo>
                        <a:pt x="3446" y="1458"/>
                      </a:lnTo>
                      <a:lnTo>
                        <a:pt x="3449" y="1440"/>
                      </a:lnTo>
                      <a:lnTo>
                        <a:pt x="3451" y="1496"/>
                      </a:lnTo>
                      <a:lnTo>
                        <a:pt x="3455" y="1496"/>
                      </a:lnTo>
                      <a:lnTo>
                        <a:pt x="3458" y="1440"/>
                      </a:lnTo>
                      <a:lnTo>
                        <a:pt x="3461" y="1458"/>
                      </a:lnTo>
                      <a:lnTo>
                        <a:pt x="3465" y="1532"/>
                      </a:lnTo>
                      <a:lnTo>
                        <a:pt x="3468" y="1496"/>
                      </a:lnTo>
                      <a:lnTo>
                        <a:pt x="3472" y="1477"/>
                      </a:lnTo>
                      <a:lnTo>
                        <a:pt x="3475" y="1421"/>
                      </a:lnTo>
                      <a:lnTo>
                        <a:pt x="3477" y="1458"/>
                      </a:lnTo>
                      <a:lnTo>
                        <a:pt x="3481" y="1477"/>
                      </a:lnTo>
                      <a:lnTo>
                        <a:pt x="3484" y="1496"/>
                      </a:lnTo>
                      <a:lnTo>
                        <a:pt x="3488" y="1496"/>
                      </a:lnTo>
                      <a:lnTo>
                        <a:pt x="3491" y="1440"/>
                      </a:lnTo>
                      <a:lnTo>
                        <a:pt x="3494" y="1496"/>
                      </a:lnTo>
                      <a:lnTo>
                        <a:pt x="3498" y="1440"/>
                      </a:lnTo>
                      <a:lnTo>
                        <a:pt x="3500" y="1477"/>
                      </a:lnTo>
                      <a:lnTo>
                        <a:pt x="3503" y="1440"/>
                      </a:lnTo>
                      <a:lnTo>
                        <a:pt x="3507" y="1477"/>
                      </a:lnTo>
                      <a:lnTo>
                        <a:pt x="3510" y="1458"/>
                      </a:lnTo>
                      <a:lnTo>
                        <a:pt x="3514" y="1496"/>
                      </a:lnTo>
                      <a:lnTo>
                        <a:pt x="3517" y="1440"/>
                      </a:lnTo>
                      <a:lnTo>
                        <a:pt x="3520" y="1477"/>
                      </a:lnTo>
                      <a:lnTo>
                        <a:pt x="3524" y="1496"/>
                      </a:lnTo>
                      <a:lnTo>
                        <a:pt x="3526" y="1458"/>
                      </a:lnTo>
                      <a:lnTo>
                        <a:pt x="3530" y="1477"/>
                      </a:lnTo>
                      <a:lnTo>
                        <a:pt x="3533" y="1458"/>
                      </a:lnTo>
                      <a:lnTo>
                        <a:pt x="3536" y="1421"/>
                      </a:lnTo>
                      <a:lnTo>
                        <a:pt x="3540" y="1440"/>
                      </a:lnTo>
                      <a:lnTo>
                        <a:pt x="3543" y="1440"/>
                      </a:lnTo>
                      <a:lnTo>
                        <a:pt x="3547" y="1403"/>
                      </a:lnTo>
                      <a:lnTo>
                        <a:pt x="3549" y="1403"/>
                      </a:lnTo>
                      <a:lnTo>
                        <a:pt x="3552" y="1385"/>
                      </a:lnTo>
                      <a:lnTo>
                        <a:pt x="3556" y="1421"/>
                      </a:lnTo>
                      <a:lnTo>
                        <a:pt x="3559" y="1329"/>
                      </a:lnTo>
                      <a:lnTo>
                        <a:pt x="3562" y="1385"/>
                      </a:lnTo>
                      <a:lnTo>
                        <a:pt x="3566" y="1403"/>
                      </a:lnTo>
                      <a:lnTo>
                        <a:pt x="3569" y="1385"/>
                      </a:lnTo>
                      <a:lnTo>
                        <a:pt x="3573" y="1403"/>
                      </a:lnTo>
                      <a:lnTo>
                        <a:pt x="3575" y="1477"/>
                      </a:lnTo>
                      <a:lnTo>
                        <a:pt x="3578" y="1440"/>
                      </a:lnTo>
                      <a:lnTo>
                        <a:pt x="3582" y="1440"/>
                      </a:lnTo>
                      <a:lnTo>
                        <a:pt x="3585" y="1440"/>
                      </a:lnTo>
                      <a:lnTo>
                        <a:pt x="3589" y="1440"/>
                      </a:lnTo>
                      <a:lnTo>
                        <a:pt x="3592" y="1514"/>
                      </a:lnTo>
                      <a:lnTo>
                        <a:pt x="3595" y="1403"/>
                      </a:lnTo>
                      <a:lnTo>
                        <a:pt x="3598" y="1458"/>
                      </a:lnTo>
                      <a:lnTo>
                        <a:pt x="3601" y="1421"/>
                      </a:lnTo>
                      <a:lnTo>
                        <a:pt x="3604" y="1496"/>
                      </a:lnTo>
                      <a:lnTo>
                        <a:pt x="3608" y="1496"/>
                      </a:lnTo>
                      <a:lnTo>
                        <a:pt x="3611" y="1496"/>
                      </a:lnTo>
                      <a:lnTo>
                        <a:pt x="3615" y="1477"/>
                      </a:lnTo>
                      <a:lnTo>
                        <a:pt x="3618" y="1421"/>
                      </a:lnTo>
                      <a:lnTo>
                        <a:pt x="3621" y="1477"/>
                      </a:lnTo>
                      <a:lnTo>
                        <a:pt x="3624" y="1477"/>
                      </a:lnTo>
                      <a:lnTo>
                        <a:pt x="3627" y="1514"/>
                      </a:lnTo>
                      <a:lnTo>
                        <a:pt x="3630" y="1477"/>
                      </a:lnTo>
                      <a:lnTo>
                        <a:pt x="3634" y="1477"/>
                      </a:lnTo>
                      <a:lnTo>
                        <a:pt x="3637" y="1440"/>
                      </a:lnTo>
                      <a:lnTo>
                        <a:pt x="3641" y="1496"/>
                      </a:lnTo>
                      <a:lnTo>
                        <a:pt x="3644" y="1477"/>
                      </a:lnTo>
                      <a:lnTo>
                        <a:pt x="3646" y="1496"/>
                      </a:lnTo>
                      <a:lnTo>
                        <a:pt x="3650" y="1458"/>
                      </a:lnTo>
                      <a:lnTo>
                        <a:pt x="3653" y="1440"/>
                      </a:lnTo>
                      <a:lnTo>
                        <a:pt x="3657" y="1496"/>
                      </a:lnTo>
                      <a:lnTo>
                        <a:pt x="3660" y="1440"/>
                      </a:lnTo>
                      <a:lnTo>
                        <a:pt x="3663" y="1514"/>
                      </a:lnTo>
                      <a:lnTo>
                        <a:pt x="3667" y="1403"/>
                      </a:lnTo>
                      <a:lnTo>
                        <a:pt x="3670" y="1403"/>
                      </a:lnTo>
                      <a:lnTo>
                        <a:pt x="3672" y="1477"/>
                      </a:lnTo>
                      <a:lnTo>
                        <a:pt x="3676" y="1421"/>
                      </a:lnTo>
                      <a:lnTo>
                        <a:pt x="3679" y="1440"/>
                      </a:lnTo>
                      <a:lnTo>
                        <a:pt x="3683" y="1403"/>
                      </a:lnTo>
                      <a:lnTo>
                        <a:pt x="3686" y="1421"/>
                      </a:lnTo>
                      <a:lnTo>
                        <a:pt x="3689" y="1421"/>
                      </a:lnTo>
                      <a:lnTo>
                        <a:pt x="3693" y="1403"/>
                      </a:lnTo>
                      <a:lnTo>
                        <a:pt x="3696" y="1440"/>
                      </a:lnTo>
                      <a:lnTo>
                        <a:pt x="3699" y="1367"/>
                      </a:lnTo>
                      <a:lnTo>
                        <a:pt x="3702" y="1458"/>
                      </a:lnTo>
                      <a:lnTo>
                        <a:pt x="3705" y="1477"/>
                      </a:lnTo>
                      <a:lnTo>
                        <a:pt x="3709" y="1458"/>
                      </a:lnTo>
                      <a:lnTo>
                        <a:pt x="3712" y="1440"/>
                      </a:lnTo>
                      <a:lnTo>
                        <a:pt x="3716" y="1458"/>
                      </a:lnTo>
                      <a:lnTo>
                        <a:pt x="3719" y="1458"/>
                      </a:lnTo>
                      <a:lnTo>
                        <a:pt x="3721" y="1440"/>
                      </a:lnTo>
                      <a:lnTo>
                        <a:pt x="3725" y="1421"/>
                      </a:lnTo>
                      <a:lnTo>
                        <a:pt x="3728" y="1440"/>
                      </a:lnTo>
                      <a:lnTo>
                        <a:pt x="3731" y="1477"/>
                      </a:lnTo>
                      <a:lnTo>
                        <a:pt x="3735" y="1496"/>
                      </a:lnTo>
                      <a:lnTo>
                        <a:pt x="3738" y="1496"/>
                      </a:lnTo>
                      <a:lnTo>
                        <a:pt x="3742" y="1477"/>
                      </a:lnTo>
                      <a:lnTo>
                        <a:pt x="3745" y="1477"/>
                      </a:lnTo>
                      <a:lnTo>
                        <a:pt x="3747" y="1421"/>
                      </a:lnTo>
                      <a:lnTo>
                        <a:pt x="3751" y="1458"/>
                      </a:lnTo>
                      <a:lnTo>
                        <a:pt x="3754" y="1477"/>
                      </a:lnTo>
                      <a:lnTo>
                        <a:pt x="3757" y="1477"/>
                      </a:lnTo>
                      <a:lnTo>
                        <a:pt x="3761" y="1458"/>
                      </a:lnTo>
                      <a:lnTo>
                        <a:pt x="3764" y="1458"/>
                      </a:lnTo>
                      <a:lnTo>
                        <a:pt x="3768" y="1514"/>
                      </a:lnTo>
                      <a:lnTo>
                        <a:pt x="3771" y="1458"/>
                      </a:lnTo>
                      <a:lnTo>
                        <a:pt x="3773" y="1440"/>
                      </a:lnTo>
                      <a:lnTo>
                        <a:pt x="3777" y="1477"/>
                      </a:lnTo>
                      <a:lnTo>
                        <a:pt x="3780" y="1477"/>
                      </a:lnTo>
                      <a:lnTo>
                        <a:pt x="3784" y="1440"/>
                      </a:lnTo>
                      <a:lnTo>
                        <a:pt x="3787" y="1421"/>
                      </a:lnTo>
                      <a:lnTo>
                        <a:pt x="3790" y="1403"/>
                      </a:lnTo>
                      <a:lnTo>
                        <a:pt x="3794" y="1421"/>
                      </a:lnTo>
                      <a:lnTo>
                        <a:pt x="3796" y="1440"/>
                      </a:lnTo>
                      <a:lnTo>
                        <a:pt x="3799" y="1403"/>
                      </a:lnTo>
                      <a:lnTo>
                        <a:pt x="3803" y="1367"/>
                      </a:lnTo>
                      <a:lnTo>
                        <a:pt x="3806" y="1403"/>
                      </a:lnTo>
                      <a:lnTo>
                        <a:pt x="3810" y="1421"/>
                      </a:lnTo>
                      <a:lnTo>
                        <a:pt x="3813" y="1477"/>
                      </a:lnTo>
                      <a:lnTo>
                        <a:pt x="3816" y="1421"/>
                      </a:lnTo>
                      <a:lnTo>
                        <a:pt x="3820" y="1440"/>
                      </a:lnTo>
                      <a:lnTo>
                        <a:pt x="3822" y="1403"/>
                      </a:lnTo>
                      <a:lnTo>
                        <a:pt x="3826" y="1458"/>
                      </a:lnTo>
                      <a:lnTo>
                        <a:pt x="3829" y="1403"/>
                      </a:lnTo>
                      <a:lnTo>
                        <a:pt x="3832" y="1440"/>
                      </a:lnTo>
                      <a:lnTo>
                        <a:pt x="3836" y="1496"/>
                      </a:lnTo>
                      <a:lnTo>
                        <a:pt x="3839" y="1440"/>
                      </a:lnTo>
                      <a:lnTo>
                        <a:pt x="3843" y="1496"/>
                      </a:lnTo>
                      <a:lnTo>
                        <a:pt x="3846" y="1514"/>
                      </a:lnTo>
                      <a:lnTo>
                        <a:pt x="3848" y="1403"/>
                      </a:lnTo>
                      <a:lnTo>
                        <a:pt x="3852" y="1385"/>
                      </a:lnTo>
                      <a:lnTo>
                        <a:pt x="3855" y="1403"/>
                      </a:lnTo>
                      <a:lnTo>
                        <a:pt x="3858" y="1477"/>
                      </a:lnTo>
                      <a:lnTo>
                        <a:pt x="3862" y="1440"/>
                      </a:lnTo>
                      <a:lnTo>
                        <a:pt x="3865" y="1403"/>
                      </a:lnTo>
                      <a:lnTo>
                        <a:pt x="3869" y="1440"/>
                      </a:lnTo>
                      <a:lnTo>
                        <a:pt x="3872" y="1477"/>
                      </a:lnTo>
                      <a:lnTo>
                        <a:pt x="3874" y="1440"/>
                      </a:lnTo>
                      <a:lnTo>
                        <a:pt x="3878" y="1440"/>
                      </a:lnTo>
                      <a:lnTo>
                        <a:pt x="3881" y="1385"/>
                      </a:lnTo>
                      <a:lnTo>
                        <a:pt x="3885" y="1440"/>
                      </a:lnTo>
                      <a:lnTo>
                        <a:pt x="3888" y="1421"/>
                      </a:lnTo>
                      <a:lnTo>
                        <a:pt x="3891" y="1440"/>
                      </a:lnTo>
                      <a:lnTo>
                        <a:pt x="3895" y="1458"/>
                      </a:lnTo>
                      <a:lnTo>
                        <a:pt x="3897" y="1440"/>
                      </a:lnTo>
                      <a:lnTo>
                        <a:pt x="3900" y="1403"/>
                      </a:lnTo>
                      <a:lnTo>
                        <a:pt x="3904" y="1440"/>
                      </a:lnTo>
                      <a:lnTo>
                        <a:pt x="3907" y="1440"/>
                      </a:lnTo>
                      <a:lnTo>
                        <a:pt x="3911" y="1458"/>
                      </a:lnTo>
                      <a:lnTo>
                        <a:pt x="3914" y="1421"/>
                      </a:lnTo>
                      <a:lnTo>
                        <a:pt x="3917" y="1403"/>
                      </a:lnTo>
                      <a:lnTo>
                        <a:pt x="3921" y="1440"/>
                      </a:lnTo>
                      <a:lnTo>
                        <a:pt x="3923" y="1421"/>
                      </a:lnTo>
                      <a:lnTo>
                        <a:pt x="3926" y="1477"/>
                      </a:lnTo>
                      <a:lnTo>
                        <a:pt x="3930" y="1477"/>
                      </a:lnTo>
                      <a:lnTo>
                        <a:pt x="3933" y="1367"/>
                      </a:lnTo>
                      <a:lnTo>
                        <a:pt x="3937" y="1458"/>
                      </a:lnTo>
                      <a:lnTo>
                        <a:pt x="3940" y="1477"/>
                      </a:lnTo>
                      <a:lnTo>
                        <a:pt x="3943" y="1403"/>
                      </a:lnTo>
                      <a:lnTo>
                        <a:pt x="3947" y="1440"/>
                      </a:lnTo>
                      <a:lnTo>
                        <a:pt x="3949" y="1458"/>
                      </a:lnTo>
                      <a:lnTo>
                        <a:pt x="3953" y="1385"/>
                      </a:lnTo>
                      <a:lnTo>
                        <a:pt x="3956" y="1329"/>
                      </a:lnTo>
                      <a:lnTo>
                        <a:pt x="3959" y="1385"/>
                      </a:lnTo>
                      <a:lnTo>
                        <a:pt x="3963" y="1385"/>
                      </a:lnTo>
                      <a:lnTo>
                        <a:pt x="3966" y="1440"/>
                      </a:lnTo>
                      <a:lnTo>
                        <a:pt x="3970" y="1458"/>
                      </a:lnTo>
                      <a:lnTo>
                        <a:pt x="3973" y="1477"/>
                      </a:lnTo>
                      <a:lnTo>
                        <a:pt x="3975" y="1458"/>
                      </a:lnTo>
                      <a:lnTo>
                        <a:pt x="3979" y="1440"/>
                      </a:lnTo>
                      <a:lnTo>
                        <a:pt x="3982" y="1477"/>
                      </a:lnTo>
                      <a:lnTo>
                        <a:pt x="3985" y="1477"/>
                      </a:lnTo>
                      <a:lnTo>
                        <a:pt x="3989" y="1421"/>
                      </a:lnTo>
                      <a:lnTo>
                        <a:pt x="3992" y="1440"/>
                      </a:lnTo>
                      <a:lnTo>
                        <a:pt x="3996" y="1385"/>
                      </a:lnTo>
                      <a:lnTo>
                        <a:pt x="3998" y="1458"/>
                      </a:lnTo>
                      <a:lnTo>
                        <a:pt x="4001" y="1440"/>
                      </a:lnTo>
                      <a:lnTo>
                        <a:pt x="4005" y="1496"/>
                      </a:lnTo>
                      <a:lnTo>
                        <a:pt x="4008" y="1477"/>
                      </a:lnTo>
                      <a:lnTo>
                        <a:pt x="4012" y="1458"/>
                      </a:lnTo>
                      <a:lnTo>
                        <a:pt x="4015" y="1477"/>
                      </a:lnTo>
                      <a:lnTo>
                        <a:pt x="4018" y="1403"/>
                      </a:lnTo>
                      <a:lnTo>
                        <a:pt x="4022" y="1458"/>
                      </a:lnTo>
                      <a:lnTo>
                        <a:pt x="4024" y="1458"/>
                      </a:lnTo>
                      <a:lnTo>
                        <a:pt x="4027" y="1514"/>
                      </a:lnTo>
                      <a:lnTo>
                        <a:pt x="4031" y="1477"/>
                      </a:lnTo>
                      <a:lnTo>
                        <a:pt x="4034" y="1421"/>
                      </a:lnTo>
                      <a:lnTo>
                        <a:pt x="4038" y="1421"/>
                      </a:lnTo>
                      <a:lnTo>
                        <a:pt x="4041" y="1421"/>
                      </a:lnTo>
                      <a:lnTo>
                        <a:pt x="4044" y="1403"/>
                      </a:lnTo>
                      <a:lnTo>
                        <a:pt x="4048" y="1458"/>
                      </a:lnTo>
                      <a:lnTo>
                        <a:pt x="4050" y="1440"/>
                      </a:lnTo>
                      <a:lnTo>
                        <a:pt x="4054" y="1421"/>
                      </a:lnTo>
                      <a:lnTo>
                        <a:pt x="4057" y="1458"/>
                      </a:lnTo>
                      <a:lnTo>
                        <a:pt x="4060" y="1477"/>
                      </a:lnTo>
                      <a:lnTo>
                        <a:pt x="4064" y="1496"/>
                      </a:lnTo>
                      <a:lnTo>
                        <a:pt x="4067" y="1477"/>
                      </a:lnTo>
                      <a:lnTo>
                        <a:pt x="4071" y="1440"/>
                      </a:lnTo>
                      <a:lnTo>
                        <a:pt x="4074" y="1421"/>
                      </a:lnTo>
                      <a:lnTo>
                        <a:pt x="4076" y="1440"/>
                      </a:lnTo>
                      <a:lnTo>
                        <a:pt x="4080" y="1458"/>
                      </a:lnTo>
                      <a:lnTo>
                        <a:pt x="4083" y="1385"/>
                      </a:lnTo>
                      <a:lnTo>
                        <a:pt x="4086" y="1403"/>
                      </a:lnTo>
                      <a:lnTo>
                        <a:pt x="4090" y="1458"/>
                      </a:lnTo>
                      <a:lnTo>
                        <a:pt x="4093" y="1458"/>
                      </a:lnTo>
                      <a:lnTo>
                        <a:pt x="4097" y="1496"/>
                      </a:lnTo>
                      <a:lnTo>
                        <a:pt x="4100" y="1440"/>
                      </a:lnTo>
                      <a:lnTo>
                        <a:pt x="4102" y="1421"/>
                      </a:lnTo>
                      <a:lnTo>
                        <a:pt x="4106" y="1403"/>
                      </a:lnTo>
                      <a:lnTo>
                        <a:pt x="4109" y="1421"/>
                      </a:lnTo>
                      <a:lnTo>
                        <a:pt x="4112" y="1458"/>
                      </a:lnTo>
                      <a:lnTo>
                        <a:pt x="4116" y="1421"/>
                      </a:lnTo>
                      <a:lnTo>
                        <a:pt x="4119" y="1421"/>
                      </a:lnTo>
                      <a:lnTo>
                        <a:pt x="4123" y="1458"/>
                      </a:lnTo>
                      <a:lnTo>
                        <a:pt x="4125" y="1458"/>
                      </a:lnTo>
                      <a:lnTo>
                        <a:pt x="4128" y="1403"/>
                      </a:lnTo>
                      <a:lnTo>
                        <a:pt x="4132" y="1421"/>
                      </a:lnTo>
                      <a:lnTo>
                        <a:pt x="4135" y="1403"/>
                      </a:lnTo>
                      <a:lnTo>
                        <a:pt x="4139" y="1496"/>
                      </a:lnTo>
                      <a:lnTo>
                        <a:pt x="4142" y="1421"/>
                      </a:lnTo>
                      <a:lnTo>
                        <a:pt x="4145" y="1421"/>
                      </a:lnTo>
                      <a:lnTo>
                        <a:pt x="4149" y="1440"/>
                      </a:lnTo>
                      <a:lnTo>
                        <a:pt x="4151" y="1477"/>
                      </a:lnTo>
                      <a:lnTo>
                        <a:pt x="4154" y="1440"/>
                      </a:lnTo>
                      <a:lnTo>
                        <a:pt x="4158" y="1421"/>
                      </a:lnTo>
                      <a:lnTo>
                        <a:pt x="4161" y="1440"/>
                      </a:lnTo>
                      <a:lnTo>
                        <a:pt x="4165" y="1477"/>
                      </a:lnTo>
                      <a:lnTo>
                        <a:pt x="4168" y="1403"/>
                      </a:lnTo>
                      <a:lnTo>
                        <a:pt x="4171" y="1421"/>
                      </a:lnTo>
                      <a:lnTo>
                        <a:pt x="4175" y="1440"/>
                      </a:lnTo>
                      <a:lnTo>
                        <a:pt x="4177" y="1385"/>
                      </a:lnTo>
                      <a:lnTo>
                        <a:pt x="4181" y="1347"/>
                      </a:lnTo>
                      <a:lnTo>
                        <a:pt x="4184" y="1218"/>
                      </a:lnTo>
                      <a:lnTo>
                        <a:pt x="4187" y="1089"/>
                      </a:lnTo>
                      <a:lnTo>
                        <a:pt x="4191" y="831"/>
                      </a:lnTo>
                      <a:lnTo>
                        <a:pt x="4194" y="443"/>
                      </a:lnTo>
                      <a:lnTo>
                        <a:pt x="4198" y="203"/>
                      </a:lnTo>
                      <a:lnTo>
                        <a:pt x="4201" y="0"/>
                      </a:lnTo>
                      <a:lnTo>
                        <a:pt x="4203" y="258"/>
                      </a:lnTo>
                      <a:lnTo>
                        <a:pt x="4207" y="720"/>
                      </a:lnTo>
                      <a:lnTo>
                        <a:pt x="4210" y="886"/>
                      </a:lnTo>
                      <a:lnTo>
                        <a:pt x="4213" y="942"/>
                      </a:lnTo>
                      <a:lnTo>
                        <a:pt x="4217" y="1089"/>
                      </a:lnTo>
                      <a:lnTo>
                        <a:pt x="4220" y="1218"/>
                      </a:lnTo>
                      <a:lnTo>
                        <a:pt x="4224" y="1292"/>
                      </a:lnTo>
                      <a:lnTo>
                        <a:pt x="4227" y="1274"/>
                      </a:lnTo>
                      <a:lnTo>
                        <a:pt x="4229" y="1347"/>
                      </a:lnTo>
                      <a:lnTo>
                        <a:pt x="4233" y="1292"/>
                      </a:lnTo>
                      <a:lnTo>
                        <a:pt x="4236" y="1385"/>
                      </a:lnTo>
                      <a:lnTo>
                        <a:pt x="4240" y="1311"/>
                      </a:lnTo>
                      <a:lnTo>
                        <a:pt x="4243" y="1292"/>
                      </a:lnTo>
                      <a:lnTo>
                        <a:pt x="4246" y="1440"/>
                      </a:lnTo>
                      <a:lnTo>
                        <a:pt x="4250" y="1403"/>
                      </a:lnTo>
                      <a:lnTo>
                        <a:pt x="4253" y="1403"/>
                      </a:lnTo>
                      <a:lnTo>
                        <a:pt x="4255" y="1385"/>
                      </a:lnTo>
                      <a:lnTo>
                        <a:pt x="4259" y="1440"/>
                      </a:lnTo>
                      <a:lnTo>
                        <a:pt x="4262" y="1385"/>
                      </a:lnTo>
                      <a:lnTo>
                        <a:pt x="4266" y="1385"/>
                      </a:lnTo>
                      <a:lnTo>
                        <a:pt x="4269" y="1477"/>
                      </a:lnTo>
                      <a:lnTo>
                        <a:pt x="4272" y="1440"/>
                      </a:lnTo>
                      <a:lnTo>
                        <a:pt x="4276" y="1458"/>
                      </a:lnTo>
                      <a:lnTo>
                        <a:pt x="4279" y="1403"/>
                      </a:lnTo>
                      <a:lnTo>
                        <a:pt x="4281" y="1477"/>
                      </a:lnTo>
                      <a:lnTo>
                        <a:pt x="4285" y="1458"/>
                      </a:lnTo>
                      <a:lnTo>
                        <a:pt x="4288" y="1477"/>
                      </a:lnTo>
                      <a:lnTo>
                        <a:pt x="4292" y="1403"/>
                      </a:lnTo>
                      <a:lnTo>
                        <a:pt x="4295" y="1458"/>
                      </a:lnTo>
                      <a:lnTo>
                        <a:pt x="4298" y="1403"/>
                      </a:lnTo>
                      <a:lnTo>
                        <a:pt x="4302" y="1458"/>
                      </a:lnTo>
                      <a:lnTo>
                        <a:pt x="4305" y="1385"/>
                      </a:lnTo>
                      <a:lnTo>
                        <a:pt x="4308" y="1347"/>
                      </a:lnTo>
                      <a:lnTo>
                        <a:pt x="4311" y="1403"/>
                      </a:lnTo>
                      <a:lnTo>
                        <a:pt x="4314" y="1311"/>
                      </a:lnTo>
                      <a:lnTo>
                        <a:pt x="4318" y="997"/>
                      </a:lnTo>
                      <a:lnTo>
                        <a:pt x="4321" y="868"/>
                      </a:lnTo>
                      <a:lnTo>
                        <a:pt x="4325" y="793"/>
                      </a:lnTo>
                      <a:lnTo>
                        <a:pt x="4328" y="628"/>
                      </a:lnTo>
                      <a:lnTo>
                        <a:pt x="4331" y="683"/>
                      </a:lnTo>
                      <a:lnTo>
                        <a:pt x="4334" y="793"/>
                      </a:lnTo>
                      <a:lnTo>
                        <a:pt x="4337" y="868"/>
                      </a:lnTo>
                      <a:lnTo>
                        <a:pt x="4340" y="1033"/>
                      </a:lnTo>
                      <a:lnTo>
                        <a:pt x="4344" y="1163"/>
                      </a:lnTo>
                      <a:lnTo>
                        <a:pt x="4347" y="1236"/>
                      </a:lnTo>
                      <a:lnTo>
                        <a:pt x="4351" y="1236"/>
                      </a:lnTo>
                      <a:lnTo>
                        <a:pt x="4354" y="1367"/>
                      </a:lnTo>
                      <a:lnTo>
                        <a:pt x="4357" y="1347"/>
                      </a:lnTo>
                      <a:lnTo>
                        <a:pt x="4360" y="1347"/>
                      </a:lnTo>
                      <a:lnTo>
                        <a:pt x="4363" y="1329"/>
                      </a:lnTo>
                      <a:lnTo>
                        <a:pt x="4367" y="1347"/>
                      </a:lnTo>
                      <a:lnTo>
                        <a:pt x="4370" y="1292"/>
                      </a:lnTo>
                      <a:lnTo>
                        <a:pt x="4373" y="1385"/>
                      </a:lnTo>
                      <a:lnTo>
                        <a:pt x="4377" y="1440"/>
                      </a:lnTo>
                      <a:lnTo>
                        <a:pt x="4380" y="1440"/>
                      </a:lnTo>
                      <a:lnTo>
                        <a:pt x="4384" y="1403"/>
                      </a:lnTo>
                      <a:lnTo>
                        <a:pt x="4386" y="1403"/>
                      </a:lnTo>
                      <a:lnTo>
                        <a:pt x="4389" y="1458"/>
                      </a:lnTo>
                      <a:lnTo>
                        <a:pt x="4393" y="1477"/>
                      </a:lnTo>
                      <a:lnTo>
                        <a:pt x="4396" y="1458"/>
                      </a:lnTo>
                      <a:lnTo>
                        <a:pt x="4399" y="1421"/>
                      </a:lnTo>
                      <a:lnTo>
                        <a:pt x="4403" y="1440"/>
                      </a:lnTo>
                      <a:lnTo>
                        <a:pt x="4406" y="1458"/>
                      </a:lnTo>
                      <a:lnTo>
                        <a:pt x="4410" y="1440"/>
                      </a:lnTo>
                      <a:lnTo>
                        <a:pt x="4412" y="1403"/>
                      </a:lnTo>
                      <a:lnTo>
                        <a:pt x="4415" y="1440"/>
                      </a:lnTo>
                      <a:lnTo>
                        <a:pt x="4419" y="1421"/>
                      </a:lnTo>
                      <a:lnTo>
                        <a:pt x="4422" y="1421"/>
                      </a:lnTo>
                      <a:lnTo>
                        <a:pt x="4426" y="1440"/>
                      </a:lnTo>
                      <a:lnTo>
                        <a:pt x="4429" y="1347"/>
                      </a:lnTo>
                      <a:lnTo>
                        <a:pt x="4432" y="1421"/>
                      </a:lnTo>
                      <a:lnTo>
                        <a:pt x="4436" y="1458"/>
                      </a:lnTo>
                      <a:lnTo>
                        <a:pt x="4438" y="1477"/>
                      </a:lnTo>
                      <a:lnTo>
                        <a:pt x="4441" y="1458"/>
                      </a:lnTo>
                      <a:lnTo>
                        <a:pt x="4445" y="1347"/>
                      </a:lnTo>
                      <a:lnTo>
                        <a:pt x="4448" y="1311"/>
                      </a:lnTo>
                      <a:lnTo>
                        <a:pt x="4452" y="1182"/>
                      </a:lnTo>
                      <a:lnTo>
                        <a:pt x="4455" y="1015"/>
                      </a:lnTo>
                      <a:lnTo>
                        <a:pt x="4458" y="997"/>
                      </a:lnTo>
                      <a:lnTo>
                        <a:pt x="4462" y="1163"/>
                      </a:lnTo>
                      <a:lnTo>
                        <a:pt x="4464" y="1236"/>
                      </a:lnTo>
                      <a:lnTo>
                        <a:pt x="4467" y="1347"/>
                      </a:lnTo>
                      <a:lnTo>
                        <a:pt x="4471" y="1385"/>
                      </a:lnTo>
                      <a:lnTo>
                        <a:pt x="4474" y="1367"/>
                      </a:lnTo>
                      <a:lnTo>
                        <a:pt x="4478" y="1403"/>
                      </a:lnTo>
                      <a:lnTo>
                        <a:pt x="4481" y="1458"/>
                      </a:lnTo>
                      <a:lnTo>
                        <a:pt x="4484" y="1440"/>
                      </a:lnTo>
                      <a:lnTo>
                        <a:pt x="4488" y="1458"/>
                      </a:lnTo>
                      <a:lnTo>
                        <a:pt x="4490" y="1440"/>
                      </a:lnTo>
                      <a:lnTo>
                        <a:pt x="4494" y="1421"/>
                      </a:lnTo>
                      <a:lnTo>
                        <a:pt x="4497" y="1440"/>
                      </a:lnTo>
                      <a:lnTo>
                        <a:pt x="4500" y="1329"/>
                      </a:lnTo>
                      <a:lnTo>
                        <a:pt x="4504" y="1440"/>
                      </a:lnTo>
                      <a:lnTo>
                        <a:pt x="4507" y="1440"/>
                      </a:lnTo>
                      <a:lnTo>
                        <a:pt x="4511" y="1458"/>
                      </a:lnTo>
                      <a:lnTo>
                        <a:pt x="4514" y="1421"/>
                      </a:lnTo>
                      <a:lnTo>
                        <a:pt x="4517" y="1421"/>
                      </a:lnTo>
                      <a:lnTo>
                        <a:pt x="4520" y="1458"/>
                      </a:lnTo>
                      <a:lnTo>
                        <a:pt x="4523" y="1440"/>
                      </a:lnTo>
                      <a:lnTo>
                        <a:pt x="4526" y="1403"/>
                      </a:lnTo>
                      <a:lnTo>
                        <a:pt x="4530" y="1496"/>
                      </a:lnTo>
                      <a:lnTo>
                        <a:pt x="4533" y="1477"/>
                      </a:lnTo>
                      <a:lnTo>
                        <a:pt x="4537" y="1440"/>
                      </a:lnTo>
                      <a:lnTo>
                        <a:pt x="4540" y="1440"/>
                      </a:lnTo>
                      <a:lnTo>
                        <a:pt x="4543" y="1403"/>
                      </a:lnTo>
                      <a:lnTo>
                        <a:pt x="4546" y="1440"/>
                      </a:lnTo>
                      <a:lnTo>
                        <a:pt x="4549" y="1403"/>
                      </a:lnTo>
                      <a:lnTo>
                        <a:pt x="4553" y="1440"/>
                      </a:lnTo>
                      <a:lnTo>
                        <a:pt x="4556" y="1440"/>
                      </a:lnTo>
                      <a:lnTo>
                        <a:pt x="4559" y="1367"/>
                      </a:lnTo>
                      <a:lnTo>
                        <a:pt x="4563" y="1385"/>
                      </a:lnTo>
                      <a:lnTo>
                        <a:pt x="4566" y="1403"/>
                      </a:lnTo>
                      <a:lnTo>
                        <a:pt x="4570" y="1458"/>
                      </a:lnTo>
                      <a:lnTo>
                        <a:pt x="4572" y="1385"/>
                      </a:lnTo>
                      <a:lnTo>
                        <a:pt x="4575" y="1367"/>
                      </a:lnTo>
                      <a:lnTo>
                        <a:pt x="4579" y="1311"/>
                      </a:lnTo>
                      <a:lnTo>
                        <a:pt x="4582" y="1292"/>
                      </a:lnTo>
                      <a:lnTo>
                        <a:pt x="4585" y="1329"/>
                      </a:lnTo>
                      <a:lnTo>
                        <a:pt x="4589" y="1292"/>
                      </a:lnTo>
                      <a:lnTo>
                        <a:pt x="4592" y="1347"/>
                      </a:lnTo>
                      <a:lnTo>
                        <a:pt x="4596" y="1403"/>
                      </a:lnTo>
                      <a:lnTo>
                        <a:pt x="4598" y="1440"/>
                      </a:lnTo>
                      <a:lnTo>
                        <a:pt x="4601" y="1385"/>
                      </a:lnTo>
                      <a:lnTo>
                        <a:pt x="4605" y="1403"/>
                      </a:lnTo>
                      <a:lnTo>
                        <a:pt x="4608" y="1477"/>
                      </a:lnTo>
                      <a:lnTo>
                        <a:pt x="4612" y="1403"/>
                      </a:lnTo>
                      <a:lnTo>
                        <a:pt x="4615" y="1385"/>
                      </a:lnTo>
                      <a:lnTo>
                        <a:pt x="4618" y="1403"/>
                      </a:lnTo>
                      <a:lnTo>
                        <a:pt x="4622" y="1421"/>
                      </a:lnTo>
                      <a:lnTo>
                        <a:pt x="4624" y="1421"/>
                      </a:lnTo>
                      <a:lnTo>
                        <a:pt x="4627" y="1477"/>
                      </a:lnTo>
                      <a:lnTo>
                        <a:pt x="4631" y="1440"/>
                      </a:lnTo>
                      <a:lnTo>
                        <a:pt x="4634" y="1403"/>
                      </a:lnTo>
                      <a:lnTo>
                        <a:pt x="4638" y="1440"/>
                      </a:lnTo>
                      <a:lnTo>
                        <a:pt x="4641" y="1477"/>
                      </a:lnTo>
                      <a:lnTo>
                        <a:pt x="4644" y="1440"/>
                      </a:lnTo>
                      <a:lnTo>
                        <a:pt x="4648" y="1421"/>
                      </a:lnTo>
                      <a:lnTo>
                        <a:pt x="4650" y="1329"/>
                      </a:lnTo>
                      <a:lnTo>
                        <a:pt x="4653" y="1440"/>
                      </a:lnTo>
                      <a:lnTo>
                        <a:pt x="4657" y="1421"/>
                      </a:lnTo>
                      <a:lnTo>
                        <a:pt x="4660" y="1421"/>
                      </a:lnTo>
                      <a:lnTo>
                        <a:pt x="4664" y="1458"/>
                      </a:lnTo>
                      <a:lnTo>
                        <a:pt x="4667" y="1514"/>
                      </a:lnTo>
                      <a:lnTo>
                        <a:pt x="4670" y="1421"/>
                      </a:lnTo>
                      <a:lnTo>
                        <a:pt x="4674" y="1458"/>
                      </a:lnTo>
                      <a:lnTo>
                        <a:pt x="4677" y="1496"/>
                      </a:lnTo>
                      <a:lnTo>
                        <a:pt x="4680" y="1514"/>
                      </a:lnTo>
                      <a:lnTo>
                        <a:pt x="4683" y="1458"/>
                      </a:lnTo>
                      <a:lnTo>
                        <a:pt x="4686" y="1403"/>
                      </a:lnTo>
                      <a:lnTo>
                        <a:pt x="4690" y="1403"/>
                      </a:lnTo>
                      <a:lnTo>
                        <a:pt x="4693" y="1496"/>
                      </a:lnTo>
                      <a:lnTo>
                        <a:pt x="4697" y="1440"/>
                      </a:lnTo>
                      <a:lnTo>
                        <a:pt x="4700" y="1347"/>
                      </a:lnTo>
                      <a:lnTo>
                        <a:pt x="4703" y="1385"/>
                      </a:lnTo>
                      <a:lnTo>
                        <a:pt x="4706" y="1385"/>
                      </a:lnTo>
                      <a:lnTo>
                        <a:pt x="4709" y="1329"/>
                      </a:lnTo>
                      <a:lnTo>
                        <a:pt x="4712" y="1274"/>
                      </a:lnTo>
                      <a:lnTo>
                        <a:pt x="4716" y="1256"/>
                      </a:lnTo>
                      <a:lnTo>
                        <a:pt x="4719" y="1292"/>
                      </a:lnTo>
                      <a:lnTo>
                        <a:pt x="4723" y="1311"/>
                      </a:lnTo>
                      <a:lnTo>
                        <a:pt x="4726" y="1367"/>
                      </a:lnTo>
                      <a:lnTo>
                        <a:pt x="4729" y="1403"/>
                      </a:lnTo>
                      <a:lnTo>
                        <a:pt x="4732" y="1421"/>
                      </a:lnTo>
                      <a:lnTo>
                        <a:pt x="4735" y="1385"/>
                      </a:lnTo>
                      <a:lnTo>
                        <a:pt x="4739" y="1496"/>
                      </a:lnTo>
                      <a:lnTo>
                        <a:pt x="4742" y="1458"/>
                      </a:lnTo>
                      <a:lnTo>
                        <a:pt x="4745" y="1496"/>
                      </a:lnTo>
                      <a:lnTo>
                        <a:pt x="4749" y="1440"/>
                      </a:lnTo>
                      <a:lnTo>
                        <a:pt x="4752" y="1477"/>
                      </a:lnTo>
                      <a:lnTo>
                        <a:pt x="4756" y="1458"/>
                      </a:lnTo>
                      <a:lnTo>
                        <a:pt x="4758" y="1477"/>
                      </a:lnTo>
                      <a:lnTo>
                        <a:pt x="4761" y="1477"/>
                      </a:lnTo>
                      <a:lnTo>
                        <a:pt x="4765" y="1440"/>
                      </a:lnTo>
                      <a:lnTo>
                        <a:pt x="4768" y="1514"/>
                      </a:lnTo>
                      <a:lnTo>
                        <a:pt x="4771" y="1458"/>
                      </a:lnTo>
                      <a:lnTo>
                        <a:pt x="4775" y="1421"/>
                      </a:lnTo>
                      <a:lnTo>
                        <a:pt x="4778" y="1440"/>
                      </a:lnTo>
                      <a:lnTo>
                        <a:pt x="4782" y="1458"/>
                      </a:lnTo>
                      <a:lnTo>
                        <a:pt x="4785" y="1532"/>
                      </a:lnTo>
                      <a:lnTo>
                        <a:pt x="4787" y="1458"/>
                      </a:lnTo>
                      <a:lnTo>
                        <a:pt x="4791" y="1421"/>
                      </a:lnTo>
                      <a:lnTo>
                        <a:pt x="4794" y="1385"/>
                      </a:lnTo>
                      <a:lnTo>
                        <a:pt x="4798" y="1477"/>
                      </a:lnTo>
                      <a:lnTo>
                        <a:pt x="4801" y="1496"/>
                      </a:lnTo>
                      <a:lnTo>
                        <a:pt x="4804" y="1458"/>
                      </a:lnTo>
                      <a:lnTo>
                        <a:pt x="4808" y="1440"/>
                      </a:lnTo>
                      <a:lnTo>
                        <a:pt x="4811" y="1421"/>
                      </a:lnTo>
                      <a:lnTo>
                        <a:pt x="4813" y="1440"/>
                      </a:lnTo>
                      <a:lnTo>
                        <a:pt x="4817" y="1458"/>
                      </a:lnTo>
                      <a:lnTo>
                        <a:pt x="4820" y="1403"/>
                      </a:lnTo>
                      <a:lnTo>
                        <a:pt x="4824" y="1367"/>
                      </a:lnTo>
                      <a:lnTo>
                        <a:pt x="4827" y="1329"/>
                      </a:lnTo>
                      <a:lnTo>
                        <a:pt x="4830" y="1347"/>
                      </a:lnTo>
                      <a:lnTo>
                        <a:pt x="4834" y="1329"/>
                      </a:lnTo>
                      <a:lnTo>
                        <a:pt x="4837" y="1403"/>
                      </a:lnTo>
                      <a:lnTo>
                        <a:pt x="4839" y="1311"/>
                      </a:lnTo>
                      <a:lnTo>
                        <a:pt x="4843" y="1367"/>
                      </a:lnTo>
                      <a:lnTo>
                        <a:pt x="4846" y="1385"/>
                      </a:lnTo>
                      <a:lnTo>
                        <a:pt x="4850" y="1421"/>
                      </a:lnTo>
                      <a:lnTo>
                        <a:pt x="4853" y="1367"/>
                      </a:lnTo>
                      <a:lnTo>
                        <a:pt x="4857" y="1403"/>
                      </a:lnTo>
                      <a:lnTo>
                        <a:pt x="4860" y="1421"/>
                      </a:lnTo>
                      <a:lnTo>
                        <a:pt x="4863" y="1458"/>
                      </a:lnTo>
                      <a:lnTo>
                        <a:pt x="4867" y="1347"/>
                      </a:lnTo>
                      <a:lnTo>
                        <a:pt x="4869" y="1421"/>
                      </a:lnTo>
                      <a:lnTo>
                        <a:pt x="4872" y="1421"/>
                      </a:lnTo>
                      <a:lnTo>
                        <a:pt x="4876" y="1514"/>
                      </a:lnTo>
                      <a:lnTo>
                        <a:pt x="4879" y="1477"/>
                      </a:lnTo>
                      <a:lnTo>
                        <a:pt x="4883" y="1421"/>
                      </a:lnTo>
                      <a:lnTo>
                        <a:pt x="4886" y="1477"/>
                      </a:lnTo>
                      <a:lnTo>
                        <a:pt x="4889" y="1421"/>
                      </a:lnTo>
                      <a:lnTo>
                        <a:pt x="4893" y="1458"/>
                      </a:lnTo>
                      <a:lnTo>
                        <a:pt x="4895" y="1458"/>
                      </a:lnTo>
                      <a:lnTo>
                        <a:pt x="4898" y="1440"/>
                      </a:lnTo>
                      <a:lnTo>
                        <a:pt x="4902" y="1421"/>
                      </a:lnTo>
                      <a:lnTo>
                        <a:pt x="4905" y="1403"/>
                      </a:lnTo>
                      <a:lnTo>
                        <a:pt x="4909" y="1458"/>
                      </a:lnTo>
                      <a:lnTo>
                        <a:pt x="4912" y="1403"/>
                      </a:lnTo>
                      <a:lnTo>
                        <a:pt x="4915" y="1458"/>
                      </a:lnTo>
                      <a:lnTo>
                        <a:pt x="4919" y="1403"/>
                      </a:lnTo>
                      <a:lnTo>
                        <a:pt x="4921" y="1477"/>
                      </a:lnTo>
                      <a:lnTo>
                        <a:pt x="4925" y="1421"/>
                      </a:lnTo>
                      <a:lnTo>
                        <a:pt x="4928" y="1496"/>
                      </a:lnTo>
                      <a:lnTo>
                        <a:pt x="4931" y="1458"/>
                      </a:lnTo>
                      <a:lnTo>
                        <a:pt x="4935" y="1403"/>
                      </a:lnTo>
                      <a:lnTo>
                        <a:pt x="4938" y="1532"/>
                      </a:lnTo>
                      <a:lnTo>
                        <a:pt x="4942" y="1458"/>
                      </a:lnTo>
                      <a:lnTo>
                        <a:pt x="4945" y="1385"/>
                      </a:lnTo>
                      <a:lnTo>
                        <a:pt x="4948" y="1421"/>
                      </a:lnTo>
                      <a:lnTo>
                        <a:pt x="4951" y="1367"/>
                      </a:lnTo>
                      <a:lnTo>
                        <a:pt x="4954" y="1421"/>
                      </a:lnTo>
                      <a:lnTo>
                        <a:pt x="4957" y="1367"/>
                      </a:lnTo>
                      <a:lnTo>
                        <a:pt x="4961" y="1367"/>
                      </a:lnTo>
                      <a:lnTo>
                        <a:pt x="4964" y="1329"/>
                      </a:lnTo>
                      <a:lnTo>
                        <a:pt x="4968" y="1385"/>
                      </a:lnTo>
                      <a:lnTo>
                        <a:pt x="4971" y="1403"/>
                      </a:lnTo>
                      <a:lnTo>
                        <a:pt x="4974" y="1421"/>
                      </a:lnTo>
                      <a:lnTo>
                        <a:pt x="4977" y="1440"/>
                      </a:lnTo>
                      <a:lnTo>
                        <a:pt x="4980" y="1458"/>
                      </a:lnTo>
                      <a:lnTo>
                        <a:pt x="4984" y="1458"/>
                      </a:lnTo>
                      <a:lnTo>
                        <a:pt x="4987" y="1458"/>
                      </a:lnTo>
                      <a:lnTo>
                        <a:pt x="4990" y="1421"/>
                      </a:lnTo>
                      <a:lnTo>
                        <a:pt x="4994" y="1440"/>
                      </a:lnTo>
                      <a:lnTo>
                        <a:pt x="4997" y="1367"/>
                      </a:lnTo>
                      <a:lnTo>
                        <a:pt x="5001" y="1421"/>
                      </a:lnTo>
                      <a:lnTo>
                        <a:pt x="5004" y="1440"/>
                      </a:lnTo>
                      <a:lnTo>
                        <a:pt x="5006" y="1477"/>
                      </a:lnTo>
                      <a:lnTo>
                        <a:pt x="5010" y="1458"/>
                      </a:lnTo>
                      <a:lnTo>
                        <a:pt x="5013" y="1477"/>
                      </a:lnTo>
                      <a:lnTo>
                        <a:pt x="5016" y="1477"/>
                      </a:lnTo>
                      <a:lnTo>
                        <a:pt x="5020" y="1458"/>
                      </a:lnTo>
                      <a:lnTo>
                        <a:pt x="5023" y="1496"/>
                      </a:lnTo>
                      <a:lnTo>
                        <a:pt x="5027" y="1440"/>
                      </a:lnTo>
                      <a:lnTo>
                        <a:pt x="5030" y="1458"/>
                      </a:lnTo>
                      <a:lnTo>
                        <a:pt x="5032" y="1458"/>
                      </a:lnTo>
                      <a:lnTo>
                        <a:pt x="5036" y="1440"/>
                      </a:lnTo>
                      <a:lnTo>
                        <a:pt x="5039" y="1514"/>
                      </a:lnTo>
                      <a:lnTo>
                        <a:pt x="5043" y="1458"/>
                      </a:lnTo>
                      <a:lnTo>
                        <a:pt x="5046" y="1496"/>
                      </a:lnTo>
                      <a:lnTo>
                        <a:pt x="5049" y="1421"/>
                      </a:lnTo>
                      <a:lnTo>
                        <a:pt x="5053" y="1440"/>
                      </a:lnTo>
                      <a:lnTo>
                        <a:pt x="5056" y="1440"/>
                      </a:lnTo>
                      <a:lnTo>
                        <a:pt x="5060" y="1477"/>
                      </a:lnTo>
                      <a:lnTo>
                        <a:pt x="5062" y="1477"/>
                      </a:lnTo>
                      <a:lnTo>
                        <a:pt x="5065" y="1496"/>
                      </a:lnTo>
                      <a:lnTo>
                        <a:pt x="5069" y="1496"/>
                      </a:lnTo>
                      <a:lnTo>
                        <a:pt x="5072" y="1421"/>
                      </a:lnTo>
                      <a:lnTo>
                        <a:pt x="5075" y="1458"/>
                      </a:lnTo>
                      <a:lnTo>
                        <a:pt x="5079" y="1403"/>
                      </a:lnTo>
                      <a:lnTo>
                        <a:pt x="5082" y="1496"/>
                      </a:lnTo>
                      <a:lnTo>
                        <a:pt x="5086" y="1440"/>
                      </a:lnTo>
                      <a:lnTo>
                        <a:pt x="5088" y="1440"/>
                      </a:lnTo>
                      <a:lnTo>
                        <a:pt x="5091" y="1385"/>
                      </a:lnTo>
                      <a:lnTo>
                        <a:pt x="5095" y="1458"/>
                      </a:lnTo>
                      <a:lnTo>
                        <a:pt x="5098" y="1440"/>
                      </a:lnTo>
                      <a:lnTo>
                        <a:pt x="5101" y="1496"/>
                      </a:lnTo>
                      <a:lnTo>
                        <a:pt x="5105" y="1403"/>
                      </a:lnTo>
                      <a:lnTo>
                        <a:pt x="5108" y="1403"/>
                      </a:lnTo>
                      <a:lnTo>
                        <a:pt x="5112" y="1440"/>
                      </a:lnTo>
                      <a:lnTo>
                        <a:pt x="5115" y="1403"/>
                      </a:lnTo>
                      <a:lnTo>
                        <a:pt x="5117" y="1477"/>
                      </a:lnTo>
                      <a:lnTo>
                        <a:pt x="5121" y="1403"/>
                      </a:lnTo>
                      <a:lnTo>
                        <a:pt x="5124" y="1458"/>
                      </a:lnTo>
                      <a:lnTo>
                        <a:pt x="5128" y="1421"/>
                      </a:lnTo>
                      <a:lnTo>
                        <a:pt x="5131" y="1458"/>
                      </a:lnTo>
                      <a:lnTo>
                        <a:pt x="5134" y="1477"/>
                      </a:lnTo>
                      <a:lnTo>
                        <a:pt x="5138" y="1496"/>
                      </a:lnTo>
                      <a:lnTo>
                        <a:pt x="5141" y="1477"/>
                      </a:lnTo>
                      <a:lnTo>
                        <a:pt x="5143" y="1421"/>
                      </a:lnTo>
                      <a:lnTo>
                        <a:pt x="5147" y="1477"/>
                      </a:lnTo>
                      <a:lnTo>
                        <a:pt x="5150" y="1421"/>
                      </a:lnTo>
                      <a:lnTo>
                        <a:pt x="5154" y="1440"/>
                      </a:lnTo>
                      <a:lnTo>
                        <a:pt x="5157" y="1496"/>
                      </a:lnTo>
                      <a:lnTo>
                        <a:pt x="5160" y="1477"/>
                      </a:lnTo>
                      <a:lnTo>
                        <a:pt x="5164" y="1477"/>
                      </a:lnTo>
                      <a:lnTo>
                        <a:pt x="5167" y="1403"/>
                      </a:lnTo>
                      <a:lnTo>
                        <a:pt x="5171" y="1440"/>
                      </a:lnTo>
                      <a:lnTo>
                        <a:pt x="5173" y="1496"/>
                      </a:lnTo>
                      <a:lnTo>
                        <a:pt x="5176" y="1421"/>
                      </a:lnTo>
                      <a:lnTo>
                        <a:pt x="5180" y="1421"/>
                      </a:lnTo>
                      <a:lnTo>
                        <a:pt x="5183" y="1496"/>
                      </a:lnTo>
                      <a:lnTo>
                        <a:pt x="5187" y="1403"/>
                      </a:lnTo>
                      <a:lnTo>
                        <a:pt x="5190" y="1403"/>
                      </a:lnTo>
                      <a:lnTo>
                        <a:pt x="5193" y="1421"/>
                      </a:lnTo>
                      <a:lnTo>
                        <a:pt x="5197" y="1421"/>
                      </a:lnTo>
                      <a:lnTo>
                        <a:pt x="5199" y="1403"/>
                      </a:lnTo>
                      <a:lnTo>
                        <a:pt x="5202" y="1385"/>
                      </a:lnTo>
                      <a:lnTo>
                        <a:pt x="5206" y="1403"/>
                      </a:lnTo>
                      <a:lnTo>
                        <a:pt x="5209" y="1421"/>
                      </a:lnTo>
                      <a:lnTo>
                        <a:pt x="5213" y="1421"/>
                      </a:lnTo>
                      <a:lnTo>
                        <a:pt x="5216" y="1421"/>
                      </a:lnTo>
                      <a:lnTo>
                        <a:pt x="5219" y="1403"/>
                      </a:lnTo>
                      <a:lnTo>
                        <a:pt x="5223" y="1421"/>
                      </a:lnTo>
                      <a:lnTo>
                        <a:pt x="5226" y="1496"/>
                      </a:lnTo>
                      <a:lnTo>
                        <a:pt x="5229" y="1421"/>
                      </a:lnTo>
                      <a:lnTo>
                        <a:pt x="5232" y="1385"/>
                      </a:lnTo>
                      <a:lnTo>
                        <a:pt x="5235" y="1458"/>
                      </a:lnTo>
                      <a:lnTo>
                        <a:pt x="5239" y="1477"/>
                      </a:lnTo>
                      <a:lnTo>
                        <a:pt x="5242" y="1458"/>
                      </a:lnTo>
                      <a:lnTo>
                        <a:pt x="5246" y="1421"/>
                      </a:lnTo>
                      <a:lnTo>
                        <a:pt x="5249" y="1421"/>
                      </a:lnTo>
                      <a:lnTo>
                        <a:pt x="5252" y="1514"/>
                      </a:lnTo>
                      <a:lnTo>
                        <a:pt x="5255" y="1496"/>
                      </a:lnTo>
                      <a:lnTo>
                        <a:pt x="5258" y="1440"/>
                      </a:lnTo>
                      <a:lnTo>
                        <a:pt x="5261" y="1440"/>
                      </a:lnTo>
                      <a:lnTo>
                        <a:pt x="5265" y="1440"/>
                      </a:lnTo>
                      <a:lnTo>
                        <a:pt x="5268" y="1514"/>
                      </a:lnTo>
                      <a:lnTo>
                        <a:pt x="5272" y="1440"/>
                      </a:lnTo>
                      <a:lnTo>
                        <a:pt x="5275" y="1477"/>
                      </a:lnTo>
                      <a:lnTo>
                        <a:pt x="5278" y="1403"/>
                      </a:lnTo>
                      <a:lnTo>
                        <a:pt x="5282" y="1496"/>
                      </a:lnTo>
                      <a:lnTo>
                        <a:pt x="5284" y="1514"/>
                      </a:lnTo>
                      <a:lnTo>
                        <a:pt x="5287" y="1421"/>
                      </a:lnTo>
                      <a:lnTo>
                        <a:pt x="5291" y="1440"/>
                      </a:lnTo>
                      <a:lnTo>
                        <a:pt x="5294" y="1477"/>
                      </a:lnTo>
                      <a:lnTo>
                        <a:pt x="5298" y="1421"/>
                      </a:lnTo>
                      <a:lnTo>
                        <a:pt x="5301" y="1440"/>
                      </a:lnTo>
                      <a:lnTo>
                        <a:pt x="5304" y="1496"/>
                      </a:lnTo>
                      <a:lnTo>
                        <a:pt x="5308" y="1440"/>
                      </a:lnTo>
                      <a:lnTo>
                        <a:pt x="5311" y="1458"/>
                      </a:lnTo>
                      <a:lnTo>
                        <a:pt x="5314" y="1458"/>
                      </a:lnTo>
                      <a:lnTo>
                        <a:pt x="5317" y="1458"/>
                      </a:lnTo>
                      <a:lnTo>
                        <a:pt x="5320" y="1385"/>
                      </a:lnTo>
                      <a:lnTo>
                        <a:pt x="5324" y="1421"/>
                      </a:lnTo>
                      <a:lnTo>
                        <a:pt x="5327" y="1440"/>
                      </a:lnTo>
                      <a:lnTo>
                        <a:pt x="5331" y="1440"/>
                      </a:lnTo>
                      <a:lnTo>
                        <a:pt x="5334" y="1440"/>
                      </a:lnTo>
                      <a:lnTo>
                        <a:pt x="5337" y="1458"/>
                      </a:lnTo>
                      <a:lnTo>
                        <a:pt x="5340" y="1385"/>
                      </a:lnTo>
                      <a:lnTo>
                        <a:pt x="5343" y="1385"/>
                      </a:lnTo>
                      <a:lnTo>
                        <a:pt x="5346" y="1421"/>
                      </a:lnTo>
                      <a:lnTo>
                        <a:pt x="5350" y="1403"/>
                      </a:lnTo>
                      <a:lnTo>
                        <a:pt x="5353" y="1421"/>
                      </a:lnTo>
                      <a:lnTo>
                        <a:pt x="5357" y="1458"/>
                      </a:lnTo>
                      <a:lnTo>
                        <a:pt x="5360" y="1440"/>
                      </a:lnTo>
                      <a:lnTo>
                        <a:pt x="5363" y="1440"/>
                      </a:lnTo>
                      <a:lnTo>
                        <a:pt x="5367" y="1514"/>
                      </a:lnTo>
                      <a:lnTo>
                        <a:pt x="5369" y="1421"/>
                      </a:lnTo>
                      <a:lnTo>
                        <a:pt x="5373" y="1440"/>
                      </a:lnTo>
                      <a:lnTo>
                        <a:pt x="5376" y="1440"/>
                      </a:lnTo>
                      <a:lnTo>
                        <a:pt x="5379" y="1440"/>
                      </a:lnTo>
                      <a:lnTo>
                        <a:pt x="5383" y="1458"/>
                      </a:lnTo>
                      <a:lnTo>
                        <a:pt x="5386" y="1496"/>
                      </a:lnTo>
                      <a:lnTo>
                        <a:pt x="5390" y="1440"/>
                      </a:lnTo>
                      <a:lnTo>
                        <a:pt x="5393" y="1458"/>
                      </a:lnTo>
                      <a:lnTo>
                        <a:pt x="5396" y="1477"/>
                      </a:lnTo>
                      <a:lnTo>
                        <a:pt x="5399" y="1514"/>
                      </a:lnTo>
                      <a:lnTo>
                        <a:pt x="5402" y="1458"/>
                      </a:lnTo>
                      <a:lnTo>
                        <a:pt x="5405" y="1421"/>
                      </a:lnTo>
                      <a:lnTo>
                        <a:pt x="5409" y="1403"/>
                      </a:lnTo>
                      <a:lnTo>
                        <a:pt x="5412" y="1496"/>
                      </a:lnTo>
                      <a:lnTo>
                        <a:pt x="5416" y="1477"/>
                      </a:lnTo>
                      <a:lnTo>
                        <a:pt x="5419" y="1458"/>
                      </a:lnTo>
                      <a:lnTo>
                        <a:pt x="5422" y="1458"/>
                      </a:lnTo>
                      <a:lnTo>
                        <a:pt x="5425" y="1458"/>
                      </a:lnTo>
                      <a:lnTo>
                        <a:pt x="5428" y="1458"/>
                      </a:lnTo>
                      <a:lnTo>
                        <a:pt x="5432" y="1458"/>
                      </a:lnTo>
                      <a:lnTo>
                        <a:pt x="5435" y="1421"/>
                      </a:lnTo>
                      <a:lnTo>
                        <a:pt x="5438" y="1385"/>
                      </a:lnTo>
                      <a:lnTo>
                        <a:pt x="5442" y="1477"/>
                      </a:lnTo>
                      <a:lnTo>
                        <a:pt x="5445" y="1496"/>
                      </a:lnTo>
                      <a:lnTo>
                        <a:pt x="5449" y="1496"/>
                      </a:lnTo>
                      <a:lnTo>
                        <a:pt x="5452" y="1403"/>
                      </a:lnTo>
                      <a:lnTo>
                        <a:pt x="5454" y="1421"/>
                      </a:lnTo>
                      <a:lnTo>
                        <a:pt x="5458" y="1421"/>
                      </a:lnTo>
                      <a:lnTo>
                        <a:pt x="5461" y="1496"/>
                      </a:lnTo>
                      <a:lnTo>
                        <a:pt x="5464" y="1440"/>
                      </a:lnTo>
                      <a:lnTo>
                        <a:pt x="5468" y="1347"/>
                      </a:lnTo>
                      <a:lnTo>
                        <a:pt x="5471" y="1458"/>
                      </a:lnTo>
                      <a:lnTo>
                        <a:pt x="5475" y="1458"/>
                      </a:lnTo>
                      <a:lnTo>
                        <a:pt x="5478" y="1458"/>
                      </a:lnTo>
                      <a:lnTo>
                        <a:pt x="5481" y="1385"/>
                      </a:lnTo>
                      <a:lnTo>
                        <a:pt x="5484" y="1347"/>
                      </a:lnTo>
                      <a:lnTo>
                        <a:pt x="5487" y="1421"/>
                      </a:lnTo>
                      <a:lnTo>
                        <a:pt x="5491" y="1440"/>
                      </a:lnTo>
                      <a:lnTo>
                        <a:pt x="5494" y="1458"/>
                      </a:lnTo>
                      <a:lnTo>
                        <a:pt x="5497" y="1385"/>
                      </a:lnTo>
                      <a:lnTo>
                        <a:pt x="5501" y="1458"/>
                      </a:lnTo>
                      <a:lnTo>
                        <a:pt x="5504" y="1440"/>
                      </a:lnTo>
                      <a:lnTo>
                        <a:pt x="5508" y="1477"/>
                      </a:lnTo>
                      <a:lnTo>
                        <a:pt x="5511" y="1421"/>
                      </a:lnTo>
                      <a:lnTo>
                        <a:pt x="5513" y="1458"/>
                      </a:lnTo>
                      <a:lnTo>
                        <a:pt x="5517" y="1458"/>
                      </a:lnTo>
                      <a:lnTo>
                        <a:pt x="5520" y="1477"/>
                      </a:lnTo>
                      <a:lnTo>
                        <a:pt x="5523" y="1440"/>
                      </a:lnTo>
                      <a:lnTo>
                        <a:pt x="5527" y="1496"/>
                      </a:lnTo>
                      <a:lnTo>
                        <a:pt x="5530" y="1496"/>
                      </a:lnTo>
                      <a:lnTo>
                        <a:pt x="5534" y="1496"/>
                      </a:lnTo>
                      <a:lnTo>
                        <a:pt x="5537" y="1421"/>
                      </a:lnTo>
                      <a:lnTo>
                        <a:pt x="5540" y="1496"/>
                      </a:lnTo>
                      <a:lnTo>
                        <a:pt x="5543" y="1458"/>
                      </a:lnTo>
                      <a:lnTo>
                        <a:pt x="5546" y="1458"/>
                      </a:lnTo>
                      <a:lnTo>
                        <a:pt x="5549" y="1440"/>
                      </a:lnTo>
                      <a:lnTo>
                        <a:pt x="5553" y="1440"/>
                      </a:lnTo>
                      <a:lnTo>
                        <a:pt x="5556" y="1496"/>
                      </a:lnTo>
                      <a:lnTo>
                        <a:pt x="5560" y="1477"/>
                      </a:lnTo>
                      <a:lnTo>
                        <a:pt x="5563" y="1458"/>
                      </a:lnTo>
                      <a:lnTo>
                        <a:pt x="5566" y="1458"/>
                      </a:lnTo>
                      <a:lnTo>
                        <a:pt x="5569" y="1403"/>
                      </a:lnTo>
                      <a:lnTo>
                        <a:pt x="5572" y="1421"/>
                      </a:lnTo>
                      <a:lnTo>
                        <a:pt x="5576" y="1440"/>
                      </a:lnTo>
                      <a:lnTo>
                        <a:pt x="5579" y="1421"/>
                      </a:lnTo>
                      <a:lnTo>
                        <a:pt x="5582" y="1421"/>
                      </a:lnTo>
                      <a:lnTo>
                        <a:pt x="5586" y="1403"/>
                      </a:lnTo>
                      <a:lnTo>
                        <a:pt x="5589" y="1440"/>
                      </a:lnTo>
                      <a:lnTo>
                        <a:pt x="5593" y="1440"/>
                      </a:lnTo>
                      <a:lnTo>
                        <a:pt x="5596" y="1367"/>
                      </a:lnTo>
                      <a:lnTo>
                        <a:pt x="5598" y="1403"/>
                      </a:lnTo>
                      <a:lnTo>
                        <a:pt x="5602" y="1421"/>
                      </a:lnTo>
                      <a:lnTo>
                        <a:pt x="5605" y="1440"/>
                      </a:lnTo>
                      <a:lnTo>
                        <a:pt x="5608" y="1440"/>
                      </a:lnTo>
                      <a:lnTo>
                        <a:pt x="5612" y="1440"/>
                      </a:lnTo>
                      <a:lnTo>
                        <a:pt x="5615" y="1477"/>
                      </a:lnTo>
                      <a:lnTo>
                        <a:pt x="5619" y="1477"/>
                      </a:lnTo>
                      <a:lnTo>
                        <a:pt x="5622" y="1440"/>
                      </a:lnTo>
                      <a:lnTo>
                        <a:pt x="5625" y="1421"/>
                      </a:lnTo>
                      <a:lnTo>
                        <a:pt x="5628" y="1403"/>
                      </a:lnTo>
                      <a:lnTo>
                        <a:pt x="5631" y="1458"/>
                      </a:lnTo>
                      <a:lnTo>
                        <a:pt x="5635" y="1496"/>
                      </a:lnTo>
                      <a:lnTo>
                        <a:pt x="5638" y="1458"/>
                      </a:lnTo>
                      <a:lnTo>
                        <a:pt x="5641" y="1440"/>
                      </a:lnTo>
                      <a:lnTo>
                        <a:pt x="5645" y="1458"/>
                      </a:lnTo>
                      <a:lnTo>
                        <a:pt x="5648" y="1514"/>
                      </a:lnTo>
                      <a:lnTo>
                        <a:pt x="5652" y="1496"/>
                      </a:lnTo>
                      <a:lnTo>
                        <a:pt x="5655" y="1458"/>
                      </a:lnTo>
                      <a:lnTo>
                        <a:pt x="5657" y="1440"/>
                      </a:lnTo>
                      <a:lnTo>
                        <a:pt x="5661" y="1477"/>
                      </a:lnTo>
                      <a:lnTo>
                        <a:pt x="5664" y="1496"/>
                      </a:lnTo>
                      <a:lnTo>
                        <a:pt x="5667" y="1440"/>
                      </a:lnTo>
                      <a:lnTo>
                        <a:pt x="5671" y="1496"/>
                      </a:lnTo>
                      <a:lnTo>
                        <a:pt x="5674" y="1477"/>
                      </a:lnTo>
                      <a:lnTo>
                        <a:pt x="5678" y="1458"/>
                      </a:lnTo>
                      <a:lnTo>
                        <a:pt x="5681" y="1477"/>
                      </a:lnTo>
                      <a:lnTo>
                        <a:pt x="5684" y="1458"/>
                      </a:lnTo>
                      <a:lnTo>
                        <a:pt x="5687" y="1458"/>
                      </a:lnTo>
                      <a:lnTo>
                        <a:pt x="5690" y="1421"/>
                      </a:lnTo>
                      <a:lnTo>
                        <a:pt x="5694" y="1532"/>
                      </a:lnTo>
                      <a:lnTo>
                        <a:pt x="5697" y="1514"/>
                      </a:lnTo>
                      <a:lnTo>
                        <a:pt x="5700" y="1496"/>
                      </a:lnTo>
                      <a:lnTo>
                        <a:pt x="5704" y="1458"/>
                      </a:lnTo>
                      <a:lnTo>
                        <a:pt x="5707" y="1458"/>
                      </a:lnTo>
                      <a:lnTo>
                        <a:pt x="5711" y="1421"/>
                      </a:lnTo>
                      <a:lnTo>
                        <a:pt x="5714" y="1496"/>
                      </a:lnTo>
                      <a:lnTo>
                        <a:pt x="5716" y="1458"/>
                      </a:lnTo>
                      <a:lnTo>
                        <a:pt x="5720" y="1440"/>
                      </a:lnTo>
                      <a:lnTo>
                        <a:pt x="5723" y="1477"/>
                      </a:lnTo>
                      <a:lnTo>
                        <a:pt x="5726" y="1440"/>
                      </a:lnTo>
                      <a:lnTo>
                        <a:pt x="5730" y="1477"/>
                      </a:lnTo>
                      <a:lnTo>
                        <a:pt x="5733" y="1458"/>
                      </a:lnTo>
                      <a:lnTo>
                        <a:pt x="5737" y="1367"/>
                      </a:lnTo>
                      <a:lnTo>
                        <a:pt x="5740" y="1458"/>
                      </a:lnTo>
                      <a:lnTo>
                        <a:pt x="5743" y="1477"/>
                      </a:lnTo>
                      <a:lnTo>
                        <a:pt x="5746" y="1477"/>
                      </a:lnTo>
                      <a:lnTo>
                        <a:pt x="5749" y="1440"/>
                      </a:lnTo>
                      <a:lnTo>
                        <a:pt x="5752" y="1440"/>
                      </a:lnTo>
                      <a:lnTo>
                        <a:pt x="5756" y="1477"/>
                      </a:lnTo>
                      <a:lnTo>
                        <a:pt x="5759" y="1458"/>
                      </a:lnTo>
                      <a:lnTo>
                        <a:pt x="5763" y="1440"/>
                      </a:lnTo>
                      <a:lnTo>
                        <a:pt x="5766" y="1421"/>
                      </a:lnTo>
                      <a:lnTo>
                        <a:pt x="5770" y="1421"/>
                      </a:lnTo>
                      <a:lnTo>
                        <a:pt x="5773" y="1458"/>
                      </a:lnTo>
                      <a:lnTo>
                        <a:pt x="5775" y="1421"/>
                      </a:lnTo>
                      <a:lnTo>
                        <a:pt x="5779" y="1458"/>
                      </a:lnTo>
                      <a:lnTo>
                        <a:pt x="5782" y="1440"/>
                      </a:lnTo>
                      <a:lnTo>
                        <a:pt x="5785" y="1458"/>
                      </a:lnTo>
                      <a:lnTo>
                        <a:pt x="5789" y="1477"/>
                      </a:lnTo>
                      <a:lnTo>
                        <a:pt x="5792" y="1514"/>
                      </a:lnTo>
                      <a:lnTo>
                        <a:pt x="5796" y="1440"/>
                      </a:lnTo>
                      <a:lnTo>
                        <a:pt x="5799" y="1458"/>
                      </a:lnTo>
                      <a:lnTo>
                        <a:pt x="5802" y="1458"/>
                      </a:lnTo>
                      <a:lnTo>
                        <a:pt x="5805" y="1514"/>
                      </a:lnTo>
                      <a:lnTo>
                        <a:pt x="5808" y="1458"/>
                      </a:lnTo>
                      <a:lnTo>
                        <a:pt x="5811" y="1477"/>
                      </a:lnTo>
                      <a:lnTo>
                        <a:pt x="5815" y="1403"/>
                      </a:lnTo>
                      <a:lnTo>
                        <a:pt x="5818" y="1440"/>
                      </a:lnTo>
                      <a:lnTo>
                        <a:pt x="5822" y="1477"/>
                      </a:lnTo>
                      <a:lnTo>
                        <a:pt x="5825" y="1477"/>
                      </a:lnTo>
                      <a:lnTo>
                        <a:pt x="5828" y="1477"/>
                      </a:lnTo>
                      <a:lnTo>
                        <a:pt x="5832" y="1458"/>
                      </a:lnTo>
                      <a:lnTo>
                        <a:pt x="5834" y="1458"/>
                      </a:lnTo>
                      <a:lnTo>
                        <a:pt x="5838" y="1496"/>
                      </a:lnTo>
                      <a:lnTo>
                        <a:pt x="5841" y="1421"/>
                      </a:lnTo>
                      <a:lnTo>
                        <a:pt x="5844" y="1458"/>
                      </a:lnTo>
                      <a:lnTo>
                        <a:pt x="5848" y="1421"/>
                      </a:lnTo>
                      <a:lnTo>
                        <a:pt x="5851" y="1477"/>
                      </a:lnTo>
                      <a:lnTo>
                        <a:pt x="5855" y="1514"/>
                      </a:lnTo>
                      <a:lnTo>
                        <a:pt x="5858" y="1477"/>
                      </a:lnTo>
                      <a:lnTo>
                        <a:pt x="5861" y="1403"/>
                      </a:lnTo>
                      <a:lnTo>
                        <a:pt x="5864" y="1440"/>
                      </a:lnTo>
                      <a:lnTo>
                        <a:pt x="5867" y="1440"/>
                      </a:lnTo>
                      <a:lnTo>
                        <a:pt x="5870" y="1477"/>
                      </a:lnTo>
                      <a:lnTo>
                        <a:pt x="5874" y="1477"/>
                      </a:lnTo>
                      <a:lnTo>
                        <a:pt x="5877" y="1458"/>
                      </a:lnTo>
                      <a:lnTo>
                        <a:pt x="5881" y="1496"/>
                      </a:lnTo>
                      <a:lnTo>
                        <a:pt x="5884" y="1496"/>
                      </a:lnTo>
                      <a:lnTo>
                        <a:pt x="5887" y="1440"/>
                      </a:lnTo>
                      <a:lnTo>
                        <a:pt x="5891" y="1458"/>
                      </a:lnTo>
                      <a:lnTo>
                        <a:pt x="5893" y="1458"/>
                      </a:lnTo>
                      <a:lnTo>
                        <a:pt x="5897" y="1421"/>
                      </a:lnTo>
                      <a:lnTo>
                        <a:pt x="5900" y="1440"/>
                      </a:lnTo>
                      <a:lnTo>
                        <a:pt x="5903" y="1514"/>
                      </a:lnTo>
                      <a:lnTo>
                        <a:pt x="5907" y="1496"/>
                      </a:lnTo>
                      <a:lnTo>
                        <a:pt x="5910" y="1440"/>
                      </a:lnTo>
                      <a:lnTo>
                        <a:pt x="5914" y="1421"/>
                      </a:lnTo>
                      <a:lnTo>
                        <a:pt x="5917" y="1403"/>
                      </a:lnTo>
                      <a:lnTo>
                        <a:pt x="5920" y="1477"/>
                      </a:lnTo>
                      <a:lnTo>
                        <a:pt x="5923" y="1477"/>
                      </a:lnTo>
                      <a:lnTo>
                        <a:pt x="5926" y="1477"/>
                      </a:lnTo>
                      <a:lnTo>
                        <a:pt x="5929" y="1477"/>
                      </a:lnTo>
                      <a:lnTo>
                        <a:pt x="5933" y="1458"/>
                      </a:lnTo>
                      <a:lnTo>
                        <a:pt x="5936" y="1496"/>
                      </a:lnTo>
                      <a:lnTo>
                        <a:pt x="5940" y="1440"/>
                      </a:lnTo>
                      <a:lnTo>
                        <a:pt x="5943" y="1440"/>
                      </a:lnTo>
                      <a:lnTo>
                        <a:pt x="5946" y="1477"/>
                      </a:lnTo>
                      <a:lnTo>
                        <a:pt x="5950" y="1514"/>
                      </a:lnTo>
                      <a:lnTo>
                        <a:pt x="5953" y="1458"/>
                      </a:lnTo>
                      <a:lnTo>
                        <a:pt x="5956" y="1496"/>
                      </a:lnTo>
                      <a:lnTo>
                        <a:pt x="5959" y="1421"/>
                      </a:lnTo>
                      <a:lnTo>
                        <a:pt x="5962" y="1477"/>
                      </a:lnTo>
                      <a:lnTo>
                        <a:pt x="5966" y="1403"/>
                      </a:lnTo>
                      <a:lnTo>
                        <a:pt x="5969" y="1458"/>
                      </a:lnTo>
                      <a:lnTo>
                        <a:pt x="5973" y="1440"/>
                      </a:lnTo>
                      <a:lnTo>
                        <a:pt x="5976" y="1458"/>
                      </a:lnTo>
                      <a:lnTo>
                        <a:pt x="5979" y="1440"/>
                      </a:lnTo>
                      <a:lnTo>
                        <a:pt x="5983" y="1367"/>
                      </a:lnTo>
                      <a:lnTo>
                        <a:pt x="5985" y="1496"/>
                      </a:lnTo>
                      <a:lnTo>
                        <a:pt x="5988" y="1367"/>
                      </a:lnTo>
                      <a:lnTo>
                        <a:pt x="5992" y="1367"/>
                      </a:lnTo>
                      <a:lnTo>
                        <a:pt x="5995" y="1367"/>
                      </a:lnTo>
                      <a:lnTo>
                        <a:pt x="5999" y="1385"/>
                      </a:lnTo>
                      <a:lnTo>
                        <a:pt x="6002" y="1496"/>
                      </a:lnTo>
                      <a:lnTo>
                        <a:pt x="6005" y="1421"/>
                      </a:lnTo>
                      <a:lnTo>
                        <a:pt x="6009" y="1458"/>
                      </a:lnTo>
                      <a:lnTo>
                        <a:pt x="6012" y="1440"/>
                      </a:lnTo>
                      <a:lnTo>
                        <a:pt x="6014" y="1403"/>
                      </a:lnTo>
                      <a:lnTo>
                        <a:pt x="6018" y="1421"/>
                      </a:lnTo>
                      <a:lnTo>
                        <a:pt x="6021" y="1458"/>
                      </a:lnTo>
                      <a:lnTo>
                        <a:pt x="6025" y="1496"/>
                      </a:lnTo>
                      <a:lnTo>
                        <a:pt x="6028" y="1496"/>
                      </a:lnTo>
                      <a:lnTo>
                        <a:pt x="6031" y="1421"/>
                      </a:lnTo>
                      <a:lnTo>
                        <a:pt x="6035" y="1421"/>
                      </a:lnTo>
                      <a:lnTo>
                        <a:pt x="6038" y="1421"/>
                      </a:lnTo>
                      <a:lnTo>
                        <a:pt x="6042" y="1477"/>
                      </a:lnTo>
                      <a:lnTo>
                        <a:pt x="6044" y="1458"/>
                      </a:lnTo>
                      <a:lnTo>
                        <a:pt x="6047" y="1496"/>
                      </a:lnTo>
                      <a:lnTo>
                        <a:pt x="6051" y="1477"/>
                      </a:lnTo>
                      <a:lnTo>
                        <a:pt x="6054" y="1477"/>
                      </a:lnTo>
                      <a:lnTo>
                        <a:pt x="6058" y="1477"/>
                      </a:lnTo>
                      <a:lnTo>
                        <a:pt x="6061" y="1496"/>
                      </a:lnTo>
                      <a:lnTo>
                        <a:pt x="6064" y="1514"/>
                      </a:lnTo>
                      <a:lnTo>
                        <a:pt x="6068" y="1477"/>
                      </a:lnTo>
                      <a:lnTo>
                        <a:pt x="6071" y="1477"/>
                      </a:lnTo>
                      <a:lnTo>
                        <a:pt x="6073" y="1477"/>
                      </a:lnTo>
                      <a:lnTo>
                        <a:pt x="6077" y="1440"/>
                      </a:lnTo>
                      <a:lnTo>
                        <a:pt x="6080" y="1440"/>
                      </a:lnTo>
                      <a:lnTo>
                        <a:pt x="6084" y="1440"/>
                      </a:lnTo>
                      <a:lnTo>
                        <a:pt x="6087" y="1496"/>
                      </a:lnTo>
                      <a:lnTo>
                        <a:pt x="6090" y="1477"/>
                      </a:lnTo>
                      <a:lnTo>
                        <a:pt x="6094" y="1421"/>
                      </a:lnTo>
                      <a:lnTo>
                        <a:pt x="6097" y="1440"/>
                      </a:lnTo>
                      <a:lnTo>
                        <a:pt x="6101" y="1458"/>
                      </a:lnTo>
                      <a:lnTo>
                        <a:pt x="6104" y="1440"/>
                      </a:lnTo>
                      <a:lnTo>
                        <a:pt x="6106" y="1440"/>
                      </a:lnTo>
                      <a:lnTo>
                        <a:pt x="6110" y="1477"/>
                      </a:lnTo>
                      <a:lnTo>
                        <a:pt x="6113" y="1458"/>
                      </a:lnTo>
                      <a:lnTo>
                        <a:pt x="6117" y="1458"/>
                      </a:lnTo>
                      <a:lnTo>
                        <a:pt x="6120" y="1440"/>
                      </a:lnTo>
                      <a:lnTo>
                        <a:pt x="6123" y="1458"/>
                      </a:lnTo>
                      <a:lnTo>
                        <a:pt x="6127" y="1440"/>
                      </a:lnTo>
                      <a:lnTo>
                        <a:pt x="6130" y="1477"/>
                      </a:lnTo>
                      <a:lnTo>
                        <a:pt x="6134" y="1496"/>
                      </a:lnTo>
                      <a:lnTo>
                        <a:pt x="6136" y="1532"/>
                      </a:lnTo>
                      <a:lnTo>
                        <a:pt x="6139" y="1477"/>
                      </a:lnTo>
                      <a:lnTo>
                        <a:pt x="6143" y="1477"/>
                      </a:lnTo>
                      <a:lnTo>
                        <a:pt x="6146" y="1440"/>
                      </a:lnTo>
                      <a:lnTo>
                        <a:pt x="6149" y="1458"/>
                      </a:lnTo>
                      <a:lnTo>
                        <a:pt x="6153" y="1477"/>
                      </a:lnTo>
                      <a:lnTo>
                        <a:pt x="6156" y="1477"/>
                      </a:lnTo>
                      <a:lnTo>
                        <a:pt x="6160" y="1477"/>
                      </a:lnTo>
                      <a:lnTo>
                        <a:pt x="6163" y="1440"/>
                      </a:lnTo>
                      <a:lnTo>
                        <a:pt x="6165" y="1477"/>
                      </a:lnTo>
                      <a:lnTo>
                        <a:pt x="6169" y="1421"/>
                      </a:lnTo>
                      <a:lnTo>
                        <a:pt x="6172" y="1477"/>
                      </a:lnTo>
                      <a:lnTo>
                        <a:pt x="6176" y="1403"/>
                      </a:lnTo>
                      <a:lnTo>
                        <a:pt x="6179" y="1440"/>
                      </a:lnTo>
                      <a:lnTo>
                        <a:pt x="6182" y="1458"/>
                      </a:lnTo>
                      <a:lnTo>
                        <a:pt x="6186" y="1458"/>
                      </a:lnTo>
                      <a:lnTo>
                        <a:pt x="6189" y="1496"/>
                      </a:lnTo>
                      <a:lnTo>
                        <a:pt x="6193" y="1477"/>
                      </a:lnTo>
                      <a:lnTo>
                        <a:pt x="6196" y="1458"/>
                      </a:lnTo>
                      <a:lnTo>
                        <a:pt x="6198" y="1421"/>
                      </a:lnTo>
                      <a:lnTo>
                        <a:pt x="6202" y="1458"/>
                      </a:lnTo>
                      <a:lnTo>
                        <a:pt x="6205" y="1496"/>
                      </a:lnTo>
                      <a:lnTo>
                        <a:pt x="6208" y="1458"/>
                      </a:lnTo>
                      <a:lnTo>
                        <a:pt x="6212" y="1440"/>
                      </a:lnTo>
                      <a:lnTo>
                        <a:pt x="6215" y="1477"/>
                      </a:lnTo>
                      <a:lnTo>
                        <a:pt x="6219" y="1477"/>
                      </a:lnTo>
                      <a:lnTo>
                        <a:pt x="6222" y="1421"/>
                      </a:lnTo>
                      <a:lnTo>
                        <a:pt x="6225" y="1421"/>
                      </a:lnTo>
                      <a:lnTo>
                        <a:pt x="6228" y="1421"/>
                      </a:lnTo>
                      <a:lnTo>
                        <a:pt x="6231" y="1440"/>
                      </a:lnTo>
                      <a:lnTo>
                        <a:pt x="6235" y="1477"/>
                      </a:lnTo>
                      <a:lnTo>
                        <a:pt x="6238" y="1421"/>
                      </a:lnTo>
                      <a:lnTo>
                        <a:pt x="6241" y="1477"/>
                      </a:lnTo>
                      <a:lnTo>
                        <a:pt x="6245" y="1440"/>
                      </a:lnTo>
                      <a:lnTo>
                        <a:pt x="6248" y="1477"/>
                      </a:lnTo>
                      <a:lnTo>
                        <a:pt x="6252" y="1421"/>
                      </a:lnTo>
                      <a:lnTo>
                        <a:pt x="6255" y="1367"/>
                      </a:lnTo>
                      <a:lnTo>
                        <a:pt x="6257" y="1403"/>
                      </a:lnTo>
                      <a:lnTo>
                        <a:pt x="6261" y="1477"/>
                      </a:lnTo>
                      <a:lnTo>
                        <a:pt x="6264" y="1458"/>
                      </a:lnTo>
                      <a:lnTo>
                        <a:pt x="6267" y="1421"/>
                      </a:lnTo>
                      <a:lnTo>
                        <a:pt x="6271" y="1403"/>
                      </a:lnTo>
                      <a:lnTo>
                        <a:pt x="6274" y="1477"/>
                      </a:lnTo>
                      <a:lnTo>
                        <a:pt x="6278" y="1440"/>
                      </a:lnTo>
                      <a:lnTo>
                        <a:pt x="6281" y="1421"/>
                      </a:lnTo>
                      <a:lnTo>
                        <a:pt x="6284" y="1421"/>
                      </a:lnTo>
                      <a:lnTo>
                        <a:pt x="6288" y="1403"/>
                      </a:lnTo>
                      <a:lnTo>
                        <a:pt x="6290" y="1421"/>
                      </a:lnTo>
                      <a:lnTo>
                        <a:pt x="6293" y="1496"/>
                      </a:lnTo>
                      <a:lnTo>
                        <a:pt x="6297" y="1421"/>
                      </a:lnTo>
                      <a:lnTo>
                        <a:pt x="6300" y="1440"/>
                      </a:lnTo>
                      <a:lnTo>
                        <a:pt x="6304" y="1514"/>
                      </a:lnTo>
                      <a:lnTo>
                        <a:pt x="6307" y="1440"/>
                      </a:lnTo>
                      <a:lnTo>
                        <a:pt x="6311" y="1458"/>
                      </a:lnTo>
                      <a:lnTo>
                        <a:pt x="6314" y="1403"/>
                      </a:lnTo>
                      <a:lnTo>
                        <a:pt x="6317" y="1403"/>
                      </a:lnTo>
                      <a:lnTo>
                        <a:pt x="6320" y="1385"/>
                      </a:lnTo>
                      <a:lnTo>
                        <a:pt x="6323" y="1421"/>
                      </a:lnTo>
                      <a:lnTo>
                        <a:pt x="6326" y="1477"/>
                      </a:lnTo>
                      <a:lnTo>
                        <a:pt x="6330" y="1477"/>
                      </a:lnTo>
                      <a:lnTo>
                        <a:pt x="6333" y="1477"/>
                      </a:lnTo>
                      <a:lnTo>
                        <a:pt x="6337" y="1440"/>
                      </a:lnTo>
                      <a:lnTo>
                        <a:pt x="6340" y="1458"/>
                      </a:lnTo>
                      <a:lnTo>
                        <a:pt x="6343" y="1496"/>
                      </a:lnTo>
                      <a:lnTo>
                        <a:pt x="6347" y="1440"/>
                      </a:lnTo>
                      <a:lnTo>
                        <a:pt x="6350" y="1403"/>
                      </a:lnTo>
                      <a:lnTo>
                        <a:pt x="6352" y="1458"/>
                      </a:lnTo>
                      <a:lnTo>
                        <a:pt x="6356" y="1477"/>
                      </a:lnTo>
                      <a:lnTo>
                        <a:pt x="6359" y="1440"/>
                      </a:lnTo>
                      <a:lnTo>
                        <a:pt x="6363" y="1440"/>
                      </a:lnTo>
                      <a:lnTo>
                        <a:pt x="6366" y="1458"/>
                      </a:lnTo>
                      <a:lnTo>
                        <a:pt x="6369" y="1421"/>
                      </a:lnTo>
                      <a:lnTo>
                        <a:pt x="6373" y="1385"/>
                      </a:lnTo>
                      <a:lnTo>
                        <a:pt x="6376" y="1440"/>
                      </a:lnTo>
                      <a:lnTo>
                        <a:pt x="6380" y="1403"/>
                      </a:lnTo>
                      <a:lnTo>
                        <a:pt x="6382" y="1421"/>
                      </a:lnTo>
                      <a:lnTo>
                        <a:pt x="6385" y="1458"/>
                      </a:lnTo>
                      <a:lnTo>
                        <a:pt x="6389" y="1458"/>
                      </a:lnTo>
                      <a:lnTo>
                        <a:pt x="6392" y="1440"/>
                      </a:lnTo>
                      <a:lnTo>
                        <a:pt x="6396" y="1458"/>
                      </a:lnTo>
                      <a:lnTo>
                        <a:pt x="6399" y="1440"/>
                      </a:lnTo>
                      <a:lnTo>
                        <a:pt x="6402" y="1477"/>
                      </a:lnTo>
                      <a:lnTo>
                        <a:pt x="6406" y="1421"/>
                      </a:lnTo>
                      <a:lnTo>
                        <a:pt x="6409" y="1496"/>
                      </a:lnTo>
                      <a:lnTo>
                        <a:pt x="6413" y="1421"/>
                      </a:lnTo>
                      <a:lnTo>
                        <a:pt x="6415" y="1477"/>
                      </a:lnTo>
                      <a:lnTo>
                        <a:pt x="6418" y="1421"/>
                      </a:lnTo>
                      <a:lnTo>
                        <a:pt x="6422" y="1496"/>
                      </a:lnTo>
                      <a:lnTo>
                        <a:pt x="6425" y="1421"/>
                      </a:lnTo>
                      <a:lnTo>
                        <a:pt x="6428" y="1458"/>
                      </a:lnTo>
                      <a:lnTo>
                        <a:pt x="6432" y="1385"/>
                      </a:lnTo>
                      <a:lnTo>
                        <a:pt x="6435" y="1440"/>
                      </a:lnTo>
                      <a:lnTo>
                        <a:pt x="6439" y="1477"/>
                      </a:lnTo>
                      <a:lnTo>
                        <a:pt x="6442" y="1458"/>
                      </a:lnTo>
                      <a:lnTo>
                        <a:pt x="6444" y="1403"/>
                      </a:lnTo>
                      <a:lnTo>
                        <a:pt x="6448" y="1421"/>
                      </a:lnTo>
                      <a:lnTo>
                        <a:pt x="6451" y="1458"/>
                      </a:lnTo>
                      <a:lnTo>
                        <a:pt x="6455" y="1496"/>
                      </a:lnTo>
                      <a:lnTo>
                        <a:pt x="6458" y="1440"/>
                      </a:lnTo>
                      <a:lnTo>
                        <a:pt x="6461" y="1385"/>
                      </a:lnTo>
                      <a:lnTo>
                        <a:pt x="6465" y="1440"/>
                      </a:lnTo>
                      <a:lnTo>
                        <a:pt x="6468" y="1496"/>
                      </a:lnTo>
                      <a:lnTo>
                        <a:pt x="6472" y="1421"/>
                      </a:lnTo>
                      <a:lnTo>
                        <a:pt x="6475" y="1421"/>
                      </a:lnTo>
                      <a:lnTo>
                        <a:pt x="6477" y="1440"/>
                      </a:lnTo>
                      <a:lnTo>
                        <a:pt x="6481" y="1440"/>
                      </a:lnTo>
                      <a:lnTo>
                        <a:pt x="6484" y="1440"/>
                      </a:lnTo>
                      <a:lnTo>
                        <a:pt x="6487" y="1403"/>
                      </a:lnTo>
                      <a:lnTo>
                        <a:pt x="6491" y="1477"/>
                      </a:lnTo>
                      <a:lnTo>
                        <a:pt x="6494" y="1421"/>
                      </a:lnTo>
                      <a:lnTo>
                        <a:pt x="6498" y="1421"/>
                      </a:lnTo>
                      <a:lnTo>
                        <a:pt x="6501" y="1458"/>
                      </a:lnTo>
                      <a:lnTo>
                        <a:pt x="6504" y="1514"/>
                      </a:lnTo>
                      <a:lnTo>
                        <a:pt x="6507" y="1458"/>
                      </a:lnTo>
                      <a:lnTo>
                        <a:pt x="6510" y="1458"/>
                      </a:lnTo>
                      <a:lnTo>
                        <a:pt x="6514" y="1477"/>
                      </a:lnTo>
                      <a:lnTo>
                        <a:pt x="6517" y="1421"/>
                      </a:lnTo>
                      <a:lnTo>
                        <a:pt x="6520" y="1458"/>
                      </a:lnTo>
                      <a:lnTo>
                        <a:pt x="6524" y="1458"/>
                      </a:lnTo>
                      <a:lnTo>
                        <a:pt x="6527" y="1440"/>
                      </a:lnTo>
                      <a:lnTo>
                        <a:pt x="6531" y="1477"/>
                      </a:lnTo>
                      <a:lnTo>
                        <a:pt x="6534" y="1477"/>
                      </a:lnTo>
                      <a:lnTo>
                        <a:pt x="6537" y="1477"/>
                      </a:lnTo>
                      <a:lnTo>
                        <a:pt x="6540" y="1458"/>
                      </a:lnTo>
                      <a:lnTo>
                        <a:pt x="6543" y="1421"/>
                      </a:lnTo>
                      <a:lnTo>
                        <a:pt x="6546" y="1440"/>
                      </a:lnTo>
                      <a:lnTo>
                        <a:pt x="6550" y="1496"/>
                      </a:lnTo>
                      <a:lnTo>
                        <a:pt x="6553" y="1477"/>
                      </a:lnTo>
                      <a:lnTo>
                        <a:pt x="6557" y="1477"/>
                      </a:lnTo>
                      <a:lnTo>
                        <a:pt x="6560" y="1496"/>
                      </a:lnTo>
                      <a:lnTo>
                        <a:pt x="6563" y="1551"/>
                      </a:lnTo>
                      <a:lnTo>
                        <a:pt x="6567" y="1477"/>
                      </a:lnTo>
                      <a:lnTo>
                        <a:pt x="6570" y="1440"/>
                      </a:lnTo>
                      <a:lnTo>
                        <a:pt x="6572" y="1458"/>
                      </a:lnTo>
                      <a:lnTo>
                        <a:pt x="6576" y="1477"/>
                      </a:lnTo>
                      <a:lnTo>
                        <a:pt x="6579" y="1440"/>
                      </a:lnTo>
                      <a:lnTo>
                        <a:pt x="6583" y="1440"/>
                      </a:lnTo>
                      <a:lnTo>
                        <a:pt x="6586" y="1477"/>
                      </a:lnTo>
                      <a:lnTo>
                        <a:pt x="6590" y="1421"/>
                      </a:lnTo>
                      <a:lnTo>
                        <a:pt x="6593" y="1458"/>
                      </a:lnTo>
                      <a:lnTo>
                        <a:pt x="6596" y="1458"/>
                      </a:lnTo>
                      <a:lnTo>
                        <a:pt x="6600" y="1458"/>
                      </a:lnTo>
                      <a:lnTo>
                        <a:pt x="6602" y="1403"/>
                      </a:lnTo>
                      <a:lnTo>
                        <a:pt x="6605" y="1421"/>
                      </a:lnTo>
                      <a:lnTo>
                        <a:pt x="6609" y="1477"/>
                      </a:lnTo>
                      <a:lnTo>
                        <a:pt x="6612" y="1514"/>
                      </a:lnTo>
                      <a:lnTo>
                        <a:pt x="6616" y="1440"/>
                      </a:lnTo>
                      <a:lnTo>
                        <a:pt x="6619" y="1458"/>
                      </a:lnTo>
                      <a:lnTo>
                        <a:pt x="6622" y="1403"/>
                      </a:lnTo>
                      <a:lnTo>
                        <a:pt x="6626" y="1421"/>
                      </a:lnTo>
                      <a:lnTo>
                        <a:pt x="6629" y="1421"/>
                      </a:lnTo>
                      <a:lnTo>
                        <a:pt x="6633" y="1421"/>
                      </a:lnTo>
                      <a:lnTo>
                        <a:pt x="6635" y="1367"/>
                      </a:lnTo>
                      <a:lnTo>
                        <a:pt x="6638" y="1421"/>
                      </a:lnTo>
                      <a:lnTo>
                        <a:pt x="6642" y="1385"/>
                      </a:lnTo>
                      <a:lnTo>
                        <a:pt x="6645" y="1458"/>
                      </a:lnTo>
                      <a:lnTo>
                        <a:pt x="6648" y="1403"/>
                      </a:lnTo>
                      <a:lnTo>
                        <a:pt x="6652" y="1440"/>
                      </a:lnTo>
                      <a:lnTo>
                        <a:pt x="6655" y="1496"/>
                      </a:lnTo>
                      <a:lnTo>
                        <a:pt x="6659" y="1477"/>
                      </a:lnTo>
                      <a:lnTo>
                        <a:pt x="6662" y="1421"/>
                      </a:lnTo>
                      <a:lnTo>
                        <a:pt x="6665" y="1458"/>
                      </a:lnTo>
                      <a:lnTo>
                        <a:pt x="6668" y="1440"/>
                      </a:lnTo>
                      <a:lnTo>
                        <a:pt x="6671" y="1458"/>
                      </a:lnTo>
                      <a:lnTo>
                        <a:pt x="6675" y="1458"/>
                      </a:lnTo>
                      <a:lnTo>
                        <a:pt x="6678" y="1477"/>
                      </a:lnTo>
                      <a:lnTo>
                        <a:pt x="6681" y="1440"/>
                      </a:lnTo>
                      <a:lnTo>
                        <a:pt x="6685" y="1440"/>
                      </a:lnTo>
                      <a:lnTo>
                        <a:pt x="6688" y="1477"/>
                      </a:lnTo>
                      <a:lnTo>
                        <a:pt x="6692" y="1496"/>
                      </a:lnTo>
                      <a:lnTo>
                        <a:pt x="6695" y="1477"/>
                      </a:lnTo>
                      <a:lnTo>
                        <a:pt x="6698" y="1440"/>
                      </a:lnTo>
                      <a:lnTo>
                        <a:pt x="6701" y="1477"/>
                      </a:lnTo>
                      <a:lnTo>
                        <a:pt x="6704" y="1458"/>
                      </a:lnTo>
                      <a:lnTo>
                        <a:pt x="6707" y="1496"/>
                      </a:lnTo>
                      <a:lnTo>
                        <a:pt x="6711" y="1421"/>
                      </a:lnTo>
                      <a:lnTo>
                        <a:pt x="6714" y="1421"/>
                      </a:lnTo>
                      <a:lnTo>
                        <a:pt x="6718" y="1329"/>
                      </a:lnTo>
                      <a:lnTo>
                        <a:pt x="6721" y="1421"/>
                      </a:lnTo>
                      <a:lnTo>
                        <a:pt x="6724" y="1458"/>
                      </a:lnTo>
                      <a:lnTo>
                        <a:pt x="6728" y="1458"/>
                      </a:lnTo>
                      <a:lnTo>
                        <a:pt x="6730" y="1403"/>
                      </a:lnTo>
                      <a:lnTo>
                        <a:pt x="6734" y="1440"/>
                      </a:lnTo>
                      <a:lnTo>
                        <a:pt x="6737" y="1458"/>
                      </a:lnTo>
                      <a:lnTo>
                        <a:pt x="6740" y="1347"/>
                      </a:lnTo>
                      <a:lnTo>
                        <a:pt x="6744" y="1403"/>
                      </a:lnTo>
                      <a:lnTo>
                        <a:pt x="6747" y="1367"/>
                      </a:lnTo>
                      <a:lnTo>
                        <a:pt x="6751" y="1385"/>
                      </a:lnTo>
                      <a:lnTo>
                        <a:pt x="6754" y="1329"/>
                      </a:lnTo>
                      <a:lnTo>
                        <a:pt x="6757" y="1329"/>
                      </a:lnTo>
                      <a:lnTo>
                        <a:pt x="6761" y="1311"/>
                      </a:lnTo>
                      <a:lnTo>
                        <a:pt x="6763" y="1385"/>
                      </a:lnTo>
                      <a:lnTo>
                        <a:pt x="6766" y="1403"/>
                      </a:lnTo>
                      <a:lnTo>
                        <a:pt x="6770" y="1403"/>
                      </a:lnTo>
                      <a:lnTo>
                        <a:pt x="6773" y="1421"/>
                      </a:lnTo>
                      <a:lnTo>
                        <a:pt x="6777" y="1440"/>
                      </a:lnTo>
                      <a:lnTo>
                        <a:pt x="6780" y="1403"/>
                      </a:lnTo>
                      <a:lnTo>
                        <a:pt x="6783" y="1477"/>
                      </a:lnTo>
                      <a:lnTo>
                        <a:pt x="6787" y="1440"/>
                      </a:lnTo>
                      <a:lnTo>
                        <a:pt x="6790" y="1421"/>
                      </a:lnTo>
                      <a:lnTo>
                        <a:pt x="6794" y="1421"/>
                      </a:lnTo>
                      <a:lnTo>
                        <a:pt x="6796" y="1440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38949" name="Group 60"/>
                <p:cNvGrpSpPr>
                  <a:grpSpLocks/>
                </p:cNvGrpSpPr>
                <p:nvPr/>
              </p:nvGrpSpPr>
              <p:grpSpPr bwMode="auto">
                <a:xfrm>
                  <a:off x="4249" y="3017"/>
                  <a:ext cx="1113" cy="775"/>
                  <a:chOff x="4332" y="2709"/>
                  <a:chExt cx="1359" cy="857"/>
                </a:xfrm>
              </p:grpSpPr>
              <p:sp>
                <p:nvSpPr>
                  <p:cNvPr id="38951" name="Freeform 61"/>
                  <p:cNvSpPr>
                    <a:spLocks/>
                  </p:cNvSpPr>
                  <p:nvPr/>
                </p:nvSpPr>
                <p:spPr bwMode="auto">
                  <a:xfrm>
                    <a:off x="4332" y="2709"/>
                    <a:ext cx="1238" cy="857"/>
                  </a:xfrm>
                  <a:custGeom>
                    <a:avLst/>
                    <a:gdLst>
                      <a:gd name="T0" fmla="*/ 98 w 6189"/>
                      <a:gd name="T1" fmla="*/ 787 h 4285"/>
                      <a:gd name="T2" fmla="*/ 117 w 6189"/>
                      <a:gd name="T3" fmla="*/ 798 h 4285"/>
                      <a:gd name="T4" fmla="*/ 135 w 6189"/>
                      <a:gd name="T5" fmla="*/ 794 h 4285"/>
                      <a:gd name="T6" fmla="*/ 154 w 6189"/>
                      <a:gd name="T7" fmla="*/ 813 h 4285"/>
                      <a:gd name="T8" fmla="*/ 172 w 6189"/>
                      <a:gd name="T9" fmla="*/ 798 h 4285"/>
                      <a:gd name="T10" fmla="*/ 191 w 6189"/>
                      <a:gd name="T11" fmla="*/ 783 h 4285"/>
                      <a:gd name="T12" fmla="*/ 209 w 6189"/>
                      <a:gd name="T13" fmla="*/ 794 h 4285"/>
                      <a:gd name="T14" fmla="*/ 228 w 6189"/>
                      <a:gd name="T15" fmla="*/ 791 h 4285"/>
                      <a:gd name="T16" fmla="*/ 246 w 6189"/>
                      <a:gd name="T17" fmla="*/ 787 h 4285"/>
                      <a:gd name="T18" fmla="*/ 264 w 6189"/>
                      <a:gd name="T19" fmla="*/ 798 h 4285"/>
                      <a:gd name="T20" fmla="*/ 283 w 6189"/>
                      <a:gd name="T21" fmla="*/ 798 h 4285"/>
                      <a:gd name="T22" fmla="*/ 301 w 6189"/>
                      <a:gd name="T23" fmla="*/ 809 h 4285"/>
                      <a:gd name="T24" fmla="*/ 320 w 6189"/>
                      <a:gd name="T25" fmla="*/ 787 h 4285"/>
                      <a:gd name="T26" fmla="*/ 338 w 6189"/>
                      <a:gd name="T27" fmla="*/ 791 h 4285"/>
                      <a:gd name="T28" fmla="*/ 357 w 6189"/>
                      <a:gd name="T29" fmla="*/ 787 h 4285"/>
                      <a:gd name="T30" fmla="*/ 376 w 6189"/>
                      <a:gd name="T31" fmla="*/ 794 h 4285"/>
                      <a:gd name="T32" fmla="*/ 394 w 6189"/>
                      <a:gd name="T33" fmla="*/ 794 h 4285"/>
                      <a:gd name="T34" fmla="*/ 413 w 6189"/>
                      <a:gd name="T35" fmla="*/ 809 h 4285"/>
                      <a:gd name="T36" fmla="*/ 431 w 6189"/>
                      <a:gd name="T37" fmla="*/ 791 h 4285"/>
                      <a:gd name="T38" fmla="*/ 450 w 6189"/>
                      <a:gd name="T39" fmla="*/ 791 h 4285"/>
                      <a:gd name="T40" fmla="*/ 468 w 6189"/>
                      <a:gd name="T41" fmla="*/ 794 h 4285"/>
                      <a:gd name="T42" fmla="*/ 487 w 6189"/>
                      <a:gd name="T43" fmla="*/ 809 h 4285"/>
                      <a:gd name="T44" fmla="*/ 506 w 6189"/>
                      <a:gd name="T45" fmla="*/ 805 h 4285"/>
                      <a:gd name="T46" fmla="*/ 524 w 6189"/>
                      <a:gd name="T47" fmla="*/ 813 h 4285"/>
                      <a:gd name="T48" fmla="*/ 543 w 6189"/>
                      <a:gd name="T49" fmla="*/ 809 h 4285"/>
                      <a:gd name="T50" fmla="*/ 561 w 6189"/>
                      <a:gd name="T51" fmla="*/ 794 h 4285"/>
                      <a:gd name="T52" fmla="*/ 580 w 6189"/>
                      <a:gd name="T53" fmla="*/ 798 h 4285"/>
                      <a:gd name="T54" fmla="*/ 599 w 6189"/>
                      <a:gd name="T55" fmla="*/ 802 h 4285"/>
                      <a:gd name="T56" fmla="*/ 617 w 6189"/>
                      <a:gd name="T57" fmla="*/ 787 h 4285"/>
                      <a:gd name="T58" fmla="*/ 636 w 6189"/>
                      <a:gd name="T59" fmla="*/ 665 h 4285"/>
                      <a:gd name="T60" fmla="*/ 655 w 6189"/>
                      <a:gd name="T61" fmla="*/ 743 h 4285"/>
                      <a:gd name="T62" fmla="*/ 673 w 6189"/>
                      <a:gd name="T63" fmla="*/ 787 h 4285"/>
                      <a:gd name="T64" fmla="*/ 692 w 6189"/>
                      <a:gd name="T65" fmla="*/ 783 h 4285"/>
                      <a:gd name="T66" fmla="*/ 711 w 6189"/>
                      <a:gd name="T67" fmla="*/ 765 h 4285"/>
                      <a:gd name="T68" fmla="*/ 729 w 6189"/>
                      <a:gd name="T69" fmla="*/ 794 h 4285"/>
                      <a:gd name="T70" fmla="*/ 748 w 6189"/>
                      <a:gd name="T71" fmla="*/ 798 h 4285"/>
                      <a:gd name="T72" fmla="*/ 767 w 6189"/>
                      <a:gd name="T73" fmla="*/ 798 h 4285"/>
                      <a:gd name="T74" fmla="*/ 785 w 6189"/>
                      <a:gd name="T75" fmla="*/ 798 h 4285"/>
                      <a:gd name="T76" fmla="*/ 804 w 6189"/>
                      <a:gd name="T77" fmla="*/ 805 h 4285"/>
                      <a:gd name="T78" fmla="*/ 823 w 6189"/>
                      <a:gd name="T79" fmla="*/ 802 h 4285"/>
                      <a:gd name="T80" fmla="*/ 842 w 6189"/>
                      <a:gd name="T81" fmla="*/ 787 h 4285"/>
                      <a:gd name="T82" fmla="*/ 861 w 6189"/>
                      <a:gd name="T83" fmla="*/ 802 h 4285"/>
                      <a:gd name="T84" fmla="*/ 879 w 6189"/>
                      <a:gd name="T85" fmla="*/ 783 h 4285"/>
                      <a:gd name="T86" fmla="*/ 898 w 6189"/>
                      <a:gd name="T87" fmla="*/ 794 h 4285"/>
                      <a:gd name="T88" fmla="*/ 917 w 6189"/>
                      <a:gd name="T89" fmla="*/ 779 h 4285"/>
                      <a:gd name="T90" fmla="*/ 935 w 6189"/>
                      <a:gd name="T91" fmla="*/ 787 h 4285"/>
                      <a:gd name="T92" fmla="*/ 954 w 6189"/>
                      <a:gd name="T93" fmla="*/ 802 h 4285"/>
                      <a:gd name="T94" fmla="*/ 973 w 6189"/>
                      <a:gd name="T95" fmla="*/ 805 h 4285"/>
                      <a:gd name="T96" fmla="*/ 992 w 6189"/>
                      <a:gd name="T97" fmla="*/ 794 h 4285"/>
                      <a:gd name="T98" fmla="*/ 1011 w 6189"/>
                      <a:gd name="T99" fmla="*/ 794 h 4285"/>
                      <a:gd name="T100" fmla="*/ 1030 w 6189"/>
                      <a:gd name="T101" fmla="*/ 794 h 4285"/>
                      <a:gd name="T102" fmla="*/ 1048 w 6189"/>
                      <a:gd name="T103" fmla="*/ 802 h 4285"/>
                      <a:gd name="T104" fmla="*/ 1067 w 6189"/>
                      <a:gd name="T105" fmla="*/ 798 h 4285"/>
                      <a:gd name="T106" fmla="*/ 1086 w 6189"/>
                      <a:gd name="T107" fmla="*/ 798 h 4285"/>
                      <a:gd name="T108" fmla="*/ 1105 w 6189"/>
                      <a:gd name="T109" fmla="*/ 802 h 4285"/>
                      <a:gd name="T110" fmla="*/ 1124 w 6189"/>
                      <a:gd name="T111" fmla="*/ 809 h 4285"/>
                      <a:gd name="T112" fmla="*/ 1143 w 6189"/>
                      <a:gd name="T113" fmla="*/ 787 h 4285"/>
                      <a:gd name="T114" fmla="*/ 1161 w 6189"/>
                      <a:gd name="T115" fmla="*/ 798 h 4285"/>
                      <a:gd name="T116" fmla="*/ 1180 w 6189"/>
                      <a:gd name="T117" fmla="*/ 791 h 4285"/>
                      <a:gd name="T118" fmla="*/ 1199 w 6189"/>
                      <a:gd name="T119" fmla="*/ 791 h 4285"/>
                      <a:gd name="T120" fmla="*/ 1218 w 6189"/>
                      <a:gd name="T121" fmla="*/ 779 h 4285"/>
                      <a:gd name="T122" fmla="*/ 1237 w 6189"/>
                      <a:gd name="T123" fmla="*/ 802 h 428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6189" h="4285">
                        <a:moveTo>
                          <a:pt x="0" y="4285"/>
                        </a:moveTo>
                        <a:lnTo>
                          <a:pt x="0" y="4285"/>
                        </a:lnTo>
                        <a:lnTo>
                          <a:pt x="407" y="3971"/>
                        </a:lnTo>
                        <a:lnTo>
                          <a:pt x="411" y="4064"/>
                        </a:lnTo>
                        <a:lnTo>
                          <a:pt x="413" y="3990"/>
                        </a:lnTo>
                        <a:lnTo>
                          <a:pt x="416" y="4008"/>
                        </a:lnTo>
                        <a:lnTo>
                          <a:pt x="419" y="4064"/>
                        </a:lnTo>
                        <a:lnTo>
                          <a:pt x="422" y="4046"/>
                        </a:lnTo>
                        <a:lnTo>
                          <a:pt x="424" y="4008"/>
                        </a:lnTo>
                        <a:lnTo>
                          <a:pt x="428" y="3917"/>
                        </a:lnTo>
                        <a:lnTo>
                          <a:pt x="430" y="4046"/>
                        </a:lnTo>
                        <a:lnTo>
                          <a:pt x="433" y="3990"/>
                        </a:lnTo>
                        <a:lnTo>
                          <a:pt x="436" y="3990"/>
                        </a:lnTo>
                        <a:lnTo>
                          <a:pt x="439" y="3953"/>
                        </a:lnTo>
                        <a:lnTo>
                          <a:pt x="441" y="3953"/>
                        </a:lnTo>
                        <a:lnTo>
                          <a:pt x="443" y="3990"/>
                        </a:lnTo>
                        <a:lnTo>
                          <a:pt x="447" y="3935"/>
                        </a:lnTo>
                        <a:lnTo>
                          <a:pt x="449" y="3990"/>
                        </a:lnTo>
                        <a:lnTo>
                          <a:pt x="453" y="3990"/>
                        </a:lnTo>
                        <a:lnTo>
                          <a:pt x="455" y="3990"/>
                        </a:lnTo>
                        <a:lnTo>
                          <a:pt x="458" y="3953"/>
                        </a:lnTo>
                        <a:lnTo>
                          <a:pt x="460" y="3917"/>
                        </a:lnTo>
                        <a:lnTo>
                          <a:pt x="464" y="3879"/>
                        </a:lnTo>
                        <a:lnTo>
                          <a:pt x="466" y="3879"/>
                        </a:lnTo>
                        <a:lnTo>
                          <a:pt x="470" y="3824"/>
                        </a:lnTo>
                        <a:lnTo>
                          <a:pt x="472" y="3917"/>
                        </a:lnTo>
                        <a:lnTo>
                          <a:pt x="475" y="3917"/>
                        </a:lnTo>
                        <a:lnTo>
                          <a:pt x="477" y="3917"/>
                        </a:lnTo>
                        <a:lnTo>
                          <a:pt x="480" y="3842"/>
                        </a:lnTo>
                        <a:lnTo>
                          <a:pt x="483" y="3953"/>
                        </a:lnTo>
                        <a:lnTo>
                          <a:pt x="485" y="3971"/>
                        </a:lnTo>
                        <a:lnTo>
                          <a:pt x="489" y="3953"/>
                        </a:lnTo>
                        <a:lnTo>
                          <a:pt x="491" y="3935"/>
                        </a:lnTo>
                        <a:lnTo>
                          <a:pt x="494" y="3971"/>
                        </a:lnTo>
                        <a:lnTo>
                          <a:pt x="497" y="3971"/>
                        </a:lnTo>
                        <a:lnTo>
                          <a:pt x="500" y="4008"/>
                        </a:lnTo>
                        <a:lnTo>
                          <a:pt x="502" y="4046"/>
                        </a:lnTo>
                        <a:lnTo>
                          <a:pt x="506" y="3971"/>
                        </a:lnTo>
                        <a:lnTo>
                          <a:pt x="508" y="4027"/>
                        </a:lnTo>
                        <a:lnTo>
                          <a:pt x="512" y="4027"/>
                        </a:lnTo>
                        <a:lnTo>
                          <a:pt x="514" y="3971"/>
                        </a:lnTo>
                        <a:lnTo>
                          <a:pt x="516" y="4008"/>
                        </a:lnTo>
                        <a:lnTo>
                          <a:pt x="519" y="3990"/>
                        </a:lnTo>
                        <a:lnTo>
                          <a:pt x="522" y="3971"/>
                        </a:lnTo>
                        <a:lnTo>
                          <a:pt x="525" y="4046"/>
                        </a:lnTo>
                        <a:lnTo>
                          <a:pt x="527" y="4046"/>
                        </a:lnTo>
                        <a:lnTo>
                          <a:pt x="531" y="3990"/>
                        </a:lnTo>
                        <a:lnTo>
                          <a:pt x="533" y="3971"/>
                        </a:lnTo>
                        <a:lnTo>
                          <a:pt x="536" y="4008"/>
                        </a:lnTo>
                        <a:lnTo>
                          <a:pt x="539" y="4027"/>
                        </a:lnTo>
                        <a:lnTo>
                          <a:pt x="542" y="4027"/>
                        </a:lnTo>
                        <a:lnTo>
                          <a:pt x="544" y="3971"/>
                        </a:lnTo>
                        <a:lnTo>
                          <a:pt x="548" y="4008"/>
                        </a:lnTo>
                        <a:lnTo>
                          <a:pt x="550" y="4027"/>
                        </a:lnTo>
                        <a:lnTo>
                          <a:pt x="552" y="4046"/>
                        </a:lnTo>
                        <a:lnTo>
                          <a:pt x="556" y="4027"/>
                        </a:lnTo>
                        <a:lnTo>
                          <a:pt x="558" y="4008"/>
                        </a:lnTo>
                        <a:lnTo>
                          <a:pt x="561" y="3971"/>
                        </a:lnTo>
                        <a:lnTo>
                          <a:pt x="564" y="3990"/>
                        </a:lnTo>
                        <a:lnTo>
                          <a:pt x="567" y="3971"/>
                        </a:lnTo>
                        <a:lnTo>
                          <a:pt x="569" y="3971"/>
                        </a:lnTo>
                        <a:lnTo>
                          <a:pt x="573" y="3953"/>
                        </a:lnTo>
                        <a:lnTo>
                          <a:pt x="575" y="3953"/>
                        </a:lnTo>
                        <a:lnTo>
                          <a:pt x="578" y="3990"/>
                        </a:lnTo>
                        <a:lnTo>
                          <a:pt x="581" y="3953"/>
                        </a:lnTo>
                        <a:lnTo>
                          <a:pt x="584" y="3990"/>
                        </a:lnTo>
                        <a:lnTo>
                          <a:pt x="586" y="3917"/>
                        </a:lnTo>
                        <a:lnTo>
                          <a:pt x="589" y="3990"/>
                        </a:lnTo>
                        <a:lnTo>
                          <a:pt x="592" y="3971"/>
                        </a:lnTo>
                        <a:lnTo>
                          <a:pt x="594" y="3935"/>
                        </a:lnTo>
                        <a:lnTo>
                          <a:pt x="598" y="3971"/>
                        </a:lnTo>
                        <a:lnTo>
                          <a:pt x="600" y="3935"/>
                        </a:lnTo>
                        <a:lnTo>
                          <a:pt x="603" y="3953"/>
                        </a:lnTo>
                        <a:lnTo>
                          <a:pt x="606" y="3990"/>
                        </a:lnTo>
                        <a:lnTo>
                          <a:pt x="609" y="4027"/>
                        </a:lnTo>
                        <a:lnTo>
                          <a:pt x="611" y="3971"/>
                        </a:lnTo>
                        <a:lnTo>
                          <a:pt x="615" y="3897"/>
                        </a:lnTo>
                        <a:lnTo>
                          <a:pt x="617" y="3971"/>
                        </a:lnTo>
                        <a:lnTo>
                          <a:pt x="620" y="3990"/>
                        </a:lnTo>
                        <a:lnTo>
                          <a:pt x="623" y="4101"/>
                        </a:lnTo>
                        <a:lnTo>
                          <a:pt x="625" y="4008"/>
                        </a:lnTo>
                        <a:lnTo>
                          <a:pt x="628" y="4008"/>
                        </a:lnTo>
                        <a:lnTo>
                          <a:pt x="631" y="3990"/>
                        </a:lnTo>
                        <a:lnTo>
                          <a:pt x="634" y="4064"/>
                        </a:lnTo>
                        <a:lnTo>
                          <a:pt x="636" y="4027"/>
                        </a:lnTo>
                        <a:lnTo>
                          <a:pt x="640" y="4027"/>
                        </a:lnTo>
                        <a:lnTo>
                          <a:pt x="642" y="3935"/>
                        </a:lnTo>
                        <a:lnTo>
                          <a:pt x="645" y="3990"/>
                        </a:lnTo>
                        <a:lnTo>
                          <a:pt x="648" y="3953"/>
                        </a:lnTo>
                        <a:lnTo>
                          <a:pt x="651" y="3971"/>
                        </a:lnTo>
                        <a:lnTo>
                          <a:pt x="653" y="3990"/>
                        </a:lnTo>
                        <a:lnTo>
                          <a:pt x="657" y="3971"/>
                        </a:lnTo>
                        <a:lnTo>
                          <a:pt x="659" y="3971"/>
                        </a:lnTo>
                        <a:lnTo>
                          <a:pt x="661" y="4027"/>
                        </a:lnTo>
                        <a:lnTo>
                          <a:pt x="665" y="4008"/>
                        </a:lnTo>
                        <a:lnTo>
                          <a:pt x="667" y="3971"/>
                        </a:lnTo>
                        <a:lnTo>
                          <a:pt x="670" y="3917"/>
                        </a:lnTo>
                        <a:lnTo>
                          <a:pt x="673" y="4008"/>
                        </a:lnTo>
                        <a:lnTo>
                          <a:pt x="676" y="3971"/>
                        </a:lnTo>
                        <a:lnTo>
                          <a:pt x="678" y="4008"/>
                        </a:lnTo>
                        <a:lnTo>
                          <a:pt x="682" y="3953"/>
                        </a:lnTo>
                        <a:lnTo>
                          <a:pt x="684" y="4008"/>
                        </a:lnTo>
                        <a:lnTo>
                          <a:pt x="687" y="4046"/>
                        </a:lnTo>
                        <a:lnTo>
                          <a:pt x="690" y="4008"/>
                        </a:lnTo>
                        <a:lnTo>
                          <a:pt x="693" y="3990"/>
                        </a:lnTo>
                        <a:lnTo>
                          <a:pt x="695" y="3971"/>
                        </a:lnTo>
                        <a:lnTo>
                          <a:pt x="699" y="3971"/>
                        </a:lnTo>
                        <a:lnTo>
                          <a:pt x="701" y="4046"/>
                        </a:lnTo>
                        <a:lnTo>
                          <a:pt x="703" y="4008"/>
                        </a:lnTo>
                        <a:lnTo>
                          <a:pt x="707" y="3971"/>
                        </a:lnTo>
                        <a:lnTo>
                          <a:pt x="709" y="3990"/>
                        </a:lnTo>
                        <a:lnTo>
                          <a:pt x="712" y="3917"/>
                        </a:lnTo>
                        <a:lnTo>
                          <a:pt x="715" y="3935"/>
                        </a:lnTo>
                        <a:lnTo>
                          <a:pt x="718" y="3953"/>
                        </a:lnTo>
                        <a:lnTo>
                          <a:pt x="720" y="3971"/>
                        </a:lnTo>
                        <a:lnTo>
                          <a:pt x="724" y="3879"/>
                        </a:lnTo>
                        <a:lnTo>
                          <a:pt x="726" y="3971"/>
                        </a:lnTo>
                        <a:lnTo>
                          <a:pt x="729" y="4027"/>
                        </a:lnTo>
                        <a:lnTo>
                          <a:pt x="732" y="4046"/>
                        </a:lnTo>
                        <a:lnTo>
                          <a:pt x="735" y="4046"/>
                        </a:lnTo>
                        <a:lnTo>
                          <a:pt x="737" y="3971"/>
                        </a:lnTo>
                        <a:lnTo>
                          <a:pt x="739" y="3990"/>
                        </a:lnTo>
                        <a:lnTo>
                          <a:pt x="743" y="4008"/>
                        </a:lnTo>
                        <a:lnTo>
                          <a:pt x="745" y="4027"/>
                        </a:lnTo>
                        <a:lnTo>
                          <a:pt x="749" y="3953"/>
                        </a:lnTo>
                        <a:lnTo>
                          <a:pt x="751" y="3990"/>
                        </a:lnTo>
                        <a:lnTo>
                          <a:pt x="754" y="3971"/>
                        </a:lnTo>
                        <a:lnTo>
                          <a:pt x="756" y="4008"/>
                        </a:lnTo>
                        <a:lnTo>
                          <a:pt x="760" y="3953"/>
                        </a:lnTo>
                        <a:lnTo>
                          <a:pt x="762" y="3971"/>
                        </a:lnTo>
                        <a:lnTo>
                          <a:pt x="766" y="4008"/>
                        </a:lnTo>
                        <a:lnTo>
                          <a:pt x="768" y="4064"/>
                        </a:lnTo>
                        <a:lnTo>
                          <a:pt x="771" y="4046"/>
                        </a:lnTo>
                        <a:lnTo>
                          <a:pt x="774" y="4008"/>
                        </a:lnTo>
                        <a:lnTo>
                          <a:pt x="777" y="3971"/>
                        </a:lnTo>
                        <a:lnTo>
                          <a:pt x="779" y="3953"/>
                        </a:lnTo>
                        <a:lnTo>
                          <a:pt x="781" y="3990"/>
                        </a:lnTo>
                        <a:lnTo>
                          <a:pt x="785" y="3990"/>
                        </a:lnTo>
                        <a:lnTo>
                          <a:pt x="787" y="3953"/>
                        </a:lnTo>
                        <a:lnTo>
                          <a:pt x="791" y="4046"/>
                        </a:lnTo>
                        <a:lnTo>
                          <a:pt x="793" y="3990"/>
                        </a:lnTo>
                        <a:lnTo>
                          <a:pt x="796" y="4064"/>
                        </a:lnTo>
                        <a:lnTo>
                          <a:pt x="798" y="4027"/>
                        </a:lnTo>
                        <a:lnTo>
                          <a:pt x="802" y="4027"/>
                        </a:lnTo>
                        <a:lnTo>
                          <a:pt x="804" y="4046"/>
                        </a:lnTo>
                        <a:lnTo>
                          <a:pt x="808" y="4064"/>
                        </a:lnTo>
                        <a:lnTo>
                          <a:pt x="810" y="4008"/>
                        </a:lnTo>
                        <a:lnTo>
                          <a:pt x="813" y="4027"/>
                        </a:lnTo>
                        <a:lnTo>
                          <a:pt x="815" y="3953"/>
                        </a:lnTo>
                        <a:lnTo>
                          <a:pt x="818" y="3971"/>
                        </a:lnTo>
                        <a:lnTo>
                          <a:pt x="821" y="3990"/>
                        </a:lnTo>
                        <a:lnTo>
                          <a:pt x="823" y="4046"/>
                        </a:lnTo>
                        <a:lnTo>
                          <a:pt x="827" y="3953"/>
                        </a:lnTo>
                        <a:lnTo>
                          <a:pt x="829" y="4046"/>
                        </a:lnTo>
                        <a:lnTo>
                          <a:pt x="832" y="4027"/>
                        </a:lnTo>
                        <a:lnTo>
                          <a:pt x="835" y="4027"/>
                        </a:lnTo>
                        <a:lnTo>
                          <a:pt x="838" y="3990"/>
                        </a:lnTo>
                        <a:lnTo>
                          <a:pt x="840" y="4027"/>
                        </a:lnTo>
                        <a:lnTo>
                          <a:pt x="844" y="3971"/>
                        </a:lnTo>
                        <a:lnTo>
                          <a:pt x="846" y="3971"/>
                        </a:lnTo>
                        <a:lnTo>
                          <a:pt x="849" y="3935"/>
                        </a:lnTo>
                        <a:lnTo>
                          <a:pt x="852" y="3953"/>
                        </a:lnTo>
                        <a:lnTo>
                          <a:pt x="855" y="3971"/>
                        </a:lnTo>
                        <a:lnTo>
                          <a:pt x="857" y="3953"/>
                        </a:lnTo>
                        <a:lnTo>
                          <a:pt x="860" y="3990"/>
                        </a:lnTo>
                        <a:lnTo>
                          <a:pt x="863" y="4008"/>
                        </a:lnTo>
                        <a:lnTo>
                          <a:pt x="865" y="3971"/>
                        </a:lnTo>
                        <a:lnTo>
                          <a:pt x="869" y="4027"/>
                        </a:lnTo>
                        <a:lnTo>
                          <a:pt x="871" y="3971"/>
                        </a:lnTo>
                        <a:lnTo>
                          <a:pt x="874" y="4008"/>
                        </a:lnTo>
                        <a:lnTo>
                          <a:pt x="877" y="3953"/>
                        </a:lnTo>
                        <a:lnTo>
                          <a:pt x="880" y="3953"/>
                        </a:lnTo>
                        <a:lnTo>
                          <a:pt x="882" y="4008"/>
                        </a:lnTo>
                        <a:lnTo>
                          <a:pt x="886" y="4046"/>
                        </a:lnTo>
                        <a:lnTo>
                          <a:pt x="888" y="3971"/>
                        </a:lnTo>
                        <a:lnTo>
                          <a:pt x="891" y="4027"/>
                        </a:lnTo>
                        <a:lnTo>
                          <a:pt x="894" y="4027"/>
                        </a:lnTo>
                        <a:lnTo>
                          <a:pt x="897" y="3990"/>
                        </a:lnTo>
                        <a:lnTo>
                          <a:pt x="899" y="3990"/>
                        </a:lnTo>
                        <a:lnTo>
                          <a:pt x="902" y="4008"/>
                        </a:lnTo>
                        <a:lnTo>
                          <a:pt x="905" y="4027"/>
                        </a:lnTo>
                        <a:lnTo>
                          <a:pt x="907" y="3990"/>
                        </a:lnTo>
                        <a:lnTo>
                          <a:pt x="911" y="4008"/>
                        </a:lnTo>
                        <a:lnTo>
                          <a:pt x="913" y="4008"/>
                        </a:lnTo>
                        <a:lnTo>
                          <a:pt x="916" y="4027"/>
                        </a:lnTo>
                        <a:lnTo>
                          <a:pt x="919" y="4008"/>
                        </a:lnTo>
                        <a:lnTo>
                          <a:pt x="922" y="3990"/>
                        </a:lnTo>
                        <a:lnTo>
                          <a:pt x="924" y="3971"/>
                        </a:lnTo>
                        <a:lnTo>
                          <a:pt x="928" y="3990"/>
                        </a:lnTo>
                        <a:lnTo>
                          <a:pt x="930" y="4027"/>
                        </a:lnTo>
                        <a:lnTo>
                          <a:pt x="933" y="4046"/>
                        </a:lnTo>
                        <a:lnTo>
                          <a:pt x="936" y="3917"/>
                        </a:lnTo>
                        <a:lnTo>
                          <a:pt x="939" y="3917"/>
                        </a:lnTo>
                        <a:lnTo>
                          <a:pt x="941" y="3935"/>
                        </a:lnTo>
                        <a:lnTo>
                          <a:pt x="944" y="3990"/>
                        </a:lnTo>
                        <a:lnTo>
                          <a:pt x="947" y="3990"/>
                        </a:lnTo>
                        <a:lnTo>
                          <a:pt x="949" y="3990"/>
                        </a:lnTo>
                        <a:lnTo>
                          <a:pt x="953" y="3917"/>
                        </a:lnTo>
                        <a:lnTo>
                          <a:pt x="955" y="3935"/>
                        </a:lnTo>
                        <a:lnTo>
                          <a:pt x="958" y="3971"/>
                        </a:lnTo>
                        <a:lnTo>
                          <a:pt x="961" y="4008"/>
                        </a:lnTo>
                        <a:lnTo>
                          <a:pt x="964" y="3990"/>
                        </a:lnTo>
                        <a:lnTo>
                          <a:pt x="966" y="3971"/>
                        </a:lnTo>
                        <a:lnTo>
                          <a:pt x="970" y="4008"/>
                        </a:lnTo>
                        <a:lnTo>
                          <a:pt x="972" y="3971"/>
                        </a:lnTo>
                        <a:lnTo>
                          <a:pt x="975" y="4008"/>
                        </a:lnTo>
                        <a:lnTo>
                          <a:pt x="978" y="3971"/>
                        </a:lnTo>
                        <a:lnTo>
                          <a:pt x="981" y="4008"/>
                        </a:lnTo>
                        <a:lnTo>
                          <a:pt x="983" y="4008"/>
                        </a:lnTo>
                        <a:lnTo>
                          <a:pt x="986" y="4101"/>
                        </a:lnTo>
                        <a:lnTo>
                          <a:pt x="989" y="4027"/>
                        </a:lnTo>
                        <a:lnTo>
                          <a:pt x="991" y="4027"/>
                        </a:lnTo>
                        <a:lnTo>
                          <a:pt x="995" y="4008"/>
                        </a:lnTo>
                        <a:lnTo>
                          <a:pt x="997" y="4064"/>
                        </a:lnTo>
                        <a:lnTo>
                          <a:pt x="1000" y="4027"/>
                        </a:lnTo>
                        <a:lnTo>
                          <a:pt x="1003" y="4064"/>
                        </a:lnTo>
                        <a:lnTo>
                          <a:pt x="1006" y="3971"/>
                        </a:lnTo>
                        <a:lnTo>
                          <a:pt x="1008" y="4008"/>
                        </a:lnTo>
                        <a:lnTo>
                          <a:pt x="1012" y="4008"/>
                        </a:lnTo>
                        <a:lnTo>
                          <a:pt x="1014" y="4008"/>
                        </a:lnTo>
                        <a:lnTo>
                          <a:pt x="1017" y="3990"/>
                        </a:lnTo>
                        <a:lnTo>
                          <a:pt x="1020" y="4008"/>
                        </a:lnTo>
                        <a:lnTo>
                          <a:pt x="1023" y="4064"/>
                        </a:lnTo>
                        <a:lnTo>
                          <a:pt x="1025" y="4046"/>
                        </a:lnTo>
                        <a:lnTo>
                          <a:pt x="1028" y="4008"/>
                        </a:lnTo>
                        <a:lnTo>
                          <a:pt x="1031" y="4008"/>
                        </a:lnTo>
                        <a:lnTo>
                          <a:pt x="1033" y="3971"/>
                        </a:lnTo>
                        <a:lnTo>
                          <a:pt x="1037" y="4008"/>
                        </a:lnTo>
                        <a:lnTo>
                          <a:pt x="1039" y="4008"/>
                        </a:lnTo>
                        <a:lnTo>
                          <a:pt x="1042" y="3971"/>
                        </a:lnTo>
                        <a:lnTo>
                          <a:pt x="1045" y="3971"/>
                        </a:lnTo>
                        <a:lnTo>
                          <a:pt x="1048" y="4008"/>
                        </a:lnTo>
                        <a:lnTo>
                          <a:pt x="1050" y="3990"/>
                        </a:lnTo>
                        <a:lnTo>
                          <a:pt x="1054" y="4008"/>
                        </a:lnTo>
                        <a:lnTo>
                          <a:pt x="1056" y="3897"/>
                        </a:lnTo>
                        <a:lnTo>
                          <a:pt x="1059" y="4027"/>
                        </a:lnTo>
                        <a:lnTo>
                          <a:pt x="1062" y="3971"/>
                        </a:lnTo>
                        <a:lnTo>
                          <a:pt x="1065" y="4046"/>
                        </a:lnTo>
                        <a:lnTo>
                          <a:pt x="1067" y="4027"/>
                        </a:lnTo>
                        <a:lnTo>
                          <a:pt x="1070" y="4046"/>
                        </a:lnTo>
                        <a:lnTo>
                          <a:pt x="1073" y="4008"/>
                        </a:lnTo>
                        <a:lnTo>
                          <a:pt x="1075" y="3990"/>
                        </a:lnTo>
                        <a:lnTo>
                          <a:pt x="1079" y="4046"/>
                        </a:lnTo>
                        <a:lnTo>
                          <a:pt x="1081" y="4046"/>
                        </a:lnTo>
                        <a:lnTo>
                          <a:pt x="1084" y="3990"/>
                        </a:lnTo>
                        <a:lnTo>
                          <a:pt x="1087" y="3897"/>
                        </a:lnTo>
                        <a:lnTo>
                          <a:pt x="1090" y="4008"/>
                        </a:lnTo>
                        <a:lnTo>
                          <a:pt x="1092" y="4027"/>
                        </a:lnTo>
                        <a:lnTo>
                          <a:pt x="1096" y="4027"/>
                        </a:lnTo>
                        <a:lnTo>
                          <a:pt x="1098" y="3935"/>
                        </a:lnTo>
                        <a:lnTo>
                          <a:pt x="1101" y="3953"/>
                        </a:lnTo>
                        <a:lnTo>
                          <a:pt x="1104" y="3990"/>
                        </a:lnTo>
                        <a:lnTo>
                          <a:pt x="1107" y="3953"/>
                        </a:lnTo>
                        <a:lnTo>
                          <a:pt x="1109" y="3953"/>
                        </a:lnTo>
                        <a:lnTo>
                          <a:pt x="1113" y="3935"/>
                        </a:lnTo>
                        <a:lnTo>
                          <a:pt x="1115" y="3953"/>
                        </a:lnTo>
                        <a:lnTo>
                          <a:pt x="1117" y="3971"/>
                        </a:lnTo>
                        <a:lnTo>
                          <a:pt x="1121" y="4008"/>
                        </a:lnTo>
                        <a:lnTo>
                          <a:pt x="1123" y="4046"/>
                        </a:lnTo>
                        <a:lnTo>
                          <a:pt x="1126" y="3990"/>
                        </a:lnTo>
                        <a:lnTo>
                          <a:pt x="1128" y="3990"/>
                        </a:lnTo>
                        <a:lnTo>
                          <a:pt x="1132" y="3935"/>
                        </a:lnTo>
                        <a:lnTo>
                          <a:pt x="1134" y="4008"/>
                        </a:lnTo>
                        <a:lnTo>
                          <a:pt x="1138" y="3953"/>
                        </a:lnTo>
                        <a:lnTo>
                          <a:pt x="1140" y="3953"/>
                        </a:lnTo>
                        <a:lnTo>
                          <a:pt x="1143" y="3971"/>
                        </a:lnTo>
                        <a:lnTo>
                          <a:pt x="1146" y="4008"/>
                        </a:lnTo>
                        <a:lnTo>
                          <a:pt x="1149" y="3990"/>
                        </a:lnTo>
                        <a:lnTo>
                          <a:pt x="1151" y="3953"/>
                        </a:lnTo>
                        <a:lnTo>
                          <a:pt x="1155" y="3971"/>
                        </a:lnTo>
                        <a:lnTo>
                          <a:pt x="1157" y="4008"/>
                        </a:lnTo>
                        <a:lnTo>
                          <a:pt x="1159" y="4027"/>
                        </a:lnTo>
                        <a:lnTo>
                          <a:pt x="1163" y="3971"/>
                        </a:lnTo>
                        <a:lnTo>
                          <a:pt x="1165" y="4046"/>
                        </a:lnTo>
                        <a:lnTo>
                          <a:pt x="1168" y="4046"/>
                        </a:lnTo>
                        <a:lnTo>
                          <a:pt x="1170" y="4046"/>
                        </a:lnTo>
                        <a:lnTo>
                          <a:pt x="1174" y="4064"/>
                        </a:lnTo>
                        <a:lnTo>
                          <a:pt x="1176" y="4046"/>
                        </a:lnTo>
                        <a:lnTo>
                          <a:pt x="1180" y="3990"/>
                        </a:lnTo>
                        <a:lnTo>
                          <a:pt x="1182" y="4046"/>
                        </a:lnTo>
                        <a:lnTo>
                          <a:pt x="1185" y="3953"/>
                        </a:lnTo>
                        <a:lnTo>
                          <a:pt x="1187" y="3953"/>
                        </a:lnTo>
                        <a:lnTo>
                          <a:pt x="1191" y="4008"/>
                        </a:lnTo>
                        <a:lnTo>
                          <a:pt x="1193" y="3971"/>
                        </a:lnTo>
                        <a:lnTo>
                          <a:pt x="1197" y="3953"/>
                        </a:lnTo>
                        <a:lnTo>
                          <a:pt x="1199" y="3971"/>
                        </a:lnTo>
                        <a:lnTo>
                          <a:pt x="1202" y="4046"/>
                        </a:lnTo>
                        <a:lnTo>
                          <a:pt x="1204" y="4046"/>
                        </a:lnTo>
                        <a:lnTo>
                          <a:pt x="1207" y="3990"/>
                        </a:lnTo>
                        <a:lnTo>
                          <a:pt x="1210" y="3953"/>
                        </a:lnTo>
                        <a:lnTo>
                          <a:pt x="1212" y="3990"/>
                        </a:lnTo>
                        <a:lnTo>
                          <a:pt x="1216" y="4008"/>
                        </a:lnTo>
                        <a:lnTo>
                          <a:pt x="1218" y="4027"/>
                        </a:lnTo>
                        <a:lnTo>
                          <a:pt x="1221" y="3935"/>
                        </a:lnTo>
                        <a:lnTo>
                          <a:pt x="1224" y="3971"/>
                        </a:lnTo>
                        <a:lnTo>
                          <a:pt x="1227" y="3953"/>
                        </a:lnTo>
                        <a:lnTo>
                          <a:pt x="1229" y="3935"/>
                        </a:lnTo>
                        <a:lnTo>
                          <a:pt x="1233" y="3935"/>
                        </a:lnTo>
                        <a:lnTo>
                          <a:pt x="1235" y="3824"/>
                        </a:lnTo>
                        <a:lnTo>
                          <a:pt x="1239" y="3861"/>
                        </a:lnTo>
                        <a:lnTo>
                          <a:pt x="1241" y="3897"/>
                        </a:lnTo>
                        <a:lnTo>
                          <a:pt x="1244" y="3971"/>
                        </a:lnTo>
                        <a:lnTo>
                          <a:pt x="1246" y="3971"/>
                        </a:lnTo>
                        <a:lnTo>
                          <a:pt x="1249" y="3990"/>
                        </a:lnTo>
                        <a:lnTo>
                          <a:pt x="1252" y="4046"/>
                        </a:lnTo>
                        <a:lnTo>
                          <a:pt x="1254" y="4027"/>
                        </a:lnTo>
                        <a:lnTo>
                          <a:pt x="1258" y="4027"/>
                        </a:lnTo>
                        <a:lnTo>
                          <a:pt x="1260" y="3971"/>
                        </a:lnTo>
                        <a:lnTo>
                          <a:pt x="1263" y="4027"/>
                        </a:lnTo>
                        <a:lnTo>
                          <a:pt x="1266" y="4046"/>
                        </a:lnTo>
                        <a:lnTo>
                          <a:pt x="1269" y="4064"/>
                        </a:lnTo>
                        <a:lnTo>
                          <a:pt x="1271" y="4008"/>
                        </a:lnTo>
                        <a:lnTo>
                          <a:pt x="1275" y="4027"/>
                        </a:lnTo>
                        <a:lnTo>
                          <a:pt x="1277" y="4027"/>
                        </a:lnTo>
                        <a:lnTo>
                          <a:pt x="1280" y="4064"/>
                        </a:lnTo>
                        <a:lnTo>
                          <a:pt x="1283" y="4046"/>
                        </a:lnTo>
                        <a:lnTo>
                          <a:pt x="1286" y="4008"/>
                        </a:lnTo>
                        <a:lnTo>
                          <a:pt x="1288" y="4008"/>
                        </a:lnTo>
                        <a:lnTo>
                          <a:pt x="1292" y="4046"/>
                        </a:lnTo>
                        <a:lnTo>
                          <a:pt x="1294" y="4027"/>
                        </a:lnTo>
                        <a:lnTo>
                          <a:pt x="1296" y="3953"/>
                        </a:lnTo>
                        <a:lnTo>
                          <a:pt x="1300" y="3971"/>
                        </a:lnTo>
                        <a:lnTo>
                          <a:pt x="1302" y="3953"/>
                        </a:lnTo>
                        <a:lnTo>
                          <a:pt x="1305" y="4046"/>
                        </a:lnTo>
                        <a:lnTo>
                          <a:pt x="1308" y="4046"/>
                        </a:lnTo>
                        <a:lnTo>
                          <a:pt x="1311" y="3990"/>
                        </a:lnTo>
                        <a:lnTo>
                          <a:pt x="1313" y="3990"/>
                        </a:lnTo>
                        <a:lnTo>
                          <a:pt x="1317" y="3971"/>
                        </a:lnTo>
                        <a:lnTo>
                          <a:pt x="1319" y="3953"/>
                        </a:lnTo>
                        <a:lnTo>
                          <a:pt x="1322" y="3990"/>
                        </a:lnTo>
                        <a:lnTo>
                          <a:pt x="1325" y="4008"/>
                        </a:lnTo>
                        <a:lnTo>
                          <a:pt x="1328" y="4064"/>
                        </a:lnTo>
                        <a:lnTo>
                          <a:pt x="1330" y="4046"/>
                        </a:lnTo>
                        <a:lnTo>
                          <a:pt x="1334" y="4046"/>
                        </a:lnTo>
                        <a:lnTo>
                          <a:pt x="1336" y="4008"/>
                        </a:lnTo>
                        <a:lnTo>
                          <a:pt x="1339" y="4027"/>
                        </a:lnTo>
                        <a:lnTo>
                          <a:pt x="1342" y="3990"/>
                        </a:lnTo>
                        <a:lnTo>
                          <a:pt x="1344" y="4064"/>
                        </a:lnTo>
                        <a:lnTo>
                          <a:pt x="1347" y="4027"/>
                        </a:lnTo>
                        <a:lnTo>
                          <a:pt x="1350" y="3971"/>
                        </a:lnTo>
                        <a:lnTo>
                          <a:pt x="1353" y="4027"/>
                        </a:lnTo>
                        <a:lnTo>
                          <a:pt x="1355" y="3971"/>
                        </a:lnTo>
                        <a:lnTo>
                          <a:pt x="1359" y="3953"/>
                        </a:lnTo>
                        <a:lnTo>
                          <a:pt x="1361" y="3990"/>
                        </a:lnTo>
                        <a:lnTo>
                          <a:pt x="1364" y="3953"/>
                        </a:lnTo>
                        <a:lnTo>
                          <a:pt x="1367" y="3917"/>
                        </a:lnTo>
                        <a:lnTo>
                          <a:pt x="1370" y="3953"/>
                        </a:lnTo>
                        <a:lnTo>
                          <a:pt x="1372" y="3990"/>
                        </a:lnTo>
                        <a:lnTo>
                          <a:pt x="1376" y="4008"/>
                        </a:lnTo>
                        <a:lnTo>
                          <a:pt x="1378" y="4046"/>
                        </a:lnTo>
                        <a:lnTo>
                          <a:pt x="1381" y="4027"/>
                        </a:lnTo>
                        <a:lnTo>
                          <a:pt x="1384" y="4008"/>
                        </a:lnTo>
                        <a:lnTo>
                          <a:pt x="1387" y="3990"/>
                        </a:lnTo>
                        <a:lnTo>
                          <a:pt x="1389" y="4008"/>
                        </a:lnTo>
                        <a:lnTo>
                          <a:pt x="1393" y="4008"/>
                        </a:lnTo>
                        <a:lnTo>
                          <a:pt x="1395" y="4008"/>
                        </a:lnTo>
                        <a:lnTo>
                          <a:pt x="1397" y="3990"/>
                        </a:lnTo>
                        <a:lnTo>
                          <a:pt x="1401" y="4027"/>
                        </a:lnTo>
                        <a:lnTo>
                          <a:pt x="1403" y="3953"/>
                        </a:lnTo>
                        <a:lnTo>
                          <a:pt x="1406" y="3971"/>
                        </a:lnTo>
                        <a:lnTo>
                          <a:pt x="1409" y="4008"/>
                        </a:lnTo>
                        <a:lnTo>
                          <a:pt x="1412" y="4027"/>
                        </a:lnTo>
                        <a:lnTo>
                          <a:pt x="1414" y="3990"/>
                        </a:lnTo>
                        <a:lnTo>
                          <a:pt x="1418" y="4046"/>
                        </a:lnTo>
                        <a:lnTo>
                          <a:pt x="1420" y="4008"/>
                        </a:lnTo>
                        <a:lnTo>
                          <a:pt x="1423" y="4027"/>
                        </a:lnTo>
                        <a:lnTo>
                          <a:pt x="1426" y="4008"/>
                        </a:lnTo>
                        <a:lnTo>
                          <a:pt x="1429" y="3990"/>
                        </a:lnTo>
                        <a:lnTo>
                          <a:pt x="1431" y="4027"/>
                        </a:lnTo>
                        <a:lnTo>
                          <a:pt x="1435" y="4027"/>
                        </a:lnTo>
                        <a:lnTo>
                          <a:pt x="1437" y="3953"/>
                        </a:lnTo>
                        <a:lnTo>
                          <a:pt x="1440" y="4008"/>
                        </a:lnTo>
                        <a:lnTo>
                          <a:pt x="1443" y="3990"/>
                        </a:lnTo>
                        <a:lnTo>
                          <a:pt x="1445" y="4027"/>
                        </a:lnTo>
                        <a:lnTo>
                          <a:pt x="1448" y="4027"/>
                        </a:lnTo>
                        <a:lnTo>
                          <a:pt x="1451" y="4027"/>
                        </a:lnTo>
                        <a:lnTo>
                          <a:pt x="1454" y="4046"/>
                        </a:lnTo>
                        <a:lnTo>
                          <a:pt x="1456" y="4027"/>
                        </a:lnTo>
                        <a:lnTo>
                          <a:pt x="1460" y="3953"/>
                        </a:lnTo>
                        <a:lnTo>
                          <a:pt x="1462" y="4027"/>
                        </a:lnTo>
                        <a:lnTo>
                          <a:pt x="1465" y="4064"/>
                        </a:lnTo>
                        <a:lnTo>
                          <a:pt x="1468" y="4027"/>
                        </a:lnTo>
                        <a:lnTo>
                          <a:pt x="1471" y="4008"/>
                        </a:lnTo>
                        <a:lnTo>
                          <a:pt x="1473" y="3990"/>
                        </a:lnTo>
                        <a:lnTo>
                          <a:pt x="1477" y="3935"/>
                        </a:lnTo>
                        <a:lnTo>
                          <a:pt x="1479" y="3990"/>
                        </a:lnTo>
                        <a:lnTo>
                          <a:pt x="1482" y="3971"/>
                        </a:lnTo>
                        <a:lnTo>
                          <a:pt x="1485" y="3971"/>
                        </a:lnTo>
                        <a:lnTo>
                          <a:pt x="1488" y="3953"/>
                        </a:lnTo>
                        <a:lnTo>
                          <a:pt x="1490" y="3935"/>
                        </a:lnTo>
                        <a:lnTo>
                          <a:pt x="1494" y="3971"/>
                        </a:lnTo>
                        <a:lnTo>
                          <a:pt x="1496" y="4008"/>
                        </a:lnTo>
                        <a:lnTo>
                          <a:pt x="1498" y="4008"/>
                        </a:lnTo>
                        <a:lnTo>
                          <a:pt x="1502" y="3971"/>
                        </a:lnTo>
                        <a:lnTo>
                          <a:pt x="1504" y="3917"/>
                        </a:lnTo>
                        <a:lnTo>
                          <a:pt x="1507" y="4046"/>
                        </a:lnTo>
                        <a:lnTo>
                          <a:pt x="1510" y="3990"/>
                        </a:lnTo>
                        <a:lnTo>
                          <a:pt x="1513" y="3971"/>
                        </a:lnTo>
                        <a:lnTo>
                          <a:pt x="1515" y="3990"/>
                        </a:lnTo>
                        <a:lnTo>
                          <a:pt x="1519" y="3990"/>
                        </a:lnTo>
                        <a:lnTo>
                          <a:pt x="1521" y="3953"/>
                        </a:lnTo>
                        <a:lnTo>
                          <a:pt x="1524" y="4027"/>
                        </a:lnTo>
                        <a:lnTo>
                          <a:pt x="1527" y="3953"/>
                        </a:lnTo>
                        <a:lnTo>
                          <a:pt x="1530" y="3971"/>
                        </a:lnTo>
                        <a:lnTo>
                          <a:pt x="1532" y="3990"/>
                        </a:lnTo>
                        <a:lnTo>
                          <a:pt x="1536" y="4008"/>
                        </a:lnTo>
                        <a:lnTo>
                          <a:pt x="1538" y="3971"/>
                        </a:lnTo>
                        <a:lnTo>
                          <a:pt x="1541" y="4064"/>
                        </a:lnTo>
                        <a:lnTo>
                          <a:pt x="1544" y="4008"/>
                        </a:lnTo>
                        <a:lnTo>
                          <a:pt x="1546" y="4046"/>
                        </a:lnTo>
                        <a:lnTo>
                          <a:pt x="1549" y="4027"/>
                        </a:lnTo>
                        <a:lnTo>
                          <a:pt x="1552" y="4046"/>
                        </a:lnTo>
                        <a:lnTo>
                          <a:pt x="1555" y="4008"/>
                        </a:lnTo>
                        <a:lnTo>
                          <a:pt x="1557" y="4008"/>
                        </a:lnTo>
                        <a:lnTo>
                          <a:pt x="1561" y="3990"/>
                        </a:lnTo>
                        <a:lnTo>
                          <a:pt x="1563" y="4008"/>
                        </a:lnTo>
                        <a:lnTo>
                          <a:pt x="1566" y="4046"/>
                        </a:lnTo>
                        <a:lnTo>
                          <a:pt x="1569" y="3935"/>
                        </a:lnTo>
                        <a:lnTo>
                          <a:pt x="1572" y="3953"/>
                        </a:lnTo>
                        <a:lnTo>
                          <a:pt x="1574" y="3971"/>
                        </a:lnTo>
                        <a:lnTo>
                          <a:pt x="1578" y="3990"/>
                        </a:lnTo>
                        <a:lnTo>
                          <a:pt x="1580" y="3990"/>
                        </a:lnTo>
                        <a:lnTo>
                          <a:pt x="1583" y="4008"/>
                        </a:lnTo>
                        <a:lnTo>
                          <a:pt x="1586" y="4008"/>
                        </a:lnTo>
                        <a:lnTo>
                          <a:pt x="1589" y="3953"/>
                        </a:lnTo>
                        <a:lnTo>
                          <a:pt x="1591" y="3953"/>
                        </a:lnTo>
                        <a:lnTo>
                          <a:pt x="1595" y="3971"/>
                        </a:lnTo>
                        <a:lnTo>
                          <a:pt x="1597" y="3971"/>
                        </a:lnTo>
                        <a:lnTo>
                          <a:pt x="1599" y="3935"/>
                        </a:lnTo>
                        <a:lnTo>
                          <a:pt x="1603" y="3971"/>
                        </a:lnTo>
                        <a:lnTo>
                          <a:pt x="1605" y="3971"/>
                        </a:lnTo>
                        <a:lnTo>
                          <a:pt x="1608" y="3971"/>
                        </a:lnTo>
                        <a:lnTo>
                          <a:pt x="1611" y="3971"/>
                        </a:lnTo>
                        <a:lnTo>
                          <a:pt x="1614" y="3990"/>
                        </a:lnTo>
                        <a:lnTo>
                          <a:pt x="1616" y="4008"/>
                        </a:lnTo>
                        <a:lnTo>
                          <a:pt x="1620" y="4027"/>
                        </a:lnTo>
                        <a:lnTo>
                          <a:pt x="1622" y="4027"/>
                        </a:lnTo>
                        <a:lnTo>
                          <a:pt x="1625" y="3953"/>
                        </a:lnTo>
                        <a:lnTo>
                          <a:pt x="1628" y="4008"/>
                        </a:lnTo>
                        <a:lnTo>
                          <a:pt x="1631" y="4027"/>
                        </a:lnTo>
                        <a:lnTo>
                          <a:pt x="1633" y="3990"/>
                        </a:lnTo>
                        <a:lnTo>
                          <a:pt x="1637" y="3971"/>
                        </a:lnTo>
                        <a:lnTo>
                          <a:pt x="1639" y="3953"/>
                        </a:lnTo>
                        <a:lnTo>
                          <a:pt x="1642" y="3990"/>
                        </a:lnTo>
                        <a:lnTo>
                          <a:pt x="1645" y="4027"/>
                        </a:lnTo>
                        <a:lnTo>
                          <a:pt x="1648" y="4027"/>
                        </a:lnTo>
                        <a:lnTo>
                          <a:pt x="1650" y="3990"/>
                        </a:lnTo>
                        <a:lnTo>
                          <a:pt x="1654" y="4064"/>
                        </a:lnTo>
                        <a:lnTo>
                          <a:pt x="1656" y="4008"/>
                        </a:lnTo>
                        <a:lnTo>
                          <a:pt x="1658" y="4046"/>
                        </a:lnTo>
                        <a:lnTo>
                          <a:pt x="1662" y="4046"/>
                        </a:lnTo>
                        <a:lnTo>
                          <a:pt x="1664" y="4046"/>
                        </a:lnTo>
                        <a:lnTo>
                          <a:pt x="1667" y="4008"/>
                        </a:lnTo>
                        <a:lnTo>
                          <a:pt x="1669" y="4008"/>
                        </a:lnTo>
                        <a:lnTo>
                          <a:pt x="1673" y="3971"/>
                        </a:lnTo>
                        <a:lnTo>
                          <a:pt x="1675" y="4027"/>
                        </a:lnTo>
                        <a:lnTo>
                          <a:pt x="1679" y="3953"/>
                        </a:lnTo>
                        <a:lnTo>
                          <a:pt x="1681" y="3990"/>
                        </a:lnTo>
                        <a:lnTo>
                          <a:pt x="1684" y="3990"/>
                        </a:lnTo>
                        <a:lnTo>
                          <a:pt x="1687" y="4046"/>
                        </a:lnTo>
                        <a:lnTo>
                          <a:pt x="1690" y="3935"/>
                        </a:lnTo>
                        <a:lnTo>
                          <a:pt x="1692" y="3953"/>
                        </a:lnTo>
                        <a:lnTo>
                          <a:pt x="1696" y="4008"/>
                        </a:lnTo>
                        <a:lnTo>
                          <a:pt x="1698" y="4027"/>
                        </a:lnTo>
                        <a:lnTo>
                          <a:pt x="1701" y="4046"/>
                        </a:lnTo>
                        <a:lnTo>
                          <a:pt x="1704" y="3990"/>
                        </a:lnTo>
                        <a:lnTo>
                          <a:pt x="1707" y="3935"/>
                        </a:lnTo>
                        <a:lnTo>
                          <a:pt x="1709" y="4008"/>
                        </a:lnTo>
                        <a:lnTo>
                          <a:pt x="1711" y="4008"/>
                        </a:lnTo>
                        <a:lnTo>
                          <a:pt x="1715" y="3971"/>
                        </a:lnTo>
                        <a:lnTo>
                          <a:pt x="1717" y="3917"/>
                        </a:lnTo>
                        <a:lnTo>
                          <a:pt x="1721" y="4008"/>
                        </a:lnTo>
                        <a:lnTo>
                          <a:pt x="1723" y="3971"/>
                        </a:lnTo>
                        <a:lnTo>
                          <a:pt x="1726" y="4027"/>
                        </a:lnTo>
                        <a:lnTo>
                          <a:pt x="1728" y="4064"/>
                        </a:lnTo>
                        <a:lnTo>
                          <a:pt x="1732" y="4008"/>
                        </a:lnTo>
                        <a:lnTo>
                          <a:pt x="1734" y="3990"/>
                        </a:lnTo>
                        <a:lnTo>
                          <a:pt x="1738" y="4027"/>
                        </a:lnTo>
                        <a:lnTo>
                          <a:pt x="1740" y="4008"/>
                        </a:lnTo>
                        <a:lnTo>
                          <a:pt x="1743" y="3935"/>
                        </a:lnTo>
                        <a:lnTo>
                          <a:pt x="1745" y="3953"/>
                        </a:lnTo>
                        <a:lnTo>
                          <a:pt x="1749" y="3917"/>
                        </a:lnTo>
                        <a:lnTo>
                          <a:pt x="1751" y="4008"/>
                        </a:lnTo>
                        <a:lnTo>
                          <a:pt x="1755" y="4008"/>
                        </a:lnTo>
                        <a:lnTo>
                          <a:pt x="1757" y="3971"/>
                        </a:lnTo>
                        <a:lnTo>
                          <a:pt x="1760" y="4008"/>
                        </a:lnTo>
                        <a:lnTo>
                          <a:pt x="1762" y="4046"/>
                        </a:lnTo>
                        <a:lnTo>
                          <a:pt x="1766" y="4046"/>
                        </a:lnTo>
                        <a:lnTo>
                          <a:pt x="1768" y="3971"/>
                        </a:lnTo>
                        <a:lnTo>
                          <a:pt x="1770" y="4027"/>
                        </a:lnTo>
                        <a:lnTo>
                          <a:pt x="1774" y="3990"/>
                        </a:lnTo>
                        <a:lnTo>
                          <a:pt x="1776" y="4027"/>
                        </a:lnTo>
                        <a:lnTo>
                          <a:pt x="1780" y="4008"/>
                        </a:lnTo>
                        <a:lnTo>
                          <a:pt x="1782" y="4008"/>
                        </a:lnTo>
                        <a:lnTo>
                          <a:pt x="1785" y="3935"/>
                        </a:lnTo>
                        <a:lnTo>
                          <a:pt x="1787" y="4008"/>
                        </a:lnTo>
                        <a:lnTo>
                          <a:pt x="1791" y="4046"/>
                        </a:lnTo>
                        <a:lnTo>
                          <a:pt x="1793" y="4064"/>
                        </a:lnTo>
                        <a:lnTo>
                          <a:pt x="1797" y="3990"/>
                        </a:lnTo>
                        <a:lnTo>
                          <a:pt x="1799" y="4008"/>
                        </a:lnTo>
                        <a:lnTo>
                          <a:pt x="1802" y="4046"/>
                        </a:lnTo>
                        <a:lnTo>
                          <a:pt x="1804" y="4046"/>
                        </a:lnTo>
                        <a:lnTo>
                          <a:pt x="1808" y="4064"/>
                        </a:lnTo>
                        <a:lnTo>
                          <a:pt x="1810" y="3971"/>
                        </a:lnTo>
                        <a:lnTo>
                          <a:pt x="1814" y="3953"/>
                        </a:lnTo>
                        <a:lnTo>
                          <a:pt x="1816" y="3935"/>
                        </a:lnTo>
                        <a:lnTo>
                          <a:pt x="1819" y="3953"/>
                        </a:lnTo>
                        <a:lnTo>
                          <a:pt x="1821" y="3990"/>
                        </a:lnTo>
                        <a:lnTo>
                          <a:pt x="1825" y="3990"/>
                        </a:lnTo>
                        <a:lnTo>
                          <a:pt x="1827" y="3971"/>
                        </a:lnTo>
                        <a:lnTo>
                          <a:pt x="1829" y="3971"/>
                        </a:lnTo>
                        <a:lnTo>
                          <a:pt x="1833" y="4008"/>
                        </a:lnTo>
                        <a:lnTo>
                          <a:pt x="1835" y="3990"/>
                        </a:lnTo>
                        <a:lnTo>
                          <a:pt x="1838" y="3953"/>
                        </a:lnTo>
                        <a:lnTo>
                          <a:pt x="1841" y="3953"/>
                        </a:lnTo>
                        <a:lnTo>
                          <a:pt x="1844" y="3990"/>
                        </a:lnTo>
                        <a:lnTo>
                          <a:pt x="1846" y="4046"/>
                        </a:lnTo>
                        <a:lnTo>
                          <a:pt x="1850" y="3990"/>
                        </a:lnTo>
                        <a:lnTo>
                          <a:pt x="1852" y="4008"/>
                        </a:lnTo>
                        <a:lnTo>
                          <a:pt x="1855" y="3935"/>
                        </a:lnTo>
                        <a:lnTo>
                          <a:pt x="1858" y="3971"/>
                        </a:lnTo>
                        <a:lnTo>
                          <a:pt x="1861" y="3953"/>
                        </a:lnTo>
                        <a:lnTo>
                          <a:pt x="1863" y="4008"/>
                        </a:lnTo>
                        <a:lnTo>
                          <a:pt x="1867" y="3953"/>
                        </a:lnTo>
                        <a:lnTo>
                          <a:pt x="1869" y="3879"/>
                        </a:lnTo>
                        <a:lnTo>
                          <a:pt x="1873" y="3953"/>
                        </a:lnTo>
                        <a:lnTo>
                          <a:pt x="1875" y="3917"/>
                        </a:lnTo>
                        <a:lnTo>
                          <a:pt x="1878" y="3971"/>
                        </a:lnTo>
                        <a:lnTo>
                          <a:pt x="1880" y="3935"/>
                        </a:lnTo>
                        <a:lnTo>
                          <a:pt x="1884" y="3953"/>
                        </a:lnTo>
                        <a:lnTo>
                          <a:pt x="1886" y="3953"/>
                        </a:lnTo>
                        <a:lnTo>
                          <a:pt x="1888" y="4046"/>
                        </a:lnTo>
                        <a:lnTo>
                          <a:pt x="1892" y="4008"/>
                        </a:lnTo>
                        <a:lnTo>
                          <a:pt x="1894" y="3990"/>
                        </a:lnTo>
                        <a:lnTo>
                          <a:pt x="1897" y="3990"/>
                        </a:lnTo>
                        <a:lnTo>
                          <a:pt x="1900" y="4064"/>
                        </a:lnTo>
                        <a:lnTo>
                          <a:pt x="1903" y="3990"/>
                        </a:lnTo>
                        <a:lnTo>
                          <a:pt x="1905" y="3990"/>
                        </a:lnTo>
                        <a:lnTo>
                          <a:pt x="1909" y="3971"/>
                        </a:lnTo>
                        <a:lnTo>
                          <a:pt x="1911" y="4027"/>
                        </a:lnTo>
                        <a:lnTo>
                          <a:pt x="1914" y="3971"/>
                        </a:lnTo>
                        <a:lnTo>
                          <a:pt x="1917" y="4008"/>
                        </a:lnTo>
                        <a:lnTo>
                          <a:pt x="1920" y="3971"/>
                        </a:lnTo>
                        <a:lnTo>
                          <a:pt x="1922" y="3935"/>
                        </a:lnTo>
                        <a:lnTo>
                          <a:pt x="1926" y="4027"/>
                        </a:lnTo>
                        <a:lnTo>
                          <a:pt x="1928" y="4027"/>
                        </a:lnTo>
                        <a:lnTo>
                          <a:pt x="1931" y="4064"/>
                        </a:lnTo>
                        <a:lnTo>
                          <a:pt x="1934" y="3990"/>
                        </a:lnTo>
                        <a:lnTo>
                          <a:pt x="1937" y="4046"/>
                        </a:lnTo>
                        <a:lnTo>
                          <a:pt x="1939" y="3990"/>
                        </a:lnTo>
                        <a:lnTo>
                          <a:pt x="1943" y="4027"/>
                        </a:lnTo>
                        <a:lnTo>
                          <a:pt x="1945" y="4027"/>
                        </a:lnTo>
                        <a:lnTo>
                          <a:pt x="1948" y="3990"/>
                        </a:lnTo>
                        <a:lnTo>
                          <a:pt x="1951" y="3953"/>
                        </a:lnTo>
                        <a:lnTo>
                          <a:pt x="1953" y="3935"/>
                        </a:lnTo>
                        <a:lnTo>
                          <a:pt x="1956" y="3971"/>
                        </a:lnTo>
                        <a:lnTo>
                          <a:pt x="1959" y="3990"/>
                        </a:lnTo>
                        <a:lnTo>
                          <a:pt x="1962" y="3935"/>
                        </a:lnTo>
                        <a:lnTo>
                          <a:pt x="1964" y="3990"/>
                        </a:lnTo>
                        <a:lnTo>
                          <a:pt x="1968" y="4008"/>
                        </a:lnTo>
                        <a:lnTo>
                          <a:pt x="1970" y="3971"/>
                        </a:lnTo>
                        <a:lnTo>
                          <a:pt x="1973" y="3953"/>
                        </a:lnTo>
                        <a:lnTo>
                          <a:pt x="1976" y="3935"/>
                        </a:lnTo>
                        <a:lnTo>
                          <a:pt x="1979" y="4008"/>
                        </a:lnTo>
                        <a:lnTo>
                          <a:pt x="1981" y="3953"/>
                        </a:lnTo>
                        <a:lnTo>
                          <a:pt x="1985" y="4027"/>
                        </a:lnTo>
                        <a:lnTo>
                          <a:pt x="1987" y="3935"/>
                        </a:lnTo>
                        <a:lnTo>
                          <a:pt x="1990" y="3861"/>
                        </a:lnTo>
                        <a:lnTo>
                          <a:pt x="1993" y="3971"/>
                        </a:lnTo>
                        <a:lnTo>
                          <a:pt x="1996" y="3953"/>
                        </a:lnTo>
                        <a:lnTo>
                          <a:pt x="1998" y="3917"/>
                        </a:lnTo>
                        <a:lnTo>
                          <a:pt x="2002" y="3917"/>
                        </a:lnTo>
                        <a:lnTo>
                          <a:pt x="2004" y="3917"/>
                        </a:lnTo>
                        <a:lnTo>
                          <a:pt x="2007" y="4008"/>
                        </a:lnTo>
                        <a:lnTo>
                          <a:pt x="2010" y="3990"/>
                        </a:lnTo>
                        <a:lnTo>
                          <a:pt x="2013" y="4008"/>
                        </a:lnTo>
                        <a:lnTo>
                          <a:pt x="2015" y="3935"/>
                        </a:lnTo>
                        <a:lnTo>
                          <a:pt x="2018" y="3953"/>
                        </a:lnTo>
                        <a:lnTo>
                          <a:pt x="2021" y="4008"/>
                        </a:lnTo>
                        <a:lnTo>
                          <a:pt x="2023" y="4082"/>
                        </a:lnTo>
                        <a:lnTo>
                          <a:pt x="2027" y="4008"/>
                        </a:lnTo>
                        <a:lnTo>
                          <a:pt x="2029" y="4008"/>
                        </a:lnTo>
                        <a:lnTo>
                          <a:pt x="2032" y="4046"/>
                        </a:lnTo>
                        <a:lnTo>
                          <a:pt x="2035" y="4064"/>
                        </a:lnTo>
                        <a:lnTo>
                          <a:pt x="2038" y="4046"/>
                        </a:lnTo>
                        <a:lnTo>
                          <a:pt x="2040" y="4027"/>
                        </a:lnTo>
                        <a:lnTo>
                          <a:pt x="2044" y="4008"/>
                        </a:lnTo>
                        <a:lnTo>
                          <a:pt x="2046" y="4046"/>
                        </a:lnTo>
                        <a:lnTo>
                          <a:pt x="2049" y="4027"/>
                        </a:lnTo>
                        <a:lnTo>
                          <a:pt x="2052" y="4008"/>
                        </a:lnTo>
                        <a:lnTo>
                          <a:pt x="2055" y="3971"/>
                        </a:lnTo>
                        <a:lnTo>
                          <a:pt x="2057" y="4027"/>
                        </a:lnTo>
                        <a:lnTo>
                          <a:pt x="2061" y="4027"/>
                        </a:lnTo>
                        <a:lnTo>
                          <a:pt x="2063" y="4046"/>
                        </a:lnTo>
                        <a:lnTo>
                          <a:pt x="2066" y="4064"/>
                        </a:lnTo>
                        <a:lnTo>
                          <a:pt x="2069" y="4046"/>
                        </a:lnTo>
                        <a:lnTo>
                          <a:pt x="2072" y="4008"/>
                        </a:lnTo>
                        <a:lnTo>
                          <a:pt x="2074" y="4008"/>
                        </a:lnTo>
                        <a:lnTo>
                          <a:pt x="2078" y="4064"/>
                        </a:lnTo>
                        <a:lnTo>
                          <a:pt x="2080" y="4082"/>
                        </a:lnTo>
                        <a:lnTo>
                          <a:pt x="2082" y="4027"/>
                        </a:lnTo>
                        <a:lnTo>
                          <a:pt x="2086" y="4008"/>
                        </a:lnTo>
                        <a:lnTo>
                          <a:pt x="2088" y="4027"/>
                        </a:lnTo>
                        <a:lnTo>
                          <a:pt x="2091" y="4027"/>
                        </a:lnTo>
                        <a:lnTo>
                          <a:pt x="2094" y="4027"/>
                        </a:lnTo>
                        <a:lnTo>
                          <a:pt x="2097" y="4046"/>
                        </a:lnTo>
                        <a:lnTo>
                          <a:pt x="2099" y="4027"/>
                        </a:lnTo>
                        <a:lnTo>
                          <a:pt x="2103" y="4046"/>
                        </a:lnTo>
                        <a:lnTo>
                          <a:pt x="2105" y="3990"/>
                        </a:lnTo>
                        <a:lnTo>
                          <a:pt x="2108" y="3990"/>
                        </a:lnTo>
                        <a:lnTo>
                          <a:pt x="2111" y="3971"/>
                        </a:lnTo>
                        <a:lnTo>
                          <a:pt x="2114" y="3971"/>
                        </a:lnTo>
                        <a:lnTo>
                          <a:pt x="2116" y="3990"/>
                        </a:lnTo>
                        <a:lnTo>
                          <a:pt x="2120" y="4027"/>
                        </a:lnTo>
                        <a:lnTo>
                          <a:pt x="2122" y="3990"/>
                        </a:lnTo>
                        <a:lnTo>
                          <a:pt x="2125" y="3953"/>
                        </a:lnTo>
                        <a:lnTo>
                          <a:pt x="2128" y="3990"/>
                        </a:lnTo>
                        <a:lnTo>
                          <a:pt x="2131" y="3990"/>
                        </a:lnTo>
                        <a:lnTo>
                          <a:pt x="2133" y="4008"/>
                        </a:lnTo>
                        <a:lnTo>
                          <a:pt x="2137" y="3971"/>
                        </a:lnTo>
                        <a:lnTo>
                          <a:pt x="2139" y="3897"/>
                        </a:lnTo>
                        <a:lnTo>
                          <a:pt x="2142" y="3971"/>
                        </a:lnTo>
                        <a:lnTo>
                          <a:pt x="2145" y="3971"/>
                        </a:lnTo>
                        <a:lnTo>
                          <a:pt x="2148" y="4027"/>
                        </a:lnTo>
                        <a:lnTo>
                          <a:pt x="2150" y="3953"/>
                        </a:lnTo>
                        <a:lnTo>
                          <a:pt x="2153" y="3935"/>
                        </a:lnTo>
                        <a:lnTo>
                          <a:pt x="2156" y="3953"/>
                        </a:lnTo>
                        <a:lnTo>
                          <a:pt x="2158" y="3990"/>
                        </a:lnTo>
                        <a:lnTo>
                          <a:pt x="2162" y="3953"/>
                        </a:lnTo>
                        <a:lnTo>
                          <a:pt x="2164" y="4027"/>
                        </a:lnTo>
                        <a:lnTo>
                          <a:pt x="2167" y="4046"/>
                        </a:lnTo>
                        <a:lnTo>
                          <a:pt x="2170" y="4008"/>
                        </a:lnTo>
                        <a:lnTo>
                          <a:pt x="2173" y="3990"/>
                        </a:lnTo>
                        <a:lnTo>
                          <a:pt x="2175" y="4008"/>
                        </a:lnTo>
                        <a:lnTo>
                          <a:pt x="2179" y="4008"/>
                        </a:lnTo>
                        <a:lnTo>
                          <a:pt x="2181" y="4008"/>
                        </a:lnTo>
                        <a:lnTo>
                          <a:pt x="2184" y="3990"/>
                        </a:lnTo>
                        <a:lnTo>
                          <a:pt x="2187" y="4046"/>
                        </a:lnTo>
                        <a:lnTo>
                          <a:pt x="2190" y="4008"/>
                        </a:lnTo>
                        <a:lnTo>
                          <a:pt x="2192" y="4027"/>
                        </a:lnTo>
                        <a:lnTo>
                          <a:pt x="2196" y="4008"/>
                        </a:lnTo>
                        <a:lnTo>
                          <a:pt x="2198" y="4008"/>
                        </a:lnTo>
                        <a:lnTo>
                          <a:pt x="2201" y="4046"/>
                        </a:lnTo>
                        <a:lnTo>
                          <a:pt x="2204" y="3990"/>
                        </a:lnTo>
                        <a:lnTo>
                          <a:pt x="2207" y="4046"/>
                        </a:lnTo>
                        <a:lnTo>
                          <a:pt x="2209" y="3990"/>
                        </a:lnTo>
                        <a:lnTo>
                          <a:pt x="2213" y="4064"/>
                        </a:lnTo>
                        <a:lnTo>
                          <a:pt x="2215" y="3990"/>
                        </a:lnTo>
                        <a:lnTo>
                          <a:pt x="2218" y="3990"/>
                        </a:lnTo>
                        <a:lnTo>
                          <a:pt x="2221" y="3971"/>
                        </a:lnTo>
                        <a:lnTo>
                          <a:pt x="2223" y="3935"/>
                        </a:lnTo>
                        <a:lnTo>
                          <a:pt x="2226" y="3953"/>
                        </a:lnTo>
                        <a:lnTo>
                          <a:pt x="2229" y="3917"/>
                        </a:lnTo>
                        <a:lnTo>
                          <a:pt x="2232" y="3990"/>
                        </a:lnTo>
                        <a:lnTo>
                          <a:pt x="2234" y="3917"/>
                        </a:lnTo>
                        <a:lnTo>
                          <a:pt x="2238" y="3971"/>
                        </a:lnTo>
                        <a:lnTo>
                          <a:pt x="2240" y="3971"/>
                        </a:lnTo>
                        <a:lnTo>
                          <a:pt x="2243" y="3971"/>
                        </a:lnTo>
                        <a:lnTo>
                          <a:pt x="2246" y="3953"/>
                        </a:lnTo>
                        <a:lnTo>
                          <a:pt x="2249" y="3953"/>
                        </a:lnTo>
                        <a:lnTo>
                          <a:pt x="2251" y="3990"/>
                        </a:lnTo>
                        <a:lnTo>
                          <a:pt x="2255" y="3971"/>
                        </a:lnTo>
                        <a:lnTo>
                          <a:pt x="2257" y="3935"/>
                        </a:lnTo>
                        <a:lnTo>
                          <a:pt x="2260" y="3917"/>
                        </a:lnTo>
                        <a:lnTo>
                          <a:pt x="2263" y="3953"/>
                        </a:lnTo>
                        <a:lnTo>
                          <a:pt x="2266" y="4027"/>
                        </a:lnTo>
                        <a:lnTo>
                          <a:pt x="2268" y="4027"/>
                        </a:lnTo>
                        <a:lnTo>
                          <a:pt x="2272" y="4027"/>
                        </a:lnTo>
                        <a:lnTo>
                          <a:pt x="2274" y="3990"/>
                        </a:lnTo>
                        <a:lnTo>
                          <a:pt x="2277" y="3990"/>
                        </a:lnTo>
                        <a:lnTo>
                          <a:pt x="2280" y="4008"/>
                        </a:lnTo>
                        <a:lnTo>
                          <a:pt x="2283" y="3971"/>
                        </a:lnTo>
                        <a:lnTo>
                          <a:pt x="2285" y="3990"/>
                        </a:lnTo>
                        <a:lnTo>
                          <a:pt x="2289" y="3935"/>
                        </a:lnTo>
                        <a:lnTo>
                          <a:pt x="2291" y="4046"/>
                        </a:lnTo>
                        <a:lnTo>
                          <a:pt x="2294" y="4027"/>
                        </a:lnTo>
                        <a:lnTo>
                          <a:pt x="2297" y="4008"/>
                        </a:lnTo>
                        <a:lnTo>
                          <a:pt x="2299" y="4027"/>
                        </a:lnTo>
                        <a:lnTo>
                          <a:pt x="2302" y="3990"/>
                        </a:lnTo>
                        <a:lnTo>
                          <a:pt x="2305" y="4064"/>
                        </a:lnTo>
                        <a:lnTo>
                          <a:pt x="2308" y="4008"/>
                        </a:lnTo>
                        <a:lnTo>
                          <a:pt x="2310" y="4046"/>
                        </a:lnTo>
                        <a:lnTo>
                          <a:pt x="2314" y="3953"/>
                        </a:lnTo>
                        <a:lnTo>
                          <a:pt x="2316" y="4064"/>
                        </a:lnTo>
                        <a:lnTo>
                          <a:pt x="2319" y="4008"/>
                        </a:lnTo>
                        <a:lnTo>
                          <a:pt x="2322" y="4046"/>
                        </a:lnTo>
                        <a:lnTo>
                          <a:pt x="2325" y="4008"/>
                        </a:lnTo>
                        <a:lnTo>
                          <a:pt x="2327" y="4008"/>
                        </a:lnTo>
                        <a:lnTo>
                          <a:pt x="2331" y="4008"/>
                        </a:lnTo>
                        <a:lnTo>
                          <a:pt x="2333" y="4064"/>
                        </a:lnTo>
                        <a:lnTo>
                          <a:pt x="2336" y="4046"/>
                        </a:lnTo>
                        <a:lnTo>
                          <a:pt x="2339" y="3953"/>
                        </a:lnTo>
                        <a:lnTo>
                          <a:pt x="2342" y="3971"/>
                        </a:lnTo>
                        <a:lnTo>
                          <a:pt x="2344" y="3990"/>
                        </a:lnTo>
                        <a:lnTo>
                          <a:pt x="2348" y="4027"/>
                        </a:lnTo>
                        <a:lnTo>
                          <a:pt x="2350" y="4008"/>
                        </a:lnTo>
                        <a:lnTo>
                          <a:pt x="2353" y="3917"/>
                        </a:lnTo>
                        <a:lnTo>
                          <a:pt x="2356" y="4008"/>
                        </a:lnTo>
                        <a:lnTo>
                          <a:pt x="2359" y="4008"/>
                        </a:lnTo>
                        <a:lnTo>
                          <a:pt x="2361" y="4027"/>
                        </a:lnTo>
                        <a:lnTo>
                          <a:pt x="2365" y="3990"/>
                        </a:lnTo>
                        <a:lnTo>
                          <a:pt x="2367" y="4008"/>
                        </a:lnTo>
                        <a:lnTo>
                          <a:pt x="2370" y="3935"/>
                        </a:lnTo>
                        <a:lnTo>
                          <a:pt x="2373" y="3990"/>
                        </a:lnTo>
                        <a:lnTo>
                          <a:pt x="2376" y="3953"/>
                        </a:lnTo>
                        <a:lnTo>
                          <a:pt x="2378" y="3990"/>
                        </a:lnTo>
                        <a:lnTo>
                          <a:pt x="2381" y="3917"/>
                        </a:lnTo>
                        <a:lnTo>
                          <a:pt x="2384" y="3953"/>
                        </a:lnTo>
                        <a:lnTo>
                          <a:pt x="2386" y="3917"/>
                        </a:lnTo>
                        <a:lnTo>
                          <a:pt x="2390" y="3917"/>
                        </a:lnTo>
                        <a:lnTo>
                          <a:pt x="2392" y="3971"/>
                        </a:lnTo>
                        <a:lnTo>
                          <a:pt x="2395" y="3935"/>
                        </a:lnTo>
                        <a:lnTo>
                          <a:pt x="2398" y="3917"/>
                        </a:lnTo>
                        <a:lnTo>
                          <a:pt x="2401" y="3953"/>
                        </a:lnTo>
                        <a:lnTo>
                          <a:pt x="2403" y="3971"/>
                        </a:lnTo>
                        <a:lnTo>
                          <a:pt x="2407" y="4027"/>
                        </a:lnTo>
                        <a:lnTo>
                          <a:pt x="2409" y="4046"/>
                        </a:lnTo>
                        <a:lnTo>
                          <a:pt x="2412" y="4008"/>
                        </a:lnTo>
                        <a:lnTo>
                          <a:pt x="2415" y="4064"/>
                        </a:lnTo>
                        <a:lnTo>
                          <a:pt x="2418" y="4027"/>
                        </a:lnTo>
                        <a:lnTo>
                          <a:pt x="2420" y="4008"/>
                        </a:lnTo>
                        <a:lnTo>
                          <a:pt x="2424" y="3990"/>
                        </a:lnTo>
                        <a:lnTo>
                          <a:pt x="2426" y="4046"/>
                        </a:lnTo>
                        <a:lnTo>
                          <a:pt x="2429" y="4027"/>
                        </a:lnTo>
                        <a:lnTo>
                          <a:pt x="2432" y="4046"/>
                        </a:lnTo>
                        <a:lnTo>
                          <a:pt x="2435" y="4046"/>
                        </a:lnTo>
                        <a:lnTo>
                          <a:pt x="2437" y="4027"/>
                        </a:lnTo>
                        <a:lnTo>
                          <a:pt x="2441" y="4064"/>
                        </a:lnTo>
                        <a:lnTo>
                          <a:pt x="2443" y="3990"/>
                        </a:lnTo>
                        <a:lnTo>
                          <a:pt x="2446" y="4008"/>
                        </a:lnTo>
                        <a:lnTo>
                          <a:pt x="2449" y="3971"/>
                        </a:lnTo>
                        <a:lnTo>
                          <a:pt x="2452" y="3990"/>
                        </a:lnTo>
                        <a:lnTo>
                          <a:pt x="2454" y="4046"/>
                        </a:lnTo>
                        <a:lnTo>
                          <a:pt x="2458" y="4008"/>
                        </a:lnTo>
                        <a:lnTo>
                          <a:pt x="2460" y="4008"/>
                        </a:lnTo>
                        <a:lnTo>
                          <a:pt x="2462" y="3990"/>
                        </a:lnTo>
                        <a:lnTo>
                          <a:pt x="2466" y="4008"/>
                        </a:lnTo>
                        <a:lnTo>
                          <a:pt x="2468" y="4064"/>
                        </a:lnTo>
                        <a:lnTo>
                          <a:pt x="2471" y="4064"/>
                        </a:lnTo>
                        <a:lnTo>
                          <a:pt x="2474" y="4046"/>
                        </a:lnTo>
                        <a:lnTo>
                          <a:pt x="2477" y="3990"/>
                        </a:lnTo>
                        <a:lnTo>
                          <a:pt x="2479" y="3953"/>
                        </a:lnTo>
                        <a:lnTo>
                          <a:pt x="2483" y="4027"/>
                        </a:lnTo>
                        <a:lnTo>
                          <a:pt x="2485" y="4008"/>
                        </a:lnTo>
                        <a:lnTo>
                          <a:pt x="2488" y="3971"/>
                        </a:lnTo>
                        <a:lnTo>
                          <a:pt x="2491" y="3990"/>
                        </a:lnTo>
                        <a:lnTo>
                          <a:pt x="2494" y="3935"/>
                        </a:lnTo>
                        <a:lnTo>
                          <a:pt x="2496" y="3971"/>
                        </a:lnTo>
                        <a:lnTo>
                          <a:pt x="2500" y="3935"/>
                        </a:lnTo>
                        <a:lnTo>
                          <a:pt x="2502" y="3990"/>
                        </a:lnTo>
                        <a:lnTo>
                          <a:pt x="2505" y="3953"/>
                        </a:lnTo>
                        <a:lnTo>
                          <a:pt x="2508" y="3935"/>
                        </a:lnTo>
                        <a:lnTo>
                          <a:pt x="2511" y="3935"/>
                        </a:lnTo>
                        <a:lnTo>
                          <a:pt x="2513" y="3897"/>
                        </a:lnTo>
                        <a:lnTo>
                          <a:pt x="2517" y="3953"/>
                        </a:lnTo>
                        <a:lnTo>
                          <a:pt x="2519" y="3935"/>
                        </a:lnTo>
                        <a:lnTo>
                          <a:pt x="2522" y="4046"/>
                        </a:lnTo>
                        <a:lnTo>
                          <a:pt x="2525" y="3935"/>
                        </a:lnTo>
                        <a:lnTo>
                          <a:pt x="2528" y="4027"/>
                        </a:lnTo>
                        <a:lnTo>
                          <a:pt x="2530" y="3990"/>
                        </a:lnTo>
                        <a:lnTo>
                          <a:pt x="2534" y="3990"/>
                        </a:lnTo>
                        <a:lnTo>
                          <a:pt x="2536" y="3971"/>
                        </a:lnTo>
                        <a:lnTo>
                          <a:pt x="2539" y="3953"/>
                        </a:lnTo>
                        <a:lnTo>
                          <a:pt x="2542" y="4046"/>
                        </a:lnTo>
                        <a:lnTo>
                          <a:pt x="2545" y="3953"/>
                        </a:lnTo>
                        <a:lnTo>
                          <a:pt x="2547" y="4027"/>
                        </a:lnTo>
                        <a:lnTo>
                          <a:pt x="2550" y="4027"/>
                        </a:lnTo>
                        <a:lnTo>
                          <a:pt x="2553" y="4027"/>
                        </a:lnTo>
                        <a:lnTo>
                          <a:pt x="2555" y="3990"/>
                        </a:lnTo>
                        <a:lnTo>
                          <a:pt x="2559" y="3971"/>
                        </a:lnTo>
                        <a:lnTo>
                          <a:pt x="2561" y="3990"/>
                        </a:lnTo>
                        <a:lnTo>
                          <a:pt x="2564" y="4046"/>
                        </a:lnTo>
                        <a:lnTo>
                          <a:pt x="2567" y="4008"/>
                        </a:lnTo>
                        <a:lnTo>
                          <a:pt x="2570" y="3935"/>
                        </a:lnTo>
                        <a:lnTo>
                          <a:pt x="2572" y="3990"/>
                        </a:lnTo>
                        <a:lnTo>
                          <a:pt x="2576" y="4064"/>
                        </a:lnTo>
                        <a:lnTo>
                          <a:pt x="2578" y="3990"/>
                        </a:lnTo>
                        <a:lnTo>
                          <a:pt x="2581" y="4008"/>
                        </a:lnTo>
                        <a:lnTo>
                          <a:pt x="2584" y="3990"/>
                        </a:lnTo>
                        <a:lnTo>
                          <a:pt x="2587" y="4027"/>
                        </a:lnTo>
                        <a:lnTo>
                          <a:pt x="2589" y="3971"/>
                        </a:lnTo>
                        <a:lnTo>
                          <a:pt x="2593" y="4046"/>
                        </a:lnTo>
                        <a:lnTo>
                          <a:pt x="2595" y="4008"/>
                        </a:lnTo>
                        <a:lnTo>
                          <a:pt x="2598" y="4082"/>
                        </a:lnTo>
                        <a:lnTo>
                          <a:pt x="2601" y="4027"/>
                        </a:lnTo>
                        <a:lnTo>
                          <a:pt x="2604" y="4082"/>
                        </a:lnTo>
                        <a:lnTo>
                          <a:pt x="2606" y="4064"/>
                        </a:lnTo>
                        <a:lnTo>
                          <a:pt x="2610" y="3990"/>
                        </a:lnTo>
                        <a:lnTo>
                          <a:pt x="2612" y="4008"/>
                        </a:lnTo>
                        <a:lnTo>
                          <a:pt x="2615" y="4027"/>
                        </a:lnTo>
                        <a:lnTo>
                          <a:pt x="2618" y="4064"/>
                        </a:lnTo>
                        <a:lnTo>
                          <a:pt x="2621" y="4064"/>
                        </a:lnTo>
                        <a:lnTo>
                          <a:pt x="2623" y="4008"/>
                        </a:lnTo>
                        <a:lnTo>
                          <a:pt x="2627" y="3971"/>
                        </a:lnTo>
                        <a:lnTo>
                          <a:pt x="2629" y="3971"/>
                        </a:lnTo>
                        <a:lnTo>
                          <a:pt x="2632" y="4008"/>
                        </a:lnTo>
                        <a:lnTo>
                          <a:pt x="2635" y="4008"/>
                        </a:lnTo>
                        <a:lnTo>
                          <a:pt x="2638" y="4027"/>
                        </a:lnTo>
                        <a:lnTo>
                          <a:pt x="2640" y="3953"/>
                        </a:lnTo>
                        <a:lnTo>
                          <a:pt x="2644" y="3990"/>
                        </a:lnTo>
                        <a:lnTo>
                          <a:pt x="2646" y="3971"/>
                        </a:lnTo>
                        <a:lnTo>
                          <a:pt x="2648" y="4008"/>
                        </a:lnTo>
                        <a:lnTo>
                          <a:pt x="2652" y="3990"/>
                        </a:lnTo>
                        <a:lnTo>
                          <a:pt x="2654" y="3971"/>
                        </a:lnTo>
                        <a:lnTo>
                          <a:pt x="2657" y="3990"/>
                        </a:lnTo>
                        <a:lnTo>
                          <a:pt x="2660" y="3990"/>
                        </a:lnTo>
                        <a:lnTo>
                          <a:pt x="2663" y="3990"/>
                        </a:lnTo>
                        <a:lnTo>
                          <a:pt x="2665" y="3990"/>
                        </a:lnTo>
                        <a:lnTo>
                          <a:pt x="2669" y="4046"/>
                        </a:lnTo>
                        <a:lnTo>
                          <a:pt x="2671" y="4027"/>
                        </a:lnTo>
                        <a:lnTo>
                          <a:pt x="2674" y="4046"/>
                        </a:lnTo>
                        <a:lnTo>
                          <a:pt x="2677" y="4008"/>
                        </a:lnTo>
                        <a:lnTo>
                          <a:pt x="2680" y="3990"/>
                        </a:lnTo>
                        <a:lnTo>
                          <a:pt x="2682" y="4027"/>
                        </a:lnTo>
                        <a:lnTo>
                          <a:pt x="2686" y="4046"/>
                        </a:lnTo>
                        <a:lnTo>
                          <a:pt x="2688" y="4064"/>
                        </a:lnTo>
                        <a:lnTo>
                          <a:pt x="2691" y="3953"/>
                        </a:lnTo>
                        <a:lnTo>
                          <a:pt x="2694" y="4027"/>
                        </a:lnTo>
                        <a:lnTo>
                          <a:pt x="2697" y="4027"/>
                        </a:lnTo>
                        <a:lnTo>
                          <a:pt x="2699" y="4027"/>
                        </a:lnTo>
                        <a:lnTo>
                          <a:pt x="2703" y="3990"/>
                        </a:lnTo>
                        <a:lnTo>
                          <a:pt x="2705" y="3971"/>
                        </a:lnTo>
                        <a:lnTo>
                          <a:pt x="2708" y="4027"/>
                        </a:lnTo>
                        <a:lnTo>
                          <a:pt x="2711" y="4046"/>
                        </a:lnTo>
                        <a:lnTo>
                          <a:pt x="2714" y="4046"/>
                        </a:lnTo>
                        <a:lnTo>
                          <a:pt x="2716" y="4027"/>
                        </a:lnTo>
                        <a:lnTo>
                          <a:pt x="2720" y="4008"/>
                        </a:lnTo>
                        <a:lnTo>
                          <a:pt x="2722" y="4027"/>
                        </a:lnTo>
                        <a:lnTo>
                          <a:pt x="2725" y="4027"/>
                        </a:lnTo>
                        <a:lnTo>
                          <a:pt x="2728" y="4008"/>
                        </a:lnTo>
                        <a:lnTo>
                          <a:pt x="2731" y="4046"/>
                        </a:lnTo>
                        <a:lnTo>
                          <a:pt x="2733" y="4046"/>
                        </a:lnTo>
                        <a:lnTo>
                          <a:pt x="2737" y="4027"/>
                        </a:lnTo>
                        <a:lnTo>
                          <a:pt x="2739" y="4008"/>
                        </a:lnTo>
                        <a:lnTo>
                          <a:pt x="2742" y="4046"/>
                        </a:lnTo>
                        <a:lnTo>
                          <a:pt x="2745" y="3990"/>
                        </a:lnTo>
                        <a:lnTo>
                          <a:pt x="2747" y="3917"/>
                        </a:lnTo>
                        <a:lnTo>
                          <a:pt x="2750" y="3990"/>
                        </a:lnTo>
                        <a:lnTo>
                          <a:pt x="2753" y="4008"/>
                        </a:lnTo>
                        <a:lnTo>
                          <a:pt x="2756" y="3990"/>
                        </a:lnTo>
                        <a:lnTo>
                          <a:pt x="2758" y="4008"/>
                        </a:lnTo>
                        <a:lnTo>
                          <a:pt x="2762" y="4008"/>
                        </a:lnTo>
                        <a:lnTo>
                          <a:pt x="2764" y="3971"/>
                        </a:lnTo>
                        <a:lnTo>
                          <a:pt x="2767" y="4008"/>
                        </a:lnTo>
                        <a:lnTo>
                          <a:pt x="2770" y="3990"/>
                        </a:lnTo>
                        <a:lnTo>
                          <a:pt x="2773" y="3953"/>
                        </a:lnTo>
                        <a:lnTo>
                          <a:pt x="2775" y="3971"/>
                        </a:lnTo>
                        <a:lnTo>
                          <a:pt x="2779" y="4008"/>
                        </a:lnTo>
                        <a:lnTo>
                          <a:pt x="2781" y="4008"/>
                        </a:lnTo>
                        <a:lnTo>
                          <a:pt x="2784" y="4027"/>
                        </a:lnTo>
                        <a:lnTo>
                          <a:pt x="2787" y="4008"/>
                        </a:lnTo>
                        <a:lnTo>
                          <a:pt x="2790" y="4027"/>
                        </a:lnTo>
                        <a:lnTo>
                          <a:pt x="2792" y="3953"/>
                        </a:lnTo>
                        <a:lnTo>
                          <a:pt x="2796" y="3971"/>
                        </a:lnTo>
                        <a:lnTo>
                          <a:pt x="2798" y="4008"/>
                        </a:lnTo>
                        <a:lnTo>
                          <a:pt x="2801" y="4008"/>
                        </a:lnTo>
                        <a:lnTo>
                          <a:pt x="2804" y="3971"/>
                        </a:lnTo>
                        <a:lnTo>
                          <a:pt x="2807" y="3971"/>
                        </a:lnTo>
                        <a:lnTo>
                          <a:pt x="2809" y="3971"/>
                        </a:lnTo>
                        <a:lnTo>
                          <a:pt x="2813" y="3971"/>
                        </a:lnTo>
                        <a:lnTo>
                          <a:pt x="2815" y="3990"/>
                        </a:lnTo>
                        <a:lnTo>
                          <a:pt x="2818" y="3990"/>
                        </a:lnTo>
                        <a:lnTo>
                          <a:pt x="2821" y="4008"/>
                        </a:lnTo>
                        <a:lnTo>
                          <a:pt x="2824" y="4082"/>
                        </a:lnTo>
                        <a:lnTo>
                          <a:pt x="2826" y="4027"/>
                        </a:lnTo>
                        <a:lnTo>
                          <a:pt x="2830" y="4046"/>
                        </a:lnTo>
                        <a:lnTo>
                          <a:pt x="2832" y="4027"/>
                        </a:lnTo>
                        <a:lnTo>
                          <a:pt x="2835" y="4064"/>
                        </a:lnTo>
                        <a:lnTo>
                          <a:pt x="2838" y="4064"/>
                        </a:lnTo>
                        <a:lnTo>
                          <a:pt x="2841" y="3990"/>
                        </a:lnTo>
                        <a:lnTo>
                          <a:pt x="2843" y="4027"/>
                        </a:lnTo>
                        <a:lnTo>
                          <a:pt x="2847" y="4027"/>
                        </a:lnTo>
                        <a:lnTo>
                          <a:pt x="2849" y="4046"/>
                        </a:lnTo>
                        <a:lnTo>
                          <a:pt x="2852" y="4046"/>
                        </a:lnTo>
                        <a:lnTo>
                          <a:pt x="2855" y="3953"/>
                        </a:lnTo>
                        <a:lnTo>
                          <a:pt x="2858" y="4027"/>
                        </a:lnTo>
                        <a:lnTo>
                          <a:pt x="2860" y="4008"/>
                        </a:lnTo>
                        <a:lnTo>
                          <a:pt x="2863" y="4008"/>
                        </a:lnTo>
                        <a:lnTo>
                          <a:pt x="2866" y="3953"/>
                        </a:lnTo>
                        <a:lnTo>
                          <a:pt x="2868" y="3990"/>
                        </a:lnTo>
                        <a:lnTo>
                          <a:pt x="2872" y="3953"/>
                        </a:lnTo>
                        <a:lnTo>
                          <a:pt x="2874" y="4008"/>
                        </a:lnTo>
                        <a:lnTo>
                          <a:pt x="2877" y="4008"/>
                        </a:lnTo>
                        <a:lnTo>
                          <a:pt x="2880" y="3990"/>
                        </a:lnTo>
                        <a:lnTo>
                          <a:pt x="2883" y="3990"/>
                        </a:lnTo>
                        <a:lnTo>
                          <a:pt x="2885" y="3990"/>
                        </a:lnTo>
                        <a:lnTo>
                          <a:pt x="2889" y="4008"/>
                        </a:lnTo>
                        <a:lnTo>
                          <a:pt x="2891" y="4064"/>
                        </a:lnTo>
                        <a:lnTo>
                          <a:pt x="2894" y="3953"/>
                        </a:lnTo>
                        <a:lnTo>
                          <a:pt x="2897" y="3990"/>
                        </a:lnTo>
                        <a:lnTo>
                          <a:pt x="2900" y="3990"/>
                        </a:lnTo>
                        <a:lnTo>
                          <a:pt x="2902" y="4027"/>
                        </a:lnTo>
                        <a:lnTo>
                          <a:pt x="2906" y="3990"/>
                        </a:lnTo>
                        <a:lnTo>
                          <a:pt x="2908" y="3990"/>
                        </a:lnTo>
                        <a:lnTo>
                          <a:pt x="2911" y="4027"/>
                        </a:lnTo>
                        <a:lnTo>
                          <a:pt x="2914" y="4027"/>
                        </a:lnTo>
                        <a:lnTo>
                          <a:pt x="2917" y="4027"/>
                        </a:lnTo>
                        <a:lnTo>
                          <a:pt x="2919" y="4046"/>
                        </a:lnTo>
                        <a:lnTo>
                          <a:pt x="2923" y="4027"/>
                        </a:lnTo>
                        <a:lnTo>
                          <a:pt x="2925" y="3917"/>
                        </a:lnTo>
                        <a:lnTo>
                          <a:pt x="2928" y="4008"/>
                        </a:lnTo>
                        <a:lnTo>
                          <a:pt x="2931" y="4027"/>
                        </a:lnTo>
                        <a:lnTo>
                          <a:pt x="2934" y="4027"/>
                        </a:lnTo>
                        <a:lnTo>
                          <a:pt x="2936" y="3971"/>
                        </a:lnTo>
                        <a:lnTo>
                          <a:pt x="2940" y="3935"/>
                        </a:lnTo>
                        <a:lnTo>
                          <a:pt x="2942" y="4027"/>
                        </a:lnTo>
                        <a:lnTo>
                          <a:pt x="2945" y="4027"/>
                        </a:lnTo>
                        <a:lnTo>
                          <a:pt x="2948" y="4008"/>
                        </a:lnTo>
                        <a:lnTo>
                          <a:pt x="2951" y="4027"/>
                        </a:lnTo>
                        <a:lnTo>
                          <a:pt x="2953" y="4064"/>
                        </a:lnTo>
                        <a:lnTo>
                          <a:pt x="2957" y="4008"/>
                        </a:lnTo>
                        <a:lnTo>
                          <a:pt x="2959" y="4046"/>
                        </a:lnTo>
                        <a:lnTo>
                          <a:pt x="2962" y="4008"/>
                        </a:lnTo>
                        <a:lnTo>
                          <a:pt x="2965" y="3990"/>
                        </a:lnTo>
                        <a:lnTo>
                          <a:pt x="2968" y="3971"/>
                        </a:lnTo>
                        <a:lnTo>
                          <a:pt x="2970" y="4046"/>
                        </a:lnTo>
                        <a:lnTo>
                          <a:pt x="2974" y="4046"/>
                        </a:lnTo>
                        <a:lnTo>
                          <a:pt x="2976" y="4046"/>
                        </a:lnTo>
                        <a:lnTo>
                          <a:pt x="2979" y="4008"/>
                        </a:lnTo>
                        <a:lnTo>
                          <a:pt x="2982" y="4046"/>
                        </a:lnTo>
                        <a:lnTo>
                          <a:pt x="2984" y="4046"/>
                        </a:lnTo>
                        <a:lnTo>
                          <a:pt x="2987" y="4046"/>
                        </a:lnTo>
                        <a:lnTo>
                          <a:pt x="2990" y="3971"/>
                        </a:lnTo>
                        <a:lnTo>
                          <a:pt x="2993" y="4008"/>
                        </a:lnTo>
                        <a:lnTo>
                          <a:pt x="2995" y="3990"/>
                        </a:lnTo>
                        <a:lnTo>
                          <a:pt x="2999" y="4027"/>
                        </a:lnTo>
                        <a:lnTo>
                          <a:pt x="3001" y="4008"/>
                        </a:lnTo>
                        <a:lnTo>
                          <a:pt x="3004" y="3990"/>
                        </a:lnTo>
                        <a:lnTo>
                          <a:pt x="3007" y="3953"/>
                        </a:lnTo>
                        <a:lnTo>
                          <a:pt x="3010" y="3971"/>
                        </a:lnTo>
                        <a:lnTo>
                          <a:pt x="3012" y="3953"/>
                        </a:lnTo>
                        <a:lnTo>
                          <a:pt x="3016" y="4008"/>
                        </a:lnTo>
                        <a:lnTo>
                          <a:pt x="3018" y="3917"/>
                        </a:lnTo>
                        <a:lnTo>
                          <a:pt x="3021" y="3953"/>
                        </a:lnTo>
                        <a:lnTo>
                          <a:pt x="3024" y="3971"/>
                        </a:lnTo>
                        <a:lnTo>
                          <a:pt x="3027" y="3990"/>
                        </a:lnTo>
                        <a:lnTo>
                          <a:pt x="3029" y="3935"/>
                        </a:lnTo>
                        <a:lnTo>
                          <a:pt x="3033" y="3935"/>
                        </a:lnTo>
                        <a:lnTo>
                          <a:pt x="3035" y="3861"/>
                        </a:lnTo>
                        <a:lnTo>
                          <a:pt x="3038" y="3861"/>
                        </a:lnTo>
                        <a:lnTo>
                          <a:pt x="3041" y="3897"/>
                        </a:lnTo>
                        <a:lnTo>
                          <a:pt x="3044" y="3935"/>
                        </a:lnTo>
                        <a:lnTo>
                          <a:pt x="3046" y="3953"/>
                        </a:lnTo>
                        <a:lnTo>
                          <a:pt x="3050" y="3953"/>
                        </a:lnTo>
                        <a:lnTo>
                          <a:pt x="3052" y="3990"/>
                        </a:lnTo>
                        <a:lnTo>
                          <a:pt x="3055" y="4008"/>
                        </a:lnTo>
                        <a:lnTo>
                          <a:pt x="3058" y="3990"/>
                        </a:lnTo>
                        <a:lnTo>
                          <a:pt x="3061" y="3953"/>
                        </a:lnTo>
                        <a:lnTo>
                          <a:pt x="3063" y="3935"/>
                        </a:lnTo>
                        <a:lnTo>
                          <a:pt x="3067" y="3990"/>
                        </a:lnTo>
                        <a:lnTo>
                          <a:pt x="3069" y="4008"/>
                        </a:lnTo>
                        <a:lnTo>
                          <a:pt x="3072" y="3953"/>
                        </a:lnTo>
                        <a:lnTo>
                          <a:pt x="3075" y="3953"/>
                        </a:lnTo>
                        <a:lnTo>
                          <a:pt x="3078" y="3990"/>
                        </a:lnTo>
                        <a:lnTo>
                          <a:pt x="3080" y="3971"/>
                        </a:lnTo>
                        <a:lnTo>
                          <a:pt x="3084" y="3971"/>
                        </a:lnTo>
                        <a:lnTo>
                          <a:pt x="3086" y="3935"/>
                        </a:lnTo>
                        <a:lnTo>
                          <a:pt x="3089" y="3990"/>
                        </a:lnTo>
                        <a:lnTo>
                          <a:pt x="3092" y="3917"/>
                        </a:lnTo>
                        <a:lnTo>
                          <a:pt x="3095" y="3990"/>
                        </a:lnTo>
                        <a:lnTo>
                          <a:pt x="3097" y="3861"/>
                        </a:lnTo>
                        <a:lnTo>
                          <a:pt x="3101" y="3971"/>
                        </a:lnTo>
                        <a:lnTo>
                          <a:pt x="3103" y="3953"/>
                        </a:lnTo>
                        <a:lnTo>
                          <a:pt x="3106" y="4008"/>
                        </a:lnTo>
                        <a:lnTo>
                          <a:pt x="3109" y="3917"/>
                        </a:lnTo>
                        <a:lnTo>
                          <a:pt x="3112" y="3990"/>
                        </a:lnTo>
                        <a:lnTo>
                          <a:pt x="3114" y="3935"/>
                        </a:lnTo>
                        <a:lnTo>
                          <a:pt x="3118" y="3971"/>
                        </a:lnTo>
                        <a:lnTo>
                          <a:pt x="3120" y="4008"/>
                        </a:lnTo>
                        <a:lnTo>
                          <a:pt x="3123" y="3971"/>
                        </a:lnTo>
                        <a:lnTo>
                          <a:pt x="3126" y="3935"/>
                        </a:lnTo>
                        <a:lnTo>
                          <a:pt x="3128" y="3935"/>
                        </a:lnTo>
                        <a:lnTo>
                          <a:pt x="3131" y="3971"/>
                        </a:lnTo>
                        <a:lnTo>
                          <a:pt x="3134" y="3990"/>
                        </a:lnTo>
                        <a:lnTo>
                          <a:pt x="3137" y="3935"/>
                        </a:lnTo>
                        <a:lnTo>
                          <a:pt x="3139" y="3897"/>
                        </a:lnTo>
                        <a:lnTo>
                          <a:pt x="3143" y="3824"/>
                        </a:lnTo>
                        <a:lnTo>
                          <a:pt x="3145" y="3492"/>
                        </a:lnTo>
                        <a:lnTo>
                          <a:pt x="3148" y="3085"/>
                        </a:lnTo>
                        <a:lnTo>
                          <a:pt x="3151" y="2401"/>
                        </a:lnTo>
                        <a:lnTo>
                          <a:pt x="3154" y="1219"/>
                        </a:lnTo>
                        <a:lnTo>
                          <a:pt x="3156" y="130"/>
                        </a:lnTo>
                        <a:lnTo>
                          <a:pt x="3160" y="0"/>
                        </a:lnTo>
                        <a:lnTo>
                          <a:pt x="3162" y="444"/>
                        </a:lnTo>
                        <a:lnTo>
                          <a:pt x="3165" y="1460"/>
                        </a:lnTo>
                        <a:lnTo>
                          <a:pt x="3168" y="2180"/>
                        </a:lnTo>
                        <a:lnTo>
                          <a:pt x="3171" y="2439"/>
                        </a:lnTo>
                        <a:lnTo>
                          <a:pt x="3173" y="2771"/>
                        </a:lnTo>
                        <a:lnTo>
                          <a:pt x="3177" y="3029"/>
                        </a:lnTo>
                        <a:lnTo>
                          <a:pt x="3179" y="3325"/>
                        </a:lnTo>
                        <a:lnTo>
                          <a:pt x="3182" y="3547"/>
                        </a:lnTo>
                        <a:lnTo>
                          <a:pt x="3185" y="3676"/>
                        </a:lnTo>
                        <a:lnTo>
                          <a:pt x="3188" y="3657"/>
                        </a:lnTo>
                        <a:lnTo>
                          <a:pt x="3190" y="3657"/>
                        </a:lnTo>
                        <a:lnTo>
                          <a:pt x="3194" y="3732"/>
                        </a:lnTo>
                        <a:lnTo>
                          <a:pt x="3196" y="3768"/>
                        </a:lnTo>
                        <a:lnTo>
                          <a:pt x="3199" y="3861"/>
                        </a:lnTo>
                        <a:lnTo>
                          <a:pt x="3202" y="3806"/>
                        </a:lnTo>
                        <a:lnTo>
                          <a:pt x="3205" y="3953"/>
                        </a:lnTo>
                        <a:lnTo>
                          <a:pt x="3207" y="3953"/>
                        </a:lnTo>
                        <a:lnTo>
                          <a:pt x="3211" y="3861"/>
                        </a:lnTo>
                        <a:lnTo>
                          <a:pt x="3213" y="3953"/>
                        </a:lnTo>
                        <a:lnTo>
                          <a:pt x="3216" y="3842"/>
                        </a:lnTo>
                        <a:lnTo>
                          <a:pt x="3219" y="3861"/>
                        </a:lnTo>
                        <a:lnTo>
                          <a:pt x="3222" y="3935"/>
                        </a:lnTo>
                        <a:lnTo>
                          <a:pt x="3224" y="3897"/>
                        </a:lnTo>
                        <a:lnTo>
                          <a:pt x="3228" y="3897"/>
                        </a:lnTo>
                        <a:lnTo>
                          <a:pt x="3230" y="3935"/>
                        </a:lnTo>
                        <a:lnTo>
                          <a:pt x="3234" y="3917"/>
                        </a:lnTo>
                        <a:lnTo>
                          <a:pt x="3236" y="3879"/>
                        </a:lnTo>
                        <a:lnTo>
                          <a:pt x="3239" y="3861"/>
                        </a:lnTo>
                        <a:lnTo>
                          <a:pt x="3241" y="3953"/>
                        </a:lnTo>
                        <a:lnTo>
                          <a:pt x="3245" y="3897"/>
                        </a:lnTo>
                        <a:lnTo>
                          <a:pt x="3247" y="3935"/>
                        </a:lnTo>
                        <a:lnTo>
                          <a:pt x="3251" y="3935"/>
                        </a:lnTo>
                        <a:lnTo>
                          <a:pt x="3253" y="3990"/>
                        </a:lnTo>
                        <a:lnTo>
                          <a:pt x="3256" y="3953"/>
                        </a:lnTo>
                        <a:lnTo>
                          <a:pt x="3258" y="3917"/>
                        </a:lnTo>
                        <a:lnTo>
                          <a:pt x="3262" y="3879"/>
                        </a:lnTo>
                        <a:lnTo>
                          <a:pt x="3264" y="3953"/>
                        </a:lnTo>
                        <a:lnTo>
                          <a:pt x="3268" y="3879"/>
                        </a:lnTo>
                        <a:lnTo>
                          <a:pt x="3270" y="3897"/>
                        </a:lnTo>
                        <a:lnTo>
                          <a:pt x="3273" y="3713"/>
                        </a:lnTo>
                        <a:lnTo>
                          <a:pt x="3275" y="3547"/>
                        </a:lnTo>
                        <a:lnTo>
                          <a:pt x="3279" y="3140"/>
                        </a:lnTo>
                        <a:lnTo>
                          <a:pt x="3281" y="2864"/>
                        </a:lnTo>
                        <a:lnTo>
                          <a:pt x="3285" y="2401"/>
                        </a:lnTo>
                        <a:lnTo>
                          <a:pt x="3287" y="2032"/>
                        </a:lnTo>
                        <a:lnTo>
                          <a:pt x="3290" y="2161"/>
                        </a:lnTo>
                        <a:lnTo>
                          <a:pt x="3292" y="2586"/>
                        </a:lnTo>
                        <a:lnTo>
                          <a:pt x="3296" y="2974"/>
                        </a:lnTo>
                        <a:lnTo>
                          <a:pt x="3298" y="3140"/>
                        </a:lnTo>
                        <a:lnTo>
                          <a:pt x="3302" y="3362"/>
                        </a:lnTo>
                        <a:lnTo>
                          <a:pt x="3304" y="3492"/>
                        </a:lnTo>
                        <a:lnTo>
                          <a:pt x="3307" y="3657"/>
                        </a:lnTo>
                        <a:lnTo>
                          <a:pt x="3309" y="3768"/>
                        </a:lnTo>
                        <a:lnTo>
                          <a:pt x="3312" y="3806"/>
                        </a:lnTo>
                        <a:lnTo>
                          <a:pt x="3315" y="3786"/>
                        </a:lnTo>
                        <a:lnTo>
                          <a:pt x="3317" y="3861"/>
                        </a:lnTo>
                        <a:lnTo>
                          <a:pt x="3321" y="3917"/>
                        </a:lnTo>
                        <a:lnTo>
                          <a:pt x="3323" y="3842"/>
                        </a:lnTo>
                        <a:lnTo>
                          <a:pt x="3327" y="3953"/>
                        </a:lnTo>
                        <a:lnTo>
                          <a:pt x="3329" y="3897"/>
                        </a:lnTo>
                        <a:lnTo>
                          <a:pt x="3332" y="3842"/>
                        </a:lnTo>
                        <a:lnTo>
                          <a:pt x="3334" y="3824"/>
                        </a:lnTo>
                        <a:lnTo>
                          <a:pt x="3338" y="3897"/>
                        </a:lnTo>
                        <a:lnTo>
                          <a:pt x="3340" y="3953"/>
                        </a:lnTo>
                        <a:lnTo>
                          <a:pt x="3344" y="3990"/>
                        </a:lnTo>
                        <a:lnTo>
                          <a:pt x="3346" y="3917"/>
                        </a:lnTo>
                        <a:lnTo>
                          <a:pt x="3349" y="4008"/>
                        </a:lnTo>
                        <a:lnTo>
                          <a:pt x="3351" y="3953"/>
                        </a:lnTo>
                        <a:lnTo>
                          <a:pt x="3355" y="4008"/>
                        </a:lnTo>
                        <a:lnTo>
                          <a:pt x="3357" y="3935"/>
                        </a:lnTo>
                        <a:lnTo>
                          <a:pt x="3361" y="3917"/>
                        </a:lnTo>
                        <a:lnTo>
                          <a:pt x="3363" y="3990"/>
                        </a:lnTo>
                        <a:lnTo>
                          <a:pt x="3366" y="3935"/>
                        </a:lnTo>
                        <a:lnTo>
                          <a:pt x="3368" y="3917"/>
                        </a:lnTo>
                        <a:lnTo>
                          <a:pt x="3372" y="3935"/>
                        </a:lnTo>
                        <a:lnTo>
                          <a:pt x="3374" y="3990"/>
                        </a:lnTo>
                        <a:lnTo>
                          <a:pt x="3378" y="4008"/>
                        </a:lnTo>
                        <a:lnTo>
                          <a:pt x="3380" y="3971"/>
                        </a:lnTo>
                        <a:lnTo>
                          <a:pt x="3383" y="3953"/>
                        </a:lnTo>
                        <a:lnTo>
                          <a:pt x="3385" y="3917"/>
                        </a:lnTo>
                        <a:lnTo>
                          <a:pt x="3389" y="3953"/>
                        </a:lnTo>
                        <a:lnTo>
                          <a:pt x="3391" y="3953"/>
                        </a:lnTo>
                        <a:lnTo>
                          <a:pt x="3395" y="3935"/>
                        </a:lnTo>
                        <a:lnTo>
                          <a:pt x="3397" y="3879"/>
                        </a:lnTo>
                        <a:lnTo>
                          <a:pt x="3400" y="3806"/>
                        </a:lnTo>
                        <a:lnTo>
                          <a:pt x="3403" y="3750"/>
                        </a:lnTo>
                        <a:lnTo>
                          <a:pt x="3406" y="3695"/>
                        </a:lnTo>
                        <a:lnTo>
                          <a:pt x="3408" y="3510"/>
                        </a:lnTo>
                        <a:lnTo>
                          <a:pt x="3412" y="3362"/>
                        </a:lnTo>
                        <a:lnTo>
                          <a:pt x="3414" y="3251"/>
                        </a:lnTo>
                        <a:lnTo>
                          <a:pt x="3417" y="3233"/>
                        </a:lnTo>
                        <a:lnTo>
                          <a:pt x="3420" y="3399"/>
                        </a:lnTo>
                        <a:lnTo>
                          <a:pt x="3423" y="3565"/>
                        </a:lnTo>
                        <a:lnTo>
                          <a:pt x="3425" y="3657"/>
                        </a:lnTo>
                        <a:lnTo>
                          <a:pt x="3429" y="3732"/>
                        </a:lnTo>
                        <a:lnTo>
                          <a:pt x="3431" y="3786"/>
                        </a:lnTo>
                        <a:lnTo>
                          <a:pt x="3434" y="3861"/>
                        </a:lnTo>
                        <a:lnTo>
                          <a:pt x="3437" y="3879"/>
                        </a:lnTo>
                        <a:lnTo>
                          <a:pt x="3440" y="3861"/>
                        </a:lnTo>
                        <a:lnTo>
                          <a:pt x="3442" y="3897"/>
                        </a:lnTo>
                        <a:lnTo>
                          <a:pt x="3446" y="3917"/>
                        </a:lnTo>
                        <a:lnTo>
                          <a:pt x="3448" y="3861"/>
                        </a:lnTo>
                        <a:lnTo>
                          <a:pt x="3451" y="3897"/>
                        </a:lnTo>
                        <a:lnTo>
                          <a:pt x="3454" y="3917"/>
                        </a:lnTo>
                        <a:lnTo>
                          <a:pt x="3457" y="3971"/>
                        </a:lnTo>
                        <a:lnTo>
                          <a:pt x="3459" y="3917"/>
                        </a:lnTo>
                        <a:lnTo>
                          <a:pt x="3463" y="3971"/>
                        </a:lnTo>
                        <a:lnTo>
                          <a:pt x="3465" y="3917"/>
                        </a:lnTo>
                        <a:lnTo>
                          <a:pt x="3468" y="3935"/>
                        </a:lnTo>
                        <a:lnTo>
                          <a:pt x="3471" y="3879"/>
                        </a:lnTo>
                        <a:lnTo>
                          <a:pt x="3474" y="3879"/>
                        </a:lnTo>
                        <a:lnTo>
                          <a:pt x="3476" y="3897"/>
                        </a:lnTo>
                        <a:lnTo>
                          <a:pt x="3480" y="3917"/>
                        </a:lnTo>
                        <a:lnTo>
                          <a:pt x="3482" y="3879"/>
                        </a:lnTo>
                        <a:lnTo>
                          <a:pt x="3485" y="3935"/>
                        </a:lnTo>
                        <a:lnTo>
                          <a:pt x="3488" y="3917"/>
                        </a:lnTo>
                        <a:lnTo>
                          <a:pt x="3491" y="4008"/>
                        </a:lnTo>
                        <a:lnTo>
                          <a:pt x="3493" y="3971"/>
                        </a:lnTo>
                        <a:lnTo>
                          <a:pt x="3497" y="3990"/>
                        </a:lnTo>
                        <a:lnTo>
                          <a:pt x="3499" y="4008"/>
                        </a:lnTo>
                        <a:lnTo>
                          <a:pt x="3502" y="4008"/>
                        </a:lnTo>
                        <a:lnTo>
                          <a:pt x="3505" y="3990"/>
                        </a:lnTo>
                        <a:lnTo>
                          <a:pt x="3508" y="4008"/>
                        </a:lnTo>
                        <a:lnTo>
                          <a:pt x="3510" y="3990"/>
                        </a:lnTo>
                        <a:lnTo>
                          <a:pt x="3514" y="3971"/>
                        </a:lnTo>
                        <a:lnTo>
                          <a:pt x="3516" y="3953"/>
                        </a:lnTo>
                        <a:lnTo>
                          <a:pt x="3519" y="3935"/>
                        </a:lnTo>
                        <a:lnTo>
                          <a:pt x="3522" y="3953"/>
                        </a:lnTo>
                        <a:lnTo>
                          <a:pt x="3525" y="3953"/>
                        </a:lnTo>
                        <a:lnTo>
                          <a:pt x="3527" y="3897"/>
                        </a:lnTo>
                        <a:lnTo>
                          <a:pt x="3531" y="3879"/>
                        </a:lnTo>
                        <a:lnTo>
                          <a:pt x="3533" y="3879"/>
                        </a:lnTo>
                        <a:lnTo>
                          <a:pt x="3536" y="3897"/>
                        </a:lnTo>
                        <a:lnTo>
                          <a:pt x="3539" y="3897"/>
                        </a:lnTo>
                        <a:lnTo>
                          <a:pt x="3542" y="3824"/>
                        </a:lnTo>
                        <a:lnTo>
                          <a:pt x="3544" y="3861"/>
                        </a:lnTo>
                        <a:lnTo>
                          <a:pt x="3548" y="3824"/>
                        </a:lnTo>
                        <a:lnTo>
                          <a:pt x="3550" y="3879"/>
                        </a:lnTo>
                        <a:lnTo>
                          <a:pt x="3553" y="3824"/>
                        </a:lnTo>
                        <a:lnTo>
                          <a:pt x="3556" y="3824"/>
                        </a:lnTo>
                        <a:lnTo>
                          <a:pt x="3559" y="3879"/>
                        </a:lnTo>
                        <a:lnTo>
                          <a:pt x="3561" y="3917"/>
                        </a:lnTo>
                        <a:lnTo>
                          <a:pt x="3565" y="3897"/>
                        </a:lnTo>
                        <a:lnTo>
                          <a:pt x="3567" y="4008"/>
                        </a:lnTo>
                        <a:lnTo>
                          <a:pt x="3569" y="4027"/>
                        </a:lnTo>
                        <a:lnTo>
                          <a:pt x="3573" y="4027"/>
                        </a:lnTo>
                        <a:lnTo>
                          <a:pt x="3575" y="3990"/>
                        </a:lnTo>
                        <a:lnTo>
                          <a:pt x="3578" y="3953"/>
                        </a:lnTo>
                        <a:lnTo>
                          <a:pt x="3581" y="4008"/>
                        </a:lnTo>
                        <a:lnTo>
                          <a:pt x="3584" y="3953"/>
                        </a:lnTo>
                        <a:lnTo>
                          <a:pt x="3586" y="3953"/>
                        </a:lnTo>
                        <a:lnTo>
                          <a:pt x="3590" y="3917"/>
                        </a:lnTo>
                        <a:lnTo>
                          <a:pt x="3592" y="3971"/>
                        </a:lnTo>
                        <a:lnTo>
                          <a:pt x="3595" y="3953"/>
                        </a:lnTo>
                        <a:lnTo>
                          <a:pt x="3598" y="3917"/>
                        </a:lnTo>
                        <a:lnTo>
                          <a:pt x="3601" y="3917"/>
                        </a:lnTo>
                        <a:lnTo>
                          <a:pt x="3603" y="3990"/>
                        </a:lnTo>
                        <a:lnTo>
                          <a:pt x="3607" y="4008"/>
                        </a:lnTo>
                        <a:lnTo>
                          <a:pt x="3609" y="4008"/>
                        </a:lnTo>
                        <a:lnTo>
                          <a:pt x="3612" y="4008"/>
                        </a:lnTo>
                        <a:lnTo>
                          <a:pt x="3615" y="4008"/>
                        </a:lnTo>
                        <a:lnTo>
                          <a:pt x="3618" y="4046"/>
                        </a:lnTo>
                        <a:lnTo>
                          <a:pt x="3620" y="3935"/>
                        </a:lnTo>
                        <a:lnTo>
                          <a:pt x="3624" y="4046"/>
                        </a:lnTo>
                        <a:lnTo>
                          <a:pt x="3626" y="4027"/>
                        </a:lnTo>
                        <a:lnTo>
                          <a:pt x="3629" y="4027"/>
                        </a:lnTo>
                        <a:lnTo>
                          <a:pt x="3632" y="4027"/>
                        </a:lnTo>
                        <a:lnTo>
                          <a:pt x="3635" y="4027"/>
                        </a:lnTo>
                        <a:lnTo>
                          <a:pt x="3637" y="4008"/>
                        </a:lnTo>
                        <a:lnTo>
                          <a:pt x="3641" y="3971"/>
                        </a:lnTo>
                        <a:lnTo>
                          <a:pt x="3643" y="3990"/>
                        </a:lnTo>
                        <a:lnTo>
                          <a:pt x="3646" y="3971"/>
                        </a:lnTo>
                        <a:lnTo>
                          <a:pt x="3649" y="3971"/>
                        </a:lnTo>
                        <a:lnTo>
                          <a:pt x="3652" y="3917"/>
                        </a:lnTo>
                        <a:lnTo>
                          <a:pt x="3654" y="4027"/>
                        </a:lnTo>
                        <a:lnTo>
                          <a:pt x="3658" y="3897"/>
                        </a:lnTo>
                        <a:lnTo>
                          <a:pt x="3660" y="3990"/>
                        </a:lnTo>
                        <a:lnTo>
                          <a:pt x="3663" y="3953"/>
                        </a:lnTo>
                        <a:lnTo>
                          <a:pt x="3666" y="3971"/>
                        </a:lnTo>
                        <a:lnTo>
                          <a:pt x="3669" y="3824"/>
                        </a:lnTo>
                        <a:lnTo>
                          <a:pt x="3671" y="3879"/>
                        </a:lnTo>
                        <a:lnTo>
                          <a:pt x="3675" y="3971"/>
                        </a:lnTo>
                        <a:lnTo>
                          <a:pt x="3677" y="3990"/>
                        </a:lnTo>
                        <a:lnTo>
                          <a:pt x="3680" y="3990"/>
                        </a:lnTo>
                        <a:lnTo>
                          <a:pt x="3683" y="4027"/>
                        </a:lnTo>
                        <a:lnTo>
                          <a:pt x="3686" y="3990"/>
                        </a:lnTo>
                        <a:lnTo>
                          <a:pt x="3688" y="4008"/>
                        </a:lnTo>
                        <a:lnTo>
                          <a:pt x="3692" y="3971"/>
                        </a:lnTo>
                        <a:lnTo>
                          <a:pt x="3694" y="4027"/>
                        </a:lnTo>
                        <a:lnTo>
                          <a:pt x="3697" y="4008"/>
                        </a:lnTo>
                        <a:lnTo>
                          <a:pt x="3700" y="4008"/>
                        </a:lnTo>
                        <a:lnTo>
                          <a:pt x="3703" y="4008"/>
                        </a:lnTo>
                        <a:lnTo>
                          <a:pt x="3705" y="4082"/>
                        </a:lnTo>
                        <a:lnTo>
                          <a:pt x="3709" y="4046"/>
                        </a:lnTo>
                        <a:lnTo>
                          <a:pt x="3711" y="4008"/>
                        </a:lnTo>
                        <a:lnTo>
                          <a:pt x="3714" y="4008"/>
                        </a:lnTo>
                        <a:lnTo>
                          <a:pt x="3717" y="4027"/>
                        </a:lnTo>
                        <a:lnTo>
                          <a:pt x="3720" y="4046"/>
                        </a:lnTo>
                        <a:lnTo>
                          <a:pt x="3722" y="4046"/>
                        </a:lnTo>
                        <a:lnTo>
                          <a:pt x="3726" y="4008"/>
                        </a:lnTo>
                        <a:lnTo>
                          <a:pt x="3728" y="4027"/>
                        </a:lnTo>
                        <a:lnTo>
                          <a:pt x="3731" y="4008"/>
                        </a:lnTo>
                        <a:lnTo>
                          <a:pt x="3734" y="4046"/>
                        </a:lnTo>
                        <a:lnTo>
                          <a:pt x="3737" y="3971"/>
                        </a:lnTo>
                        <a:lnTo>
                          <a:pt x="3739" y="3990"/>
                        </a:lnTo>
                        <a:lnTo>
                          <a:pt x="3743" y="4008"/>
                        </a:lnTo>
                        <a:lnTo>
                          <a:pt x="3745" y="4064"/>
                        </a:lnTo>
                        <a:lnTo>
                          <a:pt x="3748" y="4027"/>
                        </a:lnTo>
                        <a:lnTo>
                          <a:pt x="3751" y="4046"/>
                        </a:lnTo>
                        <a:lnTo>
                          <a:pt x="3754" y="4008"/>
                        </a:lnTo>
                        <a:lnTo>
                          <a:pt x="3756" y="4008"/>
                        </a:lnTo>
                        <a:lnTo>
                          <a:pt x="3760" y="4027"/>
                        </a:lnTo>
                        <a:lnTo>
                          <a:pt x="3762" y="3990"/>
                        </a:lnTo>
                        <a:lnTo>
                          <a:pt x="3765" y="3953"/>
                        </a:lnTo>
                        <a:lnTo>
                          <a:pt x="3768" y="4064"/>
                        </a:lnTo>
                        <a:lnTo>
                          <a:pt x="3771" y="3990"/>
                        </a:lnTo>
                        <a:lnTo>
                          <a:pt x="3773" y="4101"/>
                        </a:lnTo>
                        <a:lnTo>
                          <a:pt x="3777" y="3953"/>
                        </a:lnTo>
                        <a:lnTo>
                          <a:pt x="3779" y="3917"/>
                        </a:lnTo>
                        <a:lnTo>
                          <a:pt x="3782" y="4027"/>
                        </a:lnTo>
                        <a:lnTo>
                          <a:pt x="3785" y="3879"/>
                        </a:lnTo>
                        <a:lnTo>
                          <a:pt x="3788" y="4027"/>
                        </a:lnTo>
                        <a:lnTo>
                          <a:pt x="3790" y="3990"/>
                        </a:lnTo>
                        <a:lnTo>
                          <a:pt x="3794" y="4046"/>
                        </a:lnTo>
                        <a:lnTo>
                          <a:pt x="3796" y="4027"/>
                        </a:lnTo>
                        <a:lnTo>
                          <a:pt x="3799" y="4008"/>
                        </a:lnTo>
                        <a:lnTo>
                          <a:pt x="3802" y="4008"/>
                        </a:lnTo>
                        <a:lnTo>
                          <a:pt x="3805" y="4027"/>
                        </a:lnTo>
                        <a:lnTo>
                          <a:pt x="3807" y="3990"/>
                        </a:lnTo>
                        <a:lnTo>
                          <a:pt x="3811" y="4046"/>
                        </a:lnTo>
                        <a:lnTo>
                          <a:pt x="3813" y="4046"/>
                        </a:lnTo>
                        <a:lnTo>
                          <a:pt x="3816" y="4082"/>
                        </a:lnTo>
                        <a:lnTo>
                          <a:pt x="3819" y="4064"/>
                        </a:lnTo>
                        <a:lnTo>
                          <a:pt x="3822" y="4008"/>
                        </a:lnTo>
                        <a:lnTo>
                          <a:pt x="3824" y="4008"/>
                        </a:lnTo>
                        <a:lnTo>
                          <a:pt x="3828" y="4027"/>
                        </a:lnTo>
                        <a:lnTo>
                          <a:pt x="3830" y="4008"/>
                        </a:lnTo>
                        <a:lnTo>
                          <a:pt x="3833" y="3990"/>
                        </a:lnTo>
                        <a:lnTo>
                          <a:pt x="3836" y="3990"/>
                        </a:lnTo>
                        <a:lnTo>
                          <a:pt x="3839" y="4046"/>
                        </a:lnTo>
                        <a:lnTo>
                          <a:pt x="3841" y="4027"/>
                        </a:lnTo>
                        <a:lnTo>
                          <a:pt x="3845" y="4046"/>
                        </a:lnTo>
                        <a:lnTo>
                          <a:pt x="3847" y="3953"/>
                        </a:lnTo>
                        <a:lnTo>
                          <a:pt x="3850" y="4008"/>
                        </a:lnTo>
                        <a:lnTo>
                          <a:pt x="3853" y="4046"/>
                        </a:lnTo>
                        <a:lnTo>
                          <a:pt x="3856" y="3971"/>
                        </a:lnTo>
                        <a:lnTo>
                          <a:pt x="3858" y="3971"/>
                        </a:lnTo>
                        <a:lnTo>
                          <a:pt x="3862" y="3917"/>
                        </a:lnTo>
                        <a:lnTo>
                          <a:pt x="3864" y="3879"/>
                        </a:lnTo>
                        <a:lnTo>
                          <a:pt x="3868" y="3917"/>
                        </a:lnTo>
                        <a:lnTo>
                          <a:pt x="3870" y="3917"/>
                        </a:lnTo>
                        <a:lnTo>
                          <a:pt x="3873" y="3935"/>
                        </a:lnTo>
                        <a:lnTo>
                          <a:pt x="3875" y="4027"/>
                        </a:lnTo>
                        <a:lnTo>
                          <a:pt x="3879" y="3990"/>
                        </a:lnTo>
                        <a:lnTo>
                          <a:pt x="3881" y="4008"/>
                        </a:lnTo>
                        <a:lnTo>
                          <a:pt x="3885" y="3971"/>
                        </a:lnTo>
                        <a:lnTo>
                          <a:pt x="3887" y="4027"/>
                        </a:lnTo>
                        <a:lnTo>
                          <a:pt x="3890" y="4064"/>
                        </a:lnTo>
                        <a:lnTo>
                          <a:pt x="3892" y="4082"/>
                        </a:lnTo>
                        <a:lnTo>
                          <a:pt x="3896" y="4027"/>
                        </a:lnTo>
                        <a:lnTo>
                          <a:pt x="3898" y="4064"/>
                        </a:lnTo>
                        <a:lnTo>
                          <a:pt x="3902" y="3990"/>
                        </a:lnTo>
                        <a:lnTo>
                          <a:pt x="3904" y="3971"/>
                        </a:lnTo>
                        <a:lnTo>
                          <a:pt x="3907" y="4027"/>
                        </a:lnTo>
                        <a:lnTo>
                          <a:pt x="3909" y="4008"/>
                        </a:lnTo>
                        <a:lnTo>
                          <a:pt x="3913" y="3935"/>
                        </a:lnTo>
                        <a:lnTo>
                          <a:pt x="3915" y="3917"/>
                        </a:lnTo>
                        <a:lnTo>
                          <a:pt x="3919" y="3953"/>
                        </a:lnTo>
                        <a:lnTo>
                          <a:pt x="3921" y="3953"/>
                        </a:lnTo>
                        <a:lnTo>
                          <a:pt x="3924" y="4027"/>
                        </a:lnTo>
                        <a:lnTo>
                          <a:pt x="3926" y="3990"/>
                        </a:lnTo>
                        <a:lnTo>
                          <a:pt x="3930" y="3953"/>
                        </a:lnTo>
                        <a:lnTo>
                          <a:pt x="3932" y="4008"/>
                        </a:lnTo>
                        <a:lnTo>
                          <a:pt x="3936" y="3953"/>
                        </a:lnTo>
                        <a:lnTo>
                          <a:pt x="3938" y="4027"/>
                        </a:lnTo>
                        <a:lnTo>
                          <a:pt x="3941" y="4027"/>
                        </a:lnTo>
                        <a:lnTo>
                          <a:pt x="3943" y="3971"/>
                        </a:lnTo>
                        <a:lnTo>
                          <a:pt x="3947" y="3971"/>
                        </a:lnTo>
                        <a:lnTo>
                          <a:pt x="3949" y="4027"/>
                        </a:lnTo>
                        <a:lnTo>
                          <a:pt x="3953" y="3953"/>
                        </a:lnTo>
                        <a:lnTo>
                          <a:pt x="3955" y="3953"/>
                        </a:lnTo>
                        <a:lnTo>
                          <a:pt x="3958" y="3953"/>
                        </a:lnTo>
                        <a:lnTo>
                          <a:pt x="3961" y="4027"/>
                        </a:lnTo>
                        <a:lnTo>
                          <a:pt x="3964" y="3971"/>
                        </a:lnTo>
                        <a:lnTo>
                          <a:pt x="3966" y="4027"/>
                        </a:lnTo>
                        <a:lnTo>
                          <a:pt x="3970" y="3990"/>
                        </a:lnTo>
                        <a:lnTo>
                          <a:pt x="3972" y="3953"/>
                        </a:lnTo>
                        <a:lnTo>
                          <a:pt x="3975" y="4027"/>
                        </a:lnTo>
                        <a:lnTo>
                          <a:pt x="3978" y="4046"/>
                        </a:lnTo>
                        <a:lnTo>
                          <a:pt x="3981" y="3971"/>
                        </a:lnTo>
                        <a:lnTo>
                          <a:pt x="3983" y="3990"/>
                        </a:lnTo>
                        <a:lnTo>
                          <a:pt x="3987" y="3971"/>
                        </a:lnTo>
                        <a:lnTo>
                          <a:pt x="3989" y="3953"/>
                        </a:lnTo>
                        <a:lnTo>
                          <a:pt x="3992" y="3971"/>
                        </a:lnTo>
                        <a:lnTo>
                          <a:pt x="3995" y="3953"/>
                        </a:lnTo>
                        <a:lnTo>
                          <a:pt x="3998" y="3953"/>
                        </a:lnTo>
                        <a:lnTo>
                          <a:pt x="4000" y="3935"/>
                        </a:lnTo>
                        <a:lnTo>
                          <a:pt x="4004" y="3917"/>
                        </a:lnTo>
                        <a:lnTo>
                          <a:pt x="4006" y="3953"/>
                        </a:lnTo>
                        <a:lnTo>
                          <a:pt x="4009" y="4046"/>
                        </a:lnTo>
                        <a:lnTo>
                          <a:pt x="4012" y="3971"/>
                        </a:lnTo>
                        <a:lnTo>
                          <a:pt x="4015" y="3971"/>
                        </a:lnTo>
                        <a:lnTo>
                          <a:pt x="4017" y="3990"/>
                        </a:lnTo>
                        <a:lnTo>
                          <a:pt x="4021" y="4027"/>
                        </a:lnTo>
                        <a:lnTo>
                          <a:pt x="4023" y="3953"/>
                        </a:lnTo>
                        <a:lnTo>
                          <a:pt x="4026" y="3935"/>
                        </a:lnTo>
                        <a:lnTo>
                          <a:pt x="4029" y="4046"/>
                        </a:lnTo>
                        <a:lnTo>
                          <a:pt x="4032" y="4082"/>
                        </a:lnTo>
                        <a:lnTo>
                          <a:pt x="4034" y="4046"/>
                        </a:lnTo>
                        <a:lnTo>
                          <a:pt x="4038" y="3917"/>
                        </a:lnTo>
                        <a:lnTo>
                          <a:pt x="4040" y="3971"/>
                        </a:lnTo>
                        <a:lnTo>
                          <a:pt x="4043" y="3971"/>
                        </a:lnTo>
                        <a:lnTo>
                          <a:pt x="4046" y="3971"/>
                        </a:lnTo>
                        <a:lnTo>
                          <a:pt x="4049" y="3935"/>
                        </a:lnTo>
                        <a:lnTo>
                          <a:pt x="4051" y="3917"/>
                        </a:lnTo>
                        <a:lnTo>
                          <a:pt x="4055" y="4008"/>
                        </a:lnTo>
                        <a:lnTo>
                          <a:pt x="4057" y="4027"/>
                        </a:lnTo>
                        <a:lnTo>
                          <a:pt x="4060" y="4046"/>
                        </a:lnTo>
                        <a:lnTo>
                          <a:pt x="4063" y="4008"/>
                        </a:lnTo>
                        <a:lnTo>
                          <a:pt x="4066" y="3953"/>
                        </a:lnTo>
                        <a:lnTo>
                          <a:pt x="4068" y="3990"/>
                        </a:lnTo>
                        <a:lnTo>
                          <a:pt x="4072" y="4027"/>
                        </a:lnTo>
                        <a:lnTo>
                          <a:pt x="4074" y="3990"/>
                        </a:lnTo>
                        <a:lnTo>
                          <a:pt x="4077" y="4008"/>
                        </a:lnTo>
                        <a:lnTo>
                          <a:pt x="4080" y="3990"/>
                        </a:lnTo>
                        <a:lnTo>
                          <a:pt x="4083" y="4046"/>
                        </a:lnTo>
                        <a:lnTo>
                          <a:pt x="4085" y="3990"/>
                        </a:lnTo>
                        <a:lnTo>
                          <a:pt x="4089" y="4027"/>
                        </a:lnTo>
                        <a:lnTo>
                          <a:pt x="4091" y="3971"/>
                        </a:lnTo>
                        <a:lnTo>
                          <a:pt x="4094" y="3971"/>
                        </a:lnTo>
                        <a:lnTo>
                          <a:pt x="4097" y="4027"/>
                        </a:lnTo>
                        <a:lnTo>
                          <a:pt x="4100" y="4046"/>
                        </a:lnTo>
                        <a:lnTo>
                          <a:pt x="4102" y="4064"/>
                        </a:lnTo>
                        <a:lnTo>
                          <a:pt x="4106" y="4008"/>
                        </a:lnTo>
                        <a:lnTo>
                          <a:pt x="4108" y="4008"/>
                        </a:lnTo>
                        <a:lnTo>
                          <a:pt x="4111" y="3990"/>
                        </a:lnTo>
                        <a:lnTo>
                          <a:pt x="4114" y="4008"/>
                        </a:lnTo>
                        <a:lnTo>
                          <a:pt x="4117" y="3953"/>
                        </a:lnTo>
                        <a:lnTo>
                          <a:pt x="4119" y="3971"/>
                        </a:lnTo>
                        <a:lnTo>
                          <a:pt x="4123" y="3971"/>
                        </a:lnTo>
                        <a:lnTo>
                          <a:pt x="4125" y="3990"/>
                        </a:lnTo>
                        <a:lnTo>
                          <a:pt x="4128" y="4046"/>
                        </a:lnTo>
                        <a:lnTo>
                          <a:pt x="4131" y="4027"/>
                        </a:lnTo>
                        <a:lnTo>
                          <a:pt x="4134" y="3953"/>
                        </a:lnTo>
                        <a:lnTo>
                          <a:pt x="4136" y="4008"/>
                        </a:lnTo>
                        <a:lnTo>
                          <a:pt x="4140" y="3990"/>
                        </a:lnTo>
                        <a:lnTo>
                          <a:pt x="4142" y="3971"/>
                        </a:lnTo>
                        <a:lnTo>
                          <a:pt x="4145" y="3953"/>
                        </a:lnTo>
                        <a:lnTo>
                          <a:pt x="4148" y="3953"/>
                        </a:lnTo>
                        <a:lnTo>
                          <a:pt x="4151" y="4008"/>
                        </a:lnTo>
                        <a:lnTo>
                          <a:pt x="4153" y="4046"/>
                        </a:lnTo>
                        <a:lnTo>
                          <a:pt x="4157" y="4046"/>
                        </a:lnTo>
                        <a:lnTo>
                          <a:pt x="4159" y="4008"/>
                        </a:lnTo>
                        <a:lnTo>
                          <a:pt x="4162" y="4008"/>
                        </a:lnTo>
                        <a:lnTo>
                          <a:pt x="4165" y="4008"/>
                        </a:lnTo>
                        <a:lnTo>
                          <a:pt x="4168" y="3990"/>
                        </a:lnTo>
                        <a:lnTo>
                          <a:pt x="4170" y="4027"/>
                        </a:lnTo>
                        <a:lnTo>
                          <a:pt x="4174" y="3917"/>
                        </a:lnTo>
                        <a:lnTo>
                          <a:pt x="4176" y="3971"/>
                        </a:lnTo>
                        <a:lnTo>
                          <a:pt x="4179" y="4027"/>
                        </a:lnTo>
                        <a:lnTo>
                          <a:pt x="4182" y="4027"/>
                        </a:lnTo>
                        <a:lnTo>
                          <a:pt x="4185" y="3917"/>
                        </a:lnTo>
                        <a:lnTo>
                          <a:pt x="4187" y="3897"/>
                        </a:lnTo>
                        <a:lnTo>
                          <a:pt x="4191" y="3990"/>
                        </a:lnTo>
                        <a:lnTo>
                          <a:pt x="4193" y="4008"/>
                        </a:lnTo>
                        <a:lnTo>
                          <a:pt x="4196" y="4008"/>
                        </a:lnTo>
                        <a:lnTo>
                          <a:pt x="4199" y="3990"/>
                        </a:lnTo>
                        <a:lnTo>
                          <a:pt x="4202" y="4008"/>
                        </a:lnTo>
                        <a:lnTo>
                          <a:pt x="4204" y="4008"/>
                        </a:lnTo>
                        <a:lnTo>
                          <a:pt x="4208" y="3935"/>
                        </a:lnTo>
                        <a:lnTo>
                          <a:pt x="4210" y="3971"/>
                        </a:lnTo>
                        <a:lnTo>
                          <a:pt x="4213" y="3953"/>
                        </a:lnTo>
                        <a:lnTo>
                          <a:pt x="4216" y="4008"/>
                        </a:lnTo>
                        <a:lnTo>
                          <a:pt x="4219" y="3990"/>
                        </a:lnTo>
                        <a:lnTo>
                          <a:pt x="4221" y="3953"/>
                        </a:lnTo>
                        <a:lnTo>
                          <a:pt x="4225" y="3971"/>
                        </a:lnTo>
                        <a:lnTo>
                          <a:pt x="4227" y="3990"/>
                        </a:lnTo>
                        <a:lnTo>
                          <a:pt x="4230" y="3971"/>
                        </a:lnTo>
                        <a:lnTo>
                          <a:pt x="4233" y="3971"/>
                        </a:lnTo>
                        <a:lnTo>
                          <a:pt x="4236" y="4008"/>
                        </a:lnTo>
                        <a:lnTo>
                          <a:pt x="4238" y="4082"/>
                        </a:lnTo>
                        <a:lnTo>
                          <a:pt x="4242" y="4008"/>
                        </a:lnTo>
                        <a:lnTo>
                          <a:pt x="4244" y="3990"/>
                        </a:lnTo>
                        <a:lnTo>
                          <a:pt x="4247" y="4027"/>
                        </a:lnTo>
                        <a:lnTo>
                          <a:pt x="4250" y="4046"/>
                        </a:lnTo>
                        <a:lnTo>
                          <a:pt x="4253" y="4064"/>
                        </a:lnTo>
                        <a:lnTo>
                          <a:pt x="4255" y="4046"/>
                        </a:lnTo>
                        <a:lnTo>
                          <a:pt x="4259" y="4008"/>
                        </a:lnTo>
                        <a:lnTo>
                          <a:pt x="4261" y="4008"/>
                        </a:lnTo>
                        <a:lnTo>
                          <a:pt x="4264" y="4008"/>
                        </a:lnTo>
                        <a:lnTo>
                          <a:pt x="4267" y="3990"/>
                        </a:lnTo>
                        <a:lnTo>
                          <a:pt x="4270" y="3971"/>
                        </a:lnTo>
                        <a:lnTo>
                          <a:pt x="4272" y="3971"/>
                        </a:lnTo>
                        <a:lnTo>
                          <a:pt x="4276" y="4027"/>
                        </a:lnTo>
                        <a:lnTo>
                          <a:pt x="4278" y="4027"/>
                        </a:lnTo>
                        <a:lnTo>
                          <a:pt x="4281" y="4008"/>
                        </a:lnTo>
                        <a:lnTo>
                          <a:pt x="4284" y="4008"/>
                        </a:lnTo>
                        <a:lnTo>
                          <a:pt x="4287" y="4008"/>
                        </a:lnTo>
                        <a:lnTo>
                          <a:pt x="4291" y="4027"/>
                        </a:lnTo>
                        <a:lnTo>
                          <a:pt x="4293" y="3953"/>
                        </a:lnTo>
                        <a:lnTo>
                          <a:pt x="4296" y="3953"/>
                        </a:lnTo>
                        <a:lnTo>
                          <a:pt x="4298" y="3935"/>
                        </a:lnTo>
                        <a:lnTo>
                          <a:pt x="4302" y="4008"/>
                        </a:lnTo>
                        <a:lnTo>
                          <a:pt x="4304" y="4027"/>
                        </a:lnTo>
                        <a:lnTo>
                          <a:pt x="4308" y="3990"/>
                        </a:lnTo>
                        <a:lnTo>
                          <a:pt x="4310" y="3935"/>
                        </a:lnTo>
                        <a:lnTo>
                          <a:pt x="4313" y="4008"/>
                        </a:lnTo>
                        <a:lnTo>
                          <a:pt x="4316" y="3971"/>
                        </a:lnTo>
                        <a:lnTo>
                          <a:pt x="4319" y="4008"/>
                        </a:lnTo>
                        <a:lnTo>
                          <a:pt x="4321" y="3990"/>
                        </a:lnTo>
                        <a:lnTo>
                          <a:pt x="4325" y="4008"/>
                        </a:lnTo>
                        <a:lnTo>
                          <a:pt x="4327" y="3953"/>
                        </a:lnTo>
                        <a:lnTo>
                          <a:pt x="4330" y="3971"/>
                        </a:lnTo>
                        <a:lnTo>
                          <a:pt x="4333" y="4027"/>
                        </a:lnTo>
                        <a:lnTo>
                          <a:pt x="4336" y="3953"/>
                        </a:lnTo>
                        <a:lnTo>
                          <a:pt x="4338" y="4008"/>
                        </a:lnTo>
                        <a:lnTo>
                          <a:pt x="4342" y="4027"/>
                        </a:lnTo>
                        <a:lnTo>
                          <a:pt x="4344" y="4064"/>
                        </a:lnTo>
                        <a:lnTo>
                          <a:pt x="4347" y="4008"/>
                        </a:lnTo>
                        <a:lnTo>
                          <a:pt x="4350" y="3971"/>
                        </a:lnTo>
                        <a:lnTo>
                          <a:pt x="4353" y="4008"/>
                        </a:lnTo>
                        <a:lnTo>
                          <a:pt x="4355" y="4027"/>
                        </a:lnTo>
                        <a:lnTo>
                          <a:pt x="4359" y="4064"/>
                        </a:lnTo>
                        <a:lnTo>
                          <a:pt x="4361" y="4008"/>
                        </a:lnTo>
                        <a:lnTo>
                          <a:pt x="4364" y="4064"/>
                        </a:lnTo>
                        <a:lnTo>
                          <a:pt x="4367" y="4046"/>
                        </a:lnTo>
                        <a:lnTo>
                          <a:pt x="4370" y="4008"/>
                        </a:lnTo>
                        <a:lnTo>
                          <a:pt x="4372" y="3971"/>
                        </a:lnTo>
                        <a:lnTo>
                          <a:pt x="4376" y="4027"/>
                        </a:lnTo>
                        <a:lnTo>
                          <a:pt x="4378" y="4008"/>
                        </a:lnTo>
                        <a:lnTo>
                          <a:pt x="4381" y="4008"/>
                        </a:lnTo>
                        <a:lnTo>
                          <a:pt x="4384" y="3971"/>
                        </a:lnTo>
                        <a:lnTo>
                          <a:pt x="4387" y="3990"/>
                        </a:lnTo>
                        <a:lnTo>
                          <a:pt x="4389" y="4008"/>
                        </a:lnTo>
                        <a:lnTo>
                          <a:pt x="4393" y="3971"/>
                        </a:lnTo>
                        <a:lnTo>
                          <a:pt x="4395" y="3917"/>
                        </a:lnTo>
                        <a:lnTo>
                          <a:pt x="4398" y="4046"/>
                        </a:lnTo>
                        <a:lnTo>
                          <a:pt x="4401" y="3990"/>
                        </a:lnTo>
                        <a:lnTo>
                          <a:pt x="4404" y="4008"/>
                        </a:lnTo>
                        <a:lnTo>
                          <a:pt x="4406" y="3971"/>
                        </a:lnTo>
                        <a:lnTo>
                          <a:pt x="4410" y="3990"/>
                        </a:lnTo>
                        <a:lnTo>
                          <a:pt x="4412" y="3990"/>
                        </a:lnTo>
                        <a:lnTo>
                          <a:pt x="4415" y="3971"/>
                        </a:lnTo>
                        <a:lnTo>
                          <a:pt x="4418" y="3935"/>
                        </a:lnTo>
                        <a:lnTo>
                          <a:pt x="4421" y="3953"/>
                        </a:lnTo>
                        <a:lnTo>
                          <a:pt x="4423" y="3953"/>
                        </a:lnTo>
                        <a:lnTo>
                          <a:pt x="4427" y="3971"/>
                        </a:lnTo>
                        <a:lnTo>
                          <a:pt x="4429" y="3990"/>
                        </a:lnTo>
                        <a:lnTo>
                          <a:pt x="4432" y="3935"/>
                        </a:lnTo>
                        <a:lnTo>
                          <a:pt x="4435" y="3917"/>
                        </a:lnTo>
                        <a:lnTo>
                          <a:pt x="4438" y="3935"/>
                        </a:lnTo>
                        <a:lnTo>
                          <a:pt x="4440" y="3953"/>
                        </a:lnTo>
                        <a:lnTo>
                          <a:pt x="4444" y="3990"/>
                        </a:lnTo>
                        <a:lnTo>
                          <a:pt x="4446" y="4008"/>
                        </a:lnTo>
                        <a:lnTo>
                          <a:pt x="4449" y="3953"/>
                        </a:lnTo>
                        <a:lnTo>
                          <a:pt x="4452" y="4008"/>
                        </a:lnTo>
                        <a:lnTo>
                          <a:pt x="4455" y="4046"/>
                        </a:lnTo>
                        <a:lnTo>
                          <a:pt x="4457" y="4027"/>
                        </a:lnTo>
                        <a:lnTo>
                          <a:pt x="4461" y="3953"/>
                        </a:lnTo>
                        <a:lnTo>
                          <a:pt x="4463" y="3971"/>
                        </a:lnTo>
                        <a:lnTo>
                          <a:pt x="4466" y="4027"/>
                        </a:lnTo>
                        <a:lnTo>
                          <a:pt x="4469" y="3990"/>
                        </a:lnTo>
                        <a:lnTo>
                          <a:pt x="4472" y="4008"/>
                        </a:lnTo>
                        <a:lnTo>
                          <a:pt x="4474" y="3990"/>
                        </a:lnTo>
                        <a:lnTo>
                          <a:pt x="4478" y="4008"/>
                        </a:lnTo>
                        <a:lnTo>
                          <a:pt x="4480" y="4027"/>
                        </a:lnTo>
                        <a:lnTo>
                          <a:pt x="4483" y="4027"/>
                        </a:lnTo>
                        <a:lnTo>
                          <a:pt x="4486" y="4008"/>
                        </a:lnTo>
                        <a:lnTo>
                          <a:pt x="4489" y="3971"/>
                        </a:lnTo>
                        <a:lnTo>
                          <a:pt x="4491" y="3953"/>
                        </a:lnTo>
                        <a:lnTo>
                          <a:pt x="4495" y="4046"/>
                        </a:lnTo>
                        <a:lnTo>
                          <a:pt x="4497" y="4027"/>
                        </a:lnTo>
                        <a:lnTo>
                          <a:pt x="4500" y="4046"/>
                        </a:lnTo>
                        <a:lnTo>
                          <a:pt x="4503" y="3971"/>
                        </a:lnTo>
                        <a:lnTo>
                          <a:pt x="4506" y="3990"/>
                        </a:lnTo>
                        <a:lnTo>
                          <a:pt x="4508" y="4082"/>
                        </a:lnTo>
                        <a:lnTo>
                          <a:pt x="4512" y="3990"/>
                        </a:lnTo>
                        <a:lnTo>
                          <a:pt x="4514" y="3953"/>
                        </a:lnTo>
                        <a:lnTo>
                          <a:pt x="4517" y="3953"/>
                        </a:lnTo>
                        <a:lnTo>
                          <a:pt x="4520" y="4064"/>
                        </a:lnTo>
                        <a:lnTo>
                          <a:pt x="4523" y="4046"/>
                        </a:lnTo>
                        <a:lnTo>
                          <a:pt x="4525" y="3990"/>
                        </a:lnTo>
                        <a:lnTo>
                          <a:pt x="4529" y="4008"/>
                        </a:lnTo>
                        <a:lnTo>
                          <a:pt x="4531" y="3990"/>
                        </a:lnTo>
                        <a:lnTo>
                          <a:pt x="4534" y="3971"/>
                        </a:lnTo>
                        <a:lnTo>
                          <a:pt x="4537" y="3953"/>
                        </a:lnTo>
                        <a:lnTo>
                          <a:pt x="4540" y="3953"/>
                        </a:lnTo>
                        <a:lnTo>
                          <a:pt x="4542" y="3990"/>
                        </a:lnTo>
                        <a:lnTo>
                          <a:pt x="4546" y="3990"/>
                        </a:lnTo>
                        <a:lnTo>
                          <a:pt x="4549" y="4008"/>
                        </a:lnTo>
                        <a:lnTo>
                          <a:pt x="4551" y="3935"/>
                        </a:lnTo>
                        <a:lnTo>
                          <a:pt x="4555" y="3990"/>
                        </a:lnTo>
                        <a:lnTo>
                          <a:pt x="4557" y="4008"/>
                        </a:lnTo>
                        <a:lnTo>
                          <a:pt x="4560" y="3990"/>
                        </a:lnTo>
                        <a:lnTo>
                          <a:pt x="4563" y="3990"/>
                        </a:lnTo>
                        <a:lnTo>
                          <a:pt x="4566" y="3917"/>
                        </a:lnTo>
                        <a:lnTo>
                          <a:pt x="4568" y="3935"/>
                        </a:lnTo>
                        <a:lnTo>
                          <a:pt x="4572" y="3917"/>
                        </a:lnTo>
                        <a:lnTo>
                          <a:pt x="4574" y="3990"/>
                        </a:lnTo>
                        <a:lnTo>
                          <a:pt x="4577" y="3971"/>
                        </a:lnTo>
                        <a:lnTo>
                          <a:pt x="4580" y="4027"/>
                        </a:lnTo>
                        <a:lnTo>
                          <a:pt x="4583" y="3897"/>
                        </a:lnTo>
                        <a:lnTo>
                          <a:pt x="4585" y="3935"/>
                        </a:lnTo>
                        <a:lnTo>
                          <a:pt x="4589" y="3935"/>
                        </a:lnTo>
                        <a:lnTo>
                          <a:pt x="4591" y="4008"/>
                        </a:lnTo>
                        <a:lnTo>
                          <a:pt x="4595" y="3953"/>
                        </a:lnTo>
                        <a:lnTo>
                          <a:pt x="4597" y="4008"/>
                        </a:lnTo>
                        <a:lnTo>
                          <a:pt x="4600" y="3990"/>
                        </a:lnTo>
                        <a:lnTo>
                          <a:pt x="4602" y="4046"/>
                        </a:lnTo>
                        <a:lnTo>
                          <a:pt x="4606" y="4008"/>
                        </a:lnTo>
                        <a:lnTo>
                          <a:pt x="4608" y="3990"/>
                        </a:lnTo>
                        <a:lnTo>
                          <a:pt x="4612" y="3990"/>
                        </a:lnTo>
                        <a:lnTo>
                          <a:pt x="4614" y="4027"/>
                        </a:lnTo>
                        <a:lnTo>
                          <a:pt x="4617" y="3935"/>
                        </a:lnTo>
                        <a:lnTo>
                          <a:pt x="4619" y="3971"/>
                        </a:lnTo>
                        <a:lnTo>
                          <a:pt x="4623" y="3971"/>
                        </a:lnTo>
                        <a:lnTo>
                          <a:pt x="4625" y="3917"/>
                        </a:lnTo>
                        <a:lnTo>
                          <a:pt x="4629" y="3953"/>
                        </a:lnTo>
                        <a:lnTo>
                          <a:pt x="4631" y="4027"/>
                        </a:lnTo>
                        <a:lnTo>
                          <a:pt x="4634" y="4027"/>
                        </a:lnTo>
                        <a:lnTo>
                          <a:pt x="4636" y="3953"/>
                        </a:lnTo>
                        <a:lnTo>
                          <a:pt x="4640" y="3990"/>
                        </a:lnTo>
                        <a:lnTo>
                          <a:pt x="4642" y="3990"/>
                        </a:lnTo>
                        <a:lnTo>
                          <a:pt x="4646" y="4008"/>
                        </a:lnTo>
                        <a:lnTo>
                          <a:pt x="4648" y="3990"/>
                        </a:lnTo>
                        <a:lnTo>
                          <a:pt x="4651" y="3935"/>
                        </a:lnTo>
                        <a:lnTo>
                          <a:pt x="4653" y="3971"/>
                        </a:lnTo>
                        <a:lnTo>
                          <a:pt x="4657" y="3971"/>
                        </a:lnTo>
                        <a:lnTo>
                          <a:pt x="4659" y="3953"/>
                        </a:lnTo>
                        <a:lnTo>
                          <a:pt x="4663" y="3935"/>
                        </a:lnTo>
                        <a:lnTo>
                          <a:pt x="4665" y="3935"/>
                        </a:lnTo>
                        <a:lnTo>
                          <a:pt x="4668" y="3953"/>
                        </a:lnTo>
                        <a:lnTo>
                          <a:pt x="4670" y="4008"/>
                        </a:lnTo>
                        <a:lnTo>
                          <a:pt x="4674" y="3935"/>
                        </a:lnTo>
                        <a:lnTo>
                          <a:pt x="4676" y="3935"/>
                        </a:lnTo>
                        <a:lnTo>
                          <a:pt x="4680" y="3953"/>
                        </a:lnTo>
                        <a:lnTo>
                          <a:pt x="4682" y="3879"/>
                        </a:lnTo>
                        <a:lnTo>
                          <a:pt x="4685" y="3935"/>
                        </a:lnTo>
                        <a:lnTo>
                          <a:pt x="4688" y="3917"/>
                        </a:lnTo>
                        <a:lnTo>
                          <a:pt x="4691" y="3917"/>
                        </a:lnTo>
                        <a:lnTo>
                          <a:pt x="4693" y="3861"/>
                        </a:lnTo>
                        <a:lnTo>
                          <a:pt x="4697" y="3806"/>
                        </a:lnTo>
                        <a:lnTo>
                          <a:pt x="4699" y="3897"/>
                        </a:lnTo>
                        <a:lnTo>
                          <a:pt x="4702" y="3917"/>
                        </a:lnTo>
                        <a:lnTo>
                          <a:pt x="4705" y="3935"/>
                        </a:lnTo>
                        <a:lnTo>
                          <a:pt x="4708" y="3897"/>
                        </a:lnTo>
                        <a:lnTo>
                          <a:pt x="4710" y="3897"/>
                        </a:lnTo>
                        <a:lnTo>
                          <a:pt x="4714" y="3990"/>
                        </a:lnTo>
                        <a:lnTo>
                          <a:pt x="4716" y="3971"/>
                        </a:lnTo>
                        <a:lnTo>
                          <a:pt x="4719" y="3971"/>
                        </a:lnTo>
                        <a:lnTo>
                          <a:pt x="4722" y="3971"/>
                        </a:lnTo>
                        <a:lnTo>
                          <a:pt x="4725" y="3935"/>
                        </a:lnTo>
                        <a:lnTo>
                          <a:pt x="4727" y="3990"/>
                        </a:lnTo>
                        <a:lnTo>
                          <a:pt x="4731" y="3990"/>
                        </a:lnTo>
                        <a:lnTo>
                          <a:pt x="4734" y="3990"/>
                        </a:lnTo>
                        <a:lnTo>
                          <a:pt x="4736" y="3953"/>
                        </a:lnTo>
                        <a:lnTo>
                          <a:pt x="4740" y="4027"/>
                        </a:lnTo>
                        <a:lnTo>
                          <a:pt x="4742" y="4064"/>
                        </a:lnTo>
                        <a:lnTo>
                          <a:pt x="4745" y="4008"/>
                        </a:lnTo>
                        <a:lnTo>
                          <a:pt x="4748" y="3990"/>
                        </a:lnTo>
                        <a:lnTo>
                          <a:pt x="4751" y="3971"/>
                        </a:lnTo>
                        <a:lnTo>
                          <a:pt x="4753" y="4008"/>
                        </a:lnTo>
                        <a:lnTo>
                          <a:pt x="4757" y="4046"/>
                        </a:lnTo>
                        <a:lnTo>
                          <a:pt x="4759" y="4027"/>
                        </a:lnTo>
                        <a:lnTo>
                          <a:pt x="4762" y="4008"/>
                        </a:lnTo>
                        <a:lnTo>
                          <a:pt x="4765" y="3990"/>
                        </a:lnTo>
                        <a:lnTo>
                          <a:pt x="4768" y="4027"/>
                        </a:lnTo>
                        <a:lnTo>
                          <a:pt x="4770" y="4008"/>
                        </a:lnTo>
                        <a:lnTo>
                          <a:pt x="4774" y="3990"/>
                        </a:lnTo>
                        <a:lnTo>
                          <a:pt x="4776" y="4008"/>
                        </a:lnTo>
                        <a:lnTo>
                          <a:pt x="4779" y="3953"/>
                        </a:lnTo>
                        <a:lnTo>
                          <a:pt x="4782" y="3917"/>
                        </a:lnTo>
                        <a:lnTo>
                          <a:pt x="4785" y="4046"/>
                        </a:lnTo>
                        <a:lnTo>
                          <a:pt x="4787" y="3990"/>
                        </a:lnTo>
                        <a:lnTo>
                          <a:pt x="4791" y="4008"/>
                        </a:lnTo>
                        <a:lnTo>
                          <a:pt x="4793" y="4008"/>
                        </a:lnTo>
                        <a:lnTo>
                          <a:pt x="4796" y="4008"/>
                        </a:lnTo>
                        <a:lnTo>
                          <a:pt x="4799" y="3990"/>
                        </a:lnTo>
                        <a:lnTo>
                          <a:pt x="4802" y="3935"/>
                        </a:lnTo>
                        <a:lnTo>
                          <a:pt x="4804" y="3935"/>
                        </a:lnTo>
                        <a:lnTo>
                          <a:pt x="4808" y="4008"/>
                        </a:lnTo>
                        <a:lnTo>
                          <a:pt x="4810" y="3953"/>
                        </a:lnTo>
                        <a:lnTo>
                          <a:pt x="4813" y="3971"/>
                        </a:lnTo>
                        <a:lnTo>
                          <a:pt x="4816" y="3935"/>
                        </a:lnTo>
                        <a:lnTo>
                          <a:pt x="4819" y="3897"/>
                        </a:lnTo>
                        <a:lnTo>
                          <a:pt x="4821" y="3935"/>
                        </a:lnTo>
                        <a:lnTo>
                          <a:pt x="4825" y="3917"/>
                        </a:lnTo>
                        <a:lnTo>
                          <a:pt x="4827" y="3953"/>
                        </a:lnTo>
                        <a:lnTo>
                          <a:pt x="4830" y="3879"/>
                        </a:lnTo>
                        <a:lnTo>
                          <a:pt x="4833" y="3917"/>
                        </a:lnTo>
                        <a:lnTo>
                          <a:pt x="4836" y="3971"/>
                        </a:lnTo>
                        <a:lnTo>
                          <a:pt x="4838" y="4027"/>
                        </a:lnTo>
                        <a:lnTo>
                          <a:pt x="4842" y="4064"/>
                        </a:lnTo>
                        <a:lnTo>
                          <a:pt x="4844" y="3990"/>
                        </a:lnTo>
                        <a:lnTo>
                          <a:pt x="4847" y="3990"/>
                        </a:lnTo>
                        <a:lnTo>
                          <a:pt x="4850" y="3990"/>
                        </a:lnTo>
                        <a:lnTo>
                          <a:pt x="4853" y="4046"/>
                        </a:lnTo>
                        <a:lnTo>
                          <a:pt x="4855" y="3990"/>
                        </a:lnTo>
                        <a:lnTo>
                          <a:pt x="4859" y="4008"/>
                        </a:lnTo>
                        <a:lnTo>
                          <a:pt x="4861" y="4046"/>
                        </a:lnTo>
                        <a:lnTo>
                          <a:pt x="4864" y="4027"/>
                        </a:lnTo>
                        <a:lnTo>
                          <a:pt x="4867" y="4008"/>
                        </a:lnTo>
                        <a:lnTo>
                          <a:pt x="4870" y="4027"/>
                        </a:lnTo>
                        <a:lnTo>
                          <a:pt x="4872" y="3971"/>
                        </a:lnTo>
                        <a:lnTo>
                          <a:pt x="4876" y="4027"/>
                        </a:lnTo>
                        <a:lnTo>
                          <a:pt x="4879" y="4082"/>
                        </a:lnTo>
                        <a:lnTo>
                          <a:pt x="4881" y="4027"/>
                        </a:lnTo>
                        <a:lnTo>
                          <a:pt x="4885" y="4082"/>
                        </a:lnTo>
                        <a:lnTo>
                          <a:pt x="4887" y="4064"/>
                        </a:lnTo>
                        <a:lnTo>
                          <a:pt x="4891" y="4046"/>
                        </a:lnTo>
                        <a:lnTo>
                          <a:pt x="4893" y="3990"/>
                        </a:lnTo>
                        <a:lnTo>
                          <a:pt x="4896" y="3990"/>
                        </a:lnTo>
                        <a:lnTo>
                          <a:pt x="4898" y="3953"/>
                        </a:lnTo>
                        <a:lnTo>
                          <a:pt x="4902" y="3971"/>
                        </a:lnTo>
                        <a:lnTo>
                          <a:pt x="4904" y="4008"/>
                        </a:lnTo>
                        <a:lnTo>
                          <a:pt x="4908" y="4008"/>
                        </a:lnTo>
                        <a:lnTo>
                          <a:pt x="4910" y="4046"/>
                        </a:lnTo>
                        <a:lnTo>
                          <a:pt x="4913" y="3971"/>
                        </a:lnTo>
                        <a:lnTo>
                          <a:pt x="4915" y="4027"/>
                        </a:lnTo>
                        <a:lnTo>
                          <a:pt x="4919" y="3990"/>
                        </a:lnTo>
                        <a:lnTo>
                          <a:pt x="4921" y="4027"/>
                        </a:lnTo>
                        <a:lnTo>
                          <a:pt x="4925" y="4008"/>
                        </a:lnTo>
                        <a:lnTo>
                          <a:pt x="4927" y="3971"/>
                        </a:lnTo>
                        <a:lnTo>
                          <a:pt x="4930" y="3971"/>
                        </a:lnTo>
                        <a:lnTo>
                          <a:pt x="4932" y="3990"/>
                        </a:lnTo>
                        <a:lnTo>
                          <a:pt x="4936" y="3953"/>
                        </a:lnTo>
                        <a:lnTo>
                          <a:pt x="4938" y="3953"/>
                        </a:lnTo>
                        <a:lnTo>
                          <a:pt x="4942" y="3953"/>
                        </a:lnTo>
                        <a:lnTo>
                          <a:pt x="4944" y="3935"/>
                        </a:lnTo>
                        <a:lnTo>
                          <a:pt x="4947" y="3953"/>
                        </a:lnTo>
                        <a:lnTo>
                          <a:pt x="4950" y="3935"/>
                        </a:lnTo>
                        <a:lnTo>
                          <a:pt x="4953" y="3990"/>
                        </a:lnTo>
                        <a:lnTo>
                          <a:pt x="4955" y="4008"/>
                        </a:lnTo>
                        <a:lnTo>
                          <a:pt x="4959" y="3971"/>
                        </a:lnTo>
                        <a:lnTo>
                          <a:pt x="4961" y="3971"/>
                        </a:lnTo>
                        <a:lnTo>
                          <a:pt x="4964" y="4008"/>
                        </a:lnTo>
                        <a:lnTo>
                          <a:pt x="4967" y="4046"/>
                        </a:lnTo>
                        <a:lnTo>
                          <a:pt x="4970" y="3971"/>
                        </a:lnTo>
                        <a:lnTo>
                          <a:pt x="4972" y="3990"/>
                        </a:lnTo>
                        <a:lnTo>
                          <a:pt x="4976" y="3990"/>
                        </a:lnTo>
                        <a:lnTo>
                          <a:pt x="4978" y="4027"/>
                        </a:lnTo>
                        <a:lnTo>
                          <a:pt x="4981" y="3971"/>
                        </a:lnTo>
                        <a:lnTo>
                          <a:pt x="4984" y="3990"/>
                        </a:lnTo>
                        <a:lnTo>
                          <a:pt x="4987" y="4064"/>
                        </a:lnTo>
                        <a:lnTo>
                          <a:pt x="4989" y="4046"/>
                        </a:lnTo>
                        <a:lnTo>
                          <a:pt x="4993" y="4046"/>
                        </a:lnTo>
                        <a:lnTo>
                          <a:pt x="4995" y="4046"/>
                        </a:lnTo>
                        <a:lnTo>
                          <a:pt x="4998" y="4008"/>
                        </a:lnTo>
                        <a:lnTo>
                          <a:pt x="5001" y="4027"/>
                        </a:lnTo>
                        <a:lnTo>
                          <a:pt x="5004" y="3990"/>
                        </a:lnTo>
                        <a:lnTo>
                          <a:pt x="5007" y="4008"/>
                        </a:lnTo>
                        <a:lnTo>
                          <a:pt x="5010" y="3971"/>
                        </a:lnTo>
                        <a:lnTo>
                          <a:pt x="5013" y="4008"/>
                        </a:lnTo>
                        <a:lnTo>
                          <a:pt x="5015" y="4064"/>
                        </a:lnTo>
                        <a:lnTo>
                          <a:pt x="5019" y="3990"/>
                        </a:lnTo>
                        <a:lnTo>
                          <a:pt x="5021" y="3990"/>
                        </a:lnTo>
                        <a:lnTo>
                          <a:pt x="5024" y="3990"/>
                        </a:lnTo>
                        <a:lnTo>
                          <a:pt x="5027" y="4008"/>
                        </a:lnTo>
                        <a:lnTo>
                          <a:pt x="5030" y="3990"/>
                        </a:lnTo>
                        <a:lnTo>
                          <a:pt x="5032" y="3971"/>
                        </a:lnTo>
                        <a:lnTo>
                          <a:pt x="5036" y="4027"/>
                        </a:lnTo>
                        <a:lnTo>
                          <a:pt x="5038" y="3971"/>
                        </a:lnTo>
                        <a:lnTo>
                          <a:pt x="5041" y="4046"/>
                        </a:lnTo>
                        <a:lnTo>
                          <a:pt x="5044" y="4064"/>
                        </a:lnTo>
                        <a:lnTo>
                          <a:pt x="5047" y="4046"/>
                        </a:lnTo>
                        <a:lnTo>
                          <a:pt x="5049" y="3971"/>
                        </a:lnTo>
                        <a:lnTo>
                          <a:pt x="5053" y="3971"/>
                        </a:lnTo>
                        <a:lnTo>
                          <a:pt x="5055" y="3971"/>
                        </a:lnTo>
                        <a:lnTo>
                          <a:pt x="5058" y="3953"/>
                        </a:lnTo>
                        <a:lnTo>
                          <a:pt x="5061" y="3971"/>
                        </a:lnTo>
                        <a:lnTo>
                          <a:pt x="5064" y="3971"/>
                        </a:lnTo>
                        <a:lnTo>
                          <a:pt x="5066" y="3935"/>
                        </a:lnTo>
                        <a:lnTo>
                          <a:pt x="5070" y="4027"/>
                        </a:lnTo>
                        <a:lnTo>
                          <a:pt x="5072" y="3953"/>
                        </a:lnTo>
                        <a:lnTo>
                          <a:pt x="5075" y="3953"/>
                        </a:lnTo>
                        <a:lnTo>
                          <a:pt x="5078" y="3953"/>
                        </a:lnTo>
                        <a:lnTo>
                          <a:pt x="5081" y="3971"/>
                        </a:lnTo>
                        <a:lnTo>
                          <a:pt x="5083" y="4027"/>
                        </a:lnTo>
                        <a:lnTo>
                          <a:pt x="5087" y="4027"/>
                        </a:lnTo>
                        <a:lnTo>
                          <a:pt x="5089" y="3990"/>
                        </a:lnTo>
                        <a:lnTo>
                          <a:pt x="5092" y="3971"/>
                        </a:lnTo>
                        <a:lnTo>
                          <a:pt x="5095" y="3953"/>
                        </a:lnTo>
                        <a:lnTo>
                          <a:pt x="5098" y="4008"/>
                        </a:lnTo>
                        <a:lnTo>
                          <a:pt x="5100" y="4008"/>
                        </a:lnTo>
                        <a:lnTo>
                          <a:pt x="5104" y="3971"/>
                        </a:lnTo>
                        <a:lnTo>
                          <a:pt x="5106" y="3971"/>
                        </a:lnTo>
                        <a:lnTo>
                          <a:pt x="5109" y="3935"/>
                        </a:lnTo>
                        <a:lnTo>
                          <a:pt x="5112" y="4008"/>
                        </a:lnTo>
                        <a:lnTo>
                          <a:pt x="5115" y="4008"/>
                        </a:lnTo>
                        <a:lnTo>
                          <a:pt x="5118" y="3990"/>
                        </a:lnTo>
                        <a:lnTo>
                          <a:pt x="5121" y="3971"/>
                        </a:lnTo>
                        <a:lnTo>
                          <a:pt x="5124" y="4082"/>
                        </a:lnTo>
                        <a:lnTo>
                          <a:pt x="5126" y="4064"/>
                        </a:lnTo>
                        <a:lnTo>
                          <a:pt x="5130" y="4027"/>
                        </a:lnTo>
                        <a:lnTo>
                          <a:pt x="5132" y="3953"/>
                        </a:lnTo>
                        <a:lnTo>
                          <a:pt x="5136" y="3953"/>
                        </a:lnTo>
                        <a:lnTo>
                          <a:pt x="5138" y="4046"/>
                        </a:lnTo>
                        <a:lnTo>
                          <a:pt x="5141" y="4027"/>
                        </a:lnTo>
                        <a:lnTo>
                          <a:pt x="5143" y="3971"/>
                        </a:lnTo>
                        <a:lnTo>
                          <a:pt x="5147" y="3971"/>
                        </a:lnTo>
                        <a:lnTo>
                          <a:pt x="5149" y="4064"/>
                        </a:lnTo>
                        <a:lnTo>
                          <a:pt x="5153" y="4027"/>
                        </a:lnTo>
                        <a:lnTo>
                          <a:pt x="5155" y="3953"/>
                        </a:lnTo>
                        <a:lnTo>
                          <a:pt x="5158" y="4046"/>
                        </a:lnTo>
                        <a:lnTo>
                          <a:pt x="5160" y="4046"/>
                        </a:lnTo>
                        <a:lnTo>
                          <a:pt x="5164" y="4008"/>
                        </a:lnTo>
                        <a:lnTo>
                          <a:pt x="5166" y="4027"/>
                        </a:lnTo>
                        <a:lnTo>
                          <a:pt x="5170" y="3971"/>
                        </a:lnTo>
                        <a:lnTo>
                          <a:pt x="5172" y="3990"/>
                        </a:lnTo>
                        <a:lnTo>
                          <a:pt x="5175" y="3953"/>
                        </a:lnTo>
                        <a:lnTo>
                          <a:pt x="5177" y="4046"/>
                        </a:lnTo>
                        <a:lnTo>
                          <a:pt x="5181" y="4046"/>
                        </a:lnTo>
                        <a:lnTo>
                          <a:pt x="5183" y="4064"/>
                        </a:lnTo>
                        <a:lnTo>
                          <a:pt x="5187" y="4008"/>
                        </a:lnTo>
                        <a:lnTo>
                          <a:pt x="5189" y="3971"/>
                        </a:lnTo>
                        <a:lnTo>
                          <a:pt x="5192" y="3990"/>
                        </a:lnTo>
                        <a:lnTo>
                          <a:pt x="5194" y="3917"/>
                        </a:lnTo>
                        <a:lnTo>
                          <a:pt x="5198" y="3935"/>
                        </a:lnTo>
                        <a:lnTo>
                          <a:pt x="5200" y="3861"/>
                        </a:lnTo>
                        <a:lnTo>
                          <a:pt x="5204" y="3935"/>
                        </a:lnTo>
                        <a:lnTo>
                          <a:pt x="5206" y="3917"/>
                        </a:lnTo>
                        <a:lnTo>
                          <a:pt x="5209" y="3990"/>
                        </a:lnTo>
                        <a:lnTo>
                          <a:pt x="5211" y="3935"/>
                        </a:lnTo>
                        <a:lnTo>
                          <a:pt x="5215" y="3971"/>
                        </a:lnTo>
                        <a:lnTo>
                          <a:pt x="5217" y="3917"/>
                        </a:lnTo>
                        <a:lnTo>
                          <a:pt x="5221" y="3953"/>
                        </a:lnTo>
                        <a:lnTo>
                          <a:pt x="5224" y="4046"/>
                        </a:lnTo>
                        <a:lnTo>
                          <a:pt x="5226" y="3971"/>
                        </a:lnTo>
                        <a:lnTo>
                          <a:pt x="5230" y="3971"/>
                        </a:lnTo>
                        <a:lnTo>
                          <a:pt x="5232" y="4082"/>
                        </a:lnTo>
                        <a:lnTo>
                          <a:pt x="5235" y="4027"/>
                        </a:lnTo>
                        <a:lnTo>
                          <a:pt x="5238" y="4008"/>
                        </a:lnTo>
                        <a:lnTo>
                          <a:pt x="5241" y="4008"/>
                        </a:lnTo>
                        <a:lnTo>
                          <a:pt x="5243" y="4027"/>
                        </a:lnTo>
                        <a:lnTo>
                          <a:pt x="5247" y="4027"/>
                        </a:lnTo>
                        <a:lnTo>
                          <a:pt x="5249" y="4064"/>
                        </a:lnTo>
                        <a:lnTo>
                          <a:pt x="5252" y="3990"/>
                        </a:lnTo>
                        <a:lnTo>
                          <a:pt x="5255" y="3953"/>
                        </a:lnTo>
                        <a:lnTo>
                          <a:pt x="5258" y="3990"/>
                        </a:lnTo>
                        <a:lnTo>
                          <a:pt x="5260" y="4046"/>
                        </a:lnTo>
                        <a:lnTo>
                          <a:pt x="5264" y="4027"/>
                        </a:lnTo>
                        <a:lnTo>
                          <a:pt x="5266" y="4064"/>
                        </a:lnTo>
                        <a:lnTo>
                          <a:pt x="5269" y="4082"/>
                        </a:lnTo>
                        <a:lnTo>
                          <a:pt x="5272" y="4027"/>
                        </a:lnTo>
                        <a:lnTo>
                          <a:pt x="5275" y="4046"/>
                        </a:lnTo>
                        <a:lnTo>
                          <a:pt x="5277" y="3971"/>
                        </a:lnTo>
                        <a:lnTo>
                          <a:pt x="5281" y="4027"/>
                        </a:lnTo>
                        <a:lnTo>
                          <a:pt x="5283" y="3990"/>
                        </a:lnTo>
                        <a:lnTo>
                          <a:pt x="5286" y="4064"/>
                        </a:lnTo>
                        <a:lnTo>
                          <a:pt x="5289" y="3971"/>
                        </a:lnTo>
                        <a:lnTo>
                          <a:pt x="5292" y="3971"/>
                        </a:lnTo>
                        <a:lnTo>
                          <a:pt x="5294" y="4064"/>
                        </a:lnTo>
                        <a:lnTo>
                          <a:pt x="5298" y="4064"/>
                        </a:lnTo>
                        <a:lnTo>
                          <a:pt x="5300" y="4064"/>
                        </a:lnTo>
                        <a:lnTo>
                          <a:pt x="5303" y="4008"/>
                        </a:lnTo>
                        <a:lnTo>
                          <a:pt x="5306" y="4027"/>
                        </a:lnTo>
                        <a:lnTo>
                          <a:pt x="5309" y="4008"/>
                        </a:lnTo>
                        <a:lnTo>
                          <a:pt x="5311" y="4008"/>
                        </a:lnTo>
                        <a:lnTo>
                          <a:pt x="5315" y="3971"/>
                        </a:lnTo>
                        <a:lnTo>
                          <a:pt x="5318" y="4027"/>
                        </a:lnTo>
                        <a:lnTo>
                          <a:pt x="5320" y="3990"/>
                        </a:lnTo>
                        <a:lnTo>
                          <a:pt x="5324" y="3917"/>
                        </a:lnTo>
                        <a:lnTo>
                          <a:pt x="5326" y="3971"/>
                        </a:lnTo>
                        <a:lnTo>
                          <a:pt x="5329" y="3953"/>
                        </a:lnTo>
                        <a:lnTo>
                          <a:pt x="5332" y="3990"/>
                        </a:lnTo>
                        <a:lnTo>
                          <a:pt x="5335" y="3990"/>
                        </a:lnTo>
                        <a:lnTo>
                          <a:pt x="5337" y="3953"/>
                        </a:lnTo>
                        <a:lnTo>
                          <a:pt x="5341" y="4046"/>
                        </a:lnTo>
                        <a:lnTo>
                          <a:pt x="5343" y="4027"/>
                        </a:lnTo>
                        <a:lnTo>
                          <a:pt x="5346" y="3990"/>
                        </a:lnTo>
                        <a:lnTo>
                          <a:pt x="5349" y="4008"/>
                        </a:lnTo>
                        <a:lnTo>
                          <a:pt x="5352" y="4008"/>
                        </a:lnTo>
                        <a:lnTo>
                          <a:pt x="5354" y="3990"/>
                        </a:lnTo>
                        <a:lnTo>
                          <a:pt x="5358" y="4027"/>
                        </a:lnTo>
                        <a:lnTo>
                          <a:pt x="5360" y="4046"/>
                        </a:lnTo>
                        <a:lnTo>
                          <a:pt x="5363" y="4046"/>
                        </a:lnTo>
                        <a:lnTo>
                          <a:pt x="5366" y="3971"/>
                        </a:lnTo>
                        <a:lnTo>
                          <a:pt x="5369" y="3990"/>
                        </a:lnTo>
                        <a:lnTo>
                          <a:pt x="5371" y="4008"/>
                        </a:lnTo>
                        <a:lnTo>
                          <a:pt x="5375" y="3990"/>
                        </a:lnTo>
                        <a:lnTo>
                          <a:pt x="5377" y="3953"/>
                        </a:lnTo>
                        <a:lnTo>
                          <a:pt x="5380" y="4008"/>
                        </a:lnTo>
                        <a:lnTo>
                          <a:pt x="5383" y="4046"/>
                        </a:lnTo>
                        <a:lnTo>
                          <a:pt x="5386" y="4027"/>
                        </a:lnTo>
                        <a:lnTo>
                          <a:pt x="5388" y="3971"/>
                        </a:lnTo>
                        <a:lnTo>
                          <a:pt x="5392" y="3971"/>
                        </a:lnTo>
                        <a:lnTo>
                          <a:pt x="5394" y="3971"/>
                        </a:lnTo>
                        <a:lnTo>
                          <a:pt x="5397" y="4008"/>
                        </a:lnTo>
                        <a:lnTo>
                          <a:pt x="5400" y="4046"/>
                        </a:lnTo>
                        <a:lnTo>
                          <a:pt x="5403" y="3990"/>
                        </a:lnTo>
                        <a:lnTo>
                          <a:pt x="5407" y="4027"/>
                        </a:lnTo>
                        <a:lnTo>
                          <a:pt x="5409" y="4027"/>
                        </a:lnTo>
                        <a:lnTo>
                          <a:pt x="5412" y="4046"/>
                        </a:lnTo>
                        <a:lnTo>
                          <a:pt x="5415" y="4046"/>
                        </a:lnTo>
                        <a:lnTo>
                          <a:pt x="5418" y="4064"/>
                        </a:lnTo>
                        <a:lnTo>
                          <a:pt x="5420" y="4008"/>
                        </a:lnTo>
                        <a:lnTo>
                          <a:pt x="5424" y="3971"/>
                        </a:lnTo>
                        <a:lnTo>
                          <a:pt x="5426" y="4008"/>
                        </a:lnTo>
                        <a:lnTo>
                          <a:pt x="5429" y="3990"/>
                        </a:lnTo>
                        <a:lnTo>
                          <a:pt x="5432" y="4027"/>
                        </a:lnTo>
                        <a:lnTo>
                          <a:pt x="5435" y="3990"/>
                        </a:lnTo>
                        <a:lnTo>
                          <a:pt x="5437" y="3953"/>
                        </a:lnTo>
                        <a:lnTo>
                          <a:pt x="5441" y="3917"/>
                        </a:lnTo>
                        <a:lnTo>
                          <a:pt x="5443" y="3953"/>
                        </a:lnTo>
                        <a:lnTo>
                          <a:pt x="5446" y="3917"/>
                        </a:lnTo>
                        <a:lnTo>
                          <a:pt x="5449" y="3861"/>
                        </a:lnTo>
                        <a:lnTo>
                          <a:pt x="5452" y="3971"/>
                        </a:lnTo>
                        <a:lnTo>
                          <a:pt x="5454" y="3935"/>
                        </a:lnTo>
                        <a:lnTo>
                          <a:pt x="5458" y="3990"/>
                        </a:lnTo>
                        <a:lnTo>
                          <a:pt x="5460" y="3971"/>
                        </a:lnTo>
                        <a:lnTo>
                          <a:pt x="5463" y="4008"/>
                        </a:lnTo>
                        <a:lnTo>
                          <a:pt x="5466" y="4008"/>
                        </a:lnTo>
                        <a:lnTo>
                          <a:pt x="5469" y="4027"/>
                        </a:lnTo>
                        <a:lnTo>
                          <a:pt x="5471" y="3971"/>
                        </a:lnTo>
                        <a:lnTo>
                          <a:pt x="5475" y="3917"/>
                        </a:lnTo>
                        <a:lnTo>
                          <a:pt x="5477" y="3971"/>
                        </a:lnTo>
                        <a:lnTo>
                          <a:pt x="5480" y="4046"/>
                        </a:lnTo>
                        <a:lnTo>
                          <a:pt x="5483" y="3990"/>
                        </a:lnTo>
                        <a:lnTo>
                          <a:pt x="5486" y="4008"/>
                        </a:lnTo>
                        <a:lnTo>
                          <a:pt x="5489" y="3990"/>
                        </a:lnTo>
                        <a:lnTo>
                          <a:pt x="5492" y="4064"/>
                        </a:lnTo>
                        <a:lnTo>
                          <a:pt x="5495" y="3990"/>
                        </a:lnTo>
                        <a:lnTo>
                          <a:pt x="5497" y="3990"/>
                        </a:lnTo>
                        <a:lnTo>
                          <a:pt x="5501" y="4027"/>
                        </a:lnTo>
                        <a:lnTo>
                          <a:pt x="5503" y="3990"/>
                        </a:lnTo>
                        <a:lnTo>
                          <a:pt x="5506" y="3935"/>
                        </a:lnTo>
                        <a:lnTo>
                          <a:pt x="5509" y="4027"/>
                        </a:lnTo>
                        <a:lnTo>
                          <a:pt x="5512" y="3990"/>
                        </a:lnTo>
                        <a:lnTo>
                          <a:pt x="5514" y="4027"/>
                        </a:lnTo>
                        <a:lnTo>
                          <a:pt x="5518" y="4027"/>
                        </a:lnTo>
                        <a:lnTo>
                          <a:pt x="5520" y="3953"/>
                        </a:lnTo>
                        <a:lnTo>
                          <a:pt x="5523" y="4008"/>
                        </a:lnTo>
                        <a:lnTo>
                          <a:pt x="5526" y="3990"/>
                        </a:lnTo>
                        <a:lnTo>
                          <a:pt x="5529" y="4008"/>
                        </a:lnTo>
                        <a:lnTo>
                          <a:pt x="5531" y="4008"/>
                        </a:lnTo>
                        <a:lnTo>
                          <a:pt x="5535" y="3990"/>
                        </a:lnTo>
                        <a:lnTo>
                          <a:pt x="5537" y="4008"/>
                        </a:lnTo>
                        <a:lnTo>
                          <a:pt x="5540" y="4008"/>
                        </a:lnTo>
                        <a:lnTo>
                          <a:pt x="5543" y="4008"/>
                        </a:lnTo>
                        <a:lnTo>
                          <a:pt x="5546" y="4008"/>
                        </a:lnTo>
                        <a:lnTo>
                          <a:pt x="5548" y="3935"/>
                        </a:lnTo>
                        <a:lnTo>
                          <a:pt x="5552" y="3917"/>
                        </a:lnTo>
                        <a:lnTo>
                          <a:pt x="5554" y="3953"/>
                        </a:lnTo>
                        <a:lnTo>
                          <a:pt x="5557" y="3935"/>
                        </a:lnTo>
                        <a:lnTo>
                          <a:pt x="5560" y="3971"/>
                        </a:lnTo>
                        <a:lnTo>
                          <a:pt x="5563" y="3990"/>
                        </a:lnTo>
                        <a:lnTo>
                          <a:pt x="5565" y="4064"/>
                        </a:lnTo>
                        <a:lnTo>
                          <a:pt x="5569" y="3971"/>
                        </a:lnTo>
                        <a:lnTo>
                          <a:pt x="5572" y="3990"/>
                        </a:lnTo>
                        <a:lnTo>
                          <a:pt x="5574" y="3917"/>
                        </a:lnTo>
                        <a:lnTo>
                          <a:pt x="5578" y="3990"/>
                        </a:lnTo>
                        <a:lnTo>
                          <a:pt x="5580" y="4008"/>
                        </a:lnTo>
                        <a:lnTo>
                          <a:pt x="5584" y="3990"/>
                        </a:lnTo>
                        <a:lnTo>
                          <a:pt x="5586" y="3953"/>
                        </a:lnTo>
                        <a:lnTo>
                          <a:pt x="5589" y="3953"/>
                        </a:lnTo>
                        <a:lnTo>
                          <a:pt x="5591" y="4008"/>
                        </a:lnTo>
                        <a:lnTo>
                          <a:pt x="5595" y="4008"/>
                        </a:lnTo>
                        <a:lnTo>
                          <a:pt x="5597" y="4027"/>
                        </a:lnTo>
                        <a:lnTo>
                          <a:pt x="5601" y="3971"/>
                        </a:lnTo>
                        <a:lnTo>
                          <a:pt x="5603" y="4008"/>
                        </a:lnTo>
                        <a:lnTo>
                          <a:pt x="5606" y="4064"/>
                        </a:lnTo>
                        <a:lnTo>
                          <a:pt x="5608" y="4008"/>
                        </a:lnTo>
                        <a:lnTo>
                          <a:pt x="5612" y="4008"/>
                        </a:lnTo>
                        <a:lnTo>
                          <a:pt x="5614" y="3971"/>
                        </a:lnTo>
                        <a:lnTo>
                          <a:pt x="5618" y="4046"/>
                        </a:lnTo>
                        <a:lnTo>
                          <a:pt x="5620" y="4046"/>
                        </a:lnTo>
                        <a:lnTo>
                          <a:pt x="5623" y="4027"/>
                        </a:lnTo>
                        <a:lnTo>
                          <a:pt x="5625" y="3953"/>
                        </a:lnTo>
                        <a:lnTo>
                          <a:pt x="5629" y="4064"/>
                        </a:lnTo>
                        <a:lnTo>
                          <a:pt x="5631" y="4046"/>
                        </a:lnTo>
                        <a:lnTo>
                          <a:pt x="5635" y="4008"/>
                        </a:lnTo>
                        <a:lnTo>
                          <a:pt x="5637" y="4008"/>
                        </a:lnTo>
                        <a:lnTo>
                          <a:pt x="5640" y="4008"/>
                        </a:lnTo>
                        <a:lnTo>
                          <a:pt x="5642" y="3953"/>
                        </a:lnTo>
                        <a:lnTo>
                          <a:pt x="5646" y="4008"/>
                        </a:lnTo>
                        <a:lnTo>
                          <a:pt x="5649" y="4027"/>
                        </a:lnTo>
                        <a:lnTo>
                          <a:pt x="5652" y="4008"/>
                        </a:lnTo>
                        <a:lnTo>
                          <a:pt x="5655" y="3971"/>
                        </a:lnTo>
                        <a:lnTo>
                          <a:pt x="5657" y="3990"/>
                        </a:lnTo>
                        <a:lnTo>
                          <a:pt x="5661" y="4008"/>
                        </a:lnTo>
                        <a:lnTo>
                          <a:pt x="5663" y="3953"/>
                        </a:lnTo>
                        <a:lnTo>
                          <a:pt x="5666" y="4008"/>
                        </a:lnTo>
                        <a:lnTo>
                          <a:pt x="5669" y="4008"/>
                        </a:lnTo>
                        <a:lnTo>
                          <a:pt x="5672" y="3971"/>
                        </a:lnTo>
                        <a:lnTo>
                          <a:pt x="5674" y="4082"/>
                        </a:lnTo>
                        <a:lnTo>
                          <a:pt x="5678" y="4046"/>
                        </a:lnTo>
                        <a:lnTo>
                          <a:pt x="5680" y="3953"/>
                        </a:lnTo>
                        <a:lnTo>
                          <a:pt x="5683" y="3990"/>
                        </a:lnTo>
                        <a:lnTo>
                          <a:pt x="5686" y="4008"/>
                        </a:lnTo>
                        <a:lnTo>
                          <a:pt x="5689" y="4027"/>
                        </a:lnTo>
                        <a:lnTo>
                          <a:pt x="5691" y="4008"/>
                        </a:lnTo>
                        <a:lnTo>
                          <a:pt x="5695" y="3990"/>
                        </a:lnTo>
                        <a:lnTo>
                          <a:pt x="5697" y="3990"/>
                        </a:lnTo>
                        <a:lnTo>
                          <a:pt x="5700" y="4027"/>
                        </a:lnTo>
                        <a:lnTo>
                          <a:pt x="5703" y="3990"/>
                        </a:lnTo>
                        <a:lnTo>
                          <a:pt x="5706" y="3971"/>
                        </a:lnTo>
                        <a:lnTo>
                          <a:pt x="5708" y="4027"/>
                        </a:lnTo>
                        <a:lnTo>
                          <a:pt x="5712" y="3935"/>
                        </a:lnTo>
                        <a:lnTo>
                          <a:pt x="5714" y="4008"/>
                        </a:lnTo>
                        <a:lnTo>
                          <a:pt x="5717" y="3935"/>
                        </a:lnTo>
                        <a:lnTo>
                          <a:pt x="5721" y="4008"/>
                        </a:lnTo>
                        <a:lnTo>
                          <a:pt x="5723" y="3971"/>
                        </a:lnTo>
                        <a:lnTo>
                          <a:pt x="5726" y="3953"/>
                        </a:lnTo>
                        <a:lnTo>
                          <a:pt x="5729" y="3953"/>
                        </a:lnTo>
                        <a:lnTo>
                          <a:pt x="5732" y="3971"/>
                        </a:lnTo>
                        <a:lnTo>
                          <a:pt x="5734" y="3897"/>
                        </a:lnTo>
                        <a:lnTo>
                          <a:pt x="5738" y="3953"/>
                        </a:lnTo>
                        <a:lnTo>
                          <a:pt x="5740" y="3990"/>
                        </a:lnTo>
                        <a:lnTo>
                          <a:pt x="5743" y="3971"/>
                        </a:lnTo>
                        <a:lnTo>
                          <a:pt x="5746" y="3935"/>
                        </a:lnTo>
                        <a:lnTo>
                          <a:pt x="5749" y="3990"/>
                        </a:lnTo>
                        <a:lnTo>
                          <a:pt x="5751" y="3990"/>
                        </a:lnTo>
                        <a:lnTo>
                          <a:pt x="5755" y="4008"/>
                        </a:lnTo>
                        <a:lnTo>
                          <a:pt x="5757" y="3935"/>
                        </a:lnTo>
                        <a:lnTo>
                          <a:pt x="5760" y="3990"/>
                        </a:lnTo>
                        <a:lnTo>
                          <a:pt x="5763" y="3971"/>
                        </a:lnTo>
                        <a:lnTo>
                          <a:pt x="5766" y="4008"/>
                        </a:lnTo>
                        <a:lnTo>
                          <a:pt x="5768" y="3971"/>
                        </a:lnTo>
                        <a:lnTo>
                          <a:pt x="5772" y="3990"/>
                        </a:lnTo>
                        <a:lnTo>
                          <a:pt x="5774" y="3971"/>
                        </a:lnTo>
                        <a:lnTo>
                          <a:pt x="5777" y="3953"/>
                        </a:lnTo>
                        <a:lnTo>
                          <a:pt x="5780" y="3935"/>
                        </a:lnTo>
                        <a:lnTo>
                          <a:pt x="5783" y="3953"/>
                        </a:lnTo>
                        <a:lnTo>
                          <a:pt x="5785" y="4008"/>
                        </a:lnTo>
                        <a:lnTo>
                          <a:pt x="5789" y="3990"/>
                        </a:lnTo>
                        <a:lnTo>
                          <a:pt x="5792" y="3971"/>
                        </a:lnTo>
                        <a:lnTo>
                          <a:pt x="5794" y="3990"/>
                        </a:lnTo>
                        <a:lnTo>
                          <a:pt x="5798" y="4008"/>
                        </a:lnTo>
                        <a:lnTo>
                          <a:pt x="5800" y="3990"/>
                        </a:lnTo>
                        <a:lnTo>
                          <a:pt x="5804" y="3971"/>
                        </a:lnTo>
                        <a:lnTo>
                          <a:pt x="5806" y="3990"/>
                        </a:lnTo>
                        <a:lnTo>
                          <a:pt x="5809" y="4008"/>
                        </a:lnTo>
                        <a:lnTo>
                          <a:pt x="5811" y="3953"/>
                        </a:lnTo>
                        <a:lnTo>
                          <a:pt x="5815" y="3953"/>
                        </a:lnTo>
                        <a:lnTo>
                          <a:pt x="5817" y="3935"/>
                        </a:lnTo>
                        <a:lnTo>
                          <a:pt x="5821" y="3917"/>
                        </a:lnTo>
                        <a:lnTo>
                          <a:pt x="5823" y="3953"/>
                        </a:lnTo>
                        <a:lnTo>
                          <a:pt x="5826" y="3953"/>
                        </a:lnTo>
                        <a:lnTo>
                          <a:pt x="5828" y="3953"/>
                        </a:lnTo>
                        <a:lnTo>
                          <a:pt x="5832" y="3935"/>
                        </a:lnTo>
                        <a:lnTo>
                          <a:pt x="5834" y="3897"/>
                        </a:lnTo>
                        <a:lnTo>
                          <a:pt x="5838" y="3897"/>
                        </a:lnTo>
                        <a:lnTo>
                          <a:pt x="5840" y="3897"/>
                        </a:lnTo>
                        <a:lnTo>
                          <a:pt x="5843" y="3935"/>
                        </a:lnTo>
                        <a:lnTo>
                          <a:pt x="5845" y="3917"/>
                        </a:lnTo>
                        <a:lnTo>
                          <a:pt x="5849" y="3879"/>
                        </a:lnTo>
                        <a:lnTo>
                          <a:pt x="5851" y="3953"/>
                        </a:lnTo>
                        <a:lnTo>
                          <a:pt x="5855" y="4027"/>
                        </a:lnTo>
                        <a:lnTo>
                          <a:pt x="5857" y="3953"/>
                        </a:lnTo>
                        <a:lnTo>
                          <a:pt x="5860" y="3971"/>
                        </a:lnTo>
                        <a:lnTo>
                          <a:pt x="5864" y="3953"/>
                        </a:lnTo>
                        <a:lnTo>
                          <a:pt x="5866" y="3971"/>
                        </a:lnTo>
                        <a:lnTo>
                          <a:pt x="5869" y="3953"/>
                        </a:lnTo>
                        <a:lnTo>
                          <a:pt x="5872" y="3971"/>
                        </a:lnTo>
                        <a:lnTo>
                          <a:pt x="5875" y="4008"/>
                        </a:lnTo>
                        <a:lnTo>
                          <a:pt x="5877" y="3990"/>
                        </a:lnTo>
                        <a:lnTo>
                          <a:pt x="5881" y="4027"/>
                        </a:lnTo>
                        <a:lnTo>
                          <a:pt x="5883" y="4008"/>
                        </a:lnTo>
                        <a:lnTo>
                          <a:pt x="5886" y="3990"/>
                        </a:lnTo>
                        <a:lnTo>
                          <a:pt x="5889" y="4008"/>
                        </a:lnTo>
                        <a:lnTo>
                          <a:pt x="5892" y="4120"/>
                        </a:lnTo>
                        <a:lnTo>
                          <a:pt x="5894" y="3990"/>
                        </a:lnTo>
                        <a:lnTo>
                          <a:pt x="5898" y="3990"/>
                        </a:lnTo>
                        <a:lnTo>
                          <a:pt x="5900" y="3953"/>
                        </a:lnTo>
                        <a:lnTo>
                          <a:pt x="5903" y="3971"/>
                        </a:lnTo>
                        <a:lnTo>
                          <a:pt x="5906" y="3917"/>
                        </a:lnTo>
                        <a:lnTo>
                          <a:pt x="5909" y="3953"/>
                        </a:lnTo>
                        <a:lnTo>
                          <a:pt x="5911" y="4008"/>
                        </a:lnTo>
                        <a:lnTo>
                          <a:pt x="5915" y="3990"/>
                        </a:lnTo>
                        <a:lnTo>
                          <a:pt x="5917" y="3953"/>
                        </a:lnTo>
                        <a:lnTo>
                          <a:pt x="5920" y="3935"/>
                        </a:lnTo>
                        <a:lnTo>
                          <a:pt x="5924" y="4008"/>
                        </a:lnTo>
                        <a:lnTo>
                          <a:pt x="5926" y="4008"/>
                        </a:lnTo>
                        <a:lnTo>
                          <a:pt x="5929" y="3953"/>
                        </a:lnTo>
                        <a:lnTo>
                          <a:pt x="5932" y="4008"/>
                        </a:lnTo>
                        <a:lnTo>
                          <a:pt x="5935" y="4008"/>
                        </a:lnTo>
                        <a:lnTo>
                          <a:pt x="5937" y="4027"/>
                        </a:lnTo>
                        <a:lnTo>
                          <a:pt x="5941" y="3935"/>
                        </a:lnTo>
                        <a:lnTo>
                          <a:pt x="5943" y="3953"/>
                        </a:lnTo>
                        <a:lnTo>
                          <a:pt x="5946" y="4064"/>
                        </a:lnTo>
                        <a:lnTo>
                          <a:pt x="5949" y="3990"/>
                        </a:lnTo>
                        <a:lnTo>
                          <a:pt x="5952" y="4008"/>
                        </a:lnTo>
                        <a:lnTo>
                          <a:pt x="5954" y="3990"/>
                        </a:lnTo>
                        <a:lnTo>
                          <a:pt x="5958" y="3990"/>
                        </a:lnTo>
                        <a:lnTo>
                          <a:pt x="5960" y="3935"/>
                        </a:lnTo>
                        <a:lnTo>
                          <a:pt x="5963" y="3971"/>
                        </a:lnTo>
                        <a:lnTo>
                          <a:pt x="5966" y="3842"/>
                        </a:lnTo>
                        <a:lnTo>
                          <a:pt x="5969" y="3842"/>
                        </a:lnTo>
                        <a:lnTo>
                          <a:pt x="5971" y="3861"/>
                        </a:lnTo>
                        <a:lnTo>
                          <a:pt x="5975" y="3861"/>
                        </a:lnTo>
                        <a:lnTo>
                          <a:pt x="5977" y="3842"/>
                        </a:lnTo>
                        <a:lnTo>
                          <a:pt x="5980" y="3935"/>
                        </a:lnTo>
                        <a:lnTo>
                          <a:pt x="5983" y="3953"/>
                        </a:lnTo>
                        <a:lnTo>
                          <a:pt x="5986" y="3935"/>
                        </a:lnTo>
                        <a:lnTo>
                          <a:pt x="5990" y="3971"/>
                        </a:lnTo>
                        <a:lnTo>
                          <a:pt x="5992" y="3971"/>
                        </a:lnTo>
                        <a:lnTo>
                          <a:pt x="5995" y="3953"/>
                        </a:lnTo>
                        <a:lnTo>
                          <a:pt x="5997" y="3935"/>
                        </a:lnTo>
                        <a:lnTo>
                          <a:pt x="6001" y="3953"/>
                        </a:lnTo>
                        <a:lnTo>
                          <a:pt x="6003" y="4008"/>
                        </a:lnTo>
                        <a:lnTo>
                          <a:pt x="6007" y="4046"/>
                        </a:lnTo>
                        <a:lnTo>
                          <a:pt x="6009" y="3990"/>
                        </a:lnTo>
                        <a:lnTo>
                          <a:pt x="6012" y="4027"/>
                        </a:lnTo>
                        <a:lnTo>
                          <a:pt x="6014" y="4027"/>
                        </a:lnTo>
                        <a:lnTo>
                          <a:pt x="6018" y="4027"/>
                        </a:lnTo>
                        <a:lnTo>
                          <a:pt x="6020" y="4046"/>
                        </a:lnTo>
                        <a:lnTo>
                          <a:pt x="6024" y="3990"/>
                        </a:lnTo>
                        <a:lnTo>
                          <a:pt x="6026" y="4046"/>
                        </a:lnTo>
                        <a:lnTo>
                          <a:pt x="6029" y="4027"/>
                        </a:lnTo>
                        <a:lnTo>
                          <a:pt x="6031" y="4008"/>
                        </a:lnTo>
                        <a:lnTo>
                          <a:pt x="6035" y="4027"/>
                        </a:lnTo>
                        <a:lnTo>
                          <a:pt x="6037" y="3917"/>
                        </a:lnTo>
                        <a:lnTo>
                          <a:pt x="6041" y="3990"/>
                        </a:lnTo>
                        <a:lnTo>
                          <a:pt x="6043" y="3953"/>
                        </a:lnTo>
                        <a:lnTo>
                          <a:pt x="6046" y="3990"/>
                        </a:lnTo>
                        <a:lnTo>
                          <a:pt x="6050" y="3917"/>
                        </a:lnTo>
                        <a:lnTo>
                          <a:pt x="6052" y="4008"/>
                        </a:lnTo>
                        <a:lnTo>
                          <a:pt x="6055" y="4008"/>
                        </a:lnTo>
                        <a:lnTo>
                          <a:pt x="6058" y="4008"/>
                        </a:lnTo>
                        <a:lnTo>
                          <a:pt x="6061" y="3990"/>
                        </a:lnTo>
                        <a:lnTo>
                          <a:pt x="6063" y="3990"/>
                        </a:lnTo>
                        <a:lnTo>
                          <a:pt x="6067" y="4027"/>
                        </a:lnTo>
                        <a:lnTo>
                          <a:pt x="6069" y="4027"/>
                        </a:lnTo>
                        <a:lnTo>
                          <a:pt x="6072" y="3990"/>
                        </a:lnTo>
                        <a:lnTo>
                          <a:pt x="6075" y="4046"/>
                        </a:lnTo>
                        <a:lnTo>
                          <a:pt x="6078" y="3953"/>
                        </a:lnTo>
                        <a:lnTo>
                          <a:pt x="6080" y="3953"/>
                        </a:lnTo>
                        <a:lnTo>
                          <a:pt x="6084" y="3917"/>
                        </a:lnTo>
                        <a:lnTo>
                          <a:pt x="6086" y="3917"/>
                        </a:lnTo>
                        <a:lnTo>
                          <a:pt x="6089" y="3897"/>
                        </a:lnTo>
                        <a:lnTo>
                          <a:pt x="6092" y="3879"/>
                        </a:lnTo>
                        <a:lnTo>
                          <a:pt x="6095" y="3953"/>
                        </a:lnTo>
                        <a:lnTo>
                          <a:pt x="6097" y="3990"/>
                        </a:lnTo>
                        <a:lnTo>
                          <a:pt x="6101" y="3935"/>
                        </a:lnTo>
                        <a:lnTo>
                          <a:pt x="6103" y="3917"/>
                        </a:lnTo>
                        <a:lnTo>
                          <a:pt x="6106" y="3935"/>
                        </a:lnTo>
                        <a:lnTo>
                          <a:pt x="6110" y="3953"/>
                        </a:lnTo>
                        <a:lnTo>
                          <a:pt x="6112" y="3917"/>
                        </a:lnTo>
                        <a:lnTo>
                          <a:pt x="6115" y="3953"/>
                        </a:lnTo>
                        <a:lnTo>
                          <a:pt x="6118" y="3971"/>
                        </a:lnTo>
                        <a:lnTo>
                          <a:pt x="6121" y="3990"/>
                        </a:lnTo>
                        <a:lnTo>
                          <a:pt x="6123" y="4027"/>
                        </a:lnTo>
                        <a:lnTo>
                          <a:pt x="6127" y="4008"/>
                        </a:lnTo>
                        <a:lnTo>
                          <a:pt x="6129" y="4046"/>
                        </a:lnTo>
                        <a:lnTo>
                          <a:pt x="6132" y="4008"/>
                        </a:lnTo>
                        <a:lnTo>
                          <a:pt x="6135" y="3990"/>
                        </a:lnTo>
                        <a:lnTo>
                          <a:pt x="6138" y="3990"/>
                        </a:lnTo>
                        <a:lnTo>
                          <a:pt x="6140" y="4008"/>
                        </a:lnTo>
                        <a:lnTo>
                          <a:pt x="6144" y="4046"/>
                        </a:lnTo>
                        <a:lnTo>
                          <a:pt x="6146" y="4008"/>
                        </a:lnTo>
                        <a:lnTo>
                          <a:pt x="6149" y="3897"/>
                        </a:lnTo>
                        <a:lnTo>
                          <a:pt x="6152" y="3897"/>
                        </a:lnTo>
                        <a:lnTo>
                          <a:pt x="6155" y="3935"/>
                        </a:lnTo>
                        <a:lnTo>
                          <a:pt x="6157" y="3990"/>
                        </a:lnTo>
                        <a:lnTo>
                          <a:pt x="6161" y="3990"/>
                        </a:lnTo>
                        <a:lnTo>
                          <a:pt x="6163" y="3917"/>
                        </a:lnTo>
                        <a:lnTo>
                          <a:pt x="6166" y="4046"/>
                        </a:lnTo>
                        <a:lnTo>
                          <a:pt x="6170" y="4046"/>
                        </a:lnTo>
                        <a:lnTo>
                          <a:pt x="6172" y="3990"/>
                        </a:lnTo>
                        <a:lnTo>
                          <a:pt x="6176" y="4027"/>
                        </a:lnTo>
                        <a:lnTo>
                          <a:pt x="6178" y="3971"/>
                        </a:lnTo>
                        <a:lnTo>
                          <a:pt x="6181" y="3990"/>
                        </a:lnTo>
                        <a:lnTo>
                          <a:pt x="6183" y="4008"/>
                        </a:lnTo>
                        <a:lnTo>
                          <a:pt x="6187" y="4046"/>
                        </a:lnTo>
                        <a:lnTo>
                          <a:pt x="6189" y="4046"/>
                        </a:lnTo>
                      </a:path>
                    </a:pathLst>
                  </a:custGeom>
                  <a:noFill/>
                  <a:ln w="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8952" name="Freeform 62"/>
                  <p:cNvSpPr>
                    <a:spLocks/>
                  </p:cNvSpPr>
                  <p:nvPr/>
                </p:nvSpPr>
                <p:spPr bwMode="auto">
                  <a:xfrm>
                    <a:off x="5570" y="3473"/>
                    <a:ext cx="121" cy="48"/>
                  </a:xfrm>
                  <a:custGeom>
                    <a:avLst/>
                    <a:gdLst>
                      <a:gd name="T0" fmla="*/ 2 w 608"/>
                      <a:gd name="T1" fmla="*/ 37 h 240"/>
                      <a:gd name="T2" fmla="*/ 4 w 608"/>
                      <a:gd name="T3" fmla="*/ 33 h 240"/>
                      <a:gd name="T4" fmla="*/ 6 w 608"/>
                      <a:gd name="T5" fmla="*/ 26 h 240"/>
                      <a:gd name="T6" fmla="*/ 9 w 608"/>
                      <a:gd name="T7" fmla="*/ 7 h 240"/>
                      <a:gd name="T8" fmla="*/ 11 w 608"/>
                      <a:gd name="T9" fmla="*/ 15 h 240"/>
                      <a:gd name="T10" fmla="*/ 13 w 608"/>
                      <a:gd name="T11" fmla="*/ 26 h 240"/>
                      <a:gd name="T12" fmla="*/ 15 w 608"/>
                      <a:gd name="T13" fmla="*/ 26 h 240"/>
                      <a:gd name="T14" fmla="*/ 18 w 608"/>
                      <a:gd name="T15" fmla="*/ 22 h 240"/>
                      <a:gd name="T16" fmla="*/ 20 w 608"/>
                      <a:gd name="T17" fmla="*/ 19 h 240"/>
                      <a:gd name="T18" fmla="*/ 22 w 608"/>
                      <a:gd name="T19" fmla="*/ 11 h 240"/>
                      <a:gd name="T20" fmla="*/ 25 w 608"/>
                      <a:gd name="T21" fmla="*/ 30 h 240"/>
                      <a:gd name="T22" fmla="*/ 27 w 608"/>
                      <a:gd name="T23" fmla="*/ 37 h 240"/>
                      <a:gd name="T24" fmla="*/ 29 w 608"/>
                      <a:gd name="T25" fmla="*/ 19 h 240"/>
                      <a:gd name="T26" fmla="*/ 31 w 608"/>
                      <a:gd name="T27" fmla="*/ 22 h 240"/>
                      <a:gd name="T28" fmla="*/ 34 w 608"/>
                      <a:gd name="T29" fmla="*/ 22 h 240"/>
                      <a:gd name="T30" fmla="*/ 36 w 608"/>
                      <a:gd name="T31" fmla="*/ 26 h 240"/>
                      <a:gd name="T32" fmla="*/ 38 w 608"/>
                      <a:gd name="T33" fmla="*/ 33 h 240"/>
                      <a:gd name="T34" fmla="*/ 41 w 608"/>
                      <a:gd name="T35" fmla="*/ 33 h 240"/>
                      <a:gd name="T36" fmla="*/ 43 w 608"/>
                      <a:gd name="T37" fmla="*/ 37 h 240"/>
                      <a:gd name="T38" fmla="*/ 45 w 608"/>
                      <a:gd name="T39" fmla="*/ 37 h 240"/>
                      <a:gd name="T40" fmla="*/ 47 w 608"/>
                      <a:gd name="T41" fmla="*/ 30 h 240"/>
                      <a:gd name="T42" fmla="*/ 50 w 608"/>
                      <a:gd name="T43" fmla="*/ 19 h 240"/>
                      <a:gd name="T44" fmla="*/ 52 w 608"/>
                      <a:gd name="T45" fmla="*/ 11 h 240"/>
                      <a:gd name="T46" fmla="*/ 54 w 608"/>
                      <a:gd name="T47" fmla="*/ 33 h 240"/>
                      <a:gd name="T48" fmla="*/ 57 w 608"/>
                      <a:gd name="T49" fmla="*/ 22 h 240"/>
                      <a:gd name="T50" fmla="*/ 59 w 608"/>
                      <a:gd name="T51" fmla="*/ 22 h 240"/>
                      <a:gd name="T52" fmla="*/ 61 w 608"/>
                      <a:gd name="T53" fmla="*/ 19 h 240"/>
                      <a:gd name="T54" fmla="*/ 63 w 608"/>
                      <a:gd name="T55" fmla="*/ 30 h 240"/>
                      <a:gd name="T56" fmla="*/ 66 w 608"/>
                      <a:gd name="T57" fmla="*/ 37 h 240"/>
                      <a:gd name="T58" fmla="*/ 68 w 608"/>
                      <a:gd name="T59" fmla="*/ 48 h 240"/>
                      <a:gd name="T60" fmla="*/ 70 w 608"/>
                      <a:gd name="T61" fmla="*/ 26 h 240"/>
                      <a:gd name="T62" fmla="*/ 72 w 608"/>
                      <a:gd name="T63" fmla="*/ 44 h 240"/>
                      <a:gd name="T64" fmla="*/ 75 w 608"/>
                      <a:gd name="T65" fmla="*/ 30 h 240"/>
                      <a:gd name="T66" fmla="*/ 77 w 608"/>
                      <a:gd name="T67" fmla="*/ 30 h 240"/>
                      <a:gd name="T68" fmla="*/ 79 w 608"/>
                      <a:gd name="T69" fmla="*/ 26 h 240"/>
                      <a:gd name="T70" fmla="*/ 82 w 608"/>
                      <a:gd name="T71" fmla="*/ 37 h 240"/>
                      <a:gd name="T72" fmla="*/ 84 w 608"/>
                      <a:gd name="T73" fmla="*/ 33 h 240"/>
                      <a:gd name="T74" fmla="*/ 86 w 608"/>
                      <a:gd name="T75" fmla="*/ 30 h 240"/>
                      <a:gd name="T76" fmla="*/ 89 w 608"/>
                      <a:gd name="T77" fmla="*/ 33 h 240"/>
                      <a:gd name="T78" fmla="*/ 91 w 608"/>
                      <a:gd name="T79" fmla="*/ 37 h 240"/>
                      <a:gd name="T80" fmla="*/ 93 w 608"/>
                      <a:gd name="T81" fmla="*/ 26 h 240"/>
                      <a:gd name="T82" fmla="*/ 95 w 608"/>
                      <a:gd name="T83" fmla="*/ 37 h 240"/>
                      <a:gd name="T84" fmla="*/ 98 w 608"/>
                      <a:gd name="T85" fmla="*/ 37 h 240"/>
                      <a:gd name="T86" fmla="*/ 100 w 608"/>
                      <a:gd name="T87" fmla="*/ 37 h 240"/>
                      <a:gd name="T88" fmla="*/ 102 w 608"/>
                      <a:gd name="T89" fmla="*/ 48 h 240"/>
                      <a:gd name="T90" fmla="*/ 104 w 608"/>
                      <a:gd name="T91" fmla="*/ 30 h 240"/>
                      <a:gd name="T92" fmla="*/ 107 w 608"/>
                      <a:gd name="T93" fmla="*/ 11 h 240"/>
                      <a:gd name="T94" fmla="*/ 109 w 608"/>
                      <a:gd name="T95" fmla="*/ 26 h 240"/>
                      <a:gd name="T96" fmla="*/ 111 w 608"/>
                      <a:gd name="T97" fmla="*/ 37 h 240"/>
                      <a:gd name="T98" fmla="*/ 114 w 608"/>
                      <a:gd name="T99" fmla="*/ 41 h 240"/>
                      <a:gd name="T100" fmla="*/ 116 w 608"/>
                      <a:gd name="T101" fmla="*/ 37 h 240"/>
                      <a:gd name="T102" fmla="*/ 118 w 608"/>
                      <a:gd name="T103" fmla="*/ 30 h 240"/>
                      <a:gd name="T104" fmla="*/ 121 w 608"/>
                      <a:gd name="T105" fmla="*/ 37 h 24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08" h="240">
                        <a:moveTo>
                          <a:pt x="0" y="204"/>
                        </a:moveTo>
                        <a:lnTo>
                          <a:pt x="4" y="93"/>
                        </a:lnTo>
                        <a:lnTo>
                          <a:pt x="6" y="166"/>
                        </a:lnTo>
                        <a:lnTo>
                          <a:pt x="9" y="185"/>
                        </a:lnTo>
                        <a:lnTo>
                          <a:pt x="11" y="148"/>
                        </a:lnTo>
                        <a:lnTo>
                          <a:pt x="15" y="148"/>
                        </a:lnTo>
                        <a:lnTo>
                          <a:pt x="17" y="148"/>
                        </a:lnTo>
                        <a:lnTo>
                          <a:pt x="21" y="166"/>
                        </a:lnTo>
                        <a:lnTo>
                          <a:pt x="23" y="148"/>
                        </a:lnTo>
                        <a:lnTo>
                          <a:pt x="26" y="93"/>
                        </a:lnTo>
                        <a:lnTo>
                          <a:pt x="29" y="93"/>
                        </a:lnTo>
                        <a:lnTo>
                          <a:pt x="32" y="129"/>
                        </a:lnTo>
                        <a:lnTo>
                          <a:pt x="34" y="129"/>
                        </a:lnTo>
                        <a:lnTo>
                          <a:pt x="38" y="75"/>
                        </a:lnTo>
                        <a:lnTo>
                          <a:pt x="41" y="75"/>
                        </a:lnTo>
                        <a:lnTo>
                          <a:pt x="43" y="37"/>
                        </a:lnTo>
                        <a:lnTo>
                          <a:pt x="47" y="111"/>
                        </a:lnTo>
                        <a:lnTo>
                          <a:pt x="49" y="148"/>
                        </a:lnTo>
                        <a:lnTo>
                          <a:pt x="52" y="166"/>
                        </a:lnTo>
                        <a:lnTo>
                          <a:pt x="55" y="75"/>
                        </a:lnTo>
                        <a:lnTo>
                          <a:pt x="58" y="129"/>
                        </a:lnTo>
                        <a:lnTo>
                          <a:pt x="60" y="166"/>
                        </a:lnTo>
                        <a:lnTo>
                          <a:pt x="64" y="111"/>
                        </a:lnTo>
                        <a:lnTo>
                          <a:pt x="66" y="129"/>
                        </a:lnTo>
                        <a:lnTo>
                          <a:pt x="69" y="111"/>
                        </a:lnTo>
                        <a:lnTo>
                          <a:pt x="72" y="148"/>
                        </a:lnTo>
                        <a:lnTo>
                          <a:pt x="75" y="185"/>
                        </a:lnTo>
                        <a:lnTo>
                          <a:pt x="77" y="129"/>
                        </a:lnTo>
                        <a:lnTo>
                          <a:pt x="81" y="185"/>
                        </a:lnTo>
                        <a:lnTo>
                          <a:pt x="83" y="111"/>
                        </a:lnTo>
                        <a:lnTo>
                          <a:pt x="86" y="75"/>
                        </a:lnTo>
                        <a:lnTo>
                          <a:pt x="89" y="111"/>
                        </a:lnTo>
                        <a:lnTo>
                          <a:pt x="92" y="111"/>
                        </a:lnTo>
                        <a:lnTo>
                          <a:pt x="95" y="111"/>
                        </a:lnTo>
                        <a:lnTo>
                          <a:pt x="98" y="111"/>
                        </a:lnTo>
                        <a:lnTo>
                          <a:pt x="101" y="93"/>
                        </a:lnTo>
                        <a:lnTo>
                          <a:pt x="103" y="111"/>
                        </a:lnTo>
                        <a:lnTo>
                          <a:pt x="107" y="185"/>
                        </a:lnTo>
                        <a:lnTo>
                          <a:pt x="109" y="129"/>
                        </a:lnTo>
                        <a:lnTo>
                          <a:pt x="112" y="55"/>
                        </a:lnTo>
                        <a:lnTo>
                          <a:pt x="115" y="93"/>
                        </a:lnTo>
                        <a:lnTo>
                          <a:pt x="118" y="148"/>
                        </a:lnTo>
                        <a:lnTo>
                          <a:pt x="120" y="204"/>
                        </a:lnTo>
                        <a:lnTo>
                          <a:pt x="124" y="148"/>
                        </a:lnTo>
                        <a:lnTo>
                          <a:pt x="126" y="111"/>
                        </a:lnTo>
                        <a:lnTo>
                          <a:pt x="129" y="148"/>
                        </a:lnTo>
                        <a:lnTo>
                          <a:pt x="132" y="185"/>
                        </a:lnTo>
                        <a:lnTo>
                          <a:pt x="135" y="185"/>
                        </a:lnTo>
                        <a:lnTo>
                          <a:pt x="137" y="111"/>
                        </a:lnTo>
                        <a:lnTo>
                          <a:pt x="141" y="148"/>
                        </a:lnTo>
                        <a:lnTo>
                          <a:pt x="143" y="166"/>
                        </a:lnTo>
                        <a:lnTo>
                          <a:pt x="146" y="93"/>
                        </a:lnTo>
                        <a:lnTo>
                          <a:pt x="150" y="93"/>
                        </a:lnTo>
                        <a:lnTo>
                          <a:pt x="152" y="75"/>
                        </a:lnTo>
                        <a:lnTo>
                          <a:pt x="156" y="111"/>
                        </a:lnTo>
                        <a:lnTo>
                          <a:pt x="158" y="111"/>
                        </a:lnTo>
                        <a:lnTo>
                          <a:pt x="161" y="129"/>
                        </a:lnTo>
                        <a:lnTo>
                          <a:pt x="163" y="0"/>
                        </a:lnTo>
                        <a:lnTo>
                          <a:pt x="167" y="37"/>
                        </a:lnTo>
                        <a:lnTo>
                          <a:pt x="169" y="111"/>
                        </a:lnTo>
                        <a:lnTo>
                          <a:pt x="173" y="93"/>
                        </a:lnTo>
                        <a:lnTo>
                          <a:pt x="175" y="111"/>
                        </a:lnTo>
                        <a:lnTo>
                          <a:pt x="178" y="93"/>
                        </a:lnTo>
                        <a:lnTo>
                          <a:pt x="180" y="129"/>
                        </a:lnTo>
                        <a:lnTo>
                          <a:pt x="184" y="148"/>
                        </a:lnTo>
                        <a:lnTo>
                          <a:pt x="186" y="55"/>
                        </a:lnTo>
                        <a:lnTo>
                          <a:pt x="190" y="129"/>
                        </a:lnTo>
                        <a:lnTo>
                          <a:pt x="192" y="166"/>
                        </a:lnTo>
                        <a:lnTo>
                          <a:pt x="195" y="222"/>
                        </a:lnTo>
                        <a:lnTo>
                          <a:pt x="199" y="148"/>
                        </a:lnTo>
                        <a:lnTo>
                          <a:pt x="201" y="166"/>
                        </a:lnTo>
                        <a:lnTo>
                          <a:pt x="204" y="166"/>
                        </a:lnTo>
                        <a:lnTo>
                          <a:pt x="207" y="129"/>
                        </a:lnTo>
                        <a:lnTo>
                          <a:pt x="210" y="148"/>
                        </a:lnTo>
                        <a:lnTo>
                          <a:pt x="212" y="185"/>
                        </a:lnTo>
                        <a:lnTo>
                          <a:pt x="216" y="185"/>
                        </a:lnTo>
                        <a:lnTo>
                          <a:pt x="218" y="185"/>
                        </a:lnTo>
                        <a:lnTo>
                          <a:pt x="221" y="204"/>
                        </a:lnTo>
                        <a:lnTo>
                          <a:pt x="224" y="185"/>
                        </a:lnTo>
                        <a:lnTo>
                          <a:pt x="227" y="185"/>
                        </a:lnTo>
                        <a:lnTo>
                          <a:pt x="229" y="222"/>
                        </a:lnTo>
                        <a:lnTo>
                          <a:pt x="233" y="222"/>
                        </a:lnTo>
                        <a:lnTo>
                          <a:pt x="235" y="166"/>
                        </a:lnTo>
                        <a:lnTo>
                          <a:pt x="238" y="148"/>
                        </a:lnTo>
                        <a:lnTo>
                          <a:pt x="241" y="129"/>
                        </a:lnTo>
                        <a:lnTo>
                          <a:pt x="244" y="148"/>
                        </a:lnTo>
                        <a:lnTo>
                          <a:pt x="246" y="166"/>
                        </a:lnTo>
                        <a:lnTo>
                          <a:pt x="250" y="93"/>
                        </a:lnTo>
                        <a:lnTo>
                          <a:pt x="253" y="148"/>
                        </a:lnTo>
                        <a:lnTo>
                          <a:pt x="255" y="129"/>
                        </a:lnTo>
                        <a:lnTo>
                          <a:pt x="259" y="55"/>
                        </a:lnTo>
                        <a:lnTo>
                          <a:pt x="261" y="55"/>
                        </a:lnTo>
                        <a:lnTo>
                          <a:pt x="264" y="129"/>
                        </a:lnTo>
                        <a:lnTo>
                          <a:pt x="267" y="166"/>
                        </a:lnTo>
                        <a:lnTo>
                          <a:pt x="270" y="148"/>
                        </a:lnTo>
                        <a:lnTo>
                          <a:pt x="272" y="166"/>
                        </a:lnTo>
                        <a:lnTo>
                          <a:pt x="276" y="166"/>
                        </a:lnTo>
                        <a:lnTo>
                          <a:pt x="278" y="55"/>
                        </a:lnTo>
                        <a:lnTo>
                          <a:pt x="281" y="93"/>
                        </a:lnTo>
                        <a:lnTo>
                          <a:pt x="284" y="111"/>
                        </a:lnTo>
                        <a:lnTo>
                          <a:pt x="287" y="148"/>
                        </a:lnTo>
                        <a:lnTo>
                          <a:pt x="289" y="55"/>
                        </a:lnTo>
                        <a:lnTo>
                          <a:pt x="293" y="93"/>
                        </a:lnTo>
                        <a:lnTo>
                          <a:pt x="295" y="111"/>
                        </a:lnTo>
                        <a:lnTo>
                          <a:pt x="298" y="93"/>
                        </a:lnTo>
                        <a:lnTo>
                          <a:pt x="301" y="129"/>
                        </a:lnTo>
                        <a:lnTo>
                          <a:pt x="304" y="185"/>
                        </a:lnTo>
                        <a:lnTo>
                          <a:pt x="308" y="93"/>
                        </a:lnTo>
                        <a:lnTo>
                          <a:pt x="310" y="148"/>
                        </a:lnTo>
                        <a:lnTo>
                          <a:pt x="313" y="111"/>
                        </a:lnTo>
                        <a:lnTo>
                          <a:pt x="315" y="222"/>
                        </a:lnTo>
                        <a:lnTo>
                          <a:pt x="319" y="148"/>
                        </a:lnTo>
                        <a:lnTo>
                          <a:pt x="321" y="166"/>
                        </a:lnTo>
                        <a:lnTo>
                          <a:pt x="325" y="148"/>
                        </a:lnTo>
                        <a:lnTo>
                          <a:pt x="327" y="185"/>
                        </a:lnTo>
                        <a:lnTo>
                          <a:pt x="330" y="185"/>
                        </a:lnTo>
                        <a:lnTo>
                          <a:pt x="332" y="111"/>
                        </a:lnTo>
                        <a:lnTo>
                          <a:pt x="336" y="185"/>
                        </a:lnTo>
                        <a:lnTo>
                          <a:pt x="338" y="166"/>
                        </a:lnTo>
                        <a:lnTo>
                          <a:pt x="342" y="240"/>
                        </a:lnTo>
                        <a:lnTo>
                          <a:pt x="344" y="148"/>
                        </a:lnTo>
                        <a:lnTo>
                          <a:pt x="347" y="93"/>
                        </a:lnTo>
                        <a:lnTo>
                          <a:pt x="349" y="166"/>
                        </a:lnTo>
                        <a:lnTo>
                          <a:pt x="353" y="129"/>
                        </a:lnTo>
                        <a:lnTo>
                          <a:pt x="356" y="166"/>
                        </a:lnTo>
                        <a:lnTo>
                          <a:pt x="359" y="129"/>
                        </a:lnTo>
                        <a:lnTo>
                          <a:pt x="362" y="93"/>
                        </a:lnTo>
                        <a:lnTo>
                          <a:pt x="364" y="222"/>
                        </a:lnTo>
                        <a:lnTo>
                          <a:pt x="368" y="204"/>
                        </a:lnTo>
                        <a:lnTo>
                          <a:pt x="370" y="185"/>
                        </a:lnTo>
                        <a:lnTo>
                          <a:pt x="373" y="148"/>
                        </a:lnTo>
                        <a:lnTo>
                          <a:pt x="376" y="148"/>
                        </a:lnTo>
                        <a:lnTo>
                          <a:pt x="379" y="166"/>
                        </a:lnTo>
                        <a:lnTo>
                          <a:pt x="381" y="185"/>
                        </a:lnTo>
                        <a:lnTo>
                          <a:pt x="385" y="185"/>
                        </a:lnTo>
                        <a:lnTo>
                          <a:pt x="387" y="148"/>
                        </a:lnTo>
                        <a:lnTo>
                          <a:pt x="390" y="148"/>
                        </a:lnTo>
                        <a:lnTo>
                          <a:pt x="393" y="148"/>
                        </a:lnTo>
                        <a:lnTo>
                          <a:pt x="396" y="129"/>
                        </a:lnTo>
                        <a:lnTo>
                          <a:pt x="398" y="129"/>
                        </a:lnTo>
                        <a:lnTo>
                          <a:pt x="402" y="185"/>
                        </a:lnTo>
                        <a:lnTo>
                          <a:pt x="405" y="148"/>
                        </a:lnTo>
                        <a:lnTo>
                          <a:pt x="407" y="185"/>
                        </a:lnTo>
                        <a:lnTo>
                          <a:pt x="411" y="185"/>
                        </a:lnTo>
                        <a:lnTo>
                          <a:pt x="413" y="204"/>
                        </a:lnTo>
                        <a:lnTo>
                          <a:pt x="416" y="166"/>
                        </a:lnTo>
                        <a:lnTo>
                          <a:pt x="419" y="148"/>
                        </a:lnTo>
                        <a:lnTo>
                          <a:pt x="422" y="166"/>
                        </a:lnTo>
                        <a:lnTo>
                          <a:pt x="424" y="111"/>
                        </a:lnTo>
                        <a:lnTo>
                          <a:pt x="428" y="111"/>
                        </a:lnTo>
                        <a:lnTo>
                          <a:pt x="430" y="111"/>
                        </a:lnTo>
                        <a:lnTo>
                          <a:pt x="433" y="148"/>
                        </a:lnTo>
                        <a:lnTo>
                          <a:pt x="436" y="166"/>
                        </a:lnTo>
                        <a:lnTo>
                          <a:pt x="439" y="185"/>
                        </a:lnTo>
                        <a:lnTo>
                          <a:pt x="441" y="93"/>
                        </a:lnTo>
                        <a:lnTo>
                          <a:pt x="445" y="166"/>
                        </a:lnTo>
                        <a:lnTo>
                          <a:pt x="447" y="166"/>
                        </a:lnTo>
                        <a:lnTo>
                          <a:pt x="450" y="166"/>
                        </a:lnTo>
                        <a:lnTo>
                          <a:pt x="454" y="185"/>
                        </a:lnTo>
                        <a:lnTo>
                          <a:pt x="456" y="185"/>
                        </a:lnTo>
                        <a:lnTo>
                          <a:pt x="459" y="111"/>
                        </a:lnTo>
                        <a:lnTo>
                          <a:pt x="462" y="148"/>
                        </a:lnTo>
                        <a:lnTo>
                          <a:pt x="465" y="111"/>
                        </a:lnTo>
                        <a:lnTo>
                          <a:pt x="467" y="129"/>
                        </a:lnTo>
                        <a:lnTo>
                          <a:pt x="471" y="111"/>
                        </a:lnTo>
                        <a:lnTo>
                          <a:pt x="473" y="166"/>
                        </a:lnTo>
                        <a:lnTo>
                          <a:pt x="476" y="129"/>
                        </a:lnTo>
                        <a:lnTo>
                          <a:pt x="479" y="185"/>
                        </a:lnTo>
                        <a:lnTo>
                          <a:pt x="482" y="185"/>
                        </a:lnTo>
                        <a:lnTo>
                          <a:pt x="484" y="185"/>
                        </a:lnTo>
                        <a:lnTo>
                          <a:pt x="488" y="185"/>
                        </a:lnTo>
                        <a:lnTo>
                          <a:pt x="490" y="185"/>
                        </a:lnTo>
                        <a:lnTo>
                          <a:pt x="494" y="166"/>
                        </a:lnTo>
                        <a:lnTo>
                          <a:pt x="497" y="129"/>
                        </a:lnTo>
                        <a:lnTo>
                          <a:pt x="499" y="222"/>
                        </a:lnTo>
                        <a:lnTo>
                          <a:pt x="503" y="185"/>
                        </a:lnTo>
                        <a:lnTo>
                          <a:pt x="505" y="222"/>
                        </a:lnTo>
                        <a:lnTo>
                          <a:pt x="508" y="185"/>
                        </a:lnTo>
                        <a:lnTo>
                          <a:pt x="511" y="129"/>
                        </a:lnTo>
                        <a:lnTo>
                          <a:pt x="514" y="240"/>
                        </a:lnTo>
                        <a:lnTo>
                          <a:pt x="516" y="148"/>
                        </a:lnTo>
                        <a:lnTo>
                          <a:pt x="520" y="166"/>
                        </a:lnTo>
                        <a:lnTo>
                          <a:pt x="522" y="148"/>
                        </a:lnTo>
                        <a:lnTo>
                          <a:pt x="525" y="148"/>
                        </a:lnTo>
                        <a:lnTo>
                          <a:pt x="528" y="129"/>
                        </a:lnTo>
                        <a:lnTo>
                          <a:pt x="531" y="111"/>
                        </a:lnTo>
                        <a:lnTo>
                          <a:pt x="533" y="129"/>
                        </a:lnTo>
                        <a:lnTo>
                          <a:pt x="537" y="55"/>
                        </a:lnTo>
                        <a:lnTo>
                          <a:pt x="539" y="93"/>
                        </a:lnTo>
                        <a:lnTo>
                          <a:pt x="542" y="148"/>
                        </a:lnTo>
                        <a:lnTo>
                          <a:pt x="546" y="111"/>
                        </a:lnTo>
                        <a:lnTo>
                          <a:pt x="548" y="129"/>
                        </a:lnTo>
                        <a:lnTo>
                          <a:pt x="551" y="148"/>
                        </a:lnTo>
                        <a:lnTo>
                          <a:pt x="554" y="185"/>
                        </a:lnTo>
                        <a:lnTo>
                          <a:pt x="557" y="148"/>
                        </a:lnTo>
                        <a:lnTo>
                          <a:pt x="559" y="185"/>
                        </a:lnTo>
                        <a:lnTo>
                          <a:pt x="563" y="222"/>
                        </a:lnTo>
                        <a:lnTo>
                          <a:pt x="565" y="148"/>
                        </a:lnTo>
                        <a:lnTo>
                          <a:pt x="568" y="166"/>
                        </a:lnTo>
                        <a:lnTo>
                          <a:pt x="571" y="204"/>
                        </a:lnTo>
                        <a:lnTo>
                          <a:pt x="574" y="166"/>
                        </a:lnTo>
                        <a:lnTo>
                          <a:pt x="576" y="129"/>
                        </a:lnTo>
                        <a:lnTo>
                          <a:pt x="580" y="185"/>
                        </a:lnTo>
                        <a:lnTo>
                          <a:pt x="582" y="185"/>
                        </a:lnTo>
                        <a:lnTo>
                          <a:pt x="585" y="204"/>
                        </a:lnTo>
                        <a:lnTo>
                          <a:pt x="589" y="204"/>
                        </a:lnTo>
                        <a:lnTo>
                          <a:pt x="591" y="148"/>
                        </a:lnTo>
                        <a:lnTo>
                          <a:pt x="594" y="148"/>
                        </a:lnTo>
                        <a:lnTo>
                          <a:pt x="597" y="185"/>
                        </a:lnTo>
                        <a:lnTo>
                          <a:pt x="600" y="166"/>
                        </a:lnTo>
                        <a:lnTo>
                          <a:pt x="602" y="204"/>
                        </a:lnTo>
                        <a:lnTo>
                          <a:pt x="606" y="185"/>
                        </a:lnTo>
                        <a:lnTo>
                          <a:pt x="608" y="185"/>
                        </a:lnTo>
                      </a:path>
                    </a:pathLst>
                  </a:custGeom>
                  <a:noFill/>
                  <a:ln w="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8950" name="Rectangle 63"/>
                <p:cNvSpPr>
                  <a:spLocks noChangeArrowheads="1"/>
                </p:cNvSpPr>
                <p:nvPr/>
              </p:nvSpPr>
              <p:spPr bwMode="auto">
                <a:xfrm>
                  <a:off x="4099" y="3673"/>
                  <a:ext cx="73" cy="1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sp>
            <p:nvSpPr>
              <p:cNvPr id="38942" name="AutoShape 64"/>
              <p:cNvSpPr>
                <a:spLocks noChangeArrowheads="1"/>
              </p:cNvSpPr>
              <p:nvPr/>
            </p:nvSpPr>
            <p:spPr bwMode="auto">
              <a:xfrm>
                <a:off x="2562" y="3974"/>
                <a:ext cx="681" cy="91"/>
              </a:xfrm>
              <a:prstGeom prst="rightArrow">
                <a:avLst>
                  <a:gd name="adj1" fmla="val 50000"/>
                  <a:gd name="adj2" fmla="val 187088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43" name="AutoShape 65"/>
              <p:cNvSpPr>
                <a:spLocks noChangeArrowheads="1"/>
              </p:cNvSpPr>
              <p:nvPr/>
            </p:nvSpPr>
            <p:spPr bwMode="auto">
              <a:xfrm rot="-5400000">
                <a:off x="4633" y="2743"/>
                <a:ext cx="227" cy="113"/>
              </a:xfrm>
              <a:prstGeom prst="rightArrow">
                <a:avLst>
                  <a:gd name="adj1" fmla="val 50000"/>
                  <a:gd name="adj2" fmla="val 50221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44" name="AutoShape 66"/>
              <p:cNvSpPr>
                <a:spLocks noChangeArrowheads="1"/>
              </p:cNvSpPr>
              <p:nvPr/>
            </p:nvSpPr>
            <p:spPr bwMode="auto">
              <a:xfrm rot="-5400000">
                <a:off x="4616" y="1446"/>
                <a:ext cx="227" cy="113"/>
              </a:xfrm>
              <a:prstGeom prst="rightArrow">
                <a:avLst>
                  <a:gd name="adj1" fmla="val 50000"/>
                  <a:gd name="adj2" fmla="val 50221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45" name="Text Box 67"/>
              <p:cNvSpPr txBox="1">
                <a:spLocks noChangeArrowheads="1"/>
              </p:cNvSpPr>
              <p:nvPr/>
            </p:nvSpPr>
            <p:spPr bwMode="auto">
              <a:xfrm>
                <a:off x="4006" y="3876"/>
                <a:ext cx="164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400" b="1">
                    <a:solidFill>
                      <a:schemeClr val="accent2"/>
                    </a:solidFill>
                  </a:rPr>
                  <a:t> </a:t>
                </a:r>
                <a:r>
                  <a:rPr lang="cs-CZ" altLang="cs-CZ" sz="1400" b="1">
                    <a:solidFill>
                      <a:srgbClr val="008000"/>
                    </a:solidFill>
                  </a:rPr>
                  <a:t>Identical peptides in MS mode </a:t>
                </a:r>
              </a:p>
              <a:p>
                <a:pPr algn="ctr" eaLnBrk="1" hangingPunct="1"/>
                <a:r>
                  <a:rPr lang="cs-CZ" altLang="cs-CZ" sz="1400" b="1">
                    <a:solidFill>
                      <a:srgbClr val="008000"/>
                    </a:solidFill>
                  </a:rPr>
                  <a:t>are not distinguished</a:t>
                </a:r>
              </a:p>
            </p:txBody>
          </p:sp>
          <p:sp>
            <p:nvSpPr>
              <p:cNvPr id="38946" name="Text Box 68"/>
              <p:cNvSpPr txBox="1">
                <a:spLocks noChangeArrowheads="1"/>
              </p:cNvSpPr>
              <p:nvPr/>
            </p:nvSpPr>
            <p:spPr bwMode="auto">
              <a:xfrm>
                <a:off x="4779" y="2710"/>
                <a:ext cx="51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solidFill>
                      <a:srgbClr val="008000"/>
                    </a:solidFill>
                  </a:rPr>
                  <a:t> MS/MS</a:t>
                </a:r>
              </a:p>
            </p:txBody>
          </p:sp>
        </p:grpSp>
      </p:grpSp>
      <p:sp>
        <p:nvSpPr>
          <p:cNvPr id="38935" name="Rectangle 7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9500"/>
            <a:ext cx="70866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1"/>
          <p:cNvSpPr>
            <a:spLocks noChangeArrowheads="1"/>
          </p:cNvSpPr>
          <p:nvPr/>
        </p:nvSpPr>
        <p:spPr bwMode="auto">
          <a:xfrm>
            <a:off x="819150" y="6369050"/>
            <a:ext cx="748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292526"/>
                </a:solidFill>
              </a:rPr>
              <a:t> </a:t>
            </a:r>
            <a:r>
              <a:rPr lang="cs-CZ" altLang="cs-CZ" sz="1600">
                <a:solidFill>
                  <a:srgbClr val="292526"/>
                </a:solidFill>
                <a:latin typeface="AdvPSX0027"/>
              </a:rPr>
              <a:t>W. Yan,  S.S. Chen, </a:t>
            </a:r>
            <a:r>
              <a:rPr lang="cs-CZ" altLang="cs-CZ" sz="1600" i="1">
                <a:solidFill>
                  <a:srgbClr val="292526"/>
                </a:solidFill>
              </a:rPr>
              <a:t>Briefings in functional genomics and proteomics</a:t>
            </a:r>
            <a:r>
              <a:rPr lang="cs-CZ" altLang="cs-CZ" sz="1600">
                <a:solidFill>
                  <a:srgbClr val="292526"/>
                </a:solidFill>
              </a:rPr>
              <a:t> </a:t>
            </a:r>
            <a:r>
              <a:rPr lang="cs-CZ" altLang="cs-CZ" sz="1600" b="1">
                <a:solidFill>
                  <a:srgbClr val="292526"/>
                </a:solidFill>
              </a:rPr>
              <a:t>4</a:t>
            </a:r>
            <a:r>
              <a:rPr lang="cs-CZ" altLang="cs-CZ" sz="1600">
                <a:solidFill>
                  <a:srgbClr val="292526"/>
                </a:solidFill>
              </a:rPr>
              <a:t> (1), 1–12, (2005)</a:t>
            </a:r>
          </a:p>
        </p:txBody>
      </p:sp>
      <p:sp>
        <p:nvSpPr>
          <p:cNvPr id="39940" name="Text Box 32"/>
          <p:cNvSpPr txBox="1">
            <a:spLocks noChangeArrowheads="1"/>
          </p:cNvSpPr>
          <p:nvPr/>
        </p:nvSpPr>
        <p:spPr bwMode="auto">
          <a:xfrm>
            <a:off x="1897969" y="496213"/>
            <a:ext cx="5480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Overview of relative quantification methods</a:t>
            </a: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2667000" y="3810000"/>
            <a:ext cx="9144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3886200" y="48006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6934200" y="47244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6921500" y="56388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39946" name="Rectangle 3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1" grpId="0" animBg="1"/>
      <p:bldP spid="7202" grpId="0" animBg="1" autoUpdateAnimBg="0"/>
      <p:bldP spid="7204" grpId="0" animBg="1" autoUpdateAnimBg="0"/>
      <p:bldP spid="720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7"/>
          <p:cNvSpPr>
            <a:spLocks noChangeArrowheads="1"/>
          </p:cNvSpPr>
          <p:nvPr/>
        </p:nvSpPr>
        <p:spPr bwMode="auto">
          <a:xfrm>
            <a:off x="533400" y="762000"/>
            <a:ext cx="815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S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table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I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sotope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L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abelling with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A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mino acids in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C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ell culture (SILAC)</a:t>
            </a:r>
          </a:p>
        </p:txBody>
      </p:sp>
      <p:sp>
        <p:nvSpPr>
          <p:cNvPr id="41987" name="Text Box 139"/>
          <p:cNvSpPr txBox="1">
            <a:spLocks noChangeArrowheads="1"/>
          </p:cNvSpPr>
          <p:nvPr/>
        </p:nvSpPr>
        <p:spPr bwMode="auto">
          <a:xfrm>
            <a:off x="4370958" y="1720055"/>
            <a:ext cx="4593084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000" i="1">
                <a:solidFill>
                  <a:srgbClr val="292526"/>
                </a:solidFill>
              </a:rPr>
              <a:t>   in vivo</a:t>
            </a:r>
          </a:p>
          <a:p>
            <a:pPr eaLnBrk="1" hangingPunct="1"/>
            <a:endParaRPr lang="cs-CZ" altLang="cs-CZ" sz="2000" i="1">
              <a:solidFill>
                <a:srgbClr val="292526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>
                <a:solidFill>
                  <a:srgbClr val="292526"/>
                </a:solidFill>
                <a:latin typeface="AdvPSX0080"/>
              </a:rPr>
              <a:t>   proteins are labeled by growing cells  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     in media containing isotopically labeled 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     amino acids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	 (e.g.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2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H-Leu,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C-Lys,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C-Tyr,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C-Arg,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 	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C/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15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N-Arg)</a:t>
            </a:r>
            <a:endParaRPr lang="cs-CZ" altLang="cs-CZ" sz="2000" i="1"/>
          </a:p>
        </p:txBody>
      </p:sp>
      <p:sp>
        <p:nvSpPr>
          <p:cNvPr id="41988" name="AutoShape 143"/>
          <p:cNvSpPr>
            <a:spLocks noChangeArrowheads="1"/>
          </p:cNvSpPr>
          <p:nvPr/>
        </p:nvSpPr>
        <p:spPr bwMode="auto">
          <a:xfrm>
            <a:off x="2743200" y="2209800"/>
            <a:ext cx="1219200" cy="6858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89" name="AutoShape 144"/>
          <p:cNvSpPr>
            <a:spLocks noChangeArrowheads="1"/>
          </p:cNvSpPr>
          <p:nvPr/>
        </p:nvSpPr>
        <p:spPr bwMode="auto">
          <a:xfrm>
            <a:off x="800100" y="2209800"/>
            <a:ext cx="1219200" cy="685800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0" name="Text Box 145"/>
          <p:cNvSpPr txBox="1">
            <a:spLocks noChangeArrowheads="1"/>
          </p:cNvSpPr>
          <p:nvPr/>
        </p:nvSpPr>
        <p:spPr bwMode="auto">
          <a:xfrm>
            <a:off x="1219200" y="1385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A</a:t>
            </a:r>
          </a:p>
        </p:txBody>
      </p:sp>
      <p:sp>
        <p:nvSpPr>
          <p:cNvPr id="41991" name="Text Box 146"/>
          <p:cNvSpPr txBox="1">
            <a:spLocks noChangeArrowheads="1"/>
          </p:cNvSpPr>
          <p:nvPr/>
        </p:nvSpPr>
        <p:spPr bwMode="auto">
          <a:xfrm>
            <a:off x="3175000" y="13858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B</a:t>
            </a:r>
          </a:p>
        </p:txBody>
      </p:sp>
      <p:sp>
        <p:nvSpPr>
          <p:cNvPr id="41992" name="Text Box 147"/>
          <p:cNvSpPr txBox="1">
            <a:spLocks noChangeArrowheads="1"/>
          </p:cNvSpPr>
          <p:nvPr/>
        </p:nvSpPr>
        <p:spPr bwMode="auto">
          <a:xfrm>
            <a:off x="2768600" y="1873250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AA labeled </a:t>
            </a:r>
          </a:p>
        </p:txBody>
      </p:sp>
      <p:sp>
        <p:nvSpPr>
          <p:cNvPr id="41993" name="Text Box 148"/>
          <p:cNvSpPr txBox="1">
            <a:spLocks noChangeArrowheads="1"/>
          </p:cNvSpPr>
          <p:nvPr/>
        </p:nvSpPr>
        <p:spPr bwMode="auto">
          <a:xfrm>
            <a:off x="1763713" y="3308350"/>
            <a:ext cx="124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cell growing</a:t>
            </a:r>
          </a:p>
        </p:txBody>
      </p:sp>
      <p:sp>
        <p:nvSpPr>
          <p:cNvPr id="41994" name="AutoShape 149"/>
          <p:cNvSpPr>
            <a:spLocks noChangeArrowheads="1"/>
          </p:cNvSpPr>
          <p:nvPr/>
        </p:nvSpPr>
        <p:spPr bwMode="auto">
          <a:xfrm>
            <a:off x="1219200" y="3124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5" name="AutoShape 150"/>
          <p:cNvSpPr>
            <a:spLocks noChangeArrowheads="1"/>
          </p:cNvSpPr>
          <p:nvPr/>
        </p:nvSpPr>
        <p:spPr bwMode="auto">
          <a:xfrm>
            <a:off x="3200400" y="30861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3952" name="Group 160"/>
          <p:cNvGrpSpPr>
            <a:grpSpLocks/>
          </p:cNvGrpSpPr>
          <p:nvPr/>
        </p:nvGrpSpPr>
        <p:grpSpPr bwMode="auto">
          <a:xfrm>
            <a:off x="1295400" y="4178300"/>
            <a:ext cx="2738438" cy="1384300"/>
            <a:chOff x="816" y="2632"/>
            <a:chExt cx="1725" cy="872"/>
          </a:xfrm>
        </p:grpSpPr>
        <p:sp>
          <p:nvSpPr>
            <p:cNvPr id="42002" name="AutoShape 151"/>
            <p:cNvSpPr>
              <a:spLocks noChangeArrowheads="1"/>
            </p:cNvSpPr>
            <p:nvPr/>
          </p:nvSpPr>
          <p:spPr bwMode="auto">
            <a:xfrm rot="-3145705">
              <a:off x="960" y="249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3" name="AutoShape 152"/>
            <p:cNvSpPr>
              <a:spLocks noChangeArrowheads="1"/>
            </p:cNvSpPr>
            <p:nvPr/>
          </p:nvSpPr>
          <p:spPr bwMode="auto">
            <a:xfrm rot="3145705" flipH="1">
              <a:off x="1824" y="2488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4" name="AutoShape 153"/>
            <p:cNvSpPr>
              <a:spLocks noChangeArrowheads="1"/>
            </p:cNvSpPr>
            <p:nvPr/>
          </p:nvSpPr>
          <p:spPr bwMode="auto">
            <a:xfrm>
              <a:off x="1344" y="297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5" name="AutoShape 154"/>
            <p:cNvSpPr>
              <a:spLocks noChangeArrowheads="1"/>
            </p:cNvSpPr>
            <p:nvPr/>
          </p:nvSpPr>
          <p:spPr bwMode="auto">
            <a:xfrm>
              <a:off x="1440" y="297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6" name="Text Box 155"/>
            <p:cNvSpPr txBox="1">
              <a:spLocks noChangeArrowheads="1"/>
            </p:cNvSpPr>
            <p:nvPr/>
          </p:nvSpPr>
          <p:spPr bwMode="auto">
            <a:xfrm>
              <a:off x="1776" y="2976"/>
              <a:ext cx="7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600" b="1"/>
                <a:t>combining</a:t>
              </a:r>
            </a:p>
            <a:p>
              <a:pPr algn="ctr" eaLnBrk="1" hangingPunct="1"/>
              <a:r>
                <a:rPr lang="cs-CZ" altLang="cs-CZ" sz="1600" b="1">
                  <a:solidFill>
                    <a:schemeClr val="folHlink"/>
                  </a:solidFill>
                </a:rPr>
                <a:t>purification</a:t>
              </a:r>
            </a:p>
            <a:p>
              <a:pPr algn="ctr" eaLnBrk="1" hangingPunct="1"/>
              <a:r>
                <a:rPr lang="cs-CZ" altLang="cs-CZ" sz="1600" b="1"/>
                <a:t>digestion</a:t>
              </a:r>
            </a:p>
          </p:txBody>
        </p:sp>
      </p:grpSp>
      <p:sp>
        <p:nvSpPr>
          <p:cNvPr id="33948" name="AutoShape 156"/>
          <p:cNvSpPr>
            <a:spLocks noChangeArrowheads="1"/>
          </p:cNvSpPr>
          <p:nvPr/>
        </p:nvSpPr>
        <p:spPr bwMode="auto">
          <a:xfrm>
            <a:off x="1600200" y="58674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600" b="1"/>
              <a:t>MS quantification</a:t>
            </a:r>
          </a:p>
        </p:txBody>
      </p:sp>
      <p:sp>
        <p:nvSpPr>
          <p:cNvPr id="41998" name="Text Box 157"/>
          <p:cNvSpPr txBox="1">
            <a:spLocks noChangeArrowheads="1"/>
          </p:cNvSpPr>
          <p:nvPr/>
        </p:nvSpPr>
        <p:spPr bwMode="auto">
          <a:xfrm>
            <a:off x="857250" y="1879600"/>
            <a:ext cx="1160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AA normal</a:t>
            </a:r>
          </a:p>
        </p:txBody>
      </p:sp>
      <p:pic>
        <p:nvPicPr>
          <p:cNvPr id="41999" name="Picture 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971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0" name="Rectangle 159"/>
          <p:cNvSpPr>
            <a:spLocks noChangeArrowheads="1"/>
          </p:cNvSpPr>
          <p:nvPr/>
        </p:nvSpPr>
        <p:spPr bwMode="auto">
          <a:xfrm>
            <a:off x="5029200" y="6400800"/>
            <a:ext cx="323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/>
              <a:t>picture from Ong et al.:</a:t>
            </a:r>
            <a:r>
              <a:rPr lang="cs-CZ" altLang="cs-CZ" sz="1400" b="1" i="1"/>
              <a:t> </a:t>
            </a:r>
            <a:r>
              <a:rPr lang="cs-CZ" altLang="cs-CZ" sz="1400" i="1"/>
              <a:t>MCP </a:t>
            </a:r>
            <a:r>
              <a:rPr lang="cs-CZ" altLang="cs-CZ" sz="1400" b="1"/>
              <a:t>1</a:t>
            </a:r>
            <a:r>
              <a:rPr lang="cs-CZ" altLang="cs-CZ" sz="1400"/>
              <a:t>(2002), 376</a:t>
            </a:r>
          </a:p>
        </p:txBody>
      </p:sp>
      <p:sp>
        <p:nvSpPr>
          <p:cNvPr id="42001" name="Rectangle 1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4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58"/>
          <p:cNvGraphicFramePr>
            <a:graphicFrameLocks noChangeAspect="1"/>
          </p:cNvGraphicFramePr>
          <p:nvPr/>
        </p:nvGraphicFramePr>
        <p:xfrm>
          <a:off x="1454150" y="2849563"/>
          <a:ext cx="6394450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Image" r:id="rId3" imgW="10941052" imgH="3990116" progId="Photoshop.Image.5">
                  <p:embed/>
                </p:oleObj>
              </mc:Choice>
              <mc:Fallback>
                <p:oleObj name="Image" r:id="rId3" imgW="10941052" imgH="3990116" progId="Photoshop.Image.5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49563"/>
                        <a:ext cx="6394450" cy="23320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59"/>
          <p:cNvSpPr>
            <a:spLocks noChangeArrowheads="1"/>
          </p:cNvSpPr>
          <p:nvPr/>
        </p:nvSpPr>
        <p:spPr bwMode="auto">
          <a:xfrm>
            <a:off x="762000" y="609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ICAT ... </a:t>
            </a:r>
            <a:r>
              <a:rPr lang="cs-CZ" altLang="cs-CZ" sz="2200" b="1">
                <a:solidFill>
                  <a:srgbClr val="FF0000"/>
                </a:solidFill>
              </a:rPr>
              <a:t>I</a:t>
            </a:r>
            <a:r>
              <a:rPr lang="cs-CZ" altLang="cs-CZ" sz="2200" b="1"/>
              <a:t>sotope-</a:t>
            </a:r>
            <a:r>
              <a:rPr lang="cs-CZ" altLang="cs-CZ" sz="2200" b="1">
                <a:solidFill>
                  <a:srgbClr val="FF0000"/>
                </a:solidFill>
              </a:rPr>
              <a:t>C</a:t>
            </a:r>
            <a:r>
              <a:rPr lang="cs-CZ" altLang="cs-CZ" sz="2200" b="1"/>
              <a:t>oded </a:t>
            </a:r>
            <a:r>
              <a:rPr lang="cs-CZ" altLang="cs-CZ" sz="2200" b="1">
                <a:solidFill>
                  <a:srgbClr val="FF0000"/>
                </a:solidFill>
              </a:rPr>
              <a:t>A</a:t>
            </a:r>
            <a:r>
              <a:rPr lang="cs-CZ" altLang="cs-CZ" sz="2200" b="1"/>
              <a:t>ffinity </a:t>
            </a:r>
            <a:r>
              <a:rPr lang="cs-CZ" altLang="cs-CZ" sz="2200" b="1">
                <a:solidFill>
                  <a:srgbClr val="FF0000"/>
                </a:solidFill>
              </a:rPr>
              <a:t>T</a:t>
            </a:r>
            <a:r>
              <a:rPr lang="cs-CZ" altLang="cs-CZ" sz="2200" b="1"/>
              <a:t>ags</a:t>
            </a:r>
            <a:endParaRPr lang="en-US" altLang="cs-CZ" sz="2200" b="1"/>
          </a:p>
          <a:p>
            <a:pPr algn="ctr" eaLnBrk="1" hangingPunct="1"/>
            <a:r>
              <a:rPr lang="en-US" altLang="cs-CZ" sz="1800">
                <a:solidFill>
                  <a:schemeClr val="accent2"/>
                </a:solidFill>
              </a:rPr>
              <a:t>technology for protein expression analysis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44036" name="Text Box 260"/>
          <p:cNvSpPr txBox="1">
            <a:spLocks noChangeArrowheads="1"/>
          </p:cNvSpPr>
          <p:nvPr/>
        </p:nvSpPr>
        <p:spPr bwMode="auto">
          <a:xfrm>
            <a:off x="762000" y="1735138"/>
            <a:ext cx="80914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cs-CZ" sz="1800"/>
              <a:t>  improved quantitation of a wider range of proteins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cs-CZ" sz="1800"/>
              <a:t>  overcomes limitations of 2-D gel method (e.g. membrane, low abundan</a:t>
            </a:r>
            <a:r>
              <a:rPr lang="cs-CZ" altLang="cs-CZ" sz="1800"/>
              <a:t>t</a:t>
            </a:r>
            <a:r>
              <a:rPr lang="en-US" altLang="cs-CZ" sz="1800"/>
              <a:t> proteins)</a:t>
            </a:r>
          </a:p>
        </p:txBody>
      </p:sp>
      <p:sp>
        <p:nvSpPr>
          <p:cNvPr id="44037" name="Text Box 261"/>
          <p:cNvSpPr txBox="1">
            <a:spLocks noChangeArrowheads="1"/>
          </p:cNvSpPr>
          <p:nvPr/>
        </p:nvSpPr>
        <p:spPr bwMode="auto">
          <a:xfrm>
            <a:off x="762000" y="5468938"/>
            <a:ext cx="7718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cs-CZ" sz="1800"/>
              <a:t>  tags specific for cysteine-containing peptides (reduction of sample complexity)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cs-CZ" sz="1800"/>
              <a:t>  easy automation of a procedure</a:t>
            </a:r>
          </a:p>
        </p:txBody>
      </p:sp>
      <p:sp>
        <p:nvSpPr>
          <p:cNvPr id="44038" name="Rectangle 26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6"/>
          <p:cNvSpPr>
            <a:spLocks noChangeArrowheads="1"/>
          </p:cNvSpPr>
          <p:nvPr/>
        </p:nvSpPr>
        <p:spPr bwMode="auto">
          <a:xfrm>
            <a:off x="0" y="45958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br>
              <a:rPr lang="cs-CZ" altLang="cs-CZ"/>
            </a:br>
            <a:endParaRPr lang="cs-CZ" altLang="cs-CZ"/>
          </a:p>
        </p:txBody>
      </p:sp>
      <p:sp>
        <p:nvSpPr>
          <p:cNvPr id="45059" name="Rectangle 224"/>
          <p:cNvSpPr>
            <a:spLocks noChangeArrowheads="1"/>
          </p:cNvSpPr>
          <p:nvPr/>
        </p:nvSpPr>
        <p:spPr bwMode="auto">
          <a:xfrm>
            <a:off x="0" y="326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5060" name="Picture 228" descr="icatfig2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5050"/>
            <a:ext cx="7620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29"/>
          <p:cNvSpPr>
            <a:spLocks noChangeArrowheads="1"/>
          </p:cNvSpPr>
          <p:nvPr/>
        </p:nvSpPr>
        <p:spPr bwMode="auto">
          <a:xfrm>
            <a:off x="3505200" y="3698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ICAT analysis</a:t>
            </a:r>
          </a:p>
        </p:txBody>
      </p:sp>
      <p:sp>
        <p:nvSpPr>
          <p:cNvPr id="45062" name="Rectangle 230"/>
          <p:cNvSpPr>
            <a:spLocks noChangeArrowheads="1"/>
          </p:cNvSpPr>
          <p:nvPr/>
        </p:nvSpPr>
        <p:spPr bwMode="auto">
          <a:xfrm>
            <a:off x="5338763" y="1052736"/>
            <a:ext cx="3174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>
                <a:solidFill>
                  <a:srgbClr val="FF0000"/>
                </a:solidFill>
              </a:rPr>
              <a:t>peak ratios = relative abundance</a:t>
            </a:r>
          </a:p>
        </p:txBody>
      </p:sp>
      <p:sp>
        <p:nvSpPr>
          <p:cNvPr id="45063" name="Rectangle 23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964456"/>
            <a:ext cx="4635500" cy="56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467544" y="6165304"/>
            <a:ext cx="2767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/>
              <a:t>from Ong et al.:</a:t>
            </a:r>
            <a:r>
              <a:rPr lang="cs-CZ" altLang="cs-CZ" sz="1400" b="1" i="1"/>
              <a:t> </a:t>
            </a:r>
            <a:r>
              <a:rPr lang="cs-CZ" altLang="cs-CZ" sz="1400" i="1"/>
              <a:t>MCP </a:t>
            </a:r>
            <a:r>
              <a:rPr lang="cs-CZ" altLang="cs-CZ" sz="1400" b="1"/>
              <a:t>1 </a:t>
            </a:r>
            <a:r>
              <a:rPr lang="cs-CZ" altLang="cs-CZ" sz="1400"/>
              <a:t>(2002), 376</a:t>
            </a: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611560" y="548680"/>
            <a:ext cx="8376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Comparison of </a:t>
            </a:r>
            <a:r>
              <a:rPr lang="cs-CZ" altLang="cs-CZ" sz="2000" b="1" i="1"/>
              <a:t>in vivo</a:t>
            </a:r>
            <a:r>
              <a:rPr lang="cs-CZ" altLang="cs-CZ" sz="2000" b="1"/>
              <a:t> and </a:t>
            </a:r>
            <a:r>
              <a:rPr lang="cs-CZ" altLang="cs-CZ" sz="2000" b="1" i="1"/>
              <a:t>in vitro</a:t>
            </a:r>
            <a:r>
              <a:rPr lang="cs-CZ" altLang="cs-CZ" sz="2000" b="1"/>
              <a:t> quantification methods </a:t>
            </a:r>
            <a:r>
              <a:rPr lang="cs-CZ" altLang="cs-CZ" sz="2000"/>
              <a:t>(SILAC vs ICAT)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551363" y="2477343"/>
            <a:ext cx="2449512" cy="1871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548188" y="4996706"/>
            <a:ext cx="2449512" cy="1223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2751138" y="1167656"/>
            <a:ext cx="1100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FF0000"/>
                </a:solidFill>
              </a:rPr>
              <a:t>Cell cultures</a:t>
            </a:r>
          </a:p>
        </p:txBody>
      </p:sp>
      <p:sp>
        <p:nvSpPr>
          <p:cNvPr id="54280" name="Rectangle 1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843088" y="841723"/>
            <a:ext cx="5243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>
                <a:solidFill>
                  <a:srgbClr val="FF0000"/>
                </a:solidFill>
              </a:rPr>
              <a:t>M</a:t>
            </a:r>
            <a:r>
              <a:rPr lang="cs-CZ" altLang="cs-CZ" sz="2200" b="1"/>
              <a:t>ass </a:t>
            </a:r>
            <a:r>
              <a:rPr lang="en-US" altLang="cs-CZ" sz="2200" b="1">
                <a:solidFill>
                  <a:srgbClr val="FF0000"/>
                </a:solidFill>
              </a:rPr>
              <a:t>C</a:t>
            </a:r>
            <a:r>
              <a:rPr lang="cs-CZ" altLang="cs-CZ" sz="2200" b="1"/>
              <a:t>oded </a:t>
            </a:r>
            <a:r>
              <a:rPr lang="en-US" altLang="cs-CZ" sz="2200" b="1">
                <a:solidFill>
                  <a:srgbClr val="FF0000"/>
                </a:solidFill>
              </a:rPr>
              <a:t>A</a:t>
            </a:r>
            <a:r>
              <a:rPr lang="cs-CZ" altLang="cs-CZ" sz="2200" b="1"/>
              <a:t>bundance </a:t>
            </a:r>
            <a:r>
              <a:rPr lang="en-US" altLang="cs-CZ" sz="2200" b="1">
                <a:solidFill>
                  <a:srgbClr val="FF0000"/>
                </a:solidFill>
              </a:rPr>
              <a:t>T</a:t>
            </a:r>
            <a:r>
              <a:rPr lang="cs-CZ" altLang="cs-CZ" sz="2200" b="1"/>
              <a:t>agging (MCAT)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59417"/>
            <a:ext cx="5529263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3657600" y="629285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187624" y="1567820"/>
            <a:ext cx="518924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cs-CZ" sz="2000"/>
              <a:t>  </a:t>
            </a:r>
            <a:r>
              <a:rPr lang="cs-CZ" altLang="cs-CZ" sz="2000"/>
              <a:t>tryptic digestion</a:t>
            </a:r>
            <a:endParaRPr lang="en-US" altLang="cs-CZ" sz="200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cs-CZ" sz="2000"/>
              <a:t>  modifi</a:t>
            </a:r>
            <a:r>
              <a:rPr lang="cs-CZ" altLang="cs-CZ" sz="2000"/>
              <a:t>cation of </a:t>
            </a:r>
            <a:r>
              <a:rPr lang="en-US" altLang="cs-CZ" sz="2000"/>
              <a:t> digest </a:t>
            </a:r>
            <a:r>
              <a:rPr lang="cs-CZ" altLang="cs-CZ" sz="2000"/>
              <a:t>of selected sample</a:t>
            </a:r>
            <a:r>
              <a:rPr lang="en-US" altLang="cs-CZ" sz="2000"/>
              <a:t> (K)</a:t>
            </a: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 sz="2000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000"/>
              <a:t>   mixing </a:t>
            </a:r>
            <a:r>
              <a:rPr lang="cs-CZ" altLang="cs-CZ" sz="2000" b="1"/>
              <a:t>nemodif/modif</a:t>
            </a:r>
            <a:r>
              <a:rPr lang="cs-CZ" altLang="cs-CZ" sz="2000"/>
              <a:t> in ratio 1:1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711825" y="3445217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cs-CZ" altLang="cs-CZ" b="1">
                <a:solidFill>
                  <a:schemeClr val="accent2"/>
                </a:solidFill>
              </a:rPr>
              <a:t> = 42 Da</a:t>
            </a: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92"/>
          <p:cNvGrpSpPr>
            <a:grpSpLocks/>
          </p:cNvGrpSpPr>
          <p:nvPr/>
        </p:nvGrpSpPr>
        <p:grpSpPr bwMode="auto">
          <a:xfrm>
            <a:off x="457200" y="1603375"/>
            <a:ext cx="8234363" cy="3197225"/>
            <a:chOff x="288" y="720"/>
            <a:chExt cx="5187" cy="1918"/>
          </a:xfrm>
        </p:grpSpPr>
        <p:pic>
          <p:nvPicPr>
            <p:cNvPr id="47110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20"/>
              <a:ext cx="5187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1" name="Text Box 86"/>
            <p:cNvSpPr txBox="1">
              <a:spLocks noChangeArrowheads="1"/>
            </p:cNvSpPr>
            <p:nvPr/>
          </p:nvSpPr>
          <p:spPr bwMode="auto">
            <a:xfrm>
              <a:off x="2524" y="1440"/>
              <a:ext cx="3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800" b="1">
                  <a:solidFill>
                    <a:srgbClr val="FF0000"/>
                  </a:solidFill>
                </a:rPr>
                <a:t>1:1</a:t>
              </a:r>
              <a:endParaRPr lang="cs-CZ" altLang="cs-CZ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47107" name="Text Box 88"/>
          <p:cNvSpPr txBox="1">
            <a:spLocks noChangeArrowheads="1"/>
          </p:cNvSpPr>
          <p:nvPr/>
        </p:nvSpPr>
        <p:spPr bwMode="auto">
          <a:xfrm>
            <a:off x="3657600" y="601980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sp>
        <p:nvSpPr>
          <p:cNvPr id="47108" name="Text Box 89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sp>
        <p:nvSpPr>
          <p:cNvPr id="47109" name="Rectangle 9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58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sp>
        <p:nvSpPr>
          <p:cNvPr id="48132" name="Text Box 59"/>
          <p:cNvSpPr txBox="1">
            <a:spLocks noChangeArrowheads="1"/>
          </p:cNvSpPr>
          <p:nvPr/>
        </p:nvSpPr>
        <p:spPr bwMode="auto">
          <a:xfrm>
            <a:off x="3698875" y="568325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4114800" y="1447800"/>
            <a:ext cx="4491038" cy="2133600"/>
            <a:chOff x="2592" y="912"/>
            <a:chExt cx="2829" cy="1344"/>
          </a:xfrm>
        </p:grpSpPr>
        <p:sp>
          <p:nvSpPr>
            <p:cNvPr id="48135" name="Oval 60"/>
            <p:cNvSpPr>
              <a:spLocks noChangeArrowheads="1"/>
            </p:cNvSpPr>
            <p:nvPr/>
          </p:nvSpPr>
          <p:spPr bwMode="auto">
            <a:xfrm rot="-5472529">
              <a:off x="2424" y="1416"/>
              <a:ext cx="1008" cy="6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8136" name="Text Box 61"/>
            <p:cNvSpPr txBox="1">
              <a:spLocks noChangeArrowheads="1"/>
            </p:cNvSpPr>
            <p:nvPr/>
          </p:nvSpPr>
          <p:spPr bwMode="auto">
            <a:xfrm>
              <a:off x="3360" y="912"/>
              <a:ext cx="20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solidFill>
                    <a:srgbClr val="FF0000"/>
                  </a:solidFill>
                </a:rPr>
                <a:t>peak ratios = relative abundance</a:t>
              </a:r>
            </a:p>
          </p:txBody>
        </p:sp>
        <p:sp>
          <p:nvSpPr>
            <p:cNvPr id="48137" name="AutoShape 62"/>
            <p:cNvSpPr>
              <a:spLocks noChangeArrowheads="1"/>
            </p:cNvSpPr>
            <p:nvPr/>
          </p:nvSpPr>
          <p:spPr bwMode="auto">
            <a:xfrm rot="-1750732">
              <a:off x="3456" y="1296"/>
              <a:ext cx="624" cy="240"/>
            </a:xfrm>
            <a:custGeom>
              <a:avLst/>
              <a:gdLst>
                <a:gd name="T0" fmla="*/ 468 w 21600"/>
                <a:gd name="T1" fmla="*/ 0 h 21600"/>
                <a:gd name="T2" fmla="*/ 0 w 21600"/>
                <a:gd name="T3" fmla="*/ 120 h 21600"/>
                <a:gd name="T4" fmla="*/ 468 w 21600"/>
                <a:gd name="T5" fmla="*/ 240 h 21600"/>
                <a:gd name="T6" fmla="*/ 62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8134" name="Rectangle 6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64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grpSp>
        <p:nvGrpSpPr>
          <p:cNvPr id="17675" name="Group 267"/>
          <p:cNvGrpSpPr>
            <a:grpSpLocks/>
          </p:cNvGrpSpPr>
          <p:nvPr/>
        </p:nvGrpSpPr>
        <p:grpSpPr bwMode="auto">
          <a:xfrm>
            <a:off x="885825" y="1693689"/>
            <a:ext cx="7467600" cy="4106862"/>
            <a:chOff x="528" y="1541"/>
            <a:chExt cx="4704" cy="2587"/>
          </a:xfrm>
        </p:grpSpPr>
        <p:pic>
          <p:nvPicPr>
            <p:cNvPr id="49158" name="Picture 2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3"/>
              <a:ext cx="4704" cy="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9" name="Text Box 265"/>
            <p:cNvSpPr txBox="1">
              <a:spLocks noChangeArrowheads="1"/>
            </p:cNvSpPr>
            <p:nvPr/>
          </p:nvSpPr>
          <p:spPr bwMode="auto">
            <a:xfrm>
              <a:off x="528" y="1541"/>
              <a:ext cx="385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possibility of utilization of derivatization for </a:t>
              </a:r>
              <a:r>
                <a:rPr lang="cs-CZ" altLang="cs-CZ" sz="1800" i="1"/>
                <a:t>de novo</a:t>
              </a:r>
              <a:r>
                <a:rPr lang="cs-CZ" altLang="cs-CZ" sz="1800"/>
                <a:t> sequencing</a:t>
              </a:r>
            </a:p>
            <a:p>
              <a:pPr eaLnBrk="1" hangingPunct="1"/>
              <a:r>
                <a:rPr lang="cs-CZ" altLang="cs-CZ" sz="1800"/>
                <a:t>	</a:t>
              </a:r>
              <a:r>
                <a:rPr lang="cs-CZ" altLang="cs-CZ" sz="1800" i="1"/>
                <a:t>b ions unchanged , y ions in doublets (42 Da)</a:t>
              </a:r>
            </a:p>
          </p:txBody>
        </p:sp>
      </p:grpSp>
      <p:sp>
        <p:nvSpPr>
          <p:cNvPr id="49157" name="Rectangle 26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7171" name="Text Box 31"/>
          <p:cNvSpPr txBox="1">
            <a:spLocks noChangeArrowheads="1"/>
          </p:cNvSpPr>
          <p:nvPr/>
        </p:nvSpPr>
        <p:spPr bwMode="auto">
          <a:xfrm>
            <a:off x="2843213" y="234950"/>
            <a:ext cx="3448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Fractionation/separation</a:t>
            </a:r>
            <a:endParaRPr lang="en-US" altLang="cs-CZ" b="1"/>
          </a:p>
        </p:txBody>
      </p:sp>
      <p:sp>
        <p:nvSpPr>
          <p:cNvPr id="7172" name="Text Box 34"/>
          <p:cNvSpPr txBox="1">
            <a:spLocks noChangeArrowheads="1"/>
          </p:cNvSpPr>
          <p:nvPr/>
        </p:nvSpPr>
        <p:spPr bwMode="auto">
          <a:xfrm>
            <a:off x="321921" y="743342"/>
            <a:ext cx="861004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the aim:	</a:t>
            </a:r>
            <a:r>
              <a:rPr lang="cs-CZ" altLang="cs-CZ" sz="2000" b="1">
                <a:solidFill>
                  <a:schemeClr val="accent2"/>
                </a:solidFill>
              </a:rPr>
              <a:t>to simplify extremely complex mixture</a:t>
            </a:r>
          </a:p>
          <a:p>
            <a:pPr eaLnBrk="1" hangingPunct="1"/>
            <a:r>
              <a:rPr lang="cs-CZ" altLang="cs-CZ" sz="2000" b="1">
                <a:solidFill>
                  <a:schemeClr val="accent2"/>
                </a:solidFill>
              </a:rPr>
              <a:t>	to separate specific group of proteins/peptides </a:t>
            </a:r>
            <a:r>
              <a:rPr lang="cs-CZ" altLang="cs-CZ" sz="2000">
                <a:solidFill>
                  <a:schemeClr val="tx2"/>
                </a:solidFill>
              </a:rPr>
              <a:t>(e.g. phosphopeptides)</a:t>
            </a:r>
          </a:p>
          <a:p>
            <a:pPr eaLnBrk="1" hangingPunct="1"/>
            <a:r>
              <a:rPr lang="cs-CZ" altLang="cs-CZ" sz="1000"/>
              <a:t> </a:t>
            </a:r>
          </a:p>
          <a:p>
            <a:pPr eaLnBrk="1" hangingPunct="1"/>
            <a:r>
              <a:rPr lang="cs-CZ" altLang="cs-CZ" sz="2000">
                <a:solidFill>
                  <a:srgbClr val="006600"/>
                </a:solidFill>
              </a:rPr>
              <a:t>necessity of combination of separation principles – </a:t>
            </a:r>
            <a:r>
              <a:rPr lang="cs-CZ" altLang="cs-CZ" sz="2000" b="1">
                <a:solidFill>
                  <a:srgbClr val="006600"/>
                </a:solidFill>
              </a:rPr>
              <a:t>multidimensional separation</a:t>
            </a:r>
          </a:p>
          <a:p>
            <a:pPr eaLnBrk="1" hangingPunct="1"/>
            <a:r>
              <a:rPr lang="cs-CZ" altLang="cs-CZ" sz="2000">
                <a:solidFill>
                  <a:srgbClr val="006600"/>
                </a:solidFill>
              </a:rPr>
              <a:t>               selection of appropriate combination for given experiment</a:t>
            </a:r>
          </a:p>
          <a:p>
            <a:pPr eaLnBrk="1" hangingPunct="1"/>
            <a:r>
              <a:rPr lang="cs-CZ" altLang="cs-CZ" sz="2000"/>
              <a:t>	</a:t>
            </a:r>
            <a:r>
              <a:rPr lang="cs-CZ" altLang="cs-CZ" sz="1800"/>
              <a:t>(separation dimension might be also selected method of MS analysis)</a:t>
            </a:r>
            <a:endParaRPr lang="en-US" altLang="cs-CZ" sz="1800"/>
          </a:p>
        </p:txBody>
      </p: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468313" y="2603500"/>
            <a:ext cx="7632700" cy="3849688"/>
            <a:chOff x="295" y="1640"/>
            <a:chExt cx="4808" cy="2425"/>
          </a:xfrm>
        </p:grpSpPr>
        <p:sp>
          <p:nvSpPr>
            <p:cNvPr id="7175" name="Text Box 32"/>
            <p:cNvSpPr txBox="1">
              <a:spLocks noChangeArrowheads="1"/>
            </p:cNvSpPr>
            <p:nvPr/>
          </p:nvSpPr>
          <p:spPr bwMode="auto">
            <a:xfrm>
              <a:off x="939" y="1640"/>
              <a:ext cx="2472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electrophoretic techniques:</a:t>
              </a:r>
            </a:p>
            <a:p>
              <a:pPr eaLnBrk="1" hangingPunct="1"/>
              <a:r>
                <a:rPr lang="cs-CZ" altLang="cs-CZ" sz="800"/>
                <a:t> 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800"/>
                <a:t>  isoelectric focusing (in-gel, in-liquid)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800"/>
                <a:t>  SDS PAGE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800"/>
                <a:t>  2D gel electrophoresis (DIGE)</a:t>
              </a:r>
            </a:p>
            <a:p>
              <a:pPr eaLnBrk="1" hangingPunct="1">
                <a:buFontTx/>
                <a:buBlip>
                  <a:blip r:embed="rId4"/>
                </a:buBlip>
              </a:pPr>
              <a:r>
                <a:rPr lang="cs-CZ" altLang="cs-CZ" sz="1800"/>
                <a:t>  capillary electrophoresis </a:t>
              </a:r>
              <a:endParaRPr lang="en-US" altLang="cs-CZ" sz="1800"/>
            </a:p>
          </p:txBody>
        </p:sp>
        <p:sp>
          <p:nvSpPr>
            <p:cNvPr id="7176" name="Text Box 33"/>
            <p:cNvSpPr txBox="1">
              <a:spLocks noChangeArrowheads="1"/>
            </p:cNvSpPr>
            <p:nvPr/>
          </p:nvSpPr>
          <p:spPr bwMode="auto">
            <a:xfrm>
              <a:off x="939" y="2700"/>
              <a:ext cx="4164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chromatographic techniques:</a:t>
              </a:r>
            </a:p>
            <a:p>
              <a:pPr eaLnBrk="1" hangingPunct="1"/>
              <a:r>
                <a:rPr lang="cs-CZ" altLang="cs-CZ" sz="800"/>
                <a:t> </a:t>
              </a:r>
            </a:p>
            <a:p>
              <a:pPr eaLnBrk="1" hangingPunct="1">
                <a:buFontTx/>
                <a:buBlip>
                  <a:blip r:embed="rId4"/>
                </a:buBlip>
              </a:pPr>
              <a:r>
                <a:rPr lang="cs-CZ" altLang="cs-CZ" sz="1800"/>
                <a:t>  liquid chromatography</a:t>
              </a:r>
            </a:p>
            <a:p>
              <a:pPr eaLnBrk="1" hangingPunct="1"/>
              <a:r>
                <a:rPr lang="cs-CZ" altLang="cs-CZ" sz="1800"/>
                <a:t>		- </a:t>
              </a:r>
              <a:r>
                <a:rPr lang="cs-CZ" altLang="cs-CZ" sz="1800" b="1"/>
                <a:t>reverse phase</a:t>
              </a:r>
            </a:p>
            <a:p>
              <a:pPr eaLnBrk="1" hangingPunct="1"/>
              <a:r>
                <a:rPr lang="cs-CZ" altLang="cs-CZ" sz="1800"/>
                <a:t>		- ionex</a:t>
              </a:r>
            </a:p>
            <a:p>
              <a:pPr eaLnBrk="1" hangingPunct="1"/>
              <a:r>
                <a:rPr lang="cs-CZ" altLang="cs-CZ" sz="1800"/>
                <a:t>		- molecular sieve</a:t>
              </a:r>
            </a:p>
            <a:p>
              <a:pPr eaLnBrk="1" hangingPunct="1"/>
              <a:r>
                <a:rPr lang="cs-CZ" altLang="cs-CZ" sz="1800"/>
                <a:t>		- affinity (IMAC, MOAC, antibody)</a:t>
              </a:r>
            </a:p>
            <a:p>
              <a:pPr eaLnBrk="1" hangingPunct="1"/>
              <a:r>
                <a:rPr lang="cs-CZ" altLang="cs-CZ" sz="1800"/>
                <a:t>		- HILIC (</a:t>
              </a:r>
              <a:r>
                <a:rPr lang="en-US" altLang="cs-CZ" sz="1800"/>
                <a:t>hydrophilic interaction chromatography</a:t>
              </a:r>
              <a:r>
                <a:rPr lang="cs-CZ" altLang="cs-CZ" sz="1800"/>
                <a:t>)</a:t>
              </a:r>
              <a:endParaRPr lang="en-US" altLang="cs-CZ" sz="1800"/>
            </a:p>
          </p:txBody>
        </p:sp>
        <p:sp>
          <p:nvSpPr>
            <p:cNvPr id="7177" name="Text Box 35"/>
            <p:cNvSpPr txBox="1">
              <a:spLocks noChangeArrowheads="1"/>
            </p:cNvSpPr>
            <p:nvPr/>
          </p:nvSpPr>
          <p:spPr bwMode="auto">
            <a:xfrm>
              <a:off x="295" y="3475"/>
              <a:ext cx="65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600"/>
                <a:t>  off-line</a:t>
              </a:r>
            </a:p>
            <a:p>
              <a:pPr eaLnBrk="1" hangingPunct="1">
                <a:buFontTx/>
                <a:buBlip>
                  <a:blip r:embed="rId4"/>
                </a:buBlip>
              </a:pPr>
              <a:r>
                <a:rPr lang="cs-CZ" altLang="cs-CZ" sz="1600"/>
                <a:t>  on-line</a:t>
              </a:r>
              <a:endParaRPr lang="en-US" altLang="cs-CZ" sz="1600"/>
            </a:p>
          </p:txBody>
        </p:sp>
      </p:grp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6659563" y="4365625"/>
            <a:ext cx="2121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immunoprecipitation</a:t>
            </a:r>
            <a:endParaRPr lang="en-US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4"/>
          <p:cNvSpPr txBox="1">
            <a:spLocks noChangeArrowheads="1"/>
          </p:cNvSpPr>
          <p:nvPr/>
        </p:nvSpPr>
        <p:spPr bwMode="auto">
          <a:xfrm>
            <a:off x="1926262" y="813774"/>
            <a:ext cx="5227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 err="1">
                <a:latin typeface="Arial Black" panose="020B0A04020102020204" pitchFamily="34" charset="0"/>
              </a:rPr>
              <a:t>Reductive</a:t>
            </a:r>
            <a:r>
              <a:rPr lang="cs-CZ" altLang="cs-CZ" sz="2000" b="1" dirty="0">
                <a:latin typeface="Arial Black" panose="020B0A04020102020204" pitchFamily="34" charset="0"/>
              </a:rPr>
              <a:t>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alkylation</a:t>
            </a:r>
            <a:r>
              <a:rPr lang="cs-CZ" altLang="cs-CZ" sz="2000" b="1" dirty="0">
                <a:latin typeface="Arial Black" panose="020B0A04020102020204" pitchFamily="34" charset="0"/>
              </a:rPr>
              <a:t>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dimethylation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80928"/>
            <a:ext cx="3104783" cy="11910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6773" y="1520788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lysine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N-term of peptide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isotopically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labeled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formaldehyde (D, 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06100" y="4149080"/>
            <a:ext cx="1931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Hsu</a:t>
            </a:r>
            <a:r>
              <a:rPr lang="cs-CZ" sz="1200" i="1" dirty="0"/>
              <a:t> et al., </a:t>
            </a:r>
            <a:r>
              <a:rPr lang="cs-CZ" sz="1200" i="1" dirty="0" err="1"/>
              <a:t>Anal.Chem</a:t>
            </a:r>
            <a:r>
              <a:rPr lang="cs-CZ" sz="1200" i="1" dirty="0"/>
              <a:t>. 2003</a:t>
            </a:r>
          </a:p>
        </p:txBody>
      </p:sp>
      <p:sp>
        <p:nvSpPr>
          <p:cNvPr id="6" name="Rectangle 268">
            <a:extLst>
              <a:ext uri="{FF2B5EF4-FFF2-40B4-BE49-F238E27FC236}">
                <a16:creationId xmlns:a16="http://schemas.microsoft.com/office/drawing/2014/main" id="{1CC40E12-0C02-40A7-AD89-67F2AA8B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632537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ubs.rsc.org/services/images/RSCpubs.ePlatform.Service.FreeContent.ImageService.svc/ImageService/Articleimage/2014/CC/c3cc47998f/c3cc47998f-f1_hi-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95813" cy="37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6" y="5165494"/>
            <a:ext cx="7992888" cy="13613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04248" y="6526846"/>
            <a:ext cx="218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Wu</a:t>
            </a:r>
            <a:r>
              <a:rPr lang="cs-CZ" sz="1200" i="1" dirty="0"/>
              <a:t> et al.,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Commun</a:t>
            </a:r>
            <a:r>
              <a:rPr lang="cs-CZ" sz="1200" i="1" dirty="0"/>
              <a:t>. 2014</a:t>
            </a:r>
          </a:p>
        </p:txBody>
      </p:sp>
      <p:sp>
        <p:nvSpPr>
          <p:cNvPr id="6" name="Rectangle 268">
            <a:extLst>
              <a:ext uri="{FF2B5EF4-FFF2-40B4-BE49-F238E27FC236}">
                <a16:creationId xmlns:a16="http://schemas.microsoft.com/office/drawing/2014/main" id="{1326C352-7B75-4E17-BB01-4E1C84962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7" name="Text Box 264">
            <a:extLst>
              <a:ext uri="{FF2B5EF4-FFF2-40B4-BE49-F238E27FC236}">
                <a16:creationId xmlns:a16="http://schemas.microsoft.com/office/drawing/2014/main" id="{E72FEFB4-0AD9-4B36-9992-9088D837C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507" y="375627"/>
            <a:ext cx="5227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 err="1">
                <a:latin typeface="Arial Black" panose="020B0A04020102020204" pitchFamily="34" charset="0"/>
              </a:rPr>
              <a:t>Reductive</a:t>
            </a:r>
            <a:r>
              <a:rPr lang="cs-CZ" altLang="cs-CZ" sz="2000" b="1" dirty="0">
                <a:latin typeface="Arial Black" panose="020B0A04020102020204" pitchFamily="34" charset="0"/>
              </a:rPr>
              <a:t>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alkylation</a:t>
            </a:r>
            <a:r>
              <a:rPr lang="cs-CZ" altLang="cs-CZ" sz="2000" b="1" dirty="0">
                <a:latin typeface="Arial Black" panose="020B0A04020102020204" pitchFamily="34" charset="0"/>
              </a:rPr>
              <a:t>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dimethylation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7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72" y="1196752"/>
            <a:ext cx="5159116" cy="46675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44208" y="6189803"/>
            <a:ext cx="218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Wu</a:t>
            </a:r>
            <a:r>
              <a:rPr lang="cs-CZ" sz="1200" i="1" dirty="0"/>
              <a:t> et al.,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Commun</a:t>
            </a:r>
            <a:r>
              <a:rPr lang="cs-CZ" sz="1200" i="1" dirty="0"/>
              <a:t>. 2014</a:t>
            </a:r>
          </a:p>
        </p:txBody>
      </p:sp>
      <p:sp>
        <p:nvSpPr>
          <p:cNvPr id="5" name="Rectangle 268">
            <a:extLst>
              <a:ext uri="{FF2B5EF4-FFF2-40B4-BE49-F238E27FC236}">
                <a16:creationId xmlns:a16="http://schemas.microsoft.com/office/drawing/2014/main" id="{1B2567CE-352A-4BA3-A566-3B7FE78DA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6" name="Text Box 264">
            <a:extLst>
              <a:ext uri="{FF2B5EF4-FFF2-40B4-BE49-F238E27FC236}">
                <a16:creationId xmlns:a16="http://schemas.microsoft.com/office/drawing/2014/main" id="{07C92C7E-73DF-428A-9299-EC590D83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982" y="471156"/>
            <a:ext cx="5227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 err="1">
                <a:latin typeface="Arial Black" panose="020B0A04020102020204" pitchFamily="34" charset="0"/>
              </a:rPr>
              <a:t>Reductive</a:t>
            </a:r>
            <a:r>
              <a:rPr lang="cs-CZ" altLang="cs-CZ" sz="2000" b="1" dirty="0">
                <a:latin typeface="Arial Black" panose="020B0A04020102020204" pitchFamily="34" charset="0"/>
              </a:rPr>
              <a:t>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alkylation</a:t>
            </a:r>
            <a:r>
              <a:rPr lang="cs-CZ" altLang="cs-CZ" sz="2000" b="1" dirty="0">
                <a:latin typeface="Arial Black" panose="020B0A04020102020204" pitchFamily="34" charset="0"/>
              </a:rPr>
              <a:t>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dimethylation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90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625F81D-9044-4D36-ABB0-27378882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368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82296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3957638" y="6096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0180" name="Text Box 11"/>
          <p:cNvSpPr txBox="1">
            <a:spLocks noChangeArrowheads="1"/>
          </p:cNvSpPr>
          <p:nvPr/>
        </p:nvSpPr>
        <p:spPr bwMode="auto">
          <a:xfrm>
            <a:off x="243731" y="1435268"/>
            <a:ext cx="88873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000"/>
              <a:t>   </a:t>
            </a:r>
            <a:r>
              <a:rPr lang="en-US" altLang="cs-CZ" sz="2000"/>
              <a:t>isobaric</a:t>
            </a:r>
            <a:r>
              <a:rPr lang="cs-CZ" altLang="cs-CZ" sz="2000"/>
              <a:t> tags (4</a:t>
            </a:r>
            <a:r>
              <a:rPr lang="en-US" altLang="cs-CZ" sz="2000"/>
              <a:t>, 8</a:t>
            </a:r>
            <a:r>
              <a:rPr lang="cs-CZ" altLang="cs-CZ" sz="2000"/>
              <a:t>), preferentially on Lys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000"/>
              <a:t>   labeled samples have the same behavior during LC separation and MS analysis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000"/>
              <a:t>   quantification based on intensity ratios of reporter ions after MS/MS</a:t>
            </a:r>
          </a:p>
        </p:txBody>
      </p:sp>
      <p:sp>
        <p:nvSpPr>
          <p:cNvPr id="50181" name="Text Box 12"/>
          <p:cNvSpPr txBox="1">
            <a:spLocks noChangeArrowheads="1"/>
          </p:cNvSpPr>
          <p:nvPr/>
        </p:nvSpPr>
        <p:spPr bwMode="auto">
          <a:xfrm>
            <a:off x="6870700" y="3383037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/>
              <a:t>1:1:1:1</a:t>
            </a: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6446838" y="5927800"/>
            <a:ext cx="198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Applied Biosystems</a:t>
            </a:r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465715" y="6330806"/>
            <a:ext cx="58502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/>
              <a:t>similarly TMT tags (Thermo Fisher Scientific) – 6/10 tags (see later)</a:t>
            </a:r>
            <a:endParaRPr lang="en-US" altLang="cs-CZ" sz="1600"/>
          </a:p>
        </p:txBody>
      </p:sp>
      <p:pic>
        <p:nvPicPr>
          <p:cNvPr id="9" name="Picture 2" descr="iTRAQ® Reagent-8Plex Protein Quantitation-figure1">
            <a:extLst>
              <a:ext uri="{FF2B5EF4-FFF2-40B4-BE49-F238E27FC236}">
                <a16:creationId xmlns:a16="http://schemas.microsoft.com/office/drawing/2014/main" id="{4C4926C8-E72B-4F80-90E7-BC0E1451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87" y="151430"/>
            <a:ext cx="2085413" cy="16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43000"/>
            <a:ext cx="4757737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6384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57638" y="6096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68313" y="6326188"/>
            <a:ext cx="17891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/>
              <a:t>Applied Biosystems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532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875463" y="6400800"/>
            <a:ext cx="1790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/>
              <a:t>Applied Biosystems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 dirty="0" err="1"/>
              <a:t>iTRAQ</a:t>
            </a:r>
            <a:endParaRPr lang="cs-CZ" altLang="cs-CZ" b="1" dirty="0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057400" y="388620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3763"/>
            <a:ext cx="56388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732588" y="6411913"/>
            <a:ext cx="17891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Applied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Biosystems</a:t>
            </a:r>
            <a:endParaRPr lang="cs-CZ" altLang="cs-CZ" sz="1600" i="1" dirty="0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55244" y="2532920"/>
            <a:ext cx="1196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 Black" panose="020B0A04020102020204" pitchFamily="34" charset="0"/>
              </a:rPr>
              <a:t>TMT značky</a:t>
            </a:r>
          </a:p>
        </p:txBody>
      </p:sp>
      <p:pic>
        <p:nvPicPr>
          <p:cNvPr id="77826" name="Picture 2" descr="http://planetorbitrap.com/data/fe/image/Workflows_TMT_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24128" cy="49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07366" y="434174"/>
            <a:ext cx="19487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latin typeface="Arial Black" panose="020B0A04020102020204" pitchFamily="34" charset="0"/>
              </a:rPr>
              <a:t>TMT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labels</a:t>
            </a:r>
            <a:endParaRPr lang="cs-CZ" altLang="cs-CZ" sz="2000" b="1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cs-CZ" sz="1600" i="1" dirty="0">
                <a:solidFill>
                  <a:srgbClr val="111111"/>
                </a:solidFill>
                <a:latin typeface="Roboto" panose="02000000000000000000" pitchFamily="2" charset="0"/>
              </a:rPr>
              <a:t>T</a:t>
            </a:r>
            <a:r>
              <a:rPr lang="cs-CZ" sz="160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andem </a:t>
            </a:r>
            <a:r>
              <a:rPr lang="cs-CZ" sz="1600" i="1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Mass</a:t>
            </a:r>
            <a:r>
              <a:rPr lang="cs-CZ" sz="160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i="1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Tags</a:t>
            </a:r>
            <a:endParaRPr lang="cs-CZ" altLang="cs-CZ" sz="2000" i="1" dirty="0">
              <a:latin typeface="Arial Black" panose="020B0A040201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2160" y="6309320"/>
            <a:ext cx="20801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/>
              <a:t>from</a:t>
            </a:r>
            <a:r>
              <a:rPr lang="cs-CZ" altLang="cs-CZ" sz="1200" i="1" dirty="0"/>
              <a:t> http://planetorbitrap.com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6DEE4-DB4B-4D98-AF13-9B6675E0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2393937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7638" y="260648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35052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836712"/>
            <a:ext cx="4495800" cy="46577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32240" y="6309320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412776"/>
            <a:ext cx="361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isobaric</a:t>
            </a:r>
            <a:r>
              <a:rPr lang="cs-CZ" sz="2000" dirty="0"/>
              <a:t> </a:t>
            </a:r>
            <a:r>
              <a:rPr lang="cs-CZ" sz="2000" dirty="0" err="1"/>
              <a:t>labels</a:t>
            </a:r>
            <a:r>
              <a:rPr lang="cs-CZ" sz="2000" dirty="0"/>
              <a:t> (up to 16-plex)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MS/MS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00BEE52-C946-43BB-A804-27BE68BA91C1}"/>
              </a:ext>
            </a:extLst>
          </p:cNvPr>
          <p:cNvSpPr/>
          <p:nvPr/>
        </p:nvSpPr>
        <p:spPr>
          <a:xfrm>
            <a:off x="323528" y="5318971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Cysteine-reactive mass tags</a:t>
            </a:r>
            <a:r>
              <a:rPr lang="cs-CZ" sz="1600" dirty="0"/>
              <a:t> (6-plex)</a:t>
            </a:r>
          </a:p>
          <a:p>
            <a:r>
              <a:rPr lang="cs-CZ" sz="1600" dirty="0"/>
              <a:t>	</a:t>
            </a:r>
            <a:r>
              <a:rPr lang="en-US" sz="1400" i="1" dirty="0"/>
              <a:t>quantitation of the relative abundance of cysteine modifications, such as S-</a:t>
            </a:r>
            <a:r>
              <a:rPr lang="cs-CZ" sz="1400" i="1" dirty="0"/>
              <a:t>	</a:t>
            </a:r>
            <a:r>
              <a:rPr lang="en-US" sz="1400" i="1" dirty="0" err="1"/>
              <a:t>nitrosylation</a:t>
            </a:r>
            <a:r>
              <a:rPr lang="en-US" sz="1400" i="1" dirty="0"/>
              <a:t>, oxidation and disulfide bonds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Carbonyl-reactive mass tags</a:t>
            </a:r>
            <a:r>
              <a:rPr lang="cs-CZ" sz="1600" dirty="0"/>
              <a:t> (6-plex) </a:t>
            </a:r>
          </a:p>
          <a:p>
            <a:r>
              <a:rPr lang="cs-CZ" sz="1600" dirty="0"/>
              <a:t>	</a:t>
            </a:r>
            <a:r>
              <a:rPr lang="cs-CZ" sz="1400" i="1" dirty="0" err="1"/>
              <a:t>glycan</a:t>
            </a:r>
            <a:r>
              <a:rPr lang="cs-CZ" sz="1400" i="1" dirty="0"/>
              <a:t>, </a:t>
            </a:r>
            <a:r>
              <a:rPr lang="cs-CZ" sz="1400" i="1" dirty="0" err="1"/>
              <a:t>steroids</a:t>
            </a:r>
            <a:r>
              <a:rPr lang="cs-CZ" sz="1400" i="1" dirty="0"/>
              <a:t>, </a:t>
            </a:r>
            <a:r>
              <a:rPr lang="cs-CZ" sz="1400" i="1" dirty="0" err="1"/>
              <a:t>or</a:t>
            </a:r>
            <a:r>
              <a:rPr lang="cs-CZ" sz="1400" i="1" dirty="0"/>
              <a:t> </a:t>
            </a:r>
            <a:r>
              <a:rPr lang="cs-CZ" sz="1400" i="1" dirty="0" err="1"/>
              <a:t>oxidized</a:t>
            </a:r>
            <a:r>
              <a:rPr lang="cs-CZ" sz="1400" i="1" dirty="0"/>
              <a:t> </a:t>
            </a:r>
            <a:r>
              <a:rPr lang="cs-CZ" sz="1400" i="1" dirty="0" err="1"/>
              <a:t>proteins</a:t>
            </a:r>
            <a:r>
              <a:rPr lang="cs-CZ" sz="1400" i="1" dirty="0"/>
              <a:t> </a:t>
            </a:r>
            <a:r>
              <a:rPr lang="cs-CZ" sz="1400" i="1" dirty="0" err="1"/>
              <a:t>quantification</a:t>
            </a:r>
            <a:endParaRPr lang="cs-CZ" sz="14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C6C7DA-EF1E-4DF0-8340-D6438865EBC3}"/>
              </a:ext>
            </a:extLst>
          </p:cNvPr>
          <p:cNvSpPr txBox="1"/>
          <p:nvPr/>
        </p:nvSpPr>
        <p:spPr>
          <a:xfrm>
            <a:off x="2379903" y="416510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/>
              <a:t>lysine</a:t>
            </a:r>
            <a:r>
              <a:rPr lang="cs-CZ" sz="1800" dirty="0"/>
              <a:t> </a:t>
            </a:r>
            <a:r>
              <a:rPr lang="cs-CZ" sz="1800" dirty="0" err="1"/>
              <a:t>labeling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03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Jaś\Oracle\Heart French New Caled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870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4" name="Picture 2" descr="Procedure summary for parallel isobaric labeling for tandem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2139" cy="4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272944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alysis protocol summary for tandem mass spectrometry with 6-plex isobaric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8865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lative quantitation by tandem mass spectrometry with TMT10plex Rea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16" y="3140968"/>
            <a:ext cx="3816598" cy="27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8719" y="3708560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Reagents contain different numbers and combinations of 13C and 15N isotopes in the mass reporter. The different isotopes result in a 10-plex set of tags that have mass differences in the reporter that can be detected using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 resolution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Orbitrap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MS instruments.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4155036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97624"/>
            <a:ext cx="7946902" cy="3540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48607" y="220497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EASI-tag </a:t>
            </a:r>
          </a:p>
          <a:p>
            <a:pPr algn="ctr"/>
            <a:r>
              <a:rPr lang="cs-CZ" sz="1800" b="1"/>
              <a:t>Easily Abstractable Sulfoxide-based Isobaric tag</a:t>
            </a:r>
            <a:endParaRPr lang="cs-CZ" sz="1800"/>
          </a:p>
        </p:txBody>
      </p:sp>
      <p:sp>
        <p:nvSpPr>
          <p:cNvPr id="5" name="Obdélník 4"/>
          <p:cNvSpPr/>
          <p:nvPr/>
        </p:nvSpPr>
        <p:spPr>
          <a:xfrm>
            <a:off x="3383360" y="6453336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+mj-lt"/>
              </a:rPr>
              <a:t>bioRxiv preprint first posted online Nov. 27, 2017; doi: </a:t>
            </a:r>
            <a:r>
              <a:rPr lang="en-US" sz="1200" i="1">
                <a:solidFill>
                  <a:srgbClr val="0000FF"/>
                </a:solidFill>
                <a:latin typeface="+mj-lt"/>
              </a:rPr>
              <a:t>http://dx.doi.org/10.1101/225649</a:t>
            </a:r>
            <a:endParaRPr lang="cs-CZ" sz="1200" i="1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25141" y="471068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</a:t>
            </a:r>
            <a:r>
              <a:rPr lang="en-US" sz="1200" b="1"/>
              <a:t>a</a:t>
            </a:r>
            <a:r>
              <a:rPr lang="en-US" sz="1200"/>
              <a:t>) Molecular structures of the triplex version of EASI-tag. The isobaric labeling reagents are composed in a</a:t>
            </a:r>
          </a:p>
          <a:p>
            <a:r>
              <a:rPr lang="en-US" sz="1200"/>
              <a:t>modular way of </a:t>
            </a:r>
            <a:r>
              <a:rPr lang="en-US" sz="1200" b="1"/>
              <a:t>four functional groups </a:t>
            </a:r>
            <a:r>
              <a:rPr lang="en-US" sz="1200"/>
              <a:t>and feature a central sulfoxide moiety, which introduces an asymmetric,</a:t>
            </a:r>
          </a:p>
          <a:p>
            <a:r>
              <a:rPr lang="en-US" sz="1200"/>
              <a:t>low-energy cleavage site (zig-zag lines indicate fragmentation site). The stable-isotope labeled positions of the</a:t>
            </a:r>
          </a:p>
          <a:p>
            <a:r>
              <a:rPr lang="en-US" sz="1200"/>
              <a:t>neutral loss and equalizer group for multiplexing are indicated by asterisks. Standard labeling protocols can be</a:t>
            </a:r>
          </a:p>
          <a:p>
            <a:r>
              <a:rPr lang="en-US" sz="1200"/>
              <a:t>applied to couple peptides via </a:t>
            </a:r>
            <a:r>
              <a:rPr lang="en-US" sz="1200" b="1"/>
              <a:t>the amine-reactive moiety</a:t>
            </a:r>
            <a:r>
              <a:rPr lang="en-US" sz="1200"/>
              <a:t>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b</a:t>
            </a:r>
            <a:r>
              <a:rPr lang="en-US" sz="1200"/>
              <a:t>) Mass spectra of an EASI-tag-labeled yeast peptide</a:t>
            </a:r>
            <a:r>
              <a:rPr lang="cs-CZ" sz="1200"/>
              <a:t> </a:t>
            </a:r>
            <a:r>
              <a:rPr lang="en-US" sz="1200"/>
              <a:t>mixed in a ratio of 1:3:10. HCD fragmentation of the doubly charged precursor ion abstracts the neutral loss group</a:t>
            </a:r>
            <a:r>
              <a:rPr lang="cs-CZ" sz="1200"/>
              <a:t> </a:t>
            </a:r>
            <a:r>
              <a:rPr lang="en-US" sz="1200"/>
              <a:t>and yields </a:t>
            </a:r>
            <a:r>
              <a:rPr lang="en-US" sz="1200" b="1"/>
              <a:t>the peptide-coupled reporter ion cluster</a:t>
            </a:r>
            <a:r>
              <a:rPr lang="en-US" sz="1200"/>
              <a:t>.</a:t>
            </a:r>
            <a:endParaRPr lang="cs-CZ" sz="12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893198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0" y="1052736"/>
            <a:ext cx="8585939" cy="356761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8607" y="220497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EASI-tag </a:t>
            </a:r>
          </a:p>
          <a:p>
            <a:pPr algn="ctr"/>
            <a:r>
              <a:rPr lang="cs-CZ" sz="1800" b="1"/>
              <a:t>Easily Abstractable Sulfoxide-based Isobaric tag</a:t>
            </a:r>
            <a:endParaRPr lang="cs-CZ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9374" y="4713930"/>
            <a:ext cx="747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</a:t>
            </a:r>
            <a:r>
              <a:rPr lang="en-US" sz="1200" b="1"/>
              <a:t>c</a:t>
            </a:r>
            <a:r>
              <a:rPr lang="en-US" sz="1200"/>
              <a:t>) Co-isolation of the natural isotope cluster in a standard</a:t>
            </a:r>
            <a:r>
              <a:rPr lang="cs-CZ" sz="1200"/>
              <a:t> </a:t>
            </a:r>
            <a:r>
              <a:rPr lang="en-US" sz="1200"/>
              <a:t>isolation window centered on the precursor ion (upper panel) convolutes the relative abundance of peptide</a:t>
            </a:r>
            <a:r>
              <a:rPr lang="cs-CZ" sz="1200"/>
              <a:t> </a:t>
            </a:r>
            <a:r>
              <a:rPr lang="en-US" sz="1200"/>
              <a:t>coupled</a:t>
            </a:r>
            <a:r>
              <a:rPr lang="cs-CZ" sz="1200"/>
              <a:t> </a:t>
            </a:r>
            <a:r>
              <a:rPr lang="en-US" sz="1200"/>
              <a:t>reporter ions. An asymmetric isolation window (lower panel) that suppresses the signal from adjacent</a:t>
            </a:r>
            <a:r>
              <a:rPr lang="cs-CZ" sz="1200"/>
              <a:t> </a:t>
            </a:r>
            <a:r>
              <a:rPr lang="en-US" sz="1200"/>
              <a:t>isotope peaks and enables direct quantification of reporter ions.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d</a:t>
            </a:r>
            <a:r>
              <a:rPr lang="en-US" sz="1200"/>
              <a:t>) The precursor mass information is retained in</a:t>
            </a:r>
            <a:r>
              <a:rPr lang="cs-CZ" sz="1200"/>
              <a:t> </a:t>
            </a:r>
            <a:r>
              <a:rPr lang="en-US" sz="1200"/>
              <a:t>the peptide-coupled reporter ions for EASI-tag labeled peptides. Colored peaks indicate the peptide-coupled</a:t>
            </a:r>
            <a:r>
              <a:rPr lang="cs-CZ" sz="1200"/>
              <a:t> </a:t>
            </a:r>
            <a:r>
              <a:rPr lang="en-US" sz="1200"/>
              <a:t>reporter ions from an identified yeast peptide in a two proteome experiment (mixing ratios: 1:3:10 for yeast &amp;</a:t>
            </a:r>
            <a:r>
              <a:rPr lang="cs-CZ" sz="1200"/>
              <a:t> </a:t>
            </a:r>
            <a:r>
              <a:rPr lang="en-US" sz="1200"/>
              <a:t>1:1:1 for human). Grey peaks are peptide-coupled reporter ions from a co-isolated peptide.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e</a:t>
            </a:r>
            <a:r>
              <a:rPr lang="en-US" sz="1200"/>
              <a:t>) EASI-tag- and</a:t>
            </a:r>
            <a:r>
              <a:rPr lang="cs-CZ" sz="1200"/>
              <a:t> </a:t>
            </a:r>
            <a:r>
              <a:rPr lang="en-US" sz="1200"/>
              <a:t>TMT-labeled HeLa peptides were fragmented with normalized collision energies between 10 and 34. (N = 17,565</a:t>
            </a:r>
            <a:r>
              <a:rPr lang="cs-CZ" sz="1200"/>
              <a:t> precursors for EASI-tag &amp; 20,610 for TMT)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83360" y="6453336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+mj-lt"/>
              </a:rPr>
              <a:t>bioRxiv preprint first posted online Nov. 27, 2017; doi: </a:t>
            </a:r>
            <a:r>
              <a:rPr lang="en-US" sz="1200" i="1">
                <a:solidFill>
                  <a:srgbClr val="0000FF"/>
                </a:solidFill>
                <a:latin typeface="+mj-lt"/>
              </a:rPr>
              <a:t>http://dx.doi.org/10.1101/225649</a:t>
            </a:r>
            <a:endParaRPr lang="cs-CZ" sz="12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1145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FAEE458-A632-4CD4-ABA0-63200DD33BE7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629816" y="472362"/>
            <a:ext cx="7884368" cy="59132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3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Label – free </a:t>
            </a:r>
            <a:r>
              <a:rPr lang="cs-CZ" b="1" dirty="0" err="1"/>
              <a:t>approach</a:t>
            </a:r>
            <a:r>
              <a:rPr lang="cs-CZ" b="1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19675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No </a:t>
            </a:r>
            <a:r>
              <a:rPr lang="cs-CZ" sz="1800" dirty="0" err="1"/>
              <a:t>labels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Samples</a:t>
            </a:r>
            <a:r>
              <a:rPr lang="cs-CZ" sz="1800" dirty="0"/>
              <a:t> </a:t>
            </a:r>
            <a:r>
              <a:rPr lang="cs-CZ" sz="1800" dirty="0" err="1"/>
              <a:t>measured</a:t>
            </a:r>
            <a:r>
              <a:rPr lang="cs-CZ" sz="1800" dirty="0"/>
              <a:t> </a:t>
            </a:r>
            <a:r>
              <a:rPr lang="cs-CZ" sz="1800" dirty="0" err="1"/>
              <a:t>individually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Comparison</a:t>
            </a:r>
            <a:r>
              <a:rPr lang="cs-CZ" sz="1800" dirty="0"/>
              <a:t> of „</a:t>
            </a:r>
            <a:r>
              <a:rPr lang="cs-CZ" sz="1800" dirty="0" err="1"/>
              <a:t>unlimited</a:t>
            </a:r>
            <a:r>
              <a:rPr lang="cs-CZ" sz="1800" dirty="0"/>
              <a:t>“ </a:t>
            </a:r>
            <a:r>
              <a:rPr lang="cs-CZ" sz="1800" dirty="0" err="1"/>
              <a:t>number</a:t>
            </a:r>
            <a:r>
              <a:rPr lang="cs-CZ" sz="1800" dirty="0"/>
              <a:t> of </a:t>
            </a:r>
            <a:r>
              <a:rPr lang="cs-CZ" sz="1800" dirty="0" err="1"/>
              <a:t>samples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247" y="5504478"/>
            <a:ext cx="8071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/>
              <a:t>Critical</a:t>
            </a:r>
            <a:r>
              <a:rPr lang="cs-CZ" sz="1800" dirty="0"/>
              <a:t> </a:t>
            </a:r>
            <a:r>
              <a:rPr lang="cs-CZ" sz="1800" dirty="0" err="1"/>
              <a:t>steps</a:t>
            </a:r>
            <a:r>
              <a:rPr lang="cs-CZ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data </a:t>
            </a:r>
            <a:r>
              <a:rPr lang="cs-CZ" sz="1800" dirty="0" err="1"/>
              <a:t>normalization</a:t>
            </a:r>
            <a:endParaRPr lang="cs-CZ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imputation</a:t>
            </a:r>
            <a:r>
              <a:rPr lang="cs-CZ" sz="1800" dirty="0"/>
              <a:t> of </a:t>
            </a:r>
            <a:r>
              <a:rPr lang="cs-CZ" sz="1800" dirty="0" err="1"/>
              <a:t>missing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(DIA – </a:t>
            </a:r>
            <a:r>
              <a:rPr lang="cs-CZ" sz="1800" dirty="0" err="1"/>
              <a:t>reduction</a:t>
            </a:r>
            <a:r>
              <a:rPr lang="cs-CZ" sz="1800" dirty="0"/>
              <a:t> of </a:t>
            </a:r>
            <a:r>
              <a:rPr lang="cs-CZ" sz="1800" dirty="0" err="1"/>
              <a:t>number</a:t>
            </a:r>
            <a:r>
              <a:rPr lang="cs-CZ" sz="1800" dirty="0"/>
              <a:t> of </a:t>
            </a:r>
            <a:r>
              <a:rPr lang="cs-CZ" sz="1800" dirty="0" err="1"/>
              <a:t>missing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44224" y="2833525"/>
            <a:ext cx="1042273" cy="916414"/>
            <a:chOff x="907309" y="3045166"/>
            <a:chExt cx="1042273" cy="91641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045166"/>
              <a:ext cx="545934" cy="606594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3045166"/>
              <a:ext cx="370514" cy="59525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907309" y="3653803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/>
                <a:t>LC-MS/MS</a:t>
              </a:r>
            </a:p>
          </p:txBody>
        </p:sp>
      </p:grpSp>
      <p:sp>
        <p:nvSpPr>
          <p:cNvPr id="10" name="Šipka doprava 9"/>
          <p:cNvSpPr/>
          <p:nvPr/>
        </p:nvSpPr>
        <p:spPr>
          <a:xfrm>
            <a:off x="1968360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84384" y="3416732"/>
            <a:ext cx="2058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noise</a:t>
            </a:r>
            <a:r>
              <a:rPr lang="cs-CZ" sz="1400" b="0" dirty="0"/>
              <a:t> </a:t>
            </a:r>
            <a:r>
              <a:rPr lang="cs-CZ" sz="1400" b="0" dirty="0" err="1"/>
              <a:t>removal</a:t>
            </a:r>
            <a:endParaRPr lang="cs-CZ" sz="1400" b="0" dirty="0"/>
          </a:p>
          <a:p>
            <a:r>
              <a:rPr lang="cs-CZ" sz="1400" b="0" dirty="0" err="1"/>
              <a:t>peak</a:t>
            </a:r>
            <a:r>
              <a:rPr lang="cs-CZ" sz="1400" b="0" dirty="0"/>
              <a:t> </a:t>
            </a:r>
            <a:r>
              <a:rPr lang="cs-CZ" sz="1400" b="0" dirty="0" err="1"/>
              <a:t>detection</a:t>
            </a:r>
            <a:endParaRPr lang="cs-CZ" sz="1400" b="0" dirty="0"/>
          </a:p>
          <a:p>
            <a:r>
              <a:rPr lang="cs-CZ" sz="1400" b="0" dirty="0"/>
              <a:t>intensity/area </a:t>
            </a:r>
            <a:r>
              <a:rPr lang="cs-CZ" sz="1400" b="0" dirty="0" err="1"/>
              <a:t>calculation</a:t>
            </a:r>
            <a:r>
              <a:rPr lang="cs-CZ" sz="1400" b="0" dirty="0"/>
              <a:t> </a:t>
            </a:r>
            <a:r>
              <a:rPr lang="cs-CZ" sz="1400" b="0" dirty="0" err="1"/>
              <a:t>for</a:t>
            </a:r>
            <a:r>
              <a:rPr lang="cs-CZ" sz="1400" b="0" dirty="0"/>
              <a:t> </a:t>
            </a:r>
            <a:r>
              <a:rPr lang="cs-CZ" sz="1400" b="0" dirty="0" err="1"/>
              <a:t>individual</a:t>
            </a:r>
            <a:r>
              <a:rPr lang="cs-CZ" sz="1400" b="0" dirty="0"/>
              <a:t> </a:t>
            </a:r>
            <a:r>
              <a:rPr lang="cs-CZ" sz="1400" b="0" dirty="0" err="1"/>
              <a:t>peaks</a:t>
            </a:r>
            <a:endParaRPr lang="cs-CZ" sz="1400" b="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63" y="2780928"/>
            <a:ext cx="936349" cy="654628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>
            <a:off x="3624544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056592" y="2869541"/>
            <a:ext cx="224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normalization</a:t>
            </a:r>
            <a:endParaRPr lang="cs-CZ" sz="1400" b="0" dirty="0"/>
          </a:p>
          <a:p>
            <a:r>
              <a:rPr lang="cs-CZ" sz="1400" dirty="0" err="1"/>
              <a:t>imputation</a:t>
            </a:r>
            <a:r>
              <a:rPr lang="cs-CZ" sz="1400" dirty="0"/>
              <a:t> of </a:t>
            </a:r>
            <a:r>
              <a:rPr lang="cs-CZ" sz="1400" dirty="0" err="1"/>
              <a:t>missing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endParaRPr lang="cs-CZ" sz="1400" b="0" dirty="0"/>
          </a:p>
        </p:txBody>
      </p:sp>
      <p:sp>
        <p:nvSpPr>
          <p:cNvPr id="17" name="Šipka doprava 16"/>
          <p:cNvSpPr/>
          <p:nvPr/>
        </p:nvSpPr>
        <p:spPr>
          <a:xfrm>
            <a:off x="6432856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756892" y="2795832"/>
            <a:ext cx="1751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calculation</a:t>
            </a:r>
            <a:r>
              <a:rPr lang="cs-CZ" sz="1400" b="0" dirty="0"/>
              <a:t> of </a:t>
            </a:r>
            <a:r>
              <a:rPr lang="cs-CZ" sz="1400" b="0" dirty="0" err="1"/>
              <a:t>fold</a:t>
            </a:r>
            <a:r>
              <a:rPr lang="cs-CZ" sz="1400" b="0" dirty="0"/>
              <a:t> </a:t>
            </a:r>
            <a:r>
              <a:rPr lang="cs-CZ" sz="1400" b="0" dirty="0" err="1"/>
              <a:t>changes</a:t>
            </a:r>
            <a:r>
              <a:rPr lang="cs-CZ" sz="1400" b="0" dirty="0"/>
              <a:t> </a:t>
            </a:r>
            <a:r>
              <a:rPr lang="cs-CZ" sz="1400" b="0" dirty="0" err="1"/>
              <a:t>for</a:t>
            </a:r>
            <a:r>
              <a:rPr lang="cs-CZ" sz="1400" b="0" dirty="0"/>
              <a:t> </a:t>
            </a:r>
            <a:r>
              <a:rPr lang="cs-CZ" sz="1400" b="0" dirty="0" err="1"/>
              <a:t>individual</a:t>
            </a:r>
            <a:r>
              <a:rPr lang="cs-CZ" sz="1400" b="0" dirty="0"/>
              <a:t> </a:t>
            </a:r>
            <a:r>
              <a:rPr lang="cs-CZ" sz="1400" b="0" dirty="0" err="1"/>
              <a:t>proteins</a:t>
            </a:r>
            <a:r>
              <a:rPr lang="cs-CZ" sz="1400" b="0" dirty="0"/>
              <a:t> </a:t>
            </a:r>
            <a:r>
              <a:rPr lang="cs-CZ" sz="1400" b="0" dirty="0" err="1"/>
              <a:t>among</a:t>
            </a:r>
            <a:r>
              <a:rPr lang="cs-CZ" sz="1400" b="0" dirty="0"/>
              <a:t> </a:t>
            </a:r>
            <a:r>
              <a:rPr lang="cs-CZ" sz="1400" b="0" dirty="0" err="1"/>
              <a:t>samples</a:t>
            </a:r>
            <a:endParaRPr lang="cs-CZ" sz="1400" b="0" dirty="0"/>
          </a:p>
        </p:txBody>
      </p:sp>
      <p:sp>
        <p:nvSpPr>
          <p:cNvPr id="19" name="Šipka doprava 18"/>
          <p:cNvSpPr/>
          <p:nvPr/>
        </p:nvSpPr>
        <p:spPr>
          <a:xfrm rot="5400000">
            <a:off x="7440968" y="3861048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756892" y="4057327"/>
            <a:ext cx="175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Statistics</a:t>
            </a:r>
            <a:r>
              <a:rPr lang="cs-CZ" sz="1400" b="0" dirty="0"/>
              <a:t> </a:t>
            </a:r>
            <a:r>
              <a:rPr lang="cs-CZ" sz="1400" b="0" dirty="0" err="1"/>
              <a:t>evaluation</a:t>
            </a:r>
            <a:endParaRPr lang="cs-CZ" sz="1400" b="0" dirty="0"/>
          </a:p>
        </p:txBody>
      </p:sp>
      <p:sp>
        <p:nvSpPr>
          <p:cNvPr id="21" name="Šipka doprava 20"/>
          <p:cNvSpPr/>
          <p:nvPr/>
        </p:nvSpPr>
        <p:spPr>
          <a:xfrm rot="5400000">
            <a:off x="7448851" y="4509120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695744" y="4688570"/>
            <a:ext cx="1751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/>
              <a:t>significant</a:t>
            </a:r>
            <a:r>
              <a:rPr lang="cs-CZ" sz="1400" b="1" dirty="0"/>
              <a:t> </a:t>
            </a:r>
            <a:r>
              <a:rPr lang="cs-CZ" sz="1400" b="1" dirty="0" err="1"/>
              <a:t>changes</a:t>
            </a:r>
            <a:r>
              <a:rPr lang="cs-CZ" sz="1400" b="1" dirty="0"/>
              <a:t> in </a:t>
            </a:r>
            <a:r>
              <a:rPr lang="cs-CZ" sz="1400" b="1" dirty="0" err="1"/>
              <a:t>proteome</a:t>
            </a:r>
            <a:endParaRPr lang="cs-CZ" sz="1400" b="1" dirty="0"/>
          </a:p>
          <a:p>
            <a:pPr algn="ctr"/>
            <a:r>
              <a:rPr lang="cs-CZ" sz="1400" b="1" dirty="0" err="1"/>
              <a:t>induced</a:t>
            </a:r>
            <a:r>
              <a:rPr lang="cs-CZ" sz="1400" b="1" dirty="0"/>
              <a:t> by </a:t>
            </a:r>
            <a:r>
              <a:rPr lang="cs-CZ" sz="1400" b="1" dirty="0" err="1"/>
              <a:t>stimuli</a:t>
            </a:r>
            <a:r>
              <a:rPr lang="cs-CZ" sz="1400" b="1" dirty="0"/>
              <a:t> </a:t>
            </a:r>
            <a:r>
              <a:rPr lang="cs-CZ" sz="1400" b="1" dirty="0" err="1"/>
              <a:t>under</a:t>
            </a:r>
            <a:r>
              <a:rPr lang="cs-CZ" sz="1400" b="1" dirty="0"/>
              <a:t> study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7D8A80-8DEF-4403-8A05-50021BF4E780}"/>
              </a:ext>
            </a:extLst>
          </p:cNvPr>
          <p:cNvSpPr txBox="1"/>
          <p:nvPr/>
        </p:nvSpPr>
        <p:spPr>
          <a:xfrm>
            <a:off x="744224" y="2414847"/>
            <a:ext cx="717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Identification</a:t>
            </a:r>
            <a:r>
              <a:rPr lang="cs-CZ" sz="1400" dirty="0"/>
              <a:t> </a:t>
            </a:r>
            <a:r>
              <a:rPr lang="cs-CZ" sz="1400" dirty="0" err="1"/>
              <a:t>based</a:t>
            </a:r>
            <a:r>
              <a:rPr lang="cs-CZ" sz="1400" dirty="0"/>
              <a:t> on MS/MS data, </a:t>
            </a:r>
            <a:r>
              <a:rPr lang="cs-CZ" sz="1400" dirty="0" err="1"/>
              <a:t>connection</a:t>
            </a:r>
            <a:r>
              <a:rPr lang="cs-CZ" sz="1400" dirty="0"/>
              <a:t> of identity to </a:t>
            </a:r>
            <a:r>
              <a:rPr lang="cs-CZ" sz="1400" dirty="0" err="1"/>
              <a:t>individual</a:t>
            </a:r>
            <a:r>
              <a:rPr lang="cs-CZ" sz="1400" dirty="0"/>
              <a:t> </a:t>
            </a:r>
            <a:r>
              <a:rPr lang="cs-CZ" sz="1400" dirty="0" err="1"/>
              <a:t>signals</a:t>
            </a:r>
            <a:r>
              <a:rPr lang="cs-CZ" sz="1400" dirty="0"/>
              <a:t> (intensity, area)</a:t>
            </a:r>
          </a:p>
        </p:txBody>
      </p:sp>
    </p:spTree>
    <p:extLst>
      <p:ext uri="{BB962C8B-B14F-4D97-AF65-F5344CB8AC3E}">
        <p14:creationId xmlns:p14="http://schemas.microsoft.com/office/powerpoint/2010/main" val="158693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Label – free </a:t>
            </a:r>
            <a:r>
              <a:rPr lang="cs-CZ" b="1" dirty="0" err="1"/>
              <a:t>approach</a:t>
            </a:r>
            <a:r>
              <a:rPr lang="cs-CZ" b="1" dirty="0"/>
              <a:t> </a:t>
            </a:r>
          </a:p>
        </p:txBody>
      </p:sp>
      <p:pic>
        <p:nvPicPr>
          <p:cNvPr id="3" name="Picture 2" descr="Violin graphs and number of observed values: &#10;violins width corresponds to the number of values &#10;not normalized &#10;3582 &#10;3592 &#10;3503 &#10;3571 &#10;3534 &#10;3626 &#10;3567 &#10;35 &#10;30 &#10;25 &#10;20 &#10;3556 &#10;3552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" y="1268760"/>
            <a:ext cx="4036427" cy="184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Violin graphs and number of observed values: &#10;violins width corresponds to the number of values &#10;loessF normalized &#10;3582 &#10;3592 &#10;3503 &#10;3571 &#10;3534 &#10;3626 &#10;3567 &#10;3556 &#10;3552 &#10;35 &#10;25 &#10;20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" y="3212976"/>
            <a:ext cx="4036427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3491880" y="1124744"/>
            <a:ext cx="1008112" cy="40324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6" descr="Density (dark blue-&gt;dark red) MA plot ('x-y' on matrix &#10;red curve is estimated nonparametric lowess model &#10;dashed line is unity line (x=y) &#10;—10 &#10;—10 &#10;10 &#10;5.0 &#10;2.5 &#10;0.0 &#10;—2.5 &#10;—5.0 &#10;—10 &#10;5.0 &#10;0 2.5 &#10;0.0 &#10;—2.5 &#10;—5.0 &#10;5.0 &#10;2.5 &#10;—1 0.0 &#10;—2.5 &#10;—5.0 &#10;—7.5 &#10;5.0 &#10;0 2.5 &#10;0.0 &#10;—2.5 &#10;—5.0 &#10;20 &#10;5-1 ID &#10;20 &#10;5-2 ID &#10;20 &#10;5-5 ID &#10;20 &#10;5-6 ID &#10;20 &#10;5-7 ID &#10;I essF normalized data &#10;20 &#10;5-8 ID &#10;20 &#10;6-2 ID &#10;20 &#10;6-3 ID &#10;20 &#10;6-4 ID &#10;20 &#10;6-5 ID &#10;20 &#10;6-8 ID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92488" cy="43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4768980" y="1888902"/>
            <a:ext cx="414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>
                <a:latin typeface="+mj-lt"/>
                <a:ea typeface="Times New Roman" panose="02020603050405020304" pitchFamily="18" charset="0"/>
              </a:rPr>
              <a:t>MA plots - </a:t>
            </a:r>
            <a:r>
              <a:rPr lang="en-US" sz="1800">
                <a:latin typeface="+mj-lt"/>
                <a:ea typeface="Times New Roman" panose="02020603050405020304" pitchFamily="18" charset="0"/>
              </a:rPr>
              <a:t>dependence of (x-y) on (x+y)/2</a:t>
            </a:r>
            <a:endParaRPr lang="cs-CZ" sz="180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775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Label – free </a:t>
            </a:r>
            <a:r>
              <a:rPr lang="cs-CZ" b="1" dirty="0" err="1"/>
              <a:t>approach</a:t>
            </a:r>
            <a:r>
              <a:rPr lang="cs-CZ" b="1" dirty="0"/>
              <a:t> </a:t>
            </a:r>
          </a:p>
        </p:txBody>
      </p:sp>
      <p:pic>
        <p:nvPicPr>
          <p:cNvPr id="3" name="Picture 17" descr="Volcano plot with selected categories &#10;visualization thresholds: logFC 1, P 0.01 &#10;Not sign. (8372) &#10;Down&amp;Sign. (14) &#10;up&amp;Sign. (22) &#10;Significant (54) &#10;LIMMA_KO-WT.logFC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96" y="1124744"/>
            <a:ext cx="47244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4151395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3063F-8EC8-4989-A3AA-1360D055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472362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610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8"/>
          <p:cNvGrpSpPr>
            <a:grpSpLocks/>
          </p:cNvGrpSpPr>
          <p:nvPr/>
        </p:nvGrpSpPr>
        <p:grpSpPr bwMode="auto">
          <a:xfrm>
            <a:off x="3624263" y="2806700"/>
            <a:ext cx="4794250" cy="0"/>
            <a:chOff x="0" y="4320"/>
            <a:chExt cx="3020" cy="0"/>
          </a:xfrm>
        </p:grpSpPr>
        <p:sp>
          <p:nvSpPr>
            <p:cNvPr id="55314" name="Rectangle 23"/>
            <p:cNvSpPr>
              <a:spLocks noChangeArrowheads="1"/>
            </p:cNvSpPr>
            <p:nvPr/>
          </p:nvSpPr>
          <p:spPr bwMode="auto">
            <a:xfrm>
              <a:off x="0" y="4320"/>
              <a:ext cx="302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55315" name="Group 27"/>
            <p:cNvGrpSpPr>
              <a:grpSpLocks/>
            </p:cNvGrpSpPr>
            <p:nvPr/>
          </p:nvGrpSpPr>
          <p:grpSpPr bwMode="auto">
            <a:xfrm>
              <a:off x="0" y="4320"/>
              <a:ext cx="3020" cy="0"/>
              <a:chOff x="0" y="4320"/>
              <a:chExt cx="3020" cy="0"/>
            </a:xfrm>
          </p:grpSpPr>
          <p:sp>
            <p:nvSpPr>
              <p:cNvPr id="55316" name="Rectangle 24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5317" name="Rectangle 25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pic>
        <p:nvPicPr>
          <p:cNvPr id="55300" name="Picture 32" descr="Flow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76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38"/>
          <p:cNvSpPr>
            <a:spLocks noChangeArrowheads="1"/>
          </p:cNvSpPr>
          <p:nvPr/>
        </p:nvSpPr>
        <p:spPr bwMode="auto">
          <a:xfrm>
            <a:off x="431800" y="1228725"/>
            <a:ext cx="33020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</a:t>
            </a:r>
            <a:r>
              <a:rPr lang="cs-CZ" altLang="cs-CZ" sz="1400" b="1">
                <a:cs typeface="Arial" panose="020B0604020202020204" pitchFamily="34" charset="0"/>
              </a:rPr>
              <a:t>AQUA Peptide Selection</a:t>
            </a:r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Order selected peptide isotopically 	labeled (</a:t>
            </a:r>
            <a:r>
              <a:rPr lang="en-US" altLang="cs-CZ" sz="1400" b="1" baseline="30000">
                <a:cs typeface="Arial" panose="020B0604020202020204" pitchFamily="34" charset="0"/>
              </a:rPr>
              <a:t>15</a:t>
            </a:r>
            <a:r>
              <a:rPr lang="en-US" altLang="cs-CZ" sz="1400" b="1">
                <a:cs typeface="Arial" panose="020B0604020202020204" pitchFamily="34" charset="0"/>
              </a:rPr>
              <a:t>N, </a:t>
            </a:r>
            <a:r>
              <a:rPr lang="en-US" altLang="cs-CZ" sz="1400" b="1" baseline="30000">
                <a:cs typeface="Arial" panose="020B0604020202020204" pitchFamily="34" charset="0"/>
              </a:rPr>
              <a:t>13</a:t>
            </a:r>
            <a:r>
              <a:rPr lang="en-US" altLang="cs-CZ" sz="1400" b="1">
                <a:cs typeface="Arial" panose="020B0604020202020204" pitchFamily="34" charset="0"/>
              </a:rPr>
              <a:t>C)</a:t>
            </a: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Adding labeled peptide to protein      	mix</a:t>
            </a: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Digest</a:t>
            </a: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</a:t>
            </a:r>
            <a:r>
              <a:rPr lang="cs-CZ" altLang="cs-CZ" sz="1400" b="1">
                <a:cs typeface="Arial" panose="020B0604020202020204" pitchFamily="34" charset="0"/>
              </a:rPr>
              <a:t>Analyze by LC-MS/MS to quantitate </a:t>
            </a:r>
            <a:r>
              <a:rPr lang="en-US" altLang="cs-CZ" sz="1400" b="1">
                <a:cs typeface="Arial" panose="020B0604020202020204" pitchFamily="34" charset="0"/>
              </a:rPr>
              <a:t>	</a:t>
            </a:r>
            <a:r>
              <a:rPr lang="cs-CZ" altLang="cs-CZ" sz="1400" b="1">
                <a:cs typeface="Arial" panose="020B0604020202020204" pitchFamily="34" charset="0"/>
              </a:rPr>
              <a:t>protein of interest</a:t>
            </a:r>
          </a:p>
        </p:txBody>
      </p:sp>
      <p:sp>
        <p:nvSpPr>
          <p:cNvPr id="55302" name="Rectangle 39"/>
          <p:cNvSpPr>
            <a:spLocks noChangeArrowheads="1"/>
          </p:cNvSpPr>
          <p:nvPr/>
        </p:nvSpPr>
        <p:spPr bwMode="auto">
          <a:xfrm>
            <a:off x="3657600" y="1203325"/>
            <a:ext cx="3276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cs typeface="Arial" panose="020B0604020202020204" pitchFamily="34" charset="0"/>
              </a:rPr>
              <a:t>Select an optimal tryptic peptide and stable isotope amino acid from the sequence of your protein of interest</a:t>
            </a:r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1400">
                <a:cs typeface="Arial" panose="020B0604020202020204" pitchFamily="34" charset="0"/>
              </a:rPr>
              <a:t>Optimize LC-MS/MS separation protocol for quantitation</a:t>
            </a:r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cs-CZ" altLang="cs-CZ" sz="1400">
              <a:cs typeface="Arial" panose="020B0604020202020204" pitchFamily="34" charset="0"/>
            </a:endParaRPr>
          </a:p>
        </p:txBody>
      </p:sp>
      <p:graphicFrame>
        <p:nvGraphicFramePr>
          <p:cNvPr id="55303" name="Object 77"/>
          <p:cNvGraphicFramePr>
            <a:graphicFrameLocks noChangeAspect="1"/>
          </p:cNvGraphicFramePr>
          <p:nvPr/>
        </p:nvGraphicFramePr>
        <p:xfrm>
          <a:off x="3657600" y="2819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CorelPhotoPaint.Image.8" r:id="rId4" imgW="609524" imgH="990476" progId="CorelPhotoPaint.Image.8">
                  <p:embed/>
                </p:oleObj>
              </mc:Choice>
              <mc:Fallback>
                <p:oleObj name="CorelPhotoPaint.Image.8" r:id="rId4" imgW="609524" imgH="990476" progId="CorelPhotoPaint.Image.8">
                  <p:embed/>
                  <p:pic>
                    <p:nvPicPr>
                      <p:cNvPr id="5530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60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8"/>
          <p:cNvGraphicFramePr>
            <a:graphicFrameLocks noChangeAspect="1"/>
          </p:cNvGraphicFramePr>
          <p:nvPr/>
        </p:nvGraphicFramePr>
        <p:xfrm>
          <a:off x="1676400" y="3937000"/>
          <a:ext cx="60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CorelPhotoPaint.Image.8" r:id="rId6" imgW="609524" imgH="787302" progId="CorelPhotoPaint.Image.8">
                  <p:embed/>
                </p:oleObj>
              </mc:Choice>
              <mc:Fallback>
                <p:oleObj name="CorelPhotoPaint.Image.8" r:id="rId6" imgW="609524" imgH="787302" progId="CorelPhotoPaint.Image.8">
                  <p:embed/>
                  <p:pic>
                    <p:nvPicPr>
                      <p:cNvPr id="55304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37000"/>
                        <a:ext cx="609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79"/>
          <p:cNvGraphicFramePr>
            <a:graphicFrameLocks noChangeAspect="1"/>
          </p:cNvGraphicFramePr>
          <p:nvPr/>
        </p:nvGraphicFramePr>
        <p:xfrm>
          <a:off x="7772400" y="1981200"/>
          <a:ext cx="6223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CorelPhotoPaint.Image.8" r:id="rId8" imgW="926984" imgH="876190" progId="CorelPhotoPaint.Image.8">
                  <p:embed/>
                </p:oleObj>
              </mc:Choice>
              <mc:Fallback>
                <p:oleObj name="CorelPhotoPaint.Image.8" r:id="rId8" imgW="926984" imgH="876190" progId="CorelPhotoPaint.Image.8">
                  <p:embed/>
                  <p:pic>
                    <p:nvPicPr>
                      <p:cNvPr id="55305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981200"/>
                        <a:ext cx="6223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6" name="Group 81"/>
          <p:cNvGrpSpPr>
            <a:grpSpLocks/>
          </p:cNvGrpSpPr>
          <p:nvPr/>
        </p:nvGrpSpPr>
        <p:grpSpPr bwMode="auto">
          <a:xfrm>
            <a:off x="5189538" y="3706813"/>
            <a:ext cx="3497262" cy="2236787"/>
            <a:chOff x="3984" y="2832"/>
            <a:chExt cx="1195" cy="785"/>
          </a:xfrm>
        </p:grpSpPr>
        <p:pic>
          <p:nvPicPr>
            <p:cNvPr id="55312" name="Picture 72" descr="Flow_0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195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3" name="Rectangle 80"/>
            <p:cNvSpPr>
              <a:spLocks noChangeArrowheads="1"/>
            </p:cNvSpPr>
            <p:nvPr/>
          </p:nvSpPr>
          <p:spPr bwMode="auto">
            <a:xfrm>
              <a:off x="4464" y="283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8517" name="Oval 85"/>
          <p:cNvSpPr>
            <a:spLocks noChangeArrowheads="1"/>
          </p:cNvSpPr>
          <p:nvPr/>
        </p:nvSpPr>
        <p:spPr bwMode="auto">
          <a:xfrm rot="-2406567">
            <a:off x="2133600" y="1981200"/>
            <a:ext cx="14478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b="1" i="1"/>
              <a:t>Price !!!</a:t>
            </a:r>
            <a:endParaRPr lang="cs-CZ" altLang="cs-CZ" b="1" i="1"/>
          </a:p>
        </p:txBody>
      </p:sp>
      <p:sp>
        <p:nvSpPr>
          <p:cNvPr id="55308" name="Text Box 86"/>
          <p:cNvSpPr txBox="1">
            <a:spLocks noChangeArrowheads="1"/>
          </p:cNvSpPr>
          <p:nvPr/>
        </p:nvSpPr>
        <p:spPr bwMode="auto">
          <a:xfrm>
            <a:off x="1676400" y="593050"/>
            <a:ext cx="56742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 dirty="0"/>
              <a:t>Absolut</a:t>
            </a:r>
            <a:r>
              <a:rPr lang="cs-CZ" altLang="cs-CZ" sz="2200" b="1" dirty="0"/>
              <a:t>e </a:t>
            </a:r>
            <a:r>
              <a:rPr lang="cs-CZ" altLang="cs-CZ" sz="2200" b="1" dirty="0" err="1"/>
              <a:t>quantification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using</a:t>
            </a:r>
            <a:r>
              <a:rPr lang="cs-CZ" altLang="cs-CZ" sz="2200" b="1" dirty="0"/>
              <a:t> </a:t>
            </a:r>
            <a:r>
              <a:rPr lang="en-US" altLang="cs-CZ" sz="2200" b="1" dirty="0"/>
              <a:t>AQUA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peptides</a:t>
            </a:r>
            <a:endParaRPr lang="cs-CZ" altLang="cs-CZ" sz="2200" b="1" dirty="0"/>
          </a:p>
        </p:txBody>
      </p:sp>
      <p:sp>
        <p:nvSpPr>
          <p:cNvPr id="55309" name="AutoShape 87"/>
          <p:cNvSpPr>
            <a:spLocks noChangeArrowheads="1"/>
          </p:cNvSpPr>
          <p:nvPr/>
        </p:nvSpPr>
        <p:spPr bwMode="auto">
          <a:xfrm>
            <a:off x="3887788" y="5029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10" name="Text Box 88"/>
          <p:cNvSpPr txBox="1">
            <a:spLocks noChangeArrowheads="1"/>
          </p:cNvSpPr>
          <p:nvPr/>
        </p:nvSpPr>
        <p:spPr bwMode="auto">
          <a:xfrm>
            <a:off x="1809750" y="5943600"/>
            <a:ext cx="2736647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/>
              <a:t>Only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selected</a:t>
            </a:r>
            <a:r>
              <a:rPr lang="cs-CZ" altLang="cs-CZ" sz="2000" dirty="0"/>
              <a:t> protein</a:t>
            </a:r>
          </a:p>
        </p:txBody>
      </p:sp>
      <p:sp>
        <p:nvSpPr>
          <p:cNvPr id="55311" name="Rectangle 8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09"/>
          <p:cNvSpPr txBox="1">
            <a:spLocks noChangeArrowheads="1"/>
          </p:cNvSpPr>
          <p:nvPr/>
        </p:nvSpPr>
        <p:spPr bwMode="auto">
          <a:xfrm>
            <a:off x="2881313" y="404813"/>
            <a:ext cx="32685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Standard 1-D approaches</a:t>
            </a:r>
            <a:endParaRPr lang="en-US" altLang="cs-CZ" sz="2200" b="1"/>
          </a:p>
        </p:txBody>
      </p:sp>
      <p:sp>
        <p:nvSpPr>
          <p:cNvPr id="8195" name="AutoShape 218"/>
          <p:cNvSpPr>
            <a:spLocks noChangeArrowheads="1"/>
          </p:cNvSpPr>
          <p:nvPr/>
        </p:nvSpPr>
        <p:spPr bwMode="auto">
          <a:xfrm>
            <a:off x="2895600" y="19939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6" name="AutoShape 219"/>
          <p:cNvSpPr>
            <a:spLocks noChangeArrowheads="1"/>
          </p:cNvSpPr>
          <p:nvPr/>
        </p:nvSpPr>
        <p:spPr bwMode="auto">
          <a:xfrm>
            <a:off x="5943600" y="19446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AutoShape 221"/>
          <p:cNvSpPr>
            <a:spLocks noChangeArrowheads="1"/>
          </p:cNvSpPr>
          <p:nvPr/>
        </p:nvSpPr>
        <p:spPr bwMode="auto">
          <a:xfrm>
            <a:off x="5943600" y="37480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8" name="AutoShape 222"/>
          <p:cNvSpPr>
            <a:spLocks noChangeArrowheads="1"/>
          </p:cNvSpPr>
          <p:nvPr/>
        </p:nvSpPr>
        <p:spPr bwMode="auto">
          <a:xfrm>
            <a:off x="2895600" y="37480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9" name="Text Box 228"/>
          <p:cNvSpPr txBox="1">
            <a:spLocks noChangeArrowheads="1"/>
          </p:cNvSpPr>
          <p:nvPr/>
        </p:nvSpPr>
        <p:spPr bwMode="auto">
          <a:xfrm>
            <a:off x="488950" y="119697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accent2"/>
                </a:solidFill>
              </a:rPr>
              <a:t>1-D GE</a:t>
            </a:r>
            <a:endParaRPr lang="cs-CZ" altLang="cs-CZ" sz="2000" b="1"/>
          </a:p>
        </p:txBody>
      </p:sp>
      <p:grpSp>
        <p:nvGrpSpPr>
          <p:cNvPr id="8200" name="Group 240"/>
          <p:cNvGrpSpPr>
            <a:grpSpLocks/>
          </p:cNvGrpSpPr>
          <p:nvPr/>
        </p:nvGrpSpPr>
        <p:grpSpPr bwMode="auto">
          <a:xfrm>
            <a:off x="3581400" y="1655763"/>
            <a:ext cx="2057400" cy="914400"/>
            <a:chOff x="2016" y="1498"/>
            <a:chExt cx="1296" cy="576"/>
          </a:xfrm>
        </p:grpSpPr>
        <p:sp>
          <p:nvSpPr>
            <p:cNvPr id="8230" name="Rectangle 235"/>
            <p:cNvSpPr>
              <a:spLocks noChangeArrowheads="1"/>
            </p:cNvSpPr>
            <p:nvPr/>
          </p:nvSpPr>
          <p:spPr bwMode="auto">
            <a:xfrm>
              <a:off x="2016" y="149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31" name="Text Box 236"/>
            <p:cNvSpPr txBox="1">
              <a:spLocks noChangeArrowheads="1"/>
            </p:cNvSpPr>
            <p:nvPr/>
          </p:nvSpPr>
          <p:spPr bwMode="auto">
            <a:xfrm>
              <a:off x="2351" y="1596"/>
              <a:ext cx="6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protein</a:t>
              </a:r>
            </a:p>
            <a:p>
              <a:pPr algn="ctr" eaLnBrk="1" hangingPunct="1"/>
              <a:r>
                <a:rPr lang="cs-CZ" altLang="cs-CZ" sz="1800" b="1"/>
                <a:t>digestion</a:t>
              </a:r>
            </a:p>
          </p:txBody>
        </p:sp>
      </p:grpSp>
      <p:grpSp>
        <p:nvGrpSpPr>
          <p:cNvPr id="8201" name="Group 237"/>
          <p:cNvGrpSpPr>
            <a:grpSpLocks/>
          </p:cNvGrpSpPr>
          <p:nvPr/>
        </p:nvGrpSpPr>
        <p:grpSpPr bwMode="auto">
          <a:xfrm>
            <a:off x="533400" y="1687513"/>
            <a:ext cx="2057400" cy="914400"/>
            <a:chOff x="3408" y="1497"/>
            <a:chExt cx="1296" cy="576"/>
          </a:xfrm>
        </p:grpSpPr>
        <p:sp>
          <p:nvSpPr>
            <p:cNvPr id="8228" name="Rectangle 238"/>
            <p:cNvSpPr>
              <a:spLocks noChangeArrowheads="1"/>
            </p:cNvSpPr>
            <p:nvPr/>
          </p:nvSpPr>
          <p:spPr bwMode="auto">
            <a:xfrm>
              <a:off x="3408" y="1497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9" name="Text Box 239"/>
            <p:cNvSpPr txBox="1">
              <a:spLocks noChangeArrowheads="1"/>
            </p:cNvSpPr>
            <p:nvPr/>
          </p:nvSpPr>
          <p:spPr bwMode="auto">
            <a:xfrm>
              <a:off x="3612" y="1582"/>
              <a:ext cx="8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</a:t>
              </a:r>
              <a:r>
                <a:rPr lang="en-US" altLang="cs-CZ" sz="1800" b="1"/>
                <a:t>epara</a:t>
              </a:r>
              <a:r>
                <a:rPr lang="cs-CZ" altLang="cs-CZ" sz="1800" b="1"/>
                <a:t>tion</a:t>
              </a:r>
            </a:p>
            <a:p>
              <a:pPr algn="ctr" eaLnBrk="1" hangingPunct="1"/>
              <a:r>
                <a:rPr lang="cs-CZ" altLang="cs-CZ" sz="1800" b="1"/>
                <a:t>prote</a:t>
              </a:r>
              <a:r>
                <a:rPr lang="en-US" altLang="cs-CZ" sz="1800" b="1"/>
                <a:t>in</a:t>
              </a:r>
              <a:r>
                <a:rPr lang="cs-CZ" altLang="cs-CZ" sz="1800" b="1"/>
                <a:t> level</a:t>
              </a:r>
            </a:p>
          </p:txBody>
        </p:sp>
      </p:grpSp>
      <p:grpSp>
        <p:nvGrpSpPr>
          <p:cNvPr id="8202" name="Group 263"/>
          <p:cNvGrpSpPr>
            <a:grpSpLocks/>
          </p:cNvGrpSpPr>
          <p:nvPr/>
        </p:nvGrpSpPr>
        <p:grpSpPr bwMode="auto">
          <a:xfrm>
            <a:off x="6629400" y="3443288"/>
            <a:ext cx="2057400" cy="914400"/>
            <a:chOff x="4176" y="3076"/>
            <a:chExt cx="1296" cy="576"/>
          </a:xfrm>
        </p:grpSpPr>
        <p:sp>
          <p:nvSpPr>
            <p:cNvPr id="8226" name="Rectangle 246"/>
            <p:cNvSpPr>
              <a:spLocks noChangeArrowheads="1"/>
            </p:cNvSpPr>
            <p:nvPr/>
          </p:nvSpPr>
          <p:spPr bwMode="auto">
            <a:xfrm>
              <a:off x="4176" y="3076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7" name="Text Box 247"/>
            <p:cNvSpPr txBox="1">
              <a:spLocks noChangeArrowheads="1"/>
            </p:cNvSpPr>
            <p:nvPr/>
          </p:nvSpPr>
          <p:spPr bwMode="auto">
            <a:xfrm>
              <a:off x="4543" y="3228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MS/MS</a:t>
              </a:r>
            </a:p>
          </p:txBody>
        </p:sp>
      </p:grpSp>
      <p:grpSp>
        <p:nvGrpSpPr>
          <p:cNvPr id="8203" name="Group 252"/>
          <p:cNvGrpSpPr>
            <a:grpSpLocks/>
          </p:cNvGrpSpPr>
          <p:nvPr/>
        </p:nvGrpSpPr>
        <p:grpSpPr bwMode="auto">
          <a:xfrm>
            <a:off x="3581400" y="3444879"/>
            <a:ext cx="2057400" cy="914400"/>
            <a:chOff x="1776" y="3648"/>
            <a:chExt cx="1296" cy="576"/>
          </a:xfrm>
        </p:grpSpPr>
        <p:sp>
          <p:nvSpPr>
            <p:cNvPr id="8224" name="Rectangle 248"/>
            <p:cNvSpPr>
              <a:spLocks noChangeArrowheads="1"/>
            </p:cNvSpPr>
            <p:nvPr/>
          </p:nvSpPr>
          <p:spPr bwMode="auto">
            <a:xfrm>
              <a:off x="1776" y="364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5" name="Text Box 251"/>
            <p:cNvSpPr txBox="1">
              <a:spLocks noChangeArrowheads="1"/>
            </p:cNvSpPr>
            <p:nvPr/>
          </p:nvSpPr>
          <p:spPr bwMode="auto">
            <a:xfrm>
              <a:off x="1958" y="3725"/>
              <a:ext cx="9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separation</a:t>
              </a:r>
            </a:p>
            <a:p>
              <a:pPr algn="ctr" eaLnBrk="1" hangingPunct="1"/>
              <a:r>
                <a:rPr lang="cs-CZ" altLang="cs-CZ" sz="1800" b="1"/>
                <a:t> peptide level</a:t>
              </a:r>
            </a:p>
          </p:txBody>
        </p:sp>
      </p:grpSp>
      <p:grpSp>
        <p:nvGrpSpPr>
          <p:cNvPr id="8204" name="Group 254"/>
          <p:cNvGrpSpPr>
            <a:grpSpLocks/>
          </p:cNvGrpSpPr>
          <p:nvPr/>
        </p:nvGrpSpPr>
        <p:grpSpPr bwMode="auto">
          <a:xfrm>
            <a:off x="533400" y="3443291"/>
            <a:ext cx="2057400" cy="914400"/>
            <a:chOff x="240" y="3504"/>
            <a:chExt cx="1296" cy="576"/>
          </a:xfrm>
        </p:grpSpPr>
        <p:sp>
          <p:nvSpPr>
            <p:cNvPr id="8222" name="Rectangle 249"/>
            <p:cNvSpPr>
              <a:spLocks noChangeArrowheads="1"/>
            </p:cNvSpPr>
            <p:nvPr/>
          </p:nvSpPr>
          <p:spPr bwMode="auto">
            <a:xfrm>
              <a:off x="240" y="3504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3" name="Text Box 253"/>
            <p:cNvSpPr txBox="1">
              <a:spLocks noChangeArrowheads="1"/>
            </p:cNvSpPr>
            <p:nvPr/>
          </p:nvSpPr>
          <p:spPr bwMode="auto">
            <a:xfrm>
              <a:off x="549" y="3588"/>
              <a:ext cx="6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protein</a:t>
              </a:r>
            </a:p>
            <a:p>
              <a:pPr algn="ctr" eaLnBrk="1" hangingPunct="1"/>
              <a:r>
                <a:rPr lang="cs-CZ" altLang="cs-CZ" sz="1800" b="1"/>
                <a:t>digestion</a:t>
              </a:r>
              <a:endParaRPr lang="cs-CZ" altLang="cs-CZ"/>
            </a:p>
          </p:txBody>
        </p:sp>
      </p:grpSp>
      <p:sp>
        <p:nvSpPr>
          <p:cNvPr id="8205" name="Rectangle 230"/>
          <p:cNvSpPr>
            <a:spLocks noChangeArrowheads="1"/>
          </p:cNvSpPr>
          <p:nvPr/>
        </p:nvSpPr>
        <p:spPr bwMode="auto">
          <a:xfrm>
            <a:off x="6629400" y="1646238"/>
            <a:ext cx="2046288" cy="914400"/>
          </a:xfrm>
          <a:prstGeom prst="rect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6" name="Text Box 232"/>
          <p:cNvSpPr txBox="1">
            <a:spLocks noChangeArrowheads="1"/>
          </p:cNvSpPr>
          <p:nvPr/>
        </p:nvSpPr>
        <p:spPr bwMode="auto">
          <a:xfrm>
            <a:off x="6483350" y="1884363"/>
            <a:ext cx="2233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 b="1"/>
              <a:t>MALDI-MS/MS</a:t>
            </a:r>
          </a:p>
          <a:p>
            <a:pPr algn="ctr" eaLnBrk="1" hangingPunct="1"/>
            <a:r>
              <a:rPr lang="cs-CZ" altLang="cs-CZ" sz="1200" b="1"/>
              <a:t>LC-MS/MS</a:t>
            </a:r>
          </a:p>
        </p:txBody>
      </p:sp>
      <p:sp>
        <p:nvSpPr>
          <p:cNvPr id="8207" name="Text Box 262"/>
          <p:cNvSpPr txBox="1">
            <a:spLocks noChangeArrowheads="1"/>
          </p:cNvSpPr>
          <p:nvPr/>
        </p:nvSpPr>
        <p:spPr bwMode="auto">
          <a:xfrm>
            <a:off x="3109913" y="981075"/>
            <a:ext cx="2601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FF3300"/>
                </a:solidFill>
              </a:rPr>
              <a:t>„SIMPLE“ MIXTURES</a:t>
            </a:r>
          </a:p>
        </p:txBody>
      </p:sp>
      <p:grpSp>
        <p:nvGrpSpPr>
          <p:cNvPr id="8208" name="Group 278"/>
          <p:cNvGrpSpPr>
            <a:grpSpLocks/>
          </p:cNvGrpSpPr>
          <p:nvPr/>
        </p:nvGrpSpPr>
        <p:grpSpPr bwMode="auto">
          <a:xfrm>
            <a:off x="3419475" y="2779713"/>
            <a:ext cx="5473700" cy="1800225"/>
            <a:chOff x="2154" y="2840"/>
            <a:chExt cx="3448" cy="1134"/>
          </a:xfrm>
        </p:grpSpPr>
        <p:sp>
          <p:nvSpPr>
            <p:cNvPr id="8219" name="Rectangle 264"/>
            <p:cNvSpPr>
              <a:spLocks noChangeArrowheads="1"/>
            </p:cNvSpPr>
            <p:nvPr/>
          </p:nvSpPr>
          <p:spPr bwMode="auto">
            <a:xfrm>
              <a:off x="2154" y="2840"/>
              <a:ext cx="3448" cy="11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0" name="Text Box 265"/>
            <p:cNvSpPr txBox="1">
              <a:spLocks noChangeArrowheads="1"/>
            </p:cNvSpPr>
            <p:nvPr/>
          </p:nvSpPr>
          <p:spPr bwMode="auto">
            <a:xfrm>
              <a:off x="3243" y="2863"/>
              <a:ext cx="1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1-D LC-MS/MS</a:t>
              </a:r>
            </a:p>
          </p:txBody>
        </p:sp>
        <p:sp>
          <p:nvSpPr>
            <p:cNvPr id="8221" name="Text Box 268"/>
            <p:cNvSpPr txBox="1">
              <a:spLocks noChangeArrowheads="1"/>
            </p:cNvSpPr>
            <p:nvPr/>
          </p:nvSpPr>
          <p:spPr bwMode="auto">
            <a:xfrm>
              <a:off x="3210" y="3018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shotgun proteomics</a:t>
              </a:r>
            </a:p>
          </p:txBody>
        </p:sp>
      </p:grpSp>
      <p:sp>
        <p:nvSpPr>
          <p:cNvPr id="8209" name="Rectangle 27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10522" name="Group 282"/>
          <p:cNvGrpSpPr>
            <a:grpSpLocks/>
          </p:cNvGrpSpPr>
          <p:nvPr/>
        </p:nvGrpSpPr>
        <p:grpSpPr bwMode="auto">
          <a:xfrm>
            <a:off x="539750" y="5156201"/>
            <a:ext cx="8197851" cy="1600201"/>
            <a:chOff x="340" y="3248"/>
            <a:chExt cx="5164" cy="1008"/>
          </a:xfrm>
        </p:grpSpPr>
        <p:grpSp>
          <p:nvGrpSpPr>
            <p:cNvPr id="8211" name="Group 274"/>
            <p:cNvGrpSpPr>
              <a:grpSpLocks/>
            </p:cNvGrpSpPr>
            <p:nvPr/>
          </p:nvGrpSpPr>
          <p:grpSpPr bwMode="auto">
            <a:xfrm>
              <a:off x="340" y="3248"/>
              <a:ext cx="1296" cy="576"/>
              <a:chOff x="340" y="2115"/>
              <a:chExt cx="1296" cy="576"/>
            </a:xfrm>
          </p:grpSpPr>
          <p:sp>
            <p:nvSpPr>
              <p:cNvPr id="8217" name="Rectangle 272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1296" cy="576"/>
              </a:xfrm>
              <a:prstGeom prst="rect">
                <a:avLst/>
              </a:prstGeom>
              <a:gradFill rotWithShape="0">
                <a:gsLst>
                  <a:gs pos="0">
                    <a:srgbClr val="2F7647"/>
                  </a:gs>
                  <a:gs pos="50000">
                    <a:srgbClr val="66FF99"/>
                  </a:gs>
                  <a:gs pos="100000">
                    <a:srgbClr val="2F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8218" name="Text Box 273"/>
              <p:cNvSpPr txBox="1">
                <a:spLocks noChangeArrowheads="1"/>
              </p:cNvSpPr>
              <p:nvPr/>
            </p:nvSpPr>
            <p:spPr bwMode="auto">
              <a:xfrm>
                <a:off x="545" y="2210"/>
                <a:ext cx="88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 b="1"/>
                  <a:t>separation</a:t>
                </a:r>
              </a:p>
              <a:p>
                <a:pPr algn="ctr" eaLnBrk="1" hangingPunct="1"/>
                <a:r>
                  <a:rPr lang="cs-CZ" altLang="cs-CZ" sz="1800" b="1"/>
                  <a:t>protein level</a:t>
                </a:r>
                <a:endParaRPr lang="cs-CZ" altLang="cs-CZ"/>
              </a:p>
            </p:txBody>
          </p:sp>
        </p:grpSp>
        <p:grpSp>
          <p:nvGrpSpPr>
            <p:cNvPr id="8212" name="Group 280"/>
            <p:cNvGrpSpPr>
              <a:grpSpLocks/>
            </p:cNvGrpSpPr>
            <p:nvPr/>
          </p:nvGrpSpPr>
          <p:grpSpPr bwMode="auto">
            <a:xfrm>
              <a:off x="4195" y="3248"/>
              <a:ext cx="1296" cy="576"/>
              <a:chOff x="4195" y="2083"/>
              <a:chExt cx="1296" cy="576"/>
            </a:xfrm>
          </p:grpSpPr>
          <p:sp>
            <p:nvSpPr>
              <p:cNvPr id="8215" name="Rectangle 276"/>
              <p:cNvSpPr>
                <a:spLocks noChangeArrowheads="1"/>
              </p:cNvSpPr>
              <p:nvPr/>
            </p:nvSpPr>
            <p:spPr bwMode="auto">
              <a:xfrm>
                <a:off x="4195" y="2083"/>
                <a:ext cx="1296" cy="576"/>
              </a:xfrm>
              <a:prstGeom prst="rect">
                <a:avLst/>
              </a:prstGeom>
              <a:gradFill rotWithShape="0">
                <a:gsLst>
                  <a:gs pos="0">
                    <a:srgbClr val="2F7647"/>
                  </a:gs>
                  <a:gs pos="50000">
                    <a:srgbClr val="66FF99"/>
                  </a:gs>
                  <a:gs pos="100000">
                    <a:srgbClr val="2F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8216" name="Text Box 277"/>
              <p:cNvSpPr txBox="1">
                <a:spLocks noChangeArrowheads="1"/>
              </p:cNvSpPr>
              <p:nvPr/>
            </p:nvSpPr>
            <p:spPr bwMode="auto">
              <a:xfrm>
                <a:off x="4562" y="2160"/>
                <a:ext cx="5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 b="1"/>
                  <a:t>MS</a:t>
                </a:r>
              </a:p>
              <a:p>
                <a:pPr algn="ctr" eaLnBrk="1" hangingPunct="1"/>
                <a:r>
                  <a:rPr lang="cs-CZ" altLang="cs-CZ" sz="1800" b="1"/>
                  <a:t>MS/MS</a:t>
                </a:r>
              </a:p>
            </p:txBody>
          </p:sp>
        </p:grpSp>
        <p:sp>
          <p:nvSpPr>
            <p:cNvPr id="8213" name="AutoShape 279"/>
            <p:cNvSpPr>
              <a:spLocks noChangeArrowheads="1"/>
            </p:cNvSpPr>
            <p:nvPr/>
          </p:nvSpPr>
          <p:spPr bwMode="auto">
            <a:xfrm>
              <a:off x="2051" y="3461"/>
              <a:ext cx="1736" cy="192"/>
            </a:xfrm>
            <a:prstGeom prst="rightArrow">
              <a:avLst>
                <a:gd name="adj1" fmla="val 50000"/>
                <a:gd name="adj2" fmla="val 22604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4" name="Text Box 281"/>
            <p:cNvSpPr txBox="1">
              <a:spLocks noChangeArrowheads="1"/>
            </p:cNvSpPr>
            <p:nvPr/>
          </p:nvSpPr>
          <p:spPr bwMode="auto">
            <a:xfrm>
              <a:off x="4342" y="3849"/>
              <a:ext cx="11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top-down</a:t>
              </a:r>
            </a:p>
            <a:p>
              <a:pPr algn="ctr" eaLnBrk="1" hangingPunct="1"/>
              <a:r>
                <a:rPr lang="cs-CZ" altLang="cs-CZ" sz="1800"/>
                <a:t>high resolution !! </a:t>
              </a:r>
              <a:endParaRPr lang="en-US" altLang="cs-CZ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7"/>
          <p:cNvSpPr>
            <a:spLocks noChangeArrowheads="1"/>
          </p:cNvSpPr>
          <p:nvPr/>
        </p:nvSpPr>
        <p:spPr bwMode="auto">
          <a:xfrm>
            <a:off x="6156325" y="1195388"/>
            <a:ext cx="2592388" cy="511333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3" name="Rectangle 26"/>
          <p:cNvSpPr>
            <a:spLocks noChangeArrowheads="1"/>
          </p:cNvSpPr>
          <p:nvPr/>
        </p:nvSpPr>
        <p:spPr bwMode="auto">
          <a:xfrm>
            <a:off x="3240088" y="1195388"/>
            <a:ext cx="2592387" cy="51133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4" name="Rectangle 25"/>
          <p:cNvSpPr>
            <a:spLocks noChangeArrowheads="1"/>
          </p:cNvSpPr>
          <p:nvPr/>
        </p:nvSpPr>
        <p:spPr bwMode="auto">
          <a:xfrm>
            <a:off x="323850" y="1195388"/>
            <a:ext cx="2592388" cy="51133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044825" y="549275"/>
            <a:ext cx="30171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 dirty="0"/>
              <a:t>Absolut</a:t>
            </a:r>
            <a:r>
              <a:rPr lang="cs-CZ" altLang="cs-CZ" sz="2200" b="1" dirty="0"/>
              <a:t>e </a:t>
            </a:r>
            <a:r>
              <a:rPr lang="cs-CZ" altLang="cs-CZ" sz="2200" b="1" dirty="0" err="1"/>
              <a:t>quantification</a:t>
            </a:r>
            <a:endParaRPr lang="cs-CZ" altLang="cs-CZ" sz="2200" b="1" dirty="0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18885" y="1268413"/>
            <a:ext cx="224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b="1" dirty="0"/>
              <a:t>AQUA </a:t>
            </a:r>
            <a:r>
              <a:rPr lang="cs-CZ" altLang="cs-CZ" b="1" dirty="0" err="1"/>
              <a:t>peptides</a:t>
            </a:r>
            <a:endParaRPr lang="cs-CZ" altLang="cs-CZ" b="1" dirty="0"/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3848100" y="1268413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QconCAT</a:t>
            </a:r>
            <a:endParaRPr lang="en-US" altLang="cs-CZ" b="1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7023100" y="1268413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PSAQ</a:t>
            </a:r>
            <a:endParaRPr lang="en-US" altLang="cs-CZ" b="1"/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423863" y="2841625"/>
            <a:ext cx="2376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synthesis</a:t>
            </a:r>
            <a:r>
              <a:rPr lang="cs-CZ" altLang="cs-CZ" sz="1400" dirty="0">
                <a:latin typeface="Arial" panose="020B0604020202020204" pitchFamily="34" charset="0"/>
              </a:rPr>
              <a:t> of</a:t>
            </a:r>
          </a:p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isotopically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labeled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proteotypic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peptides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3338513" y="1836738"/>
            <a:ext cx="23764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construction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artificial</a:t>
            </a:r>
            <a:r>
              <a:rPr lang="cs-CZ" altLang="cs-CZ" sz="1400" dirty="0">
                <a:latin typeface="Arial" panose="020B0604020202020204" pitchFamily="34" charset="0"/>
              </a:rPr>
              <a:t> gene </a:t>
            </a:r>
            <a:r>
              <a:rPr lang="cs-CZ" altLang="cs-CZ" sz="1400" dirty="0" err="1">
                <a:latin typeface="Arial" panose="020B0604020202020204" pitchFamily="34" charset="0"/>
              </a:rPr>
              <a:t>for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expression</a:t>
            </a:r>
            <a:r>
              <a:rPr lang="cs-CZ" altLang="cs-CZ" sz="1400" dirty="0">
                <a:latin typeface="Arial" panose="020B0604020202020204" pitchFamily="34" charset="0"/>
              </a:rPr>
              <a:t> of  </a:t>
            </a:r>
            <a:r>
              <a:rPr lang="cs-CZ" altLang="cs-CZ" sz="1400" dirty="0" err="1">
                <a:latin typeface="Arial" panose="020B0604020202020204" pitchFamily="34" charset="0"/>
              </a:rPr>
              <a:t>proteotypic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peptides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originated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from</a:t>
            </a:r>
            <a:r>
              <a:rPr lang="cs-CZ" altLang="cs-CZ" sz="1400" dirty="0">
                <a:latin typeface="Arial" panose="020B0604020202020204" pitchFamily="34" charset="0"/>
              </a:rPr>
              <a:t> up to 20 </a:t>
            </a:r>
            <a:r>
              <a:rPr lang="cs-CZ" altLang="cs-CZ" sz="1400" dirty="0" err="1">
                <a:latin typeface="Arial" panose="020B0604020202020204" pitchFamily="34" charset="0"/>
              </a:rPr>
              <a:t>proteins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3338513" y="3061494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expression</a:t>
            </a:r>
            <a:r>
              <a:rPr lang="cs-CZ" altLang="cs-CZ" sz="1400" dirty="0">
                <a:latin typeface="Arial" panose="020B0604020202020204" pitchFamily="34" charset="0"/>
              </a:rPr>
              <a:t> in </a:t>
            </a:r>
            <a:r>
              <a:rPr lang="cs-CZ" altLang="cs-CZ" sz="1400" i="1" dirty="0" err="1">
                <a:latin typeface="Arial" panose="020B0604020202020204" pitchFamily="34" charset="0"/>
              </a:rPr>
              <a:t>E.coli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using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labeled</a:t>
            </a:r>
            <a:r>
              <a:rPr lang="cs-CZ" altLang="cs-CZ" sz="1400" dirty="0">
                <a:latin typeface="Arial" panose="020B0604020202020204" pitchFamily="34" charset="0"/>
              </a:rPr>
              <a:t> medium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3338513" y="3771900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purification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artificial</a:t>
            </a:r>
            <a:r>
              <a:rPr lang="cs-CZ" altLang="cs-CZ" sz="1400" dirty="0">
                <a:latin typeface="Arial" panose="020B0604020202020204" pitchFamily="34" charset="0"/>
              </a:rPr>
              <a:t> protein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423863" y="587692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Arial" panose="020B0604020202020204" pitchFamily="34" charset="0"/>
              </a:rPr>
              <a:t>MS </a:t>
            </a:r>
            <a:r>
              <a:rPr lang="cs-CZ" altLang="cs-CZ" sz="1400" dirty="0" err="1">
                <a:latin typeface="Arial" panose="020B0604020202020204" pitchFamily="34" charset="0"/>
              </a:rPr>
              <a:t>analysis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423863" y="4364038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addition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known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amount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into</a:t>
            </a:r>
            <a:r>
              <a:rPr lang="cs-CZ" altLang="cs-CZ" sz="1400" dirty="0">
                <a:latin typeface="Arial" panose="020B0604020202020204" pitchFamily="34" charset="0"/>
              </a:rPr>
              <a:t> sample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423863" y="51006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digestion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6261100" y="2706688"/>
            <a:ext cx="23764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expression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the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whole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izotopically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labeled</a:t>
            </a:r>
            <a:r>
              <a:rPr lang="cs-CZ" altLang="cs-CZ" sz="1400" dirty="0">
                <a:latin typeface="Arial" panose="020B0604020202020204" pitchFamily="34" charset="0"/>
              </a:rPr>
              <a:t> protein (plus tag </a:t>
            </a:r>
            <a:r>
              <a:rPr lang="cs-CZ" altLang="cs-CZ" sz="1400" dirty="0" err="1">
                <a:latin typeface="Arial" panose="020B0604020202020204" pitchFamily="34" charset="0"/>
              </a:rPr>
              <a:t>for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purification</a:t>
            </a:r>
            <a:r>
              <a:rPr lang="cs-CZ" altLang="cs-CZ" sz="1400" dirty="0">
                <a:latin typeface="Arial" panose="020B0604020202020204" pitchFamily="34" charset="0"/>
              </a:rPr>
              <a:t>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44" name="Rectangle 28"/>
          <p:cNvSpPr>
            <a:spLocks noChangeArrowheads="1"/>
          </p:cNvSpPr>
          <p:nvPr/>
        </p:nvSpPr>
        <p:spPr bwMode="auto">
          <a:xfrm>
            <a:off x="3462338" y="6308725"/>
            <a:ext cx="247808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300" i="1"/>
              <a:t>Rivers at al., MCP 6, 1416 (2007)</a:t>
            </a:r>
            <a:r>
              <a:rPr lang="cs-CZ" altLang="cs-CZ" sz="1300"/>
              <a:t> </a:t>
            </a:r>
          </a:p>
        </p:txBody>
      </p:sp>
      <p:sp>
        <p:nvSpPr>
          <p:cNvPr id="56345" name="Text Box 29"/>
          <p:cNvSpPr txBox="1">
            <a:spLocks noChangeArrowheads="1"/>
          </p:cNvSpPr>
          <p:nvPr/>
        </p:nvSpPr>
        <p:spPr bwMode="auto">
          <a:xfrm>
            <a:off x="6261100" y="3763512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Arial" panose="020B0604020202020204" pitchFamily="34" charset="0"/>
              </a:rPr>
              <a:t>protein </a:t>
            </a:r>
            <a:r>
              <a:rPr lang="cs-CZ" altLang="cs-CZ" sz="1400" dirty="0" err="1">
                <a:latin typeface="Arial" panose="020B0604020202020204" pitchFamily="34" charset="0"/>
              </a:rPr>
              <a:t>purification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6346" name="Rectangle 30"/>
          <p:cNvSpPr>
            <a:spLocks noChangeArrowheads="1"/>
          </p:cNvSpPr>
          <p:nvPr/>
        </p:nvSpPr>
        <p:spPr bwMode="auto">
          <a:xfrm>
            <a:off x="6483350" y="6308725"/>
            <a:ext cx="233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300" i="1"/>
              <a:t>Brun et al., </a:t>
            </a:r>
            <a:r>
              <a:rPr lang="pt-BR" altLang="cs-CZ" sz="1300" i="1"/>
              <a:t>MCP</a:t>
            </a:r>
            <a:r>
              <a:rPr lang="cs-CZ" altLang="cs-CZ" sz="1300" i="1"/>
              <a:t> </a:t>
            </a:r>
            <a:r>
              <a:rPr lang="pt-BR" altLang="cs-CZ" sz="1300" i="1"/>
              <a:t>6</a:t>
            </a:r>
            <a:r>
              <a:rPr lang="cs-CZ" altLang="cs-CZ" sz="1300" i="1"/>
              <a:t>, </a:t>
            </a:r>
            <a:r>
              <a:rPr lang="pt-BR" altLang="cs-CZ" sz="1300" i="1"/>
              <a:t>2139 </a:t>
            </a:r>
            <a:r>
              <a:rPr lang="cs-CZ" altLang="cs-CZ" sz="1300" i="1"/>
              <a:t>(</a:t>
            </a:r>
            <a:r>
              <a:rPr lang="pt-BR" altLang="cs-CZ" sz="1300" i="1"/>
              <a:t>2007</a:t>
            </a:r>
            <a:r>
              <a:rPr lang="cs-CZ" altLang="cs-CZ" sz="1300" i="1"/>
              <a:t>)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8E7FCAA7-6BEE-47C9-9BBB-BDDAD7FF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587692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Arial" panose="020B0604020202020204" pitchFamily="34" charset="0"/>
              </a:rPr>
              <a:t>MS </a:t>
            </a:r>
            <a:r>
              <a:rPr lang="cs-CZ" altLang="cs-CZ" sz="1400" dirty="0" err="1">
                <a:latin typeface="Arial" panose="020B0604020202020204" pitchFamily="34" charset="0"/>
              </a:rPr>
              <a:t>analysis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22D6F2F6-D19E-4CD3-BD78-DD4D5E8A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4364038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addition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known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amount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into</a:t>
            </a:r>
            <a:r>
              <a:rPr lang="cs-CZ" altLang="cs-CZ" sz="1400" dirty="0">
                <a:latin typeface="Arial" panose="020B0604020202020204" pitchFamily="34" charset="0"/>
              </a:rPr>
              <a:t> sample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60503C13-76FA-44E7-A82E-4481A600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51006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digestion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15ABB4AC-8385-4929-8A91-E00B85CA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1" y="587692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Arial" panose="020B0604020202020204" pitchFamily="34" charset="0"/>
              </a:rPr>
              <a:t>MS </a:t>
            </a:r>
            <a:r>
              <a:rPr lang="cs-CZ" altLang="cs-CZ" sz="1400" dirty="0" err="1">
                <a:latin typeface="Arial" panose="020B0604020202020204" pitchFamily="34" charset="0"/>
              </a:rPr>
              <a:t>analysis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B00006E7-6A9F-435B-ACE9-A914C412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1" y="4364038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addition</a:t>
            </a:r>
            <a:r>
              <a:rPr lang="cs-CZ" altLang="cs-CZ" sz="1400" dirty="0">
                <a:latin typeface="Arial" panose="020B0604020202020204" pitchFamily="34" charset="0"/>
              </a:rPr>
              <a:t> of </a:t>
            </a:r>
            <a:r>
              <a:rPr lang="cs-CZ" altLang="cs-CZ" sz="1400" dirty="0" err="1">
                <a:latin typeface="Arial" panose="020B0604020202020204" pitchFamily="34" charset="0"/>
              </a:rPr>
              <a:t>known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amount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into</a:t>
            </a:r>
            <a:r>
              <a:rPr lang="cs-CZ" altLang="cs-CZ" sz="1400" dirty="0">
                <a:latin typeface="Arial" panose="020B0604020202020204" pitchFamily="34" charset="0"/>
              </a:rPr>
              <a:t> sample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99BF9E1E-0B71-4DE5-95FE-1B05C534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1" y="51006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Arial" panose="020B0604020202020204" pitchFamily="34" charset="0"/>
              </a:rPr>
              <a:t>digestion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445746" y="387350"/>
            <a:ext cx="81794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2200" b="1" dirty="0"/>
              <a:t>Absolut</a:t>
            </a:r>
            <a:r>
              <a:rPr lang="cs-CZ" altLang="cs-CZ" sz="2200" b="1" dirty="0"/>
              <a:t>e </a:t>
            </a:r>
            <a:r>
              <a:rPr lang="cs-CZ" altLang="cs-CZ" sz="2200" b="1" dirty="0" err="1"/>
              <a:t>quantification</a:t>
            </a:r>
            <a:endParaRPr lang="cs-CZ" altLang="cs-CZ" sz="2200" b="1" dirty="0"/>
          </a:p>
          <a:p>
            <a:pPr algn="ctr" eaLnBrk="1" hangingPunct="1"/>
            <a:r>
              <a:rPr lang="cs-CZ" altLang="cs-CZ" sz="2200" b="1" dirty="0"/>
              <a:t> </a:t>
            </a:r>
            <a:r>
              <a:rPr lang="en-US" altLang="cs-CZ" sz="2200" b="1" dirty="0"/>
              <a:t>Stable Isotope Standards and Capture by Anti-Peptide Antibodies</a:t>
            </a:r>
          </a:p>
          <a:p>
            <a:pPr algn="ctr" eaLnBrk="1" hangingPunct="1"/>
            <a:r>
              <a:rPr lang="en-US" altLang="cs-CZ" sz="2200" b="1" dirty="0"/>
              <a:t>(SISCAPA)</a:t>
            </a:r>
            <a:endParaRPr lang="cs-CZ" altLang="cs-CZ" sz="2200" b="1" dirty="0"/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65288"/>
            <a:ext cx="6578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4527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5148263" y="6237288"/>
            <a:ext cx="3608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400" i="1"/>
              <a:t>N.L. Anderson, J. Proteome Res., 3, 235 (2004) </a:t>
            </a:r>
            <a:endParaRPr lang="cs-CZ" altLang="cs-CZ" sz="1400" i="1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535738" y="3078163"/>
            <a:ext cx="551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MRM</a:t>
            </a:r>
            <a:endParaRPr lang="cs-CZ" altLang="cs-CZ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PRM</a:t>
            </a:r>
            <a:endParaRPr lang="en-US" altLang="cs-CZ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996949" y="1665288"/>
            <a:ext cx="7077075" cy="2932113"/>
            <a:chOff x="735" y="1207"/>
            <a:chExt cx="4458" cy="1847"/>
          </a:xfrm>
        </p:grpSpPr>
        <p:pic>
          <p:nvPicPr>
            <p:cNvPr id="5735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1207"/>
              <a:ext cx="4458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54" name="Rectangle 12"/>
            <p:cNvSpPr>
              <a:spLocks noChangeArrowheads="1"/>
            </p:cNvSpPr>
            <p:nvPr/>
          </p:nvSpPr>
          <p:spPr bwMode="auto">
            <a:xfrm>
              <a:off x="3198" y="2704"/>
              <a:ext cx="19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400" i="1"/>
                <a:t>S. Pan, J. Proteome Res., 8, 787 (2009) </a:t>
              </a:r>
              <a:endParaRPr lang="cs-CZ" altLang="cs-CZ" sz="1400" i="1"/>
            </a:p>
          </p:txBody>
        </p:sp>
      </p:grpSp>
      <p:sp>
        <p:nvSpPr>
          <p:cNvPr id="57352" name="Rectangle 1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65634" y="655638"/>
            <a:ext cx="63127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b="1" dirty="0" err="1"/>
              <a:t>Targeted</a:t>
            </a:r>
            <a:r>
              <a:rPr lang="cs-CZ" altLang="cs-CZ" b="1" dirty="0"/>
              <a:t> MS/MS </a:t>
            </a:r>
            <a:r>
              <a:rPr lang="cs-CZ" altLang="cs-CZ" b="1" dirty="0" err="1"/>
              <a:t>analysis</a:t>
            </a:r>
            <a:r>
              <a:rPr lang="cs-CZ" altLang="cs-CZ" b="1" dirty="0"/>
              <a:t> of </a:t>
            </a:r>
            <a:r>
              <a:rPr lang="cs-CZ" altLang="cs-CZ" b="1" dirty="0" err="1"/>
              <a:t>selected</a:t>
            </a:r>
            <a:r>
              <a:rPr lang="cs-CZ" altLang="cs-CZ" b="1" dirty="0"/>
              <a:t> </a:t>
            </a:r>
            <a:r>
              <a:rPr lang="cs-CZ" altLang="cs-CZ" b="1" dirty="0" err="1"/>
              <a:t>proteins</a:t>
            </a:r>
            <a:endParaRPr lang="cs-CZ" altLang="cs-CZ" b="1" dirty="0"/>
          </a:p>
          <a:p>
            <a:pPr algn="ctr" eaLnBrk="1" hangingPunct="1"/>
            <a:r>
              <a:rPr lang="cs-CZ" altLang="cs-CZ" dirty="0" err="1"/>
              <a:t>relative</a:t>
            </a:r>
            <a:r>
              <a:rPr lang="cs-CZ" altLang="cs-CZ" dirty="0"/>
              <a:t> /</a:t>
            </a:r>
            <a:r>
              <a:rPr lang="cs-CZ" altLang="cs-CZ" dirty="0" err="1"/>
              <a:t>absolute</a:t>
            </a:r>
            <a:r>
              <a:rPr lang="cs-CZ" altLang="cs-CZ" dirty="0"/>
              <a:t> </a:t>
            </a:r>
            <a:r>
              <a:rPr lang="cs-CZ" altLang="cs-CZ" dirty="0" err="1"/>
              <a:t>quantification</a:t>
            </a:r>
            <a:endParaRPr lang="cs-CZ" altLang="cs-CZ" dirty="0"/>
          </a:p>
          <a:p>
            <a:pPr algn="ctr" eaLnBrk="1" hangingPunct="1"/>
            <a:r>
              <a:rPr lang="cs-CZ" altLang="cs-CZ" b="1" dirty="0" err="1"/>
              <a:t>multiple</a:t>
            </a:r>
            <a:r>
              <a:rPr lang="cs-CZ" altLang="cs-CZ" b="1" dirty="0"/>
              <a:t> </a:t>
            </a:r>
            <a:r>
              <a:rPr lang="cs-CZ" altLang="cs-CZ" b="1" dirty="0" err="1"/>
              <a:t>reaction</a:t>
            </a:r>
            <a:r>
              <a:rPr lang="cs-CZ" altLang="cs-CZ" b="1" dirty="0"/>
              <a:t> monitoring (MRM)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095375" y="2154238"/>
            <a:ext cx="4025461" cy="36933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dirty="0"/>
              <a:t>screening – </a:t>
            </a:r>
            <a:r>
              <a:rPr lang="cs-CZ" altLang="cs-CZ" sz="1800" dirty="0" err="1"/>
              <a:t>selection</a:t>
            </a:r>
            <a:r>
              <a:rPr lang="cs-CZ" altLang="cs-CZ" sz="1800" dirty="0"/>
              <a:t> of </a:t>
            </a:r>
            <a:r>
              <a:rPr lang="cs-CZ" altLang="cs-CZ" sz="1800" dirty="0" err="1"/>
              <a:t>candidate</a:t>
            </a:r>
            <a:r>
              <a:rPr lang="cs-CZ" altLang="cs-CZ" sz="1800" dirty="0"/>
              <a:t> protein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095375" y="2630488"/>
            <a:ext cx="7919156" cy="369332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dirty="0" err="1"/>
              <a:t>method</a:t>
            </a:r>
            <a:r>
              <a:rPr lang="cs-CZ" altLang="cs-CZ" sz="1800" dirty="0"/>
              <a:t> establishment (</a:t>
            </a:r>
            <a:r>
              <a:rPr lang="cs-CZ" altLang="cs-CZ" sz="1800" dirty="0" err="1"/>
              <a:t>selection</a:t>
            </a:r>
            <a:r>
              <a:rPr lang="cs-CZ" altLang="cs-CZ" sz="1800" dirty="0"/>
              <a:t> of MRM </a:t>
            </a:r>
            <a:r>
              <a:rPr lang="cs-CZ" altLang="cs-CZ" sz="1800" dirty="0" err="1"/>
              <a:t>transitions</a:t>
            </a:r>
            <a:r>
              <a:rPr lang="cs-CZ" altLang="cs-CZ" sz="1800" dirty="0"/>
              <a:t> – peptide + </a:t>
            </a:r>
            <a:r>
              <a:rPr lang="cs-CZ" altLang="cs-CZ" sz="1800" dirty="0" err="1"/>
              <a:t>selected</a:t>
            </a:r>
            <a:r>
              <a:rPr lang="cs-CZ" altLang="cs-CZ" sz="1800" dirty="0"/>
              <a:t> fragment)</a:t>
            </a:r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423863" y="3068638"/>
            <a:ext cx="8088312" cy="3079750"/>
            <a:chOff x="267" y="1933"/>
            <a:chExt cx="5095" cy="1940"/>
          </a:xfrm>
        </p:grpSpPr>
        <p:grpSp>
          <p:nvGrpSpPr>
            <p:cNvPr id="58377" name="Group 8"/>
            <p:cNvGrpSpPr>
              <a:grpSpLocks/>
            </p:cNvGrpSpPr>
            <p:nvPr/>
          </p:nvGrpSpPr>
          <p:grpSpPr bwMode="auto">
            <a:xfrm>
              <a:off x="267" y="2296"/>
              <a:ext cx="5095" cy="1577"/>
              <a:chOff x="267" y="2296"/>
              <a:chExt cx="5095" cy="1577"/>
            </a:xfrm>
          </p:grpSpPr>
          <p:sp>
            <p:nvSpPr>
              <p:cNvPr id="58379" name="Line 6"/>
              <p:cNvSpPr>
                <a:spLocks noChangeShapeType="1"/>
              </p:cNvSpPr>
              <p:nvPr/>
            </p:nvSpPr>
            <p:spPr bwMode="auto">
              <a:xfrm flipV="1">
                <a:off x="960" y="2606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pic>
            <p:nvPicPr>
              <p:cNvPr id="5838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403"/>
                <a:ext cx="40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1" name="Text Box 7"/>
              <p:cNvSpPr txBox="1">
                <a:spLocks noChangeArrowheads="1"/>
              </p:cNvSpPr>
              <p:nvPr/>
            </p:nvSpPr>
            <p:spPr bwMode="auto">
              <a:xfrm>
                <a:off x="267" y="2771"/>
                <a:ext cx="8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Protein </a:t>
                </a:r>
                <a:r>
                  <a:rPr lang="en-US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mixture</a:t>
                </a:r>
                <a:endParaRPr lang="cs-CZ" altLang="cs-CZ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82" name="Text Box 13"/>
              <p:cNvSpPr txBox="1">
                <a:spLocks noChangeArrowheads="1"/>
              </p:cNvSpPr>
              <p:nvPr/>
            </p:nvSpPr>
            <p:spPr bwMode="auto">
              <a:xfrm>
                <a:off x="1111" y="2296"/>
                <a:ext cx="5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In-solution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 digestion</a:t>
                </a:r>
              </a:p>
            </p:txBody>
          </p:sp>
          <p:grpSp>
            <p:nvGrpSpPr>
              <p:cNvPr id="58383" name="Group 59"/>
              <p:cNvGrpSpPr>
                <a:grpSpLocks/>
              </p:cNvGrpSpPr>
              <p:nvPr/>
            </p:nvGrpSpPr>
            <p:grpSpPr bwMode="auto">
              <a:xfrm>
                <a:off x="2018" y="2448"/>
                <a:ext cx="496" cy="519"/>
                <a:chOff x="2880" y="859"/>
                <a:chExt cx="496" cy="519"/>
              </a:xfrm>
            </p:grpSpPr>
            <p:sp>
              <p:nvSpPr>
                <p:cNvPr id="5838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80" y="1186"/>
                  <a:ext cx="49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40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Peptides</a:t>
                  </a:r>
                </a:p>
              </p:txBody>
            </p:sp>
            <p:grpSp>
              <p:nvGrpSpPr>
                <p:cNvPr id="58388" name="Group 49"/>
                <p:cNvGrpSpPr>
                  <a:grpSpLocks/>
                </p:cNvGrpSpPr>
                <p:nvPr/>
              </p:nvGrpSpPr>
              <p:grpSpPr bwMode="auto">
                <a:xfrm>
                  <a:off x="2921" y="859"/>
                  <a:ext cx="401" cy="331"/>
                  <a:chOff x="3216" y="1968"/>
                  <a:chExt cx="468" cy="324"/>
                </a:xfrm>
              </p:grpSpPr>
              <p:pic>
                <p:nvPicPr>
                  <p:cNvPr id="58389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1968"/>
                    <a:ext cx="468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390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2112"/>
                    <a:ext cx="90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8384" name="Line 6"/>
              <p:cNvSpPr>
                <a:spLocks noChangeShapeType="1"/>
              </p:cNvSpPr>
              <p:nvPr/>
            </p:nvSpPr>
            <p:spPr bwMode="auto">
              <a:xfrm flipV="1">
                <a:off x="2678" y="2604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85" name="Text Box 19"/>
              <p:cNvSpPr txBox="1">
                <a:spLocks noChangeArrowheads="1"/>
              </p:cNvSpPr>
              <p:nvPr/>
            </p:nvSpPr>
            <p:spPr bwMode="auto">
              <a:xfrm>
                <a:off x="3787" y="2495"/>
                <a:ext cx="157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LC-MS/MS – MRM mode</a:t>
                </a:r>
              </a:p>
            </p:txBody>
          </p:sp>
          <p:pic>
            <p:nvPicPr>
              <p:cNvPr id="58386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3113"/>
                <a:ext cx="2466" cy="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8378" name="Text Box 21"/>
            <p:cNvSpPr txBox="1">
              <a:spLocks noChangeArrowheads="1"/>
            </p:cNvSpPr>
            <p:nvPr/>
          </p:nvSpPr>
          <p:spPr bwMode="auto">
            <a:xfrm>
              <a:off x="703" y="1933"/>
              <a:ext cx="2071" cy="233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dirty="0" err="1"/>
                <a:t>final</a:t>
              </a:r>
              <a:r>
                <a:rPr lang="cs-CZ" altLang="cs-CZ" sz="1800" dirty="0"/>
                <a:t> </a:t>
              </a:r>
              <a:r>
                <a:rPr lang="cs-CZ" altLang="cs-CZ" sz="1800" dirty="0" err="1"/>
                <a:t>analysis</a:t>
              </a:r>
              <a:r>
                <a:rPr lang="cs-CZ" altLang="cs-CZ" sz="1800" dirty="0"/>
                <a:t> and data </a:t>
              </a:r>
              <a:r>
                <a:rPr lang="cs-CZ" altLang="cs-CZ" sz="1800" dirty="0" err="1"/>
                <a:t>processing</a:t>
              </a:r>
              <a:endParaRPr lang="cs-CZ" altLang="cs-CZ" sz="1800" dirty="0"/>
            </a:p>
          </p:txBody>
        </p:sp>
      </p:grpSp>
      <p:sp>
        <p:nvSpPr>
          <p:cNvPr id="58375" name="Rectangle 22"/>
          <p:cNvSpPr>
            <a:spLocks noChangeArrowheads="1"/>
          </p:cNvSpPr>
          <p:nvPr/>
        </p:nvSpPr>
        <p:spPr bwMode="auto">
          <a:xfrm>
            <a:off x="6227763" y="6237288"/>
            <a:ext cx="1925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http://www.srmatlas.org</a:t>
            </a:r>
          </a:p>
        </p:txBody>
      </p:sp>
      <p:sp>
        <p:nvSpPr>
          <p:cNvPr id="58376" name="Rectangle 24"/>
          <p:cNvSpPr>
            <a:spLocks noChangeArrowheads="1"/>
          </p:cNvSpPr>
          <p:nvPr/>
        </p:nvSpPr>
        <p:spPr bwMode="auto">
          <a:xfrm>
            <a:off x="7956550" y="18864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6B71D87-A8F7-4EC3-876D-DF8712879750}"/>
              </a:ext>
            </a:extLst>
          </p:cNvPr>
          <p:cNvSpPr txBox="1"/>
          <p:nvPr/>
        </p:nvSpPr>
        <p:spPr>
          <a:xfrm>
            <a:off x="371299" y="624425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/>
              <a:t>Similarly</a:t>
            </a:r>
            <a:r>
              <a:rPr lang="cs-CZ" sz="1800" b="1" dirty="0"/>
              <a:t> PRM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F249307-E135-4EE0-A515-0D8B64F39187}"/>
              </a:ext>
            </a:extLst>
          </p:cNvPr>
          <p:cNvSpPr txBox="1"/>
          <p:nvPr/>
        </p:nvSpPr>
        <p:spPr>
          <a:xfrm>
            <a:off x="251520" y="331790"/>
            <a:ext cx="8640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Multiplex </a:t>
            </a:r>
            <a:r>
              <a:rPr lang="cs-CZ" sz="2200" b="1" dirty="0" err="1"/>
              <a:t>Immuno-Liquid</a:t>
            </a:r>
            <a:r>
              <a:rPr lang="cs-CZ" sz="2200" b="1" dirty="0"/>
              <a:t> </a:t>
            </a:r>
            <a:r>
              <a:rPr lang="cs-CZ" sz="2200" b="1" dirty="0" err="1"/>
              <a:t>Chromatography−Mass</a:t>
            </a:r>
            <a:r>
              <a:rPr lang="cs-CZ" sz="2200" b="1" dirty="0"/>
              <a:t> </a:t>
            </a:r>
            <a:r>
              <a:rPr lang="cs-CZ" sz="2200" b="1" dirty="0" err="1"/>
              <a:t>Spectrometry</a:t>
            </a:r>
            <a:r>
              <a:rPr lang="cs-CZ" sz="2200" b="1" dirty="0"/>
              <a:t>−</a:t>
            </a:r>
          </a:p>
          <a:p>
            <a:pPr algn="ctr"/>
            <a:r>
              <a:rPr lang="cs-CZ" sz="2200" b="1" dirty="0" err="1"/>
              <a:t>Parallel</a:t>
            </a:r>
            <a:r>
              <a:rPr lang="cs-CZ" sz="2200" b="1" dirty="0"/>
              <a:t> </a:t>
            </a:r>
            <a:r>
              <a:rPr lang="cs-CZ" sz="2200" b="1" dirty="0" err="1"/>
              <a:t>Reaction</a:t>
            </a:r>
            <a:r>
              <a:rPr lang="cs-CZ" sz="2200" b="1" dirty="0"/>
              <a:t> Monitoring (LC−MS−PRM) </a:t>
            </a:r>
          </a:p>
          <a:p>
            <a:pPr algn="ctr"/>
            <a:r>
              <a:rPr lang="cs-CZ" sz="2000" dirty="0" err="1"/>
              <a:t>Quantitation</a:t>
            </a:r>
            <a:r>
              <a:rPr lang="cs-CZ" sz="2000" dirty="0"/>
              <a:t> of </a:t>
            </a:r>
            <a:r>
              <a:rPr lang="cs-CZ" sz="2000" dirty="0" err="1"/>
              <a:t>immune</a:t>
            </a:r>
            <a:r>
              <a:rPr lang="cs-CZ" sz="2000" dirty="0"/>
              <a:t> </a:t>
            </a:r>
            <a:r>
              <a:rPr lang="cs-CZ" sz="2000" dirty="0" err="1"/>
              <a:t>markers</a:t>
            </a:r>
            <a:r>
              <a:rPr lang="cs-CZ" sz="2000" dirty="0"/>
              <a:t> CD8A, CD4, LAG3, PD1, PD-L1, and PD-L2 </a:t>
            </a:r>
          </a:p>
          <a:p>
            <a:pPr algn="ctr"/>
            <a:r>
              <a:rPr lang="cs-CZ" sz="2000" dirty="0"/>
              <a:t>in </a:t>
            </a:r>
            <a:r>
              <a:rPr lang="cs-CZ" sz="2000" dirty="0" err="1"/>
              <a:t>Frozen</a:t>
            </a:r>
            <a:r>
              <a:rPr lang="cs-CZ" sz="2000" dirty="0"/>
              <a:t>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Tissues</a:t>
            </a:r>
            <a:endParaRPr lang="cs-CZ" sz="2000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CCD3871-2B31-4276-B7D4-1F67CBDE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096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14AA8A-474A-4C50-9045-1101C75B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62" y="1931943"/>
            <a:ext cx="6751476" cy="394532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F0EF4D8-5493-4847-830A-F703C3775B97}"/>
              </a:ext>
            </a:extLst>
          </p:cNvPr>
          <p:cNvGrpSpPr/>
          <p:nvPr/>
        </p:nvGrpSpPr>
        <p:grpSpPr>
          <a:xfrm>
            <a:off x="0" y="2140411"/>
            <a:ext cx="9144000" cy="3528392"/>
            <a:chOff x="22682" y="3329608"/>
            <a:chExt cx="9144000" cy="3528392"/>
          </a:xfrm>
          <a:solidFill>
            <a:srgbClr val="3399FF"/>
          </a:solidFill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212FCABA-C969-4C4B-9747-0EB18ACE1127}"/>
                </a:ext>
              </a:extLst>
            </p:cNvPr>
            <p:cNvSpPr/>
            <p:nvPr/>
          </p:nvSpPr>
          <p:spPr>
            <a:xfrm>
              <a:off x="22682" y="3329608"/>
              <a:ext cx="9144000" cy="35283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1D78F351-C931-4235-B7D3-874E455F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3848" y="3376010"/>
              <a:ext cx="3948800" cy="2592288"/>
            </a:xfrm>
            <a:prstGeom prst="rect">
              <a:avLst/>
            </a:prstGeom>
            <a:grpFill/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8EAC0130-A3F9-4AB3-A670-ECB613898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016" y="6310186"/>
              <a:ext cx="8388424" cy="216024"/>
            </a:xfrm>
            <a:prstGeom prst="rect">
              <a:avLst/>
            </a:prstGeom>
            <a:grpFill/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DAFCB13-D812-4F7D-8466-D17323946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8" y="6059323"/>
              <a:ext cx="9036496" cy="216024"/>
            </a:xfrm>
            <a:prstGeom prst="rect">
              <a:avLst/>
            </a:prstGeom>
            <a:grpFill/>
          </p:spPr>
        </p:pic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8D374F-8637-49F6-90D3-8D71AC8C0229}"/>
              </a:ext>
            </a:extLst>
          </p:cNvPr>
          <p:cNvSpPr txBox="1"/>
          <p:nvPr/>
        </p:nvSpPr>
        <p:spPr>
          <a:xfrm>
            <a:off x="5292080" y="6387710"/>
            <a:ext cx="35747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1" u="none" strike="noStrike" baseline="0" dirty="0" err="1">
                <a:latin typeface="+mj-lt"/>
              </a:rPr>
              <a:t>Zhang</a:t>
            </a:r>
            <a:r>
              <a:rPr lang="cs-CZ" sz="1200" b="0" i="1" u="none" strike="noStrike" baseline="0" dirty="0">
                <a:latin typeface="+mj-lt"/>
              </a:rPr>
              <a:t> et al., J. </a:t>
            </a:r>
            <a:r>
              <a:rPr lang="cs-CZ" sz="1200" b="0" i="1" u="none" strike="noStrike" baseline="0" dirty="0" err="1">
                <a:latin typeface="+mj-lt"/>
              </a:rPr>
              <a:t>Proteome</a:t>
            </a:r>
            <a:r>
              <a:rPr lang="cs-CZ" sz="1200" b="0" i="1" u="none" strike="noStrike" baseline="0" dirty="0">
                <a:latin typeface="+mj-lt"/>
              </a:rPr>
              <a:t> Res. 2018, 17, 3932−3940</a:t>
            </a:r>
            <a:endParaRPr lang="cs-CZ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BCE77BC-5ADD-48C5-8E01-8E4EED8D9CB5}"/>
              </a:ext>
            </a:extLst>
          </p:cNvPr>
          <p:cNvSpPr txBox="1"/>
          <p:nvPr/>
        </p:nvSpPr>
        <p:spPr>
          <a:xfrm>
            <a:off x="899592" y="404664"/>
            <a:ext cx="7344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 err="1"/>
              <a:t>Accurate</a:t>
            </a:r>
            <a:r>
              <a:rPr lang="cs-CZ" sz="2200" b="1" dirty="0"/>
              <a:t> MS-</a:t>
            </a:r>
            <a:r>
              <a:rPr lang="cs-CZ" sz="2200" b="1" dirty="0" err="1"/>
              <a:t>based</a:t>
            </a:r>
            <a:r>
              <a:rPr lang="cs-CZ" sz="2200" b="1" dirty="0"/>
              <a:t> Rab10 </a:t>
            </a:r>
            <a:r>
              <a:rPr lang="cs-CZ" sz="2200" b="1" dirty="0" err="1"/>
              <a:t>Phosphorylation</a:t>
            </a:r>
            <a:r>
              <a:rPr lang="cs-CZ" sz="2200" b="1" dirty="0"/>
              <a:t> </a:t>
            </a:r>
            <a:r>
              <a:rPr lang="cs-CZ" sz="2200" b="1" dirty="0" err="1"/>
              <a:t>Stoichiometry</a:t>
            </a:r>
            <a:r>
              <a:rPr lang="cs-CZ" sz="2200" b="1" dirty="0"/>
              <a:t> 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A7B7364E-0AA5-4956-814A-F4535A52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C06D49D-A6AB-4AB8-8B87-6B925D0C3A8E}"/>
              </a:ext>
            </a:extLst>
          </p:cNvPr>
          <p:cNvSpPr txBox="1"/>
          <p:nvPr/>
        </p:nvSpPr>
        <p:spPr>
          <a:xfrm>
            <a:off x="18755" y="999775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 err="1"/>
              <a:t>assay</a:t>
            </a:r>
            <a:r>
              <a:rPr lang="cs-CZ" sz="1600" dirty="0"/>
              <a:t> to </a:t>
            </a:r>
            <a:r>
              <a:rPr lang="cs-CZ" sz="1600" dirty="0" err="1"/>
              <a:t>measure</a:t>
            </a:r>
            <a:r>
              <a:rPr lang="cs-CZ" sz="1600" dirty="0"/>
              <a:t> </a:t>
            </a:r>
            <a:r>
              <a:rPr lang="cs-CZ" sz="1600" dirty="0" err="1"/>
              <a:t>increased</a:t>
            </a:r>
            <a:r>
              <a:rPr lang="cs-CZ" sz="1600" dirty="0"/>
              <a:t> </a:t>
            </a:r>
            <a:r>
              <a:rPr lang="cs-CZ" sz="1600" dirty="0" err="1"/>
              <a:t>phospho</a:t>
            </a:r>
            <a:r>
              <a:rPr lang="cs-CZ" sz="1600" dirty="0"/>
              <a:t> Rab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</a:t>
            </a:r>
            <a:r>
              <a:rPr lang="cs-CZ" sz="1600" dirty="0" err="1"/>
              <a:t>synthetic</a:t>
            </a:r>
            <a:r>
              <a:rPr lang="cs-CZ" sz="1600" dirty="0"/>
              <a:t> </a:t>
            </a:r>
            <a:r>
              <a:rPr lang="cs-CZ" sz="1600" dirty="0" err="1"/>
              <a:t>stable</a:t>
            </a:r>
            <a:r>
              <a:rPr lang="cs-CZ" sz="1600" dirty="0"/>
              <a:t> isotope-</a:t>
            </a:r>
            <a:r>
              <a:rPr lang="cs-CZ" sz="1600" dirty="0" err="1"/>
              <a:t>labeled</a:t>
            </a:r>
            <a:r>
              <a:rPr lang="cs-CZ" sz="1600" dirty="0"/>
              <a:t> </a:t>
            </a:r>
            <a:r>
              <a:rPr lang="cs-CZ" sz="1600" dirty="0" err="1"/>
              <a:t>analogues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 </a:t>
            </a:r>
            <a:r>
              <a:rPr lang="cs-CZ" sz="1600" dirty="0" err="1"/>
              <a:t>phosphorylated</a:t>
            </a:r>
            <a:r>
              <a:rPr lang="cs-CZ" sz="1600" dirty="0"/>
              <a:t> and non-</a:t>
            </a:r>
            <a:r>
              <a:rPr lang="cs-CZ" sz="1600" dirty="0" err="1"/>
              <a:t>phosphorylated</a:t>
            </a:r>
            <a:r>
              <a:rPr lang="cs-CZ" sz="1600" dirty="0"/>
              <a:t> </a:t>
            </a:r>
            <a:r>
              <a:rPr lang="cs-CZ" sz="1600" dirty="0" err="1"/>
              <a:t>tryptic</a:t>
            </a:r>
            <a:r>
              <a:rPr lang="cs-CZ" sz="1600" dirty="0"/>
              <a:t> </a:t>
            </a:r>
            <a:r>
              <a:rPr lang="cs-CZ" sz="1600" dirty="0" err="1"/>
              <a:t>peptides</a:t>
            </a:r>
            <a:r>
              <a:rPr lang="cs-CZ" sz="1600" dirty="0"/>
              <a:t> </a:t>
            </a:r>
            <a:r>
              <a:rPr lang="cs-CZ" sz="1600" dirty="0" err="1"/>
              <a:t>surrounding</a:t>
            </a:r>
            <a:r>
              <a:rPr lang="cs-CZ" sz="1600" dirty="0"/>
              <a:t> Rab10-Thr73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DA6BB-EAE7-4479-9A0A-FC4FCC49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4165"/>
            <a:ext cx="2494939" cy="15088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299D13-4F2A-4AF4-B10D-A911A5B0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681685"/>
            <a:ext cx="2535936" cy="15088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A48561-6987-488F-A0DA-75599A16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110" y="1673058"/>
            <a:ext cx="2529996" cy="15088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6AF5B31-2AEA-4CE0-A42D-73FFAF256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85605"/>
            <a:ext cx="7393327" cy="314525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1948980-73E9-491E-B63F-A0F1582C2840}"/>
              </a:ext>
            </a:extLst>
          </p:cNvPr>
          <p:cNvSpPr txBox="1"/>
          <p:nvPr/>
        </p:nvSpPr>
        <p:spPr>
          <a:xfrm>
            <a:off x="170134" y="6469931"/>
            <a:ext cx="88037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+mj-lt"/>
              </a:rPr>
              <a:t>Limit of detection (LOD) of SIL Rab10-</a:t>
            </a:r>
            <a:r>
              <a:rPr lang="cs-CZ" sz="1100" b="0" i="0" u="none" strike="noStrike" baseline="0" dirty="0">
                <a:latin typeface="+mj-lt"/>
              </a:rPr>
              <a:t>pThr73 </a:t>
            </a:r>
            <a:r>
              <a:rPr lang="cs-CZ" sz="1100" b="0" i="0" u="none" strike="noStrike" baseline="0" dirty="0" err="1">
                <a:latin typeface="+mj-lt"/>
              </a:rPr>
              <a:t>tryptic</a:t>
            </a:r>
            <a:r>
              <a:rPr lang="cs-CZ" sz="1100" b="0" i="0" u="none" strike="noStrike" baseline="0" dirty="0">
                <a:latin typeface="+mj-lt"/>
              </a:rPr>
              <a:t> peptide (</a:t>
            </a:r>
            <a:r>
              <a:rPr lang="cs-CZ" sz="1100" b="0" i="0" u="none" strike="noStrike" baseline="0" dirty="0" err="1">
                <a:latin typeface="+mj-lt"/>
              </a:rPr>
              <a:t>FHpTITTSYYR</a:t>
            </a:r>
            <a:r>
              <a:rPr lang="cs-CZ" sz="1100" b="0" i="0" u="none" strike="noStrike" baseline="0" dirty="0">
                <a:latin typeface="+mj-lt"/>
              </a:rPr>
              <a:t>) </a:t>
            </a:r>
            <a:r>
              <a:rPr lang="cs-CZ" sz="1100" b="0" i="0" u="none" strike="noStrike" baseline="0" dirty="0" err="1">
                <a:latin typeface="+mj-lt"/>
              </a:rPr>
              <a:t>with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various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acquisition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methods</a:t>
            </a:r>
            <a:r>
              <a:rPr lang="cs-CZ" sz="1100" b="0" i="0" u="none" strike="noStrike" baseline="0" dirty="0">
                <a:latin typeface="+mj-lt"/>
              </a:rPr>
              <a:t>; full MS, SIM, </a:t>
            </a:r>
            <a:r>
              <a:rPr lang="cs-CZ" sz="1100" b="0" i="0" u="none" strike="noStrike" baseline="0" dirty="0" err="1">
                <a:latin typeface="+mj-lt"/>
              </a:rPr>
              <a:t>mxSIM</a:t>
            </a:r>
            <a:r>
              <a:rPr lang="cs-CZ" sz="1100" b="0" i="0" u="none" strike="noStrike" baseline="0" dirty="0">
                <a:latin typeface="+mj-lt"/>
              </a:rPr>
              <a:t> and PRM.</a:t>
            </a:r>
            <a:endParaRPr lang="cs-CZ" sz="11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B5B35F-02E4-40B8-B741-AA85D45FBF8F}"/>
              </a:ext>
            </a:extLst>
          </p:cNvPr>
          <p:cNvSpPr txBox="1"/>
          <p:nvPr/>
        </p:nvSpPr>
        <p:spPr>
          <a:xfrm>
            <a:off x="2424431" y="777131"/>
            <a:ext cx="4151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1" u="none" strike="noStrike" baseline="0" dirty="0">
                <a:latin typeface="+mj-lt"/>
              </a:rPr>
              <a:t>Karayel</a:t>
            </a:r>
            <a:r>
              <a:rPr lang="cs-CZ" sz="1200" b="0" i="1" u="none" strike="noStrike" baseline="0" dirty="0">
                <a:latin typeface="+mj-lt"/>
              </a:rPr>
              <a:t> et al., </a:t>
            </a:r>
            <a:r>
              <a:rPr lang="it-IT" sz="1200" b="0" i="1" u="none" strike="noStrike" baseline="0" dirty="0">
                <a:latin typeface="+mj-lt"/>
              </a:rPr>
              <a:t>Mol Cell Proteomics (2020) 19(9) 1546–1560</a:t>
            </a:r>
            <a:endParaRPr lang="cs-CZ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6611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5C49AB-F576-444A-BC98-215C3F27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15" y="138293"/>
            <a:ext cx="7052170" cy="52275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E031FC-1993-405E-926B-0F7408F0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373216"/>
            <a:ext cx="9027268" cy="14591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9C11CE-5A2E-42FB-9B3A-B54FE7625036}"/>
              </a:ext>
            </a:extLst>
          </p:cNvPr>
          <p:cNvSpPr txBox="1"/>
          <p:nvPr/>
        </p:nvSpPr>
        <p:spPr>
          <a:xfrm>
            <a:off x="6372200" y="6581207"/>
            <a:ext cx="2637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Lawless</a:t>
            </a:r>
            <a:r>
              <a:rPr lang="cs-CZ" sz="1200" i="1" dirty="0"/>
              <a:t> C., MCP,</a:t>
            </a:r>
            <a:r>
              <a:rPr lang="pt-BR" sz="1200" i="1" dirty="0"/>
              <a:t>15, 1309–1322, 2016.</a:t>
            </a:r>
            <a:endParaRPr lang="cs-CZ" sz="12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26C257-AAC4-4F5C-87D7-45AD4D150CE4}"/>
              </a:ext>
            </a:extLst>
          </p:cNvPr>
          <p:cNvSpPr txBox="1"/>
          <p:nvPr/>
        </p:nvSpPr>
        <p:spPr>
          <a:xfrm>
            <a:off x="3707904" y="1594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i="0" u="none" strike="noStrike" baseline="0" dirty="0" err="1">
                <a:latin typeface="HelveticaNeue-Bold"/>
              </a:rPr>
              <a:t>Absolute</a:t>
            </a:r>
            <a:r>
              <a:rPr lang="cs-CZ" sz="1800" b="1" i="0" u="none" strike="noStrike" baseline="0" dirty="0">
                <a:latin typeface="HelveticaNeue-Bold"/>
              </a:rPr>
              <a:t> </a:t>
            </a:r>
            <a:r>
              <a:rPr lang="cs-CZ" sz="1800" b="1" i="0" u="none" strike="noStrike" baseline="0" dirty="0" err="1">
                <a:latin typeface="HelveticaNeue-Bold"/>
              </a:rPr>
              <a:t>Quantification</a:t>
            </a:r>
            <a:r>
              <a:rPr lang="cs-CZ" sz="1800" b="1" i="0" u="none" strike="noStrike" baseline="0" dirty="0">
                <a:latin typeface="HelveticaNeue-Bold"/>
              </a:rPr>
              <a:t> of </a:t>
            </a:r>
            <a:r>
              <a:rPr lang="cs-CZ" sz="1800" b="1" i="0" u="none" strike="noStrike" baseline="0" dirty="0" err="1">
                <a:latin typeface="HelveticaNeue-Bold"/>
              </a:rPr>
              <a:t>over</a:t>
            </a:r>
            <a:r>
              <a:rPr lang="cs-CZ" sz="1800" b="1" i="0" u="none" strike="noStrike" baseline="0" dirty="0">
                <a:latin typeface="HelveticaNeue-Bold"/>
              </a:rPr>
              <a:t> 1800</a:t>
            </a:r>
          </a:p>
          <a:p>
            <a:pPr algn="l"/>
            <a:r>
              <a:rPr lang="cs-CZ" sz="1800" b="1" i="0" u="none" strike="noStrike" baseline="0" dirty="0" err="1">
                <a:latin typeface="HelveticaNeue-Bold"/>
              </a:rPr>
              <a:t>Yeast</a:t>
            </a:r>
            <a:r>
              <a:rPr lang="cs-CZ" sz="1800" b="1" i="0" u="none" strike="noStrike" baseline="0" dirty="0">
                <a:latin typeface="HelveticaNeue-Bold"/>
              </a:rPr>
              <a:t> </a:t>
            </a:r>
            <a:r>
              <a:rPr lang="cs-CZ" sz="1800" b="1" i="0" u="none" strike="noStrike" baseline="0" dirty="0" err="1">
                <a:latin typeface="HelveticaNeue-Bold"/>
              </a:rPr>
              <a:t>Proteins</a:t>
            </a:r>
            <a:endParaRPr lang="cs-CZ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A60842D-57BF-478B-BC8A-96813542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413" y="159451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725802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Golden_Road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668344" y="623731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0513"/>
            <a:ext cx="65532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20"/>
          <p:cNvSpPr txBox="1">
            <a:spLocks noChangeArrowheads="1"/>
          </p:cNvSpPr>
          <p:nvPr/>
        </p:nvSpPr>
        <p:spPr bwMode="auto">
          <a:xfrm>
            <a:off x="1874838" y="777230"/>
            <a:ext cx="658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Protein isolate of bacteriophage – 1-D separation</a:t>
            </a:r>
          </a:p>
        </p:txBody>
      </p: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5715000" y="1649413"/>
            <a:ext cx="3249613" cy="2057400"/>
            <a:chOff x="3600" y="1039"/>
            <a:chExt cx="2047" cy="1296"/>
          </a:xfrm>
        </p:grpSpPr>
        <p:sp>
          <p:nvSpPr>
            <p:cNvPr id="9238" name="AutoShape 24"/>
            <p:cNvSpPr>
              <a:spLocks noChangeArrowheads="1"/>
            </p:cNvSpPr>
            <p:nvPr/>
          </p:nvSpPr>
          <p:spPr bwMode="auto">
            <a:xfrm>
              <a:off x="3600" y="1039"/>
              <a:ext cx="2047" cy="1296"/>
            </a:xfrm>
            <a:prstGeom prst="irregularSeal2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4026" y="1496"/>
              <a:ext cx="10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Iden. – 5 major</a:t>
              </a:r>
            </a:p>
            <a:p>
              <a:pPr algn="ctr" eaLnBrk="1" hangingPunct="1"/>
              <a:r>
                <a:rPr lang="cs-CZ" altLang="cs-CZ" sz="1800" b="1"/>
                <a:t> proteins</a:t>
              </a:r>
            </a:p>
          </p:txBody>
        </p:sp>
      </p:grp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2954338" y="1938338"/>
            <a:ext cx="1409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LC-MS/MS</a:t>
            </a: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228600" y="914400"/>
            <a:ext cx="1828800" cy="5314950"/>
            <a:chOff x="144" y="576"/>
            <a:chExt cx="1152" cy="3348"/>
          </a:xfrm>
        </p:grpSpPr>
        <p:pic>
          <p:nvPicPr>
            <p:cNvPr id="9229" name="Picture 26" descr="g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820"/>
              <a:ext cx="814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27"/>
            <p:cNvSpPr txBox="1">
              <a:spLocks noChangeArrowheads="1"/>
            </p:cNvSpPr>
            <p:nvPr/>
          </p:nvSpPr>
          <p:spPr bwMode="auto">
            <a:xfrm>
              <a:off x="144" y="607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</a:p>
          </p:txBody>
        </p:sp>
        <p:sp>
          <p:nvSpPr>
            <p:cNvPr id="9231" name="Text Box 28"/>
            <p:cNvSpPr txBox="1">
              <a:spLocks noChangeArrowheads="1"/>
            </p:cNvSpPr>
            <p:nvPr/>
          </p:nvSpPr>
          <p:spPr bwMode="auto">
            <a:xfrm>
              <a:off x="144" y="1026"/>
              <a:ext cx="38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66.2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2" name="Text Box 29"/>
            <p:cNvSpPr txBox="1">
              <a:spLocks noChangeArrowheads="1"/>
            </p:cNvSpPr>
            <p:nvPr/>
          </p:nvSpPr>
          <p:spPr bwMode="auto">
            <a:xfrm>
              <a:off x="144" y="1317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45.0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3" name="Text Box 30"/>
            <p:cNvSpPr txBox="1">
              <a:spLocks noChangeArrowheads="1"/>
            </p:cNvSpPr>
            <p:nvPr/>
          </p:nvSpPr>
          <p:spPr bwMode="auto">
            <a:xfrm>
              <a:off x="144" y="1857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31.0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Text Box 31"/>
            <p:cNvSpPr txBox="1">
              <a:spLocks noChangeArrowheads="1"/>
            </p:cNvSpPr>
            <p:nvPr/>
          </p:nvSpPr>
          <p:spPr bwMode="auto">
            <a:xfrm>
              <a:off x="144" y="2373"/>
              <a:ext cx="4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21.5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5" name="Text Box 32"/>
            <p:cNvSpPr txBox="1">
              <a:spLocks noChangeArrowheads="1"/>
            </p:cNvSpPr>
            <p:nvPr/>
          </p:nvSpPr>
          <p:spPr bwMode="auto">
            <a:xfrm>
              <a:off x="144" y="2864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14.4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6" name="Text Box 33"/>
            <p:cNvSpPr txBox="1">
              <a:spLocks noChangeArrowheads="1"/>
            </p:cNvSpPr>
            <p:nvPr/>
          </p:nvSpPr>
          <p:spPr bwMode="auto">
            <a:xfrm>
              <a:off x="144" y="855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97.4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630" y="576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GE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116013" y="476250"/>
            <a:ext cx="3048000" cy="2057400"/>
            <a:chOff x="703" y="300"/>
            <a:chExt cx="1920" cy="1296"/>
          </a:xfrm>
        </p:grpSpPr>
        <p:sp>
          <p:nvSpPr>
            <p:cNvPr id="9227" name="AutoShape 38"/>
            <p:cNvSpPr>
              <a:spLocks noChangeArrowheads="1"/>
            </p:cNvSpPr>
            <p:nvPr/>
          </p:nvSpPr>
          <p:spPr bwMode="auto">
            <a:xfrm>
              <a:off x="703" y="300"/>
              <a:ext cx="1920" cy="1296"/>
            </a:xfrm>
            <a:prstGeom prst="irregularSeal2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8" name="Text Box 39"/>
            <p:cNvSpPr txBox="1">
              <a:spLocks noChangeArrowheads="1"/>
            </p:cNvSpPr>
            <p:nvPr/>
          </p:nvSpPr>
          <p:spPr bwMode="auto">
            <a:xfrm>
              <a:off x="930" y="754"/>
              <a:ext cx="10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b="1"/>
                <a:t>   cca </a:t>
              </a:r>
              <a:r>
                <a:rPr lang="en-US" altLang="cs-CZ" sz="1800" b="1"/>
                <a:t>50</a:t>
              </a:r>
              <a:r>
                <a:rPr lang="cs-CZ" altLang="cs-CZ" sz="1800" b="1"/>
                <a:t> </a:t>
              </a:r>
              <a:r>
                <a:rPr lang="en-US" altLang="cs-CZ" sz="1800" b="1"/>
                <a:t>band</a:t>
              </a:r>
              <a:r>
                <a:rPr lang="cs-CZ" altLang="cs-CZ" sz="1800" b="1"/>
                <a:t>s</a:t>
              </a:r>
            </a:p>
          </p:txBody>
        </p:sp>
      </p:grpSp>
      <p:pic>
        <p:nvPicPr>
          <p:cNvPr id="9224" name="Picture 40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860800"/>
            <a:ext cx="781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3151502" y="3789363"/>
            <a:ext cx="4334841" cy="1323439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600"/>
              <a:t>concentration range</a:t>
            </a:r>
          </a:p>
          <a:p>
            <a:pPr algn="ctr" eaLnBrk="1" hangingPunct="1"/>
            <a:r>
              <a:rPr lang="cs-CZ" altLang="cs-CZ" sz="1600"/>
              <a:t>reduced possibility of  minor component detection</a:t>
            </a:r>
          </a:p>
          <a:p>
            <a:pPr algn="ctr" eaLnBrk="1" hangingPunct="1"/>
            <a:r>
              <a:rPr lang="cs-CZ" altLang="cs-CZ" sz="1600"/>
              <a:t>it infuenced by</a:t>
            </a:r>
          </a:p>
          <a:p>
            <a:pPr algn="ctr" eaLnBrk="1" hangingPunct="1"/>
            <a:r>
              <a:rPr lang="cs-CZ" altLang="cs-CZ" sz="1600"/>
              <a:t>instrumentation</a:t>
            </a:r>
          </a:p>
          <a:p>
            <a:pPr algn="ctr" eaLnBrk="1" hangingPunct="1"/>
            <a:r>
              <a:rPr lang="cs-CZ" altLang="cs-CZ" sz="1600"/>
              <a:t>LC separation conditions  </a:t>
            </a:r>
            <a:r>
              <a:rPr lang="en-US" altLang="cs-CZ" sz="1600"/>
              <a:t> </a:t>
            </a:r>
            <a:endParaRPr lang="cs-CZ" altLang="cs-CZ" sz="1600"/>
          </a:p>
        </p:txBody>
      </p:sp>
      <p:sp>
        <p:nvSpPr>
          <p:cNvPr id="9226" name="Rectangle 4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Jaś\Oracle\pamutgy 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438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3101</Words>
  <Application>Microsoft Office PowerPoint</Application>
  <PresentationFormat>Předvádění na obrazovce (4:3)</PresentationFormat>
  <Paragraphs>674</Paragraphs>
  <Slides>76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76</vt:i4>
      </vt:variant>
    </vt:vector>
  </HeadingPairs>
  <TitlesOfParts>
    <vt:vector size="93" baseType="lpstr">
      <vt:lpstr>AdvPSX0027</vt:lpstr>
      <vt:lpstr>AdvPSX0080</vt:lpstr>
      <vt:lpstr>Allegro BT</vt:lpstr>
      <vt:lpstr>Arial</vt:lpstr>
      <vt:lpstr>Arial Black</vt:lpstr>
      <vt:lpstr>Calibri</vt:lpstr>
      <vt:lpstr>Franklin Gothic Medium</vt:lpstr>
      <vt:lpstr>HelveticaNeue-Bold</vt:lpstr>
      <vt:lpstr>Roboto</vt:lpstr>
      <vt:lpstr>Symbol</vt:lpstr>
      <vt:lpstr>Times New Roman</vt:lpstr>
      <vt:lpstr>Wingdings</vt:lpstr>
      <vt:lpstr>Default Design</vt:lpstr>
      <vt:lpstr>CorelDRAW</vt:lpstr>
      <vt:lpstr>Graf</vt:lpstr>
      <vt:lpstr>Image</vt:lpstr>
      <vt:lpstr>CorelPhotoPaint.Image.8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178</cp:revision>
  <dcterms:created xsi:type="dcterms:W3CDTF">2005-03-31T06:42:43Z</dcterms:created>
  <dcterms:modified xsi:type="dcterms:W3CDTF">2021-11-30T14:56:09Z</dcterms:modified>
</cp:coreProperties>
</file>