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18"/>
  </p:handoutMasterIdLst>
  <p:sldIdLst>
    <p:sldId id="272" r:id="rId2"/>
    <p:sldId id="262" r:id="rId3"/>
    <p:sldId id="261" r:id="rId4"/>
    <p:sldId id="263" r:id="rId5"/>
    <p:sldId id="264" r:id="rId6"/>
    <p:sldId id="274" r:id="rId7"/>
    <p:sldId id="276" r:id="rId8"/>
    <p:sldId id="277" r:id="rId9"/>
    <p:sldId id="278" r:id="rId10"/>
    <p:sldId id="266" r:id="rId11"/>
    <p:sldId id="279" r:id="rId12"/>
    <p:sldId id="267" r:id="rId13"/>
    <p:sldId id="265" r:id="rId14"/>
    <p:sldId id="280" r:id="rId15"/>
    <p:sldId id="281" r:id="rId16"/>
    <p:sldId id="28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95" autoAdjust="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156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086CF20-FB62-4214-8E54-BCD2C80F0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225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9 w 717"/>
                <a:gd name="T1" fmla="*/ 845 h 845"/>
                <a:gd name="T2" fmla="*/ 739 w 717"/>
                <a:gd name="T3" fmla="*/ 821 h 845"/>
                <a:gd name="T4" fmla="*/ 596 w 717"/>
                <a:gd name="T5" fmla="*/ 605 h 845"/>
                <a:gd name="T6" fmla="*/ 417 w 717"/>
                <a:gd name="T7" fmla="*/ 396 h 845"/>
                <a:gd name="T8" fmla="*/ 232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20 w 717"/>
                <a:gd name="T15" fmla="*/ 198 h 845"/>
                <a:gd name="T16" fmla="*/ 411 w 717"/>
                <a:gd name="T17" fmla="*/ 408 h 845"/>
                <a:gd name="T18" fmla="*/ 590 w 717"/>
                <a:gd name="T19" fmla="*/ 623 h 845"/>
                <a:gd name="T20" fmla="*/ 739 w 717"/>
                <a:gd name="T21" fmla="*/ 845 h 845"/>
                <a:gd name="T22" fmla="*/ 73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8 w 407"/>
                <a:gd name="T1" fmla="*/ 414 h 414"/>
                <a:gd name="T2" fmla="*/ 418 w 407"/>
                <a:gd name="T3" fmla="*/ 396 h 414"/>
                <a:gd name="T4" fmla="*/ 233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7 w 407"/>
                <a:gd name="T13" fmla="*/ 204 h 414"/>
                <a:gd name="T14" fmla="*/ 418 w 407"/>
                <a:gd name="T15" fmla="*/ 414 h 414"/>
                <a:gd name="T16" fmla="*/ 418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8 w 586"/>
                <a:gd name="T1" fmla="*/ 0 h 599"/>
                <a:gd name="T2" fmla="*/ 590 w 586"/>
                <a:gd name="T3" fmla="*/ 0 h 599"/>
                <a:gd name="T4" fmla="*/ 418 w 586"/>
                <a:gd name="T5" fmla="*/ 132 h 599"/>
                <a:gd name="T6" fmla="*/ 268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8 w 586"/>
                <a:gd name="T17" fmla="*/ 282 h 599"/>
                <a:gd name="T18" fmla="*/ 424 w 586"/>
                <a:gd name="T19" fmla="*/ 138 h 599"/>
                <a:gd name="T20" fmla="*/ 608 w 586"/>
                <a:gd name="T21" fmla="*/ 0 h 599"/>
                <a:gd name="T22" fmla="*/ 60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80 w 269"/>
                <a:gd name="T1" fmla="*/ 0 h 252"/>
                <a:gd name="T2" fmla="*/ 262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80 w 269"/>
                <a:gd name="T15" fmla="*/ 0 h 252"/>
                <a:gd name="T16" fmla="*/ 280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84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84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5EC9E-8B25-4149-89EB-B3DDFF43F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50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01003-3DBB-4B13-9130-1BA3884AD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66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B314D-73D5-47C5-8BCA-32C00B1B52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15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5143B-C535-400C-8B1D-93E78B9FDA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41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427CF-538C-4AD9-9085-EADEB7E6C2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006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9562-D019-487D-BD48-B3B8B04AD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08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E852F-8CA3-42B0-A1DD-24A304AB1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55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EB7C5-BBE3-43C0-AF39-6FE6F30EA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32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B49E8-4D97-4551-804A-A5FD8F7DCB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751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8CB7-94BE-4A39-B7A8-EE2D501C2D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5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06BBF-0862-49BA-9201-DFCA62D2A9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70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573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73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573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573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73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9 w 717"/>
                <a:gd name="T1" fmla="*/ 845 h 845"/>
                <a:gd name="T2" fmla="*/ 739 w 717"/>
                <a:gd name="T3" fmla="*/ 821 h 845"/>
                <a:gd name="T4" fmla="*/ 596 w 717"/>
                <a:gd name="T5" fmla="*/ 605 h 845"/>
                <a:gd name="T6" fmla="*/ 417 w 717"/>
                <a:gd name="T7" fmla="*/ 396 h 845"/>
                <a:gd name="T8" fmla="*/ 232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20 w 717"/>
                <a:gd name="T15" fmla="*/ 198 h 845"/>
                <a:gd name="T16" fmla="*/ 411 w 717"/>
                <a:gd name="T17" fmla="*/ 408 h 845"/>
                <a:gd name="T18" fmla="*/ 590 w 717"/>
                <a:gd name="T19" fmla="*/ 623 h 845"/>
                <a:gd name="T20" fmla="*/ 739 w 717"/>
                <a:gd name="T21" fmla="*/ 845 h 845"/>
                <a:gd name="T22" fmla="*/ 73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8 w 407"/>
                <a:gd name="T1" fmla="*/ 414 h 414"/>
                <a:gd name="T2" fmla="*/ 418 w 407"/>
                <a:gd name="T3" fmla="*/ 396 h 414"/>
                <a:gd name="T4" fmla="*/ 233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7 w 407"/>
                <a:gd name="T13" fmla="*/ 204 h 414"/>
                <a:gd name="T14" fmla="*/ 418 w 407"/>
                <a:gd name="T15" fmla="*/ 414 h 414"/>
                <a:gd name="T16" fmla="*/ 418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3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8 w 586"/>
                <a:gd name="T1" fmla="*/ 0 h 599"/>
                <a:gd name="T2" fmla="*/ 590 w 586"/>
                <a:gd name="T3" fmla="*/ 0 h 599"/>
                <a:gd name="T4" fmla="*/ 418 w 586"/>
                <a:gd name="T5" fmla="*/ 132 h 599"/>
                <a:gd name="T6" fmla="*/ 268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8 w 586"/>
                <a:gd name="T17" fmla="*/ 282 h 599"/>
                <a:gd name="T18" fmla="*/ 424 w 586"/>
                <a:gd name="T19" fmla="*/ 138 h 599"/>
                <a:gd name="T20" fmla="*/ 608 w 586"/>
                <a:gd name="T21" fmla="*/ 0 h 599"/>
                <a:gd name="T22" fmla="*/ 60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80 w 269"/>
                <a:gd name="T1" fmla="*/ 0 h 252"/>
                <a:gd name="T2" fmla="*/ 262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80 w 269"/>
                <a:gd name="T15" fmla="*/ 0 h 252"/>
                <a:gd name="T16" fmla="*/ 280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73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73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C7F8BF5-F363-4559-B3C8-8E5E211071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3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mtClean="0"/>
              <a:t>Chemická technika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276475"/>
            <a:ext cx="7200900" cy="3362325"/>
          </a:xfrm>
        </p:spPr>
        <p:txBody>
          <a:bodyPr/>
          <a:lstStyle/>
          <a:p>
            <a:pPr eaLnBrk="1" hangingPunct="1">
              <a:defRPr/>
            </a:pPr>
            <a:r>
              <a:rPr lang="cs-CZ" sz="4400" dirty="0" smtClean="0"/>
              <a:t>02 – Fluidní mechanika</a:t>
            </a: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Petr Zbořil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Hydrodynamika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997450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sz="1800" dirty="0" smtClean="0"/>
              <a:t>Pro každou tečnu – vektor </a:t>
            </a:r>
            <a:r>
              <a:rPr lang="cs-CZ" sz="1800" dirty="0" err="1" smtClean="0"/>
              <a:t>v</a:t>
            </a:r>
            <a:r>
              <a:rPr lang="cs-CZ" sz="1800" baseline="-25000" dirty="0" err="1" smtClean="0"/>
              <a:t>z</a:t>
            </a:r>
            <a:r>
              <a:rPr lang="cs-CZ" sz="1800" baseline="-25000" dirty="0" smtClean="0"/>
              <a:t> </a:t>
            </a:r>
            <a:r>
              <a:rPr lang="cs-CZ" sz="1800" dirty="0" smtClean="0"/>
              <a:t>–  </a:t>
            </a:r>
            <a:r>
              <a:rPr lang="el-GR" sz="1800" dirty="0"/>
              <a:t>Σ</a:t>
            </a:r>
            <a:r>
              <a:rPr lang="cs-CZ" sz="1800" dirty="0"/>
              <a:t> vektorů sil v osách x a y = </a:t>
            </a:r>
            <a:r>
              <a:rPr lang="cs-CZ" sz="1800" dirty="0" smtClean="0"/>
              <a:t>0</a:t>
            </a:r>
          </a:p>
          <a:p>
            <a:pPr>
              <a:defRPr/>
            </a:pPr>
            <a:r>
              <a:rPr lang="cs-CZ" sz="2000" dirty="0">
                <a:effectLst/>
              </a:rPr>
              <a:t>F = m . a = (</a:t>
            </a:r>
            <a:r>
              <a:rPr lang="cs-CZ" sz="2000" dirty="0" err="1">
                <a:effectLst/>
              </a:rPr>
              <a:t>d</a:t>
            </a:r>
            <a:r>
              <a:rPr lang="cs-CZ" sz="2000" baseline="-25000" dirty="0" err="1">
                <a:effectLst/>
              </a:rPr>
              <a:t>x</a:t>
            </a:r>
            <a:r>
              <a:rPr lang="cs-CZ" sz="2000" dirty="0">
                <a:effectLst/>
              </a:rPr>
              <a:t> . </a:t>
            </a:r>
            <a:r>
              <a:rPr lang="cs-CZ" sz="2000" dirty="0" err="1">
                <a:effectLst/>
              </a:rPr>
              <a:t>d</a:t>
            </a:r>
            <a:r>
              <a:rPr lang="cs-CZ" sz="2000" baseline="-25000" dirty="0" err="1">
                <a:effectLst/>
              </a:rPr>
              <a:t>y</a:t>
            </a:r>
            <a:r>
              <a:rPr lang="cs-CZ" sz="2000" dirty="0">
                <a:effectLst/>
              </a:rPr>
              <a:t> . </a:t>
            </a:r>
            <a:r>
              <a:rPr lang="cs-CZ" sz="2000" dirty="0" err="1">
                <a:effectLst/>
              </a:rPr>
              <a:t>d</a:t>
            </a:r>
            <a:r>
              <a:rPr lang="cs-CZ" sz="2000" baseline="-25000" dirty="0" err="1">
                <a:effectLst/>
              </a:rPr>
              <a:t>z</a:t>
            </a:r>
            <a:r>
              <a:rPr lang="cs-CZ" sz="2000" dirty="0">
                <a:effectLst/>
              </a:rPr>
              <a:t> . ρ) . (</a:t>
            </a:r>
            <a:r>
              <a:rPr lang="cs-CZ" sz="2000" dirty="0" err="1">
                <a:effectLst/>
              </a:rPr>
              <a:t>dv</a:t>
            </a:r>
            <a:r>
              <a:rPr lang="cs-CZ" sz="2000" baseline="-25000" dirty="0" err="1">
                <a:effectLst/>
              </a:rPr>
              <a:t>x,y,z</a:t>
            </a:r>
            <a:r>
              <a:rPr lang="cs-CZ" sz="2000" dirty="0">
                <a:effectLst/>
              </a:rPr>
              <a:t> / </a:t>
            </a:r>
            <a:r>
              <a:rPr lang="cs-CZ" sz="2000" dirty="0" err="1">
                <a:effectLst/>
              </a:rPr>
              <a:t>dt</a:t>
            </a:r>
            <a:r>
              <a:rPr lang="cs-CZ" sz="2000" dirty="0">
                <a:effectLst/>
              </a:rPr>
              <a:t>) = - </a:t>
            </a:r>
            <a:r>
              <a:rPr lang="cs-CZ" sz="2000" dirty="0" err="1">
                <a:effectLst/>
              </a:rPr>
              <a:t>dp</a:t>
            </a:r>
            <a:r>
              <a:rPr lang="cs-CZ" sz="2000" baseline="-25000" dirty="0" err="1">
                <a:effectLst/>
              </a:rPr>
              <a:t>x,y,z</a:t>
            </a:r>
            <a:r>
              <a:rPr lang="cs-CZ" sz="2000" dirty="0">
                <a:effectLst/>
              </a:rPr>
              <a:t> . </a:t>
            </a:r>
            <a:r>
              <a:rPr lang="cs-CZ" sz="2000" dirty="0" err="1" smtClean="0">
                <a:effectLst/>
              </a:rPr>
              <a:t>dS</a:t>
            </a:r>
            <a:r>
              <a:rPr lang="cs-CZ" sz="2000" dirty="0">
                <a:effectLst/>
              </a:rPr>
              <a:t> </a:t>
            </a:r>
          </a:p>
          <a:p>
            <a:pPr>
              <a:defRPr/>
            </a:pPr>
            <a:r>
              <a:rPr lang="cs-CZ" sz="2000" dirty="0" smtClean="0">
                <a:effectLst/>
              </a:rPr>
              <a:t>Hydrostatika – ΔF </a:t>
            </a:r>
            <a:r>
              <a:rPr lang="cs-CZ" sz="2000" dirty="0">
                <a:effectLst/>
              </a:rPr>
              <a:t>= (z</a:t>
            </a:r>
            <a:r>
              <a:rPr lang="cs-CZ" sz="2000" baseline="-25000" dirty="0">
                <a:effectLst/>
              </a:rPr>
              <a:t>0</a:t>
            </a:r>
            <a:r>
              <a:rPr lang="cs-CZ" sz="2000" dirty="0">
                <a:effectLst/>
              </a:rPr>
              <a:t> – z) . ΔS . </a:t>
            </a:r>
            <a:r>
              <a:rPr lang="el-GR" sz="2000" dirty="0" smtClean="0">
                <a:effectLst/>
              </a:rPr>
              <a:t>γ</a:t>
            </a:r>
            <a:r>
              <a:rPr lang="cs-CZ" sz="2000" dirty="0" smtClean="0">
                <a:effectLst/>
              </a:rPr>
              <a:t>  </a:t>
            </a:r>
          </a:p>
          <a:p>
            <a:pPr>
              <a:defRPr/>
            </a:pPr>
            <a:r>
              <a:rPr lang="cs-CZ" sz="2000" dirty="0" smtClean="0">
                <a:effectLst/>
              </a:rPr>
              <a:t>z</a:t>
            </a:r>
            <a:r>
              <a:rPr lang="cs-CZ" sz="2000" baseline="-25000" dirty="0" smtClean="0">
                <a:effectLst/>
              </a:rPr>
              <a:t>0</a:t>
            </a:r>
            <a:r>
              <a:rPr lang="cs-CZ" sz="2000" dirty="0" smtClean="0">
                <a:effectLst/>
              </a:rPr>
              <a:t> = ΔP / γ + z = </a:t>
            </a:r>
            <a:r>
              <a:rPr lang="cs-CZ" sz="2000" dirty="0" err="1" smtClean="0">
                <a:effectLst/>
              </a:rPr>
              <a:t>konst</a:t>
            </a:r>
            <a:r>
              <a:rPr lang="cs-CZ" sz="2000" dirty="0" smtClean="0">
                <a:effectLst/>
              </a:rPr>
              <a:t>. – potenciální energie</a:t>
            </a:r>
          </a:p>
          <a:p>
            <a:pPr>
              <a:defRPr/>
            </a:pPr>
            <a:r>
              <a:rPr lang="cs-CZ" sz="2000" dirty="0" smtClean="0">
                <a:effectLst/>
              </a:rPr>
              <a:t>Hydrodynamika – ΔF </a:t>
            </a:r>
            <a:r>
              <a:rPr lang="cs-CZ" sz="2000" dirty="0">
                <a:effectLst/>
              </a:rPr>
              <a:t>= (z</a:t>
            </a:r>
            <a:r>
              <a:rPr lang="cs-CZ" sz="2000" baseline="-25000" dirty="0">
                <a:effectLst/>
              </a:rPr>
              <a:t>0</a:t>
            </a:r>
            <a:r>
              <a:rPr lang="cs-CZ" sz="2000" dirty="0">
                <a:effectLst/>
              </a:rPr>
              <a:t> – z) . ΔS . γ + </a:t>
            </a:r>
            <a:r>
              <a:rPr lang="cs-CZ" sz="2000" dirty="0" err="1">
                <a:effectLst/>
              </a:rPr>
              <a:t>d</a:t>
            </a:r>
            <a:r>
              <a:rPr lang="cs-CZ" sz="2000" baseline="-25000" dirty="0" err="1">
                <a:effectLst/>
              </a:rPr>
              <a:t>z</a:t>
            </a:r>
            <a:r>
              <a:rPr lang="cs-CZ" sz="2000" dirty="0">
                <a:effectLst/>
              </a:rPr>
              <a:t> . ρ . (</a:t>
            </a:r>
            <a:r>
              <a:rPr lang="cs-CZ" sz="2000" dirty="0" err="1">
                <a:effectLst/>
              </a:rPr>
              <a:t>dv</a:t>
            </a:r>
            <a:r>
              <a:rPr lang="cs-CZ" sz="2000" baseline="-25000" dirty="0" err="1">
                <a:effectLst/>
              </a:rPr>
              <a:t>,z</a:t>
            </a:r>
            <a:r>
              <a:rPr lang="cs-CZ" sz="2000" dirty="0">
                <a:effectLst/>
              </a:rPr>
              <a:t> / </a:t>
            </a:r>
            <a:r>
              <a:rPr lang="cs-CZ" sz="2000" dirty="0" err="1">
                <a:effectLst/>
              </a:rPr>
              <a:t>dt</a:t>
            </a:r>
            <a:r>
              <a:rPr lang="cs-CZ" sz="2000" dirty="0" smtClean="0">
                <a:effectLst/>
              </a:rPr>
              <a:t>)</a:t>
            </a:r>
            <a:endParaRPr lang="cs-CZ" sz="2000" dirty="0">
              <a:effectLst/>
            </a:endParaRPr>
          </a:p>
          <a:p>
            <a:pPr>
              <a:defRPr/>
            </a:pPr>
            <a:r>
              <a:rPr lang="cs-CZ" sz="2000" dirty="0" smtClean="0">
                <a:effectLst/>
              </a:rPr>
              <a:t>z</a:t>
            </a:r>
            <a:r>
              <a:rPr lang="cs-CZ" sz="2000" baseline="-25000" dirty="0" smtClean="0">
                <a:effectLst/>
              </a:rPr>
              <a:t>0</a:t>
            </a:r>
            <a:r>
              <a:rPr lang="cs-CZ" sz="2000" dirty="0" smtClean="0">
                <a:effectLst/>
              </a:rPr>
              <a:t> </a:t>
            </a:r>
            <a:r>
              <a:rPr lang="cs-CZ" sz="2000" dirty="0">
                <a:effectLst/>
              </a:rPr>
              <a:t>= v</a:t>
            </a:r>
            <a:r>
              <a:rPr lang="cs-CZ" sz="2000" baseline="30000" dirty="0">
                <a:effectLst/>
              </a:rPr>
              <a:t>2</a:t>
            </a:r>
            <a:r>
              <a:rPr lang="cs-CZ" sz="2000" dirty="0">
                <a:effectLst/>
              </a:rPr>
              <a:t>/2</a:t>
            </a:r>
            <a:r>
              <a:rPr lang="cs-CZ" sz="2000" i="1" dirty="0">
                <a:effectLst/>
              </a:rPr>
              <a:t>g</a:t>
            </a:r>
            <a:r>
              <a:rPr lang="cs-CZ" sz="2000" dirty="0">
                <a:effectLst/>
              </a:rPr>
              <a:t>  + ΔP / γ + z = </a:t>
            </a:r>
            <a:r>
              <a:rPr lang="cs-CZ" sz="2000" dirty="0" err="1">
                <a:effectLst/>
              </a:rPr>
              <a:t>konst</a:t>
            </a:r>
            <a:r>
              <a:rPr lang="cs-CZ" sz="2000" dirty="0" smtClean="0">
                <a:effectLst/>
              </a:rPr>
              <a:t>. – + kinetická energie</a:t>
            </a:r>
          </a:p>
          <a:p>
            <a:pPr>
              <a:defRPr/>
            </a:pPr>
            <a:r>
              <a:rPr lang="cs-CZ" sz="2000" dirty="0" smtClean="0">
                <a:effectLst/>
              </a:rPr>
              <a:t>(</a:t>
            </a:r>
            <a:r>
              <a:rPr lang="cs-CZ" sz="2000" dirty="0" err="1" smtClean="0">
                <a:effectLst/>
              </a:rPr>
              <a:t>Bernoulliova</a:t>
            </a:r>
            <a:r>
              <a:rPr lang="cs-CZ" sz="2000" dirty="0" smtClean="0">
                <a:effectLst/>
              </a:rPr>
              <a:t> rovnice)</a:t>
            </a:r>
            <a:endParaRPr lang="cs-CZ" sz="2000" dirty="0">
              <a:effectLst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800" dirty="0"/>
          </a:p>
        </p:txBody>
      </p:sp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0" y="1412875"/>
            <a:ext cx="4033838" cy="240188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Hydrodynamika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964612" cy="4997450"/>
          </a:xfrm>
        </p:spPr>
        <p:txBody>
          <a:bodyPr/>
          <a:lstStyle/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 eaLnBrk="1" hangingPunct="1"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Rychlost proudění - v</a:t>
            </a:r>
            <a:r>
              <a:rPr lang="cs-CZ" altLang="cs-CZ" sz="1800" i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[m . s</a:t>
            </a:r>
            <a:r>
              <a:rPr lang="cs-CZ" altLang="cs-CZ" sz="18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] – stacionární x nestacionární proudění</a:t>
            </a: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Průtok – objemová rychlost - Q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[m</a:t>
            </a:r>
            <a:r>
              <a:rPr lang="en-US" altLang="cs-CZ" sz="18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cs-CZ" altLang="cs-CZ" sz="18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] </a:t>
            </a:r>
          </a:p>
          <a:p>
            <a:pPr eaLnBrk="1" hangingPunct="1"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Kontinuita toku – </a:t>
            </a:r>
            <a:r>
              <a:rPr lang="cs-CZ" altLang="cs-CZ" sz="1800" dirty="0"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latí jen pro kapaliny (ideální)</a:t>
            </a: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S.v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= Q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(Q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– průtok) </a:t>
            </a:r>
            <a:endParaRPr lang="cs-CZ" altLang="cs-CZ" sz="1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= S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= S 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v = 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. </a:t>
            </a:r>
            <a:endParaRPr lang="cs-CZ" altLang="cs-CZ" sz="1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Zákon zachování hmotnosti pro ustálené proudění: </a:t>
            </a:r>
            <a:b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S.v.ρ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. (platí i pro plyny), </a:t>
            </a:r>
            <a:b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S.v.ρ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altLang="cs-CZ" sz="1800" baseline="-25000" dirty="0" err="1" smtClean="0"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– hmotnostní průtok </a:t>
            </a:r>
            <a:b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S.v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= Q</a:t>
            </a:r>
            <a:r>
              <a:rPr lang="cs-CZ" altLang="cs-CZ" sz="1800" baseline="-25000" dirty="0" smtClean="0"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– objemový průtok</a:t>
            </a:r>
            <a:endParaRPr lang="cs-CZ" altLang="cs-CZ" sz="1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altLang="cs-CZ" sz="1800" dirty="0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628775"/>
            <a:ext cx="3067050" cy="141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Hydrodynamika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800" b="1" dirty="0" smtClean="0">
                <a:effectLst/>
                <a:latin typeface="Times New Roman" pitchFamily="18" charset="0"/>
                <a:cs typeface="Times New Roman" pitchFamily="18" charset="0"/>
              </a:rPr>
              <a:t>Reálné kapaliny – vliv viskosity (z se nemění)</a:t>
            </a: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F = η . S . 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η = F, kdy S = 1 cm</a:t>
            </a:r>
            <a:r>
              <a:rPr lang="cs-CZ" altLang="cs-CZ" sz="18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dv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= 1 cm . s</a:t>
            </a:r>
            <a:r>
              <a:rPr lang="cs-CZ" altLang="cs-CZ" sz="18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 = 1 cm </a:t>
            </a:r>
            <a:r>
              <a:rPr lang="en-US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[1 poise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, P (</a:t>
            </a:r>
            <a:r>
              <a:rPr lang="cs-CZ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Pa.s</a:t>
            </a: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] - </a:t>
            </a:r>
            <a:r>
              <a:rPr lang="en-US" altLang="cs-CZ" sz="1800" dirty="0" err="1" smtClean="0">
                <a:effectLst/>
                <a:latin typeface="Times New Roman" pitchFamily="18" charset="0"/>
                <a:cs typeface="Times New Roman" pitchFamily="18" charset="0"/>
              </a:rPr>
              <a:t>absolutní</a:t>
            </a:r>
            <a:endParaRPr lang="cs-CZ" altLang="cs-CZ" sz="1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relativní</a:t>
            </a: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kinematická 	ν = η / ρ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Rychlost toku mezi pevnou a pohyblivou stěnou</a:t>
            </a:r>
          </a:p>
          <a:p>
            <a:pPr>
              <a:defRPr/>
            </a:pPr>
            <a:r>
              <a:rPr lang="cs-CZ" altLang="cs-CZ" sz="1800" dirty="0" smtClean="0">
                <a:effectLst/>
                <a:latin typeface="Times New Roman" pitchFamily="18" charset="0"/>
                <a:cs typeface="Times New Roman" pitchFamily="18" charset="0"/>
              </a:rPr>
              <a:t>Účinnost – poměr síly vznikající při toku a síly nutné k pohonu čerpadla</a:t>
            </a:r>
            <a:endParaRPr lang="cs-CZ" altLang="cs-CZ" sz="1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800" dirty="0" smtClean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100" y="3141663"/>
            <a:ext cx="2857500" cy="20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Hydrodynamika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Charakter toku</a:t>
            </a:r>
          </a:p>
          <a:p>
            <a:pPr lvl="1" eaLnBrk="1" hangingPunct="1">
              <a:defRPr/>
            </a:pPr>
            <a:r>
              <a:rPr lang="cs-CZ" dirty="0" smtClean="0"/>
              <a:t>Laminární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Turbulentní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 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buFontTx/>
              <a:buNone/>
              <a:defRPr/>
            </a:pPr>
            <a:endParaRPr lang="cs-CZ" dirty="0" smtClean="0"/>
          </a:p>
        </p:txBody>
      </p:sp>
      <p:pic>
        <p:nvPicPr>
          <p:cNvPr id="15364" name="Picture 4" descr="-LaminT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924175"/>
            <a:ext cx="19050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TurbulT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157788"/>
            <a:ext cx="19050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Vortex-street-animatio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724400"/>
            <a:ext cx="3810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mezni_vrstva_0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1844675"/>
            <a:ext cx="2505075" cy="211455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Hydrodynamika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0" y="1600200"/>
                <a:ext cx="8686800" cy="4530725"/>
              </a:xfrm>
            </p:spPr>
            <p:txBody>
              <a:bodyPr/>
              <a:lstStyle/>
              <a:p>
                <a:pPr>
                  <a:defRPr/>
                </a:pPr>
                <a:r>
                  <a:rPr lang="cs-CZ" altLang="cs-CZ" sz="1800" b="1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Reynoldsovo číslo</a:t>
                </a: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>
                  <a:defRPr/>
                </a:pP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dává do souvislosti setrvačné síly a viskozitu (tedy odpor prostředí v důsledku vnitřního tření). Pomocí toho čísla je možné určit, zda je proudění tekutiny laminární a nebo turbulentní. Čím je </a:t>
                </a:r>
                <a:r>
                  <a:rPr lang="cs-CZ" altLang="cs-CZ" sz="1800" dirty="0" err="1" smtClean="0">
                    <a:effectLst/>
                    <a:latin typeface="Times New Roman" pitchFamily="18" charset="0"/>
                    <a:cs typeface="Times New Roman" pitchFamily="18" charset="0"/>
                  </a:rPr>
                  <a:t>Reynoldsovo</a:t>
                </a: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 číslo vyšší, tím nižší je vliv třecích sil částic tekutiny na celkový odpor.</a:t>
                </a:r>
                <a:endParaRPr lang="cs-CZ" altLang="cs-CZ" sz="2800" dirty="0" smtClean="0"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/>
                </a:pPr>
                <a:r>
                  <a:rPr lang="cs-CZ" altLang="cs-CZ" sz="1800" dirty="0" err="1" smtClean="0">
                    <a:effectLst/>
                    <a:latin typeface="Times New Roman" pitchFamily="18" charset="0"/>
                    <a:cs typeface="Times New Roman" pitchFamily="18" charset="0"/>
                  </a:rPr>
                  <a:t>Reynoldsovo</a:t>
                </a: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 číslo má velký význam při studiu odporu, který vzniká při obtékání těles.</a:t>
                </a:r>
              </a:p>
              <a:p>
                <a:pPr>
                  <a:buFont typeface="Wingdings" pitchFamily="2" charset="2"/>
                  <a:buNone/>
                  <a:defRPr/>
                </a:pP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			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altLang="cs-CZ" b="0" i="0" smtClean="0">
                        <a:effectLst/>
                        <a:latin typeface="Cambria Math"/>
                        <a:cs typeface="Times New Roman" pitchFamily="18" charset="0"/>
                      </a:rPr>
                      <m:t>Re</m:t>
                    </m:r>
                    <m:r>
                      <a:rPr lang="cs-CZ" altLang="cs-CZ" b="0" i="1" smtClean="0">
                        <a:effectLst/>
                        <a:latin typeface="Cambria Math"/>
                        <a:cs typeface="Times New Roman" pitchFamily="18" charset="0"/>
                      </a:rPr>
                      <m:t>=</m:t>
                    </m:r>
                    <m:box>
                      <m:boxPr>
                        <m:ctrlPr>
                          <a:rPr lang="cs-CZ" altLang="cs-CZ" b="0" i="1" smtClean="0">
                            <a:effectLst/>
                            <a:latin typeface="Cambria Math"/>
                            <a:cs typeface="Times New Roman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cs-CZ" altLang="cs-CZ" b="0" i="1" smtClean="0">
                                <a:effectLst/>
                                <a:latin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b="0" i="1" smtClean="0"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𝑉</m:t>
                            </m:r>
                            <m:r>
                              <a:rPr lang="cs-CZ" altLang="cs-CZ" b="0" i="1" baseline="-25000" smtClean="0"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𝑠</m:t>
                            </m:r>
                            <m:r>
                              <a:rPr lang="cs-CZ" altLang="cs-CZ" b="0" i="1" smtClean="0"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 . </m:t>
                            </m:r>
                            <m:r>
                              <m:rPr>
                                <m:sty m:val="p"/>
                              </m:rPr>
                              <a:rPr lang="cs-CZ" altLang="cs-CZ" b="0" i="0" smtClean="0"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d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cs-CZ" b="0" i="1" smtClean="0"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ν</m:t>
                            </m:r>
                          </m:den>
                        </m:f>
                      </m:e>
                    </m:box>
                    <m:r>
                      <a:rPr lang="cs-CZ" altLang="cs-CZ" b="0" i="1" smtClean="0">
                        <a:effectLst/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cs-CZ" altLang="cs-CZ" dirty="0" smtClean="0"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buFont typeface="Wingdings" pitchFamily="2" charset="2"/>
                  <a:buNone/>
                  <a:defRPr/>
                </a:pP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 kde d označuje průměr trubice, </a:t>
                </a:r>
                <a:r>
                  <a:rPr lang="cs-CZ" altLang="cs-CZ" sz="1800" i="1" dirty="0" err="1" smtClean="0">
                    <a:effectLst/>
                    <a:latin typeface="Calibra math"/>
                    <a:cs typeface="Times New Roman" pitchFamily="18" charset="0"/>
                  </a:rPr>
                  <a:t>v</a:t>
                </a:r>
                <a:r>
                  <a:rPr lang="cs-CZ" altLang="cs-CZ" sz="1800" i="1" baseline="-25000" dirty="0" err="1" smtClean="0">
                    <a:effectLst/>
                    <a:latin typeface="Calibra math"/>
                    <a:cs typeface="Times New Roman" pitchFamily="18" charset="0"/>
                  </a:rPr>
                  <a:t>s</a:t>
                </a: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 je střední hodnota proudění kapaliny v daném průřezu a ν je kinematická viskozita. Pro velké hodnoty Re je proudění turbulentní, pro nízké hodnoty je proudění laminární. </a:t>
                </a:r>
              </a:p>
              <a:p>
                <a:pPr>
                  <a:defRPr/>
                </a:pPr>
                <a:r>
                  <a:rPr lang="cs-CZ" altLang="cs-CZ" sz="1800" dirty="0" smtClean="0">
                    <a:effectLst/>
                    <a:latin typeface="Times New Roman" pitchFamily="18" charset="0"/>
                    <a:cs typeface="Times New Roman" pitchFamily="18" charset="0"/>
                  </a:rPr>
                  <a:t>Laminární    ‹     2320    ‹       Smíšený   ‹   10000   ≤      Turbulentní</a:t>
                </a:r>
              </a:p>
              <a:p>
                <a:pPr lvl="1" eaLnBrk="1" hangingPunct="1">
                  <a:defRPr/>
                </a:pPr>
                <a:endParaRPr lang="cs-CZ" altLang="cs-CZ" sz="1800" dirty="0" smtClean="0"/>
              </a:p>
              <a:p>
                <a:pPr lvl="1" eaLnBrk="1" hangingPunct="1">
                  <a:defRPr/>
                </a:pPr>
                <a:endParaRPr lang="cs-CZ" altLang="cs-CZ" sz="1800" dirty="0" smtClean="0"/>
              </a:p>
              <a:p>
                <a:pPr lvl="1" eaLnBrk="1" hangingPunct="1">
                  <a:buFontTx/>
                  <a:buNone/>
                  <a:defRPr/>
                </a:pPr>
                <a:endParaRPr lang="cs-CZ" altLang="cs-CZ" dirty="0" smtClean="0"/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0" y="1600200"/>
                <a:ext cx="8686800" cy="4530725"/>
              </a:xfrm>
              <a:blipFill rotWithShape="1">
                <a:blip r:embed="rId2"/>
                <a:stretch>
                  <a:fillRect t="-673" r="-7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Hydrodynamika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 smtClean="0">
                <a:effectLst/>
                <a:latin typeface="Times New Roman"/>
              </a:rPr>
              <a:t>Typické hodnoty </a:t>
            </a:r>
            <a:r>
              <a:rPr lang="cs-CZ" sz="2400" dirty="0" err="1" smtClean="0">
                <a:effectLst/>
                <a:latin typeface="Times New Roman"/>
              </a:rPr>
              <a:t>Reynoldsova</a:t>
            </a:r>
            <a:r>
              <a:rPr lang="cs-CZ" sz="2400" dirty="0" smtClean="0">
                <a:effectLst/>
                <a:latin typeface="Times New Roman"/>
              </a:rPr>
              <a:t> čísla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marL="457200" lvl="1" indent="0" eaLnBrk="1" hangingPunct="1">
              <a:buFontTx/>
              <a:buNone/>
              <a:defRPr/>
            </a:pPr>
            <a:r>
              <a:rPr lang="cs-CZ" dirty="0" smtClean="0"/>
              <a:t> 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buFontTx/>
              <a:buNone/>
              <a:defRPr/>
            </a:pPr>
            <a:endParaRPr lang="cs-CZ" dirty="0" smtClean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348880"/>
            <a:ext cx="6998734" cy="4325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Hydrodynamika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400" u="sng" dirty="0" smtClean="0">
                <a:effectLst/>
                <a:latin typeface="Times New Roman" pitchFamily="18" charset="0"/>
                <a:cs typeface="Times New Roman" pitchFamily="18" charset="0"/>
              </a:rPr>
              <a:t>Další pojmy:</a:t>
            </a:r>
            <a:endParaRPr lang="cs-CZ" altLang="cs-CZ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defRPr/>
            </a:pPr>
            <a:r>
              <a:rPr lang="cs-CZ" altLang="cs-CZ" sz="2400" smtClean="0">
                <a:effectLst/>
                <a:latin typeface="Times New Roman" pitchFamily="18" charset="0"/>
                <a:cs typeface="Times New Roman" pitchFamily="18" charset="0"/>
              </a:rPr>
              <a:t>Hydraulický poloměr</a:t>
            </a:r>
          </a:p>
          <a:p>
            <a:pPr lvl="1">
              <a:defRPr/>
            </a:pPr>
            <a:r>
              <a:rPr lang="cs-CZ" altLang="cs-CZ" sz="2000" smtClean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altLang="cs-CZ" sz="2000" dirty="0" err="1" smtClean="0"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altLang="cs-CZ" sz="2000" baseline="-25000" dirty="0" err="1" smtClean="0"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altLang="cs-CZ" sz="2000" dirty="0" smtClean="0">
                <a:effectLst/>
                <a:latin typeface="Times New Roman" pitchFamily="18" charset="0"/>
                <a:cs typeface="Times New Roman" pitchFamily="18" charset="0"/>
              </a:rPr>
              <a:t> = S / z 	z – omočený obvod</a:t>
            </a:r>
          </a:p>
          <a:p>
            <a:pPr>
              <a:defRPr/>
            </a:pP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 kruhová trubka - </a:t>
            </a:r>
            <a:r>
              <a:rPr lang="cs-CZ" altLang="cs-CZ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altLang="cs-CZ" sz="2400" baseline="-25000" dirty="0" err="1" smtClean="0"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= Πr</a:t>
            </a:r>
            <a:r>
              <a:rPr lang="cs-CZ" altLang="cs-CZ" sz="2400" baseline="30000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/ 2Πr = r/2</a:t>
            </a:r>
          </a:p>
          <a:p>
            <a:pPr>
              <a:defRPr/>
            </a:pP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Ustálený tok	</a:t>
            </a:r>
            <a:r>
              <a:rPr lang="cs-CZ" altLang="cs-CZ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altLang="cs-CZ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= 0  (soubor veličin ovlivňujících tok)</a:t>
            </a:r>
          </a:p>
          <a:p>
            <a:pPr>
              <a:defRPr/>
            </a:pP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Neustálený	</a:t>
            </a:r>
            <a:r>
              <a:rPr lang="cs-CZ" altLang="cs-CZ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altLang="cs-CZ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≠ 0	(např. mění se hladina při vytékání     kapaliny apod.)</a:t>
            </a:r>
          </a:p>
          <a:p>
            <a:pPr>
              <a:buFont typeface="Wingdings" pitchFamily="2" charset="2"/>
              <a:buNone/>
              <a:defRPr/>
            </a:pP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Zákon zachování energie a </a:t>
            </a:r>
            <a:r>
              <a:rPr lang="cs-CZ" altLang="cs-CZ" sz="2400" dirty="0" err="1" smtClean="0">
                <a:effectLst/>
                <a:latin typeface="Times New Roman" pitchFamily="18" charset="0"/>
                <a:cs typeface="Times New Roman" pitchFamily="18" charset="0"/>
              </a:rPr>
              <a:t>kontinutity</a:t>
            </a:r>
            <a:r>
              <a:rPr lang="cs-CZ" altLang="cs-CZ" sz="2400" dirty="0" smtClean="0">
                <a:effectLst/>
                <a:latin typeface="Times New Roman" pitchFamily="18" charset="0"/>
                <a:cs typeface="Times New Roman" pitchFamily="18" charset="0"/>
              </a:rPr>
              <a:t> toku </a:t>
            </a:r>
          </a:p>
          <a:p>
            <a:pPr lvl="1" eaLnBrk="1" hangingPunct="1">
              <a:defRPr/>
            </a:pPr>
            <a:endParaRPr lang="cs-CZ" altLang="cs-CZ" sz="2400" dirty="0" smtClean="0"/>
          </a:p>
          <a:p>
            <a:pPr lvl="1" eaLnBrk="1" hangingPunct="1">
              <a:buFontTx/>
              <a:buNone/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Základní pojmy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Tekutý stav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Téměř neomezená pohyblivost částic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 Téměř úplný nedostatek soudržnosti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Skupenství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Kapalné – ideální kapalina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smtClean="0"/>
              <a:t>Absolutně nestlačitelná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smtClean="0"/>
              <a:t>Nulový součinitel tepelné roztažnosti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smtClean="0"/>
              <a:t>Konstantní hustota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smtClean="0"/>
              <a:t>Nulová viskosita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Plynné – ideální plyn – pV = RT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smtClean="0"/>
              <a:t>Značná stlačitelnost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smtClean="0"/>
              <a:t>Velká tepelná roztažnost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smtClean="0"/>
              <a:t>Reálné tekutiny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smtClean="0"/>
              <a:t>Odchylky dané velikostí částic, interakcemi atd.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Základní pochody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875"/>
            <a:ext cx="8784976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Hydromechanické </a:t>
            </a:r>
            <a:r>
              <a:rPr lang="cs-CZ" sz="2800" dirty="0" smtClean="0"/>
              <a:t>operace (aeromechanické)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Pochody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Hydrostatické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Tekutina v klidu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Základní fyzikální zákonitosti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Hydrodynamické (aerodynamické)</a:t>
            </a:r>
            <a:endParaRPr lang="cs-CZ" sz="2400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Tekutina v </a:t>
            </a:r>
            <a:r>
              <a:rPr lang="cs-CZ" sz="2000" dirty="0" smtClean="0"/>
              <a:t>pohybu – i relativně </a:t>
            </a:r>
            <a:endParaRPr lang="cs-CZ" sz="2000" dirty="0" smtClean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 smtClean="0"/>
              <a:t>Přibývají další vlivy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Význam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Návrhy konstrukcí přístrojů a zařízení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Výpočty pro konstrukci kompletních výrobních jednotek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Optimalizace materiálové a energetické náročnosti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Souvislost s technologií centrálního procesu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Základní veličiny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Hustota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Hmotnost objemové jednotky</a:t>
            </a:r>
          </a:p>
          <a:p>
            <a:pPr lvl="1" algn="ctr" eaLnBrk="1" hangingPunct="1">
              <a:lnSpc>
                <a:spcPct val="80000"/>
              </a:lnSpc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m/V	(kg/m</a:t>
            </a:r>
            <a:r>
              <a:rPr lang="cs-CZ" sz="2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smtClean="0"/>
              <a:t>Měrná váha</a:t>
            </a:r>
            <a:endParaRPr lang="cs-CZ" sz="2800" dirty="0" smtClean="0"/>
          </a:p>
          <a:p>
            <a:pPr lvl="1" algn="ctr" eaLnBrk="1" hangingPunct="1">
              <a:lnSpc>
                <a:spcPct val="80000"/>
              </a:lnSpc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G/V  (G =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m.</a:t>
            </a:r>
            <a:r>
              <a:rPr lang="cs-CZ" sz="2400" i="1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ctr" eaLnBrk="1" hangingPunct="1">
              <a:lnSpc>
                <a:spcPct val="80000"/>
              </a:lnSpc>
              <a:defRPr/>
            </a:pP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Tlak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Síla na jednotku plochy</a:t>
            </a:r>
          </a:p>
          <a:p>
            <a:pPr lvl="2" algn="ctr" eaLnBrk="1" hangingPunct="1">
              <a:lnSpc>
                <a:spcPct val="80000"/>
              </a:lnSpc>
              <a:defRPr/>
            </a:pPr>
            <a:r>
              <a:rPr lang="cs-CZ" sz="2000" dirty="0" smtClean="0"/>
              <a:t>P = F/S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Viskosita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smtClean="0"/>
              <a:t>Vnitřní tření, koeficient </a:t>
            </a:r>
            <a:r>
              <a:rPr lang="el-GR" sz="2400" dirty="0" smtClean="0"/>
              <a:t>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Hydrostatika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Tekutina v rovnováze (klidu)</a:t>
            </a:r>
          </a:p>
          <a:p>
            <a:pPr lvl="1" eaLnBrk="1" hangingPunct="1">
              <a:defRPr/>
            </a:pPr>
            <a:r>
              <a:rPr lang="el-GR" dirty="0" smtClean="0"/>
              <a:t>η</a:t>
            </a:r>
            <a:r>
              <a:rPr lang="cs-CZ" dirty="0" smtClean="0"/>
              <a:t> = 0 (neuplatní se), bližší ideální kapalině</a:t>
            </a:r>
            <a:endParaRPr lang="el-GR" dirty="0" smtClean="0"/>
          </a:p>
          <a:p>
            <a:pPr eaLnBrk="1" hangingPunct="1">
              <a:defRPr/>
            </a:pPr>
            <a:r>
              <a:rPr lang="cs-CZ" dirty="0" smtClean="0"/>
              <a:t>Tlak v tekutině</a:t>
            </a:r>
          </a:p>
          <a:p>
            <a:pPr lvl="1" eaLnBrk="1" hangingPunct="1">
              <a:defRPr/>
            </a:pPr>
            <a:r>
              <a:rPr lang="cs-CZ" dirty="0" smtClean="0"/>
              <a:t>Pascalův zákon</a:t>
            </a:r>
          </a:p>
          <a:p>
            <a:pPr lvl="2" algn="ctr" eaLnBrk="1" hangingPunct="1">
              <a:defRPr/>
            </a:pPr>
            <a:r>
              <a:rPr lang="cs-CZ" dirty="0" smtClean="0"/>
              <a:t>P = P</a:t>
            </a:r>
            <a:r>
              <a:rPr lang="cs-CZ" baseline="-25000" dirty="0" smtClean="0"/>
              <a:t>0</a:t>
            </a:r>
            <a:r>
              <a:rPr lang="cs-CZ" dirty="0" smtClean="0"/>
              <a:t> + </a:t>
            </a:r>
            <a:r>
              <a:rPr lang="cs-CZ" dirty="0" err="1" smtClean="0"/>
              <a:t>Δz</a:t>
            </a:r>
            <a:r>
              <a:rPr lang="cs-CZ" dirty="0" smtClean="0"/>
              <a:t> . </a:t>
            </a:r>
            <a:r>
              <a:rPr lang="cs-CZ" dirty="0" smtClean="0">
                <a:latin typeface="Times New Roman" pitchFamily="18" charset="0"/>
              </a:rPr>
              <a:t>γ</a:t>
            </a:r>
            <a:r>
              <a:rPr lang="cs-CZ" dirty="0" smtClean="0"/>
              <a:t> </a:t>
            </a:r>
          </a:p>
          <a:p>
            <a:pPr lvl="2" algn="ctr" eaLnBrk="1" hangingPunct="1">
              <a:defRPr/>
            </a:pPr>
            <a:r>
              <a:rPr lang="cs-CZ" dirty="0" smtClean="0"/>
              <a:t>Pro konstantní </a:t>
            </a:r>
            <a:r>
              <a:rPr lang="cs-CZ" dirty="0" smtClean="0">
                <a:latin typeface="Times New Roman" pitchFamily="18" charset="0"/>
              </a:rPr>
              <a:t>γ (kapalina x plyn)</a:t>
            </a:r>
            <a:endParaRPr 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Hydrostatika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>
              <a:defRPr/>
            </a:pPr>
            <a:r>
              <a:rPr lang="cs-CZ" altLang="cs-CZ" smtClean="0">
                <a:effectLst/>
                <a:latin typeface="Times New Roman" pitchFamily="18" charset="0"/>
                <a:cs typeface="Times New Roman" pitchFamily="18" charset="0"/>
              </a:rPr>
              <a:t>ΔF = (z</a:t>
            </a:r>
            <a:r>
              <a:rPr lang="cs-CZ" altLang="cs-CZ" baseline="-25000" smtClean="0"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mtClean="0">
                <a:effectLst/>
                <a:latin typeface="Times New Roman" pitchFamily="18" charset="0"/>
                <a:cs typeface="Times New Roman" pitchFamily="18" charset="0"/>
              </a:rPr>
              <a:t> – z) . ΔS . γ</a:t>
            </a:r>
            <a:endParaRPr lang="cs-CZ" altLang="cs-CZ" sz="240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altLang="cs-CZ" sz="240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altLang="cs-CZ" smtClean="0">
                <a:effectLst/>
                <a:latin typeface="Times New Roman" pitchFamily="18" charset="0"/>
                <a:cs typeface="Times New Roman" pitchFamily="18" charset="0"/>
              </a:rPr>
              <a:t>ΔP = P – P</a:t>
            </a:r>
            <a:r>
              <a:rPr lang="cs-CZ" altLang="cs-CZ" baseline="-25000" smtClean="0">
                <a:effectLst/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mtClean="0">
                <a:effectLst/>
                <a:latin typeface="Times New Roman" pitchFamily="18" charset="0"/>
                <a:cs typeface="Times New Roman" pitchFamily="18" charset="0"/>
              </a:rPr>
              <a:t> = (Δz . ΔS . γ) / ΔS = Δz . γ </a:t>
            </a:r>
            <a:endParaRPr lang="cs-CZ" altLang="cs-CZ" sz="240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altLang="cs-CZ" smtClean="0"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57338"/>
            <a:ext cx="5759450" cy="249078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Hydrostatika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9625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Tlaková výška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Δz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ΔP /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g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Eulerova </a:t>
            </a: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hydrostatická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rovnice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= P</a:t>
            </a:r>
            <a:r>
              <a:rPr lang="cs-CZ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Δz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.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g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Pascalův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zákon</a:t>
            </a:r>
          </a:p>
          <a:p>
            <a:pPr lvl="2" algn="ctr" eaLnBrk="1" hangingPunct="1">
              <a:defRPr/>
            </a:pPr>
            <a:r>
              <a:rPr lang="cs-CZ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konstatní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γ (kapalina x plyn)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Δz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ΔP /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g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(z</a:t>
            </a:r>
            <a:r>
              <a:rPr lang="cs-CZ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z) = ΔP /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g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 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cs-CZ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ΔP /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g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z = </a:t>
            </a:r>
            <a:r>
              <a:rPr lang="cs-CZ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 smtClean="0"/>
              <a:t>Tlak v tekutině</a:t>
            </a:r>
          </a:p>
          <a:p>
            <a:pPr lvl="1" eaLnBrk="1" hangingPunct="1">
              <a:defRPr/>
            </a:pPr>
            <a:r>
              <a:rPr lang="cs-CZ" dirty="0" smtClean="0"/>
              <a:t>Pascalův zákon</a:t>
            </a:r>
          </a:p>
          <a:p>
            <a:pPr lvl="2" algn="ctr" eaLnBrk="1" hangingPunct="1">
              <a:defRPr/>
            </a:pPr>
            <a:r>
              <a:rPr lang="cs-CZ" dirty="0" smtClean="0"/>
              <a:t>P = P</a:t>
            </a:r>
            <a:r>
              <a:rPr lang="cs-CZ" baseline="-25000" dirty="0" smtClean="0"/>
              <a:t>0</a:t>
            </a:r>
            <a:r>
              <a:rPr lang="cs-CZ" dirty="0" smtClean="0"/>
              <a:t> + </a:t>
            </a:r>
            <a:r>
              <a:rPr lang="cs-CZ" dirty="0" err="1" smtClean="0"/>
              <a:t>Δz</a:t>
            </a:r>
            <a:r>
              <a:rPr lang="cs-CZ" dirty="0" smtClean="0"/>
              <a:t> . </a:t>
            </a:r>
            <a:r>
              <a:rPr lang="cs-CZ" dirty="0" smtClean="0">
                <a:latin typeface="Times New Roman" pitchFamily="18" charset="0"/>
              </a:rPr>
              <a:t>γ</a:t>
            </a:r>
            <a:r>
              <a:rPr lang="cs-CZ" dirty="0" smtClean="0"/>
              <a:t> </a:t>
            </a:r>
          </a:p>
          <a:p>
            <a:pPr lvl="2" algn="ctr" eaLnBrk="1" hangingPunct="1">
              <a:defRPr/>
            </a:pPr>
            <a:r>
              <a:rPr lang="cs-CZ" dirty="0" smtClean="0"/>
              <a:t>Pro </a:t>
            </a:r>
            <a:r>
              <a:rPr lang="cs-CZ" dirty="0" err="1" smtClean="0"/>
              <a:t>konstatní</a:t>
            </a:r>
            <a:r>
              <a:rPr lang="cs-CZ" dirty="0" smtClean="0"/>
              <a:t> </a:t>
            </a:r>
            <a:r>
              <a:rPr lang="cs-CZ" dirty="0" smtClean="0">
                <a:latin typeface="Times New Roman" pitchFamily="18" charset="0"/>
              </a:rPr>
              <a:t>γ (kapalina x plyn)</a:t>
            </a:r>
            <a:endParaRPr 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Spojité nádoby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1773238"/>
            <a:ext cx="4032250" cy="24209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Obdélník 1"/>
          <p:cNvSpPr>
            <a:spLocks noChangeArrowheads="1"/>
          </p:cNvSpPr>
          <p:nvPr/>
        </p:nvSpPr>
        <p:spPr bwMode="auto">
          <a:xfrm>
            <a:off x="150813" y="4437063"/>
            <a:ext cx="86042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P = P</a:t>
            </a:r>
            <a:r>
              <a:rPr lang="en-US" altLang="cs-CZ" sz="180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pro z = z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– z = (P –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) / γ		z</a:t>
            </a:r>
            <a:r>
              <a:rPr lang="en-US" altLang="cs-CZ" sz="18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– z = (P – P</a:t>
            </a:r>
            <a:r>
              <a:rPr lang="en-US" altLang="cs-CZ" sz="180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) / γ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1. Když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= P’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		z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– z = z’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– z		z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= z’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2. Když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= P’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+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, γ = konst.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 (z’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– z) . γ = P – P’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		             (1)	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(z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– z) . γ = P –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= P – (P’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+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)	             (2)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1 – 2:</a:t>
            </a:r>
            <a:r>
              <a:rPr lang="cs-CZ" altLang="cs-CZ" sz="140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z'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 . γ - z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. γ =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	z'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- z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cs-CZ" altLang="cs-CZ" sz="1800" baseline="-250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1800">
                <a:latin typeface="Times New Roman" pitchFamily="18" charset="0"/>
                <a:cs typeface="Times New Roman" pitchFamily="18" charset="0"/>
              </a:rPr>
              <a:t> / γ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1800" b="1" baseline="-250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altLang="cs-CZ" sz="1800" b="1">
                <a:latin typeface="Times New Roman" pitchFamily="18" charset="0"/>
                <a:cs typeface="Times New Roman" pitchFamily="18" charset="0"/>
              </a:rPr>
              <a:t> / γ – tlaková výška z</a:t>
            </a:r>
            <a:r>
              <a:rPr lang="cs-CZ" altLang="cs-CZ" sz="1800" b="1" baseline="-25000">
                <a:latin typeface="Times New Roman" pitchFamily="18" charset="0"/>
                <a:cs typeface="Times New Roman" pitchFamily="18" charset="0"/>
              </a:rPr>
              <a:t>x </a:t>
            </a:r>
            <a:endParaRPr lang="cs-CZ" altLang="cs-CZ" sz="1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Hydrodynamika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Tekutina v pohybu (i relativně)</a:t>
            </a:r>
          </a:p>
          <a:p>
            <a:pPr lvl="1" eaLnBrk="1" hangingPunct="1">
              <a:defRPr/>
            </a:pPr>
            <a:r>
              <a:rPr lang="cs-CZ" dirty="0" smtClean="0"/>
              <a:t>Hydro- a aerodynamika – rozdíly</a:t>
            </a:r>
          </a:p>
          <a:p>
            <a:pPr lvl="1" eaLnBrk="1" hangingPunct="1">
              <a:defRPr/>
            </a:pPr>
            <a:r>
              <a:rPr lang="cs-CZ" dirty="0" smtClean="0"/>
              <a:t>Pohyb – rychlost </a:t>
            </a:r>
            <a:r>
              <a:rPr lang="cs-CZ" i="1" dirty="0"/>
              <a:t>v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Proudnice – trajektorie částic</a:t>
            </a:r>
          </a:p>
          <a:p>
            <a:pPr lvl="2" eaLnBrk="1" hangingPunct="1">
              <a:defRPr/>
            </a:pPr>
            <a:r>
              <a:rPr lang="cs-CZ" dirty="0" smtClean="0"/>
              <a:t>Tečna – vektor </a:t>
            </a:r>
            <a:r>
              <a:rPr lang="cs-CZ" i="1" dirty="0" smtClean="0"/>
              <a:t>v </a:t>
            </a:r>
            <a:r>
              <a:rPr lang="cs-CZ" dirty="0" err="1" smtClean="0"/>
              <a:t>v</a:t>
            </a:r>
            <a:r>
              <a:rPr lang="cs-CZ" dirty="0" smtClean="0"/>
              <a:t> daném bodě</a:t>
            </a:r>
            <a:endParaRPr lang="cs-CZ" i="1" dirty="0" smtClean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581525"/>
            <a:ext cx="240982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457700"/>
            <a:ext cx="170497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eměkoule">
  <a:themeElements>
    <a:clrScheme name="Zeměkoul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Zeměkou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Zeměkoul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1049</TotalTime>
  <Words>416</Words>
  <Application>Microsoft Office PowerPoint</Application>
  <PresentationFormat>Předvádění na obrazovce (4:3)</PresentationFormat>
  <Paragraphs>164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Zeměkoule</vt:lpstr>
      <vt:lpstr>Chemická technika</vt:lpstr>
      <vt:lpstr>Základní pojmy</vt:lpstr>
      <vt:lpstr>Základní pochody</vt:lpstr>
      <vt:lpstr>Základní veličiny</vt:lpstr>
      <vt:lpstr>Hydrostatika</vt:lpstr>
      <vt:lpstr>Hydrostatika</vt:lpstr>
      <vt:lpstr>Hydrostatika</vt:lpstr>
      <vt:lpstr>Spojité nádoby</vt:lpstr>
      <vt:lpstr>Hydrodynamika</vt:lpstr>
      <vt:lpstr>Hydrodynamika</vt:lpstr>
      <vt:lpstr>Hydrodynamika</vt:lpstr>
      <vt:lpstr>Hydrodynamika</vt:lpstr>
      <vt:lpstr>Hydrodynamika</vt:lpstr>
      <vt:lpstr>Hydrodynamika</vt:lpstr>
      <vt:lpstr>Hydrodynamika</vt:lpstr>
      <vt:lpstr>Hydrodynamika</vt:lpstr>
    </vt:vector>
  </TitlesOfParts>
  <Company>Biochemie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Biochemie a moderní trendy v terapii nemocí</dc:title>
  <dc:creator>Zbořil</dc:creator>
  <cp:lastModifiedBy>Zboril</cp:lastModifiedBy>
  <cp:revision>80</cp:revision>
  <dcterms:created xsi:type="dcterms:W3CDTF">2005-11-22T09:30:36Z</dcterms:created>
  <dcterms:modified xsi:type="dcterms:W3CDTF">2019-09-19T09:50:24Z</dcterms:modified>
</cp:coreProperties>
</file>