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30"/>
  </p:handoutMasterIdLst>
  <p:sldIdLst>
    <p:sldId id="272" r:id="rId2"/>
    <p:sldId id="261" r:id="rId3"/>
    <p:sldId id="262" r:id="rId4"/>
    <p:sldId id="263" r:id="rId5"/>
    <p:sldId id="295" r:id="rId6"/>
    <p:sldId id="296" r:id="rId7"/>
    <p:sldId id="297" r:id="rId8"/>
    <p:sldId id="298" r:id="rId9"/>
    <p:sldId id="273" r:id="rId10"/>
    <p:sldId id="275" r:id="rId11"/>
    <p:sldId id="276" r:id="rId12"/>
    <p:sldId id="277" r:id="rId13"/>
    <p:sldId id="278" r:id="rId14"/>
    <p:sldId id="274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9" r:id="rId23"/>
    <p:sldId id="290" r:id="rId24"/>
    <p:sldId id="291" r:id="rId25"/>
    <p:sldId id="292" r:id="rId26"/>
    <p:sldId id="293" r:id="rId27"/>
    <p:sldId id="294" r:id="rId28"/>
    <p:sldId id="299" r:id="rId2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>
      <p:cViewPr varScale="1">
        <p:scale>
          <a:sx n="78" d="100"/>
          <a:sy n="78" d="100"/>
        </p:scale>
        <p:origin x="-27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156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7286243-FE8E-4EF8-B079-13F7B52BE9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4091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84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584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058D-61F3-4D03-8747-B6ED665A9F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187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BED4F-C17B-4341-BBB3-8874A6B018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270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A8110-8482-4C60-B7DE-58BAE098728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861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45C4E-6FDE-420B-B458-7CBCE4E4B7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698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EE5A4-0AF9-4D2C-9679-C38D9190A7E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551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66020-5549-44EC-B52C-B84DF46215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562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60A06-880C-44E1-882F-21DCC07F15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500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E5FDA-E4BB-434A-BE29-840F7F404E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895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767C0-D0B8-49BA-B5E4-A6D5C9000A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850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C1042-AADA-4A38-93AF-1E62022313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831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AFAEA-ABDC-4B02-99BF-112D5324EE3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646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73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73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73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73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573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73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73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73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73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573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73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73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E6BF74B-B135-4097-AC09-056FE9FC7D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73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207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rgbClr val="FFFF00"/>
                </a:solidFill>
              </a:rPr>
              <a:t>Chemická technika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03 – Doprava tekutin - kapaliny</a:t>
            </a:r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Petr Zbořil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  <a:effectLst/>
              </a:rPr>
              <a:t>Čerpadla kapalin - pístová</a:t>
            </a:r>
            <a:r>
              <a:rPr lang="cs-CZ" dirty="0" smtClean="0">
                <a:effectLst/>
              </a:rPr>
              <a:t/>
            </a:r>
            <a:br>
              <a:rPr lang="cs-CZ" dirty="0" smtClean="0">
                <a:effectLst/>
              </a:rPr>
            </a:br>
            <a:endParaRPr lang="cs-CZ" altLang="cs-CZ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985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</a:rPr>
              <a:t>Výhody</a:t>
            </a:r>
          </a:p>
          <a:p>
            <a:pPr lvl="1" eaLnBrk="1" hangingPunct="1">
              <a:defRPr/>
            </a:pPr>
            <a:r>
              <a:rPr lang="cs-CZ" dirty="0" smtClean="0">
                <a:effectLst/>
                <a:ea typeface="+mn-ea"/>
                <a:cs typeface="+mn-cs"/>
              </a:rPr>
              <a:t>Velká sací výška</a:t>
            </a:r>
          </a:p>
          <a:p>
            <a:pPr lvl="1" eaLnBrk="1" hangingPunct="1">
              <a:defRPr/>
            </a:pPr>
            <a:r>
              <a:rPr lang="cs-CZ" dirty="0" smtClean="0">
                <a:effectLst/>
                <a:ea typeface="+mn-ea"/>
                <a:cs typeface="+mn-cs"/>
              </a:rPr>
              <a:t>Velké tlaky (někdy problém)</a:t>
            </a:r>
          </a:p>
          <a:p>
            <a:pPr lvl="1" eaLnBrk="1" hangingPunct="1">
              <a:defRPr/>
            </a:pPr>
            <a:r>
              <a:rPr lang="cs-CZ" dirty="0" smtClean="0">
                <a:effectLst/>
                <a:ea typeface="+mn-ea"/>
                <a:cs typeface="+mn-cs"/>
              </a:rPr>
              <a:t>Hospodárnější provoz a větší účinnost</a:t>
            </a:r>
          </a:p>
          <a:p>
            <a:pPr eaLnBrk="1" hangingPunct="1">
              <a:defRPr/>
            </a:pPr>
            <a:r>
              <a:rPr lang="cs-CZ" dirty="0" smtClean="0">
                <a:effectLst/>
              </a:rPr>
              <a:t>Nevýhody </a:t>
            </a:r>
          </a:p>
          <a:p>
            <a:pPr lvl="1" eaLnBrk="1" hangingPunct="1">
              <a:defRPr/>
            </a:pPr>
            <a:r>
              <a:rPr lang="cs-CZ" dirty="0" smtClean="0">
                <a:effectLst/>
                <a:ea typeface="+mn-ea"/>
                <a:cs typeface="+mn-cs"/>
              </a:rPr>
              <a:t>Pulzace tlaku - kompenzace</a:t>
            </a:r>
          </a:p>
          <a:p>
            <a:pPr lvl="1" eaLnBrk="1" hangingPunct="1">
              <a:defRPr/>
            </a:pPr>
            <a:r>
              <a:rPr lang="cs-CZ" dirty="0" smtClean="0">
                <a:effectLst/>
                <a:ea typeface="+mn-ea"/>
                <a:cs typeface="+mn-cs"/>
              </a:rPr>
              <a:t>Vysoké výrobní náklady</a:t>
            </a:r>
          </a:p>
          <a:p>
            <a:pPr lvl="1" eaLnBrk="1" hangingPunct="1">
              <a:defRPr/>
            </a:pPr>
            <a:r>
              <a:rPr lang="cs-CZ" dirty="0" smtClean="0">
                <a:effectLst/>
                <a:ea typeface="+mn-ea"/>
                <a:cs typeface="+mn-cs"/>
              </a:rPr>
              <a:t>Koroze, opotřebení součástí (píst, ventily, sedla) – opožděné uzavírání </a:t>
            </a:r>
          </a:p>
          <a:p>
            <a:pPr lvl="1" eaLnBrk="1" hangingPunct="1">
              <a:defRPr/>
            </a:pPr>
            <a:r>
              <a:rPr lang="cs-CZ" dirty="0" smtClean="0">
                <a:effectLst/>
                <a:ea typeface="+mn-ea"/>
                <a:cs typeface="+mn-cs"/>
              </a:rPr>
              <a:t>Omezení (kaly, suspenze)</a:t>
            </a:r>
          </a:p>
          <a:p>
            <a:pPr lvl="1" eaLnBrk="1" hangingPunct="1">
              <a:defRPr/>
            </a:pPr>
            <a:r>
              <a:rPr lang="cs-CZ" dirty="0" smtClean="0">
                <a:effectLst/>
                <a:ea typeface="+mn-ea"/>
                <a:cs typeface="+mn-cs"/>
              </a:rPr>
              <a:t>Bubliny v pístu – potrubí – problém </a:t>
            </a:r>
          </a:p>
          <a:p>
            <a:pPr eaLnBrk="1" hangingPunct="1">
              <a:defRPr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  <a:effectLst/>
              </a:rPr>
              <a:t>Čerpadla kapalin - pístová</a:t>
            </a:r>
            <a:r>
              <a:rPr lang="cs-CZ" dirty="0" smtClean="0">
                <a:effectLst/>
              </a:rPr>
              <a:t/>
            </a:r>
            <a:br>
              <a:rPr lang="cs-CZ" dirty="0" smtClean="0">
                <a:effectLst/>
              </a:rPr>
            </a:br>
            <a:endParaRPr lang="cs-CZ" altLang="cs-CZ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</a:rPr>
              <a:t>Varianty a vylepšení</a:t>
            </a:r>
          </a:p>
          <a:p>
            <a:pPr lvl="1" eaLnBrk="1" hangingPunct="1">
              <a:defRPr/>
            </a:pPr>
            <a:r>
              <a:rPr lang="cs-CZ" dirty="0" err="1" smtClean="0">
                <a:effectLst/>
                <a:ea typeface="+mn-ea"/>
                <a:cs typeface="+mn-cs"/>
              </a:rPr>
              <a:t>Vícečinná</a:t>
            </a:r>
            <a:endParaRPr lang="cs-CZ" dirty="0" smtClean="0">
              <a:effectLst/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cs-CZ" dirty="0" smtClean="0">
                <a:effectLst/>
                <a:ea typeface="+mn-ea"/>
                <a:cs typeface="+mn-cs"/>
              </a:rPr>
              <a:t>Paralelní – trojčitá</a:t>
            </a:r>
          </a:p>
          <a:p>
            <a:pPr lvl="1" eaLnBrk="1" hangingPunct="1">
              <a:defRPr/>
            </a:pPr>
            <a:r>
              <a:rPr lang="cs-CZ" dirty="0" smtClean="0">
                <a:effectLst/>
                <a:ea typeface="+mn-ea"/>
                <a:cs typeface="+mn-cs"/>
              </a:rPr>
              <a:t>Vícestupňová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 smtClean="0">
                <a:effectLst/>
              </a:rPr>
              <a:t> </a:t>
            </a:r>
          </a:p>
          <a:p>
            <a:pPr eaLnBrk="1" hangingPunct="1">
              <a:defRPr/>
            </a:pPr>
            <a:endParaRPr lang="cs-CZ" altLang="cs-CZ" dirty="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133600"/>
            <a:ext cx="3810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  <a:effectLst/>
              </a:rPr>
              <a:t>Čerpadla kapalin - pístová</a:t>
            </a:r>
            <a:r>
              <a:rPr lang="cs-CZ" dirty="0" smtClean="0">
                <a:effectLst/>
              </a:rPr>
              <a:t/>
            </a:r>
            <a:br>
              <a:rPr lang="cs-CZ" dirty="0" smtClean="0">
                <a:effectLst/>
              </a:rPr>
            </a:br>
            <a:endParaRPr lang="cs-CZ" altLang="cs-CZ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</a:rPr>
              <a:t>Varianty a vylepšení</a:t>
            </a:r>
          </a:p>
          <a:p>
            <a:pPr lvl="1" eaLnBrk="1" hangingPunct="1">
              <a:defRPr/>
            </a:pPr>
            <a:r>
              <a:rPr lang="cs-CZ" dirty="0" smtClean="0">
                <a:effectLst/>
                <a:ea typeface="+mn-ea"/>
                <a:cs typeface="+mn-cs"/>
              </a:rPr>
              <a:t>Regulace zdvihu</a:t>
            </a:r>
          </a:p>
          <a:p>
            <a:pPr lvl="1" eaLnBrk="1" hangingPunct="1">
              <a:defRPr/>
            </a:pPr>
            <a:endParaRPr lang="cs-CZ" dirty="0" smtClean="0">
              <a:effectLst/>
              <a:ea typeface="+mn-ea"/>
              <a:cs typeface="+mn-cs"/>
            </a:endParaRPr>
          </a:p>
          <a:p>
            <a:pPr lvl="1" eaLnBrk="1" hangingPunct="1">
              <a:defRPr/>
            </a:pPr>
            <a:endParaRPr lang="cs-CZ" dirty="0" smtClean="0">
              <a:effectLst/>
              <a:ea typeface="+mn-ea"/>
              <a:cs typeface="+mn-cs"/>
            </a:endParaRPr>
          </a:p>
          <a:p>
            <a:pPr lvl="1" eaLnBrk="1" hangingPunct="1">
              <a:defRPr/>
            </a:pPr>
            <a:endParaRPr lang="cs-CZ" dirty="0" smtClean="0">
              <a:effectLst/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 smtClean="0">
                <a:effectLst/>
              </a:rPr>
              <a:t> </a:t>
            </a:r>
          </a:p>
          <a:p>
            <a:pPr eaLnBrk="1" hangingPunct="1">
              <a:defRPr/>
            </a:pPr>
            <a:endParaRPr lang="cs-CZ" altLang="cs-CZ" dirty="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57563"/>
            <a:ext cx="6507163" cy="214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  <a:effectLst/>
              </a:rPr>
              <a:t>Čerpadla kapalin - pístová</a:t>
            </a:r>
            <a:r>
              <a:rPr lang="cs-CZ" dirty="0" smtClean="0">
                <a:effectLst/>
              </a:rPr>
              <a:t/>
            </a:r>
            <a:br>
              <a:rPr lang="cs-CZ" dirty="0" smtClean="0">
                <a:effectLst/>
              </a:rPr>
            </a:br>
            <a:endParaRPr lang="cs-CZ" altLang="cs-CZ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</a:rPr>
              <a:t>Varianty a vylepšení</a:t>
            </a:r>
          </a:p>
          <a:p>
            <a:pPr lvl="1" eaLnBrk="1" hangingPunct="1">
              <a:defRPr/>
            </a:pPr>
            <a:r>
              <a:rPr lang="cs-CZ" dirty="0" smtClean="0">
                <a:effectLst/>
                <a:ea typeface="+mn-ea"/>
                <a:cs typeface="+mn-cs"/>
              </a:rPr>
              <a:t>Kompenzace tlaku – vzdušník</a:t>
            </a:r>
          </a:p>
          <a:p>
            <a:pPr lvl="1" eaLnBrk="1" hangingPunct="1">
              <a:defRPr/>
            </a:pPr>
            <a:endParaRPr lang="cs-CZ" dirty="0" smtClean="0">
              <a:effectLst/>
              <a:ea typeface="+mn-ea"/>
              <a:cs typeface="+mn-cs"/>
            </a:endParaRPr>
          </a:p>
          <a:p>
            <a:pPr lvl="1" eaLnBrk="1" hangingPunct="1">
              <a:defRPr/>
            </a:pPr>
            <a:endParaRPr lang="cs-CZ" dirty="0" smtClean="0">
              <a:effectLst/>
              <a:ea typeface="+mn-ea"/>
              <a:cs typeface="+mn-cs"/>
            </a:endParaRPr>
          </a:p>
          <a:p>
            <a:pPr lvl="1" eaLnBrk="1" hangingPunct="1">
              <a:defRPr/>
            </a:pPr>
            <a:endParaRPr lang="cs-CZ" dirty="0" smtClean="0">
              <a:effectLst/>
              <a:ea typeface="+mn-ea"/>
              <a:cs typeface="+mn-cs"/>
            </a:endParaRPr>
          </a:p>
          <a:p>
            <a:pPr lvl="1" eaLnBrk="1" hangingPunct="1">
              <a:defRPr/>
            </a:pPr>
            <a:endParaRPr lang="cs-CZ" dirty="0" smtClean="0">
              <a:effectLst/>
              <a:ea typeface="+mn-ea"/>
              <a:cs typeface="+mn-cs"/>
            </a:endParaRPr>
          </a:p>
          <a:p>
            <a:pPr lvl="1" eaLnBrk="1" hangingPunct="1">
              <a:defRPr/>
            </a:pPr>
            <a:endParaRPr lang="cs-CZ" dirty="0" smtClean="0">
              <a:effectLst/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cs-CZ" dirty="0" smtClean="0">
                <a:effectLst/>
                <a:ea typeface="+mn-ea"/>
                <a:cs typeface="+mn-cs"/>
              </a:rPr>
              <a:t>Membránová – agresivní a hořlavé kapaliny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2565400"/>
            <a:ext cx="37242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  <a:effectLst/>
              </a:rPr>
              <a:t>Čerpadla kapalin - objemová</a:t>
            </a:r>
            <a:r>
              <a:rPr lang="cs-CZ" dirty="0" smtClean="0">
                <a:effectLst/>
              </a:rPr>
              <a:t/>
            </a:r>
            <a:br>
              <a:rPr lang="cs-CZ" dirty="0" smtClean="0">
                <a:effectLst/>
              </a:rPr>
            </a:br>
            <a:endParaRPr lang="cs-CZ" altLang="cs-CZ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Rotační</a:t>
            </a:r>
          </a:p>
          <a:p>
            <a:pPr lvl="1" eaLnBrk="1" hangingPunct="1">
              <a:defRPr/>
            </a:pPr>
            <a:r>
              <a:rPr lang="cs-CZ" altLang="cs-CZ" dirty="0" smtClean="0"/>
              <a:t>Pohyblivá součást – křídlo, závit</a:t>
            </a:r>
          </a:p>
          <a:p>
            <a:pPr lvl="1" eaLnBrk="1" hangingPunct="1">
              <a:defRPr/>
            </a:pPr>
            <a:r>
              <a:rPr lang="cs-CZ" altLang="cs-CZ" dirty="0" smtClean="0"/>
              <a:t>Nemají ventily</a:t>
            </a:r>
          </a:p>
          <a:p>
            <a:pPr lvl="1" eaLnBrk="1" hangingPunct="1">
              <a:defRPr/>
            </a:pPr>
            <a:r>
              <a:rPr lang="cs-CZ" altLang="cs-CZ" dirty="0" smtClean="0"/>
              <a:t>Menší objemy</a:t>
            </a:r>
          </a:p>
          <a:p>
            <a:pPr eaLnBrk="1" hangingPunct="1">
              <a:defRPr/>
            </a:pPr>
            <a:r>
              <a:rPr lang="cs-CZ" altLang="cs-CZ" dirty="0" smtClean="0"/>
              <a:t>Lopatkové kolo</a:t>
            </a:r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endParaRPr lang="cs-CZ" altLang="cs-CZ" dirty="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141663"/>
            <a:ext cx="260985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2851150"/>
            <a:ext cx="3762375" cy="348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0" y="4593431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  <a:effectLst/>
              </a:rPr>
              <a:t>Čerpadla kapalin - objemová</a:t>
            </a:r>
            <a:r>
              <a:rPr lang="cs-CZ" dirty="0" smtClean="0">
                <a:effectLst/>
              </a:rPr>
              <a:t/>
            </a:r>
            <a:br>
              <a:rPr lang="cs-CZ" dirty="0" smtClean="0">
                <a:effectLst/>
              </a:rPr>
            </a:br>
            <a:endParaRPr lang="cs-CZ" altLang="cs-CZ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Rotační</a:t>
            </a:r>
          </a:p>
          <a:p>
            <a:pPr lvl="1" eaLnBrk="1" hangingPunct="1">
              <a:defRPr/>
            </a:pPr>
            <a:r>
              <a:rPr lang="cs-CZ" altLang="cs-CZ" dirty="0" smtClean="0"/>
              <a:t>Zubová </a:t>
            </a:r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endParaRPr lang="cs-CZ" altLang="cs-CZ" dirty="0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96975"/>
            <a:ext cx="41052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068638"/>
            <a:ext cx="25050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  <a:effectLst/>
              </a:rPr>
              <a:t>Čerpadla kapalin - objemová</a:t>
            </a:r>
            <a:r>
              <a:rPr lang="cs-CZ" dirty="0" smtClean="0">
                <a:effectLst/>
              </a:rPr>
              <a:t/>
            </a:r>
            <a:br>
              <a:rPr lang="cs-CZ" dirty="0" smtClean="0">
                <a:effectLst/>
              </a:rPr>
            </a:br>
            <a:endParaRPr lang="cs-CZ" altLang="cs-CZ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Rotační</a:t>
            </a:r>
          </a:p>
          <a:p>
            <a:pPr lvl="1" eaLnBrk="1" hangingPunct="1">
              <a:defRPr/>
            </a:pPr>
            <a:r>
              <a:rPr lang="cs-CZ" altLang="cs-CZ" dirty="0" smtClean="0"/>
              <a:t>Závit – „šnek“ </a:t>
            </a:r>
          </a:p>
          <a:p>
            <a:pPr eaLnBrk="1" hangingPunct="1">
              <a:defRPr/>
            </a:pPr>
            <a:endParaRPr lang="cs-CZ" altLang="cs-CZ" dirty="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3789040"/>
            <a:ext cx="6284913" cy="29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 descr="https://upload.wikimedia.org/wikipedia/commons/3/3a/Lysholm_screw_rot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77771"/>
            <a:ext cx="3470148" cy="340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  <a:effectLst/>
              </a:rPr>
              <a:t>Čerpadla kapalin - objemová</a:t>
            </a:r>
            <a:r>
              <a:rPr lang="cs-CZ" dirty="0" smtClean="0">
                <a:effectLst/>
              </a:rPr>
              <a:t/>
            </a:r>
            <a:br>
              <a:rPr lang="cs-CZ" dirty="0" smtClean="0">
                <a:effectLst/>
              </a:rPr>
            </a:br>
            <a:endParaRPr lang="cs-CZ" altLang="cs-CZ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Rotační</a:t>
            </a:r>
          </a:p>
          <a:p>
            <a:pPr lvl="1" eaLnBrk="1" hangingPunct="1">
              <a:defRPr/>
            </a:pPr>
            <a:r>
              <a:rPr lang="cs-CZ" altLang="cs-CZ" dirty="0" smtClean="0"/>
              <a:t>Peristaltické  </a:t>
            </a:r>
          </a:p>
          <a:p>
            <a:pPr eaLnBrk="1" hangingPunct="1">
              <a:defRPr/>
            </a:pPr>
            <a:endParaRPr lang="cs-CZ" altLang="cs-CZ" dirty="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8892480" cy="278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40" y="1107258"/>
            <a:ext cx="2468880" cy="2331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  <a:effectLst/>
              </a:rPr>
              <a:t>Čerpadla kapalin - odstředivá</a:t>
            </a:r>
            <a:r>
              <a:rPr lang="cs-CZ" dirty="0" smtClean="0">
                <a:effectLst/>
              </a:rPr>
              <a:t/>
            </a:r>
            <a:br>
              <a:rPr lang="cs-CZ" dirty="0" smtClean="0">
                <a:effectLst/>
              </a:rPr>
            </a:br>
            <a:endParaRPr lang="cs-CZ" altLang="cs-CZ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Využití odstředivé síly</a:t>
            </a:r>
          </a:p>
          <a:p>
            <a:pPr eaLnBrk="1" hangingPunct="1">
              <a:defRPr/>
            </a:pPr>
            <a:r>
              <a:rPr lang="cs-CZ" altLang="cs-CZ" dirty="0" smtClean="0"/>
              <a:t>Rozdíl sil podle r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sz="2400" dirty="0" smtClean="0"/>
              <a:t>Sání menší, výtlak větší r</a:t>
            </a:r>
          </a:p>
          <a:p>
            <a:pPr marL="0" indent="0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4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400" dirty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4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400" dirty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600" dirty="0" smtClean="0">
                <a:effectLst/>
                <a:latin typeface="Times New Roman"/>
                <a:ea typeface="Times New Roman"/>
              </a:rPr>
              <a:t>p</a:t>
            </a:r>
            <a:r>
              <a:rPr lang="cs-CZ" sz="1600" baseline="-25000" dirty="0" smtClean="0">
                <a:effectLst/>
                <a:latin typeface="Times New Roman"/>
                <a:ea typeface="Times New Roman"/>
              </a:rPr>
              <a:t>1</a:t>
            </a:r>
            <a:r>
              <a:rPr lang="cs-CZ" sz="1600" dirty="0" smtClean="0">
                <a:effectLst/>
                <a:latin typeface="Times New Roman"/>
                <a:ea typeface="Times New Roman"/>
              </a:rPr>
              <a:t>/</a:t>
            </a:r>
            <a:r>
              <a:rPr lang="cs-CZ" sz="1600" dirty="0" smtClean="0">
                <a:effectLst/>
                <a:latin typeface="Symbol"/>
                <a:ea typeface="Times New Roman"/>
              </a:rPr>
              <a:t>g + </a:t>
            </a:r>
            <a:r>
              <a:rPr lang="cs-CZ" sz="1600" dirty="0">
                <a:effectLst/>
                <a:latin typeface="Times New Roman"/>
                <a:ea typeface="Times New Roman"/>
              </a:rPr>
              <a:t>v</a:t>
            </a:r>
            <a:r>
              <a:rPr lang="cs-CZ" sz="1600" baseline="-25000" dirty="0" smtClean="0">
                <a:effectLst/>
                <a:latin typeface="Times New Roman"/>
                <a:ea typeface="Times New Roman"/>
              </a:rPr>
              <a:t>1</a:t>
            </a:r>
            <a:r>
              <a:rPr lang="cs-CZ" sz="1600" baseline="30000" dirty="0" smtClean="0">
                <a:effectLst/>
                <a:latin typeface="Times New Roman"/>
                <a:ea typeface="Times New Roman"/>
              </a:rPr>
              <a:t>2</a:t>
            </a:r>
            <a:r>
              <a:rPr lang="cs-CZ" sz="1600" dirty="0" smtClean="0">
                <a:effectLst/>
                <a:latin typeface="Times New Roman"/>
                <a:ea typeface="Times New Roman"/>
              </a:rPr>
              <a:t>/2</a:t>
            </a:r>
            <a:r>
              <a:rPr lang="cs-CZ" sz="1600" i="1" dirty="0" smtClean="0">
                <a:effectLst/>
                <a:latin typeface="Times New Roman"/>
                <a:ea typeface="Times New Roman"/>
              </a:rPr>
              <a:t>g</a:t>
            </a:r>
            <a:r>
              <a:rPr lang="cs-CZ" sz="1600" dirty="0" smtClean="0">
                <a:effectLst/>
                <a:latin typeface="Times New Roman"/>
                <a:ea typeface="Times New Roman"/>
              </a:rPr>
              <a:t>   =   p</a:t>
            </a:r>
            <a:r>
              <a:rPr lang="cs-CZ" sz="1600" baseline="-25000" dirty="0" smtClean="0">
                <a:effectLst/>
                <a:latin typeface="Times New Roman"/>
                <a:ea typeface="Times New Roman"/>
              </a:rPr>
              <a:t>2</a:t>
            </a:r>
            <a:r>
              <a:rPr lang="cs-CZ" sz="1600" dirty="0" smtClean="0">
                <a:effectLst/>
                <a:latin typeface="Times New Roman"/>
                <a:ea typeface="Times New Roman"/>
              </a:rPr>
              <a:t>/</a:t>
            </a:r>
            <a:r>
              <a:rPr lang="cs-CZ" sz="1600" dirty="0" smtClean="0">
                <a:effectLst/>
                <a:latin typeface="Symbol"/>
                <a:ea typeface="Times New Roman"/>
              </a:rPr>
              <a:t>g + </a:t>
            </a:r>
            <a:r>
              <a:rPr lang="cs-CZ" sz="1600" dirty="0">
                <a:effectLst/>
                <a:latin typeface="Times New Roman"/>
                <a:ea typeface="Times New Roman"/>
              </a:rPr>
              <a:t>v</a:t>
            </a:r>
            <a:r>
              <a:rPr lang="cs-CZ" sz="1600" baseline="-25000" dirty="0" smtClean="0">
                <a:effectLst/>
                <a:latin typeface="Times New Roman"/>
                <a:ea typeface="Times New Roman"/>
              </a:rPr>
              <a:t>2</a:t>
            </a:r>
            <a:r>
              <a:rPr lang="cs-CZ" sz="1600" baseline="30000" dirty="0" smtClean="0">
                <a:effectLst/>
                <a:latin typeface="Times New Roman"/>
                <a:ea typeface="Times New Roman"/>
              </a:rPr>
              <a:t>2</a:t>
            </a:r>
            <a:r>
              <a:rPr lang="cs-CZ" sz="1600" dirty="0" smtClean="0">
                <a:effectLst/>
                <a:latin typeface="Times New Roman"/>
                <a:ea typeface="Times New Roman"/>
              </a:rPr>
              <a:t>/2</a:t>
            </a:r>
            <a:r>
              <a:rPr lang="cs-CZ" sz="1600" i="1" dirty="0" smtClean="0">
                <a:effectLst/>
                <a:latin typeface="Times New Roman"/>
                <a:ea typeface="Times New Roman"/>
              </a:rPr>
              <a:t>g</a:t>
            </a:r>
            <a:r>
              <a:rPr lang="cs-CZ" sz="1600" dirty="0" smtClean="0">
                <a:effectLst/>
                <a:latin typeface="Times New Roman"/>
                <a:ea typeface="Times New Roman"/>
              </a:rPr>
              <a:t>  - ½ m (u</a:t>
            </a:r>
            <a:r>
              <a:rPr lang="cs-CZ" sz="1600" baseline="-25000" dirty="0" smtClean="0">
                <a:effectLst/>
                <a:latin typeface="Times New Roman"/>
                <a:ea typeface="Times New Roman"/>
              </a:rPr>
              <a:t>2</a:t>
            </a:r>
            <a:r>
              <a:rPr lang="cs-CZ" sz="1600" baseline="30000" dirty="0" smtClean="0">
                <a:effectLst/>
                <a:latin typeface="Times New Roman"/>
                <a:ea typeface="Times New Roman"/>
              </a:rPr>
              <a:t>2</a:t>
            </a:r>
            <a:r>
              <a:rPr lang="cs-CZ" sz="1600" dirty="0" smtClean="0">
                <a:effectLst/>
                <a:latin typeface="Times New Roman"/>
                <a:ea typeface="Times New Roman"/>
              </a:rPr>
              <a:t> – u</a:t>
            </a:r>
            <a:r>
              <a:rPr lang="cs-CZ" sz="1600" baseline="-25000" dirty="0" smtClean="0">
                <a:effectLst/>
                <a:latin typeface="Times New Roman"/>
                <a:ea typeface="Times New Roman"/>
              </a:rPr>
              <a:t>1</a:t>
            </a:r>
            <a:r>
              <a:rPr lang="cs-CZ" sz="1600" baseline="30000" dirty="0" smtClean="0">
                <a:effectLst/>
                <a:latin typeface="Times New Roman"/>
                <a:ea typeface="Times New Roman"/>
              </a:rPr>
              <a:t>2</a:t>
            </a:r>
            <a:r>
              <a:rPr lang="cs-CZ" sz="1600" dirty="0" smtClean="0">
                <a:effectLst/>
                <a:latin typeface="Times New Roman"/>
                <a:ea typeface="Times New Roman"/>
              </a:rPr>
              <a:t>) kde u = </a:t>
            </a:r>
            <a:r>
              <a:rPr lang="cs-CZ" sz="1600" dirty="0" smtClean="0">
                <a:effectLst/>
                <a:latin typeface="Times New Roman"/>
                <a:ea typeface="Times New Roman"/>
                <a:sym typeface="Symbol"/>
              </a:rPr>
              <a:t></a:t>
            </a:r>
            <a:r>
              <a:rPr lang="cs-CZ" sz="1600" dirty="0" smtClean="0">
                <a:effectLst/>
                <a:latin typeface="Times New Roman"/>
                <a:ea typeface="Times New Roman"/>
              </a:rPr>
              <a:t>.r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1600" dirty="0" smtClean="0">
                <a:effectLst/>
                <a:latin typeface="Times New Roman"/>
                <a:ea typeface="Times New Roman"/>
              </a:rPr>
              <a:t>p</a:t>
            </a:r>
            <a:r>
              <a:rPr lang="cs-CZ" sz="1600" baseline="-25000" dirty="0" smtClean="0">
                <a:effectLst/>
                <a:latin typeface="Times New Roman"/>
                <a:ea typeface="Times New Roman"/>
              </a:rPr>
              <a:t>1</a:t>
            </a:r>
            <a:r>
              <a:rPr lang="cs-CZ" sz="1600" dirty="0" smtClean="0">
                <a:effectLst/>
                <a:latin typeface="Times New Roman"/>
                <a:ea typeface="Times New Roman"/>
              </a:rPr>
              <a:t>/</a:t>
            </a:r>
            <a:r>
              <a:rPr lang="cs-CZ" sz="1600" dirty="0" smtClean="0">
                <a:effectLst/>
                <a:latin typeface="Symbol"/>
                <a:ea typeface="Times New Roman"/>
                <a:cs typeface="Times New Roman"/>
              </a:rPr>
              <a:t>g + </a:t>
            </a:r>
            <a:r>
              <a:rPr lang="cs-CZ" sz="1600" dirty="0">
                <a:effectLst/>
                <a:latin typeface="Times New Roman"/>
                <a:ea typeface="Times New Roman"/>
              </a:rPr>
              <a:t>v</a:t>
            </a:r>
            <a:r>
              <a:rPr lang="cs-CZ" sz="1600" baseline="-25000" dirty="0" smtClean="0">
                <a:effectLst/>
                <a:latin typeface="Times New Roman"/>
                <a:ea typeface="Times New Roman"/>
              </a:rPr>
              <a:t>1</a:t>
            </a:r>
            <a:r>
              <a:rPr lang="cs-CZ" sz="1600" baseline="30000" dirty="0" smtClean="0">
                <a:effectLst/>
                <a:latin typeface="Times New Roman"/>
                <a:ea typeface="Times New Roman"/>
              </a:rPr>
              <a:t>2</a:t>
            </a:r>
            <a:r>
              <a:rPr lang="cs-CZ" sz="1600" dirty="0" smtClean="0">
                <a:effectLst/>
                <a:latin typeface="Times New Roman"/>
                <a:ea typeface="Times New Roman"/>
              </a:rPr>
              <a:t>/2</a:t>
            </a:r>
            <a:r>
              <a:rPr lang="cs-CZ" sz="1600" i="1" dirty="0" smtClean="0">
                <a:effectLst/>
                <a:latin typeface="Times New Roman"/>
                <a:ea typeface="Times New Roman"/>
              </a:rPr>
              <a:t>g</a:t>
            </a:r>
            <a:r>
              <a:rPr lang="cs-CZ" sz="1600" dirty="0" smtClean="0">
                <a:effectLst/>
                <a:latin typeface="Times New Roman"/>
                <a:ea typeface="Times New Roman"/>
              </a:rPr>
              <a:t>   =   p</a:t>
            </a:r>
            <a:r>
              <a:rPr lang="cs-CZ" sz="1600" baseline="-25000" dirty="0" smtClean="0">
                <a:effectLst/>
                <a:latin typeface="Times New Roman"/>
                <a:ea typeface="Times New Roman"/>
              </a:rPr>
              <a:t>2</a:t>
            </a:r>
            <a:r>
              <a:rPr lang="cs-CZ" sz="1600" dirty="0" smtClean="0">
                <a:effectLst/>
                <a:latin typeface="Times New Roman"/>
                <a:ea typeface="Times New Roman"/>
              </a:rPr>
              <a:t>/</a:t>
            </a:r>
            <a:r>
              <a:rPr lang="cs-CZ" sz="1600" dirty="0" smtClean="0">
                <a:effectLst/>
                <a:latin typeface="Symbol"/>
                <a:ea typeface="Times New Roman"/>
                <a:cs typeface="Times New Roman"/>
              </a:rPr>
              <a:t>g + </a:t>
            </a:r>
            <a:r>
              <a:rPr lang="cs-CZ" sz="1600" dirty="0">
                <a:effectLst/>
                <a:latin typeface="Times New Roman"/>
                <a:ea typeface="Times New Roman"/>
              </a:rPr>
              <a:t>v</a:t>
            </a:r>
            <a:r>
              <a:rPr lang="cs-CZ" sz="1600" baseline="-25000" dirty="0" smtClean="0">
                <a:effectLst/>
                <a:latin typeface="Times New Roman"/>
                <a:ea typeface="Times New Roman"/>
              </a:rPr>
              <a:t>2</a:t>
            </a:r>
            <a:r>
              <a:rPr lang="cs-CZ" sz="1600" baseline="30000" dirty="0" smtClean="0">
                <a:effectLst/>
                <a:latin typeface="Times New Roman"/>
                <a:ea typeface="Times New Roman"/>
              </a:rPr>
              <a:t>2</a:t>
            </a:r>
            <a:r>
              <a:rPr lang="cs-CZ" sz="1600" dirty="0" smtClean="0">
                <a:effectLst/>
                <a:latin typeface="Times New Roman"/>
                <a:ea typeface="Times New Roman"/>
              </a:rPr>
              <a:t>/2</a:t>
            </a:r>
            <a:r>
              <a:rPr lang="cs-CZ" sz="1600" i="1" dirty="0" smtClean="0">
                <a:effectLst/>
                <a:latin typeface="Times New Roman"/>
                <a:ea typeface="Times New Roman"/>
              </a:rPr>
              <a:t>g</a:t>
            </a:r>
            <a:r>
              <a:rPr lang="cs-CZ" sz="1600" dirty="0" smtClean="0">
                <a:effectLst/>
                <a:latin typeface="Times New Roman"/>
                <a:ea typeface="Times New Roman"/>
              </a:rPr>
              <a:t>  - ½ m.</a:t>
            </a:r>
            <a:r>
              <a:rPr lang="cs-CZ" sz="1600" dirty="0" smtClean="0">
                <a:effectLst/>
                <a:latin typeface="Times New Roman"/>
                <a:ea typeface="Times New Roman"/>
                <a:cs typeface="Times New Roman"/>
                <a:sym typeface="Symbol"/>
              </a:rPr>
              <a:t></a:t>
            </a:r>
            <a:r>
              <a:rPr lang="cs-CZ" sz="1600" baseline="30000" dirty="0" smtClean="0">
                <a:effectLst/>
                <a:latin typeface="Times New Roman"/>
                <a:ea typeface="Times New Roman"/>
              </a:rPr>
              <a:t>2</a:t>
            </a:r>
            <a:r>
              <a:rPr lang="cs-CZ" sz="1600" dirty="0" smtClean="0">
                <a:effectLst/>
                <a:latin typeface="Times New Roman"/>
                <a:ea typeface="Times New Roman"/>
              </a:rPr>
              <a:t> (r</a:t>
            </a:r>
            <a:r>
              <a:rPr lang="cs-CZ" sz="1600" baseline="-25000" dirty="0" smtClean="0">
                <a:effectLst/>
                <a:latin typeface="Times New Roman"/>
                <a:ea typeface="Times New Roman"/>
              </a:rPr>
              <a:t>2</a:t>
            </a:r>
            <a:r>
              <a:rPr lang="cs-CZ" sz="1600" baseline="30000" dirty="0" smtClean="0">
                <a:effectLst/>
                <a:latin typeface="Times New Roman"/>
                <a:ea typeface="Times New Roman"/>
              </a:rPr>
              <a:t>2</a:t>
            </a:r>
            <a:r>
              <a:rPr lang="cs-CZ" sz="1600" dirty="0" smtClean="0">
                <a:effectLst/>
                <a:latin typeface="Times New Roman"/>
                <a:ea typeface="Times New Roman"/>
              </a:rPr>
              <a:t> – r</a:t>
            </a:r>
            <a:r>
              <a:rPr lang="cs-CZ" sz="1600" baseline="-25000" dirty="0" smtClean="0">
                <a:effectLst/>
                <a:latin typeface="Times New Roman"/>
                <a:ea typeface="Times New Roman"/>
              </a:rPr>
              <a:t>1</a:t>
            </a:r>
            <a:r>
              <a:rPr lang="cs-CZ" sz="1600" baseline="30000" dirty="0" smtClean="0">
                <a:effectLst/>
                <a:latin typeface="Times New Roman"/>
                <a:ea typeface="Times New Roman"/>
              </a:rPr>
              <a:t>2</a:t>
            </a:r>
            <a:r>
              <a:rPr lang="cs-CZ" alt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</a:t>
            </a:r>
            <a:r>
              <a:rPr lang="cs-CZ" sz="16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p</a:t>
            </a:r>
            <a:r>
              <a:rPr lang="cs-CZ" sz="1600" baseline="-25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cs-CZ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cs-CZ" sz="1600" dirty="0" smtClean="0">
                <a:effectLst/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cs-CZ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=  (v</a:t>
            </a:r>
            <a:r>
              <a:rPr lang="cs-CZ" sz="1600" baseline="-25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600" baseline="30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v</a:t>
            </a:r>
            <a:r>
              <a:rPr lang="cs-CZ" sz="1600" baseline="-25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baseline="30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)/2</a:t>
            </a:r>
            <a:r>
              <a:rPr lang="cs-CZ" sz="16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cs-CZ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+  ½ m.</a:t>
            </a:r>
            <a:r>
              <a:rPr lang="cs-CZ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</a:t>
            </a:r>
            <a:r>
              <a:rPr lang="cs-CZ" sz="1600" baseline="30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(r</a:t>
            </a:r>
            <a:r>
              <a:rPr lang="cs-CZ" sz="1600" baseline="-25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baseline="30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r</a:t>
            </a:r>
            <a:r>
              <a:rPr lang="cs-CZ" sz="1600" baseline="-25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600" baseline="30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</a:t>
            </a:r>
            <a:r>
              <a:rPr lang="cs-CZ" sz="16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p</a:t>
            </a:r>
            <a:r>
              <a:rPr lang="cs-CZ" sz="16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cs-CZ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=  </a:t>
            </a:r>
            <a:r>
              <a:rPr lang="cs-CZ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(v</a:t>
            </a:r>
            <a:r>
              <a:rPr lang="cs-CZ" sz="16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6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600" baseline="-25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baseline="30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1600" dirty="0" smtClean="0">
                <a:effectLst/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cs-CZ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/2  </a:t>
            </a:r>
            <a:r>
              <a:rPr lang="cs-CZ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 ½ m.</a:t>
            </a:r>
            <a:r>
              <a:rPr lang="cs-CZ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</a:t>
            </a:r>
            <a:r>
              <a:rPr lang="cs-CZ" sz="16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(r</a:t>
            </a:r>
            <a:r>
              <a:rPr lang="cs-CZ" sz="16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r</a:t>
            </a:r>
            <a:r>
              <a:rPr lang="cs-CZ" sz="16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6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altLang="cs-CZ" sz="16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1600" dirty="0">
                <a:effectLst/>
              </a:rPr>
              <a:t>z</a:t>
            </a:r>
            <a:r>
              <a:rPr lang="cs-CZ" sz="1600" baseline="-25000" dirty="0">
                <a:effectLst/>
              </a:rPr>
              <a:t>0</a:t>
            </a:r>
            <a:r>
              <a:rPr lang="cs-CZ" sz="1600" dirty="0">
                <a:effectLst/>
              </a:rPr>
              <a:t> = v</a:t>
            </a:r>
            <a:r>
              <a:rPr lang="cs-CZ" sz="1600" baseline="30000" dirty="0">
                <a:effectLst/>
              </a:rPr>
              <a:t>2</a:t>
            </a:r>
            <a:r>
              <a:rPr lang="cs-CZ" sz="1600" dirty="0">
                <a:effectLst/>
              </a:rPr>
              <a:t>/2</a:t>
            </a:r>
            <a:r>
              <a:rPr lang="cs-CZ" sz="1600" i="1" dirty="0">
                <a:effectLst/>
              </a:rPr>
              <a:t>g</a:t>
            </a:r>
            <a:r>
              <a:rPr lang="cs-CZ" sz="1600" dirty="0">
                <a:effectLst/>
              </a:rPr>
              <a:t>  + ΔP / γ + z = </a:t>
            </a:r>
            <a:r>
              <a:rPr lang="cs-CZ" sz="1600" dirty="0" err="1">
                <a:effectLst/>
              </a:rPr>
              <a:t>konst</a:t>
            </a:r>
            <a:endParaRPr lang="cs-CZ" altLang="cs-CZ" sz="1600" dirty="0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565400"/>
            <a:ext cx="4029075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  <a:effectLst/>
              </a:rPr>
              <a:t>Čerpadla kapalin - odstředivá</a:t>
            </a:r>
            <a:r>
              <a:rPr lang="cs-CZ" dirty="0" smtClean="0">
                <a:effectLst/>
              </a:rPr>
              <a:t/>
            </a:r>
            <a:br>
              <a:rPr lang="cs-CZ" dirty="0" smtClean="0">
                <a:effectLst/>
              </a:rPr>
            </a:br>
            <a:endParaRPr lang="cs-CZ" altLang="cs-CZ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13787" cy="525621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Charakteristiky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Jedno i vícestupňová, ležatá, stojatá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+ Kompaktní, přímý pohon, nižší pořizovací cena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+ Nemají ventily  - velká vůle, suspenze, kaly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+ Snadné odlévání – těžko opracovatelné materiály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+ Zmenšený průtok při zvětšeném odporu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- Menší sací i výtlačná výška, menší tlaky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- Nutnost naplnit kapalinou</a:t>
            </a:r>
          </a:p>
          <a:p>
            <a:pPr lvl="1" eaLnBrk="1" hangingPunct="1"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rgbClr val="FFFF00"/>
                </a:solidFill>
              </a:rPr>
              <a:t>Obecné rysy</a:t>
            </a:r>
            <a:r>
              <a:rPr lang="cs-CZ" altLang="cs-CZ" dirty="0" smtClean="0">
                <a:solidFill>
                  <a:schemeClr val="tx1"/>
                </a:solidFill>
              </a:rPr>
              <a:t/>
            </a:r>
            <a:br>
              <a:rPr lang="cs-CZ" altLang="cs-CZ" dirty="0" smtClean="0">
                <a:solidFill>
                  <a:schemeClr val="tx1"/>
                </a:solidFill>
              </a:rPr>
            </a:br>
            <a:endParaRPr lang="cs-CZ" altLang="cs-CZ" dirty="0" smtClean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8229600" cy="554355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err="1" smtClean="0">
                <a:effectLst/>
              </a:rPr>
              <a:t>Δp</a:t>
            </a:r>
            <a:r>
              <a:rPr lang="cs-CZ" sz="2800" dirty="0" smtClean="0">
                <a:effectLst/>
              </a:rPr>
              <a:t> mezi vtokem a výtokem</a:t>
            </a:r>
          </a:p>
          <a:p>
            <a:pPr lvl="1" eaLnBrk="1" hangingPunct="1">
              <a:defRPr/>
            </a:pPr>
            <a:r>
              <a:rPr lang="cs-CZ" sz="2400" dirty="0" smtClean="0">
                <a:effectLst/>
                <a:ea typeface="+mn-ea"/>
                <a:cs typeface="+mn-cs"/>
              </a:rPr>
              <a:t>Předem vytvořený </a:t>
            </a:r>
            <a:r>
              <a:rPr lang="cs-CZ" sz="2400" dirty="0" err="1">
                <a:effectLst/>
              </a:rPr>
              <a:t>Δp</a:t>
            </a:r>
            <a:r>
              <a:rPr lang="cs-CZ" sz="2400" dirty="0">
                <a:effectLst/>
              </a:rPr>
              <a:t> </a:t>
            </a:r>
            <a:endParaRPr lang="cs-CZ" sz="2400" dirty="0" smtClean="0">
              <a:effectLst/>
              <a:ea typeface="+mn-ea"/>
              <a:cs typeface="+mn-cs"/>
            </a:endParaRPr>
          </a:p>
          <a:p>
            <a:pPr lvl="2" eaLnBrk="1" hangingPunct="1">
              <a:defRPr/>
            </a:pPr>
            <a:r>
              <a:rPr lang="cs-CZ" sz="2000" dirty="0" smtClean="0">
                <a:effectLst/>
                <a:ea typeface="+mn-ea"/>
                <a:cs typeface="+mn-cs"/>
              </a:rPr>
              <a:t>Samospád </a:t>
            </a:r>
            <a:r>
              <a:rPr lang="cs-CZ" sz="2000" dirty="0" smtClean="0">
                <a:effectLst/>
                <a:ea typeface="+mn-ea"/>
                <a:cs typeface="+mn-cs"/>
              </a:rPr>
              <a:t>(kapaliny)</a:t>
            </a:r>
          </a:p>
          <a:p>
            <a:pPr lvl="2" eaLnBrk="1" hangingPunct="1">
              <a:defRPr/>
            </a:pPr>
            <a:r>
              <a:rPr lang="cs-CZ" sz="2000" dirty="0" smtClean="0">
                <a:effectLst/>
                <a:ea typeface="+mn-ea"/>
                <a:cs typeface="+mn-cs"/>
              </a:rPr>
              <a:t>Tlaková nádoba (plyny)</a:t>
            </a:r>
          </a:p>
          <a:p>
            <a:pPr lvl="1" eaLnBrk="1" hangingPunct="1">
              <a:defRPr/>
            </a:pPr>
            <a:r>
              <a:rPr lang="cs-CZ" dirty="0" smtClean="0">
                <a:effectLst/>
              </a:rPr>
              <a:t>Čerpadlo </a:t>
            </a:r>
          </a:p>
          <a:p>
            <a:pPr lvl="2" eaLnBrk="1" hangingPunct="1">
              <a:defRPr/>
            </a:pPr>
            <a:r>
              <a:rPr lang="cs-CZ" sz="2000" dirty="0" smtClean="0">
                <a:effectLst/>
              </a:rPr>
              <a:t>u kapalin směr – hydraulický tlak</a:t>
            </a:r>
            <a:endParaRPr lang="cs-CZ" sz="2000" dirty="0" smtClean="0">
              <a:effectLst/>
              <a:ea typeface="+mn-ea"/>
              <a:cs typeface="+mn-cs"/>
            </a:endParaRPr>
          </a:p>
          <a:p>
            <a:pPr eaLnBrk="1" hangingPunct="1">
              <a:defRPr/>
            </a:pPr>
            <a:endParaRPr lang="cs-CZ" altLang="cs-CZ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85709"/>
            <a:ext cx="5400000" cy="31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  <a:effectLst/>
              </a:rPr>
              <a:t>Čerpadla kapalin - odstředivá</a:t>
            </a:r>
            <a:r>
              <a:rPr lang="cs-CZ" dirty="0" smtClean="0">
                <a:effectLst/>
              </a:rPr>
              <a:t/>
            </a:r>
            <a:br>
              <a:rPr lang="cs-CZ" dirty="0" smtClean="0">
                <a:effectLst/>
              </a:rPr>
            </a:br>
            <a:endParaRPr lang="cs-CZ" altLang="cs-CZ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13787" cy="525621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Řez čerpadlem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altLang="cs-CZ" dirty="0" smtClean="0"/>
          </a:p>
          <a:p>
            <a:pPr marL="0" indent="0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400" dirty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4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400" dirty="0">
              <a:effectLst/>
              <a:latin typeface="Times New Roman"/>
              <a:ea typeface="Times New Roman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altLang="cs-CZ" dirty="0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133600"/>
            <a:ext cx="458152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  <a:effectLst/>
              </a:rPr>
              <a:t>Čerpadla kapalin - odstředivá</a:t>
            </a:r>
            <a:r>
              <a:rPr lang="cs-CZ" dirty="0" smtClean="0">
                <a:effectLst/>
              </a:rPr>
              <a:t/>
            </a:r>
            <a:br>
              <a:rPr lang="cs-CZ" dirty="0" smtClean="0">
                <a:effectLst/>
              </a:rPr>
            </a:br>
            <a:endParaRPr lang="cs-CZ" altLang="cs-CZ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13787" cy="525621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3stupňové čerpadlo – výkres </a:t>
            </a:r>
          </a:p>
          <a:p>
            <a:pPr lvl="1" eaLnBrk="1" hangingPunct="1">
              <a:defRPr/>
            </a:pPr>
            <a:endParaRPr lang="cs-CZ" altLang="cs-CZ" sz="24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altLang="cs-CZ" dirty="0" smtClean="0"/>
          </a:p>
          <a:p>
            <a:pPr marL="0" indent="0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400" dirty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4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400" dirty="0">
              <a:effectLst/>
              <a:latin typeface="Times New Roman"/>
              <a:ea typeface="Times New Roman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altLang="cs-CZ" dirty="0" smtClean="0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65313"/>
            <a:ext cx="68008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  <a:effectLst/>
              </a:rPr>
              <a:t>Proudová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altLang="cs-CZ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600200"/>
            <a:ext cx="8928100" cy="45307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Injektory a </a:t>
            </a:r>
            <a:r>
              <a:rPr lang="cs-CZ" altLang="cs-CZ" dirty="0" smtClean="0"/>
              <a:t>ejektory</a:t>
            </a:r>
          </a:p>
          <a:p>
            <a:pPr lvl="1" eaLnBrk="1" hangingPunct="1">
              <a:defRPr/>
            </a:pPr>
            <a:r>
              <a:rPr lang="cs-CZ" sz="2600" dirty="0">
                <a:effectLst/>
              </a:rPr>
              <a:t>z</a:t>
            </a:r>
            <a:r>
              <a:rPr lang="cs-CZ" sz="2600" baseline="-25000" dirty="0">
                <a:effectLst/>
              </a:rPr>
              <a:t>0</a:t>
            </a:r>
            <a:r>
              <a:rPr lang="cs-CZ" sz="2600" dirty="0">
                <a:effectLst/>
              </a:rPr>
              <a:t> = v</a:t>
            </a:r>
            <a:r>
              <a:rPr lang="cs-CZ" sz="2600" baseline="30000" dirty="0">
                <a:effectLst/>
              </a:rPr>
              <a:t>2</a:t>
            </a:r>
            <a:r>
              <a:rPr lang="cs-CZ" sz="2600" dirty="0">
                <a:effectLst/>
              </a:rPr>
              <a:t>/2</a:t>
            </a:r>
            <a:r>
              <a:rPr lang="cs-CZ" sz="2600" i="1" dirty="0">
                <a:effectLst/>
              </a:rPr>
              <a:t>g</a:t>
            </a:r>
            <a:r>
              <a:rPr lang="cs-CZ" sz="2600" dirty="0">
                <a:effectLst/>
              </a:rPr>
              <a:t>  + ΔP / γ + z = </a:t>
            </a:r>
            <a:r>
              <a:rPr lang="cs-CZ" sz="2600" dirty="0" err="1">
                <a:effectLst/>
              </a:rPr>
              <a:t>konst</a:t>
            </a:r>
            <a:r>
              <a:rPr lang="cs-CZ" sz="2600" dirty="0" smtClean="0">
                <a:effectLst/>
              </a:rPr>
              <a:t>.</a:t>
            </a:r>
          </a:p>
          <a:p>
            <a:pPr lvl="1" eaLnBrk="1" hangingPunct="1">
              <a:defRPr/>
            </a:pPr>
            <a:r>
              <a:rPr lang="cs-CZ" altLang="cs-CZ" sz="2600" dirty="0" smtClean="0">
                <a:effectLst/>
              </a:rPr>
              <a:t>Energie – potenciální x kinetická – </a:t>
            </a:r>
            <a:r>
              <a:rPr lang="cs-CZ" altLang="cs-CZ" sz="2600" dirty="0" smtClean="0">
                <a:effectLst/>
                <a:latin typeface="Symbol" panose="05050102010706020507" pitchFamily="18" charset="2"/>
              </a:rPr>
              <a:t>S</a:t>
            </a:r>
            <a:r>
              <a:rPr lang="cs-CZ" altLang="cs-CZ" sz="2600" dirty="0" smtClean="0">
                <a:effectLst/>
              </a:rPr>
              <a:t> = </a:t>
            </a:r>
            <a:r>
              <a:rPr lang="cs-CZ" altLang="cs-CZ" sz="2600" dirty="0" err="1" smtClean="0">
                <a:effectLst/>
              </a:rPr>
              <a:t>konst</a:t>
            </a:r>
            <a:r>
              <a:rPr lang="cs-CZ" altLang="cs-CZ" sz="2600" dirty="0" smtClean="0">
                <a:effectLst/>
              </a:rPr>
              <a:t>.</a:t>
            </a:r>
            <a:endParaRPr lang="cs-CZ" altLang="cs-CZ" sz="2600" dirty="0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724275"/>
            <a:ext cx="40862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  <a:effectLst/>
              </a:rPr>
              <a:t>Proudová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altLang="cs-CZ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Hnací medium</a:t>
            </a:r>
          </a:p>
          <a:p>
            <a:pPr lvl="1" eaLnBrk="1" hangingPunct="1">
              <a:defRPr/>
            </a:pPr>
            <a:r>
              <a:rPr lang="cs-CZ" altLang="cs-CZ" dirty="0" smtClean="0"/>
              <a:t>Plyn – mísení a rozpad směsi</a:t>
            </a:r>
          </a:p>
          <a:p>
            <a:pPr lvl="1" eaLnBrk="1" hangingPunct="1">
              <a:defRPr/>
            </a:pPr>
            <a:r>
              <a:rPr lang="cs-CZ" altLang="cs-CZ" dirty="0" smtClean="0"/>
              <a:t>Kapalina – podle </a:t>
            </a:r>
            <a:r>
              <a:rPr lang="cs-CZ" altLang="cs-CZ" dirty="0" err="1" smtClean="0"/>
              <a:t>misitelnosti</a:t>
            </a:r>
            <a:r>
              <a:rPr lang="cs-CZ" altLang="cs-CZ" dirty="0" smtClean="0"/>
              <a:t> </a:t>
            </a:r>
          </a:p>
          <a:p>
            <a:pPr lvl="1" eaLnBrk="1" hangingPunct="1">
              <a:defRPr/>
            </a:pPr>
            <a:r>
              <a:rPr lang="cs-CZ" altLang="cs-CZ" dirty="0" smtClean="0"/>
              <a:t>Funguje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cs-CZ" altLang="cs-CZ" dirty="0" smtClean="0"/>
              <a:t>vzájemně</a:t>
            </a:r>
          </a:p>
          <a:p>
            <a:pPr lvl="1" eaLnBrk="1" hangingPunct="1">
              <a:defRPr/>
            </a:pPr>
            <a:endParaRPr lang="cs-CZ" altLang="cs-CZ" dirty="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357563"/>
            <a:ext cx="4660900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TextovéPole 1"/>
          <p:cNvSpPr txBox="1">
            <a:spLocks noChangeArrowheads="1"/>
          </p:cNvSpPr>
          <p:nvPr/>
        </p:nvSpPr>
        <p:spPr bwMode="auto">
          <a:xfrm>
            <a:off x="1403350" y="4821238"/>
            <a:ext cx="1773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Jednoduché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Malá účinnost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Mamutová </a:t>
            </a:r>
            <a:r>
              <a:rPr lang="cs-CZ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čepadla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altLang="cs-CZ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Čerpání kapaliny proudem </a:t>
            </a: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plynu</a:t>
            </a:r>
          </a:p>
          <a:p>
            <a:pPr eaLnBrk="1" hangingPunct="1">
              <a:defRPr/>
            </a:pP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D</a:t>
            </a: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– různé hodnoty </a:t>
            </a: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r</a:t>
            </a: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kapaliny a pěny 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068638"/>
            <a:ext cx="294322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  <a:effectLst/>
              </a:rPr>
              <a:t>Mamutová </a:t>
            </a:r>
            <a:r>
              <a:rPr lang="cs-CZ" smtClean="0">
                <a:solidFill>
                  <a:srgbClr val="FFFF00"/>
                </a:solidFill>
                <a:effectLst/>
              </a:rPr>
              <a:t>čepadla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altLang="cs-CZ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Charakteristiky</a:t>
            </a:r>
          </a:p>
          <a:p>
            <a:pPr lvl="1" eaLnBrk="1" hangingPunct="1">
              <a:defRPr/>
            </a:pPr>
            <a:r>
              <a:rPr lang="cs-CZ" altLang="cs-CZ" dirty="0" smtClean="0"/>
              <a:t>+ velmi jednoduché</a:t>
            </a:r>
          </a:p>
          <a:p>
            <a:pPr lvl="1" eaLnBrk="1" hangingPunct="1">
              <a:defRPr/>
            </a:pPr>
            <a:r>
              <a:rPr lang="cs-CZ" altLang="cs-CZ" dirty="0" smtClean="0"/>
              <a:t>+ žádné mechanické – otáčivé součásti</a:t>
            </a:r>
          </a:p>
          <a:p>
            <a:pPr lvl="1" eaLnBrk="1" hangingPunct="1">
              <a:defRPr/>
            </a:pPr>
            <a:r>
              <a:rPr lang="cs-CZ" altLang="cs-CZ" dirty="0" smtClean="0"/>
              <a:t>+ pracují dobře i při vyšších teplotách (kdy odstředivá nesají)</a:t>
            </a:r>
          </a:p>
          <a:p>
            <a:pPr lvl="1" eaLnBrk="1" hangingPunct="1">
              <a:defRPr/>
            </a:pPr>
            <a:r>
              <a:rPr lang="cs-CZ" altLang="cs-CZ" dirty="0" smtClean="0"/>
              <a:t>- malý výkon a účinnost</a:t>
            </a:r>
          </a:p>
          <a:p>
            <a:pPr lvl="1" eaLnBrk="1" hangingPunct="1">
              <a:defRPr/>
            </a:pPr>
            <a:r>
              <a:rPr lang="cs-CZ" altLang="cs-CZ" dirty="0" smtClean="0"/>
              <a:t>- nutný zdroj stačeného plynu (kompresorová stanice)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  <a:effectLst/>
              </a:rPr>
              <a:t>Monžíky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altLang="cs-CZ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Tlaková nádoba naplněná kapalinou</a:t>
            </a:r>
          </a:p>
          <a:p>
            <a:pPr eaLnBrk="1" hangingPunct="1">
              <a:defRPr/>
            </a:pPr>
            <a:r>
              <a:rPr lang="cs-CZ" altLang="cs-CZ" dirty="0" smtClean="0"/>
              <a:t>Výtlak stlačeným plynem (vzduch aj.)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076575"/>
            <a:ext cx="191452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TextovéPole 1"/>
          <p:cNvSpPr txBox="1">
            <a:spLocks noChangeArrowheads="1"/>
          </p:cNvSpPr>
          <p:nvPr/>
        </p:nvSpPr>
        <p:spPr bwMode="auto">
          <a:xfrm>
            <a:off x="468313" y="3357563"/>
            <a:ext cx="51117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1 – výtlačné potrubí kapaliny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2 – stlačený plyn + výpust ev. vakuum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3 – přítok kapaliny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4 – vstup do výtlačného potrubí, sítko, ventil aj.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solidFill>
                  <a:srgbClr val="FFFF00"/>
                </a:solidFill>
                <a:effectLst/>
              </a:rPr>
              <a:t>Monžíky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altLang="cs-CZ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Malá množství, speciální případy</a:t>
            </a:r>
          </a:p>
          <a:p>
            <a:pPr eaLnBrk="1" hangingPunct="1">
              <a:defRPr/>
            </a:pPr>
            <a:r>
              <a:rPr lang="cs-CZ" altLang="cs-CZ" dirty="0" smtClean="0"/>
              <a:t>Agresivní a hořlavé kapaliny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141663"/>
            <a:ext cx="3195638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TextovéPole 1"/>
          <p:cNvSpPr txBox="1">
            <a:spLocks noChangeArrowheads="1"/>
          </p:cNvSpPr>
          <p:nvPr/>
        </p:nvSpPr>
        <p:spPr bwMode="auto">
          <a:xfrm>
            <a:off x="684213" y="3429000"/>
            <a:ext cx="4319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Přítok samospádem x podtlakem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Regulace hladiny – plovák apod.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Inertní plyn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solidFill>
                  <a:srgbClr val="FFFF00"/>
                </a:solidFill>
              </a:rPr>
              <a:t>Pulzometry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Pohon tlakovou parou</a:t>
            </a:r>
          </a:p>
          <a:p>
            <a:pPr>
              <a:defRPr/>
            </a:pPr>
            <a:r>
              <a:rPr lang="cs-CZ" dirty="0" smtClean="0"/>
              <a:t>Sání podtlakem – kondenzace páry vstřiknutím vody</a:t>
            </a:r>
          </a:p>
          <a:p>
            <a:pPr>
              <a:defRPr/>
            </a:pPr>
            <a:r>
              <a:rPr lang="cs-CZ" dirty="0" smtClean="0"/>
              <a:t>Dvoukomorová uspořádání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  <a:effectLst/>
              </a:rPr>
              <a:t>Energetické nároky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600200"/>
            <a:ext cx="8651875" cy="4530725"/>
          </a:xfrm>
        </p:spPr>
        <p:txBody>
          <a:bodyPr/>
          <a:lstStyle/>
          <a:p>
            <a:pPr eaLnBrk="1" hangingPunct="1">
              <a:defRPr/>
            </a:pPr>
            <a:endParaRPr lang="cs-CZ" dirty="0" smtClean="0">
              <a:effectLst/>
            </a:endParaRPr>
          </a:p>
          <a:p>
            <a:pPr eaLnBrk="1" hangingPunct="1">
              <a:defRPr/>
            </a:pPr>
            <a:r>
              <a:rPr lang="cs-CZ" dirty="0" err="1" smtClean="0">
                <a:effectLst/>
              </a:rPr>
              <a:t>Energie</a:t>
            </a:r>
            <a:r>
              <a:rPr lang="cs-CZ" baseline="-25000" dirty="0" err="1" smtClean="0">
                <a:effectLst/>
              </a:rPr>
              <a:t>dodaná</a:t>
            </a:r>
            <a:r>
              <a:rPr lang="cs-CZ" dirty="0" smtClean="0">
                <a:effectLst/>
              </a:rPr>
              <a:t> = </a:t>
            </a:r>
            <a:r>
              <a:rPr lang="cs-CZ" dirty="0" err="1" smtClean="0">
                <a:effectLst/>
              </a:rPr>
              <a:t>Energie</a:t>
            </a:r>
            <a:r>
              <a:rPr lang="cs-CZ" baseline="-25000" dirty="0" err="1" smtClean="0">
                <a:effectLst/>
              </a:rPr>
              <a:t>užitečná</a:t>
            </a:r>
            <a:r>
              <a:rPr lang="cs-CZ" dirty="0" smtClean="0">
                <a:effectLst/>
              </a:rPr>
              <a:t> + Ztráty </a:t>
            </a:r>
          </a:p>
          <a:p>
            <a:pPr eaLnBrk="1" hangingPunct="1">
              <a:defRPr/>
            </a:pPr>
            <a:r>
              <a:rPr lang="cs-CZ" dirty="0" smtClean="0">
                <a:effectLst/>
              </a:rPr>
              <a:t>Účinnost = </a:t>
            </a:r>
            <a:r>
              <a:rPr lang="cs-CZ" dirty="0" err="1" smtClean="0">
                <a:effectLst/>
              </a:rPr>
              <a:t>Energie</a:t>
            </a:r>
            <a:r>
              <a:rPr lang="cs-CZ" baseline="-25000" dirty="0" err="1" smtClean="0">
                <a:effectLst/>
              </a:rPr>
              <a:t>užitečná</a:t>
            </a:r>
            <a:r>
              <a:rPr lang="cs-CZ" baseline="-25000" dirty="0" smtClean="0">
                <a:effectLst/>
              </a:rPr>
              <a:t> </a:t>
            </a:r>
            <a:r>
              <a:rPr lang="cs-CZ" dirty="0" smtClean="0">
                <a:effectLst/>
              </a:rPr>
              <a:t>/</a:t>
            </a:r>
            <a:r>
              <a:rPr lang="cs-CZ" dirty="0" err="1" smtClean="0">
                <a:effectLst/>
              </a:rPr>
              <a:t>Energie</a:t>
            </a:r>
            <a:r>
              <a:rPr lang="cs-CZ" baseline="-25000" dirty="0" err="1" smtClean="0">
                <a:effectLst/>
              </a:rPr>
              <a:t>dodaná</a:t>
            </a:r>
            <a:endParaRPr lang="cs-CZ" dirty="0" smtClean="0">
              <a:effectLst/>
            </a:endParaRPr>
          </a:p>
          <a:p>
            <a:pPr eaLnBrk="1" hangingPunct="1">
              <a:defRPr/>
            </a:pPr>
            <a:r>
              <a:rPr lang="cs-CZ" dirty="0" smtClean="0">
                <a:effectLst/>
              </a:rPr>
              <a:t>Ztráty – podle typu tekutiny</a:t>
            </a:r>
          </a:p>
          <a:p>
            <a:pPr lvl="1" eaLnBrk="1" hangingPunct="1">
              <a:defRPr/>
            </a:pPr>
            <a:r>
              <a:rPr lang="cs-CZ" dirty="0" smtClean="0">
                <a:effectLst/>
                <a:ea typeface="+mn-ea"/>
                <a:cs typeface="+mn-cs"/>
              </a:rPr>
              <a:t>Mechanické </a:t>
            </a:r>
          </a:p>
          <a:p>
            <a:pPr lvl="1" eaLnBrk="1" hangingPunct="1">
              <a:defRPr/>
            </a:pPr>
            <a:r>
              <a:rPr lang="cs-CZ" dirty="0" smtClean="0">
                <a:effectLst/>
                <a:ea typeface="+mn-ea"/>
                <a:cs typeface="+mn-cs"/>
              </a:rPr>
              <a:t>Volumetrické, tepelné – u plynů  </a:t>
            </a:r>
            <a:endParaRPr lang="cs-CZ" dirty="0" smtClean="0">
              <a:effectLst/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cs-CZ" dirty="0" smtClean="0">
                <a:effectLst/>
                <a:ea typeface="+mn-ea"/>
                <a:cs typeface="+mn-cs"/>
              </a:rPr>
              <a:t>Hydraulické </a:t>
            </a:r>
          </a:p>
          <a:p>
            <a:pPr eaLnBrk="1" hangingPunct="1">
              <a:defRPr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  <a:effectLst/>
              </a:rPr>
              <a:t>Důležité charakteristiky (parametry)</a:t>
            </a:r>
            <a:br>
              <a:rPr lang="cs-CZ" dirty="0" smtClean="0">
                <a:solidFill>
                  <a:srgbClr val="FFFF00"/>
                </a:solidFill>
                <a:effectLst/>
              </a:rPr>
            </a:br>
            <a:endParaRPr lang="cs-CZ" altLang="cs-CZ" dirty="0" smtClean="0">
              <a:solidFill>
                <a:srgbClr val="FFFF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22875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/>
              </a:rPr>
              <a:t>Průtok</a:t>
            </a:r>
            <a:r>
              <a:rPr lang="cs-CZ" dirty="0" smtClean="0">
                <a:effectLst/>
              </a:rPr>
              <a:t> – objem </a:t>
            </a:r>
            <a:r>
              <a:rPr lang="cs-CZ" dirty="0" smtClean="0">
                <a:effectLst/>
              </a:rPr>
              <a:t>tekutiny </a:t>
            </a:r>
            <a:r>
              <a:rPr lang="cs-CZ" dirty="0" smtClean="0">
                <a:effectLst/>
              </a:rPr>
              <a:t>za čas </a:t>
            </a:r>
          </a:p>
          <a:p>
            <a:pPr eaLnBrk="1" hangingPunct="1">
              <a:defRPr/>
            </a:pPr>
            <a:r>
              <a:rPr lang="cs-CZ" b="1" dirty="0" smtClean="0">
                <a:effectLst/>
              </a:rPr>
              <a:t>Tlak</a:t>
            </a:r>
            <a:r>
              <a:rPr lang="cs-CZ" dirty="0" smtClean="0">
                <a:effectLst/>
              </a:rPr>
              <a:t> – jak velký hydraulický odpor musí být překonán – výtlačná výška</a:t>
            </a:r>
          </a:p>
          <a:p>
            <a:pPr eaLnBrk="1" hangingPunct="1">
              <a:defRPr/>
            </a:pPr>
            <a:r>
              <a:rPr lang="cs-CZ" dirty="0" smtClean="0">
                <a:effectLst/>
              </a:rPr>
              <a:t>Liší se u jednotlivých typů čerpadel</a:t>
            </a:r>
          </a:p>
          <a:p>
            <a:pPr eaLnBrk="1" hangingPunct="1">
              <a:defRPr/>
            </a:pPr>
            <a:endParaRPr lang="cs-CZ" altLang="cs-CZ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3719513" cy="302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788024" y="3789040"/>
            <a:ext cx="41651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Čerpadlo</a:t>
            </a:r>
          </a:p>
          <a:p>
            <a:endParaRPr lang="cs-CZ" dirty="0" smtClean="0"/>
          </a:p>
          <a:p>
            <a:r>
              <a:rPr lang="cs-CZ" dirty="0" smtClean="0"/>
              <a:t>Objemové - Positive </a:t>
            </a:r>
            <a:r>
              <a:rPr lang="cs-CZ" dirty="0" err="1" smtClean="0"/>
              <a:t>Displacement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Odstředivé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rgbClr val="FFFF00"/>
                </a:solidFill>
              </a:rPr>
              <a:t>Typy čerpadel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600200"/>
            <a:ext cx="8578850" cy="45307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Hydrostatická – objemová</a:t>
            </a:r>
          </a:p>
          <a:p>
            <a:pPr lvl="1" eaLnBrk="1" hangingPunct="1">
              <a:defRPr/>
            </a:pPr>
            <a:r>
              <a:rPr lang="cs-CZ" altLang="cs-CZ" dirty="0" smtClean="0"/>
              <a:t>Transport uzavřeného objemu mezi pevnou a pohyblivou částí</a:t>
            </a:r>
          </a:p>
          <a:p>
            <a:pPr lvl="1" eaLnBrk="1" hangingPunct="1">
              <a:defRPr/>
            </a:pPr>
            <a:r>
              <a:rPr lang="cs-CZ" altLang="cs-CZ" dirty="0" smtClean="0"/>
              <a:t>Pohyb vratný nebo rotační </a:t>
            </a:r>
          </a:p>
          <a:p>
            <a:pPr eaLnBrk="1" hangingPunct="1">
              <a:defRPr/>
            </a:pPr>
            <a:r>
              <a:rPr lang="cs-CZ" altLang="cs-CZ" dirty="0" smtClean="0"/>
              <a:t>Hydrodynamická</a:t>
            </a:r>
          </a:p>
          <a:p>
            <a:pPr lvl="1" eaLnBrk="1" hangingPunct="1">
              <a:defRPr/>
            </a:pPr>
            <a:r>
              <a:rPr lang="cs-CZ" altLang="cs-CZ" dirty="0" smtClean="0"/>
              <a:t>Rotační odstředivá</a:t>
            </a:r>
          </a:p>
          <a:p>
            <a:pPr lvl="1" eaLnBrk="1" hangingPunct="1">
              <a:defRPr/>
            </a:pPr>
            <a:r>
              <a:rPr lang="cs-CZ" altLang="cs-CZ" dirty="0" smtClean="0"/>
              <a:t>Využití odstředivé resp. setrvačné síly </a:t>
            </a:r>
          </a:p>
          <a:p>
            <a:pPr eaLnBrk="1" hangingPunct="1">
              <a:defRPr/>
            </a:pPr>
            <a:r>
              <a:rPr lang="cs-CZ" altLang="cs-CZ" dirty="0" smtClean="0"/>
              <a:t>Ostatní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rgbClr val="FFFF00"/>
                </a:solidFill>
              </a:rPr>
              <a:t>Typy čerpadel</a:t>
            </a:r>
            <a:endParaRPr lang="cs-CZ" altLang="cs-CZ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Hydrostatická – objemová</a:t>
            </a:r>
          </a:p>
          <a:p>
            <a:pPr lvl="1" eaLnBrk="1" hangingPunct="1">
              <a:defRPr/>
            </a:pPr>
            <a:r>
              <a:rPr lang="cs-CZ" altLang="cs-CZ" dirty="0" smtClean="0"/>
              <a:t>S vratným pohybem</a:t>
            </a:r>
          </a:p>
          <a:p>
            <a:pPr lvl="2" eaLnBrk="1" hangingPunct="1">
              <a:defRPr/>
            </a:pPr>
            <a:r>
              <a:rPr lang="cs-CZ" altLang="cs-CZ" dirty="0" smtClean="0"/>
              <a:t>Pístová, křídlová, plunžrová, </a:t>
            </a:r>
            <a:r>
              <a:rPr lang="cs-CZ" altLang="cs-CZ" dirty="0" err="1" smtClean="0"/>
              <a:t>vlnovcová</a:t>
            </a:r>
            <a:r>
              <a:rPr lang="cs-CZ" altLang="cs-CZ" dirty="0" smtClean="0"/>
              <a:t>, membránová</a:t>
            </a:r>
          </a:p>
          <a:p>
            <a:pPr lvl="1" eaLnBrk="1" hangingPunct="1">
              <a:defRPr/>
            </a:pPr>
            <a:r>
              <a:rPr lang="cs-CZ" altLang="cs-CZ" dirty="0" smtClean="0"/>
              <a:t>Rotační </a:t>
            </a:r>
          </a:p>
          <a:p>
            <a:pPr lvl="2" eaLnBrk="1" hangingPunct="1">
              <a:defRPr/>
            </a:pPr>
            <a:r>
              <a:rPr lang="cs-CZ" altLang="cs-CZ" dirty="0" smtClean="0"/>
              <a:t>Zubová, lamelová, vřetenová, s rotujícími či odvalujícími písty</a:t>
            </a:r>
          </a:p>
          <a:p>
            <a:pPr lvl="1" eaLnBrk="1" hangingPunct="1">
              <a:defRPr/>
            </a:pPr>
            <a:r>
              <a:rPr lang="cs-CZ" altLang="cs-CZ" dirty="0" smtClean="0"/>
              <a:t>Peristaltická - hadicová</a:t>
            </a:r>
          </a:p>
          <a:p>
            <a:pPr lvl="1" eaLnBrk="1" hangingPunct="1">
              <a:defRPr/>
            </a:pPr>
            <a:r>
              <a:rPr lang="cs-CZ" altLang="cs-CZ" dirty="0" smtClean="0"/>
              <a:t>Kombinovaná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rgbClr val="FFFF00"/>
                </a:solidFill>
              </a:rPr>
              <a:t>Typy čerpadel</a:t>
            </a:r>
            <a:endParaRPr lang="cs-CZ" altLang="cs-CZ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Hydrodynamická – rotační</a:t>
            </a:r>
          </a:p>
          <a:p>
            <a:pPr lvl="1" eaLnBrk="1" hangingPunct="1">
              <a:defRPr/>
            </a:pPr>
            <a:r>
              <a:rPr lang="cs-CZ" altLang="cs-CZ" dirty="0" smtClean="0"/>
              <a:t>Odstředivá – radiální a diagonální</a:t>
            </a:r>
          </a:p>
          <a:p>
            <a:pPr lvl="1" eaLnBrk="1" hangingPunct="1">
              <a:defRPr/>
            </a:pPr>
            <a:r>
              <a:rPr lang="cs-CZ" altLang="cs-CZ" dirty="0" smtClean="0"/>
              <a:t>Axiální</a:t>
            </a:r>
          </a:p>
          <a:p>
            <a:pPr lvl="1" eaLnBrk="1" hangingPunct="1">
              <a:defRPr/>
            </a:pPr>
            <a:r>
              <a:rPr lang="cs-CZ" altLang="cs-CZ" dirty="0" smtClean="0"/>
              <a:t>Obvodová</a:t>
            </a:r>
          </a:p>
          <a:p>
            <a:pPr lvl="1" eaLnBrk="1" hangingPunct="1">
              <a:defRPr/>
            </a:pPr>
            <a:r>
              <a:rPr lang="cs-CZ" altLang="cs-CZ" dirty="0" smtClean="0"/>
              <a:t>Labyrintová</a:t>
            </a:r>
          </a:p>
          <a:p>
            <a:pPr lvl="1" eaLnBrk="1" hangingPunct="1">
              <a:defRPr/>
            </a:pPr>
            <a:r>
              <a:rPr lang="cs-CZ" altLang="cs-CZ" dirty="0" smtClean="0"/>
              <a:t>Kombinovaná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rgbClr val="FFFF00"/>
                </a:solidFill>
              </a:rPr>
              <a:t>Typy čerpadel</a:t>
            </a:r>
            <a:endParaRPr lang="cs-CZ" altLang="cs-CZ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Ostatní</a:t>
            </a:r>
          </a:p>
          <a:p>
            <a:pPr lvl="1" eaLnBrk="1" hangingPunct="1">
              <a:defRPr/>
            </a:pPr>
            <a:r>
              <a:rPr lang="cs-CZ" altLang="cs-CZ" dirty="0" smtClean="0"/>
              <a:t>Zdvižná – řetězová, šneková, korečková, zvedací kola</a:t>
            </a:r>
          </a:p>
          <a:p>
            <a:pPr lvl="1" eaLnBrk="1" hangingPunct="1">
              <a:defRPr/>
            </a:pPr>
            <a:r>
              <a:rPr lang="cs-CZ" altLang="cs-CZ" dirty="0" smtClean="0"/>
              <a:t>Proudová – ejektory, injektory, trkače</a:t>
            </a:r>
          </a:p>
          <a:p>
            <a:pPr lvl="1" eaLnBrk="1" hangingPunct="1">
              <a:defRPr/>
            </a:pPr>
            <a:r>
              <a:rPr lang="cs-CZ" altLang="cs-CZ" dirty="0" err="1" smtClean="0"/>
              <a:t>Plynotlaká</a:t>
            </a:r>
            <a:r>
              <a:rPr lang="cs-CZ" altLang="cs-CZ" dirty="0" smtClean="0"/>
              <a:t> – monžíky, pulzometry </a:t>
            </a:r>
          </a:p>
          <a:p>
            <a:pPr lvl="1" eaLnBrk="1" hangingPunct="1">
              <a:defRPr/>
            </a:pPr>
            <a:r>
              <a:rPr lang="cs-CZ" altLang="cs-CZ" dirty="0" smtClean="0"/>
              <a:t>Mamutová </a:t>
            </a:r>
          </a:p>
          <a:p>
            <a:pPr lvl="1" eaLnBrk="1" hangingPunct="1">
              <a:defRPr/>
            </a:pPr>
            <a:r>
              <a:rPr lang="cs-CZ" altLang="cs-CZ" dirty="0" smtClean="0"/>
              <a:t>Elektromagnetická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cs-CZ" altLang="cs-CZ" dirty="0" smtClean="0"/>
              <a:t> </a:t>
            </a:r>
            <a:endParaRPr lang="cs-CZ" altLang="cs-CZ" dirty="0"/>
          </a:p>
          <a:p>
            <a:pPr marL="457200" lvl="1" indent="0" eaLnBrk="1" hangingPunct="1">
              <a:buFontTx/>
              <a:buNone/>
              <a:defRPr/>
            </a:pPr>
            <a:r>
              <a:rPr lang="cs-CZ" altLang="cs-CZ" dirty="0"/>
              <a:t>https://en.wikipedia.org/wiki/Pump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  <a:effectLst/>
              </a:rPr>
              <a:t>Čerpadla kapalin - objemová</a:t>
            </a:r>
            <a:r>
              <a:rPr lang="cs-CZ" dirty="0" smtClean="0">
                <a:effectLst/>
              </a:rPr>
              <a:t/>
            </a:r>
            <a:br>
              <a:rPr lang="cs-CZ" dirty="0" smtClean="0">
                <a:effectLst/>
              </a:rPr>
            </a:br>
            <a:endParaRPr lang="cs-CZ" altLang="cs-CZ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841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</a:rPr>
              <a:t>Vratný pohyb pohyblivé části – pístu, přepážek aj. </a:t>
            </a:r>
          </a:p>
          <a:p>
            <a:pPr eaLnBrk="1" hangingPunct="1">
              <a:defRPr/>
            </a:pPr>
            <a:r>
              <a:rPr lang="cs-CZ" dirty="0" err="1" smtClean="0">
                <a:effectLst/>
              </a:rPr>
              <a:t>Schema</a:t>
            </a:r>
            <a:r>
              <a:rPr lang="cs-CZ" dirty="0" smtClean="0">
                <a:effectLst/>
              </a:rPr>
              <a:t> pístového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>
                <a:effectLst/>
              </a:rPr>
              <a:t>č</a:t>
            </a:r>
            <a:r>
              <a:rPr lang="cs-CZ" dirty="0" smtClean="0">
                <a:effectLst/>
              </a:rPr>
              <a:t>erpadla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 smtClean="0">
                <a:effectLst/>
              </a:rPr>
              <a:t>Teoretický výkon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 smtClean="0">
                <a:effectLst/>
              </a:rPr>
              <a:t>S . l . 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 smtClean="0">
              <a:effectLst/>
            </a:endParaRPr>
          </a:p>
          <a:p>
            <a:pPr eaLnBrk="1" hangingPunct="1">
              <a:defRPr/>
            </a:pPr>
            <a:endParaRPr lang="cs-CZ" altLang="cs-CZ" dirty="0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09800"/>
            <a:ext cx="3810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eměkoule">
  <a:themeElements>
    <a:clrScheme name="Zeměkoul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Zeměkou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Zeměkoul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813</TotalTime>
  <Words>714</Words>
  <Application>Microsoft Office PowerPoint</Application>
  <PresentationFormat>Předvádění na obrazovce (4:3)</PresentationFormat>
  <Paragraphs>187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Zeměkoule</vt:lpstr>
      <vt:lpstr>Chemická technika</vt:lpstr>
      <vt:lpstr>Obecné rysy </vt:lpstr>
      <vt:lpstr>Energetické nároky</vt:lpstr>
      <vt:lpstr>Důležité charakteristiky (parametry) </vt:lpstr>
      <vt:lpstr>Typy čerpadel</vt:lpstr>
      <vt:lpstr>Typy čerpadel</vt:lpstr>
      <vt:lpstr>Typy čerpadel</vt:lpstr>
      <vt:lpstr>Typy čerpadel</vt:lpstr>
      <vt:lpstr>Čerpadla kapalin - objemová </vt:lpstr>
      <vt:lpstr>Čerpadla kapalin - pístová </vt:lpstr>
      <vt:lpstr>Čerpadla kapalin - pístová </vt:lpstr>
      <vt:lpstr>Čerpadla kapalin - pístová </vt:lpstr>
      <vt:lpstr>Čerpadla kapalin - pístová </vt:lpstr>
      <vt:lpstr>Čerpadla kapalin - objemová </vt:lpstr>
      <vt:lpstr>Čerpadla kapalin - objemová </vt:lpstr>
      <vt:lpstr>Čerpadla kapalin - objemová </vt:lpstr>
      <vt:lpstr>Čerpadla kapalin - objemová </vt:lpstr>
      <vt:lpstr>Čerpadla kapalin - odstředivá </vt:lpstr>
      <vt:lpstr>Čerpadla kapalin - odstředivá </vt:lpstr>
      <vt:lpstr>Čerpadla kapalin - odstředivá </vt:lpstr>
      <vt:lpstr>Čerpadla kapalin - odstředivá </vt:lpstr>
      <vt:lpstr>Proudová </vt:lpstr>
      <vt:lpstr>Proudová </vt:lpstr>
      <vt:lpstr>Mamutová čepadla </vt:lpstr>
      <vt:lpstr>Mamutová čepadla </vt:lpstr>
      <vt:lpstr>Monžíky </vt:lpstr>
      <vt:lpstr>Monžíky </vt:lpstr>
      <vt:lpstr>Pulzometry</vt:lpstr>
    </vt:vector>
  </TitlesOfParts>
  <Company>Biochemie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Biochemie a moderní trendy v terapii nemocí</dc:title>
  <dc:creator>Zbořil</dc:creator>
  <cp:lastModifiedBy>Zboril</cp:lastModifiedBy>
  <cp:revision>89</cp:revision>
  <dcterms:created xsi:type="dcterms:W3CDTF">2005-11-22T09:30:36Z</dcterms:created>
  <dcterms:modified xsi:type="dcterms:W3CDTF">2019-09-26T09:46:54Z</dcterms:modified>
</cp:coreProperties>
</file>