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42"/>
  </p:handoutMasterIdLst>
  <p:sldIdLst>
    <p:sldId id="272" r:id="rId2"/>
    <p:sldId id="262" r:id="rId3"/>
    <p:sldId id="263" r:id="rId4"/>
    <p:sldId id="273" r:id="rId5"/>
    <p:sldId id="274" r:id="rId6"/>
    <p:sldId id="275" r:id="rId7"/>
    <p:sldId id="276" r:id="rId8"/>
    <p:sldId id="264" r:id="rId9"/>
    <p:sldId id="265" r:id="rId10"/>
    <p:sldId id="279" r:id="rId11"/>
    <p:sldId id="300" r:id="rId12"/>
    <p:sldId id="277" r:id="rId13"/>
    <p:sldId id="288" r:id="rId14"/>
    <p:sldId id="280" r:id="rId15"/>
    <p:sldId id="283" r:id="rId16"/>
    <p:sldId id="282" r:id="rId17"/>
    <p:sldId id="281" r:id="rId18"/>
    <p:sldId id="284" r:id="rId19"/>
    <p:sldId id="286" r:id="rId20"/>
    <p:sldId id="287" r:id="rId21"/>
    <p:sldId id="285" r:id="rId22"/>
    <p:sldId id="289" r:id="rId23"/>
    <p:sldId id="301" r:id="rId24"/>
    <p:sldId id="290" r:id="rId25"/>
    <p:sldId id="302" r:id="rId26"/>
    <p:sldId id="303" r:id="rId27"/>
    <p:sldId id="304" r:id="rId28"/>
    <p:sldId id="293" r:id="rId29"/>
    <p:sldId id="294" r:id="rId30"/>
    <p:sldId id="305" r:id="rId31"/>
    <p:sldId id="306" r:id="rId32"/>
    <p:sldId id="268" r:id="rId33"/>
    <p:sldId id="269" r:id="rId34"/>
    <p:sldId id="299" r:id="rId35"/>
    <p:sldId id="270" r:id="rId36"/>
    <p:sldId id="298" r:id="rId37"/>
    <p:sldId id="295" r:id="rId38"/>
    <p:sldId id="296" r:id="rId39"/>
    <p:sldId id="297" r:id="rId40"/>
    <p:sldId id="271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49C849C-1443-4979-979A-62E51BD39A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25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4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84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548F-CEF9-4DDF-B726-9B3DD3A4F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8E49-7E72-4A80-A625-B82D829ECF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8BAD-A138-4B0E-873E-4BD25A1365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BF1A-0E85-47BC-B15E-B233A04F5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7655E-CAE1-4B7E-8FAF-811052DE8A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D196-9546-42F8-9FB1-D32DD330E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DADB-950A-47F0-916D-B7AC95F6F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8C62-6A29-4BD3-8BFB-39CC89DCD2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1152-CDEA-4997-876A-AAD1EC2C3C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F981E-0DB3-4A3D-8680-884FE7C6C4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DFDF-640E-4427-A412-AEE1F00134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73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73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73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F6027-1D21-4F59-8C1A-16FF7C0835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Chemická technika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349500"/>
            <a:ext cx="8353425" cy="3289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cs-CZ" sz="4400" dirty="0" smtClean="0">
                <a:effectLst/>
              </a:rPr>
              <a:t>07</a:t>
            </a:r>
            <a:r>
              <a:rPr lang="cs-CZ" sz="4400" dirty="0">
                <a:effectLst/>
              </a:rPr>
              <a:t> </a:t>
            </a:r>
            <a:r>
              <a:rPr lang="cs-CZ" sz="4400" dirty="0" smtClean="0">
                <a:effectLst/>
              </a:rPr>
              <a:t>–  </a:t>
            </a:r>
            <a:r>
              <a:rPr lang="cs-CZ" sz="4400" dirty="0">
                <a:effectLst/>
              </a:rPr>
              <a:t>Fázové separace</a:t>
            </a:r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Petr Zbořil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Kontaktor</a:t>
            </a:r>
            <a:endParaRPr lang="cs-CZ" dirty="0" smtClean="0"/>
          </a:p>
        </p:txBody>
      </p:sp>
      <p:pic>
        <p:nvPicPr>
          <p:cNvPr id="5122" name="Picture 2" descr="po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1276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Kontaktor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915025" cy="475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2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Kontinuální mísení a separace – rotor</a:t>
            </a:r>
          </a:p>
          <a:p>
            <a:pPr lvl="1" eaLnBrk="1" hangingPunct="1">
              <a:defRPr/>
            </a:pPr>
            <a:r>
              <a:rPr lang="cs-CZ" dirty="0" smtClean="0"/>
              <a:t>Vícestupňová </a:t>
            </a:r>
          </a:p>
        </p:txBody>
      </p:sp>
      <p:pic>
        <p:nvPicPr>
          <p:cNvPr id="6146" name="Picture 2" descr="sejmout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736238" cy="383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ejmout0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200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Kontaktory</a:t>
            </a:r>
            <a:r>
              <a:rPr lang="cs-CZ" dirty="0" smtClean="0"/>
              <a:t> v </a:t>
            </a:r>
            <a:r>
              <a:rPr lang="cs-CZ" dirty="0" err="1" smtClean="0"/>
              <a:t>serii</a:t>
            </a:r>
            <a:endParaRPr lang="cs-CZ" dirty="0" smtClean="0"/>
          </a:p>
        </p:txBody>
      </p:sp>
      <p:pic>
        <p:nvPicPr>
          <p:cNvPr id="15362" name="Picture 2" descr="ExtrakceSchema-sejmout0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784391" cy="399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 isolaci penicilinu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187440" cy="412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 isolaci penicilinu</a:t>
            </a:r>
          </a:p>
        </p:txBody>
      </p:sp>
      <p:pic>
        <p:nvPicPr>
          <p:cNvPr id="10242" name="Picture 2" descr="sejmout0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35150"/>
            <a:ext cx="57531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Izolace antibiotik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915150" cy="396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 enzymu</a:t>
            </a:r>
          </a:p>
        </p:txBody>
      </p:sp>
      <p:pic>
        <p:nvPicPr>
          <p:cNvPr id="8194" name="Picture 2" descr="IsolacelEnzymExtrPurifSchema-sejmout0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373722" cy="346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Dvoufázové systémy</a:t>
            </a:r>
          </a:p>
          <a:p>
            <a:pPr lvl="1" eaLnBrk="1" hangingPunct="1">
              <a:defRPr/>
            </a:pPr>
            <a:r>
              <a:rPr lang="cs-CZ" dirty="0" smtClean="0"/>
              <a:t>Též pro </a:t>
            </a:r>
          </a:p>
          <a:p>
            <a:pPr lvl="1" eaLnBrk="1" hangingPunct="1">
              <a:buNone/>
              <a:defRPr/>
            </a:pPr>
            <a:r>
              <a:rPr lang="cs-CZ" dirty="0" smtClean="0"/>
              <a:t>heterogenní</a:t>
            </a:r>
          </a:p>
          <a:p>
            <a:pPr lvl="1" eaLnBrk="1" hangingPunct="1">
              <a:buNone/>
              <a:defRPr/>
            </a:pPr>
            <a:r>
              <a:rPr lang="cs-CZ" dirty="0" smtClean="0"/>
              <a:t>reakce</a:t>
            </a:r>
          </a:p>
        </p:txBody>
      </p:sp>
      <p:pic>
        <p:nvPicPr>
          <p:cNvPr id="11266" name="Picture 2" descr="sejmout0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03400"/>
            <a:ext cx="5041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Dvoufázové systémy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8067675" cy="4307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Fázové separace</a:t>
            </a:r>
            <a:br>
              <a:rPr lang="cs-CZ" dirty="0"/>
            </a:br>
            <a:endParaRPr lang="cs-CZ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Přechod složky mezi fázemi</a:t>
            </a:r>
          </a:p>
          <a:p>
            <a:pPr lvl="2" eaLnBrk="1" hangingPunct="1">
              <a:defRPr/>
            </a:pPr>
            <a:r>
              <a:rPr lang="cs-CZ" sz="2000" dirty="0"/>
              <a:t>Možnost chemických změn (reakce</a:t>
            </a:r>
            <a:r>
              <a:rPr lang="cs-CZ" sz="2000" dirty="0" smtClean="0"/>
              <a:t>)</a:t>
            </a:r>
          </a:p>
          <a:p>
            <a:pPr lvl="1" eaLnBrk="1" hangingPunct="1">
              <a:defRPr/>
            </a:pPr>
            <a:r>
              <a:rPr lang="cs-CZ" sz="2400" dirty="0" smtClean="0"/>
              <a:t>Pevnou a kapalnou</a:t>
            </a:r>
          </a:p>
          <a:p>
            <a:pPr lvl="2" eaLnBrk="1" hangingPunct="1">
              <a:defRPr/>
            </a:pPr>
            <a:r>
              <a:rPr lang="cs-CZ" dirty="0" smtClean="0"/>
              <a:t>Extrakce</a:t>
            </a:r>
          </a:p>
          <a:p>
            <a:pPr lvl="2" eaLnBrk="1" hangingPunct="1">
              <a:defRPr/>
            </a:pPr>
            <a:r>
              <a:rPr lang="cs-CZ" dirty="0" smtClean="0"/>
              <a:t>Adsorpce aj.</a:t>
            </a:r>
          </a:p>
          <a:p>
            <a:pPr lvl="1" eaLnBrk="1" hangingPunct="1">
              <a:defRPr/>
            </a:pPr>
            <a:r>
              <a:rPr lang="cs-CZ" sz="2400" dirty="0" err="1" smtClean="0"/>
              <a:t>Nemisitelnými</a:t>
            </a:r>
            <a:r>
              <a:rPr lang="cs-CZ" sz="2400" dirty="0" smtClean="0"/>
              <a:t> kapalinami</a:t>
            </a:r>
          </a:p>
          <a:p>
            <a:pPr lvl="2" eaLnBrk="1" hangingPunct="1">
              <a:defRPr/>
            </a:pPr>
            <a:r>
              <a:rPr lang="cs-CZ" dirty="0" smtClean="0"/>
              <a:t>Extrakce</a:t>
            </a:r>
          </a:p>
          <a:p>
            <a:pPr lvl="1" eaLnBrk="1" hangingPunct="1">
              <a:defRPr/>
            </a:pPr>
            <a:r>
              <a:rPr lang="cs-CZ" sz="2400" dirty="0" smtClean="0"/>
              <a:t>Kapalnou a plynnou</a:t>
            </a:r>
          </a:p>
          <a:p>
            <a:pPr lvl="2" eaLnBrk="1" hangingPunct="1">
              <a:defRPr/>
            </a:pPr>
            <a:r>
              <a:rPr lang="cs-CZ" dirty="0" smtClean="0"/>
              <a:t>Absorpce a </a:t>
            </a:r>
            <a:r>
              <a:rPr lang="cs-CZ" dirty="0" err="1" smtClean="0"/>
              <a:t>exsorbce</a:t>
            </a:r>
            <a:endParaRPr lang="cs-CZ" dirty="0" smtClean="0"/>
          </a:p>
          <a:p>
            <a:pPr lvl="1" eaLnBrk="1" hangingPunct="1">
              <a:defRPr/>
            </a:pPr>
            <a:r>
              <a:rPr lang="cs-CZ" sz="2400" dirty="0" smtClean="0"/>
              <a:t>Pevnou a plynnou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Dvoufázové systémy – příklady </a:t>
            </a:r>
          </a:p>
        </p:txBody>
      </p:sp>
      <p:pic>
        <p:nvPicPr>
          <p:cNvPr id="14338" name="Picture 2" descr="sejmout0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508242" cy="446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 proteinu</a:t>
            </a:r>
          </a:p>
        </p:txBody>
      </p:sp>
      <p:pic>
        <p:nvPicPr>
          <p:cNvPr id="13314" name="Picture 2" descr="sejmout0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056986" cy="463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46931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/>
              <a:t>Superkritická fluidní extrakce - SFE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lvl="0"/>
            <a:r>
              <a:rPr lang="cs-CZ" sz="2400" dirty="0" smtClean="0"/>
              <a:t>Extrakce superkritickou kapalinou (kapalinou v nadkritickém stavu)</a:t>
            </a:r>
          </a:p>
          <a:p>
            <a:pPr lvl="0"/>
            <a:r>
              <a:rPr lang="cs-CZ" sz="2400" dirty="0" smtClean="0"/>
              <a:t>Má-li plyn teplotu vyšší než je jeho kritická teplota, nemůže být zkapalněn žádným tlakem</a:t>
            </a:r>
          </a:p>
          <a:p>
            <a:pPr lvl="0"/>
            <a:r>
              <a:rPr lang="cs-CZ" sz="2400" dirty="0" smtClean="0"/>
              <a:t>Při vysokém tlaku (desítky </a:t>
            </a:r>
            <a:r>
              <a:rPr lang="cs-CZ" sz="2400" dirty="0" err="1" smtClean="0"/>
              <a:t>MPa</a:t>
            </a:r>
            <a:r>
              <a:rPr lang="cs-CZ" sz="2400" dirty="0" smtClean="0"/>
              <a:t>) však tento plyn přechází do stavu nadkritické kapaliny</a:t>
            </a:r>
          </a:p>
          <a:p>
            <a:pPr lvl="0"/>
            <a:r>
              <a:rPr lang="cs-CZ" sz="2400" dirty="0" smtClean="0"/>
              <a:t>Nadkritická kapalina má některé vlastnosti typické pro plyny (malá viskozita), ale jiné spíše pro kapaliny </a:t>
            </a:r>
            <a:r>
              <a:rPr lang="cs-CZ" sz="2400" smtClean="0"/>
              <a:t>(vyšší hustota</a:t>
            </a:r>
            <a:r>
              <a:rPr lang="cs-CZ" sz="2400" dirty="0" smtClean="0"/>
              <a:t>)</a:t>
            </a:r>
          </a:p>
          <a:p>
            <a:pPr lvl="0"/>
            <a:r>
              <a:rPr lang="cs-CZ" sz="2400" dirty="0" smtClean="0"/>
              <a:t>Díky nízké viskozitě superkritická kapalina snadno proniká vzorkem tuhé látky </a:t>
            </a:r>
          </a:p>
          <a:p>
            <a:pPr eaLnBrk="1" hangingPunct="1"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46931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/>
              <a:t>Superkritická fluidní extrakce - SFE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lvl="0"/>
            <a:r>
              <a:rPr lang="cs-CZ" sz="2000" dirty="0" smtClean="0"/>
              <a:t>Nejčastěji se pro SFE používá 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v nadkritickém stavu</a:t>
            </a:r>
          </a:p>
          <a:p>
            <a:pPr lvl="0"/>
            <a:r>
              <a:rPr lang="cs-CZ" sz="2000" dirty="0" smtClean="0"/>
              <a:t>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je vhodný k extrahování nepolárních látek</a:t>
            </a:r>
          </a:p>
          <a:p>
            <a:pPr lvl="0"/>
            <a:r>
              <a:rPr lang="cs-CZ" sz="2000" dirty="0" smtClean="0"/>
              <a:t>Po skončení extrakce lze superkritický 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oddělit od směsi odpařením </a:t>
            </a:r>
          </a:p>
          <a:p>
            <a:pPr lvl="0"/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r>
              <a:rPr lang="cs-CZ" sz="2000" i="1" dirty="0" smtClean="0"/>
              <a:t>Fázový diagram CO</a:t>
            </a:r>
            <a:r>
              <a:rPr lang="cs-CZ" sz="2000" i="1" baseline="-25000" dirty="0" smtClean="0"/>
              <a:t>2</a:t>
            </a:r>
            <a:endParaRPr lang="cs-CZ" sz="2000" i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16" y="2348880"/>
            <a:ext cx="4716780" cy="441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46931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/>
              <a:t>Superkritická fluidní extrakce - SFE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Vlastnosti tekutin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108572" cy="38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46931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/>
              <a:t>Superkritická fluidní extrakce - SFE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SF vhodné pro biotechnologické aplikace</a:t>
            </a:r>
          </a:p>
        </p:txBody>
      </p:sp>
      <p:pic>
        <p:nvPicPr>
          <p:cNvPr id="4" name="Obrázek 3" descr="sejmout00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616624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2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46931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/>
              <a:t>Superkritická fluidní extrakce - SFE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Schematické znázornění pro izolaci, užívá se i pro analýzu (chromatografie)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48768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1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46931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/>
              <a:t>Superkritická fluidní extrakce - SFE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Průmyslové zařízení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38275"/>
            <a:ext cx="4572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Absorpce</a:t>
            </a:r>
            <a:endParaRPr lang="cs-CZ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 smtClean="0"/>
              <a:t>Pohlcování (do druhé fáze) – opak extrakce</a:t>
            </a:r>
          </a:p>
          <a:p>
            <a:pPr lvl="0"/>
            <a:r>
              <a:rPr lang="cs-CZ" dirty="0" smtClean="0"/>
              <a:t>Typicky plyny do kapaliny</a:t>
            </a:r>
          </a:p>
          <a:p>
            <a:pPr lvl="0"/>
            <a:r>
              <a:rPr lang="cs-CZ" dirty="0" smtClean="0"/>
              <a:t>Exotermní pochod, může zahrnovat chemickou reakci – </a:t>
            </a:r>
            <a:r>
              <a:rPr lang="cs-CZ" dirty="0" err="1" smtClean="0"/>
              <a:t>chemisorpce</a:t>
            </a:r>
            <a:r>
              <a:rPr lang="cs-CZ" dirty="0" smtClean="0"/>
              <a:t>  </a:t>
            </a:r>
          </a:p>
          <a:p>
            <a:pPr lvl="0"/>
            <a:r>
              <a:rPr lang="cs-CZ" dirty="0" smtClean="0"/>
              <a:t>Odstranění kontaminujících příměsí z plynu – odsiřování </a:t>
            </a:r>
          </a:p>
          <a:p>
            <a:pPr lvl="0"/>
            <a:r>
              <a:rPr lang="cs-CZ" dirty="0" smtClean="0"/>
              <a:t>Zachycení cenných komponent (pak desorpce)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Absorpce</a:t>
            </a:r>
            <a:endParaRPr lang="cs-CZ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968552"/>
          </a:xfrm>
        </p:spPr>
        <p:txBody>
          <a:bodyPr/>
          <a:lstStyle/>
          <a:p>
            <a:r>
              <a:rPr lang="cs-CZ" dirty="0" smtClean="0"/>
              <a:t>Zařízení</a:t>
            </a:r>
            <a:endParaRPr lang="cs-CZ" sz="2800" dirty="0" smtClean="0"/>
          </a:p>
          <a:p>
            <a:pPr lvl="1"/>
            <a:r>
              <a:rPr lang="cs-CZ" dirty="0" smtClean="0"/>
              <a:t>Povrchové </a:t>
            </a:r>
            <a:r>
              <a:rPr lang="cs-CZ" dirty="0" err="1" smtClean="0"/>
              <a:t>absorbéry</a:t>
            </a:r>
            <a:r>
              <a:rPr lang="cs-CZ" dirty="0" smtClean="0"/>
              <a:t> – </a:t>
            </a:r>
            <a:r>
              <a:rPr lang="cs-CZ" dirty="0" err="1" smtClean="0"/>
              <a:t>celarie</a:t>
            </a:r>
            <a:r>
              <a:rPr lang="cs-CZ" dirty="0" smtClean="0"/>
              <a:t> </a:t>
            </a:r>
            <a:endParaRPr lang="cs-CZ" sz="2400" dirty="0" smtClean="0"/>
          </a:p>
          <a:p>
            <a:pPr lvl="2"/>
            <a:r>
              <a:rPr lang="cs-CZ" dirty="0" smtClean="0"/>
              <a:t>Snadno rozpustné </a:t>
            </a:r>
            <a:r>
              <a:rPr lang="cs-CZ" dirty="0"/>
              <a:t>p</a:t>
            </a:r>
            <a:r>
              <a:rPr lang="cs-CZ" dirty="0" smtClean="0"/>
              <a:t>lyny, reagují s kapalinou apod.</a:t>
            </a:r>
            <a:endParaRPr lang="cs-CZ" sz="2000" dirty="0" smtClean="0"/>
          </a:p>
          <a:p>
            <a:pPr lvl="2"/>
            <a:r>
              <a:rPr lang="cs-CZ" dirty="0" smtClean="0"/>
              <a:t>Chlazení </a:t>
            </a:r>
            <a:endParaRPr lang="cs-CZ" sz="2000" dirty="0" smtClean="0"/>
          </a:p>
          <a:p>
            <a:pPr lvl="1"/>
            <a:r>
              <a:rPr lang="cs-CZ" dirty="0" err="1" smtClean="0"/>
              <a:t>Absorbéry</a:t>
            </a:r>
            <a:r>
              <a:rPr lang="cs-CZ" dirty="0" smtClean="0"/>
              <a:t> s mechanickým rozstřikováním kapaliny</a:t>
            </a:r>
            <a:endParaRPr lang="cs-CZ" sz="2400" dirty="0" smtClean="0"/>
          </a:p>
          <a:p>
            <a:pPr lvl="2"/>
            <a:r>
              <a:rPr lang="cs-CZ" dirty="0" smtClean="0"/>
              <a:t>Bez výplně</a:t>
            </a:r>
            <a:endParaRPr lang="cs-CZ" sz="2000" dirty="0" smtClean="0"/>
          </a:p>
          <a:p>
            <a:pPr lvl="2"/>
            <a:r>
              <a:rPr lang="cs-CZ" dirty="0" smtClean="0"/>
              <a:t>S výplní</a:t>
            </a:r>
            <a:endParaRPr lang="cs-CZ" sz="2000" dirty="0" smtClean="0"/>
          </a:p>
          <a:p>
            <a:pPr lvl="3"/>
            <a:r>
              <a:rPr lang="cs-CZ" dirty="0" smtClean="0"/>
              <a:t>Nepřerušená kolona</a:t>
            </a:r>
            <a:endParaRPr lang="cs-CZ" sz="1600" dirty="0" smtClean="0"/>
          </a:p>
          <a:p>
            <a:pPr lvl="3"/>
            <a:r>
              <a:rPr lang="cs-CZ" dirty="0" smtClean="0"/>
              <a:t>Patrová kolona </a:t>
            </a:r>
            <a:endParaRPr lang="cs-CZ" sz="1600" dirty="0" smtClean="0"/>
          </a:p>
          <a:p>
            <a:r>
              <a:rPr lang="cs-CZ" dirty="0" smtClean="0"/>
              <a:t> </a:t>
            </a:r>
            <a:endParaRPr lang="cs-CZ" sz="2800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09075" cy="4530725"/>
          </a:xfrm>
        </p:spPr>
        <p:txBody>
          <a:bodyPr/>
          <a:lstStyle/>
          <a:p>
            <a:pPr>
              <a:buFont typeface="Symbol" pitchFamily="18" charset="2"/>
              <a:buChar char=""/>
              <a:tabLst>
                <a:tab pos="228600" algn="l"/>
              </a:tabLst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Separační metoda založená na kontaktu dvou makroskopicky zřetelně oddělených nemísitelných fází </a:t>
            </a:r>
          </a:p>
          <a:p>
            <a:pPr>
              <a:buFont typeface="Symbol" pitchFamily="18" charset="2"/>
              <a:buChar char=""/>
              <a:tabLst>
                <a:tab pos="228600" algn="l"/>
              </a:tabLst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Slouží nejen k separaci, ale i k </a:t>
            </a:r>
            <a:r>
              <a:rPr lang="cs-CZ" dirty="0" err="1" smtClean="0">
                <a:effectLst/>
                <a:latin typeface="Times New Roman" pitchFamily="18" charset="0"/>
                <a:cs typeface="Times New Roman" pitchFamily="18" charset="0"/>
              </a:rPr>
              <a:t>zakoncentrování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effectLst/>
                <a:latin typeface="Times New Roman" pitchFamily="18" charset="0"/>
                <a:cs typeface="Times New Roman" pitchFamily="18" charset="0"/>
              </a:rPr>
              <a:t>analytu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Symbol" pitchFamily="18" charset="2"/>
              <a:buChar char=""/>
              <a:tabLst>
                <a:tab pos="228600" algn="l"/>
              </a:tabLst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Extrakce mají veliký význam pro praktickou analýzu i pro preparativní účely</a:t>
            </a:r>
          </a:p>
          <a:p>
            <a:pPr>
              <a:buFont typeface="Symbol" pitchFamily="18" charset="2"/>
              <a:buChar char=""/>
              <a:tabLst>
                <a:tab pos="228600" algn="l"/>
              </a:tabLst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Způsob podle účelu – </a:t>
            </a:r>
            <a:r>
              <a:rPr lang="cs-CZ" u="sng" dirty="0" smtClean="0">
                <a:effectLst/>
                <a:latin typeface="Times New Roman" pitchFamily="18" charset="0"/>
                <a:cs typeface="Times New Roman" pitchFamily="18" charset="0"/>
              </a:rPr>
              <a:t>získání extraktu 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x vyčištění extrahovaného materiálu</a:t>
            </a:r>
          </a:p>
          <a:p>
            <a:pPr eaLnBrk="1" hangingPunct="1">
              <a:tabLst>
                <a:tab pos="228600" algn="l"/>
              </a:tabLst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Absorpce</a:t>
            </a:r>
            <a:endParaRPr lang="cs-CZ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968552"/>
          </a:xfrm>
        </p:spPr>
        <p:txBody>
          <a:bodyPr/>
          <a:lstStyle/>
          <a:p>
            <a:r>
              <a:rPr lang="cs-CZ" dirty="0" smtClean="0"/>
              <a:t>Povrchové absorbéry – </a:t>
            </a:r>
            <a:r>
              <a:rPr lang="cs-CZ" dirty="0" err="1" smtClean="0"/>
              <a:t>celarie</a:t>
            </a:r>
            <a:r>
              <a:rPr lang="cs-CZ" dirty="0" smtClean="0"/>
              <a:t> </a:t>
            </a:r>
            <a:endParaRPr lang="cs-CZ" sz="2400" dirty="0" smtClean="0"/>
          </a:p>
          <a:p>
            <a:pPr lvl="2"/>
            <a:endParaRPr lang="cs-CZ" sz="2000" dirty="0" smtClean="0"/>
          </a:p>
          <a:p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886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08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Absorpce</a:t>
            </a:r>
            <a:endParaRPr lang="cs-CZ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968552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/>
              <a:t>Absorbéry </a:t>
            </a:r>
            <a:r>
              <a:rPr lang="cs-CZ" sz="2400" dirty="0"/>
              <a:t>s mechanickým rozstřikováním kapaliny</a:t>
            </a:r>
          </a:p>
          <a:p>
            <a:endParaRPr lang="cs-CZ" sz="2800" dirty="0" smtClean="0"/>
          </a:p>
          <a:p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5148"/>
            <a:ext cx="4266438" cy="427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97" y="2118961"/>
            <a:ext cx="512064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65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Absorpce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Desorpce</a:t>
            </a:r>
          </a:p>
          <a:p>
            <a:pPr lvl="1"/>
            <a:r>
              <a:rPr lang="cs-CZ" dirty="0" smtClean="0"/>
              <a:t>Dodání tepla – endotermní pochod</a:t>
            </a:r>
          </a:p>
          <a:p>
            <a:pPr lvl="1"/>
            <a:r>
              <a:rPr lang="cs-CZ" dirty="0" err="1" smtClean="0"/>
              <a:t>Ochuzovací</a:t>
            </a:r>
            <a:r>
              <a:rPr lang="cs-CZ" dirty="0" smtClean="0"/>
              <a:t> kolony – inertní plyn (vzduch, pára)</a:t>
            </a:r>
          </a:p>
          <a:p>
            <a:pPr lvl="1"/>
            <a:r>
              <a:rPr lang="cs-CZ" dirty="0" smtClean="0"/>
              <a:t>Destilace, rektifikace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 a desorpce</a:t>
            </a:r>
            <a:endParaRPr lang="cs-CZ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Separace a čištění </a:t>
            </a:r>
          </a:p>
          <a:p>
            <a:pPr lvl="1"/>
            <a:r>
              <a:rPr lang="cs-CZ" dirty="0" smtClean="0"/>
              <a:t>isolace produktu nebo odstranění balastu</a:t>
            </a:r>
          </a:p>
          <a:p>
            <a:r>
              <a:rPr lang="cs-CZ" dirty="0" err="1" smtClean="0"/>
              <a:t>Adsorbenty</a:t>
            </a:r>
            <a:r>
              <a:rPr lang="cs-CZ" dirty="0" smtClean="0"/>
              <a:t> – C, hlinky, SiO</a:t>
            </a:r>
            <a:r>
              <a:rPr lang="cs-CZ" baseline="-25000" dirty="0" smtClean="0"/>
              <a:t>2</a:t>
            </a:r>
            <a:endParaRPr lang="cs-CZ" dirty="0" smtClean="0"/>
          </a:p>
          <a:p>
            <a:r>
              <a:rPr lang="cs-CZ" dirty="0" smtClean="0"/>
              <a:t>a = </a:t>
            </a:r>
            <a:r>
              <a:rPr lang="cs-CZ" dirty="0" err="1" smtClean="0"/>
              <a:t>a</a:t>
            </a:r>
            <a:r>
              <a:rPr lang="cs-CZ" baseline="-25000" dirty="0" err="1" smtClean="0"/>
              <a:t>max</a:t>
            </a:r>
            <a:r>
              <a:rPr lang="cs-CZ" dirty="0" smtClean="0"/>
              <a:t> . b . p / (1+</a:t>
            </a:r>
            <a:r>
              <a:rPr lang="cs-CZ" dirty="0" err="1" smtClean="0"/>
              <a:t>bp</a:t>
            </a:r>
            <a:r>
              <a:rPr lang="cs-CZ" dirty="0" smtClean="0"/>
              <a:t>)  		</a:t>
            </a:r>
          </a:p>
          <a:p>
            <a:pPr lvl="1"/>
            <a:r>
              <a:rPr lang="cs-CZ" dirty="0" smtClean="0"/>
              <a:t>p = tlak (plyn) </a:t>
            </a:r>
            <a:r>
              <a:rPr lang="cs-CZ" dirty="0" err="1" smtClean="0"/>
              <a:t>ev</a:t>
            </a:r>
            <a:r>
              <a:rPr lang="cs-CZ" dirty="0" smtClean="0"/>
              <a:t>. koncentrace </a:t>
            </a:r>
          </a:p>
          <a:p>
            <a:r>
              <a:rPr lang="cs-CZ" dirty="0" smtClean="0"/>
              <a:t>C</a:t>
            </a:r>
            <a:r>
              <a:rPr lang="cs-CZ" baseline="-25000" dirty="0" smtClean="0"/>
              <a:t>a</a:t>
            </a:r>
            <a:r>
              <a:rPr lang="cs-CZ" dirty="0" smtClean="0"/>
              <a:t> = k (V (C</a:t>
            </a:r>
            <a:r>
              <a:rPr lang="cs-CZ" baseline="-25000" dirty="0" smtClean="0"/>
              <a:t>0</a:t>
            </a:r>
            <a:r>
              <a:rPr lang="cs-CZ" dirty="0" smtClean="0"/>
              <a:t> –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eq</a:t>
            </a:r>
            <a:r>
              <a:rPr lang="cs-CZ" dirty="0" smtClean="0"/>
              <a:t>))</a:t>
            </a:r>
          </a:p>
          <a:p>
            <a:pPr lvl="1"/>
            <a:r>
              <a:rPr lang="cs-CZ" dirty="0" smtClean="0"/>
              <a:t>C</a:t>
            </a:r>
            <a:r>
              <a:rPr lang="cs-CZ" baseline="-25000" dirty="0" smtClean="0"/>
              <a:t>a</a:t>
            </a:r>
            <a:r>
              <a:rPr lang="cs-CZ" dirty="0" smtClean="0"/>
              <a:t> = f(C</a:t>
            </a:r>
            <a:r>
              <a:rPr lang="cs-CZ" baseline="-25000" dirty="0" smtClean="0"/>
              <a:t>0</a:t>
            </a:r>
            <a:r>
              <a:rPr lang="cs-CZ" dirty="0" smtClean="0"/>
              <a:t>)	- izotermy 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 a desorpce</a:t>
            </a:r>
            <a:endParaRPr lang="cs-CZ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Langmuirova</a:t>
            </a:r>
            <a:r>
              <a:rPr lang="cs-CZ" dirty="0" smtClean="0"/>
              <a:t> izoterma</a:t>
            </a:r>
          </a:p>
        </p:txBody>
      </p:sp>
      <p:pic>
        <p:nvPicPr>
          <p:cNvPr id="4" name="Picture 2" descr="http://upload.wikimedia.org/wikipedia/commons/thumb/5/52/Izoterma.png/640px-Izoter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3590925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Iontoměniče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Vazba a disociace iontů – výměna</a:t>
            </a:r>
          </a:p>
          <a:p>
            <a:pPr lvl="1" eaLnBrk="1" hangingPunct="1">
              <a:defRPr/>
            </a:pPr>
            <a:r>
              <a:rPr lang="cs-CZ" dirty="0" smtClean="0"/>
              <a:t>Chemická interakce</a:t>
            </a:r>
          </a:p>
          <a:p>
            <a:pPr lvl="1" eaLnBrk="1" hangingPunct="1">
              <a:defRPr/>
            </a:pPr>
            <a:r>
              <a:rPr lang="cs-CZ" dirty="0" smtClean="0"/>
              <a:t>Ustavení a porušování </a:t>
            </a:r>
            <a:r>
              <a:rPr lang="cs-CZ" dirty="0" err="1" smtClean="0"/>
              <a:t>rovnováh</a:t>
            </a: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K</a:t>
            </a:r>
            <a:r>
              <a:rPr lang="cs-CZ" baseline="-25000" dirty="0" smtClean="0"/>
              <a:t>D</a:t>
            </a:r>
            <a:r>
              <a:rPr lang="cs-CZ" dirty="0" smtClean="0"/>
              <a:t> = (A/B)</a:t>
            </a:r>
            <a:r>
              <a:rPr lang="cs-CZ" baseline="-25000" dirty="0" smtClean="0"/>
              <a:t>l</a:t>
            </a:r>
            <a:r>
              <a:rPr lang="cs-CZ" dirty="0" smtClean="0"/>
              <a:t> . (B/A)</a:t>
            </a:r>
            <a:r>
              <a:rPr lang="cs-CZ" baseline="-25000" dirty="0" smtClean="0"/>
              <a:t>s</a:t>
            </a: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Distribuční izotermy strmé – saturace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Iontoměniče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Distribuční izotermy – různé konstanty selektivity</a:t>
            </a:r>
          </a:p>
        </p:txBody>
      </p:sp>
      <p:pic>
        <p:nvPicPr>
          <p:cNvPr id="4" name="Picture 4" descr="Equilibrium isotherm for di-univalent exchange. From Rousseau R.W. (1987) Handbook of Separation Process Technology, John Wiley &amp; Sons Inc, with permiss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480" y="1412776"/>
            <a:ext cx="4160520" cy="4160520"/>
          </a:xfrm>
          <a:prstGeom prst="rect">
            <a:avLst/>
          </a:prstGeom>
          <a:noFill/>
        </p:spPr>
      </p:pic>
      <p:pic>
        <p:nvPicPr>
          <p:cNvPr id="5" name="Obrázek 4" descr="c4ra09460c-f2_hi-r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453890" cy="417652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Iontoměniče</a:t>
            </a:r>
            <a:endParaRPr lang="cs-CZ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Anex</a:t>
            </a:r>
            <a:r>
              <a:rPr lang="cs-CZ" dirty="0" smtClean="0"/>
              <a:t> – </a:t>
            </a:r>
            <a:r>
              <a:rPr lang="cs-CZ" dirty="0" err="1" smtClean="0"/>
              <a:t>aminometyl</a:t>
            </a:r>
            <a:r>
              <a:rPr lang="cs-CZ" dirty="0" smtClean="0"/>
              <a:t>-PS-DVB</a:t>
            </a:r>
          </a:p>
          <a:p>
            <a:endParaRPr lang="cs-CZ" dirty="0" smtClean="0"/>
          </a:p>
        </p:txBody>
      </p:sp>
      <p:pic>
        <p:nvPicPr>
          <p:cNvPr id="6" name="Picture 2" descr="Ionexy-sejmout0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594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Iontoměniče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Katex na bázi sulfonovaného PS-DVB a PMA-DVB</a:t>
            </a:r>
          </a:p>
        </p:txBody>
      </p:sp>
      <p:pic>
        <p:nvPicPr>
          <p:cNvPr id="4" name="Picture 3" descr="Ionexy-sejmout0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7594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Iontoměniče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err="1" smtClean="0"/>
              <a:t>Schema</a:t>
            </a:r>
            <a:r>
              <a:rPr lang="cs-CZ" dirty="0" smtClean="0"/>
              <a:t> katexu a </a:t>
            </a:r>
            <a:r>
              <a:rPr lang="cs-CZ" dirty="0" err="1" smtClean="0"/>
              <a:t>anexu</a:t>
            </a:r>
            <a:endParaRPr lang="cs-CZ" dirty="0" smtClean="0"/>
          </a:p>
        </p:txBody>
      </p:sp>
      <p:pic>
        <p:nvPicPr>
          <p:cNvPr id="4" name="Picture 4" descr="Ionex-sejmout0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9753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cs-CZ" b="1" dirty="0">
                <a:effectLst/>
                <a:latin typeface="Times New Roman"/>
                <a:ea typeface="Times New Roman"/>
              </a:rPr>
              <a:t>Solid – </a:t>
            </a:r>
            <a:r>
              <a:rPr lang="cs-CZ" b="1" dirty="0" err="1">
                <a:effectLst/>
                <a:latin typeface="Times New Roman"/>
                <a:ea typeface="Times New Roman"/>
              </a:rPr>
              <a:t>liquid</a:t>
            </a:r>
            <a:endParaRPr lang="cs-CZ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Clr>
                <a:srgbClr val="FFFFCC"/>
              </a:buClr>
              <a:defRPr/>
            </a:pPr>
            <a:r>
              <a:rPr lang="cs-CZ" sz="2400" dirty="0">
                <a:effectLst/>
                <a:latin typeface="Times New Roman"/>
                <a:ea typeface="Times New Roman"/>
              </a:rPr>
              <a:t>dm/</a:t>
            </a:r>
            <a:r>
              <a:rPr lang="cs-CZ" sz="2400" dirty="0" err="1">
                <a:effectLst/>
                <a:latin typeface="Times New Roman"/>
                <a:ea typeface="Times New Roman"/>
              </a:rPr>
              <a:t>dt</a:t>
            </a:r>
            <a:r>
              <a:rPr lang="cs-CZ" sz="2400" dirty="0">
                <a:effectLst/>
                <a:latin typeface="Times New Roman"/>
                <a:ea typeface="Times New Roman"/>
              </a:rPr>
              <a:t> = ((K . A . (</a:t>
            </a:r>
            <a:r>
              <a:rPr lang="cs-CZ" sz="2400" dirty="0" err="1">
                <a:effectLst/>
                <a:latin typeface="Times New Roman"/>
                <a:ea typeface="Times New Roman"/>
              </a:rPr>
              <a:t>c</a:t>
            </a:r>
            <a:r>
              <a:rPr lang="cs-CZ" sz="2400" baseline="-25000" dirty="0" err="1">
                <a:effectLst/>
                <a:latin typeface="Times New Roman"/>
                <a:ea typeface="Times New Roman"/>
              </a:rPr>
              <a:t>s</a:t>
            </a:r>
            <a:r>
              <a:rPr lang="cs-CZ" sz="2400" dirty="0">
                <a:effectLst/>
                <a:latin typeface="Times New Roman"/>
                <a:ea typeface="Times New Roman"/>
              </a:rPr>
              <a:t> – c)) / l</a:t>
            </a:r>
          </a:p>
          <a:p>
            <a:pPr>
              <a:spcAft>
                <a:spcPts val="0"/>
              </a:spcAft>
              <a:buClr>
                <a:srgbClr val="FFFFCC"/>
              </a:buClr>
              <a:defRPr/>
            </a:pPr>
            <a:r>
              <a:rPr lang="cs-CZ" sz="2400" dirty="0" err="1">
                <a:effectLst/>
                <a:latin typeface="Times New Roman"/>
                <a:ea typeface="Times New Roman"/>
              </a:rPr>
              <a:t>dc</a:t>
            </a:r>
            <a:r>
              <a:rPr lang="cs-CZ" sz="2400" dirty="0">
                <a:effectLst/>
                <a:latin typeface="Times New Roman"/>
                <a:ea typeface="Times New Roman"/>
              </a:rPr>
              <a:t>/</a:t>
            </a:r>
            <a:r>
              <a:rPr lang="cs-CZ" sz="2400" dirty="0" err="1">
                <a:effectLst/>
                <a:latin typeface="Times New Roman"/>
                <a:ea typeface="Times New Roman"/>
              </a:rPr>
              <a:t>dt</a:t>
            </a:r>
            <a:r>
              <a:rPr lang="cs-CZ" sz="2400" dirty="0">
                <a:effectLst/>
                <a:latin typeface="Times New Roman"/>
                <a:ea typeface="Times New Roman"/>
              </a:rPr>
              <a:t> = ((K . A . (</a:t>
            </a:r>
            <a:r>
              <a:rPr lang="cs-CZ" sz="2400" dirty="0" err="1">
                <a:effectLst/>
                <a:latin typeface="Times New Roman"/>
                <a:ea typeface="Times New Roman"/>
              </a:rPr>
              <a:t>c</a:t>
            </a:r>
            <a:r>
              <a:rPr lang="cs-CZ" sz="2400" baseline="-25000" dirty="0" err="1">
                <a:effectLst/>
                <a:latin typeface="Times New Roman"/>
                <a:ea typeface="Times New Roman"/>
              </a:rPr>
              <a:t>s</a:t>
            </a:r>
            <a:r>
              <a:rPr lang="cs-CZ" sz="2400" dirty="0">
                <a:effectLst/>
                <a:latin typeface="Times New Roman"/>
                <a:ea typeface="Times New Roman"/>
              </a:rPr>
              <a:t> – c)) / (l . V) </a:t>
            </a:r>
          </a:p>
          <a:p>
            <a:pPr>
              <a:spcAft>
                <a:spcPts val="0"/>
              </a:spcAft>
              <a:buClr>
                <a:srgbClr val="FFFFCC"/>
              </a:buClr>
              <a:defRPr/>
            </a:pPr>
            <a:r>
              <a:rPr lang="cs-CZ" sz="2400" dirty="0" smtClean="0">
                <a:effectLst/>
                <a:latin typeface="Times New Roman"/>
                <a:ea typeface="Times New Roman"/>
              </a:rPr>
              <a:t>c = </a:t>
            </a:r>
            <a:r>
              <a:rPr lang="cs-CZ" sz="2400" dirty="0" err="1" smtClean="0">
                <a:effectLst/>
                <a:latin typeface="Times New Roman"/>
                <a:ea typeface="Times New Roman"/>
              </a:rPr>
              <a:t>c</a:t>
            </a:r>
            <a:r>
              <a:rPr lang="cs-CZ" sz="2400" baseline="-25000" dirty="0" err="1" smtClean="0">
                <a:effectLst/>
                <a:latin typeface="Times New Roman"/>
                <a:ea typeface="Times New Roman"/>
              </a:rPr>
              <a:t>s</a:t>
            </a:r>
            <a:r>
              <a:rPr lang="cs-CZ" sz="2400" dirty="0" smtClean="0">
                <a:effectLst/>
                <a:latin typeface="Times New Roman"/>
                <a:ea typeface="Times New Roman"/>
              </a:rPr>
              <a:t> (1 – e</a:t>
            </a:r>
            <a:r>
              <a:rPr lang="cs-CZ" sz="2400" baseline="30000" dirty="0" smtClean="0">
                <a:effectLst/>
                <a:latin typeface="Times New Roman"/>
                <a:ea typeface="Times New Roman"/>
              </a:rPr>
              <a:t>-(</a:t>
            </a:r>
            <a:r>
              <a:rPr lang="cs-CZ" sz="2400" baseline="30000" dirty="0" err="1" smtClean="0">
                <a:effectLst/>
                <a:latin typeface="Times New Roman"/>
                <a:ea typeface="Times New Roman"/>
              </a:rPr>
              <a:t>KAt</a:t>
            </a:r>
            <a:r>
              <a:rPr lang="cs-CZ" sz="2400" baseline="30000" dirty="0" smtClean="0">
                <a:effectLst/>
                <a:latin typeface="Times New Roman"/>
                <a:ea typeface="Times New Roman"/>
              </a:rPr>
              <a:t>/</a:t>
            </a:r>
            <a:r>
              <a:rPr lang="cs-CZ" sz="2400" baseline="30000" dirty="0" err="1" smtClean="0">
                <a:effectLst/>
                <a:latin typeface="Times New Roman"/>
                <a:ea typeface="Times New Roman"/>
              </a:rPr>
              <a:t>lV</a:t>
            </a:r>
            <a:r>
              <a:rPr lang="cs-CZ" sz="2400" baseline="30000" dirty="0" smtClean="0">
                <a:effectLst/>
                <a:latin typeface="Times New Roman"/>
                <a:ea typeface="Times New Roman"/>
              </a:rPr>
              <a:t>)</a:t>
            </a:r>
            <a:r>
              <a:rPr lang="cs-CZ" sz="2400" dirty="0" smtClean="0">
                <a:effectLst/>
                <a:latin typeface="Times New Roman"/>
                <a:ea typeface="Times New Roman"/>
              </a:rPr>
              <a:t>)</a:t>
            </a:r>
            <a:r>
              <a:rPr lang="cs-CZ" sz="2400" dirty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  <a:buClr>
                <a:srgbClr val="FFFFCC"/>
              </a:buClr>
              <a:defRPr/>
            </a:pPr>
            <a:r>
              <a:rPr lang="cs-CZ" sz="2400" dirty="0">
                <a:effectLst/>
                <a:latin typeface="Times New Roman"/>
                <a:ea typeface="Times New Roman"/>
              </a:rPr>
              <a:t>Extraktory – </a:t>
            </a:r>
            <a:r>
              <a:rPr lang="cs-CZ" sz="2400" dirty="0" err="1">
                <a:effectLst/>
                <a:latin typeface="Times New Roman"/>
                <a:ea typeface="Times New Roman"/>
              </a:rPr>
              <a:t>Soxhlet</a:t>
            </a:r>
            <a:endParaRPr lang="cs-CZ" sz="2400" dirty="0"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341438"/>
            <a:ext cx="26289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algn="ctr" eaLnBrk="1" hangingPunct="1">
              <a:defRPr/>
            </a:pPr>
            <a:r>
              <a:rPr lang="cs-CZ" sz="5400" dirty="0" smtClean="0"/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>
              <a:buNone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liquid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Extrakce primárního zdroje (fermentační kapaliny) nebo extrahovaného roztoku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Vícenásobné extrakce – výběr extrakčních směsí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Zředěné roztoky	-	rozdělovací koeficienty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			K</a:t>
            </a:r>
            <a:r>
              <a:rPr lang="cs-CZ" sz="2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cs-CZ" sz="24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Zahuštěné roztoky	-	grafické vyhodnocení binárních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ternárních směsí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Jednoduchá zařízení – mísič – dělič</a:t>
            </a:r>
          </a:p>
          <a:p>
            <a:pPr lvl="1" eaLnBrk="1" hangingPunct="1">
              <a:defRPr/>
            </a:pPr>
            <a:r>
              <a:rPr lang="cs-CZ" dirty="0" smtClean="0"/>
              <a:t>Vsádková, kontinuální  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1026" name="Picture 2" descr="Laboratory-mixer-settler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58737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479015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Kontinuální mísení a separace – sloupec</a:t>
            </a:r>
          </a:p>
        </p:txBody>
      </p:sp>
      <p:pic>
        <p:nvPicPr>
          <p:cNvPr id="2050" name="Picture 2" descr="po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5783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T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33625"/>
            <a:ext cx="3286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Extrakce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r>
              <a:rPr lang="cs-CZ" dirty="0" smtClean="0"/>
              <a:t>Kontinuální mísení a separace – rotor</a:t>
            </a:r>
          </a:p>
          <a:p>
            <a:pPr lvl="1"/>
            <a:r>
              <a:rPr lang="cs-CZ" dirty="0" smtClean="0"/>
              <a:t>Jednostupňová  </a:t>
            </a:r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2420888"/>
            <a:ext cx="4524375" cy="4229100"/>
          </a:xfrm>
          <a:prstGeom prst="rect">
            <a:avLst/>
          </a:prstGeom>
          <a:noFill/>
        </p:spPr>
      </p:pic>
      <p:pic>
        <p:nvPicPr>
          <p:cNvPr id="3075" name="Picture 3" descr="594px-CINCCuta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0736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Extrakce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Kontinuální mísení a separace – rotor</a:t>
            </a:r>
          </a:p>
          <a:p>
            <a:pPr lvl="1" eaLnBrk="1" hangingPunct="1">
              <a:defRPr/>
            </a:pPr>
            <a:r>
              <a:rPr lang="cs-CZ" dirty="0" smtClean="0"/>
              <a:t>Vícestupňová </a:t>
            </a:r>
          </a:p>
        </p:txBody>
      </p:sp>
      <p:pic>
        <p:nvPicPr>
          <p:cNvPr id="4098" name="Picture 2" descr="ll-extract-diagram2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6222"/>
            <a:ext cx="3771900" cy="508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měkoule">
  <a:themeElements>
    <a:clrScheme name="Zeměkoul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825</TotalTime>
  <Words>411</Words>
  <Application>Microsoft Office PowerPoint</Application>
  <PresentationFormat>Předvádění na obrazovce (4:3)</PresentationFormat>
  <Paragraphs>225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Zeměkoule</vt:lpstr>
      <vt:lpstr>Chemická technika</vt:lpstr>
      <vt:lpstr>Fázové separace </vt:lpstr>
      <vt:lpstr>Extrakce </vt:lpstr>
      <vt:lpstr>Extrakce </vt:lpstr>
      <vt:lpstr>Extrakce </vt:lpstr>
      <vt:lpstr>Extrakce </vt:lpstr>
      <vt:lpstr>Extrakce </vt:lpstr>
      <vt:lpstr>Extrakce  </vt:lpstr>
      <vt:lpstr>Extrakce  </vt:lpstr>
      <vt:lpstr>Extrakce  </vt:lpstr>
      <vt:lpstr>Extrakce  </vt:lpstr>
      <vt:lpstr>Extrakce  </vt:lpstr>
      <vt:lpstr>Extrakce  </vt:lpstr>
      <vt:lpstr>Extrakce  </vt:lpstr>
      <vt:lpstr>Extrakce  </vt:lpstr>
      <vt:lpstr>Extrakce  </vt:lpstr>
      <vt:lpstr>Extrakce  </vt:lpstr>
      <vt:lpstr>Extrakce  </vt:lpstr>
      <vt:lpstr>Extrakce  </vt:lpstr>
      <vt:lpstr>Extrakce  </vt:lpstr>
      <vt:lpstr>Extrakce  </vt:lpstr>
      <vt:lpstr>Superkritická fluidní extrakce - SFE </vt:lpstr>
      <vt:lpstr>Superkritická fluidní extrakce - SFE </vt:lpstr>
      <vt:lpstr>Superkritická fluidní extrakce - SFE </vt:lpstr>
      <vt:lpstr>Superkritická fluidní extrakce - SFE </vt:lpstr>
      <vt:lpstr>Superkritická fluidní extrakce - SFE </vt:lpstr>
      <vt:lpstr>Superkritická fluidní extrakce - SFE </vt:lpstr>
      <vt:lpstr>Absorpce</vt:lpstr>
      <vt:lpstr>Absorpce</vt:lpstr>
      <vt:lpstr>Absorpce</vt:lpstr>
      <vt:lpstr>Absorpce</vt:lpstr>
      <vt:lpstr>Absorpce</vt:lpstr>
      <vt:lpstr>Adsorpce a desorpce</vt:lpstr>
      <vt:lpstr>Adsorpce a desorpce</vt:lpstr>
      <vt:lpstr>Iontoměniče</vt:lpstr>
      <vt:lpstr>Iontoměniče</vt:lpstr>
      <vt:lpstr>Iontoměniče</vt:lpstr>
      <vt:lpstr>Iontoměniče</vt:lpstr>
      <vt:lpstr>Iontoměniče</vt:lpstr>
      <vt:lpstr>Prezentace aplikace PowerPoint</vt:lpstr>
    </vt:vector>
  </TitlesOfParts>
  <Company>Biochemie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Biochemie a moderní trendy v terapii nemocí</dc:title>
  <dc:creator>Zbořil</dc:creator>
  <cp:lastModifiedBy>Zboril</cp:lastModifiedBy>
  <cp:revision>90</cp:revision>
  <dcterms:created xsi:type="dcterms:W3CDTF">2005-11-22T09:30:36Z</dcterms:created>
  <dcterms:modified xsi:type="dcterms:W3CDTF">2021-11-03T11:42:03Z</dcterms:modified>
</cp:coreProperties>
</file>