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17"/>
  </p:handoutMasterIdLst>
  <p:sldIdLst>
    <p:sldId id="272" r:id="rId2"/>
    <p:sldId id="281" r:id="rId3"/>
    <p:sldId id="273" r:id="rId4"/>
    <p:sldId id="267" r:id="rId5"/>
    <p:sldId id="268" r:id="rId6"/>
    <p:sldId id="269" r:id="rId7"/>
    <p:sldId id="270" r:id="rId8"/>
    <p:sldId id="277" r:id="rId9"/>
    <p:sldId id="278" r:id="rId10"/>
    <p:sldId id="271" r:id="rId11"/>
    <p:sldId id="274" r:id="rId12"/>
    <p:sldId id="275" r:id="rId13"/>
    <p:sldId id="276" r:id="rId14"/>
    <p:sldId id="279" r:id="rId15"/>
    <p:sldId id="28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49C849C-1443-4979-979A-62E51BD39A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6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4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84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548F-CEF9-4DDF-B726-9B3DD3A4F5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18E49-7E72-4A80-A625-B82D829ECF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8BAD-A138-4B0E-873E-4BD25A1365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BBF1A-0E85-47BC-B15E-B233A04F57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7655E-CAE1-4B7E-8FAF-811052DE8A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D196-9546-42F8-9FB1-D32DD330E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DADB-950A-47F0-916D-B7AC95F6F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8C62-6A29-4BD3-8BFB-39CC89DCD2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1152-CDEA-4997-876A-AAD1EC2C3C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F981E-0DB3-4A3D-8680-884FE7C6C4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DFDF-640E-4427-A412-AEE1F00134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73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73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573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73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73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F6027-1D21-4F59-8C1A-16FF7C0835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73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Chemická technika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349500"/>
            <a:ext cx="8353425" cy="32893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cs-CZ" sz="4400" dirty="0" smtClean="0">
                <a:effectLst/>
              </a:rPr>
              <a:t>08 –  Difuzní operace</a:t>
            </a:r>
            <a:endParaRPr lang="cs-CZ" sz="4400" dirty="0">
              <a:effectLst/>
            </a:endParaRPr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Petr Zbořil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Zesilování par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b="1" dirty="0" smtClean="0">
                <a:effectLst/>
                <a:latin typeface="Times New Roman"/>
                <a:ea typeface="Times New Roman"/>
              </a:rPr>
              <a:t>Náplňová</a:t>
            </a:r>
            <a:r>
              <a:rPr lang="cs-CZ" dirty="0" smtClean="0">
                <a:effectLst/>
                <a:latin typeface="Times New Roman"/>
                <a:ea typeface="Times New Roman"/>
              </a:rPr>
              <a:t> </a:t>
            </a:r>
            <a:r>
              <a:rPr lang="cs-CZ" dirty="0">
                <a:effectLst/>
                <a:latin typeface="Times New Roman"/>
                <a:ea typeface="Times New Roman"/>
              </a:rPr>
              <a:t>– funkce obdobná jako u patrových, ale místo pater je zde náplň z </a:t>
            </a:r>
            <a:r>
              <a:rPr lang="cs-CZ" dirty="0" err="1">
                <a:effectLst/>
                <a:latin typeface="Times New Roman"/>
                <a:ea typeface="Times New Roman"/>
              </a:rPr>
              <a:t>Raschingových</a:t>
            </a:r>
            <a:r>
              <a:rPr lang="cs-CZ" dirty="0">
                <a:effectLst/>
                <a:latin typeface="Times New Roman"/>
                <a:ea typeface="Times New Roman"/>
              </a:rPr>
              <a:t>, Leasingových kroužků atp., uložená na roštech. Části </a:t>
            </a:r>
            <a:r>
              <a:rPr lang="cs-CZ" dirty="0" err="1">
                <a:effectLst/>
                <a:latin typeface="Times New Roman"/>
                <a:ea typeface="Times New Roman"/>
              </a:rPr>
              <a:t>ochuzovací</a:t>
            </a:r>
            <a:r>
              <a:rPr lang="cs-CZ" dirty="0">
                <a:effectLst/>
                <a:latin typeface="Times New Roman"/>
                <a:ea typeface="Times New Roman"/>
              </a:rPr>
              <a:t> a obohacovací jsou od sebe odděleny, po náplni stéká kapalina proti párám, které stoupají vzhůru.</a:t>
            </a:r>
            <a:endParaRPr lang="cs-CZ" sz="2800" dirty="0"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9160"/>
            <a:ext cx="5686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Zesilování par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b="1" dirty="0">
                <a:effectLst/>
                <a:latin typeface="Times New Roman"/>
                <a:ea typeface="Times New Roman"/>
              </a:rPr>
              <a:t>Filmová</a:t>
            </a:r>
            <a:r>
              <a:rPr lang="cs-CZ" dirty="0">
                <a:effectLst/>
                <a:latin typeface="Times New Roman"/>
                <a:ea typeface="Times New Roman"/>
              </a:rPr>
              <a:t> – obdoba odparky s kapalinovým filmem. Nástřik se přivádí na rotující kotouč, který jej rozstříkne na stěnu pláště, kde se pomocí rotujících stíracích lopatek vytvoří rovnoměrný kapalinový film. Vzniklé páry se </a:t>
            </a:r>
            <a:r>
              <a:rPr lang="cs-CZ" dirty="0" smtClean="0">
                <a:effectLst/>
                <a:latin typeface="Times New Roman"/>
                <a:ea typeface="Times New Roman"/>
              </a:rPr>
              <a:t>setkávají </a:t>
            </a:r>
            <a:r>
              <a:rPr lang="cs-CZ" dirty="0">
                <a:effectLst/>
                <a:latin typeface="Times New Roman"/>
                <a:ea typeface="Times New Roman"/>
              </a:rPr>
              <a:t>s kapalinovým filmem, který se obohacuje o méně prchavou látku a odtéká jako destilační zbytek.</a:t>
            </a:r>
            <a:endParaRPr lang="cs-CZ" sz="2800" dirty="0"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258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Zesilování par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sz="2800" dirty="0" smtClean="0">
              <a:effectLst/>
              <a:latin typeface="Times New Roman"/>
              <a:ea typeface="Times New Roman"/>
            </a:endParaRPr>
          </a:p>
          <a:p>
            <a:pPr eaLnBrk="1" hangingPunct="1">
              <a:defRPr/>
            </a:pPr>
            <a:r>
              <a:rPr lang="cs-CZ" sz="2800" dirty="0" err="1" smtClean="0">
                <a:effectLst/>
                <a:latin typeface="Times New Roman"/>
                <a:ea typeface="Times New Roman"/>
              </a:rPr>
              <a:t>Schema</a:t>
            </a:r>
            <a:r>
              <a:rPr lang="cs-CZ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cs-CZ" sz="2800" dirty="0">
                <a:effectLst/>
                <a:latin typeface="Times New Roman"/>
                <a:ea typeface="Times New Roman"/>
              </a:rPr>
              <a:t>jednoduché destilace etanolu – pálenice</a:t>
            </a:r>
            <a:endParaRPr lang="cs-CZ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331735"/>
            <a:ext cx="6009292" cy="425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Zesilování par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lvl="0" eaLnBrk="1" hangingPunct="1">
              <a:buClr>
                <a:srgbClr val="FFFFCC"/>
              </a:buClr>
              <a:defRPr/>
            </a:pPr>
            <a:endParaRPr lang="cs-CZ" sz="2800" dirty="0" smtClean="0">
              <a:solidFill>
                <a:srgbClr val="FFFFFF"/>
              </a:solidFill>
              <a:effectLst/>
              <a:latin typeface="Times New Roman"/>
              <a:ea typeface="Times New Roman"/>
            </a:endParaRPr>
          </a:p>
          <a:p>
            <a:pPr lvl="0" eaLnBrk="1" hangingPunct="1">
              <a:buClr>
                <a:srgbClr val="FFFFCC"/>
              </a:buClr>
              <a:defRPr/>
            </a:pPr>
            <a:r>
              <a:rPr lang="cs-CZ" sz="28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Průmyslová destilace etanolu</a:t>
            </a:r>
            <a:endParaRPr lang="cs-CZ" sz="2800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424835" cy="477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6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Zesilování par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lvl="0" eaLnBrk="1" hangingPunct="1">
              <a:buClr>
                <a:srgbClr val="FFFFCC"/>
              </a:buClr>
              <a:defRPr/>
            </a:pPr>
            <a:endParaRPr lang="cs-CZ" sz="2800" dirty="0" smtClean="0">
              <a:solidFill>
                <a:srgbClr val="FFFFFF"/>
              </a:solidFill>
              <a:effectLst/>
              <a:latin typeface="Times New Roman"/>
              <a:ea typeface="Times New Roman"/>
            </a:endParaRPr>
          </a:p>
          <a:p>
            <a:pPr lvl="0" eaLnBrk="1" hangingPunct="1">
              <a:buClr>
                <a:srgbClr val="FFFFCC"/>
              </a:buClr>
              <a:defRPr/>
            </a:pPr>
            <a:r>
              <a:rPr lang="cs-CZ" sz="28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Atmosférická destilace ropy</a:t>
            </a:r>
            <a:endParaRPr lang="cs-CZ" sz="2800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84784"/>
            <a:ext cx="4829175" cy="451961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1335881" cy="520779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2197224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5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Zesilování par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lvl="0" eaLnBrk="1" hangingPunct="1">
              <a:buClr>
                <a:srgbClr val="FFFFCC"/>
              </a:buClr>
              <a:defRPr/>
            </a:pPr>
            <a:endParaRPr lang="cs-CZ" sz="2800" dirty="0" smtClean="0">
              <a:solidFill>
                <a:srgbClr val="FFFFFF"/>
              </a:solidFill>
              <a:effectLst/>
              <a:latin typeface="Times New Roman"/>
              <a:ea typeface="Times New Roman"/>
            </a:endParaRPr>
          </a:p>
          <a:p>
            <a:pPr lvl="0" eaLnBrk="1" hangingPunct="1">
              <a:buClr>
                <a:srgbClr val="FFFFCC"/>
              </a:buClr>
              <a:defRPr/>
            </a:pPr>
            <a:r>
              <a:rPr lang="cs-CZ" sz="28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Atmosférická destilace ropy</a:t>
            </a:r>
            <a:endParaRPr lang="cs-CZ" sz="2800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681728" cy="37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556000" cy="46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Difuzní operace</a:t>
            </a:r>
            <a:endParaRPr lang="cs-CZ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Raoultův</a:t>
            </a:r>
            <a:r>
              <a:rPr lang="cs-CZ" dirty="0" smtClean="0"/>
              <a:t> zákon</a:t>
            </a:r>
          </a:p>
          <a:p>
            <a:pPr lvl="1" eaLnBrk="1" hangingPunct="1">
              <a:defRPr/>
            </a:pPr>
            <a:r>
              <a:rPr lang="cs-CZ" dirty="0"/>
              <a:t>Rovnost chemických potenciálů v kapalině a plynné fázi – </a:t>
            </a:r>
            <a:r>
              <a:rPr lang="cs-CZ" dirty="0" smtClean="0"/>
              <a:t>parách</a:t>
            </a:r>
          </a:p>
          <a:p>
            <a:pPr lvl="1" eaLnBrk="1" hangingPunct="1">
              <a:defRPr/>
            </a:pPr>
            <a:r>
              <a:rPr lang="cs-CZ" dirty="0" smtClean="0"/>
              <a:t>Tlak </a:t>
            </a:r>
            <a:r>
              <a:rPr lang="cs-CZ" dirty="0"/>
              <a:t>syté páry nad roztokem netěkavé látky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i</a:t>
            </a:r>
            <a:r>
              <a:rPr lang="cs-CZ" i="1" dirty="0" smtClean="0"/>
              <a:t> </a:t>
            </a:r>
            <a:r>
              <a:rPr lang="cs-CZ" dirty="0" smtClean="0"/>
              <a:t> je </a:t>
            </a:r>
            <a:r>
              <a:rPr lang="cs-CZ" dirty="0"/>
              <a:t>vždy menší než tlak syté páry nad čistým rozpouštědlem </a:t>
            </a:r>
            <a:r>
              <a:rPr lang="cs-CZ" i="1" dirty="0" smtClean="0"/>
              <a:t>p</a:t>
            </a:r>
            <a:r>
              <a:rPr lang="cs-CZ" i="1" baseline="-25000" dirty="0" smtClean="0"/>
              <a:t>i</a:t>
            </a:r>
            <a:r>
              <a:rPr lang="cs-CZ" i="1" baseline="30000" dirty="0" smtClean="0"/>
              <a:t>0</a:t>
            </a:r>
            <a:r>
              <a:rPr lang="cs-CZ" i="1" dirty="0" smtClean="0"/>
              <a:t>.</a:t>
            </a:r>
            <a:r>
              <a:rPr lang="cs-CZ" dirty="0" smtClean="0"/>
              <a:t> </a:t>
            </a:r>
          </a:p>
          <a:p>
            <a:pPr lvl="1" eaLnBrk="1" hangingPunct="1">
              <a:defRPr/>
            </a:pPr>
            <a:endParaRPr lang="cs-CZ" dirty="0" smtClean="0"/>
          </a:p>
          <a:p>
            <a:pPr marL="457200" lvl="1" indent="0" eaLnBrk="1" hangingPunct="1">
              <a:buNone/>
              <a:defRPr/>
            </a:pPr>
            <a:r>
              <a:rPr lang="cs-CZ" dirty="0" smtClean="0"/>
              <a:t>                         molární zlomek látky</a:t>
            </a:r>
          </a:p>
          <a:p>
            <a:pPr lvl="1" eaLnBrk="1" hangingPunct="1">
              <a:defRPr/>
            </a:pPr>
            <a:endParaRPr lang="cs-CZ" dirty="0" smtClean="0"/>
          </a:p>
          <a:p>
            <a:pPr lvl="1" eaLnBrk="1" hangingPunct="1">
              <a:defRPr/>
            </a:pPr>
            <a:endParaRPr lang="cs-CZ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40031"/>
              </p:ext>
            </p:extLst>
          </p:nvPr>
        </p:nvGraphicFramePr>
        <p:xfrm>
          <a:off x="1187624" y="4725144"/>
          <a:ext cx="2570383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812447" imgH="457002" progId="Equation.3">
                  <p:embed/>
                </p:oleObj>
              </mc:Choice>
              <mc:Fallback>
                <p:oleObj r:id="rId3" imgW="812447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725144"/>
                        <a:ext cx="2570383" cy="136815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90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/>
              <a:t>Difuzní operace</a:t>
            </a:r>
            <a:endParaRPr lang="cs-CZ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Raoultův</a:t>
            </a:r>
            <a:r>
              <a:rPr lang="cs-CZ" dirty="0" smtClean="0"/>
              <a:t> zákon</a:t>
            </a:r>
          </a:p>
          <a:p>
            <a:pPr lvl="1" eaLnBrk="1" hangingPunct="1">
              <a:defRPr/>
            </a:pPr>
            <a:endParaRPr lang="cs-CZ" dirty="0" smtClean="0"/>
          </a:p>
          <a:p>
            <a:pPr lvl="1" eaLnBrk="1" hangingPunct="1">
              <a:defRPr/>
            </a:pPr>
            <a:r>
              <a:rPr lang="cs-CZ" dirty="0" smtClean="0"/>
              <a:t>Teplota varu roztoků netěkavých látek je vždy vyšší než teplota varu čistého rozpouštědla.</a:t>
            </a:r>
          </a:p>
          <a:p>
            <a:pPr lvl="1" eaLnBrk="1" hangingPunct="1">
              <a:defRPr/>
            </a:pPr>
            <a:r>
              <a:rPr lang="cs-CZ" dirty="0">
                <a:effectLst/>
              </a:rPr>
              <a:t>Platí pro ideální </a:t>
            </a:r>
            <a:r>
              <a:rPr lang="cs-CZ" dirty="0" smtClean="0">
                <a:effectLst/>
              </a:rPr>
              <a:t>podmínky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/>
              <a:t>Ebulioskopie</a:t>
            </a:r>
          </a:p>
          <a:p>
            <a:pPr lvl="1"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182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Destilace</a:t>
            </a:r>
            <a:endParaRPr lang="cs-CZ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424936" cy="4925144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Raoultův</a:t>
            </a:r>
            <a:r>
              <a:rPr lang="cs-CZ" dirty="0" smtClean="0"/>
              <a:t> zákon</a:t>
            </a:r>
          </a:p>
          <a:p>
            <a:pPr lvl="1" eaLnBrk="1" hangingPunct="1">
              <a:defRPr/>
            </a:pPr>
            <a:r>
              <a:rPr lang="cs-CZ" dirty="0" smtClean="0"/>
              <a:t>Tlak </a:t>
            </a:r>
            <a:r>
              <a:rPr lang="cs-CZ" dirty="0"/>
              <a:t>syté páry </a:t>
            </a:r>
            <a:r>
              <a:rPr lang="cs-CZ" dirty="0" smtClean="0"/>
              <a:t>i-té složky ve směsi kapalin (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i</a:t>
            </a:r>
            <a:r>
              <a:rPr lang="cs-CZ" dirty="0" smtClean="0"/>
              <a:t>)</a:t>
            </a:r>
            <a:r>
              <a:rPr lang="cs-CZ" i="1" dirty="0" smtClean="0"/>
              <a:t> </a:t>
            </a:r>
            <a:r>
              <a:rPr lang="cs-CZ" dirty="0" smtClean="0"/>
              <a:t>závisí na  jejím podílu – molárním zlomku (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). Tlak syté páry nad čistou složkou je </a:t>
            </a:r>
            <a:r>
              <a:rPr lang="cs-CZ" i="1" dirty="0" smtClean="0"/>
              <a:t>p</a:t>
            </a:r>
            <a:r>
              <a:rPr lang="cs-CZ" i="1" baseline="-25000" dirty="0" smtClean="0"/>
              <a:t>0i</a:t>
            </a:r>
            <a:r>
              <a:rPr lang="cs-CZ" i="1" dirty="0" smtClean="0"/>
              <a:t>, n</a:t>
            </a:r>
            <a:r>
              <a:rPr lang="cs-CZ" i="1" baseline="-25000" dirty="0" smtClean="0"/>
              <a:t>i </a:t>
            </a:r>
            <a:r>
              <a:rPr lang="cs-CZ" dirty="0" smtClean="0"/>
              <a:t>a</a:t>
            </a:r>
            <a:r>
              <a:rPr lang="cs-CZ" i="1" baseline="-25000" dirty="0" smtClean="0"/>
              <a:t> </a:t>
            </a:r>
            <a:r>
              <a:rPr lang="cs-CZ" i="1" dirty="0" smtClean="0"/>
              <a:t>n </a:t>
            </a:r>
            <a:r>
              <a:rPr lang="cs-CZ" dirty="0" smtClean="0"/>
              <a:t>látkové množství složky a celkové</a:t>
            </a:r>
          </a:p>
          <a:p>
            <a:pPr lvl="1" eaLnBrk="1" hangingPunct="1">
              <a:defRPr/>
            </a:pPr>
            <a:endParaRPr lang="cs-CZ" dirty="0" smtClean="0"/>
          </a:p>
          <a:p>
            <a:pPr marL="457200" lvl="1" indent="0" eaLnBrk="1" hangingPunct="1">
              <a:buNone/>
              <a:defRPr/>
            </a:pPr>
            <a:r>
              <a:rPr lang="cs-CZ" dirty="0" smtClean="0"/>
              <a:t>                         </a:t>
            </a:r>
          </a:p>
          <a:p>
            <a:pPr lvl="1" eaLnBrk="1" hangingPunct="1">
              <a:defRPr/>
            </a:pPr>
            <a:endParaRPr lang="cs-CZ" dirty="0" smtClean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3246120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/>
              <a:t>Destilace</a:t>
            </a:r>
            <a:endParaRPr lang="cs-CZ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Henryho zákon</a:t>
            </a:r>
          </a:p>
          <a:p>
            <a:pPr eaLnBrk="1" hangingPunct="1">
              <a:defRPr/>
            </a:pPr>
            <a:r>
              <a:rPr lang="cs-CZ" dirty="0" err="1" smtClean="0"/>
              <a:t>p</a:t>
            </a:r>
            <a:r>
              <a:rPr lang="cs-CZ" baseline="-25000" dirty="0" err="1" smtClean="0"/>
              <a:t>i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err="1" smtClean="0"/>
              <a:t>K</a:t>
            </a:r>
            <a:r>
              <a:rPr lang="cs-CZ" baseline="-25000" dirty="0" err="1" smtClean="0"/>
              <a:t>i</a:t>
            </a:r>
            <a:r>
              <a:rPr lang="cs-CZ" dirty="0" smtClean="0"/>
              <a:t> </a:t>
            </a:r>
            <a:r>
              <a:rPr lang="cs-CZ" dirty="0"/>
              <a:t>* </a:t>
            </a:r>
            <a:r>
              <a:rPr lang="cs-CZ" dirty="0" err="1" smtClean="0"/>
              <a:t>x</a:t>
            </a:r>
            <a:r>
              <a:rPr lang="cs-CZ" baseline="-25000" dirty="0" err="1" smtClean="0"/>
              <a:t>i</a:t>
            </a:r>
            <a:r>
              <a:rPr lang="cs-CZ" dirty="0" smtClean="0"/>
              <a:t>  - i-</a:t>
            </a:r>
            <a:r>
              <a:rPr lang="cs-CZ" dirty="0" err="1" smtClean="0"/>
              <a:t>tá</a:t>
            </a:r>
            <a:r>
              <a:rPr lang="cs-CZ" dirty="0" smtClean="0"/>
              <a:t> složka     </a:t>
            </a:r>
            <a:endParaRPr lang="cs-CZ" dirty="0"/>
          </a:p>
          <a:p>
            <a:pPr lvl="1" eaLnBrk="1" hangingPunct="1">
              <a:defRPr/>
            </a:pPr>
            <a:r>
              <a:rPr lang="cs-CZ" dirty="0" smtClean="0"/>
              <a:t>Henryho </a:t>
            </a:r>
            <a:r>
              <a:rPr lang="cs-CZ" dirty="0"/>
              <a:t>konstanta – praktická, </a:t>
            </a:r>
            <a:r>
              <a:rPr lang="cs-CZ" dirty="0" err="1"/>
              <a:t>teoret</a:t>
            </a:r>
            <a:r>
              <a:rPr lang="cs-CZ" dirty="0"/>
              <a:t>. = p</a:t>
            </a:r>
            <a:r>
              <a:rPr lang="cs-CZ" baseline="-25000" dirty="0"/>
              <a:t>i</a:t>
            </a:r>
            <a:r>
              <a:rPr lang="cs-CZ" baseline="30000" dirty="0"/>
              <a:t>0</a:t>
            </a:r>
            <a:r>
              <a:rPr lang="cs-CZ" dirty="0"/>
              <a:t> . </a:t>
            </a:r>
            <a:r>
              <a:rPr lang="cs-CZ" dirty="0" err="1"/>
              <a:t>x</a:t>
            </a:r>
            <a:r>
              <a:rPr lang="cs-CZ" baseline="-25000" dirty="0" err="1"/>
              <a:t>i</a:t>
            </a:r>
            <a:r>
              <a:rPr lang="cs-CZ" dirty="0"/>
              <a:t> – dle </a:t>
            </a:r>
            <a:r>
              <a:rPr lang="cs-CZ" dirty="0" err="1"/>
              <a:t>Raoultova</a:t>
            </a:r>
            <a:r>
              <a:rPr lang="cs-CZ" dirty="0"/>
              <a:t> zákona</a:t>
            </a:r>
          </a:p>
          <a:p>
            <a:pPr lvl="1" eaLnBrk="1" hangingPunct="1">
              <a:defRPr/>
            </a:pPr>
            <a:r>
              <a:rPr lang="cs-CZ" dirty="0" smtClean="0"/>
              <a:t>Důsledek </a:t>
            </a:r>
            <a:r>
              <a:rPr lang="cs-CZ" dirty="0"/>
              <a:t>– nelze dosáhnout oddělení čisté složky jednoduchou destilací</a:t>
            </a:r>
          </a:p>
          <a:p>
            <a:pPr lvl="1" eaLnBrk="1" hangingPunct="1">
              <a:defRPr/>
            </a:pPr>
            <a:r>
              <a:rPr lang="cs-CZ" dirty="0" smtClean="0"/>
              <a:t>Jinak </a:t>
            </a:r>
            <a:r>
              <a:rPr lang="cs-CZ" dirty="0"/>
              <a:t>platí </a:t>
            </a:r>
            <a:r>
              <a:rPr lang="cs-CZ" dirty="0" smtClean="0"/>
              <a:t>i pro jiné pochody </a:t>
            </a:r>
            <a:r>
              <a:rPr lang="cs-CZ" dirty="0"/>
              <a:t>– rozpouštění a uvolňování plynů </a:t>
            </a:r>
            <a:r>
              <a:rPr lang="cs-CZ" dirty="0" smtClean="0"/>
              <a:t>(absorpce a desorpce, potápěči</a:t>
            </a:r>
            <a:r>
              <a:rPr lang="cs-CZ" dirty="0"/>
              <a:t>) 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Zesilování par</a:t>
            </a:r>
            <a:endParaRPr lang="cs-CZ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Řešení deflegmací a rektifikací</a:t>
            </a:r>
          </a:p>
          <a:p>
            <a:pPr lvl="1" eaLnBrk="1" hangingPunct="1">
              <a:defRPr/>
            </a:pPr>
            <a:r>
              <a:rPr lang="cs-CZ" dirty="0" smtClean="0"/>
              <a:t>Vedle opakované destilace</a:t>
            </a:r>
          </a:p>
          <a:p>
            <a:pPr eaLnBrk="1" hangingPunct="1">
              <a:defRPr/>
            </a:pPr>
            <a:r>
              <a:rPr lang="cs-CZ" dirty="0" smtClean="0"/>
              <a:t>Deflegmace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31207"/>
            <a:ext cx="25527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3907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Zesilování par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Rektifikace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dirty="0" smtClean="0"/>
              <a:t>Refluxní </a:t>
            </a:r>
            <a:r>
              <a:rPr lang="cs-CZ" sz="2000" dirty="0"/>
              <a:t>poměr </a:t>
            </a:r>
            <a:r>
              <a:rPr lang="cs-CZ" sz="2000" dirty="0" smtClean="0">
                <a:latin typeface="Symbol" panose="05050102010706020507" pitchFamily="18" charset="2"/>
              </a:rPr>
              <a:t>n</a:t>
            </a:r>
            <a:r>
              <a:rPr lang="cs-CZ" sz="2000" dirty="0" smtClean="0"/>
              <a:t> je </a:t>
            </a:r>
            <a:r>
              <a:rPr lang="cs-CZ" sz="2000" dirty="0"/>
              <a:t>podíl množství zpětného toku R  (ml) k množství odebíraného destilátu D  (ml). </a:t>
            </a:r>
          </a:p>
          <a:p>
            <a:pPr eaLnBrk="1" hangingPunct="1">
              <a:defRPr/>
            </a:pPr>
            <a:r>
              <a:rPr lang="cs-CZ" sz="2000" dirty="0"/>
              <a:t>			</a:t>
            </a:r>
            <a:r>
              <a:rPr lang="cs-CZ" sz="2000" dirty="0">
                <a:solidFill>
                  <a:srgbClr val="FFFFFF"/>
                </a:solidFill>
                <a:latin typeface="Symbol" panose="05050102010706020507" pitchFamily="18" charset="2"/>
              </a:rPr>
              <a:t> n</a:t>
            </a:r>
            <a:r>
              <a:rPr lang="cs-CZ" sz="2000" dirty="0" smtClean="0"/>
              <a:t> = R </a:t>
            </a:r>
            <a:r>
              <a:rPr lang="cs-CZ" sz="2000" dirty="0"/>
              <a:t>/ </a:t>
            </a:r>
            <a:r>
              <a:rPr lang="cs-CZ" sz="2000" dirty="0" smtClean="0"/>
              <a:t>D</a:t>
            </a:r>
            <a:endParaRPr lang="cs-CZ" sz="2000" dirty="0"/>
          </a:p>
          <a:p>
            <a:pPr eaLnBrk="1" hangingPunct="1">
              <a:defRPr/>
            </a:pPr>
            <a:r>
              <a:rPr lang="cs-CZ" sz="2000" dirty="0"/>
              <a:t>Čím větší </a:t>
            </a:r>
            <a:r>
              <a:rPr lang="cs-CZ" sz="2000" dirty="0">
                <a:solidFill>
                  <a:srgbClr val="FFFFFF"/>
                </a:solidFill>
                <a:latin typeface="Symbol" panose="05050102010706020507" pitchFamily="18" charset="2"/>
              </a:rPr>
              <a:t>n</a:t>
            </a:r>
            <a:r>
              <a:rPr lang="cs-CZ" sz="2000" dirty="0" smtClean="0"/>
              <a:t> </a:t>
            </a:r>
            <a:r>
              <a:rPr lang="cs-CZ" sz="2000" dirty="0"/>
              <a:t>tím vyšší počet teoretických pater.</a:t>
            </a:r>
          </a:p>
          <a:p>
            <a:pPr eaLnBrk="1" hangingPunct="1">
              <a:defRPr/>
            </a:pPr>
            <a:endParaRPr lang="cs-CZ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46386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Zesilování par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b="1" dirty="0">
                <a:effectLst/>
                <a:latin typeface="Times New Roman"/>
                <a:ea typeface="Times New Roman"/>
              </a:rPr>
              <a:t>Druhy rektifikačních kolon – podobné i deflegmační</a:t>
            </a:r>
            <a:endParaRPr lang="cs-CZ" sz="2800" dirty="0">
              <a:effectLst/>
              <a:latin typeface="Times New Roman"/>
              <a:ea typeface="Times New Roman"/>
            </a:endParaRPr>
          </a:p>
          <a:p>
            <a:pPr lvl="1">
              <a:spcAft>
                <a:spcPts val="0"/>
              </a:spcAft>
            </a:pPr>
            <a:r>
              <a:rPr lang="cs-CZ" dirty="0">
                <a:effectLst/>
                <a:latin typeface="Times New Roman"/>
                <a:ea typeface="Times New Roman"/>
              </a:rPr>
              <a:t>Konstrukce zamezuje volné proudění a promíchávání v koloně, zadržování optimalizuje podmínky pro výměnu tepla a dosažení </a:t>
            </a:r>
            <a:r>
              <a:rPr lang="cs-CZ" dirty="0" err="1">
                <a:effectLst/>
                <a:latin typeface="Times New Roman"/>
                <a:ea typeface="Times New Roman"/>
              </a:rPr>
              <a:t>rovnováh</a:t>
            </a:r>
            <a:r>
              <a:rPr lang="cs-CZ" dirty="0">
                <a:effectLst/>
                <a:latin typeface="Times New Roman"/>
                <a:ea typeface="Times New Roman"/>
              </a:rPr>
              <a:t> (T i p)</a:t>
            </a:r>
            <a:endParaRPr lang="cs-CZ" sz="24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effectLst/>
                <a:latin typeface="Times New Roman"/>
                <a:ea typeface="Times New Roman"/>
              </a:rPr>
              <a:t>Patrová</a:t>
            </a:r>
            <a:r>
              <a:rPr lang="cs-CZ" dirty="0">
                <a:effectLst/>
                <a:latin typeface="Times New Roman"/>
                <a:ea typeface="Times New Roman"/>
              </a:rPr>
              <a:t> 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dirty="0" smtClean="0">
                <a:effectLst/>
                <a:latin typeface="Times New Roman"/>
                <a:ea typeface="Times New Roman"/>
              </a:rPr>
              <a:t>Náplňová</a:t>
            </a:r>
            <a:r>
              <a:rPr lang="cs-CZ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cs-CZ" dirty="0" smtClean="0">
                <a:effectLst/>
                <a:latin typeface="Times New Roman"/>
              </a:rPr>
              <a:t>Filmová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073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Zesilování par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b="1" dirty="0" smtClean="0">
                <a:effectLst/>
                <a:latin typeface="Times New Roman"/>
                <a:ea typeface="Times New Roman"/>
              </a:rPr>
              <a:t>Patrová</a:t>
            </a:r>
            <a:r>
              <a:rPr lang="cs-CZ" dirty="0" smtClean="0">
                <a:effectLst/>
                <a:latin typeface="Times New Roman"/>
                <a:ea typeface="Times New Roman"/>
              </a:rPr>
              <a:t> </a:t>
            </a:r>
            <a:r>
              <a:rPr lang="cs-CZ" dirty="0">
                <a:effectLst/>
                <a:latin typeface="Times New Roman"/>
                <a:ea typeface="Times New Roman"/>
              </a:rPr>
              <a:t>– válcová nádoba s řadou pater, jejichž provedení je různé (přepadová, kloboučková patra atd.). Patra slouží k zadržení kapaliny a k zvýšení stykové plochy mezi kapalinou a parou, kde probíhá vlastní dělení směsi</a:t>
            </a:r>
            <a:r>
              <a:rPr lang="cs-CZ" dirty="0" smtClean="0">
                <a:effectLst/>
                <a:latin typeface="Times New Roman"/>
                <a:ea typeface="Times New Roman"/>
              </a:rPr>
              <a:t>.</a:t>
            </a:r>
            <a:endParaRPr lang="cs-CZ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82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měkoule">
  <a:themeElements>
    <a:clrScheme name="Zeměkoul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784</TotalTime>
  <Words>351</Words>
  <Application>Microsoft Office PowerPoint</Application>
  <PresentationFormat>Předvádění na obrazovce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Zeměkoule</vt:lpstr>
      <vt:lpstr>Equation.3</vt:lpstr>
      <vt:lpstr>Chemická technika</vt:lpstr>
      <vt:lpstr>Difuzní operace</vt:lpstr>
      <vt:lpstr>Difuzní operace</vt:lpstr>
      <vt:lpstr>Destilace</vt:lpstr>
      <vt:lpstr>Destilace</vt:lpstr>
      <vt:lpstr>Zesilování par</vt:lpstr>
      <vt:lpstr>Zesilování par</vt:lpstr>
      <vt:lpstr>Zesilování par</vt:lpstr>
      <vt:lpstr>Zesilování par</vt:lpstr>
      <vt:lpstr>Zesilování par</vt:lpstr>
      <vt:lpstr>Zesilování par</vt:lpstr>
      <vt:lpstr>Zesilování par</vt:lpstr>
      <vt:lpstr>Zesilování par</vt:lpstr>
      <vt:lpstr>Zesilování par</vt:lpstr>
      <vt:lpstr>Zesilování par</vt:lpstr>
    </vt:vector>
  </TitlesOfParts>
  <Company>Biochemie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Biochemie a moderní trendy v terapii nemocí</dc:title>
  <dc:creator>Zbořil</dc:creator>
  <cp:lastModifiedBy>Zboril</cp:lastModifiedBy>
  <cp:revision>78</cp:revision>
  <dcterms:created xsi:type="dcterms:W3CDTF">2005-11-22T09:30:36Z</dcterms:created>
  <dcterms:modified xsi:type="dcterms:W3CDTF">2019-11-07T09:35:47Z</dcterms:modified>
</cp:coreProperties>
</file>