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31"/>
  </p:notesMasterIdLst>
  <p:sldIdLst>
    <p:sldId id="256" r:id="rId4"/>
    <p:sldId id="263" r:id="rId5"/>
    <p:sldId id="264" r:id="rId6"/>
    <p:sldId id="281" r:id="rId7"/>
    <p:sldId id="282" r:id="rId8"/>
    <p:sldId id="265" r:id="rId9"/>
    <p:sldId id="266" r:id="rId10"/>
    <p:sldId id="267" r:id="rId11"/>
    <p:sldId id="268" r:id="rId12"/>
    <p:sldId id="283" r:id="rId13"/>
    <p:sldId id="269" r:id="rId14"/>
    <p:sldId id="284" r:id="rId15"/>
    <p:sldId id="270" r:id="rId16"/>
    <p:sldId id="291" r:id="rId17"/>
    <p:sldId id="271" r:id="rId18"/>
    <p:sldId id="285" r:id="rId19"/>
    <p:sldId id="286" r:id="rId20"/>
    <p:sldId id="272" r:id="rId21"/>
    <p:sldId id="287" r:id="rId22"/>
    <p:sldId id="288" r:id="rId23"/>
    <p:sldId id="289" r:id="rId24"/>
    <p:sldId id="260" r:id="rId25"/>
    <p:sldId id="276" r:id="rId26"/>
    <p:sldId id="278" r:id="rId27"/>
    <p:sldId id="280" r:id="rId28"/>
    <p:sldId id="290" r:id="rId29"/>
    <p:sldId id="261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Kratochvíl" initials="TK" lastIdx="1" clrIdx="0">
    <p:extLst>
      <p:ext uri="{19B8F6BF-5375-455C-9EA6-DF929625EA0E}">
        <p15:presenceInfo xmlns:p15="http://schemas.microsoft.com/office/powerpoint/2012/main" userId="Tomáš Kratochví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5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33232-92D4-4EC3-9847-3281C884B49B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2D579-B2DA-4740-AEE2-820DE1F1E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31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1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596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55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b="0" dirty="0">
                <a:effectLst/>
              </a:rPr>
              <a:t>Příklady jednotlivých zaměření </a:t>
            </a:r>
            <a:r>
              <a:rPr lang="cs-CZ" b="0" dirty="0">
                <a:effectLst/>
                <a:sym typeface="Wingdings" panose="05000000000000000000" pitchFamily="2" charset="2"/>
              </a:rPr>
              <a:t> skupinky a připravit prezentaci na pár minut, ostatní poznávají, který cíl měla (rozdělím cíle)</a:t>
            </a:r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38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latin typeface="Segoe UI" panose="020B0502040204020203" pitchFamily="34" charset="0"/>
              </a:rPr>
              <a:t>Mobil na čas, poznámky, "figurína</a:t>
            </a:r>
            <a:r>
              <a:rPr lang="cs-CZ" sz="1800" dirty="0">
                <a:latin typeface="Segoe UI" panose="020B0502040204020203" pitchFamily="34" charset="0"/>
              </a:rPr>
              <a:t>“, handouty, interaktivní tabule</a:t>
            </a:r>
            <a:endParaRPr lang="pt-BR" sz="1800" dirty="0">
              <a:latin typeface="Segoe UI" panose="020B0502040204020203" pitchFamily="34" charset="0"/>
            </a:endParaRPr>
          </a:p>
          <a:p>
            <a:r>
              <a:rPr lang="cs-CZ" sz="1800" dirty="0">
                <a:latin typeface="Segoe UI" panose="020B0502040204020203" pitchFamily="34" charset="0"/>
              </a:rPr>
              <a:t>Odkaz --&gt; ostatní můžou psát.</a:t>
            </a:r>
          </a:p>
          <a:p>
            <a:r>
              <a:rPr lang="cs-CZ" sz="1800" dirty="0">
                <a:latin typeface="Segoe UI" panose="020B0502040204020203" pitchFamily="34" charset="0"/>
              </a:rPr>
              <a:t>Jak zvládat diskusi? Je to náročnější než prezentovat sám?</a:t>
            </a:r>
          </a:p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16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latin typeface="Segoe UI" panose="020B0502040204020203" pitchFamily="34" charset="0"/>
              </a:rPr>
              <a:t>Mobil na čas, poznámky, "figurína</a:t>
            </a:r>
            <a:r>
              <a:rPr lang="cs-CZ" sz="1800" dirty="0">
                <a:latin typeface="Segoe UI" panose="020B0502040204020203" pitchFamily="34" charset="0"/>
              </a:rPr>
              <a:t>“, handouty, interaktivní tabule</a:t>
            </a:r>
            <a:endParaRPr lang="pt-BR" sz="1800" dirty="0">
              <a:latin typeface="Segoe UI" panose="020B0502040204020203" pitchFamily="34" charset="0"/>
            </a:endParaRPr>
          </a:p>
          <a:p>
            <a:r>
              <a:rPr lang="cs-CZ" sz="1800" dirty="0">
                <a:latin typeface="Segoe UI" panose="020B0502040204020203" pitchFamily="34" charset="0"/>
              </a:rPr>
              <a:t>Odkaz --&gt; ostatní můžou psát.</a:t>
            </a:r>
          </a:p>
          <a:p>
            <a:r>
              <a:rPr lang="cs-CZ" sz="1800" dirty="0">
                <a:latin typeface="Segoe UI" panose="020B0502040204020203" pitchFamily="34" charset="0"/>
              </a:rPr>
              <a:t>Jak zvládat diskusi? Je to náročnější než prezentovat sám?</a:t>
            </a:r>
          </a:p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6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929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24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41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b="0" dirty="0">
                <a:effectLst/>
              </a:rPr>
              <a:t>Nejprve samostatně vymyslet, pak rozebrat ve skupinách.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221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Argumenty v nesouladu s formou (odborné vs YouTube style vs svalovec = autorita na téma)</a:t>
            </a:r>
          </a:p>
          <a:p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Spousta lidí si pamatuje, že se smáli koně, ale u nevědí značku.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2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od toho čekají oni? Sednout si v kroužku, vypsat na tabuli nápady</a:t>
            </a:r>
          </a:p>
          <a:p>
            <a:pPr rtl="0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Předmět hlavně pro začínající bakaláře! </a:t>
            </a:r>
          </a:p>
          <a:p>
            <a:pPr rtl="0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 je poskytnout studentům znalosti a dovednosti, které jim umožní 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zvýšit srozumitelnost jejich psaného projevu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Absolventi kurzu by měli být schopni orientovat se v odborných textech, získávat z nich relevantní informace a ty předat stručně a srozumitelně. Součástí předmětu je i práce s formální stránkou textů, včetně procvičování citačních norem.</a:t>
            </a:r>
            <a:endParaRPr lang="cs-CZ" i="0" dirty="0">
              <a:effectLst/>
            </a:endParaRPr>
          </a:p>
          <a:p>
            <a:pPr rtl="0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seminářů se studenti seznámí s teoretickými základy práce s textem. Na seminářích bude rovněž probíhat praktický nácvik získaných dovedností formou krátkých cvičení.</a:t>
            </a:r>
            <a:endParaRPr lang="cs-CZ" i="0" dirty="0">
              <a:effectLst/>
            </a:endParaRPr>
          </a:p>
          <a:p>
            <a:pPr rtl="0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Výsledná známka z předmětu bude vycházet z hodnocení průběžných seminárních prací, které budou rovněž sloužit k praktickému nácviku získaných dovedností. Podmínkou ukončení předmětu je včasné odevzdání všech prací a účast na seminářích.</a:t>
            </a:r>
            <a:endParaRPr lang="cs-CZ" i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60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Periferní cesta </a:t>
            </a:r>
            <a:r>
              <a:rPr lang="cs-CZ" dirty="0" err="1"/>
              <a:t>persuaze</a:t>
            </a:r>
            <a:r>
              <a:rPr lang="cs-CZ" dirty="0"/>
              <a:t> (</a:t>
            </a:r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route</a:t>
            </a:r>
            <a:r>
              <a:rPr lang="cs-CZ" dirty="0"/>
              <a:t>) </a:t>
            </a:r>
          </a:p>
          <a:p>
            <a:r>
              <a:rPr lang="cs-CZ" dirty="0"/>
              <a:t>• Změna postoje výsledkem zjednodušujících procesů (</a:t>
            </a:r>
            <a:r>
              <a:rPr lang="cs-CZ" dirty="0" err="1"/>
              <a:t>Cues</a:t>
            </a:r>
            <a:r>
              <a:rPr lang="cs-CZ" dirty="0"/>
              <a:t>)</a:t>
            </a:r>
          </a:p>
          <a:p>
            <a:r>
              <a:rPr lang="cs-CZ" dirty="0"/>
              <a:t>• Schopnost a motivace chybí nebo jsou redukovány</a:t>
            </a:r>
            <a:br>
              <a:rPr lang="cs-CZ" dirty="0"/>
            </a:br>
            <a:r>
              <a:rPr lang="cs-CZ" dirty="0"/>
              <a:t>• </a:t>
            </a:r>
            <a:r>
              <a:rPr lang="cs-CZ" dirty="0" err="1"/>
              <a:t>Persuasion</a:t>
            </a:r>
            <a:r>
              <a:rPr lang="cs-CZ" dirty="0"/>
              <a:t> </a:t>
            </a:r>
            <a:r>
              <a:rPr lang="cs-CZ" dirty="0" err="1"/>
              <a:t>cues</a:t>
            </a:r>
            <a:r>
              <a:rPr lang="cs-CZ" dirty="0"/>
              <a:t> – vedou ke změně postoje bez aktivního procesu přemýšlení o specifikách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058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 na natažení lidí na univerzitu může fungovat spíš přes studenty než přes odborníky z katedry, protože můžou působit nějak atraktivně; ale jindy to zas může být odborník, protože něco (faktory se v popředí střídají dle situace)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40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 na natažení lidí na univerzitu může fungovat spíš přes studenty než přes odborníky z katedry, protože můžou působit nějak atraktivně; ale jindy to zas může být odborník, protože něco (faktory se v popředí střídají dle situace)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63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421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486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605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b="0" dirty="0">
                <a:effectLst/>
              </a:rPr>
              <a:t>Cítíme se povinni oplácet dar/chování.</a:t>
            </a:r>
          </a:p>
          <a:p>
            <a:pPr rtl="0"/>
            <a:r>
              <a:rPr lang="cs-CZ" b="0" dirty="0">
                <a:effectLst/>
              </a:rPr>
              <a:t>Ti, kterých se zeptáme, zda půjdou volit, půjdou spíš volit.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765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7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80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b="0" dirty="0">
                <a:effectLst/>
              </a:rPr>
              <a:t>Využít lze při nižší sebereflexi (zvýšení).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84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3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79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latin typeface="Segoe UI" panose="020B0502040204020203" pitchFamily="34" charset="0"/>
              </a:rPr>
              <a:t>"komunikátor, komunikant, komunikace, sdělení a šum". Protože další slajd se vlastně týká toho, jak můžeme zamezovat šumu a činit naše sdělení jasnějším.</a:t>
            </a:r>
          </a:p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699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47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b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86B37-88B4-40EA-B119-425EABD089C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3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9E079-B7C4-4018-996A-7A94413A2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D1AFCE-8D7D-41D7-BE92-ADC63E13F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1D4E36-D048-454C-831B-CA6D124B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15871F-4212-4EB9-A2EE-06E9298B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194835-93DF-4B5A-90D6-E649F3D0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02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CA751-051C-468E-B295-5D274B18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45F8BF-2D58-4935-BF98-595734128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DAEF92-360B-45E3-A594-9D755E8CB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2A15A4-6E1F-4352-98B5-AE69517A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773854-DDF4-4DC4-BA83-E9F3BD05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63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F885375-6638-4BB9-902D-CB76488DB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8633C6-66A4-438B-A3EB-161A81613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440D71-F0D8-4B92-83B6-B3C0E639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90D861-403F-4D98-86DC-3000FB30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810E8C-6849-4ECE-973E-B47686B5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191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5364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495761" y="998537"/>
            <a:ext cx="1904999" cy="365125"/>
          </a:xfrm>
        </p:spPr>
        <p:txBody>
          <a:bodyPr/>
          <a:lstStyle/>
          <a:p>
            <a:fld id="{78C94063-DF36-4330-A365-08DA1FA5B7D6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custData r:id="rId1"/>
            </p:custDataLst>
          </p:nvPr>
        </p:nvSpPr>
        <p:spPr>
          <a:xfrm rot="16200000">
            <a:off x="-1333962" y="4046537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463" y="6172200"/>
            <a:ext cx="914400" cy="5937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3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7722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06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88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67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72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AB6AF-EAE0-4395-AE36-2EBA6C1C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B6705-AD95-468D-9F4C-6E7E946AC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738DFC-3B10-48C1-8BF3-401A5B26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37D769-FB85-41BB-9893-E96FDCB2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C9BCD8-590B-419C-A909-91ADFDB3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176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26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59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0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A322F-FD5B-44D4-89E7-5A18BEBA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E4104B0-0244-4FEE-85AF-26B5D8106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5318D8-8224-488B-A612-D7D0588E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74B453-C256-46CF-9DE8-CEBE8C5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BD4083-E215-43FE-8D31-7A693BF7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3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E8DF5-278E-47F4-94FF-8EA7CA98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26AE64-79C5-4062-87D5-578A9309D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95472A-9D0F-4FE0-9556-9AD398117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3BB1C9-B6E0-4B4A-9976-8876E1EE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15762C-D05C-4E0C-B800-F6D843488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E24B7A-0486-4CFC-A7F4-CCFBC0DC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85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242B5-6180-4BBA-99E0-B8C3B33C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09EA03-45B3-46C1-985E-3DE2CA91B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FD9603A-5984-46FF-A8D5-8F6C24E42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9F9E5D9-91CE-47FE-A1EE-3BF4BF93D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DABD118-688D-43DE-87B3-1AD4C5A89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44A81C3-D0F6-4C37-94CD-8226D21C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16012CE-706A-47E1-AC74-DF58C5FB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ED0D1E-F5B6-4F34-87DE-67CF3F06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94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3E7DCB-B577-4156-85BF-995462A64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8F45A77-E6BF-42C0-B840-BC3E298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FE431-4839-4308-B776-76580956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609FA4-313D-4EF3-A74F-1134FCCB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04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671AEF4-5BE5-4505-83D6-E1514181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02B9A6-09C2-4359-8D52-2E9287EA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012418-312A-40C2-B5FA-720D189D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26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940D9-836D-439C-AEB1-C6E7BA687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503CA2-97C2-464E-973C-177C0C02D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12F791C-284F-4867-9FF0-9EED05DB1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CAE305-041F-4126-9695-42BA9776B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AFC5B1-C388-4022-BA17-770DDB7D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62C6E4-4507-487D-B761-3DF9125C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59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E2413-8BED-432E-8F39-CBD17016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D23CD03-F63E-4573-9CBD-FE5C09547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A65FDC6-433A-4247-BA9D-829B9F28F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ADEE1E-CD51-429C-922D-2B7407922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249BA2-FC33-4DAF-B462-439E4CA88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3EFFC3-E5AB-48DD-A7DA-B64406E3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91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C61378B-0B24-4FCE-9A55-2B631CC1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0E4CF3A-3147-4CE3-B429-6E7C78AB5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46CD85-5242-47CD-8830-21E8A9C6F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3080-7DE6-4722-A2D8-D8422CF628A9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BEF89D-962F-4068-9825-CA1A29762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CB9277-AEE8-4FF1-82A1-23DFE4D50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785F5-0C81-449E-BB17-0BE228D482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34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6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video" Target="https://www.youtube.com/embed/go_QOzc79Uc?feature=oembed" TargetMode="External"/><Relationship Id="rId7" Type="http://schemas.openxmlformats.org/officeDocument/2006/relationships/image" Target="../media/image13.jpeg"/><Relationship Id="rId2" Type="http://schemas.openxmlformats.org/officeDocument/2006/relationships/video" Target="https://www.youtube.com/embed/Dtbn9zBfJSs?feature=oembed" TargetMode="External"/><Relationship Id="rId1" Type="http://schemas.openxmlformats.org/officeDocument/2006/relationships/video" Target="https://www.youtube.com/embed/ZLkbWUNQbgk?feature=oembed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5cb8BeNuRCU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wtl5UrrgU8c?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Ahg6qcgoay4?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1871" y="758952"/>
            <a:ext cx="9845839" cy="404164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>
                <a:solidFill>
                  <a:srgbClr val="00897E"/>
                </a:solidFill>
              </a:rPr>
              <a:t>  C8995: Týmy, řízení a komunikace</a:t>
            </a:r>
            <a:br>
              <a:rPr lang="cs-CZ" sz="2000" dirty="0">
                <a:solidFill>
                  <a:srgbClr val="00897E"/>
                </a:solidFill>
              </a:rPr>
            </a:br>
            <a:r>
              <a:rPr lang="cs-CZ" sz="6000" dirty="0">
                <a:solidFill>
                  <a:srgbClr val="00897E"/>
                </a:solidFill>
              </a:rPr>
              <a:t>Mezilidská komunikace</a:t>
            </a:r>
            <a:br>
              <a:rPr lang="cs-CZ" sz="6000" dirty="0">
                <a:solidFill>
                  <a:srgbClr val="00897E"/>
                </a:solidFill>
              </a:rPr>
            </a:br>
            <a:endParaRPr lang="cs-CZ" sz="2000" dirty="0">
              <a:solidFill>
                <a:srgbClr val="00897E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3547" y="4592780"/>
            <a:ext cx="9418320" cy="169164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10000"/>
                  </a:schemeClr>
                </a:solidFill>
              </a:rPr>
              <a:t>Mgr. Tomáš Kratochvíl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61913" cy="6858000"/>
          </a:xfrm>
          <a:prstGeom prst="rect">
            <a:avLst/>
          </a:prstGeom>
          <a:solidFill>
            <a:srgbClr val="00897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92" y="176129"/>
            <a:ext cx="1165645" cy="11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5"/>
          <p:cNvSpPr>
            <a:spLocks noGrp="1" noChangeArrowheads="1"/>
          </p:cNvSpPr>
          <p:nvPr/>
        </p:nvSpPr>
        <p:spPr bwMode="auto">
          <a:xfrm>
            <a:off x="624157" y="6492240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</p:spTree>
    <p:extLst>
      <p:ext uri="{BB962C8B-B14F-4D97-AF65-F5344CB8AC3E}">
        <p14:creationId xmlns:p14="http://schemas.microsoft.com/office/powerpoint/2010/main" val="3608078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11FA44CD-03B6-49BE-A365-C19BDA3251AA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46576D3-5647-4C1F-8035-E065B57DB6DB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Co všechno hraje roli?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1802780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10" name="Online médium 9" title="Mosquitos, malaria and education - Bill Gates">
            <a:hlinkClick r:id="" action="ppaction://media"/>
            <a:extLst>
              <a:ext uri="{FF2B5EF4-FFF2-40B4-BE49-F238E27FC236}">
                <a16:creationId xmlns:a16="http://schemas.microsoft.com/office/drawing/2014/main" id="{F3B9DCCE-B350-430B-8357-1DB96F16DE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695500" y="1415097"/>
            <a:ext cx="5086300" cy="2861044"/>
          </a:xfrm>
          <a:prstGeom prst="rect">
            <a:avLst/>
          </a:prstGeom>
        </p:spPr>
      </p:pic>
      <p:pic>
        <p:nvPicPr>
          <p:cNvPr id="11" name="Online médium 10" title="Bjorn Lomborg: Global priorities bigger than climate change">
            <a:hlinkClick r:id="" action="ppaction://media"/>
            <a:extLst>
              <a:ext uri="{FF2B5EF4-FFF2-40B4-BE49-F238E27FC236}">
                <a16:creationId xmlns:a16="http://schemas.microsoft.com/office/drawing/2014/main" id="{AB4CC92D-E392-4B96-97D8-6E3453CDA35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7215428" y="1415097"/>
            <a:ext cx="4693834" cy="2861044"/>
          </a:xfrm>
          <a:prstGeom prst="rect">
            <a:avLst/>
          </a:prstGeom>
        </p:spPr>
      </p:pic>
      <p:pic>
        <p:nvPicPr>
          <p:cNvPr id="12" name="Online médium 11" title="Teach every child about food | Jamie Oliver">
            <a:hlinkClick r:id="" action="ppaction://media"/>
            <a:extLst>
              <a:ext uri="{FF2B5EF4-FFF2-40B4-BE49-F238E27FC236}">
                <a16:creationId xmlns:a16="http://schemas.microsoft.com/office/drawing/2014/main" id="{FB3609D3-6148-4843-8E8F-F80C73A5712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4995672" y="4325302"/>
            <a:ext cx="4343400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Prezentujeme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Chci něco říct?</a:t>
            </a:r>
          </a:p>
          <a:p>
            <a:pPr marL="0" lvl="1" indent="0">
              <a:buNone/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	…Co?</a:t>
            </a:r>
          </a:p>
          <a:p>
            <a:pPr marL="0" lvl="1" indent="0">
              <a:buNone/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	…Jak?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 vím o svém publiku?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V čem mi může (po)rozumět?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Jaký styl komunikace jej zaujme?</a:t>
            </a:r>
          </a:p>
          <a:p>
            <a:pPr marL="182563" lvl="1" indent="-182563"/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225860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1C59C52-DAE8-42B1-A20C-0F573FBE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4463" y="1729022"/>
            <a:ext cx="3623073" cy="3265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5DB75B48-724D-4D61-B648-8C8CFB6F56DA}"/>
              </a:ext>
            </a:extLst>
          </p:cNvPr>
          <p:cNvSpPr/>
          <p:nvPr/>
        </p:nvSpPr>
        <p:spPr>
          <a:xfrm>
            <a:off x="3938836" y="4378423"/>
            <a:ext cx="660400" cy="55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DDAB0BC-13AE-4546-AC45-A68F796DFDBF}"/>
              </a:ext>
            </a:extLst>
          </p:cNvPr>
          <p:cNvSpPr txBox="1"/>
          <p:nvPr/>
        </p:nvSpPr>
        <p:spPr>
          <a:xfrm>
            <a:off x="2535536" y="5042921"/>
            <a:ext cx="614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Informativní: </a:t>
            </a: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sdělujeme</a:t>
            </a:r>
          </a:p>
          <a:p>
            <a:pPr marL="182563" lvl="1" indent="-182563"/>
            <a:r>
              <a:rPr lang="cs-CZ" sz="2400" b="1" cap="small" spc="10" dirty="0" err="1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Persuazivní</a:t>
            </a: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prodáváme</a:t>
            </a:r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Ceremoniální: </a:t>
            </a: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bavíme</a:t>
            </a:r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9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Prezentujeme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 lnSpcReduction="10000"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Chci něco říct?</a:t>
            </a:r>
          </a:p>
          <a:p>
            <a:pPr marL="0" lvl="1" indent="0">
              <a:buNone/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	…Co?</a:t>
            </a:r>
          </a:p>
          <a:p>
            <a:pPr marL="0" lvl="1" indent="0">
              <a:buNone/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	…Jak?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Zaměření na cíl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Zaujmout / vtáhnout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Polarizovat a vzbudit diskuzi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Objasnit / vyjasnit / informovat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Motivovat / mobilizovat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Přesvědčit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Vyvolat emoci, pocit / pobavit</a:t>
            </a: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Jaký styl komunikace jej zaujme?</a:t>
            </a:r>
          </a:p>
          <a:p>
            <a:pPr marL="182563" lvl="1" indent="-182563"/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225861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1C59C52-DAE8-42B1-A20C-0F573FBE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4463" y="1729022"/>
            <a:ext cx="3623073" cy="3265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9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Práce s prezentací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Struktura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úvod, tělo a závěr se shrnutím</a:t>
            </a:r>
          </a:p>
          <a:p>
            <a:pPr marL="274320" lvl="1" indent="0">
              <a:buClr>
                <a:srgbClr val="6F6F74"/>
              </a:buClr>
              <a:buNone/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	…odpovídají záměru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Linearita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nemusím začít teorií, ale naším zjištěním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Jak pracovat s časem?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Jaké můžeme použít pomůcky?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Jak interagovat s publikem?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„</a:t>
            </a:r>
            <a:r>
              <a:rPr lang="cs-CZ" sz="20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the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r>
              <a:rPr lang="cs-CZ" sz="20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hook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“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Kam se dívat?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 dělat, když publikum neodpovídá?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225861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Plán témat a termínů prezentací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Semináře 3–5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 lidé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4 lidé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4 lidé</a:t>
            </a:r>
          </a:p>
          <a:p>
            <a:pPr marL="274320" lvl="1" indent="0">
              <a:buClr>
                <a:srgbClr val="6F6F74"/>
              </a:buClr>
              <a:buNone/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	…pro případ, že by někdo musel odkládat, aby bylo kam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téma, které je vám blízké</a:t>
            </a: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Rozpis do Excelu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https://docs.google.com/spreadsheets/d/1uWm383MACgX9nGjrpPXO4zvxhqBMRlzBJAonzAr65wo/edit?usp=sharing</a:t>
            </a: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225861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A71B557-87F1-4059-8AF4-00C2AB75A4B1}"/>
              </a:ext>
            </a:extLst>
          </p:cNvPr>
          <p:cNvSpPr txBox="1">
            <a:spLocks/>
          </p:cNvSpPr>
          <p:nvPr/>
        </p:nvSpPr>
        <p:spPr>
          <a:xfrm>
            <a:off x="2244140" y="1890127"/>
            <a:ext cx="8595360" cy="419201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Struktura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Na jaké části si můžeme podávanou zpětnou vazbu rozdělit?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Forma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Jak formuluje vedoucí svou kritiku?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Jak pracuje s pohledem podřízeného?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Font typeface="Wingdings 2" pitchFamily="18" charset="2"/>
              <a:buNone/>
            </a:pPr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Zpětná vazba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64149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Online médium 6" title="How to Give Constructive Feedback  - Full Role play | Xenium HR">
            <a:hlinkClick r:id="" action="ppaction://media"/>
            <a:extLst>
              <a:ext uri="{FF2B5EF4-FFF2-40B4-BE49-F238E27FC236}">
                <a16:creationId xmlns:a16="http://schemas.microsoft.com/office/drawing/2014/main" id="{7F37B7F4-7834-4F58-9D44-B80CF3F48C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44140" y="1655365"/>
            <a:ext cx="8246205" cy="46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Zpětná vazba: JÁ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Úvod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Obsah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Forma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Líbilo a nelíbilo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Doporučení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Závěr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64149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1026" name="Picture 2" descr="Adjusting Your Employee Feedback Methods | Exude">
            <a:extLst>
              <a:ext uri="{FF2B5EF4-FFF2-40B4-BE49-F238E27FC236}">
                <a16:creationId xmlns:a16="http://schemas.microsoft.com/office/drawing/2014/main" id="{1C6309BE-6D37-4704-A122-E5D3881A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9089"/>
            <a:ext cx="5104658" cy="30410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Zpětná vazba kvalitně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64149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10" name="Online médium 9" title="The secret to giving great feedback | The Way We Work, a TED series">
            <a:hlinkClick r:id="" action="ppaction://media"/>
            <a:extLst>
              <a:ext uri="{FF2B5EF4-FFF2-40B4-BE49-F238E27FC236}">
                <a16:creationId xmlns:a16="http://schemas.microsoft.com/office/drawing/2014/main" id="{7F339D68-8FF4-41BC-B6AA-3C49274B4EE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83766" y="1734092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Z praxe: Co dělat s Bobem a Nancy?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Kdo jsou bob a </a:t>
            </a:r>
            <a:r>
              <a:rPr lang="cs-CZ" sz="2400" b="1" cap="small" spc="10" dirty="0" err="1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nancy</a:t>
            </a: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Kolegové, kteří spolu místo práce chodí na rande. 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Kdo jsme my?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Spolupracovníci, kteří se cítí nepříjemně.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Lidé, kteří dělají práci i za Nancy a Boba.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264149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5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Techniky argumentace a přesvědčování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Vejce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https://www.youtube.com/watch?v=DB7B-No9m1o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Volkswagen</a:t>
            </a: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https://www.youtube.com/watch?v=mg24qJt9pVQ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3084839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465BD26-9F42-4CD6-A90A-2575DDE98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Test pozornosti</a:t>
            </a:r>
          </a:p>
          <a:p>
            <a:pPr marL="531812" lvl="1" indent="0">
              <a:buNone/>
            </a:pPr>
            <a:endParaRPr lang="cs-CZ" sz="18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B4C254B-B907-403D-B915-FDBBACE4742F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  <a:br>
              <a:rPr lang="cs-CZ" sz="1400" dirty="0">
                <a:solidFill>
                  <a:srgbClr val="FFFFFF"/>
                </a:solidFill>
              </a:rPr>
            </a:b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BEDB264-5CB9-48B3-B89D-FAFDEF9D637A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Než začneme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pic>
        <p:nvPicPr>
          <p:cNvPr id="4" name="Online médium 3" title="Test Your Awareness: Do The Test">
            <a:hlinkClick r:id="" action="ppaction://media"/>
            <a:extLst>
              <a:ext uri="{FF2B5EF4-FFF2-40B4-BE49-F238E27FC236}">
                <a16:creationId xmlns:a16="http://schemas.microsoft.com/office/drawing/2014/main" id="{5C3D5C3F-4662-44FE-B3EE-C82DA09B16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627170" y="2351302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 err="1">
                <a:solidFill>
                  <a:srgbClr val="00897E"/>
                </a:solidFill>
                <a:latin typeface="Sylfaen" panose="010A0502050306030303" pitchFamily="18" charset="0"/>
              </a:rPr>
              <a:t>Elaboration</a:t>
            </a:r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 </a:t>
            </a:r>
            <a:r>
              <a:rPr lang="cs-CZ" b="1" dirty="0" err="1">
                <a:solidFill>
                  <a:srgbClr val="00897E"/>
                </a:solidFill>
                <a:latin typeface="Sylfaen" panose="010A0502050306030303" pitchFamily="18" charset="0"/>
              </a:rPr>
              <a:t>likelihood</a:t>
            </a:r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en-US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Richard E. Petty a John Cacioppo (1980)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Centrální a periferní cesta </a:t>
            </a:r>
            <a:r>
              <a:rPr lang="cs-CZ" sz="2400" b="1" cap="small" spc="10" dirty="0" err="1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persuaze</a:t>
            </a: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 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3084839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9" name="Google Shape;205;p16" descr="VÃ½sledek obrÃ¡zku pro think hard sculpture">
            <a:extLst>
              <a:ext uri="{FF2B5EF4-FFF2-40B4-BE49-F238E27FC236}">
                <a16:creationId xmlns:a16="http://schemas.microsoft.com/office/drawing/2014/main" id="{1D8B94B1-C24A-4D84-B99D-19548836290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8380" y="3179826"/>
            <a:ext cx="2106611" cy="29576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0" name="Google Shape;206;p16">
            <a:extLst>
              <a:ext uri="{FF2B5EF4-FFF2-40B4-BE49-F238E27FC236}">
                <a16:creationId xmlns:a16="http://schemas.microsoft.com/office/drawing/2014/main" id="{4B4419D8-329C-4BD7-8EFC-698E6AD56D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3143" y="3179827"/>
            <a:ext cx="2324717" cy="29576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6B35CFB-FB30-47DA-9AC6-4F291EA9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85" y="2982854"/>
            <a:ext cx="4543791" cy="32880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9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62D6ECF-AF89-4DB8-879E-2F556C2DA375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Faktory příjemce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D4F86A29-0342-4520-A3B0-4F9266C1D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140" y="1890127"/>
            <a:ext cx="9144000" cy="485719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motivační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b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zainteresovanost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 (mám rád auta, mít dobré auto je pro mě důležité)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b="1" dirty="0" err="1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need</a:t>
            </a:r>
            <a:r>
              <a:rPr lang="cs-CZ" sz="2000" b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cs-CZ" sz="2000" b="1" dirty="0" err="1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for</a:t>
            </a:r>
            <a:r>
              <a:rPr lang="cs-CZ" sz="2000" b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cs-CZ" sz="2000" b="1" dirty="0" err="1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cognition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 (potřebuji věci porozumět, než se rozhodnu)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schopnostní</a:t>
            </a: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b="1" dirty="0" err="1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distraktory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 (tlak obchodníka, spěch do práce, nervozita před lidmi)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b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znalosti 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(rozumím objemu motoru, výhodám dieselu a benzínu)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122" name="Picture 2" descr="Motivation: The four ways to a happy life.">
            <a:extLst>
              <a:ext uri="{FF2B5EF4-FFF2-40B4-BE49-F238E27FC236}">
                <a16:creationId xmlns:a16="http://schemas.microsoft.com/office/drawing/2014/main" id="{BED82C5A-E118-4E67-8720-AF09B3E9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3380514"/>
            <a:ext cx="2981325" cy="15335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ock vektor „Tenký plochý design banner pro Knowledge“ (bez ...">
            <a:extLst>
              <a:ext uri="{FF2B5EF4-FFF2-40B4-BE49-F238E27FC236}">
                <a16:creationId xmlns:a16="http://schemas.microsoft.com/office/drawing/2014/main" id="{D3DEF5D2-E8FE-4675-A78B-12A8431CF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4" b="12591"/>
          <a:stretch/>
        </p:blipFill>
        <p:spPr bwMode="auto">
          <a:xfrm>
            <a:off x="7576868" y="3380514"/>
            <a:ext cx="3029532" cy="15335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EB8D5DD-2F02-4C67-A575-8995C8036198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>
            <a:extLst>
              <a:ext uri="{FF2B5EF4-FFF2-40B4-BE49-F238E27FC236}">
                <a16:creationId xmlns:a16="http://schemas.microsoft.com/office/drawing/2014/main" id="{C36009CD-0E37-45D4-B430-66DEC6DE69FC}"/>
              </a:ext>
            </a:extLst>
          </p:cNvPr>
          <p:cNvSpPr/>
          <p:nvPr/>
        </p:nvSpPr>
        <p:spPr>
          <a:xfrm>
            <a:off x="14573" y="3084839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62D6ECF-AF89-4DB8-879E-2F556C2DA375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C6294546-88CF-4AC3-A7FE-911FC292626F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Faktory zdroje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D4F86A29-0342-4520-A3B0-4F9266C1D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85719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autorita</a:t>
            </a:r>
          </a:p>
          <a:p>
            <a:pPr marL="182563" lvl="1" indent="-182563"/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82563" lvl="1" indent="-182563"/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82563" lvl="1" indent="-182563"/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82563" lvl="1" indent="-182563"/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kredibilita</a:t>
            </a:r>
            <a:r>
              <a:rPr lang="cs-CZ" sz="2000" b="1" cap="small" spc="1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(expertíza, důvěryhodnost, laskavost)</a:t>
            </a:r>
          </a:p>
          <a:p>
            <a:pPr marL="182563" lvl="1" indent="-182563"/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182563" lvl="1" indent="-182563"/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182563" lvl="1" indent="-182563"/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182563" lvl="1" indent="-182563"/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sociální atraktivita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(obliba, podobnost, blízkost, přitažlivost)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14" name="Google Shape;215;p17" descr="doctors.jpg">
            <a:extLst>
              <a:ext uri="{FF2B5EF4-FFF2-40B4-BE49-F238E27FC236}">
                <a16:creationId xmlns:a16="http://schemas.microsoft.com/office/drawing/2014/main" id="{645D3966-DA46-4F49-B568-788E9880F5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6614" y="2357602"/>
            <a:ext cx="2392463" cy="13468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Google Shape;216;p17" descr="VÃ½sledek obrÃ¡zku pro putin">
            <a:extLst>
              <a:ext uri="{FF2B5EF4-FFF2-40B4-BE49-F238E27FC236}">
                <a16:creationId xmlns:a16="http://schemas.microsoft.com/office/drawing/2014/main" id="{56AB6D12-4500-406D-B384-491BE458D0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177" r="21412"/>
          <a:stretch/>
        </p:blipFill>
        <p:spPr>
          <a:xfrm>
            <a:off x="4282246" y="2357602"/>
            <a:ext cx="1566226" cy="13468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6" name="Google Shape;217;p17" descr="SouvisejÃ­cÃ­ obrÃ¡zek">
            <a:extLst>
              <a:ext uri="{FF2B5EF4-FFF2-40B4-BE49-F238E27FC236}">
                <a16:creationId xmlns:a16="http://schemas.microsoft.com/office/drawing/2014/main" id="{E7629F9F-A4BD-434C-AEC2-BC13275575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7581" y="2357602"/>
            <a:ext cx="1346889" cy="13468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Google Shape;218;p17" descr="VÃ½sledek obrÃ¡zku pro pohlreich">
            <a:extLst>
              <a:ext uri="{FF2B5EF4-FFF2-40B4-BE49-F238E27FC236}">
                <a16:creationId xmlns:a16="http://schemas.microsoft.com/office/drawing/2014/main" id="{3F4B702E-04BF-4A3C-BA65-2F3B447ADB6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2357602"/>
            <a:ext cx="1463086" cy="13468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8" name="Picture 2" descr="Nejsou jen čísly.' Deník New York Times obětoval titulní stranu ...">
            <a:extLst>
              <a:ext uri="{FF2B5EF4-FFF2-40B4-BE49-F238E27FC236}">
                <a16:creationId xmlns:a16="http://schemas.microsoft.com/office/drawing/2014/main" id="{046FF970-E733-4515-9C6A-5260FA75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15" y="4364728"/>
            <a:ext cx="1876147" cy="12235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BRAZEM: Aeronet jako odporná antisemitská žumpa - Manipulátoři.cz">
            <a:extLst>
              <a:ext uri="{FF2B5EF4-FFF2-40B4-BE49-F238E27FC236}">
                <a16:creationId xmlns:a16="http://schemas.microsoft.com/office/drawing/2014/main" id="{00854F07-3715-4329-A66F-63A5D6D8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37" y="4364729"/>
            <a:ext cx="1876147" cy="12235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Youtuber | KOVY - YouTube">
            <a:extLst>
              <a:ext uri="{FF2B5EF4-FFF2-40B4-BE49-F238E27FC236}">
                <a16:creationId xmlns:a16="http://schemas.microsoft.com/office/drawing/2014/main" id="{44E65AC6-4ACE-4EB2-8882-27D5EBED6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0" y="4351283"/>
            <a:ext cx="2194948" cy="12346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niversary of the election of Pope Francis in Vatican City in ...">
            <a:extLst>
              <a:ext uri="{FF2B5EF4-FFF2-40B4-BE49-F238E27FC236}">
                <a16:creationId xmlns:a16="http://schemas.microsoft.com/office/drawing/2014/main" id="{F43E8CB4-86C8-467D-B1BA-4E9DFCB3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48" y="4345056"/>
            <a:ext cx="1910092" cy="12728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ál 18">
            <a:extLst>
              <a:ext uri="{FF2B5EF4-FFF2-40B4-BE49-F238E27FC236}">
                <a16:creationId xmlns:a16="http://schemas.microsoft.com/office/drawing/2014/main" id="{501FFBE2-7E9E-45C1-93B2-B241AA9A103F}"/>
              </a:ext>
            </a:extLst>
          </p:cNvPr>
          <p:cNvSpPr/>
          <p:nvPr/>
        </p:nvSpPr>
        <p:spPr>
          <a:xfrm>
            <a:off x="14573" y="3084839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 err="1">
                <a:solidFill>
                  <a:srgbClr val="00897E"/>
                </a:solidFill>
                <a:latin typeface="Sylfaen" panose="010A0502050306030303" pitchFamily="18" charset="0"/>
              </a:rPr>
              <a:t>Milgramův</a:t>
            </a:r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 experiment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400" dirty="0"/>
              <a:t>Inzerce v tisku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400" dirty="0" err="1"/>
              <a:t>Yale</a:t>
            </a:r>
            <a:r>
              <a:rPr lang="cs-CZ" sz="2400" dirty="0"/>
              <a:t> University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400" dirty="0"/>
              <a:t>Učitel-žák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400" dirty="0"/>
              <a:t>40 účastníků 20+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dirty="0"/>
          </a:p>
          <a:p>
            <a:pPr marL="228600" lvl="0" indent="-508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cs-CZ" sz="2400" dirty="0">
                <a:solidFill>
                  <a:srgbClr val="FF0000"/>
                </a:solidFill>
              </a:rPr>
              <a:t>300 V … 100 %</a:t>
            </a:r>
            <a:endParaRPr lang="cs-CZ" sz="2400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cs-CZ" sz="2400" dirty="0">
                <a:solidFill>
                  <a:srgbClr val="FF0000"/>
                </a:solidFill>
              </a:rPr>
              <a:t>435 V … </a:t>
            </a:r>
            <a:r>
              <a:rPr lang="cs-CZ" sz="2400" dirty="0">
                <a:solidFill>
                  <a:srgbClr val="FF0000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4"/>
                  </a:ext>
                </a:extLst>
              </a:rPr>
              <a:t>63 </a:t>
            </a:r>
            <a:r>
              <a:rPr lang="cs-CZ" sz="2400" dirty="0">
                <a:solidFill>
                  <a:srgbClr val="FF0000"/>
                </a:solidFill>
              </a:rPr>
              <a:t>%</a:t>
            </a:r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307822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1F080E-D8CB-44D7-88FA-1827413F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1398" y="1495600"/>
            <a:ext cx="3429033" cy="48894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228;p18" descr="stanley milgram generator scale">
            <a:extLst>
              <a:ext uri="{FF2B5EF4-FFF2-40B4-BE49-F238E27FC236}">
                <a16:creationId xmlns:a16="http://schemas.microsoft.com/office/drawing/2014/main" id="{6B05186D-DEAB-4D08-9356-AD1C11FD9E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4140" y="3940324"/>
            <a:ext cx="3969794" cy="8591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361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Budování kredibility </a:t>
            </a:r>
            <a:b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</a:br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skrz nonverbální komunikaci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98077" y="1587100"/>
            <a:ext cx="8996103" cy="4495045"/>
          </a:xfrm>
        </p:spPr>
        <p:txBody>
          <a:bodyPr numCol="1">
            <a:normAutofit/>
          </a:bodyPr>
          <a:lstStyle/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Oční kontakt</a:t>
            </a:r>
          </a:p>
          <a:p>
            <a:pPr marL="182563" lvl="1" indent="-182563">
              <a:lnSpc>
                <a:spcPct val="110000"/>
              </a:lnSpc>
            </a:pPr>
            <a:r>
              <a:rPr lang="pl-PL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Spontánní gestikulace</a:t>
            </a: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 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používáme obzvlášť, říkáme-li podstatné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Uvolněný a otevřený postoj těla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Práce s hlasem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Výška, hlasitost, rytmus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oblečení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endParaRPr lang="cs-CZ" sz="26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307822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6148" name="Picture 4" descr="Mr. Incredible / Bob Parr | The incredibles, The incredibles 2004 ...">
            <a:extLst>
              <a:ext uri="{FF2B5EF4-FFF2-40B4-BE49-F238E27FC236}">
                <a16:creationId xmlns:a16="http://schemas.microsoft.com/office/drawing/2014/main" id="{146A27A8-C978-440F-8437-F8A8F3054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0" b="95633" l="10000" r="95500">
                        <a14:foregroundMark x1="93950" y1="40000" x2="93950" y2="40000"/>
                        <a14:foregroundMark x1="92050" y1="38733" x2="95500" y2="38967"/>
                        <a14:foregroundMark x1="52800" y1="6933" x2="52800" y2="6933"/>
                        <a14:foregroundMark x1="51650" y1="3600" x2="51650" y2="3600"/>
                        <a14:foregroundMark x1="80500" y1="95633" x2="80500" y2="95633"/>
                        <a14:backgroundMark x1="32800" y1="40267" x2="32800" y2="4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98" y="1293645"/>
            <a:ext cx="3387969" cy="50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Efekt přesvědčování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307822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9" name="Google Shape;279;p24">
            <a:extLst>
              <a:ext uri="{FF2B5EF4-FFF2-40B4-BE49-F238E27FC236}">
                <a16:creationId xmlns:a16="http://schemas.microsoft.com/office/drawing/2014/main" id="{DE80B440-24EA-494A-8B29-866AFD41A09A}"/>
              </a:ext>
            </a:extLst>
          </p:cNvPr>
          <p:cNvSpPr txBox="1">
            <a:spLocks/>
          </p:cNvSpPr>
          <p:nvPr/>
        </p:nvSpPr>
        <p:spPr>
          <a:xfrm>
            <a:off x="1695500" y="2053087"/>
            <a:ext cx="98807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r>
              <a:rPr lang="cs-CZ" dirty="0"/>
              <a:t>   </a:t>
            </a:r>
            <a:r>
              <a:rPr lang="cs-CZ" sz="2400" b="1" cap="small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CENTRÁLNÍ CESTA                       PERIFERNÍ CESTA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endParaRPr lang="cs-CZ" dirty="0"/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endParaRPr lang="cs-CZ" dirty="0"/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endParaRPr lang="cs-CZ" dirty="0"/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endParaRPr lang="cs-CZ" dirty="0"/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r>
              <a:rPr lang="cs-CZ" dirty="0">
                <a:solidFill>
                  <a:srgbClr val="000000">
                    <a:lumMod val="85000"/>
                    <a:lumOff val="15000"/>
                  </a:srgbClr>
                </a:solidFill>
              </a:rPr>
              <a:t>Dlouhodobý ………. </a:t>
            </a:r>
            <a:r>
              <a:rPr lang="cs-CZ" sz="2400" b="1" cap="small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STABILITA POSTOJE </a:t>
            </a:r>
            <a:r>
              <a:rPr lang="cs-CZ" dirty="0">
                <a:solidFill>
                  <a:srgbClr val="000000">
                    <a:lumMod val="85000"/>
                    <a:lumOff val="15000"/>
                  </a:srgbClr>
                </a:solidFill>
              </a:rPr>
              <a:t>…….... Krátkodobý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r>
              <a:rPr lang="cs-CZ" dirty="0">
                <a:solidFill>
                  <a:srgbClr val="000000">
                    <a:lumMod val="85000"/>
                    <a:lumOff val="15000"/>
                  </a:srgbClr>
                </a:solidFill>
              </a:rPr>
              <a:t>Těžké změnit ………… </a:t>
            </a:r>
            <a:r>
              <a:rPr lang="cs-CZ" sz="2400" b="1" cap="small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REZISTENCE</a:t>
            </a:r>
            <a:r>
              <a:rPr lang="cs-CZ" dirty="0"/>
              <a:t> </a:t>
            </a:r>
            <a:r>
              <a:rPr lang="cs-CZ" dirty="0">
                <a:solidFill>
                  <a:srgbClr val="000000">
                    <a:lumMod val="85000"/>
                    <a:lumOff val="15000"/>
                  </a:srgbClr>
                </a:solidFill>
              </a:rPr>
              <a:t>…..….... Lehké změnit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r>
              <a:rPr lang="cs-CZ" dirty="0"/>
              <a:t>↑……….. </a:t>
            </a:r>
            <a:r>
              <a:rPr lang="cs-CZ" sz="2400" b="1" cap="small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KONZISTENCE MEZI POSTOJEM A CHOVÁNÍM</a:t>
            </a:r>
            <a:r>
              <a:rPr lang="cs-CZ" dirty="0">
                <a:solidFill>
                  <a:srgbClr val="000000">
                    <a:lumMod val="85000"/>
                    <a:lumOff val="15000"/>
                  </a:srgbClr>
                </a:solidFill>
              </a:rPr>
              <a:t>….........↓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15" name="Google Shape;281;p24" descr="VÃ½sledek obrÃ¡zku pro think hard sculpture">
            <a:extLst>
              <a:ext uri="{FF2B5EF4-FFF2-40B4-BE49-F238E27FC236}">
                <a16:creationId xmlns:a16="http://schemas.microsoft.com/office/drawing/2014/main" id="{FDD5DBF5-CCAF-4AAF-94FA-5CFB05FFF8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689" y="2552740"/>
            <a:ext cx="839941" cy="11899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6" name="Google Shape;282;p24">
            <a:extLst>
              <a:ext uri="{FF2B5EF4-FFF2-40B4-BE49-F238E27FC236}">
                <a16:creationId xmlns:a16="http://schemas.microsoft.com/office/drawing/2014/main" id="{ED553F90-5DE5-4974-BD73-E00491330C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27718" y="2552740"/>
            <a:ext cx="935276" cy="11899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7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6 principů vlivu dle R. </a:t>
            </a:r>
            <a:r>
              <a:rPr lang="cs-CZ" b="1" dirty="0" err="1">
                <a:solidFill>
                  <a:srgbClr val="00897E"/>
                </a:solidFill>
                <a:latin typeface="Sylfaen" panose="010A0502050306030303" pitchFamily="18" charset="0"/>
              </a:rPr>
              <a:t>Cialdiniho</a:t>
            </a:r>
            <a:endParaRPr lang="cs-CZ" b="1" dirty="0">
              <a:solidFill>
                <a:srgbClr val="00897E"/>
              </a:solidFill>
              <a:latin typeface="Sylfaen" panose="010A0502050306030303" pitchFamily="18" charset="0"/>
            </a:endParaRP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73B6E7-6B04-450E-9877-BB1085B52944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BA105-64D7-4C7C-B24F-5C366A596107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3078226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9C18E72-413D-454F-A0EA-2E69C1CBF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77" y="1587100"/>
            <a:ext cx="8996103" cy="4495045"/>
          </a:xfrm>
        </p:spPr>
        <p:txBody>
          <a:bodyPr numCol="1">
            <a:normAutofit lnSpcReduction="10000"/>
          </a:bodyPr>
          <a:lstStyle/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reciprocita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závazek a důslednost</a:t>
            </a:r>
            <a:endParaRPr lang="cs-CZ" sz="24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být v souladu s tím, co říkáme/děláme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sociální schválení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oblíbenost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komplimenty, podobnost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autorita</a:t>
            </a:r>
          </a:p>
          <a:p>
            <a:pPr marL="182563" lvl="1" indent="-182563">
              <a:lnSpc>
                <a:spcPct val="110000"/>
              </a:lnSpc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vzácnost</a:t>
            </a:r>
          </a:p>
          <a:p>
            <a:pPr lvl="1">
              <a:lnSpc>
                <a:spcPct val="120000"/>
              </a:lnSpc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čeho je málo, to chceme víc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+ jednota</a:t>
            </a:r>
          </a:p>
          <a:p>
            <a:pPr lvl="1">
              <a:lnSpc>
                <a:spcPct val="110000"/>
              </a:lnSpc>
              <a:buClr>
                <a:srgbClr val="6F6F74"/>
              </a:buClr>
            </a:pPr>
            <a:endParaRPr lang="cs-CZ" sz="2600" dirty="0">
              <a:solidFill>
                <a:srgbClr val="000000">
                  <a:lumMod val="85000"/>
                  <a:lumOff val="15000"/>
                </a:srgb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01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1872" y="896112"/>
            <a:ext cx="9418320" cy="1399032"/>
          </a:xfrm>
        </p:spPr>
        <p:txBody>
          <a:bodyPr>
            <a:normAutofit fontScale="90000"/>
          </a:bodyPr>
          <a:lstStyle/>
          <a:p>
            <a:r>
              <a:rPr lang="cs-CZ" sz="2000" dirty="0">
                <a:solidFill>
                  <a:srgbClr val="00897E"/>
                </a:solidFill>
              </a:rPr>
              <a:t>C8995: Týmy, řízení </a:t>
            </a:r>
            <a:r>
              <a:rPr lang="cs-CZ" sz="2000">
                <a:solidFill>
                  <a:srgbClr val="00897E"/>
                </a:solidFill>
              </a:rPr>
              <a:t>a komunikace</a:t>
            </a:r>
            <a:br>
              <a:rPr lang="cs-CZ" sz="3000" dirty="0">
                <a:solidFill>
                  <a:srgbClr val="00897E"/>
                </a:solidFill>
              </a:rPr>
            </a:br>
            <a:r>
              <a:rPr lang="cs-CZ" dirty="0">
                <a:solidFill>
                  <a:srgbClr val="00897E"/>
                </a:solidFill>
              </a:rPr>
              <a:t>Mezilidská komunikace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1872" y="2424934"/>
            <a:ext cx="9418320" cy="828805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10000"/>
                  </a:schemeClr>
                </a:solidFill>
              </a:rPr>
              <a:t>Mgr. Tomáš Kratochvíl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61913" cy="6858000"/>
          </a:xfrm>
          <a:prstGeom prst="rect">
            <a:avLst/>
          </a:prstGeom>
          <a:solidFill>
            <a:srgbClr val="00897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92" y="176129"/>
            <a:ext cx="1165645" cy="11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5"/>
          <p:cNvSpPr>
            <a:spLocks noGrp="1" noChangeArrowheads="1"/>
          </p:cNvSpPr>
          <p:nvPr/>
        </p:nvSpPr>
        <p:spPr bwMode="auto">
          <a:xfrm>
            <a:off x="624157" y="6492240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-446532" y="4212336"/>
            <a:ext cx="8592312" cy="1691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cs-CZ" sz="2200" b="0" i="0" u="none" strike="noStrike" kern="1200" cap="none" spc="1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Díky za pozornost!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1B4FFC-661B-4DF9-85B9-B2BE1E65E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6182" y="2603423"/>
            <a:ext cx="3021021" cy="37910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6B92F1B-F314-4193-8C81-BD80CD6DA078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  <a:br>
              <a:rPr lang="cs-CZ" sz="1400" dirty="0">
                <a:solidFill>
                  <a:srgbClr val="FFFFFF"/>
                </a:solidFill>
              </a:rPr>
            </a:b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E08CFC0-E822-4D70-AC10-D528FECDC851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Opakování: </a:t>
            </a:r>
            <a:b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</a:br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Poznávání a sebepoznání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1259625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7F69A986-A1EF-4F02-B80A-1D0053E4F7DD}"/>
              </a:ext>
            </a:extLst>
          </p:cNvPr>
          <p:cNvSpPr txBox="1"/>
          <p:nvPr/>
        </p:nvSpPr>
        <p:spPr>
          <a:xfrm>
            <a:off x="2224141" y="1795332"/>
            <a:ext cx="3943351" cy="35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563" marR="0" lvl="1" indent="-18256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2800"/>
              <a:buFont typeface="Wingdings 2" pitchFamily="18" charset="2"/>
              <a:buChar char=""/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3 složky </a:t>
            </a:r>
            <a:r>
              <a:rPr lang="cs-CZ" sz="2400" b="1" cap="small" spc="10" dirty="0" err="1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sebesystému</a:t>
            </a:r>
            <a:endParaRPr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  <a:sym typeface="Calibri"/>
            </a:endParaRPr>
          </a:p>
          <a:p>
            <a:pPr marR="0" lvl="1" indent="-18288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SzPts val="2800"/>
              <a:buFont typeface="Wingdings 2" pitchFamily="18" charset="2"/>
              <a:buChar char=""/>
            </a:pPr>
            <a:r>
              <a:rPr lang="cs-CZ" sz="2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  <a:sym typeface="Calibri"/>
              </a:rPr>
              <a:t>kognitivní</a:t>
            </a:r>
            <a:b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</a:rPr>
              <a:t>	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  <a:sym typeface="Calibri"/>
              </a:rPr>
              <a:t>…zkušenosti</a:t>
            </a:r>
            <a:endParaRPr sz="2000" dirty="0">
              <a:solidFill>
                <a:srgbClr val="000000">
                  <a:lumMod val="85000"/>
                  <a:lumOff val="15000"/>
                </a:srgbClr>
              </a:solidFill>
              <a:latin typeface="+mn-lt"/>
              <a:ea typeface="+mn-ea"/>
              <a:cs typeface="+mn-cs"/>
            </a:endParaRPr>
          </a:p>
          <a:p>
            <a:pPr lvl="1" indent="-18288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SzPts val="2800"/>
              <a:buFont typeface="Wingdings 2" pitchFamily="18" charset="2"/>
              <a:buChar char=""/>
            </a:pPr>
            <a:r>
              <a:rPr lang="cs-CZ" sz="2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  <a:sym typeface="Calibri"/>
              </a:rPr>
              <a:t>emocionální</a:t>
            </a: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  <a:sym typeface="Calibri"/>
              </a:rPr>
              <a:t>  	…aktuální/požadované/chtěné já</a:t>
            </a:r>
            <a:endParaRPr sz="2000" dirty="0">
              <a:solidFill>
                <a:srgbClr val="000000">
                  <a:lumMod val="85000"/>
                  <a:lumOff val="15000"/>
                </a:srgbClr>
              </a:solidFill>
              <a:latin typeface="+mn-lt"/>
              <a:ea typeface="+mn-ea"/>
              <a:cs typeface="+mn-cs"/>
              <a:sym typeface="Calibri"/>
            </a:endParaRPr>
          </a:p>
          <a:p>
            <a:pPr lvl="1" indent="-18288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SzPts val="2800"/>
              <a:buFont typeface="Wingdings 2" pitchFamily="18" charset="2"/>
              <a:buChar char=""/>
            </a:pPr>
            <a:r>
              <a:rPr lang="cs-CZ" sz="2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  <a:sym typeface="Calibri"/>
              </a:rPr>
              <a:t>konativní</a:t>
            </a:r>
            <a:endParaRPr sz="2000" b="1" dirty="0">
              <a:solidFill>
                <a:srgbClr val="000000">
                  <a:lumMod val="85000"/>
                  <a:lumOff val="15000"/>
                </a:srgbClr>
              </a:solidFill>
              <a:latin typeface="+mn-lt"/>
              <a:ea typeface="+mn-ea"/>
              <a:cs typeface="+mn-cs"/>
            </a:endParaRPr>
          </a:p>
          <a:p>
            <a:pPr marL="274320" lvl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SzPts val="2800"/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+mn-lt"/>
                <a:ea typeface="+mn-ea"/>
                <a:cs typeface="+mn-cs"/>
                <a:sym typeface="Calibri"/>
              </a:rPr>
              <a:t>	…seberegulace</a:t>
            </a:r>
            <a:endParaRPr sz="2000" dirty="0">
              <a:solidFill>
                <a:srgbClr val="000000">
                  <a:lumMod val="85000"/>
                  <a:lumOff val="15000"/>
                </a:srgb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7;p2">
            <a:extLst>
              <a:ext uri="{FF2B5EF4-FFF2-40B4-BE49-F238E27FC236}">
                <a16:creationId xmlns:a16="http://schemas.microsoft.com/office/drawing/2014/main" id="{0A827183-C6CE-4DDA-A547-78B87739FC81}"/>
              </a:ext>
            </a:extLst>
          </p:cNvPr>
          <p:cNvSpPr txBox="1">
            <a:spLocks/>
          </p:cNvSpPr>
          <p:nvPr/>
        </p:nvSpPr>
        <p:spPr>
          <a:xfrm>
            <a:off x="6797186" y="1846746"/>
            <a:ext cx="47687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800"/>
              <a:buFont typeface="Arial" pitchFamily="34" charset="0"/>
              <a:buNone/>
            </a:pPr>
            <a:r>
              <a:rPr lang="cs-CZ" sz="2400" b="1" cap="small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Interpersonální percepce</a:t>
            </a:r>
            <a:endParaRPr lang="cs-CZ" dirty="0"/>
          </a:p>
          <a:p>
            <a:pPr lvl="1">
              <a:buClr>
                <a:srgbClr val="6F6F74"/>
              </a:buClr>
              <a:buSzPts val="2800"/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Arial"/>
              </a:rPr>
              <a:t>zkreslení</a:t>
            </a:r>
          </a:p>
          <a:p>
            <a:pPr lvl="1">
              <a:buClr>
                <a:srgbClr val="6F6F74"/>
              </a:buClr>
              <a:buSzPts val="2800"/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Arial"/>
              </a:rPr>
              <a:t>…sebe-prezentační strategie</a:t>
            </a:r>
          </a:p>
          <a:p>
            <a:pPr lvl="1">
              <a:buClr>
                <a:srgbClr val="6F6F74"/>
              </a:buClr>
              <a:buSzPts val="2800"/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  <a:sym typeface="Arial"/>
              </a:rPr>
              <a:t>…kognitivní heuristiky</a:t>
            </a:r>
          </a:p>
        </p:txBody>
      </p:sp>
    </p:spTree>
    <p:extLst>
      <p:ext uri="{BB962C8B-B14F-4D97-AF65-F5344CB8AC3E}">
        <p14:creationId xmlns:p14="http://schemas.microsoft.com/office/powerpoint/2010/main" val="1382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6B92F1B-F314-4193-8C81-BD80CD6DA078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  <a:br>
              <a:rPr lang="cs-CZ" sz="1400" dirty="0">
                <a:solidFill>
                  <a:srgbClr val="FFFFFF"/>
                </a:solidFill>
              </a:rPr>
            </a:b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E08CFC0-E822-4D70-AC10-D528FECDC851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Aktivita k opakování: </a:t>
            </a:r>
            <a:b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</a:br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Prohloubení sebepoznání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1261932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3" name="Picture 2" descr="Dřevěná postava chůzi do kopce 2 Stock Fotka zdarma - Public ...">
            <a:extLst>
              <a:ext uri="{FF2B5EF4-FFF2-40B4-BE49-F238E27FC236}">
                <a16:creationId xmlns:a16="http://schemas.microsoft.com/office/drawing/2014/main" id="{A45E3896-D751-40D4-B1A2-2C4FA602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240" l="10000" r="90000">
                        <a14:foregroundMark x1="35208" y1="92240" x2="35208" y2="9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41" y="1444586"/>
            <a:ext cx="3719879" cy="495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0E3F649-EFD1-4404-AA3B-3D34A3DA00A8}"/>
              </a:ext>
            </a:extLst>
          </p:cNvPr>
          <p:cNvCxnSpPr/>
          <p:nvPr/>
        </p:nvCxnSpPr>
        <p:spPr>
          <a:xfrm flipV="1">
            <a:off x="6451600" y="1898161"/>
            <a:ext cx="2616200" cy="286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E3F9AD2-2C5A-40F0-993D-F424A18E5D32}"/>
              </a:ext>
            </a:extLst>
          </p:cNvPr>
          <p:cNvSpPr txBox="1"/>
          <p:nvPr/>
        </p:nvSpPr>
        <p:spPr>
          <a:xfrm>
            <a:off x="9139633" y="1713495"/>
            <a:ext cx="3052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Moje sny a přání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C67894CE-A1A1-4892-BD2B-770BA4E0B873}"/>
              </a:ext>
            </a:extLst>
          </p:cNvPr>
          <p:cNvCxnSpPr/>
          <p:nvPr/>
        </p:nvCxnSpPr>
        <p:spPr>
          <a:xfrm flipV="1">
            <a:off x="6863685" y="3012658"/>
            <a:ext cx="2616200" cy="286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F5283CA-6B21-425C-8944-E1028AB018B6}"/>
              </a:ext>
            </a:extLst>
          </p:cNvPr>
          <p:cNvSpPr txBox="1"/>
          <p:nvPr/>
        </p:nvSpPr>
        <p:spPr>
          <a:xfrm>
            <a:off x="9551718" y="2827992"/>
            <a:ext cx="2640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 kdy dělám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FD0086C-BB03-49B8-93E6-555387875CB1}"/>
              </a:ext>
            </a:extLst>
          </p:cNvPr>
          <p:cNvCxnSpPr/>
          <p:nvPr/>
        </p:nvCxnSpPr>
        <p:spPr>
          <a:xfrm flipV="1">
            <a:off x="3835400" y="3569389"/>
            <a:ext cx="2616200" cy="286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0EF3DFF-CCB5-4788-95A2-DD060FD40C83}"/>
              </a:ext>
            </a:extLst>
          </p:cNvPr>
          <p:cNvSpPr txBox="1"/>
          <p:nvPr/>
        </p:nvSpPr>
        <p:spPr>
          <a:xfrm>
            <a:off x="1692592" y="3413173"/>
            <a:ext cx="4545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 mi dodává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energii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1ED8BFD9-6083-4814-B15F-A1FE5D4E6629}"/>
              </a:ext>
            </a:extLst>
          </p:cNvPr>
          <p:cNvCxnSpPr/>
          <p:nvPr/>
        </p:nvCxnSpPr>
        <p:spPr>
          <a:xfrm flipV="1">
            <a:off x="3612063" y="5061389"/>
            <a:ext cx="2616200" cy="286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5277C51-B314-4AC2-8B38-56CD378BDD59}"/>
              </a:ext>
            </a:extLst>
          </p:cNvPr>
          <p:cNvSpPr txBox="1"/>
          <p:nvPr/>
        </p:nvSpPr>
        <p:spPr>
          <a:xfrm>
            <a:off x="1657664" y="5404289"/>
            <a:ext cx="4545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Čeho se obávám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E8D2C932-FB90-4A48-8BB6-6BD7D9F76595}"/>
              </a:ext>
            </a:extLst>
          </p:cNvPr>
          <p:cNvCxnSpPr/>
          <p:nvPr/>
        </p:nvCxnSpPr>
        <p:spPr>
          <a:xfrm flipV="1">
            <a:off x="6105897" y="5634578"/>
            <a:ext cx="2616200" cy="286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860EF37-027B-49C3-B25E-185E97501CB2}"/>
              </a:ext>
            </a:extLst>
          </p:cNvPr>
          <p:cNvSpPr txBox="1"/>
          <p:nvPr/>
        </p:nvSpPr>
        <p:spPr>
          <a:xfrm>
            <a:off x="8793930" y="5449912"/>
            <a:ext cx="3545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Na čem můžu stavět</a:t>
            </a:r>
          </a:p>
        </p:txBody>
      </p:sp>
    </p:spTree>
    <p:extLst>
      <p:ext uri="{BB962C8B-B14F-4D97-AF65-F5344CB8AC3E}">
        <p14:creationId xmlns:p14="http://schemas.microsoft.com/office/powerpoint/2010/main" val="37577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1871" y="758952"/>
            <a:ext cx="9845839" cy="169164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>
                <a:solidFill>
                  <a:srgbClr val="00897E"/>
                </a:solidFill>
              </a:rPr>
              <a:t>  C8995: Týmy, řízení a komunikace</a:t>
            </a:r>
            <a:br>
              <a:rPr lang="cs-CZ" sz="2000" dirty="0">
                <a:solidFill>
                  <a:srgbClr val="00897E"/>
                </a:solidFill>
              </a:rPr>
            </a:br>
            <a:r>
              <a:rPr lang="cs-CZ" sz="6000" dirty="0">
                <a:solidFill>
                  <a:srgbClr val="00897E"/>
                </a:solidFill>
              </a:rPr>
              <a:t>Mezilidská komunikace</a:t>
            </a:r>
            <a:br>
              <a:rPr lang="cs-CZ" sz="6000" dirty="0">
                <a:solidFill>
                  <a:srgbClr val="00897E"/>
                </a:solidFill>
              </a:rPr>
            </a:br>
            <a:endParaRPr lang="cs-CZ" sz="2000" dirty="0">
              <a:solidFill>
                <a:srgbClr val="00897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61913" cy="6858000"/>
          </a:xfrm>
          <a:prstGeom prst="rect">
            <a:avLst/>
          </a:prstGeom>
          <a:solidFill>
            <a:srgbClr val="00897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92" y="176129"/>
            <a:ext cx="1165645" cy="11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5"/>
          <p:cNvSpPr>
            <a:spLocks noGrp="1" noChangeArrowheads="1"/>
          </p:cNvSpPr>
          <p:nvPr/>
        </p:nvSpPr>
        <p:spPr bwMode="auto">
          <a:xfrm>
            <a:off x="624157" y="6492240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pic>
        <p:nvPicPr>
          <p:cNvPr id="10" name="Google Shape;114;p4" descr="SouvisejÃ­cÃ­ obrÃ¡zek">
            <a:extLst>
              <a:ext uri="{FF2B5EF4-FFF2-40B4-BE49-F238E27FC236}">
                <a16:creationId xmlns:a16="http://schemas.microsoft.com/office/drawing/2014/main" id="{553E5AE6-72AE-44FF-B82A-44BEF4A405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5166" y="2450592"/>
            <a:ext cx="5341668" cy="2838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7A0BF19-0EBC-4432-AABA-51B1D80D2932}"/>
              </a:ext>
            </a:extLst>
          </p:cNvPr>
          <p:cNvSpPr txBox="1"/>
          <p:nvPr/>
        </p:nvSpPr>
        <p:spPr>
          <a:xfrm>
            <a:off x="1646710" y="5567348"/>
            <a:ext cx="10583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entury Schoolbook" panose="02040604050505020304"/>
              </a:rPr>
              <a:t>DOPORUČENÁ LITERATURA z knihoven MU: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entury Schoolbook" panose="02040604050505020304"/>
              </a:rPr>
              <a:t>Plaňava</a:t>
            </a:r>
            <a:r>
              <a:rPr lang="cs-CZ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Schoolbook" panose="02040604050505020304"/>
              </a:rPr>
              <a:t>, I. (2005). Průvodce mezilidskou komunikací ‐ přístupy, dovednosti, poruchy. Praha: Grada.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entury Schoolbook" panose="02040604050505020304"/>
              </a:rPr>
              <a:t>Kahneman</a:t>
            </a:r>
            <a:r>
              <a:rPr lang="cs-CZ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Schoolbook" panose="02040604050505020304"/>
              </a:rPr>
              <a:t>, D. (2012). Myšlení, rychlé a pomalé. Brno: Jan </a:t>
            </a:r>
            <a:r>
              <a:rPr lang="cs-CZ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entury Schoolbook" panose="02040604050505020304"/>
              </a:rPr>
              <a:t>Melvil</a:t>
            </a:r>
            <a:r>
              <a:rPr lang="cs-CZ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Schoolbook" panose="020406040505050203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994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FF4AE206-1F6C-4365-83C8-FABA34B423CA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  <a:br>
              <a:rPr lang="cs-CZ" sz="1400" dirty="0">
                <a:solidFill>
                  <a:srgbClr val="FFFFFF"/>
                </a:solidFill>
              </a:rPr>
            </a:b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1FDEE4C-BB4D-4939-B992-9AC1FD9C2451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Komunikačně-relační axiom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595360" cy="419201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8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„nelze nekomunikovat“ </a:t>
            </a:r>
            <a:r>
              <a:rPr lang="cs-CZ" sz="2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(Paul </a:t>
            </a:r>
            <a:r>
              <a:rPr lang="cs-CZ" sz="21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Watzlawick</a:t>
            </a:r>
            <a:r>
              <a:rPr lang="cs-CZ" sz="2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)</a:t>
            </a:r>
            <a:endParaRPr lang="cs-CZ" sz="21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…alespoň ne ve smyslu, jak si to představujeme</a:t>
            </a:r>
          </a:p>
          <a:p>
            <a:pPr lvl="1">
              <a:spcAft>
                <a:spcPts val="1200"/>
              </a:spcAft>
              <a:buClr>
                <a:srgbClr val="6F6F74"/>
              </a:buClr>
            </a:pPr>
            <a:r>
              <a:rPr lang="cs-CZ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jasná informace =! jasné přijetí</a:t>
            </a:r>
            <a:endParaRPr lang="cs-CZ" sz="2400" b="1" cap="small" spc="10" dirty="0">
              <a:solidFill>
                <a:srgbClr val="00766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82563" lvl="1" indent="-182563">
              <a:spcAft>
                <a:spcPts val="1200"/>
              </a:spcAft>
            </a:pP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Komunikace naše vzájemné vztahy i osobnost nejen odráží, nýbrž je též spoluutváří.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„Chceme-li vztahy s lidmi utvářet či měnit, nabízí se šance v tom, JAK spolu kvalitněji komunikovat slovy, intonací, gesty, mimikou – a třeba i souznějícím mlčením.“ </a:t>
            </a:r>
            <a:r>
              <a:rPr lang="cs-CZ" sz="2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(</a:t>
            </a:r>
            <a:r>
              <a:rPr lang="cs-CZ" sz="21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Plaňava</a:t>
            </a:r>
            <a:r>
              <a:rPr lang="cs-CZ" sz="2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, 2005)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1795332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44BE9982-7FA4-4554-82EF-4125534B16C7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D61111E-6044-41B3-A84C-2B517F5B1422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Co vše se při komunikaci děje?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1795332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EADBC54-053C-467B-B518-53AA5BD8F19A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96010F5-F546-4862-851B-01D6BB4CDEFB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Jak docílit porozumění/srozumitelnosti?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140" y="1890127"/>
            <a:ext cx="8195260" cy="4514298"/>
          </a:xfrm>
        </p:spPr>
        <p:txBody>
          <a:bodyPr numCol="1">
            <a:normAutofit/>
          </a:bodyPr>
          <a:lstStyle/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Vhodně uspořádat transakční prostředí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u psychologa např. nesedáváme proti sobě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Jasně signalizovat svůj záměr v komunikaci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můžeme náš cíl avizovat již před setkáním</a:t>
            </a:r>
          </a:p>
          <a:p>
            <a:pPr lvl="1">
              <a:buClr>
                <a:srgbClr val="6F6F74"/>
              </a:buClr>
            </a:pPr>
            <a:r>
              <a:rPr lang="cs-CZ" sz="20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na začátku s „partnerem“ probereme důvody, cíle schůzky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Dát komunikačnímu partnerovi </a:t>
            </a:r>
            <a:b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prostor k vyjádření</a:t>
            </a:r>
          </a:p>
          <a:p>
            <a:pPr lvl="1">
              <a:buClr>
                <a:srgbClr val="6F6F74"/>
              </a:buClr>
            </a:pPr>
            <a:r>
              <a:rPr lang="cs-CZ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potřebujeme vědět, že naslouchá</a:t>
            </a:r>
          </a:p>
          <a:p>
            <a:pPr lvl="1">
              <a:buClr>
                <a:srgbClr val="6F6F74"/>
              </a:buClr>
            </a:pPr>
            <a:r>
              <a:rPr lang="cs-CZ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ověřovat, že druzí našemu sdělení rozumí </a:t>
            </a:r>
            <a:br>
              <a:rPr lang="cs-CZ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cs-CZ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v souladu s naším záměrem</a:t>
            </a:r>
          </a:p>
          <a:p>
            <a:pPr marL="182563" lvl="1" indent="-182563"/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informovat druhé o tom, </a:t>
            </a:r>
            <a:b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2400" b="1" cap="small" spc="10" dirty="0">
                <a:solidFill>
                  <a:srgbClr val="0076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jak rozumíme jejich sdělení</a:t>
            </a:r>
          </a:p>
          <a:p>
            <a:pPr lvl="1">
              <a:buClr>
                <a:srgbClr val="6F6F74"/>
              </a:buClr>
            </a:pPr>
            <a:endParaRPr lang="cs-CZ" sz="2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531812" lvl="1" indent="0">
              <a:buNone/>
            </a:pPr>
            <a:endParaRPr lang="cs-CZ" sz="1800" dirty="0"/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1795332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2050" name="Picture 2" descr="Can you assess your students understanding? Yes or no? - Milady">
            <a:extLst>
              <a:ext uri="{FF2B5EF4-FFF2-40B4-BE49-F238E27FC236}">
                <a16:creationId xmlns:a16="http://schemas.microsoft.com/office/drawing/2014/main" id="{7A48839B-F54B-4507-8647-BBE4393F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271" y="3903688"/>
            <a:ext cx="3377644" cy="22528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11FA44CD-03B6-49BE-A365-C19BDA3251AA}"/>
              </a:ext>
            </a:extLst>
          </p:cNvPr>
          <p:cNvSpPr/>
          <p:nvPr/>
        </p:nvSpPr>
        <p:spPr>
          <a:xfrm>
            <a:off x="0" y="0"/>
            <a:ext cx="1261872" cy="6858000"/>
          </a:xfrm>
          <a:prstGeom prst="rect">
            <a:avLst/>
          </a:prstGeom>
          <a:solidFill>
            <a:srgbClr val="00897E"/>
          </a:solidFill>
          <a:ln>
            <a:solidFill>
              <a:srgbClr val="0089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0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Týmy a řízení </a:t>
            </a:r>
          </a:p>
          <a:p>
            <a:pPr lvl="0" algn="ctr" defTabSz="457200">
              <a:defRPr/>
            </a:pPr>
            <a:r>
              <a:rPr lang="cs-CZ" sz="1400" b="1" dirty="0">
                <a:solidFill>
                  <a:srgbClr val="FFFFFF"/>
                </a:solidFill>
              </a:rPr>
              <a:t>C8995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Opakování</a:t>
            </a: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 poznávání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Komunikace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Prezentace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Zpětná vazba</a:t>
            </a:r>
          </a:p>
          <a:p>
            <a:pPr lvl="0" defTabSz="457200">
              <a:defRPr/>
            </a:pPr>
            <a:endParaRPr lang="cs-CZ" sz="1400" dirty="0">
              <a:solidFill>
                <a:srgbClr val="FFFFFF"/>
              </a:solidFill>
            </a:endParaRPr>
          </a:p>
          <a:p>
            <a:pPr lvl="0" defTabSz="457200">
              <a:defRPr/>
            </a:pPr>
            <a:r>
              <a:rPr lang="cs-CZ" sz="1400" dirty="0">
                <a:solidFill>
                  <a:srgbClr val="FFFFFF"/>
                </a:solidFill>
              </a:rPr>
              <a:t>Argumentace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46576D3-5647-4C1F-8035-E065B57DB6DB}"/>
              </a:ext>
            </a:extLst>
          </p:cNvPr>
          <p:cNvCxnSpPr>
            <a:cxnSpLocks/>
          </p:cNvCxnSpPr>
          <p:nvPr/>
        </p:nvCxnSpPr>
        <p:spPr>
          <a:xfrm>
            <a:off x="65988" y="1007802"/>
            <a:ext cx="0" cy="2421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5500" y="89535"/>
            <a:ext cx="9692640" cy="1325562"/>
          </a:xfrm>
        </p:spPr>
        <p:txBody>
          <a:bodyPr/>
          <a:lstStyle/>
          <a:p>
            <a:r>
              <a:rPr lang="cs-CZ" b="1" dirty="0">
                <a:solidFill>
                  <a:srgbClr val="00897E"/>
                </a:solidFill>
                <a:latin typeface="Sylfaen" panose="010A0502050306030303" pitchFamily="18" charset="0"/>
              </a:rPr>
              <a:t>Co všechno hraje roli?</a:t>
            </a:r>
          </a:p>
        </p:txBody>
      </p:sp>
      <p:pic>
        <p:nvPicPr>
          <p:cNvPr id="5" name="Picture 2" descr="Výsledek obrázku pro fakulta sociálních studií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512" y="182399"/>
            <a:ext cx="825403" cy="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1262332" y="6404425"/>
            <a:ext cx="631453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D6D3CC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Brno, 2021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BEE704F-5A88-4A1E-BEA1-708AD1D88391}"/>
              </a:ext>
            </a:extLst>
          </p:cNvPr>
          <p:cNvSpPr/>
          <p:nvPr/>
        </p:nvSpPr>
        <p:spPr>
          <a:xfrm>
            <a:off x="14573" y="1802779"/>
            <a:ext cx="102829" cy="102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3" name="Google Shape;143;p8" descr="body-language">
            <a:extLst>
              <a:ext uri="{FF2B5EF4-FFF2-40B4-BE49-F238E27FC236}">
                <a16:creationId xmlns:a16="http://schemas.microsoft.com/office/drawing/2014/main" id="{3CAF45A2-3BB7-416E-AAEC-ED836DDC11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2125" y="1628329"/>
            <a:ext cx="3001117" cy="16906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Google Shape;144;p8">
            <a:extLst>
              <a:ext uri="{FF2B5EF4-FFF2-40B4-BE49-F238E27FC236}">
                <a16:creationId xmlns:a16="http://schemas.microsoft.com/office/drawing/2014/main" id="{FFE97F55-220B-4BDF-AE7A-74BF950356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2480" y="1134103"/>
            <a:ext cx="3336767" cy="16906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Google Shape;145;p8">
            <a:extLst>
              <a:ext uri="{FF2B5EF4-FFF2-40B4-BE49-F238E27FC236}">
                <a16:creationId xmlns:a16="http://schemas.microsoft.com/office/drawing/2014/main" id="{74293151-06AE-45B0-955C-0DBCB2CC69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2252" y="3765396"/>
            <a:ext cx="1950086" cy="1464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Google Shape;146;p8" descr="Keeping relationships close - Business meetings">
            <a:extLst>
              <a:ext uri="{FF2B5EF4-FFF2-40B4-BE49-F238E27FC236}">
                <a16:creationId xmlns:a16="http://schemas.microsoft.com/office/drawing/2014/main" id="{8D726BF4-AAB9-41D6-9592-0A54C40259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6677" y="4748913"/>
            <a:ext cx="2179755" cy="1591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Google Shape;147;p8">
            <a:extLst>
              <a:ext uri="{FF2B5EF4-FFF2-40B4-BE49-F238E27FC236}">
                <a16:creationId xmlns:a16="http://schemas.microsoft.com/office/drawing/2014/main" id="{526C15C2-0467-48AA-9FCD-CBE3D0F7C5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69707" y="3287080"/>
            <a:ext cx="2923666" cy="29236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Google Shape;148;p8">
            <a:extLst>
              <a:ext uri="{FF2B5EF4-FFF2-40B4-BE49-F238E27FC236}">
                <a16:creationId xmlns:a16="http://schemas.microsoft.com/office/drawing/2014/main" id="{2DD5A842-6841-41B4-BF1B-2E890C1B3D4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22176" y="3184982"/>
            <a:ext cx="1837058" cy="11512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7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5e339676-2431-4c6d-95ea-8eb9d31273fc" Revision="1" Stencil="System.MyShapes" StencilVersion="1.0"/>
</Control>
</file>

<file path=customXml/itemProps1.xml><?xml version="1.0" encoding="utf-8"?>
<ds:datastoreItem xmlns:ds="http://schemas.openxmlformats.org/officeDocument/2006/customXml" ds:itemID="{AB544161-9813-438A-8620-BAFB1F9351EE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8036</TotalTime>
  <Words>1697</Words>
  <Application>Microsoft Office PowerPoint</Application>
  <PresentationFormat>Širokoúhlá obrazovka</PresentationFormat>
  <Paragraphs>663</Paragraphs>
  <Slides>27</Slides>
  <Notes>27</Notes>
  <HiddenSlides>0</HiddenSlides>
  <MMClips>6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Century Schoolbook</vt:lpstr>
      <vt:lpstr>Segoe UI</vt:lpstr>
      <vt:lpstr>Sylfaen</vt:lpstr>
      <vt:lpstr>Wingdings 2</vt:lpstr>
      <vt:lpstr>Motiv Office</vt:lpstr>
      <vt:lpstr>View</vt:lpstr>
      <vt:lpstr>  C8995: Týmy, řízení a komunikace Mezilidská komunikace </vt:lpstr>
      <vt:lpstr>Než začneme</vt:lpstr>
      <vt:lpstr>Opakování:  Poznávání a sebepoznání</vt:lpstr>
      <vt:lpstr>Aktivita k opakování:  Prohloubení sebepoznání</vt:lpstr>
      <vt:lpstr>  C8995: Týmy, řízení a komunikace Mezilidská komunikace </vt:lpstr>
      <vt:lpstr>Komunikačně-relační axiom</vt:lpstr>
      <vt:lpstr>Co vše se při komunikaci děje?</vt:lpstr>
      <vt:lpstr>Jak docílit porozumění/srozumitelnosti?</vt:lpstr>
      <vt:lpstr>Co všechno hraje roli?</vt:lpstr>
      <vt:lpstr>Co všechno hraje roli?</vt:lpstr>
      <vt:lpstr>Prezentujeme</vt:lpstr>
      <vt:lpstr>Prezentujeme</vt:lpstr>
      <vt:lpstr>Práce s prezentací</vt:lpstr>
      <vt:lpstr>Plán témat a termínů prezentací</vt:lpstr>
      <vt:lpstr>Zpětná vazba</vt:lpstr>
      <vt:lpstr>Zpětná vazba: JÁ jazyk</vt:lpstr>
      <vt:lpstr>Zpětná vazba kvalitně</vt:lpstr>
      <vt:lpstr>Z praxe: Co dělat s Bobem a Nancy?</vt:lpstr>
      <vt:lpstr>Techniky argumentace a přesvědčování</vt:lpstr>
      <vt:lpstr>Elaboration likelihood model</vt:lpstr>
      <vt:lpstr>Faktory příjemce</vt:lpstr>
      <vt:lpstr>Faktory zdroje</vt:lpstr>
      <vt:lpstr>Milgramův experiment</vt:lpstr>
      <vt:lpstr>Budování kredibility  skrz nonverbální komunikaci</vt:lpstr>
      <vt:lpstr>Efekt přesvědčování</vt:lpstr>
      <vt:lpstr>6 principů vlivu dle R. Cialdiniho</vt:lpstr>
      <vt:lpstr>C8995: Týmy, řízení a komunikace Mezilidská komunikace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PSY535 Diplomový projekt Gamifikace</dc:title>
  <dc:creator>Brog</dc:creator>
  <cp:lastModifiedBy>Tomáš Kratochvíl</cp:lastModifiedBy>
  <cp:revision>111</cp:revision>
  <dcterms:created xsi:type="dcterms:W3CDTF">2017-11-08T08:56:52Z</dcterms:created>
  <dcterms:modified xsi:type="dcterms:W3CDTF">2021-10-04T13:18:42Z</dcterms:modified>
</cp:coreProperties>
</file>