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307" r:id="rId3"/>
    <p:sldId id="257" r:id="rId4"/>
    <p:sldId id="262" r:id="rId5"/>
    <p:sldId id="273" r:id="rId6"/>
    <p:sldId id="274" r:id="rId7"/>
    <p:sldId id="269" r:id="rId8"/>
    <p:sldId id="272" r:id="rId9"/>
    <p:sldId id="275" r:id="rId10"/>
    <p:sldId id="276" r:id="rId11"/>
    <p:sldId id="277" r:id="rId12"/>
    <p:sldId id="279" r:id="rId13"/>
    <p:sldId id="280" r:id="rId14"/>
    <p:sldId id="281" r:id="rId15"/>
    <p:sldId id="282" r:id="rId16"/>
    <p:sldId id="258" r:id="rId17"/>
    <p:sldId id="259" r:id="rId18"/>
    <p:sldId id="260" r:id="rId19"/>
    <p:sldId id="298" r:id="rId20"/>
    <p:sldId id="299" r:id="rId21"/>
    <p:sldId id="300" r:id="rId22"/>
    <p:sldId id="301" r:id="rId23"/>
    <p:sldId id="297" r:id="rId24"/>
    <p:sldId id="296" r:id="rId25"/>
    <p:sldId id="261" r:id="rId26"/>
    <p:sldId id="263" r:id="rId27"/>
    <p:sldId id="264" r:id="rId28"/>
    <p:sldId id="266" r:id="rId29"/>
    <p:sldId id="295" r:id="rId30"/>
    <p:sldId id="305" r:id="rId31"/>
    <p:sldId id="302" r:id="rId32"/>
    <p:sldId id="303" r:id="rId33"/>
    <p:sldId id="267" r:id="rId34"/>
    <p:sldId id="265" r:id="rId35"/>
    <p:sldId id="283" r:id="rId36"/>
    <p:sldId id="304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3" r:id="rId46"/>
    <p:sldId id="294" r:id="rId47"/>
    <p:sldId id="306" r:id="rId4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8A227-5FE6-4BEA-A332-76FCDBC7ADFD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3D4A-37A9-4D88-A329-F4948B9A61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3124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3D4A-37A9-4D88-A329-F4948B9A61F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88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129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3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65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81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80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39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92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395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456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80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21457-77D4-4C2A-9A3F-ED9D03A87753}" type="datetimeFigureOut">
              <a:rPr lang="cs-CZ" smtClean="0"/>
              <a:t>14.09.2021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5E417-AE1E-4D70-B401-2152599BD8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066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Heterogeneous catalysis (C9981)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0. Technical information</a:t>
            </a:r>
          </a:p>
          <a:p>
            <a:pPr marL="514350" indent="-514350">
              <a:buAutoNum type="arabicPeriod"/>
            </a:pPr>
            <a:r>
              <a:rPr lang="cs-CZ" dirty="0"/>
              <a:t>Basic principles, thermodynamics, and </a:t>
            </a:r>
            <a:r>
              <a:rPr lang="en-US" dirty="0"/>
              <a:t>a little bit of </a:t>
            </a:r>
            <a:r>
              <a:rPr lang="cs-CZ" dirty="0" err="1"/>
              <a:t>kinetics</a:t>
            </a:r>
            <a:endParaRPr lang="cs-CZ" dirty="0"/>
          </a:p>
          <a:p>
            <a:pPr marL="514350" indent="-514350">
              <a:buAutoNum type="arabicPeriod"/>
            </a:pPr>
            <a:r>
              <a:rPr lang="cs-CZ" dirty="0"/>
              <a:t>Active sites and catalyst evaluation</a:t>
            </a:r>
          </a:p>
        </p:txBody>
      </p:sp>
    </p:spTree>
    <p:extLst>
      <p:ext uri="{BB962C8B-B14F-4D97-AF65-F5344CB8AC3E}">
        <p14:creationId xmlns:p14="http://schemas.microsoft.com/office/powerpoint/2010/main" val="2456515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A catalyst is present in a </a:t>
            </a:r>
            <a:r>
              <a:rPr lang="cs-CZ" sz="2800" b="1" dirty="0"/>
              <a:t>different, distinct phase</a:t>
            </a:r>
            <a:r>
              <a:rPr lang="cs-CZ" sz="2800" dirty="0"/>
              <a:t> in contrary to the rxn mixture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Liquid phase rxn mixture over solid catalyst</a:t>
            </a:r>
            <a:endParaRPr lang="cs-CZ" dirty="0"/>
          </a:p>
          <a:p>
            <a:pPr lvl="1"/>
            <a:r>
              <a:rPr lang="cs-CZ" sz="2400" dirty="0"/>
              <a:t>Alcohol dehydration</a:t>
            </a:r>
          </a:p>
        </p:txBody>
      </p:sp>
      <p:pic>
        <p:nvPicPr>
          <p:cNvPr id="5122" name="Picture 2" descr="Výsledek obrázku pro phosphotungst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4665"/>
            <a:ext cx="2952328" cy="29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788553"/>
            <a:ext cx="2213992" cy="4406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Butanol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1510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822504" y="4293096"/>
            <a:ext cx="2213992" cy="1656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Dibutylether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+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Butenes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9712" y="6240662"/>
            <a:ext cx="5949788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H</a:t>
            </a:r>
            <a:r>
              <a:rPr lang="cs-CZ" sz="2400" b="1" baseline="-25000" dirty="0"/>
              <a:t>3</a:t>
            </a:r>
            <a:r>
              <a:rPr lang="cs-CZ" sz="2400" b="1" dirty="0"/>
              <a:t>PW</a:t>
            </a:r>
            <a:r>
              <a:rPr lang="cs-CZ" sz="2400" b="1" baseline="-25000" dirty="0"/>
              <a:t>12</a:t>
            </a:r>
            <a:r>
              <a:rPr lang="cs-CZ" sz="2400" b="1" dirty="0"/>
              <a:t>O</a:t>
            </a:r>
            <a:r>
              <a:rPr lang="cs-CZ" sz="2400" b="1" baseline="-25000" dirty="0"/>
              <a:t>40</a:t>
            </a:r>
            <a:r>
              <a:rPr lang="cs-CZ" sz="2400" b="1" dirty="0"/>
              <a:t>; insoluble molecular compound</a:t>
            </a:r>
          </a:p>
        </p:txBody>
      </p:sp>
    </p:spTree>
    <p:extLst>
      <p:ext uri="{BB962C8B-B14F-4D97-AF65-F5344CB8AC3E}">
        <p14:creationId xmlns:p14="http://schemas.microsoft.com/office/powerpoint/2010/main" val="405819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A catalyst is present in a </a:t>
            </a:r>
            <a:r>
              <a:rPr lang="cs-CZ" sz="2800" b="1" dirty="0"/>
              <a:t>different, distinct phase</a:t>
            </a:r>
            <a:r>
              <a:rPr lang="cs-CZ" sz="2800" dirty="0"/>
              <a:t> in contrary to the rxn mixture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Liquid phase rxn mixture over solid catalyst</a:t>
            </a:r>
            <a:endParaRPr lang="cs-CZ" dirty="0"/>
          </a:p>
          <a:p>
            <a:pPr lvl="1"/>
            <a:r>
              <a:rPr lang="cs-CZ" sz="2400" dirty="0"/>
              <a:t>Olefin metathesis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06" y="3645023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395536" y="4766945"/>
            <a:ext cx="2213992" cy="595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Longer olefins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83768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822504" y="4755878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Longer olefins</a:t>
            </a:r>
          </a:p>
        </p:txBody>
      </p:sp>
    </p:spTree>
    <p:extLst>
      <p:ext uri="{BB962C8B-B14F-4D97-AF65-F5344CB8AC3E}">
        <p14:creationId xmlns:p14="http://schemas.microsoft.com/office/powerpoint/2010/main" val="4048688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Heterogeneous vs. Homogeneous catalysis</a:t>
            </a:r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300094"/>
            <a:ext cx="4032448" cy="4525963"/>
          </a:xfrm>
        </p:spPr>
        <p:txBody>
          <a:bodyPr/>
          <a:lstStyle/>
          <a:p>
            <a:r>
              <a:rPr lang="cs-CZ" sz="2800" b="1" dirty="0">
                <a:solidFill>
                  <a:srgbClr val="00B050"/>
                </a:solidFill>
              </a:rPr>
              <a:t>Well defined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= easier to characterize the active site, describe reactivity, and evaluate catalytic performance</a:t>
            </a:r>
          </a:p>
          <a:p>
            <a:endParaRPr lang="cs-CZ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1552" y="4231629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rgbClr val="FF0000"/>
                </a:solidFill>
              </a:rPr>
              <a:t>Ill defined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= active site???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= more than one type of active sites???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= number of active sites???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20" y="1628800"/>
            <a:ext cx="4604128" cy="25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Heterogeneous vs. Homogeneous catalysis</a:t>
            </a:r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300094"/>
            <a:ext cx="4176464" cy="4525963"/>
          </a:xfrm>
        </p:spPr>
        <p:txBody>
          <a:bodyPr/>
          <a:lstStyle/>
          <a:p>
            <a:r>
              <a:rPr lang="cs-CZ" sz="2800" b="1" dirty="0">
                <a:solidFill>
                  <a:srgbClr val="00B050"/>
                </a:solidFill>
              </a:rPr>
              <a:t>One phase with reactants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= higher probability that all necessary species meet and react</a:t>
            </a:r>
            <a:r>
              <a:rPr lang="cs-CZ" sz="2800" b="1" dirty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1552" y="4231629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rgbClr val="FF0000"/>
                </a:solidFill>
              </a:rPr>
              <a:t>Distinct phase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= diffusion???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= adsorption???</a:t>
            </a:r>
            <a:br>
              <a:rPr lang="cs-CZ" sz="2800" b="1" dirty="0">
                <a:solidFill>
                  <a:srgbClr val="FF0000"/>
                </a:solidFill>
              </a:rPr>
            </a:br>
            <a:r>
              <a:rPr lang="cs-CZ" sz="2800" b="1" dirty="0">
                <a:solidFill>
                  <a:srgbClr val="FF0000"/>
                </a:solidFill>
              </a:rPr>
              <a:t>= desorption???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919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Heterogeneous vs. Homogeneous catalysis</a:t>
            </a:r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4300094"/>
            <a:ext cx="4176464" cy="4525963"/>
          </a:xfrm>
        </p:spPr>
        <p:txBody>
          <a:bodyPr/>
          <a:lstStyle/>
          <a:p>
            <a:r>
              <a:rPr lang="cs-CZ" sz="2800" b="1" dirty="0">
                <a:solidFill>
                  <a:srgbClr val="FF0000"/>
                </a:solidFill>
              </a:rPr>
              <a:t>Separation???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Reusability/Price???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Toxicity???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Batch rxns only???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11552" y="4231629"/>
            <a:ext cx="40324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rgbClr val="00B050"/>
                </a:solidFill>
              </a:rPr>
              <a:t>Distinct phase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= easy to separate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= reusable/recyclable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= clean products</a:t>
            </a:r>
            <a:br>
              <a:rPr lang="cs-CZ" sz="2800" b="1" dirty="0">
                <a:solidFill>
                  <a:srgbClr val="00B050"/>
                </a:solidFill>
              </a:rPr>
            </a:br>
            <a:r>
              <a:rPr lang="cs-CZ" sz="2800" b="1" dirty="0">
                <a:solidFill>
                  <a:srgbClr val="00B050"/>
                </a:solidFill>
              </a:rPr>
              <a:t>= continuous processes</a:t>
            </a: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25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Heterogeneous vs. Homogeneous catalysis</a:t>
            </a:r>
          </a:p>
        </p:txBody>
      </p:sp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4048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00808"/>
            <a:ext cx="2364006" cy="243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95536" y="4231629"/>
            <a:ext cx="87484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2800" dirty="0"/>
              <a:t>Homogeneous and Heterogeneous catalysis are complementary to each other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dirty="0"/>
              <a:t>We choose either hetero or homo based on the rxn we want to catalyze (pros and cons)</a:t>
            </a:r>
          </a:p>
        </p:txBody>
      </p:sp>
    </p:spTree>
    <p:extLst>
      <p:ext uri="{BB962C8B-B14F-4D97-AF65-F5344CB8AC3E}">
        <p14:creationId xmlns:p14="http://schemas.microsoft.com/office/powerpoint/2010/main" val="207302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Catalytic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96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4003623" cy="30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"/>
          <a:stretch/>
        </p:blipFill>
        <p:spPr bwMode="auto">
          <a:xfrm>
            <a:off x="4411030" y="2492896"/>
            <a:ext cx="4409120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804248" y="3068960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>
            <a:spLocks/>
          </p:cNvSpPr>
          <p:nvPr/>
        </p:nvSpPr>
        <p:spPr>
          <a:xfrm>
            <a:off x="4788024" y="5733256"/>
            <a:ext cx="4355976" cy="1124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FF0000"/>
                </a:solidFill>
              </a:rPr>
              <a:t>E</a:t>
            </a:r>
            <a:r>
              <a:rPr lang="cs-CZ" sz="2800" b="1" baseline="-25000" dirty="0">
                <a:solidFill>
                  <a:srgbClr val="FF0000"/>
                </a:solidFill>
              </a:rPr>
              <a:t>a</a:t>
            </a:r>
            <a:r>
              <a:rPr lang="cs-CZ" sz="2800" b="1" dirty="0"/>
              <a:t> </a:t>
            </a:r>
            <a:r>
              <a:rPr lang="cs-CZ" sz="2800" b="1" dirty="0">
                <a:latin typeface="Calibri"/>
                <a:cs typeface="Calibri"/>
              </a:rPr>
              <a:t>&gt;&gt; </a:t>
            </a:r>
            <a:r>
              <a:rPr lang="cs-CZ" sz="2800" b="1" dirty="0">
                <a:solidFill>
                  <a:srgbClr val="0070C0"/>
                </a:solidFill>
                <a:latin typeface="Calibri"/>
                <a:cs typeface="Calibri"/>
              </a:rPr>
              <a:t>E</a:t>
            </a:r>
            <a:r>
              <a:rPr lang="cs-CZ" sz="2800" b="1" baseline="-25000" dirty="0">
                <a:solidFill>
                  <a:srgbClr val="0070C0"/>
                </a:solidFill>
                <a:latin typeface="Calibri"/>
                <a:cs typeface="Calibri"/>
              </a:rPr>
              <a:t>a</a:t>
            </a:r>
            <a:r>
              <a:rPr lang="cs-CZ" sz="2800" b="1" dirty="0">
                <a:solidFill>
                  <a:srgbClr val="0070C0"/>
                </a:solidFill>
                <a:latin typeface="Calibri"/>
                <a:cs typeface="Calibri"/>
              </a:rPr>
              <a:t>(cata); </a:t>
            </a:r>
            <a:r>
              <a:rPr lang="cs-CZ" sz="2800" b="1" dirty="0">
                <a:latin typeface="Calibri"/>
                <a:cs typeface="Calibri"/>
              </a:rPr>
              <a:t>k = A∙e</a:t>
            </a:r>
            <a:r>
              <a:rPr lang="cs-CZ" sz="2800" b="1" baseline="30000" dirty="0">
                <a:latin typeface="Calibri"/>
                <a:cs typeface="Calibri"/>
              </a:rPr>
              <a:t>–Ea/RT</a:t>
            </a:r>
          </a:p>
          <a:p>
            <a:pPr marL="0" indent="0">
              <a:buNone/>
            </a:pPr>
            <a:r>
              <a:rPr lang="el-GR" sz="2800" b="1" dirty="0">
                <a:solidFill>
                  <a:srgbClr val="FF0000"/>
                </a:solidFill>
              </a:rPr>
              <a:t>Δ</a:t>
            </a:r>
            <a:r>
              <a:rPr lang="cs-CZ" sz="2800" b="1" dirty="0">
                <a:solidFill>
                  <a:srgbClr val="FF0000"/>
                </a:solidFill>
              </a:rPr>
              <a:t>G</a:t>
            </a:r>
            <a:r>
              <a:rPr lang="cs-CZ" sz="2800" b="1" dirty="0"/>
              <a:t> </a:t>
            </a:r>
            <a:r>
              <a:rPr lang="cs-CZ" sz="2800" b="1" dirty="0">
                <a:cs typeface="Calibri"/>
              </a:rPr>
              <a:t>= </a:t>
            </a:r>
            <a:r>
              <a:rPr lang="el-GR" sz="2800" b="1" dirty="0">
                <a:solidFill>
                  <a:srgbClr val="0070C0"/>
                </a:solidFill>
              </a:rPr>
              <a:t>Δ</a:t>
            </a:r>
            <a:r>
              <a:rPr lang="cs-CZ" sz="2800" b="1" dirty="0">
                <a:solidFill>
                  <a:srgbClr val="0070C0"/>
                </a:solidFill>
              </a:rPr>
              <a:t>G</a:t>
            </a:r>
            <a:r>
              <a:rPr lang="cs-CZ" sz="2800" b="1" dirty="0">
                <a:solidFill>
                  <a:srgbClr val="0070C0"/>
                </a:solidFill>
                <a:cs typeface="Calibri"/>
              </a:rPr>
              <a:t>(cata); </a:t>
            </a:r>
            <a:r>
              <a:rPr lang="el-GR" sz="2800" b="1" dirty="0"/>
              <a:t>Δ</a:t>
            </a:r>
            <a:r>
              <a:rPr lang="cs-CZ" sz="2800" b="1" dirty="0"/>
              <a:t>G = –RT∙lnK</a:t>
            </a:r>
            <a:r>
              <a:rPr lang="cs-CZ" sz="2800" b="1" dirty="0">
                <a:cs typeface="Calibri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280" y="4149080"/>
            <a:ext cx="79208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7922468" y="3654549"/>
            <a:ext cx="1008112" cy="554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881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Addition of catalyst into the rxn mixture</a:t>
            </a:r>
          </a:p>
          <a:p>
            <a:pPr lvl="1"/>
            <a:r>
              <a:rPr lang="cs-CZ" sz="2400" b="1" dirty="0"/>
              <a:t>does</a:t>
            </a:r>
            <a:r>
              <a:rPr lang="cs-CZ" sz="2400" dirty="0"/>
              <a:t> change „</a:t>
            </a:r>
            <a:r>
              <a:rPr lang="cs-CZ" sz="2400" b="1" dirty="0"/>
              <a:t>k</a:t>
            </a:r>
            <a:r>
              <a:rPr lang="cs-CZ" sz="2400" dirty="0"/>
              <a:t>“</a:t>
            </a:r>
          </a:p>
          <a:p>
            <a:pPr lvl="1"/>
            <a:r>
              <a:rPr lang="cs-CZ" sz="2400" b="1" dirty="0"/>
              <a:t>does not</a:t>
            </a:r>
            <a:r>
              <a:rPr lang="cs-CZ" sz="2400" dirty="0"/>
              <a:t> change „</a:t>
            </a:r>
            <a:r>
              <a:rPr lang="cs-CZ" sz="2400" b="1" dirty="0"/>
              <a:t>K</a:t>
            </a:r>
            <a:r>
              <a:rPr lang="cs-CZ" sz="2400" dirty="0"/>
              <a:t>“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9552" y="3457575"/>
            <a:ext cx="8280920" cy="1123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/>
              <a:t>A → P</a:t>
            </a:r>
            <a:r>
              <a:rPr lang="cs-CZ" sz="2800" dirty="0"/>
              <a:t>, speeded up by addition of a catalyst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K = 1; </a:t>
            </a:r>
            <a:r>
              <a:rPr lang="el-GR" sz="2800" dirty="0"/>
              <a:t>Δ</a:t>
            </a:r>
            <a:r>
              <a:rPr lang="cs-CZ" sz="2800" dirty="0"/>
              <a:t>G = 0 kJ mol</a:t>
            </a:r>
            <a:r>
              <a:rPr lang="cs-CZ" sz="2800" baseline="30000" dirty="0"/>
              <a:t>–1</a:t>
            </a:r>
            <a:r>
              <a:rPr lang="cs-CZ" sz="2800" dirty="0"/>
              <a:t>; final rxn mixture: 1A + 1P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4725144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The catalyst is then </a:t>
            </a:r>
            <a:r>
              <a:rPr lang="cs-CZ" sz="2800" b="1" dirty="0"/>
              <a:t>equally efficient</a:t>
            </a:r>
            <a:r>
              <a:rPr lang="cs-CZ" sz="2800" dirty="0"/>
              <a:t> in catalysing </a:t>
            </a:r>
            <a:r>
              <a:rPr lang="cs-CZ" sz="2800" b="1" dirty="0"/>
              <a:t>the opposite process</a:t>
            </a:r>
          </a:p>
          <a:p>
            <a:r>
              <a:rPr lang="cs-CZ" sz="2800" b="1" dirty="0"/>
              <a:t>P → A</a:t>
            </a:r>
            <a:r>
              <a:rPr lang="cs-CZ" sz="2800" dirty="0"/>
              <a:t>; final rxn mixture: 1A + 1P</a:t>
            </a:r>
          </a:p>
        </p:txBody>
      </p:sp>
    </p:spTree>
    <p:extLst>
      <p:ext uri="{BB962C8B-B14F-4D97-AF65-F5344CB8AC3E}">
        <p14:creationId xmlns:p14="http://schemas.microsoft.com/office/powerpoint/2010/main" val="361024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If a catalyst is efficient in </a:t>
            </a:r>
            <a:r>
              <a:rPr lang="cs-CZ" sz="2800" b="1" dirty="0"/>
              <a:t>dehydration</a:t>
            </a:r>
          </a:p>
          <a:p>
            <a:pPr lvl="1"/>
            <a:r>
              <a:rPr lang="cs-CZ" sz="2400" dirty="0"/>
              <a:t>then it can be possibly used in </a:t>
            </a:r>
            <a:r>
              <a:rPr lang="cs-CZ" sz="2400" b="1" dirty="0"/>
              <a:t>hydration</a:t>
            </a:r>
          </a:p>
          <a:p>
            <a:r>
              <a:rPr lang="cs-CZ" sz="2800" dirty="0"/>
              <a:t>If a catalyst is efficient in </a:t>
            </a:r>
            <a:r>
              <a:rPr lang="cs-CZ" sz="2800" b="1" dirty="0"/>
              <a:t>hydrogenation</a:t>
            </a:r>
          </a:p>
          <a:p>
            <a:pPr lvl="1"/>
            <a:r>
              <a:rPr lang="cs-CZ" sz="2400" dirty="0"/>
              <a:t>then it can be possibly used in </a:t>
            </a:r>
            <a:r>
              <a:rPr lang="cs-CZ" sz="2400" b="1" dirty="0"/>
              <a:t>dehydrogenation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99381" y="3861048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I.e.: It depends on </a:t>
            </a:r>
            <a:r>
              <a:rPr lang="el-GR" sz="2800" b="1" dirty="0"/>
              <a:t>Δ</a:t>
            </a:r>
            <a:r>
              <a:rPr lang="cs-CZ" sz="2800" b="1" dirty="0"/>
              <a:t>G</a:t>
            </a:r>
            <a:r>
              <a:rPr lang="cs-CZ" sz="2800" dirty="0"/>
              <a:t> of studied reaction, whether the </a:t>
            </a:r>
            <a:r>
              <a:rPr lang="cs-CZ" sz="2800" b="1" dirty="0"/>
              <a:t>catalyst hydrogenates </a:t>
            </a:r>
            <a:r>
              <a:rPr lang="cs-CZ" sz="2800" dirty="0"/>
              <a:t>or</a:t>
            </a:r>
            <a:r>
              <a:rPr lang="cs-CZ" sz="2800" b="1" dirty="0"/>
              <a:t> dehydrogenates</a:t>
            </a:r>
            <a:r>
              <a:rPr lang="cs-CZ" sz="28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5067181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We know how to shift equilibrium of chemical reaction</a:t>
            </a:r>
            <a:r>
              <a:rPr lang="cs-CZ" sz="2400" dirty="0">
                <a:sym typeface="Wingdings" panose="05000000000000000000" pitchFamily="2" charset="2"/>
              </a:rPr>
              <a:t> (#GenChem). This is not a job of the catalyst.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9577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Reaction coordinate: A multidimensional problem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2492896"/>
            <a:ext cx="867727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9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BE7FD-74DE-4EEB-B263-5D1766EE1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information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5ED281-AC70-43C8-B81F-E03CEB1F8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Syllabus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Theory behind the heterogeneous catalysis: thermodynamics, kinetics, diffusion.</a:t>
            </a:r>
          </a:p>
          <a:p>
            <a:r>
              <a:rPr lang="en-US" sz="2000" dirty="0"/>
              <a:t>Synthesis of heterogeneous and single-site catalysts</a:t>
            </a:r>
          </a:p>
          <a:p>
            <a:r>
              <a:rPr lang="en-US" sz="2000" dirty="0"/>
              <a:t>Characterization</a:t>
            </a:r>
          </a:p>
          <a:p>
            <a:r>
              <a:rPr lang="en-US" sz="2000" b="1" dirty="0"/>
              <a:t>Your presentations</a:t>
            </a:r>
          </a:p>
          <a:p>
            <a:r>
              <a:rPr lang="en-US" sz="2000" dirty="0"/>
              <a:t>Examples of industrial catalytic processes: Haber-Bosch synthesis of ammonia; three-way catalysts; zeolites in oil refinement.</a:t>
            </a:r>
          </a:p>
        </p:txBody>
      </p:sp>
      <p:sp>
        <p:nvSpPr>
          <p:cNvPr id="4" name="Zástupný obsah 2">
            <a:extLst>
              <a:ext uri="{FF2B5EF4-FFF2-40B4-BE49-F238E27FC236}">
                <a16:creationId xmlns:a16="http://schemas.microsoft.com/office/drawing/2014/main" id="{01B2FC9C-C518-4CFA-A4AA-6BDDF053F47D}"/>
              </a:ext>
            </a:extLst>
          </p:cNvPr>
          <p:cNvSpPr txBox="1">
            <a:spLocks/>
          </p:cNvSpPr>
          <p:nvPr/>
        </p:nvSpPr>
        <p:spPr>
          <a:xfrm>
            <a:off x="4921696" y="1628800"/>
            <a:ext cx="39707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 err="1"/>
              <a:t>Homeworks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Not mandatory</a:t>
            </a:r>
          </a:p>
          <a:p>
            <a:r>
              <a:rPr lang="en-US" sz="2000" b="1" dirty="0"/>
              <a:t>But</a:t>
            </a:r>
            <a:r>
              <a:rPr lang="en-US" sz="2000" dirty="0"/>
              <a:t> useful for the exam</a:t>
            </a:r>
          </a:p>
          <a:p>
            <a:r>
              <a:rPr lang="en-US" sz="2000" dirty="0"/>
              <a:t>We will go through the </a:t>
            </a:r>
            <a:r>
              <a:rPr lang="en-US" sz="2000" dirty="0" err="1"/>
              <a:t>homeworks</a:t>
            </a:r>
            <a:r>
              <a:rPr lang="en-US" sz="2000" dirty="0"/>
              <a:t> in the lectures </a:t>
            </a:r>
            <a:r>
              <a:rPr lang="en-US" sz="2000" b="1" dirty="0"/>
              <a:t>only if</a:t>
            </a:r>
            <a:r>
              <a:rPr lang="en-US" sz="2000" dirty="0"/>
              <a:t> there are some </a:t>
            </a:r>
            <a:r>
              <a:rPr lang="en-US" sz="2000" dirty="0" err="1"/>
              <a:t>homeworks</a:t>
            </a:r>
            <a:r>
              <a:rPr lang="en-US" sz="2000" dirty="0"/>
              <a:t> to go through</a:t>
            </a:r>
          </a:p>
        </p:txBody>
      </p:sp>
    </p:spTree>
    <p:extLst>
      <p:ext uri="{BB962C8B-B14F-4D97-AF65-F5344CB8AC3E}">
        <p14:creationId xmlns:p14="http://schemas.microsoft.com/office/powerpoint/2010/main" val="3142556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Reaction coordinate: A multidimensional problem</a:t>
            </a:r>
          </a:p>
          <a:p>
            <a:pPr lvl="1"/>
            <a:r>
              <a:rPr lang="cs-CZ" sz="2400" dirty="0"/>
              <a:t>e.g. selective oxidation reactions (Table 1)</a:t>
            </a:r>
          </a:p>
          <a:p>
            <a:pPr lvl="2"/>
            <a:r>
              <a:rPr lang="cs-CZ" sz="2000" dirty="0"/>
              <a:t>We are not shooting for the most stable product (thermodynamically); </a:t>
            </a:r>
            <a:r>
              <a:rPr lang="cs-CZ" sz="2000" b="1" dirty="0"/>
              <a:t>Difficult!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96" y="3429000"/>
            <a:ext cx="5886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767064" y="3744838"/>
            <a:ext cx="1626096" cy="3084984"/>
            <a:chOff x="4767064" y="3744838"/>
            <a:chExt cx="1626096" cy="3084984"/>
          </a:xfrm>
        </p:grpSpPr>
        <p:sp>
          <p:nvSpPr>
            <p:cNvPr id="4" name="Oval 3"/>
            <p:cNvSpPr/>
            <p:nvPr/>
          </p:nvSpPr>
          <p:spPr>
            <a:xfrm>
              <a:off x="5148064" y="3744838"/>
              <a:ext cx="864096" cy="21602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767064" y="5921102"/>
              <a:ext cx="1626096" cy="9087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>
                  <a:solidFill>
                    <a:srgbClr val="0070C0"/>
                  </a:solidFill>
                </a:rPr>
                <a:t>Mountain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>
                  <a:solidFill>
                    <a:srgbClr val="0070C0"/>
                  </a:solidFill>
                </a:rPr>
                <a:t>cottage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970240" y="3760862"/>
            <a:ext cx="1626096" cy="3097138"/>
            <a:chOff x="5970240" y="3760862"/>
            <a:chExt cx="1626096" cy="3097138"/>
          </a:xfrm>
        </p:grpSpPr>
        <p:sp>
          <p:nvSpPr>
            <p:cNvPr id="6" name="Oval 5"/>
            <p:cNvSpPr/>
            <p:nvPr/>
          </p:nvSpPr>
          <p:spPr>
            <a:xfrm>
              <a:off x="6228184" y="3760862"/>
              <a:ext cx="864096" cy="216024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970240" y="5949280"/>
              <a:ext cx="1626096" cy="9087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>
                  <a:solidFill>
                    <a:srgbClr val="FF0000"/>
                  </a:solidFill>
                </a:rPr>
                <a:t>Spa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>
                  <a:solidFill>
                    <a:srgbClr val="FF0000"/>
                  </a:solidFill>
                </a:rPr>
                <a:t>resort</a:t>
              </a:r>
            </a:p>
          </p:txBody>
        </p:sp>
      </p:grp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3537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7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/>
              <a:t>Reaction coordinate: A multidimensional problem</a:t>
            </a:r>
          </a:p>
          <a:p>
            <a:pPr lvl="1"/>
            <a:r>
              <a:rPr lang="cs-CZ" sz="2400" dirty="0"/>
              <a:t>How is it possible that we sometimes end up in a mountain cottage and not in the spa resort???</a:t>
            </a:r>
          </a:p>
          <a:p>
            <a:pPr lvl="1"/>
            <a:r>
              <a:rPr lang="cs-CZ" sz="2400" dirty="0"/>
              <a:t>We need a catalyst!</a:t>
            </a:r>
          </a:p>
          <a:p>
            <a:pPr lvl="1"/>
            <a:r>
              <a:rPr lang="cs-CZ" sz="2400" dirty="0"/>
              <a:t>The catalyst will lower the activation energy of our way to the mountain cottage (beautiful views, crazy friends,…)</a:t>
            </a:r>
          </a:p>
          <a:p>
            <a:pPr lvl="1"/>
            <a:r>
              <a:rPr lang="cs-CZ" sz="2400" dirty="0"/>
              <a:t>The catalyst will increase the activation energy of our way to the spa resort</a:t>
            </a:r>
          </a:p>
          <a:p>
            <a:pPr lvl="1"/>
            <a:r>
              <a:rPr lang="cs-CZ" sz="2400" dirty="0"/>
              <a:t>E.g. The catalyst has to increase the rate of hiking (selective oxidation) and decrease the rate of hiking (total oxidation). What a difficult job!</a:t>
            </a:r>
          </a:p>
        </p:txBody>
      </p:sp>
    </p:spTree>
    <p:extLst>
      <p:ext uri="{BB962C8B-B14F-4D97-AF65-F5344CB8AC3E}">
        <p14:creationId xmlns:p14="http://schemas.microsoft.com/office/powerpoint/2010/main" val="1599434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Reaction coordinate: A multidimensional problem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2492896"/>
            <a:ext cx="58007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2276872"/>
            <a:ext cx="86409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6093296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07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Reaction coordinate:</a:t>
            </a:r>
            <a:r>
              <a:rPr lang="cs-CZ" sz="2400" dirty="0"/>
              <a:t> From multidimensional to two-dimensional problem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420888"/>
            <a:ext cx="6508750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33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2"/>
          <a:stretch/>
        </p:blipFill>
        <p:spPr bwMode="auto">
          <a:xfrm>
            <a:off x="1475656" y="2493218"/>
            <a:ext cx="5666681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800" dirty="0"/>
              <a:t>Transitions state vs. Intermediate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45654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Thermodynamics – heterogeneous catalysis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1: </a:t>
            </a:r>
            <a:r>
              <a:rPr lang="cs-CZ" sz="2400" dirty="0"/>
              <a:t>Adsorption of reactants on catalyst surface (hetero) / Formation of reaction intermediate ABC (enzymes and homo)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16016" y="4087366"/>
            <a:ext cx="3672409" cy="19390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In heterogeneous catalysis always thermodynamically favorable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(coordinatively unsaturated surface + adsorbate)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3568" y="3176972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Let‘s imagine weak interaction of A, B, and catalyst surface…???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Let‘s imagine very strong interaction of catalyst surface, A, and/or B…??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481262" y="3538339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3568" y="3140968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6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3: </a:t>
            </a:r>
            <a:r>
              <a:rPr lang="cs-CZ" sz="2400" dirty="0"/>
              <a:t>Desorption of products from catalyst surface (hetero) / Rupture of product intermediate PC (enzymes and homo)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sp>
        <p:nvSpPr>
          <p:cNvPr id="12" name="Rectangle 11"/>
          <p:cNvSpPr/>
          <p:nvPr/>
        </p:nvSpPr>
        <p:spPr>
          <a:xfrm>
            <a:off x="2771800" y="339299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0" y="594928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Let‘s imagine very strong interaction of P with catalyst surface…???</a:t>
            </a:r>
          </a:p>
        </p:txBody>
      </p:sp>
    </p:spTree>
    <p:extLst>
      <p:ext uri="{BB962C8B-B14F-4D97-AF65-F5344CB8AC3E}">
        <p14:creationId xmlns:p14="http://schemas.microsoft.com/office/powerpoint/2010/main" val="245736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Interactions of A,B, and P with catalyst not too weak, not too strong </a:t>
            </a:r>
            <a:br>
              <a:rPr lang="cs-CZ" sz="2800" dirty="0"/>
            </a:br>
            <a:r>
              <a:rPr lang="cs-CZ" sz="2800" dirty="0"/>
              <a:t>(= physi/chemisorption on catalyst surface)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496" y="5832648"/>
            <a:ext cx="4427984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Sabatier‘s principle; Volcano plot</a:t>
            </a:r>
          </a:p>
        </p:txBody>
      </p:sp>
      <p:pic>
        <p:nvPicPr>
          <p:cNvPr id="3078" name="Picture 6" descr="sabatier_princi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40968"/>
            <a:ext cx="3168352" cy="255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9575" y="620077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68" y="3032505"/>
            <a:ext cx="4594820" cy="367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9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51022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Before going any further…</a:t>
            </a:r>
          </a:p>
          <a:p>
            <a:pPr marL="0" indent="0">
              <a:buNone/>
            </a:pPr>
            <a:r>
              <a:rPr lang="cs-CZ" sz="2800" b="1" dirty="0"/>
              <a:t>Steps 1 and 3 are equally important to step 2 in catalysis 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Adsorption and desorption of A, B, and P might have a significant effect on </a:t>
            </a:r>
            <a:r>
              <a:rPr lang="cs-CZ" sz="2800" b="1" dirty="0">
                <a:solidFill>
                  <a:srgbClr val="0070C0"/>
                </a:solidFill>
              </a:rPr>
              <a:t>E</a:t>
            </a:r>
            <a:r>
              <a:rPr lang="cs-CZ" sz="2800" b="1" baseline="-25000" dirty="0">
                <a:solidFill>
                  <a:srgbClr val="0070C0"/>
                </a:solidFill>
              </a:rPr>
              <a:t>a</a:t>
            </a:r>
            <a:r>
              <a:rPr lang="cs-CZ" sz="28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76064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In kinetic studies in heterogeneous catalysis we estimate only </a:t>
            </a:r>
            <a:r>
              <a:rPr lang="cs-CZ" sz="2400" b="1" dirty="0"/>
              <a:t>apparent activation energy (E</a:t>
            </a:r>
            <a:r>
              <a:rPr lang="cs-CZ" sz="2400" b="1" baseline="-25000" dirty="0"/>
              <a:t>app</a:t>
            </a:r>
            <a:r>
              <a:rPr lang="cs-CZ" sz="2400" b="1" dirty="0"/>
              <a:t>)</a:t>
            </a:r>
            <a:r>
              <a:rPr lang="cs-CZ" sz="2400" dirty="0"/>
              <a:t>, where all these contributions are included.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2924944"/>
            <a:ext cx="1080120" cy="12083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534594" y="3767733"/>
            <a:ext cx="677366" cy="9574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643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39094"/>
            <a:ext cx="8424936" cy="51022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Importance of reactant adsorption and product desorption</a:t>
            </a:r>
          </a:p>
          <a:p>
            <a:pPr lvl="1"/>
            <a:r>
              <a:rPr lang="cs-CZ" sz="2400" dirty="0"/>
              <a:t>Example: Ethylbenzene dehydrogenation to styrene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916" y="3207221"/>
            <a:ext cx="59721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47664" y="4586796"/>
            <a:ext cx="7672523" cy="908720"/>
            <a:chOff x="1547664" y="4126768"/>
            <a:chExt cx="7672523" cy="908720"/>
          </a:xfrm>
        </p:grpSpPr>
        <p:sp>
          <p:nvSpPr>
            <p:cNvPr id="3" name="Rectangle 2"/>
            <p:cNvSpPr/>
            <p:nvPr/>
          </p:nvSpPr>
          <p:spPr>
            <a:xfrm>
              <a:off x="1547664" y="4437112"/>
              <a:ext cx="6046427" cy="2880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7594091" y="4126768"/>
              <a:ext cx="1626096" cy="908720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>
                  <a:solidFill>
                    <a:srgbClr val="FF0000"/>
                  </a:solidFill>
                </a:rPr>
                <a:t>The best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cs-CZ" sz="2400" b="1" dirty="0">
                  <a:solidFill>
                    <a:srgbClr val="FF0000"/>
                  </a:solidFill>
                </a:rPr>
                <a:t>catalyst</a:t>
              </a:r>
            </a:p>
          </p:txBody>
        </p:sp>
      </p:grp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13537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36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98066"/>
            <a:ext cx="8229600" cy="4525963"/>
          </a:xfrm>
        </p:spPr>
        <p:txBody>
          <a:bodyPr/>
          <a:lstStyle/>
          <a:p>
            <a:r>
              <a:rPr lang="cs-CZ" sz="2800" dirty="0"/>
              <a:t>Catalyst is…</a:t>
            </a:r>
          </a:p>
          <a:p>
            <a:pPr lvl="1"/>
            <a:r>
              <a:rPr lang="cs-CZ" sz="2400" dirty="0"/>
              <a:t>A substance that speeds up a chemical reaction</a:t>
            </a:r>
          </a:p>
          <a:p>
            <a:pPr lvl="1"/>
            <a:r>
              <a:rPr lang="cs-CZ" sz="2400" dirty="0"/>
              <a:t>Without being consumed or changed</a:t>
            </a:r>
          </a:p>
        </p:txBody>
      </p:sp>
      <p:pic>
        <p:nvPicPr>
          <p:cNvPr id="1026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694387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ýsledek obrázku pro beak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64502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6158883" y="4415395"/>
            <a:ext cx="933397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076056" y="4694410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+ CATA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7380312" y="4653136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+ CATA</a:t>
            </a:r>
          </a:p>
        </p:txBody>
      </p:sp>
      <p:pic>
        <p:nvPicPr>
          <p:cNvPr id="1030" name="Picture 6" descr="Výsledek obrázku pro s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68015"/>
            <a:ext cx="1368151" cy="8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fastest animal in the worl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309" y="3307100"/>
            <a:ext cx="1404003" cy="10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29208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al 15"/>
          <p:cNvSpPr/>
          <p:nvPr/>
        </p:nvSpPr>
        <p:spPr>
          <a:xfrm>
            <a:off x="5444480" y="45175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val 16"/>
          <p:cNvSpPr/>
          <p:nvPr/>
        </p:nvSpPr>
        <p:spPr>
          <a:xfrm>
            <a:off x="5596880" y="46699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al 17"/>
          <p:cNvSpPr/>
          <p:nvPr/>
        </p:nvSpPr>
        <p:spPr>
          <a:xfrm>
            <a:off x="5271939" y="4651573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al 18"/>
          <p:cNvSpPr/>
          <p:nvPr/>
        </p:nvSpPr>
        <p:spPr>
          <a:xfrm>
            <a:off x="5424339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al 19"/>
          <p:cNvSpPr/>
          <p:nvPr/>
        </p:nvSpPr>
        <p:spPr>
          <a:xfrm>
            <a:off x="5220072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al 20"/>
          <p:cNvSpPr/>
          <p:nvPr/>
        </p:nvSpPr>
        <p:spPr>
          <a:xfrm>
            <a:off x="5652120" y="4509120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al 21"/>
          <p:cNvSpPr/>
          <p:nvPr/>
        </p:nvSpPr>
        <p:spPr>
          <a:xfrm>
            <a:off x="5652120" y="4365104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al 22"/>
          <p:cNvSpPr/>
          <p:nvPr/>
        </p:nvSpPr>
        <p:spPr>
          <a:xfrm>
            <a:off x="766834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al 23"/>
          <p:cNvSpPr/>
          <p:nvPr/>
        </p:nvSpPr>
        <p:spPr>
          <a:xfrm>
            <a:off x="7820744" y="45007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al 24"/>
          <p:cNvSpPr/>
          <p:nvPr/>
        </p:nvSpPr>
        <p:spPr>
          <a:xfrm>
            <a:off x="7973144" y="46531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al 25"/>
          <p:cNvSpPr/>
          <p:nvPr/>
        </p:nvSpPr>
        <p:spPr>
          <a:xfrm>
            <a:off x="7648203" y="4634805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al 26"/>
          <p:cNvSpPr/>
          <p:nvPr/>
        </p:nvSpPr>
        <p:spPr>
          <a:xfrm>
            <a:off x="7800603" y="463636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al 27"/>
          <p:cNvSpPr/>
          <p:nvPr/>
        </p:nvSpPr>
        <p:spPr>
          <a:xfrm>
            <a:off x="7596336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al 28"/>
          <p:cNvSpPr/>
          <p:nvPr/>
        </p:nvSpPr>
        <p:spPr>
          <a:xfrm>
            <a:off x="8028384" y="449235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val 29"/>
          <p:cNvSpPr/>
          <p:nvPr/>
        </p:nvSpPr>
        <p:spPr>
          <a:xfrm>
            <a:off x="8028384" y="434833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395536" y="5301208"/>
            <a:ext cx="8928992" cy="13631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300" dirty="0"/>
              <a:t>We get our products</a:t>
            </a:r>
          </a:p>
          <a:p>
            <a:pPr lvl="1"/>
            <a:r>
              <a:rPr lang="cs-CZ" dirty="0"/>
              <a:t>In shorter time; at lower rxn temperature; at lower pressure</a:t>
            </a:r>
          </a:p>
          <a:p>
            <a:pPr lvl="1"/>
            <a:r>
              <a:rPr lang="cs-CZ" b="1" dirty="0"/>
              <a:t>cheaper; economical; ecological</a:t>
            </a:r>
          </a:p>
        </p:txBody>
      </p:sp>
    </p:spTree>
    <p:extLst>
      <p:ext uri="{BB962C8B-B14F-4D97-AF65-F5344CB8AC3E}">
        <p14:creationId xmlns:p14="http://schemas.microsoft.com/office/powerpoint/2010/main" val="4196340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16016" y="1639094"/>
            <a:ext cx="3672409" cy="510227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dirty="0"/>
              <a:t>What is </a:t>
            </a:r>
            <a:r>
              <a:rPr lang="cs-CZ" sz="2800" b="1" dirty="0" err="1"/>
              <a:t>preceding</a:t>
            </a:r>
            <a:r>
              <a:rPr lang="cs-CZ" sz="2800" b="1" dirty="0"/>
              <a:t> </a:t>
            </a:r>
            <a:r>
              <a:rPr lang="en-US" sz="2800" b="1" dirty="0"/>
              <a:t> the </a:t>
            </a:r>
            <a:r>
              <a:rPr lang="cs-CZ" sz="2800" b="1" dirty="0"/>
              <a:t>step 1 </a:t>
            </a:r>
            <a:r>
              <a:rPr lang="cs-CZ" sz="2800" dirty="0"/>
              <a:t>and</a:t>
            </a:r>
            <a:r>
              <a:rPr lang="cs-CZ" sz="2800" b="1" dirty="0"/>
              <a:t> </a:t>
            </a:r>
            <a:r>
              <a:rPr lang="cs-CZ" sz="2800" b="1" dirty="0" err="1"/>
              <a:t>following</a:t>
            </a:r>
            <a:r>
              <a:rPr lang="cs-CZ" sz="2800" b="1" dirty="0"/>
              <a:t> </a:t>
            </a:r>
            <a:r>
              <a:rPr lang="en-US" sz="2800" b="1" dirty="0"/>
              <a:t>the </a:t>
            </a:r>
            <a:r>
              <a:rPr lang="cs-CZ" sz="2800" b="1" dirty="0"/>
              <a:t>step 3 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B050"/>
                </a:solidFill>
              </a:rPr>
              <a:t>Diffusion!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b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B050"/>
                </a:solidFill>
              </a:rPr>
              <a:t>Diffusion</a:t>
            </a:r>
            <a:r>
              <a:rPr lang="cs-CZ" sz="2800" dirty="0"/>
              <a:t> of A, B, and P might have a significant effect on </a:t>
            </a:r>
            <a:r>
              <a:rPr lang="cs-CZ" sz="2800" b="1" dirty="0">
                <a:solidFill>
                  <a:srgbClr val="0070C0"/>
                </a:solidFill>
              </a:rPr>
              <a:t>E</a:t>
            </a:r>
            <a:r>
              <a:rPr lang="cs-CZ" sz="2800" b="1" baseline="-25000" dirty="0">
                <a:solidFill>
                  <a:srgbClr val="0070C0"/>
                </a:solidFill>
              </a:rPr>
              <a:t>a</a:t>
            </a:r>
            <a:r>
              <a:rPr lang="cs-CZ" sz="2800" dirty="0"/>
              <a:t> as well.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5760640"/>
            <a:ext cx="9144000" cy="9087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In kinetic studies in heterogeneous catalysis we estimate only </a:t>
            </a:r>
            <a:r>
              <a:rPr lang="cs-CZ" sz="2400" b="1" dirty="0"/>
              <a:t>apparent activation energy (E</a:t>
            </a:r>
            <a:r>
              <a:rPr lang="cs-CZ" sz="2400" b="1" baseline="-25000" dirty="0"/>
              <a:t>app</a:t>
            </a:r>
            <a:r>
              <a:rPr lang="cs-CZ" sz="2400" b="1" dirty="0"/>
              <a:t>)</a:t>
            </a:r>
            <a:r>
              <a:rPr lang="cs-CZ" sz="2400" dirty="0"/>
              <a:t>, where all these contributions are included.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2924944"/>
            <a:ext cx="1080120" cy="120832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Rectangle 20"/>
          <p:cNvSpPr/>
          <p:nvPr/>
        </p:nvSpPr>
        <p:spPr>
          <a:xfrm>
            <a:off x="3534594" y="3767733"/>
            <a:ext cx="677366" cy="9574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99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36" y="1749524"/>
            <a:ext cx="5562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94151"/>
            <a:ext cx="586740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89026" y="5085184"/>
            <a:ext cx="864096" cy="333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5364088" y="6623769"/>
            <a:ext cx="1656656" cy="1896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/>
          </a:bodyPr>
          <a:lstStyle/>
          <a:p>
            <a:r>
              <a:rPr lang="cs-CZ" sz="2400" dirty="0"/>
              <a:t>Another representation of the complexity of heterogeneous catalytic reaction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392" y="1749524"/>
            <a:ext cx="864096" cy="428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796136" y="2397596"/>
            <a:ext cx="3150978" cy="160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Adsorption, desorption, and </a:t>
            </a:r>
            <a:r>
              <a:rPr lang="cs-CZ" sz="2400" b="1" dirty="0">
                <a:solidFill>
                  <a:srgbClr val="00B050"/>
                </a:solidFill>
              </a:rPr>
              <a:t>diffusion</a:t>
            </a:r>
            <a:r>
              <a:rPr lang="cs-CZ" sz="2400" dirty="0"/>
              <a:t> of A, B, and P might have a significant effect on </a:t>
            </a:r>
            <a:r>
              <a:rPr lang="cs-CZ" sz="2400" b="1" dirty="0">
                <a:solidFill>
                  <a:srgbClr val="0070C0"/>
                </a:solidFill>
              </a:rPr>
              <a:t>E</a:t>
            </a:r>
            <a:r>
              <a:rPr lang="cs-CZ" sz="2400" b="1" baseline="-25000" dirty="0">
                <a:solidFill>
                  <a:srgbClr val="0070C0"/>
                </a:solidFill>
              </a:rPr>
              <a:t>a</a:t>
            </a:r>
            <a:r>
              <a:rPr lang="cs-CZ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14" y="4005064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637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Another representation of the complexity of heterogeneous catalytic reaction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50812"/>
            <a:ext cx="5328592" cy="433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55976" y="2420888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68280" y="2780928"/>
            <a:ext cx="3150978" cy="16074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Adsorption, desorption, and </a:t>
            </a:r>
            <a:r>
              <a:rPr lang="cs-CZ" sz="2400" b="1" dirty="0">
                <a:solidFill>
                  <a:srgbClr val="00B050"/>
                </a:solidFill>
              </a:rPr>
              <a:t>diffusion</a:t>
            </a:r>
            <a:r>
              <a:rPr lang="cs-CZ" sz="2400" dirty="0"/>
              <a:t> of A, B, and P might have a significant effect on </a:t>
            </a:r>
            <a:r>
              <a:rPr lang="cs-CZ" sz="2400" b="1" dirty="0">
                <a:solidFill>
                  <a:srgbClr val="0070C0"/>
                </a:solidFill>
              </a:rPr>
              <a:t>E</a:t>
            </a:r>
            <a:r>
              <a:rPr lang="cs-CZ" sz="2400" b="1" baseline="-25000" dirty="0">
                <a:solidFill>
                  <a:srgbClr val="0070C0"/>
                </a:solidFill>
              </a:rPr>
              <a:t>a</a:t>
            </a:r>
            <a:r>
              <a:rPr lang="cs-CZ" sz="24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131" y="5229200"/>
            <a:ext cx="5191869" cy="87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67944" y="5127340"/>
            <a:ext cx="1296144" cy="3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236989"/>
            <a:ext cx="3124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59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Kinetics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Autofit/>
          </a:bodyPr>
          <a:lstStyle/>
          <a:p>
            <a:r>
              <a:rPr lang="cs-CZ" sz="2800" dirty="0"/>
              <a:t>We know kinetics</a:t>
            </a:r>
            <a:r>
              <a:rPr lang="cs-CZ" sz="2800" dirty="0">
                <a:sym typeface="Wingdings" panose="05000000000000000000" pitchFamily="2" charset="2"/>
              </a:rPr>
              <a:t></a:t>
            </a:r>
            <a:r>
              <a:rPr lang="cs-CZ" sz="2800" dirty="0"/>
              <a:t> (#ChemKin)</a:t>
            </a:r>
          </a:p>
          <a:p>
            <a:r>
              <a:rPr lang="cs-CZ" sz="2800" dirty="0"/>
              <a:t>Rxns of zero order, first order, and second order</a:t>
            </a:r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endParaRPr lang="cs-CZ" sz="2800" dirty="0"/>
          </a:p>
          <a:p>
            <a:r>
              <a:rPr lang="cs-CZ" sz="2800" dirty="0"/>
              <a:t>But in catalysis also 0.39 order, –0.5 order… (many elementary rxns, fight for active site between reactants and products,…!)</a:t>
            </a:r>
          </a:p>
        </p:txBody>
      </p:sp>
      <p:pic>
        <p:nvPicPr>
          <p:cNvPr id="9218" name="Picture 2" descr="Výsledek obrázku pro zero order kinet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80928"/>
            <a:ext cx="2409825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first order kine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80928"/>
            <a:ext cx="3817100" cy="23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5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Thermodynamics vs. kinetics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462" y="2060848"/>
            <a:ext cx="4504630" cy="3312368"/>
            <a:chOff x="33462" y="2060848"/>
            <a:chExt cx="4504630" cy="331236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47"/>
            <a:stretch/>
          </p:blipFill>
          <p:spPr bwMode="auto">
            <a:xfrm>
              <a:off x="33462" y="2060848"/>
              <a:ext cx="4414713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699792" y="3707507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529980" y="3212976"/>
              <a:ext cx="1008112" cy="554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564618" y="1628800"/>
            <a:ext cx="1724123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A + B → 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426680" y="2636912"/>
            <a:ext cx="0" cy="1080120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1490576" y="3717032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1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83768" y="3629211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2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218768" y="3933056"/>
            <a:ext cx="489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800" b="1" dirty="0">
                <a:solidFill>
                  <a:srgbClr val="0070C0"/>
                </a:solidFill>
              </a:rPr>
              <a:t>3</a:t>
            </a:r>
            <a:endParaRPr lang="cs-CZ" sz="2800" b="1" dirty="0">
              <a:solidFill>
                <a:srgbClr val="0070C0"/>
              </a:solidFill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63688" y="3392996"/>
            <a:ext cx="1512168" cy="1548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716016" y="1639094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3000" b="1" dirty="0">
                <a:solidFill>
                  <a:srgbClr val="0070C0"/>
                </a:solidFill>
              </a:rPr>
              <a:t>2: </a:t>
            </a:r>
            <a:r>
              <a:rPr lang="cs-CZ" sz="2400" dirty="0"/>
              <a:t>In order to decrease E</a:t>
            </a:r>
            <a:r>
              <a:rPr lang="cs-CZ" sz="2400" baseline="-25000" dirty="0"/>
              <a:t>a</a:t>
            </a:r>
            <a:r>
              <a:rPr lang="cs-CZ" sz="2400" dirty="0"/>
              <a:t> for step 2 we need to </a:t>
            </a:r>
            <a:r>
              <a:rPr lang="cs-CZ" sz="2400" b="1" dirty="0"/>
              <a:t>design</a:t>
            </a:r>
            <a:r>
              <a:rPr lang="cs-CZ" sz="2400" dirty="0"/>
              <a:t> an </a:t>
            </a:r>
            <a:r>
              <a:rPr lang="cs-CZ" sz="2400" b="1" dirty="0"/>
              <a:t>active site</a:t>
            </a:r>
            <a:r>
              <a:rPr lang="cs-CZ" sz="2400" dirty="0"/>
              <a:t> of the catalyst </a:t>
            </a:r>
            <a:r>
              <a:rPr lang="cs-CZ" sz="2400" b="1" dirty="0"/>
              <a:t>as good as possible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716016" y="3767733"/>
            <a:ext cx="3672409" cy="265400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What is the </a:t>
            </a:r>
            <a:r>
              <a:rPr lang="cs-CZ" sz="2400" b="1" dirty="0"/>
              <a:t>active site???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How do we measure the </a:t>
            </a:r>
            <a:r>
              <a:rPr lang="cs-CZ" sz="2400" b="1" dirty="0"/>
              <a:t>„goodness“ </a:t>
            </a:r>
            <a:r>
              <a:rPr lang="cs-CZ" sz="2400" dirty="0"/>
              <a:t>of the active site???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637380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604128" cy="2509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880320" cy="21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cytochrome p4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/>
          <a:stretch/>
        </p:blipFill>
        <p:spPr bwMode="auto">
          <a:xfrm>
            <a:off x="1187623" y="3850658"/>
            <a:ext cx="2755515" cy="29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5092547" y="4157541"/>
            <a:ext cx="3567418" cy="23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473285" y="468914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565380" y="4005064"/>
            <a:ext cx="2438668" cy="6840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81297" y="4905164"/>
            <a:ext cx="2299872" cy="12241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220072" y="4005064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6876256" y="3996097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07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220072" y="4005064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Rectangle 13"/>
          <p:cNvSpPr/>
          <p:nvPr/>
        </p:nvSpPr>
        <p:spPr>
          <a:xfrm>
            <a:off x="6876256" y="3996097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61" y="1484784"/>
            <a:ext cx="6308303" cy="50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69160"/>
          </a:xfrm>
        </p:spPr>
        <p:txBody>
          <a:bodyPr>
            <a:noAutofit/>
          </a:bodyPr>
          <a:lstStyle/>
          <a:p>
            <a:r>
              <a:rPr lang="cs-CZ" sz="2400" dirty="0"/>
              <a:t>Active sites are often dynamic: They has to be created first!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9575" y="620077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9140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Turn-over frequency</a:t>
            </a:r>
            <a:r>
              <a:rPr lang="cs-CZ" sz="2800" dirty="0"/>
              <a:t> (TOF; [s</a:t>
            </a:r>
            <a:r>
              <a:rPr lang="cs-CZ" sz="2800" baseline="30000" dirty="0"/>
              <a:t>–1</a:t>
            </a:r>
            <a:r>
              <a:rPr lang="cs-CZ" sz="2800" dirty="0"/>
              <a:t>])</a:t>
            </a:r>
            <a:br>
              <a:rPr lang="cs-CZ" sz="2800" dirty="0"/>
            </a:br>
            <a:r>
              <a:rPr lang="cs-CZ" sz="2800" dirty="0"/>
              <a:t>= number of catalytic cycles performed by </a:t>
            </a:r>
            <a:r>
              <a:rPr lang="cs-CZ" sz="2800" b="1" dirty="0"/>
              <a:t>1 active site</a:t>
            </a:r>
            <a:r>
              <a:rPr lang="cs-CZ" sz="2800" dirty="0"/>
              <a:t> per time unit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Precise numbers for homogeneous and enzymatic catalysis</a:t>
            </a:r>
            <a:endParaRPr lang="cs-CZ" sz="2800" dirty="0"/>
          </a:p>
          <a:p>
            <a:r>
              <a:rPr lang="cs-CZ" sz="2800" b="1" dirty="0">
                <a:solidFill>
                  <a:srgbClr val="FF0000"/>
                </a:solidFill>
              </a:rPr>
              <a:t> Numbers for heterogeneous catalysis???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07704" y="4406255"/>
            <a:ext cx="6336704" cy="2191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		TOF [s</a:t>
            </a:r>
            <a:r>
              <a:rPr lang="cs-CZ" sz="2400" baseline="30000" dirty="0"/>
              <a:t>–1</a:t>
            </a:r>
            <a:r>
              <a:rPr lang="cs-CZ" sz="2400" dirty="0"/>
              <a:t>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Hetero: 	~1–100 s</a:t>
            </a:r>
            <a:r>
              <a:rPr lang="cs-CZ" sz="2400" baseline="30000" dirty="0"/>
              <a:t>–1</a:t>
            </a:r>
          </a:p>
          <a:p>
            <a:pPr marL="0" indent="0">
              <a:buNone/>
            </a:pPr>
            <a:r>
              <a:rPr lang="cs-CZ" sz="2400" dirty="0"/>
              <a:t>Homo: 		~10–1000 s</a:t>
            </a:r>
            <a:r>
              <a:rPr lang="cs-CZ" sz="2400" baseline="30000" dirty="0"/>
              <a:t>–1</a:t>
            </a:r>
          </a:p>
          <a:p>
            <a:pPr marL="0" indent="0">
              <a:buNone/>
            </a:pPr>
            <a:r>
              <a:rPr lang="cs-CZ" sz="2400" dirty="0"/>
              <a:t>Enzymes: 	~10000–1000000 s</a:t>
            </a:r>
            <a:r>
              <a:rPr lang="cs-CZ" sz="2400" baseline="30000" dirty="0"/>
              <a:t>–1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8"/>
          <a:stretch/>
        </p:blipFill>
        <p:spPr bwMode="auto">
          <a:xfrm>
            <a:off x="9575" y="6200775"/>
            <a:ext cx="4048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773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/>
              <a:t>Turn-over number</a:t>
            </a:r>
            <a:r>
              <a:rPr lang="cs-CZ" sz="2800" dirty="0"/>
              <a:t> (TON; [-])</a:t>
            </a:r>
            <a:br>
              <a:rPr lang="cs-CZ" sz="2800" dirty="0"/>
            </a:br>
            <a:r>
              <a:rPr lang="cs-CZ" sz="2800" dirty="0"/>
              <a:t>= number of catalytic cycles performed by </a:t>
            </a:r>
            <a:r>
              <a:rPr lang="cs-CZ" sz="2800" b="1" dirty="0"/>
              <a:t>1 active site</a:t>
            </a:r>
            <a:r>
              <a:rPr lang="cs-CZ" sz="2800" dirty="0"/>
              <a:t> before deactivation (~lifetime)</a:t>
            </a:r>
          </a:p>
          <a:p>
            <a:r>
              <a:rPr lang="cs-CZ" sz="2800" b="1" dirty="0">
                <a:solidFill>
                  <a:srgbClr val="00B050"/>
                </a:solidFill>
              </a:rPr>
              <a:t>Precise numbers for homogeneous and enzymatic catalysis</a:t>
            </a:r>
            <a:endParaRPr lang="cs-CZ" sz="2800" dirty="0"/>
          </a:p>
          <a:p>
            <a:r>
              <a:rPr lang="cs-CZ" sz="2800" b="1" dirty="0">
                <a:solidFill>
                  <a:srgbClr val="FF0000"/>
                </a:solidFill>
              </a:rPr>
              <a:t> Numbers for heterogeneous catalysis???</a:t>
            </a:r>
          </a:p>
        </p:txBody>
      </p:sp>
    </p:spTree>
    <p:extLst>
      <p:ext uri="{BB962C8B-B14F-4D97-AF65-F5344CB8AC3E}">
        <p14:creationId xmlns:p14="http://schemas.microsoft.com/office/powerpoint/2010/main" val="33836548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sz="2800" b="1" dirty="0"/>
              <a:t>Selectivity </a:t>
            </a:r>
            <a:r>
              <a:rPr lang="cs-CZ" sz="2800" dirty="0"/>
              <a:t>is ability of catalyst to form one product from a pool of products (possibly many) 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endParaRPr lang="cs-CZ" sz="2800" b="1" dirty="0"/>
          </a:p>
          <a:p>
            <a:r>
              <a:rPr lang="cs-CZ" sz="2800" b="1" dirty="0"/>
              <a:t>Selectivity</a:t>
            </a:r>
            <a:r>
              <a:rPr lang="cs-CZ" sz="2800" dirty="0"/>
              <a:t> (S; [%])</a:t>
            </a:r>
            <a:br>
              <a:rPr lang="cs-CZ" sz="2800" dirty="0"/>
            </a:br>
            <a:r>
              <a:rPr lang="cs-CZ" sz="2800" dirty="0"/>
              <a:t>= number of D molecules produced / R molecules converted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53"/>
          <a:stretch/>
        </p:blipFill>
        <p:spPr bwMode="auto">
          <a:xfrm>
            <a:off x="3933825" y="2564904"/>
            <a:ext cx="1660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195736" y="3484265"/>
            <a:ext cx="1800200" cy="52079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/>
              <a:t>reactant </a:t>
            </a:r>
            <a:r>
              <a:rPr lang="cs-CZ" b="1" dirty="0"/>
              <a:t>R</a:t>
            </a: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18714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Types of catalyst (based on phase)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Homogeneous</a:t>
            </a:r>
          </a:p>
          <a:p>
            <a:r>
              <a:rPr lang="cs-CZ" dirty="0"/>
              <a:t>Heterogeneous</a:t>
            </a:r>
          </a:p>
          <a:p>
            <a:r>
              <a:rPr lang="cs-CZ" dirty="0"/>
              <a:t>Enzymatic</a:t>
            </a:r>
          </a:p>
        </p:txBody>
      </p:sp>
      <p:pic>
        <p:nvPicPr>
          <p:cNvPr id="4" name="Picture 2" descr="Výsledek obrázku pro beak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1226843" cy="154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76056" y="2822202"/>
            <a:ext cx="1152128" cy="6067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1"/>
                </a:solidFill>
              </a:rPr>
              <a:t>+ CATA</a:t>
            </a:r>
          </a:p>
        </p:txBody>
      </p:sp>
      <p:sp>
        <p:nvSpPr>
          <p:cNvPr id="6" name="Oval 5"/>
          <p:cNvSpPr/>
          <p:nvPr/>
        </p:nvSpPr>
        <p:spPr>
          <a:xfrm>
            <a:off x="5292080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5444480" y="26452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5596880" y="27976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5271939" y="2779365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5424339" y="2780928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5220072" y="263691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5652120" y="2636912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5652120" y="2492896"/>
            <a:ext cx="72008" cy="72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80255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cs-CZ" sz="2800" b="1" dirty="0"/>
              <a:t>Enantiomeric enrichment </a:t>
            </a:r>
            <a:r>
              <a:rPr lang="cs-CZ" sz="2800" dirty="0"/>
              <a:t>is ability of catalyst to form </a:t>
            </a:r>
            <a:r>
              <a:rPr lang="cs-CZ" sz="2800" b="1" dirty="0"/>
              <a:t>selectively</a:t>
            </a:r>
            <a:r>
              <a:rPr lang="cs-CZ" sz="2800" dirty="0"/>
              <a:t> one </a:t>
            </a:r>
            <a:r>
              <a:rPr lang="cs-CZ" sz="2800" b="1" dirty="0"/>
              <a:t>enantiomer</a:t>
            </a:r>
            <a:endParaRPr lang="cs-CZ" sz="2800" dirty="0"/>
          </a:p>
          <a:p>
            <a:r>
              <a:rPr lang="cs-CZ" sz="2800" b="1" dirty="0"/>
              <a:t>Enantiomeric enrichment</a:t>
            </a:r>
            <a:r>
              <a:rPr lang="cs-CZ" sz="2800" dirty="0"/>
              <a:t> (ee; [%])</a:t>
            </a:r>
            <a:br>
              <a:rPr lang="cs-CZ" sz="2800" dirty="0"/>
            </a:br>
            <a:r>
              <a:rPr lang="cs-CZ" sz="2800" dirty="0"/>
              <a:t>= S(P</a:t>
            </a:r>
            <a:r>
              <a:rPr lang="cs-CZ" sz="2800" baseline="-25000" dirty="0"/>
              <a:t>R</a:t>
            </a:r>
            <a:r>
              <a:rPr lang="cs-CZ" sz="2800" dirty="0"/>
              <a:t>) – S(P</a:t>
            </a:r>
            <a:r>
              <a:rPr lang="cs-CZ" sz="2800" baseline="-25000" dirty="0"/>
              <a:t>S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(e.g. Final mixture consists of 90 % P</a:t>
            </a:r>
            <a:r>
              <a:rPr lang="cs-CZ" sz="2800" baseline="-25000" dirty="0"/>
              <a:t>R</a:t>
            </a:r>
            <a:r>
              <a:rPr lang="cs-CZ" sz="2800" dirty="0"/>
              <a:t> and 10 % P</a:t>
            </a:r>
            <a:r>
              <a:rPr lang="cs-CZ" sz="2800" baseline="-25000" dirty="0"/>
              <a:t>S</a:t>
            </a:r>
            <a:br>
              <a:rPr lang="cs-CZ" sz="2800" dirty="0"/>
            </a:br>
            <a:r>
              <a:rPr lang="cs-CZ" sz="2800" dirty="0"/>
              <a:t>ee = 80 %)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07704" y="4766295"/>
            <a:ext cx="6264696" cy="183105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dirty="0"/>
              <a:t>		S [%]		ee [%]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Hetero: 	1–100		1–100</a:t>
            </a:r>
            <a:r>
              <a:rPr lang="cs-CZ" sz="2400" baseline="30000" dirty="0"/>
              <a:t>	</a:t>
            </a:r>
          </a:p>
          <a:p>
            <a:pPr marL="0" indent="0">
              <a:buNone/>
            </a:pPr>
            <a:r>
              <a:rPr lang="cs-CZ" sz="2400" dirty="0"/>
              <a:t>Homo: 		</a:t>
            </a:r>
            <a:r>
              <a:rPr lang="cs-CZ" sz="2400" dirty="0">
                <a:latin typeface="Calibri"/>
                <a:cs typeface="Calibri"/>
              </a:rPr>
              <a:t>&gt; 90		</a:t>
            </a:r>
            <a:r>
              <a:rPr lang="cs-CZ" sz="2400" dirty="0">
                <a:cs typeface="Calibri"/>
              </a:rPr>
              <a:t>&gt; 70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Enzymes: 	</a:t>
            </a:r>
            <a:r>
              <a:rPr lang="cs-CZ" sz="2400" dirty="0">
                <a:cs typeface="Calibri"/>
              </a:rPr>
              <a:t>&gt; 99.99		&gt; 99.99</a:t>
            </a:r>
            <a:endParaRPr lang="cs-CZ" sz="2400" baseline="300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b="1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734474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site/catalyst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925144"/>
          </a:xfrm>
        </p:spPr>
        <p:txBody>
          <a:bodyPr>
            <a:normAutofit/>
          </a:bodyPr>
          <a:lstStyle/>
          <a:p>
            <a:r>
              <a:rPr lang="cs-CZ" sz="2800" dirty="0"/>
              <a:t>Selectivity</a:t>
            </a:r>
            <a:r>
              <a:rPr lang="cs-CZ" sz="2800" b="1" dirty="0"/>
              <a:t> </a:t>
            </a:r>
            <a:r>
              <a:rPr lang="cs-CZ" sz="2800" dirty="0"/>
              <a:t>is ability of catalyst to form one product from a pool of products (possibly many)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19376"/>
            <a:ext cx="302895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427"/>
            <a:ext cx="28956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49688" y="1600200"/>
            <a:ext cx="3538736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/>
              <a:t>Specificity </a:t>
            </a:r>
            <a:r>
              <a:rPr lang="cs-CZ" sz="2800" dirty="0"/>
              <a:t>is ability of catalyst to react with one reactant among many (similar) reactants</a:t>
            </a:r>
          </a:p>
        </p:txBody>
      </p:sp>
    </p:spTree>
    <p:extLst>
      <p:ext uri="{BB962C8B-B14F-4D97-AF65-F5344CB8AC3E}">
        <p14:creationId xmlns:p14="http://schemas.microsoft.com/office/powerpoint/2010/main" val="6183285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Active sites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9"/>
            <a:ext cx="3229665" cy="176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Výsledek obrázku pro grubbs cataly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12" y="1585090"/>
            <a:ext cx="2020462" cy="1525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Výsledek obrázku pro cytochrome p45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/>
          <a:stretch/>
        </p:blipFill>
        <p:spPr bwMode="auto">
          <a:xfrm>
            <a:off x="3505171" y="3102129"/>
            <a:ext cx="1932913" cy="207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6216371" y="3526289"/>
            <a:ext cx="2502441" cy="164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790834" y="3940610"/>
            <a:ext cx="117582" cy="1412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4882928" y="3940611"/>
            <a:ext cx="1327366" cy="10476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49879" y="4081835"/>
            <a:ext cx="1251818" cy="8002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-25152" y="5345411"/>
            <a:ext cx="9144000" cy="16839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Electronic</a:t>
            </a:r>
            <a:r>
              <a:rPr lang="cs-CZ" sz="2400" dirty="0"/>
              <a:t> and </a:t>
            </a:r>
            <a:r>
              <a:rPr lang="cs-CZ" sz="2400" b="1" dirty="0"/>
              <a:t>steric</a:t>
            </a:r>
            <a:r>
              <a:rPr lang="cs-CZ" sz="2400" dirty="0"/>
              <a:t> properties do play an important role! (TOF, TON, Selectivity, ee, specificity).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sp>
        <p:nvSpPr>
          <p:cNvPr id="17" name="Rectangle 16"/>
          <p:cNvSpPr/>
          <p:nvPr/>
        </p:nvSpPr>
        <p:spPr>
          <a:xfrm>
            <a:off x="6020272" y="3139212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Rectangle 17"/>
          <p:cNvSpPr/>
          <p:nvPr/>
        </p:nvSpPr>
        <p:spPr>
          <a:xfrm>
            <a:off x="7467591" y="3140968"/>
            <a:ext cx="10720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7537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Catalyst evaluation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608512"/>
          </a:xfrm>
        </p:spPr>
        <p:txBody>
          <a:bodyPr>
            <a:normAutofit/>
          </a:bodyPr>
          <a:lstStyle/>
          <a:p>
            <a:r>
              <a:rPr lang="cs-CZ" sz="2800" b="1" dirty="0"/>
              <a:t>Conversion</a:t>
            </a:r>
            <a:r>
              <a:rPr lang="cs-CZ" sz="2800" dirty="0"/>
              <a:t> (C; [%])</a:t>
            </a:r>
            <a:br>
              <a:rPr lang="cs-CZ" sz="2800" dirty="0"/>
            </a:br>
            <a:r>
              <a:rPr lang="cs-CZ" sz="2800" dirty="0"/>
              <a:t>= number of R molecules converted / number of R molecules introduced</a:t>
            </a:r>
          </a:p>
          <a:p>
            <a:r>
              <a:rPr lang="cs-CZ" sz="2800" b="1" dirty="0"/>
              <a:t>Yield</a:t>
            </a:r>
            <a:r>
              <a:rPr lang="cs-CZ" sz="2800" dirty="0"/>
              <a:t> (Y; [%])</a:t>
            </a:r>
            <a:br>
              <a:rPr lang="cs-CZ" sz="2800" dirty="0"/>
            </a:br>
            <a:r>
              <a:rPr lang="cs-CZ" sz="2800" dirty="0"/>
              <a:t>= number of P molecules produced / number of R molecules introduced</a:t>
            </a:r>
          </a:p>
          <a:p>
            <a:r>
              <a:rPr lang="cs-CZ" sz="2800" b="1" dirty="0"/>
              <a:t>Selectivity</a:t>
            </a:r>
            <a:r>
              <a:rPr lang="cs-CZ" sz="2800" dirty="0"/>
              <a:t> (S; [%])</a:t>
            </a:r>
            <a:br>
              <a:rPr lang="cs-CZ" sz="2800" dirty="0"/>
            </a:br>
            <a:r>
              <a:rPr lang="cs-CZ" sz="2800" dirty="0"/>
              <a:t>= number of P molecules converted / number of R molecules converted</a:t>
            </a:r>
          </a:p>
          <a:p>
            <a:endParaRPr lang="cs-CZ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12776"/>
            <a:ext cx="9144000" cy="168398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R → P + P‘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3354" y="5805264"/>
                <a:ext cx="1462742" cy="610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𝑆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𝑌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354" y="5805264"/>
                <a:ext cx="1462742" cy="61087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283968" y="5661248"/>
            <a:ext cx="8640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1280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Catalyst evaluation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2736304"/>
          </a:xfrm>
        </p:spPr>
        <p:txBody>
          <a:bodyPr>
            <a:normAutofit/>
          </a:bodyPr>
          <a:lstStyle/>
          <a:p>
            <a:r>
              <a:rPr lang="cs-CZ" sz="2800" b="1" dirty="0"/>
              <a:t>Productivity </a:t>
            </a:r>
            <a:r>
              <a:rPr lang="cs-CZ" sz="2800" dirty="0"/>
              <a:t>(Site Time Yield, STY; [g g</a:t>
            </a:r>
            <a:r>
              <a:rPr lang="cs-CZ" sz="2800" baseline="30000" dirty="0"/>
              <a:t>–1</a:t>
            </a:r>
            <a:r>
              <a:rPr lang="cs-CZ" sz="2800" dirty="0"/>
              <a:t> s</a:t>
            </a:r>
            <a:r>
              <a:rPr lang="cs-CZ" sz="2800" baseline="30000" dirty="0"/>
              <a:t>–1</a:t>
            </a:r>
            <a:r>
              <a:rPr lang="cs-CZ" sz="2800" dirty="0"/>
              <a:t>])</a:t>
            </a:r>
            <a:br>
              <a:rPr lang="cs-CZ" sz="2800" dirty="0"/>
            </a:br>
            <a:r>
              <a:rPr lang="cs-CZ" sz="2800" dirty="0"/>
              <a:t>= amount of product P produced per unit of time and unit of catalyst mass</a:t>
            </a:r>
            <a:br>
              <a:rPr lang="cs-CZ" sz="2800" dirty="0"/>
            </a:br>
            <a:r>
              <a:rPr lang="cs-CZ" sz="2800" dirty="0"/>
              <a:t>= high conversion, high selectivity, low catalyst mass, high flow</a:t>
            </a:r>
            <a:br>
              <a:rPr lang="cs-CZ" sz="2800" dirty="0"/>
            </a:br>
            <a:r>
              <a:rPr lang="cs-CZ" sz="2800" dirty="0"/>
              <a:t>= industrial viewpoint</a:t>
            </a:r>
          </a:p>
          <a:p>
            <a:endParaRPr lang="cs-CZ" sz="2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412777"/>
            <a:ext cx="9144000" cy="57606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R → P + P‘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336951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/>
              <a:t>Ecological point of 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2132856"/>
            <a:ext cx="8229600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/>
              <a:t>Atom efficiency </a:t>
            </a:r>
            <a:r>
              <a:rPr lang="cs-CZ" sz="2800" dirty="0"/>
              <a:t>[%]</a:t>
            </a:r>
            <a:br>
              <a:rPr lang="cs-CZ" sz="2800" dirty="0"/>
            </a:br>
            <a:r>
              <a:rPr lang="cs-CZ" sz="2800" dirty="0"/>
              <a:t>= mass of desired product / total mass of all products</a:t>
            </a:r>
          </a:p>
          <a:p>
            <a:r>
              <a:rPr lang="cs-CZ" sz="2800" b="1" dirty="0"/>
              <a:t>E factor</a:t>
            </a:r>
            <a:r>
              <a:rPr lang="cs-CZ" sz="2800" dirty="0"/>
              <a:t> [-]</a:t>
            </a:r>
            <a:br>
              <a:rPr lang="cs-CZ" sz="2800" dirty="0"/>
            </a:br>
            <a:r>
              <a:rPr lang="cs-CZ" sz="2800" dirty="0"/>
              <a:t>= mass of all wastes (solvents, gases, unreacted precursors, byproducts) / mass of desired products</a:t>
            </a:r>
          </a:p>
          <a:p>
            <a:r>
              <a:rPr lang="cs-CZ" sz="2800" b="1" dirty="0"/>
              <a:t>EQ factor</a:t>
            </a:r>
            <a:r>
              <a:rPr lang="cs-CZ" sz="2800" dirty="0"/>
              <a:t> [-]</a:t>
            </a:r>
            <a:br>
              <a:rPr lang="cs-CZ" sz="2800" dirty="0"/>
            </a:br>
            <a:r>
              <a:rPr lang="cs-CZ" sz="2800" dirty="0"/>
              <a:t>= E factor, mass of each waste multiplied by Q (environmental unfriendliness), e.g. Q = ~0 for water, ~ 1 for NaCl, and ~1000 for toluene…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283424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Catalyst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2"/>
          </a:xfrm>
        </p:spPr>
        <p:txBody>
          <a:bodyPr/>
          <a:lstStyle/>
          <a:p>
            <a:r>
              <a:rPr lang="cs-CZ" dirty="0"/>
              <a:t>Ecological point of 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2132856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/>
              <a:t>Atom efficiency </a:t>
            </a:r>
            <a:r>
              <a:rPr lang="cs-CZ" sz="2800" dirty="0"/>
              <a:t>[%], </a:t>
            </a:r>
            <a:r>
              <a:rPr lang="cs-CZ" sz="2800" b="1" dirty="0"/>
              <a:t>E factor</a:t>
            </a:r>
            <a:r>
              <a:rPr lang="cs-CZ" sz="2800" dirty="0"/>
              <a:t> [-], </a:t>
            </a:r>
            <a:r>
              <a:rPr lang="cs-CZ" sz="2800" b="1" dirty="0"/>
              <a:t>EQ factor</a:t>
            </a:r>
            <a:r>
              <a:rPr lang="cs-CZ" sz="2800" dirty="0"/>
              <a:t> [-]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07455"/>
              </p:ext>
            </p:extLst>
          </p:nvPr>
        </p:nvGraphicFramePr>
        <p:xfrm>
          <a:off x="422970" y="2852936"/>
          <a:ext cx="8297536" cy="354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DLDrawObject Class" r:id="rId2" imgW="5478745" imgH="2362404" progId="MDLDrawOLE.MDLDrawObject.1">
                  <p:embed/>
                </p:oleObj>
              </mc:Choice>
              <mc:Fallback>
                <p:oleObj name="MDLDrawObject Class" r:id="rId2" imgW="5478745" imgH="2362404" progId="MDLDrawOLE.MDLDrawObject.1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70" y="2852936"/>
                        <a:ext cx="8297536" cy="3546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4860032" y="2969147"/>
            <a:ext cx="2868960" cy="603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Gas phase, flow mode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372200" y="4581128"/>
            <a:ext cx="2868960" cy="60386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Liquid phase, toluene as solvent, batch mode</a:t>
            </a: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  <a:p>
            <a:pPr marL="0" indent="0">
              <a:buFont typeface="Arial" panose="020B0604020202020204" pitchFamily="34" charset="0"/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739608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70" y="836712"/>
            <a:ext cx="5760640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886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HW</a:t>
            </a:r>
            <a:r>
              <a:rPr lang="cs-CZ" sz="2800" dirty="0">
                <a:solidFill>
                  <a:schemeClr val="tx1"/>
                </a:solidFill>
              </a:rPr>
              <a:t>1. Aminolysis of styrene oxide over Zr catalyst, in toluene, batch, 40 °C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356992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400" dirty="0">
                <a:solidFill>
                  <a:schemeClr val="tx1"/>
                </a:solidFill>
              </a:rPr>
              <a:t>Rxn mixture, time 0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1 Zr : 250 styrene oxide : 3000 toluene; aniline in excess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Rxn mixture, time = 10 min, </a:t>
            </a:r>
            <a:r>
              <a:rPr lang="cs-CZ" sz="2400" baseline="30000" dirty="0">
                <a:solidFill>
                  <a:schemeClr val="tx1"/>
                </a:solidFill>
              </a:rPr>
              <a:t>1</a:t>
            </a:r>
            <a:r>
              <a:rPr lang="cs-CZ" sz="2400" dirty="0">
                <a:solidFill>
                  <a:schemeClr val="tx1"/>
                </a:solidFill>
              </a:rPr>
              <a:t>H NMR analysis – ratio of integrated areas, protons in red/blue circle</a:t>
            </a:r>
          </a:p>
          <a:p>
            <a:pPr algn="l"/>
            <a:r>
              <a:rPr lang="cs-CZ" sz="2400" dirty="0">
                <a:solidFill>
                  <a:schemeClr val="tx1"/>
                </a:solidFill>
              </a:rPr>
              <a:t>1 Product III : 0.</a:t>
            </a:r>
            <a:r>
              <a:rPr lang="en-US" sz="2400" dirty="0">
                <a:solidFill>
                  <a:schemeClr val="tx1"/>
                </a:solidFill>
              </a:rPr>
              <a:t>0</a:t>
            </a:r>
            <a:r>
              <a:rPr lang="cs-CZ" sz="2400" dirty="0">
                <a:solidFill>
                  <a:schemeClr val="tx1"/>
                </a:solidFill>
              </a:rPr>
              <a:t>1 Product IV : </a:t>
            </a:r>
            <a:r>
              <a:rPr lang="en-US" sz="2400" dirty="0">
                <a:solidFill>
                  <a:schemeClr val="tx1"/>
                </a:solidFill>
              </a:rPr>
              <a:t>19.4</a:t>
            </a:r>
            <a:r>
              <a:rPr lang="cs-CZ" sz="2400" dirty="0">
                <a:solidFill>
                  <a:schemeClr val="tx1"/>
                </a:solidFill>
              </a:rPr>
              <a:t> styrene oxide : </a:t>
            </a:r>
            <a:r>
              <a:rPr lang="en-US" sz="2400" dirty="0">
                <a:solidFill>
                  <a:schemeClr val="tx1"/>
                </a:solidFill>
              </a:rPr>
              <a:t>777</a:t>
            </a:r>
            <a:r>
              <a:rPr lang="cs-CZ" sz="2400" dirty="0">
                <a:solidFill>
                  <a:schemeClr val="tx1"/>
                </a:solidFill>
              </a:rPr>
              <a:t> toluene (C</a:t>
            </a:r>
            <a:r>
              <a:rPr lang="cs-CZ" sz="2400" i="1" dirty="0">
                <a:solidFill>
                  <a:schemeClr val="tx1"/>
                </a:solidFill>
              </a:rPr>
              <a:t>H</a:t>
            </a:r>
            <a:r>
              <a:rPr lang="cs-CZ" sz="2400" baseline="-25000" dirty="0">
                <a:solidFill>
                  <a:schemeClr val="tx1"/>
                </a:solidFill>
              </a:rPr>
              <a:t>3</a:t>
            </a:r>
            <a:r>
              <a:rPr lang="cs-CZ" sz="2400" dirty="0">
                <a:solidFill>
                  <a:schemeClr val="tx1"/>
                </a:solidFill>
              </a:rPr>
              <a:t> group integration)</a:t>
            </a:r>
          </a:p>
          <a:p>
            <a:pPr algn="l"/>
            <a:endParaRPr lang="cs-CZ" sz="2400" dirty="0">
              <a:solidFill>
                <a:schemeClr val="tx1"/>
              </a:solidFill>
            </a:endParaRPr>
          </a:p>
          <a:p>
            <a:pPr algn="l"/>
            <a:r>
              <a:rPr lang="cs-CZ" sz="2400" b="1" dirty="0">
                <a:solidFill>
                  <a:schemeClr val="tx1"/>
                </a:solidFill>
              </a:rPr>
              <a:t>Calculate conversion, TOF [h</a:t>
            </a:r>
            <a:r>
              <a:rPr lang="cs-CZ" sz="2400" b="1" baseline="30000" dirty="0">
                <a:solidFill>
                  <a:schemeClr val="tx1"/>
                </a:solidFill>
              </a:rPr>
              <a:t>−1</a:t>
            </a:r>
            <a:r>
              <a:rPr lang="cs-CZ" sz="2400" b="1" dirty="0">
                <a:solidFill>
                  <a:schemeClr val="tx1"/>
                </a:solidFill>
              </a:rPr>
              <a:t>], selectivity to product IV.</a:t>
            </a:r>
          </a:p>
          <a:p>
            <a:pPr algn="l"/>
            <a:r>
              <a:rPr lang="cs-CZ" sz="2400" b="1" dirty="0">
                <a:solidFill>
                  <a:schemeClr val="tx1"/>
                </a:solidFill>
              </a:rPr>
              <a:t>What is the fraction of the products we did not analyze?</a:t>
            </a:r>
          </a:p>
        </p:txBody>
      </p:sp>
      <p:sp>
        <p:nvSpPr>
          <p:cNvPr id="7" name="Oval 6"/>
          <p:cNvSpPr/>
          <p:nvPr/>
        </p:nvSpPr>
        <p:spPr>
          <a:xfrm>
            <a:off x="6372200" y="177281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7740352" y="1628800"/>
            <a:ext cx="360040" cy="28803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11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Enzymatic catalysis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Cytochrome P450</a:t>
            </a:r>
          </a:p>
        </p:txBody>
      </p:sp>
      <p:pic>
        <p:nvPicPr>
          <p:cNvPr id="2054" name="Picture 6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4" t="9188"/>
          <a:stretch/>
        </p:blipFill>
        <p:spPr bwMode="auto">
          <a:xfrm>
            <a:off x="2339752" y="2150363"/>
            <a:ext cx="5832648" cy="4490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03648" y="2451024"/>
            <a:ext cx="2213992" cy="595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Catalytic cycle</a:t>
            </a:r>
          </a:p>
        </p:txBody>
      </p:sp>
    </p:spTree>
    <p:extLst>
      <p:ext uri="{BB962C8B-B14F-4D97-AF65-F5344CB8AC3E}">
        <p14:creationId xmlns:p14="http://schemas.microsoft.com/office/powerpoint/2010/main" val="139275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Enzymatic catalysis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Cytochrome P450</a:t>
            </a:r>
          </a:p>
        </p:txBody>
      </p:sp>
      <p:pic>
        <p:nvPicPr>
          <p:cNvPr id="3074" name="Picture 2" descr="Výsledek obrázku pro cytochrome p45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8"/>
          <a:stretch/>
        </p:blipFill>
        <p:spPr bwMode="auto">
          <a:xfrm>
            <a:off x="395536" y="2250853"/>
            <a:ext cx="4176464" cy="449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cytochrome p450 active si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47" b="59371"/>
          <a:stretch/>
        </p:blipFill>
        <p:spPr bwMode="auto">
          <a:xfrm>
            <a:off x="4459942" y="2852936"/>
            <a:ext cx="470250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42842" y="2636912"/>
            <a:ext cx="144132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6811194" y="2636912"/>
            <a:ext cx="1441326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52120" y="2492895"/>
            <a:ext cx="2213992" cy="59520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Active site</a:t>
            </a:r>
          </a:p>
        </p:txBody>
      </p:sp>
    </p:spTree>
    <p:extLst>
      <p:ext uri="{BB962C8B-B14F-4D97-AF65-F5344CB8AC3E}">
        <p14:creationId xmlns:p14="http://schemas.microsoft.com/office/powerpoint/2010/main" val="404519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Homogeneous catalysis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90664" cy="4525963"/>
          </a:xfrm>
        </p:spPr>
        <p:txBody>
          <a:bodyPr/>
          <a:lstStyle/>
          <a:p>
            <a:r>
              <a:rPr lang="cs-CZ" sz="2800" dirty="0"/>
              <a:t>Gas phase</a:t>
            </a:r>
          </a:p>
          <a:p>
            <a:endParaRPr lang="cs-CZ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276872"/>
            <a:ext cx="3672409" cy="468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1/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Cl</a:t>
            </a:r>
            <a:r>
              <a:rPr lang="cs-CZ" sz="2400" dirty="0"/>
              <a:t> + O</a:t>
            </a:r>
            <a:r>
              <a:rPr lang="cs-CZ" sz="2400" baseline="-25000" dirty="0"/>
              <a:t>3</a:t>
            </a:r>
            <a:r>
              <a:rPr lang="cs-CZ" sz="2400" dirty="0"/>
              <a:t> → ClO</a:t>
            </a:r>
            <a:r>
              <a:rPr lang="cs-CZ" sz="2400" baseline="-25000" dirty="0"/>
              <a:t>3</a:t>
            </a:r>
          </a:p>
          <a:p>
            <a:pPr marL="0" indent="0">
              <a:buNone/>
            </a:pPr>
            <a:r>
              <a:rPr lang="cs-CZ" sz="2400" dirty="0"/>
              <a:t>ClO</a:t>
            </a:r>
            <a:r>
              <a:rPr lang="cs-CZ" sz="2400" baseline="-25000" dirty="0"/>
              <a:t>3</a:t>
            </a:r>
            <a:r>
              <a:rPr lang="cs-CZ" sz="2400" dirty="0"/>
              <a:t> → ClO + O</a:t>
            </a:r>
            <a:r>
              <a:rPr lang="cs-CZ" sz="2400" baseline="-25000" dirty="0"/>
              <a:t>2</a:t>
            </a:r>
          </a:p>
          <a:p>
            <a:pPr marL="0" indent="0">
              <a:buNone/>
            </a:pPr>
            <a:r>
              <a:rPr lang="cs-CZ" sz="2400" dirty="0"/>
              <a:t>ClO + O → </a:t>
            </a:r>
            <a:r>
              <a:rPr lang="cs-CZ" sz="2400" b="1" dirty="0"/>
              <a:t>Cl</a:t>
            </a:r>
            <a:r>
              <a:rPr lang="cs-CZ" sz="2400" dirty="0"/>
              <a:t> + O</a:t>
            </a:r>
            <a:r>
              <a:rPr lang="cs-CZ" sz="2400" baseline="-25000" dirty="0"/>
              <a:t>2</a:t>
            </a:r>
          </a:p>
          <a:p>
            <a:pPr marL="0" indent="0">
              <a:buNone/>
            </a:pPr>
            <a:r>
              <a:rPr lang="cs-CZ" sz="2400" b="1" dirty="0"/>
              <a:t>Total:</a:t>
            </a:r>
          </a:p>
          <a:p>
            <a:pPr marL="0" indent="0">
              <a:buNone/>
            </a:pPr>
            <a:r>
              <a:rPr lang="cs-CZ" sz="2400" b="1" dirty="0"/>
              <a:t>O</a:t>
            </a:r>
            <a:r>
              <a:rPr lang="cs-CZ" sz="2400" b="1" baseline="-25000" dirty="0"/>
              <a:t>3</a:t>
            </a:r>
            <a:r>
              <a:rPr lang="cs-CZ" sz="2400" b="1" dirty="0"/>
              <a:t> + O → 2 O</a:t>
            </a:r>
            <a:r>
              <a:rPr lang="cs-CZ" sz="2400" b="1" baseline="-25000" dirty="0"/>
              <a:t>2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2/</a:t>
            </a:r>
          </a:p>
          <a:p>
            <a:pPr marL="0" indent="0">
              <a:buNone/>
            </a:pPr>
            <a:r>
              <a:rPr lang="cs-CZ" sz="2400" dirty="0"/>
              <a:t>Isomerization of hydrocarbons with </a:t>
            </a:r>
            <a:r>
              <a:rPr lang="cs-CZ" sz="2400" b="1" dirty="0"/>
              <a:t>HF</a:t>
            </a:r>
            <a:br>
              <a:rPr lang="cs-CZ" sz="2400" dirty="0"/>
            </a:br>
            <a:r>
              <a:rPr lang="cs-CZ" sz="2400" dirty="0"/>
              <a:t>(both in gaseous phase)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49688" y="1639341"/>
            <a:ext cx="28906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Liquid phase</a:t>
            </a:r>
          </a:p>
          <a:p>
            <a:endParaRPr lang="cs-CZ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32040" y="2276872"/>
            <a:ext cx="3672409" cy="468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1/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Esterification of acids with alcohols catalyzed by </a:t>
            </a:r>
            <a:r>
              <a:rPr lang="cs-CZ" sz="2400" b="1" dirty="0"/>
              <a:t>H</a:t>
            </a:r>
            <a:r>
              <a:rPr lang="cs-CZ" sz="2400" b="1" baseline="30000" dirty="0"/>
              <a:t>+</a:t>
            </a:r>
            <a:br>
              <a:rPr lang="cs-CZ" sz="2400" b="1" baseline="30000" dirty="0"/>
            </a:br>
            <a:r>
              <a:rPr lang="cs-CZ" sz="2400" dirty="0"/>
              <a:t>(e.g. </a:t>
            </a:r>
            <a:r>
              <a:rPr lang="cs-CZ" sz="2400" b="1" dirty="0"/>
              <a:t>H</a:t>
            </a:r>
            <a:r>
              <a:rPr lang="cs-CZ" sz="2400" b="1" baseline="-25000" dirty="0"/>
              <a:t>2</a:t>
            </a:r>
            <a:r>
              <a:rPr lang="cs-CZ" sz="2400" b="1" dirty="0"/>
              <a:t>SO</a:t>
            </a:r>
            <a:r>
              <a:rPr lang="cs-CZ" sz="2400" b="1" baseline="-25000" dirty="0"/>
              <a:t>4</a:t>
            </a:r>
            <a:r>
              <a:rPr lang="cs-CZ" sz="2400" b="1" dirty="0"/>
              <a:t>, H</a:t>
            </a:r>
            <a:r>
              <a:rPr lang="cs-CZ" sz="2400" b="1" baseline="-25000" dirty="0"/>
              <a:t>3</a:t>
            </a:r>
            <a:r>
              <a:rPr lang="cs-CZ" sz="2400" b="1" dirty="0"/>
              <a:t>PW</a:t>
            </a:r>
            <a:r>
              <a:rPr lang="cs-CZ" sz="2400" b="1" baseline="-25000" dirty="0"/>
              <a:t>12</a:t>
            </a:r>
            <a:r>
              <a:rPr lang="cs-CZ" sz="2400" b="1" dirty="0"/>
              <a:t>O</a:t>
            </a:r>
            <a:r>
              <a:rPr lang="cs-CZ" sz="2400" b="1" baseline="-25000" dirty="0"/>
              <a:t>40</a:t>
            </a:r>
            <a:r>
              <a:rPr lang="cs-CZ" sz="2400" dirty="0"/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600" dirty="0"/>
          </a:p>
        </p:txBody>
      </p:sp>
      <p:pic>
        <p:nvPicPr>
          <p:cNvPr id="1026" name="Picture 2" descr="Výsledek obrázku pro grubbs cataly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2106014" cy="15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32040" y="4365104"/>
            <a:ext cx="3672409" cy="46805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/>
              <a:t>2/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dirty="0"/>
              <a:t>Olefin metathesis </a:t>
            </a:r>
            <a:br>
              <a:rPr lang="cs-CZ" sz="2400" dirty="0"/>
            </a:br>
            <a:r>
              <a:rPr lang="cs-CZ" sz="2400" dirty="0"/>
              <a:t>over Grubbs catalyst (organometallics dissolved in liquid solvent along with precursors</a:t>
            </a:r>
            <a:endParaRPr lang="cs-CZ" sz="2400" b="1" baseline="30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67544" y="1124744"/>
            <a:ext cx="86764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A catalyst and rxn mixture in </a:t>
            </a:r>
            <a:r>
              <a:rPr lang="cs-CZ" b="1" dirty="0"/>
              <a:t>one unique phase</a:t>
            </a:r>
          </a:p>
        </p:txBody>
      </p:sp>
    </p:spTree>
    <p:extLst>
      <p:ext uri="{BB962C8B-B14F-4D97-AF65-F5344CB8AC3E}">
        <p14:creationId xmlns:p14="http://schemas.microsoft.com/office/powerpoint/2010/main" val="42287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A catalyst is present in a </a:t>
            </a:r>
            <a:r>
              <a:rPr lang="cs-CZ" sz="2800" b="1" dirty="0"/>
              <a:t>different, distinct phase</a:t>
            </a:r>
            <a:r>
              <a:rPr lang="cs-CZ" sz="2800" dirty="0"/>
              <a:t> in contrary to the rxn mixture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Gas phase rxn mixture over solid catalyst</a:t>
            </a:r>
            <a:endParaRPr lang="cs-CZ" dirty="0"/>
          </a:p>
          <a:p>
            <a:pPr lvl="1"/>
            <a:r>
              <a:rPr lang="cs-CZ" sz="2400" dirty="0"/>
              <a:t>Olefin metathesis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06" y="3645023"/>
            <a:ext cx="3012078" cy="3106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99592" y="4315231"/>
            <a:ext cx="2213992" cy="206609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Ethene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+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Butene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83768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822504" y="4755878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Propene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55976" y="6240662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FF0000"/>
                </a:solidFill>
              </a:rPr>
              <a:t>material???</a:t>
            </a:r>
          </a:p>
        </p:txBody>
      </p:sp>
    </p:spTree>
    <p:extLst>
      <p:ext uri="{BB962C8B-B14F-4D97-AF65-F5344CB8AC3E}">
        <p14:creationId xmlns:p14="http://schemas.microsoft.com/office/powerpoint/2010/main" val="127327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Heterogeneous catalysis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A catalyst is present in a </a:t>
            </a:r>
            <a:r>
              <a:rPr lang="cs-CZ" sz="2800" b="1" dirty="0"/>
              <a:t>different, distinct phase</a:t>
            </a:r>
            <a:r>
              <a:rPr lang="cs-CZ" sz="2800" dirty="0"/>
              <a:t> in contrary to the rxn mixture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647453"/>
            <a:ext cx="81472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Gas phase rxn mixture over solid catalyst</a:t>
            </a:r>
            <a:endParaRPr lang="cs-CZ" dirty="0"/>
          </a:p>
          <a:p>
            <a:pPr lvl="1"/>
            <a:r>
              <a:rPr lang="cs-CZ" sz="2400" dirty="0"/>
              <a:t>Alcohol dehydration</a:t>
            </a:r>
          </a:p>
        </p:txBody>
      </p:sp>
      <p:pic>
        <p:nvPicPr>
          <p:cNvPr id="5122" name="Picture 2" descr="Výsledek obrázku pro phosphotungstic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54665"/>
            <a:ext cx="2952328" cy="299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3568" y="4788553"/>
            <a:ext cx="2213992" cy="44064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Methanol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71510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87934" y="5013176"/>
            <a:ext cx="66033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>
          <a:xfrm>
            <a:off x="6822504" y="4755878"/>
            <a:ext cx="2213992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Dimethylether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979712" y="6240662"/>
            <a:ext cx="5949788" cy="617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cs-CZ" sz="2400" b="1" dirty="0"/>
              <a:t>H</a:t>
            </a:r>
            <a:r>
              <a:rPr lang="cs-CZ" sz="2400" b="1" baseline="-25000" dirty="0"/>
              <a:t>3</a:t>
            </a:r>
            <a:r>
              <a:rPr lang="cs-CZ" sz="2400" b="1" dirty="0"/>
              <a:t>PW</a:t>
            </a:r>
            <a:r>
              <a:rPr lang="cs-CZ" sz="2400" b="1" baseline="-25000" dirty="0"/>
              <a:t>12</a:t>
            </a:r>
            <a:r>
              <a:rPr lang="cs-CZ" sz="2400" b="1" dirty="0"/>
              <a:t>O</a:t>
            </a:r>
            <a:r>
              <a:rPr lang="cs-CZ" sz="2400" b="1" baseline="-25000" dirty="0"/>
              <a:t>40</a:t>
            </a:r>
            <a:r>
              <a:rPr lang="cs-CZ" sz="2400" b="1" dirty="0"/>
              <a:t>; a molecular compound, not a material!</a:t>
            </a:r>
          </a:p>
        </p:txBody>
      </p:sp>
    </p:spTree>
    <p:extLst>
      <p:ext uri="{BB962C8B-B14F-4D97-AF65-F5344CB8AC3E}">
        <p14:creationId xmlns:p14="http://schemas.microsoft.com/office/powerpoint/2010/main" val="227473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2070</Words>
  <Application>Microsoft Office PowerPoint</Application>
  <PresentationFormat>Předvádění na obrazovce (4:3)</PresentationFormat>
  <Paragraphs>282</Paragraphs>
  <Slides>47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2" baseType="lpstr">
      <vt:lpstr>Arial</vt:lpstr>
      <vt:lpstr>Calibri</vt:lpstr>
      <vt:lpstr>Cambria Math</vt:lpstr>
      <vt:lpstr>Office Theme</vt:lpstr>
      <vt:lpstr>MDLDrawObject Class</vt:lpstr>
      <vt:lpstr>Heterogeneous catalysis (C9981)</vt:lpstr>
      <vt:lpstr>Technical information</vt:lpstr>
      <vt:lpstr>Definition</vt:lpstr>
      <vt:lpstr>Types of catalyst (based on phase)</vt:lpstr>
      <vt:lpstr>Enzymatic catalysis</vt:lpstr>
      <vt:lpstr>Enzymatic catalysis</vt:lpstr>
      <vt:lpstr>Homogeneous catalysis</vt:lpstr>
      <vt:lpstr>Heterogeneous catalysis</vt:lpstr>
      <vt:lpstr>Heterogeneous catalysis</vt:lpstr>
      <vt:lpstr>Heterogeneous catalysis</vt:lpstr>
      <vt:lpstr>Heterogeneous catalysis</vt:lpstr>
      <vt:lpstr>Heterogeneous vs. Homogeneous catalysis</vt:lpstr>
      <vt:lpstr>Heterogeneous vs. Homogeneous catalysis</vt:lpstr>
      <vt:lpstr>Heterogeneous vs. Homogeneous catalysis</vt:lpstr>
      <vt:lpstr>Heterogeneous vs. Homogeneous catalysis</vt:lpstr>
      <vt:lpstr>Catalytic cycle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Thermodynamics – heterogeneous catalysis</vt:lpstr>
      <vt:lpstr>Thermodynamics</vt:lpstr>
      <vt:lpstr>Thermodynamics</vt:lpstr>
      <vt:lpstr>Thermodynamics vs. kinetics</vt:lpstr>
      <vt:lpstr>Thermodynamics vs. kinetics</vt:lpstr>
      <vt:lpstr>Thermodynamics vs. kinetics</vt:lpstr>
      <vt:lpstr>Thermodynamics vs. kinetics</vt:lpstr>
      <vt:lpstr>Thermodynamics vs. kinetics</vt:lpstr>
      <vt:lpstr>Kinetics</vt:lpstr>
      <vt:lpstr>Thermodynamics vs. kinetics</vt:lpstr>
      <vt:lpstr>Active sites</vt:lpstr>
      <vt:lpstr>Active sites</vt:lpstr>
      <vt:lpstr>Active site/catalyst evaluation</vt:lpstr>
      <vt:lpstr>Active site/catalyst evaluation</vt:lpstr>
      <vt:lpstr>Active site/catalyst evaluation</vt:lpstr>
      <vt:lpstr>Active site/catalyst evaluation</vt:lpstr>
      <vt:lpstr>Active site/catalyst evaluation</vt:lpstr>
      <vt:lpstr>Active sites</vt:lpstr>
      <vt:lpstr>Catalyst evaluation</vt:lpstr>
      <vt:lpstr>Catalyst evaluation</vt:lpstr>
      <vt:lpstr>Catalyst evaluation</vt:lpstr>
      <vt:lpstr>Catalyst evaluation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Heterogeneous catalysis (C9981)</dc:title>
  <dc:creator>ales.styskalik</dc:creator>
  <cp:lastModifiedBy>Aleš Stýskalík</cp:lastModifiedBy>
  <cp:revision>77</cp:revision>
  <dcterms:created xsi:type="dcterms:W3CDTF">2019-10-16T03:38:43Z</dcterms:created>
  <dcterms:modified xsi:type="dcterms:W3CDTF">2021-09-14T07:52:07Z</dcterms:modified>
</cp:coreProperties>
</file>