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309" r:id="rId6"/>
    <p:sldId id="296" r:id="rId7"/>
    <p:sldId id="298" r:id="rId8"/>
    <p:sldId id="299" r:id="rId9"/>
    <p:sldId id="303" r:id="rId10"/>
    <p:sldId id="300" r:id="rId11"/>
    <p:sldId id="305" r:id="rId12"/>
    <p:sldId id="301" r:id="rId13"/>
    <p:sldId id="302" r:id="rId14"/>
    <p:sldId id="304" r:id="rId15"/>
    <p:sldId id="306" r:id="rId16"/>
    <p:sldId id="314" r:id="rId17"/>
    <p:sldId id="315" r:id="rId18"/>
    <p:sldId id="285" r:id="rId19"/>
    <p:sldId id="310" r:id="rId20"/>
    <p:sldId id="286" r:id="rId21"/>
    <p:sldId id="287" r:id="rId22"/>
    <p:sldId id="290" r:id="rId23"/>
    <p:sldId id="311" r:id="rId24"/>
    <p:sldId id="288" r:id="rId25"/>
    <p:sldId id="312" r:id="rId26"/>
    <p:sldId id="289" r:id="rId27"/>
    <p:sldId id="313" r:id="rId28"/>
    <p:sldId id="291" r:id="rId29"/>
    <p:sldId id="293" r:id="rId30"/>
    <p:sldId id="294" r:id="rId31"/>
    <p:sldId id="292" r:id="rId32"/>
    <p:sldId id="261" r:id="rId33"/>
    <p:sldId id="263" r:id="rId34"/>
    <p:sldId id="264" r:id="rId35"/>
    <p:sldId id="317" r:id="rId36"/>
    <p:sldId id="262" r:id="rId37"/>
    <p:sldId id="265" r:id="rId38"/>
    <p:sldId id="266" r:id="rId39"/>
    <p:sldId id="267" r:id="rId40"/>
    <p:sldId id="268" r:id="rId41"/>
    <p:sldId id="269" r:id="rId42"/>
    <p:sldId id="274" r:id="rId43"/>
    <p:sldId id="270" r:id="rId44"/>
    <p:sldId id="271" r:id="rId45"/>
    <p:sldId id="272" r:id="rId46"/>
    <p:sldId id="275" r:id="rId47"/>
    <p:sldId id="273" r:id="rId48"/>
    <p:sldId id="276" r:id="rId49"/>
    <p:sldId id="318" r:id="rId50"/>
    <p:sldId id="278" r:id="rId51"/>
    <p:sldId id="279" r:id="rId52"/>
    <p:sldId id="277" r:id="rId53"/>
    <p:sldId id="280" r:id="rId54"/>
    <p:sldId id="281" r:id="rId55"/>
    <p:sldId id="282" r:id="rId56"/>
    <p:sldId id="284" r:id="rId57"/>
    <p:sldId id="316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6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9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5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1457-77D4-4C2A-9A3F-ED9D03A87753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0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Heterogeneous catalysis (C9981)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dirty="0"/>
              <a:t>Kinetics</a:t>
            </a:r>
          </a:p>
          <a:p>
            <a:pPr marL="514350" indent="-514350">
              <a:buAutoNum type="arabicPeriod"/>
            </a:pPr>
            <a:r>
              <a:rPr lang="cs-CZ" dirty="0"/>
              <a:t>Mechanisms of catalytic reactions</a:t>
            </a:r>
          </a:p>
          <a:p>
            <a:pPr marL="514350" indent="-514350">
              <a:buAutoNum type="arabicPeriod"/>
            </a:pPr>
            <a:r>
              <a:rPr lang="cs-CZ" dirty="0"/>
              <a:t>Diffusional limitations on heterogeneous catalysts</a:t>
            </a:r>
          </a:p>
        </p:txBody>
      </p:sp>
    </p:spTree>
    <p:extLst>
      <p:ext uri="{BB962C8B-B14F-4D97-AF65-F5344CB8AC3E}">
        <p14:creationId xmlns:p14="http://schemas.microsoft.com/office/powerpoint/2010/main" val="245651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Back to Arrhenius equation</a:t>
            </a:r>
          </a:p>
          <a:p>
            <a:r>
              <a:rPr lang="cs-CZ" dirty="0"/>
              <a:t>k – is the reaction rate constant</a:t>
            </a:r>
          </a:p>
          <a:p>
            <a:r>
              <a:rPr lang="cs-CZ" dirty="0"/>
              <a:t>k – is not a constant in fact</a:t>
            </a:r>
          </a:p>
          <a:p>
            <a:pPr lvl="1"/>
            <a:r>
              <a:rPr lang="cs-CZ" dirty="0"/>
              <a:t>It depends on temperature and pressure</a:t>
            </a:r>
          </a:p>
          <a:p>
            <a:pPr lvl="1"/>
            <a:r>
              <a:rPr lang="cs-CZ" dirty="0"/>
              <a:t>Its units differ according to the reaction order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438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3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Important terms</a:t>
            </a:r>
          </a:p>
          <a:p>
            <a:pPr lvl="1"/>
            <a:r>
              <a:rPr lang="cs-CZ" dirty="0"/>
              <a:t>Reaction pseudo-order</a:t>
            </a:r>
          </a:p>
          <a:p>
            <a:pPr lvl="2"/>
            <a:r>
              <a:rPr lang="cs-CZ" dirty="0"/>
              <a:t>Application of one (or more) of the reactants in a big excess so that its concentration in time t virtually equals concentration in time 0</a:t>
            </a:r>
          </a:p>
          <a:p>
            <a:pPr lvl="2"/>
            <a:r>
              <a:rPr lang="cs-CZ" dirty="0"/>
              <a:t>Simplification of reaction rate equation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107504" y="6168008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3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" y="1454149"/>
            <a:ext cx="8726860" cy="53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4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" y="2339974"/>
            <a:ext cx="9044153" cy="3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9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baseline="-25000" dirty="0"/>
              <a:t>a</a:t>
            </a:r>
            <a:r>
              <a:rPr lang="cs-CZ" dirty="0"/>
              <a:t> (apparent) and A can be estimated by plotting ln k vs. 1/T = Arrhenius plot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63" y="1052736"/>
            <a:ext cx="1438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28" y="2780928"/>
            <a:ext cx="4896544" cy="39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0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" y="2717800"/>
            <a:ext cx="8916551" cy="20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4365104"/>
            <a:ext cx="645477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0" y="618172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0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r>
              <a:rPr lang="cs-CZ" dirty="0"/>
              <a:t> </a:t>
            </a:r>
            <a:r>
              <a:rPr lang="en-US" dirty="0"/>
              <a:t>2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421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80148"/>
            <a:ext cx="6096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12" y="5681928"/>
            <a:ext cx="3170907" cy="113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0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r>
              <a:rPr lang="cs-CZ" dirty="0"/>
              <a:t> </a:t>
            </a:r>
            <a:r>
              <a:rPr lang="en-US" dirty="0"/>
              <a:t>2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" y="2095500"/>
            <a:ext cx="9062424" cy="37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2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Mechanisms of catalytic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Langmuir (monomolecular) </a:t>
            </a:r>
          </a:p>
          <a:p>
            <a:pPr lvl="1"/>
            <a:r>
              <a:rPr lang="cs-CZ" sz="2400" dirty="0"/>
              <a:t>A(adsorbed) → P(adsorbed)</a:t>
            </a:r>
          </a:p>
          <a:p>
            <a:r>
              <a:rPr lang="cs-CZ" sz="2800" dirty="0"/>
              <a:t>Langmuir-Hinshelwood (bimolecular)</a:t>
            </a:r>
          </a:p>
          <a:p>
            <a:pPr lvl="1"/>
            <a:r>
              <a:rPr lang="cs-CZ" sz="2400" dirty="0"/>
              <a:t>A(adsorbed) + B(adsorbed) → P(adsorbed)</a:t>
            </a:r>
          </a:p>
          <a:p>
            <a:r>
              <a:rPr lang="cs-CZ" sz="2800" dirty="0"/>
              <a:t>Eley-Rideal (bimolecular)</a:t>
            </a:r>
            <a:endParaRPr lang="cs-CZ" sz="2400" dirty="0"/>
          </a:p>
          <a:p>
            <a:pPr lvl="1"/>
            <a:r>
              <a:rPr lang="cs-CZ" sz="2400" dirty="0"/>
              <a:t>A(adsorbed) + B(gas phase) → P(adsorbed)</a:t>
            </a:r>
          </a:p>
          <a:p>
            <a:r>
              <a:rPr lang="cs-CZ" sz="2800" dirty="0"/>
              <a:t>Mars-van Krevelen (special case)</a:t>
            </a:r>
          </a:p>
        </p:txBody>
      </p:sp>
    </p:spTree>
    <p:extLst>
      <p:ext uri="{BB962C8B-B14F-4D97-AF65-F5344CB8AC3E}">
        <p14:creationId xmlns:p14="http://schemas.microsoft.com/office/powerpoint/2010/main" val="25881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Mechanisms of catalytic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Langmuir (monomolecular) </a:t>
            </a:r>
          </a:p>
          <a:p>
            <a:pPr lvl="1"/>
            <a:r>
              <a:rPr lang="cs-CZ" sz="2400" b="1" dirty="0"/>
              <a:t>A(adsorbed) → P(adsorbed)</a:t>
            </a:r>
          </a:p>
          <a:p>
            <a:r>
              <a:rPr lang="cs-CZ" sz="2800" dirty="0"/>
              <a:t>Langmuir-Hinshelwood (bimolecular)</a:t>
            </a:r>
          </a:p>
          <a:p>
            <a:pPr lvl="1"/>
            <a:r>
              <a:rPr lang="cs-CZ" sz="2400" dirty="0"/>
              <a:t>A(adsorbed) + B(adsorbed) → P(adsorbed)</a:t>
            </a:r>
          </a:p>
          <a:p>
            <a:r>
              <a:rPr lang="cs-CZ" sz="2800" dirty="0"/>
              <a:t>Eley-Rideal (bimolecular)</a:t>
            </a:r>
            <a:endParaRPr lang="cs-CZ" sz="2400" dirty="0"/>
          </a:p>
          <a:p>
            <a:pPr lvl="1"/>
            <a:r>
              <a:rPr lang="cs-CZ" sz="2400" dirty="0"/>
              <a:t>A(adsorbed) + B(gas phase) → P(adsorbed)</a:t>
            </a:r>
          </a:p>
          <a:p>
            <a:r>
              <a:rPr lang="cs-CZ" sz="2800" dirty="0"/>
              <a:t>Mars-van Krevelen (special case)</a:t>
            </a:r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98066"/>
            <a:ext cx="8229600" cy="4525963"/>
          </a:xfrm>
        </p:spPr>
        <p:txBody>
          <a:bodyPr/>
          <a:lstStyle/>
          <a:p>
            <a:r>
              <a:rPr lang="cs-CZ" sz="2800" dirty="0"/>
              <a:t>Catalyst is…</a:t>
            </a:r>
          </a:p>
          <a:p>
            <a:pPr lvl="1"/>
            <a:r>
              <a:rPr lang="cs-CZ" sz="2400" dirty="0"/>
              <a:t>A substance that speeds up a chemical reaction</a:t>
            </a:r>
          </a:p>
          <a:p>
            <a:pPr lvl="1"/>
            <a:r>
              <a:rPr lang="cs-CZ" sz="2400" dirty="0"/>
              <a:t>Without being consumed or changed</a:t>
            </a:r>
          </a:p>
        </p:txBody>
      </p:sp>
      <p:pic>
        <p:nvPicPr>
          <p:cNvPr id="1026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94387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158883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076056" y="4694410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+ CATA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380312" y="4653136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+ CATA</a:t>
            </a:r>
          </a:p>
        </p:txBody>
      </p:sp>
      <p:pic>
        <p:nvPicPr>
          <p:cNvPr id="1030" name="Picture 6" descr="Výsledek obrázku pro s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8015"/>
            <a:ext cx="1368151" cy="8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astest animal in the 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09" y="3307100"/>
            <a:ext cx="1404003" cy="10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9208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5444480" y="45175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5596880" y="46699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5271939" y="4651573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5424339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5220072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5652120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565212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766834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7820744" y="45007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7973144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7648203" y="4634805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7800603" y="46363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/>
          <p:cNvSpPr/>
          <p:nvPr/>
        </p:nvSpPr>
        <p:spPr>
          <a:xfrm>
            <a:off x="7596336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8028384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802838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95536" y="5301208"/>
            <a:ext cx="8928992" cy="1363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/>
              <a:t>We get our products</a:t>
            </a:r>
          </a:p>
          <a:p>
            <a:pPr lvl="1"/>
            <a:r>
              <a:rPr lang="cs-CZ" dirty="0"/>
              <a:t>In shorter time; at lower rxn temperature; at lower pressure</a:t>
            </a:r>
          </a:p>
          <a:p>
            <a:pPr lvl="1"/>
            <a:r>
              <a:rPr lang="cs-CZ" b="1" dirty="0"/>
              <a:t>cheaper; economical; ecological</a:t>
            </a:r>
          </a:p>
        </p:txBody>
      </p:sp>
    </p:spTree>
    <p:extLst>
      <p:ext uri="{BB962C8B-B14F-4D97-AF65-F5344CB8AC3E}">
        <p14:creationId xmlns:p14="http://schemas.microsoft.com/office/powerpoint/2010/main" val="419634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Langmuir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Hypotheses identical as for Langmuir adsorption isotherm</a:t>
            </a:r>
          </a:p>
          <a:p>
            <a:pPr lvl="1"/>
            <a:r>
              <a:rPr lang="cs-CZ" dirty="0"/>
              <a:t>Monolayer</a:t>
            </a:r>
          </a:p>
          <a:p>
            <a:pPr lvl="1"/>
            <a:r>
              <a:rPr lang="cs-CZ" dirty="0"/>
              <a:t>One molecule per active site</a:t>
            </a:r>
          </a:p>
          <a:p>
            <a:pPr lvl="1"/>
            <a:r>
              <a:rPr lang="cs-CZ" dirty="0"/>
              <a:t>The enthalpy of adsorption independent on surface coverage </a:t>
            </a:r>
            <a:r>
              <a:rPr lang="el-GR" dirty="0"/>
              <a:t>Θ</a:t>
            </a:r>
            <a:endParaRPr lang="cs-CZ" dirty="0"/>
          </a:p>
          <a:p>
            <a:pPr lvl="2"/>
            <a:r>
              <a:rPr lang="cs-CZ" dirty="0"/>
              <a:t>All sites identical</a:t>
            </a:r>
          </a:p>
          <a:p>
            <a:pPr lvl="2"/>
            <a:r>
              <a:rPr lang="cs-CZ" dirty="0"/>
              <a:t>No interactions between molecules of adsorbate</a:t>
            </a:r>
          </a:p>
          <a:p>
            <a:pPr lvl="1"/>
            <a:r>
              <a:rPr lang="cs-CZ" dirty="0"/>
              <a:t>Adsorption and desorption in equilibrium</a:t>
            </a:r>
          </a:p>
        </p:txBody>
      </p:sp>
    </p:spTree>
    <p:extLst>
      <p:ext uri="{BB962C8B-B14F-4D97-AF65-F5344CB8AC3E}">
        <p14:creationId xmlns:p14="http://schemas.microsoft.com/office/powerpoint/2010/main" val="421170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Langmuir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516" y="5589240"/>
            <a:ext cx="2818656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Reaction rate ≈ k∙[A]</a:t>
            </a:r>
          </a:p>
          <a:p>
            <a:pPr marL="0" indent="0">
              <a:buNone/>
            </a:pPr>
            <a:r>
              <a:rPr lang="cs-CZ" sz="2400" dirty="0"/>
              <a:t>First order reaction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4" y="1916832"/>
            <a:ext cx="54768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51720" y="1844824"/>
            <a:ext cx="1944216" cy="378142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60207" y="4437112"/>
            <a:ext cx="20882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k can be k</a:t>
            </a:r>
            <a:r>
              <a:rPr lang="cs-CZ" sz="2400" baseline="-25000" dirty="0"/>
              <a:t>A→P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k</a:t>
            </a:r>
            <a:r>
              <a:rPr lang="cs-CZ" sz="2400" baseline="-25000" dirty="0"/>
              <a:t>A-adsorption</a:t>
            </a:r>
          </a:p>
        </p:txBody>
      </p:sp>
    </p:spTree>
    <p:extLst>
      <p:ext uri="{BB962C8B-B14F-4D97-AF65-F5344CB8AC3E}">
        <p14:creationId xmlns:p14="http://schemas.microsoft.com/office/powerpoint/2010/main" val="29065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Langmuir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03959"/>
            <a:ext cx="54768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54860" y="1519783"/>
            <a:ext cx="45416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Surface is fully covered with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No change with increasing [A]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Reaction rate ≈ 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Zero order reaction</a:t>
            </a:r>
          </a:p>
        </p:txBody>
      </p:sp>
      <p:sp>
        <p:nvSpPr>
          <p:cNvPr id="6" name="Oval 5"/>
          <p:cNvSpPr/>
          <p:nvPr/>
        </p:nvSpPr>
        <p:spPr>
          <a:xfrm>
            <a:off x="971600" y="3103959"/>
            <a:ext cx="4896544" cy="144016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4128" y="4365104"/>
            <a:ext cx="45416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k can be k</a:t>
            </a:r>
            <a:r>
              <a:rPr lang="cs-CZ" sz="2400" baseline="-25000" dirty="0"/>
              <a:t>A→P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k</a:t>
            </a:r>
            <a:r>
              <a:rPr lang="cs-CZ" sz="2400" baseline="-25000" dirty="0"/>
              <a:t>P-desorption</a:t>
            </a:r>
          </a:p>
        </p:txBody>
      </p:sp>
    </p:spTree>
    <p:extLst>
      <p:ext uri="{BB962C8B-B14F-4D97-AF65-F5344CB8AC3E}">
        <p14:creationId xmlns:p14="http://schemas.microsoft.com/office/powerpoint/2010/main" val="12850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Mechanisms of catalytic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Langmuir (monomolecular) </a:t>
            </a:r>
          </a:p>
          <a:p>
            <a:pPr lvl="1"/>
            <a:r>
              <a:rPr lang="cs-CZ" sz="2400" dirty="0"/>
              <a:t>A(adsorbed) → P(adsorbed)</a:t>
            </a:r>
          </a:p>
          <a:p>
            <a:r>
              <a:rPr lang="cs-CZ" sz="2800" b="1" dirty="0"/>
              <a:t>Langmuir-Hinshelwood (bimolecular)</a:t>
            </a:r>
          </a:p>
          <a:p>
            <a:pPr lvl="1"/>
            <a:r>
              <a:rPr lang="cs-CZ" sz="2400" b="1" dirty="0"/>
              <a:t>A(adsorbed) + B(adsorbed) → P(adsorbed)</a:t>
            </a:r>
          </a:p>
          <a:p>
            <a:r>
              <a:rPr lang="cs-CZ" sz="2800" dirty="0"/>
              <a:t>Eley-Rideal (bimolecular)</a:t>
            </a:r>
            <a:endParaRPr lang="cs-CZ" sz="2400" dirty="0"/>
          </a:p>
          <a:p>
            <a:pPr lvl="1"/>
            <a:r>
              <a:rPr lang="cs-CZ" sz="2400" dirty="0"/>
              <a:t>A(adsorbed) + B(gas phase) → P(adsorbed)</a:t>
            </a:r>
          </a:p>
          <a:p>
            <a:r>
              <a:rPr lang="cs-CZ" sz="2800" dirty="0"/>
              <a:t>Mars-van Krevelen (special case)</a:t>
            </a:r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Langmuir-Hinshelwood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Competition between A and B adsorbates for adsorption sites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942431"/>
            <a:ext cx="3924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08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Mechanisms of catalytic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Langmuir (monomolecular) </a:t>
            </a:r>
          </a:p>
          <a:p>
            <a:pPr lvl="1"/>
            <a:r>
              <a:rPr lang="cs-CZ" sz="2400" dirty="0"/>
              <a:t>A(adsorbed) → P(adsorbed)</a:t>
            </a:r>
          </a:p>
          <a:p>
            <a:r>
              <a:rPr lang="cs-CZ" sz="2800" dirty="0"/>
              <a:t>Langmuir-Hinshelwood (bimolecular)</a:t>
            </a:r>
          </a:p>
          <a:p>
            <a:pPr lvl="1"/>
            <a:r>
              <a:rPr lang="cs-CZ" sz="2400" dirty="0"/>
              <a:t>A(adsorbed) + B(adsorbed) → P(adsorbed)</a:t>
            </a:r>
          </a:p>
          <a:p>
            <a:r>
              <a:rPr lang="cs-CZ" sz="2800" b="1" dirty="0"/>
              <a:t>Eley-Rideal (bimolecular)</a:t>
            </a:r>
            <a:endParaRPr lang="cs-CZ" sz="2400" b="1" dirty="0"/>
          </a:p>
          <a:p>
            <a:pPr lvl="1"/>
            <a:r>
              <a:rPr lang="cs-CZ" sz="2400" b="1" dirty="0"/>
              <a:t>A(adsorbed) + B(gas phase) → P(adsorbed)</a:t>
            </a:r>
          </a:p>
          <a:p>
            <a:r>
              <a:rPr lang="cs-CZ" sz="2800" dirty="0"/>
              <a:t>Mars-van Krevelen (special case)</a:t>
            </a:r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Eley-Rideal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191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06" y="2403424"/>
            <a:ext cx="4339282" cy="28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7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Mechanisms of catalytic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Langmuir (monomolecular) </a:t>
            </a:r>
          </a:p>
          <a:p>
            <a:pPr lvl="1"/>
            <a:r>
              <a:rPr lang="cs-CZ" sz="2400" dirty="0"/>
              <a:t>A(adsorbed) → P(adsorbed)</a:t>
            </a:r>
          </a:p>
          <a:p>
            <a:r>
              <a:rPr lang="cs-CZ" sz="2800" dirty="0"/>
              <a:t>Langmuir-Hinshelwood (bimolecular)</a:t>
            </a:r>
          </a:p>
          <a:p>
            <a:pPr lvl="1"/>
            <a:r>
              <a:rPr lang="cs-CZ" sz="2400" dirty="0"/>
              <a:t>A(adsorbed) + B(adsorbed) → P(adsorbed)</a:t>
            </a:r>
          </a:p>
          <a:p>
            <a:r>
              <a:rPr lang="cs-CZ" sz="2800" dirty="0"/>
              <a:t>Eley-Rideal (bimolecular)</a:t>
            </a:r>
            <a:endParaRPr lang="cs-CZ" sz="2400" dirty="0"/>
          </a:p>
          <a:p>
            <a:pPr lvl="1"/>
            <a:r>
              <a:rPr lang="cs-CZ" sz="2400" dirty="0"/>
              <a:t>A(adsorbed) + B(gas phase) → P(adsorbed)</a:t>
            </a:r>
          </a:p>
          <a:p>
            <a:r>
              <a:rPr lang="cs-CZ" sz="2800" b="1" dirty="0"/>
              <a:t>Mars-van Krevelen (special case)</a:t>
            </a:r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Mars-van Krevelen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Example: oxidation of toluene over V</a:t>
            </a:r>
            <a:r>
              <a:rPr lang="cs-CZ" sz="2800" baseline="-25000" dirty="0"/>
              <a:t>2</a:t>
            </a:r>
            <a:r>
              <a:rPr lang="cs-CZ" sz="2800" dirty="0"/>
              <a:t>O</a:t>
            </a:r>
            <a:r>
              <a:rPr lang="cs-CZ" sz="2800" baseline="-25000" dirty="0"/>
              <a:t>5</a:t>
            </a:r>
          </a:p>
          <a:p>
            <a:pPr lvl="1"/>
            <a:r>
              <a:rPr lang="cs-CZ" sz="2400" dirty="0"/>
              <a:t>Oxygen comes from crystal lattice (confirmed by isotope studies)</a:t>
            </a:r>
          </a:p>
          <a:p>
            <a:pPr lvl="2"/>
            <a:r>
              <a:rPr lang="cs-CZ" dirty="0"/>
              <a:t>Creation of oxygen vacancies</a:t>
            </a:r>
          </a:p>
          <a:p>
            <a:pPr lvl="2"/>
            <a:r>
              <a:rPr lang="cs-CZ" dirty="0"/>
              <a:t>Regeneration of catalyst with O</a:t>
            </a:r>
            <a:r>
              <a:rPr lang="cs-CZ" baseline="-25000" dirty="0"/>
              <a:t>2</a:t>
            </a:r>
            <a:r>
              <a:rPr lang="cs-CZ" dirty="0"/>
              <a:t> in the feed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22" y="3813882"/>
            <a:ext cx="4032448" cy="25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2" r="35298"/>
          <a:stretch/>
        </p:blipFill>
        <p:spPr bwMode="auto">
          <a:xfrm rot="10800000" flipH="1">
            <a:off x="1420440" y="3872570"/>
            <a:ext cx="559271" cy="25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71600" y="4820196"/>
            <a:ext cx="576064" cy="63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O</a:t>
            </a:r>
            <a:r>
              <a:rPr lang="cs-CZ" sz="2400" baseline="-25000" dirty="0"/>
              <a:t>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71170" y="3872570"/>
            <a:ext cx="3165326" cy="2796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Note: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/>
              <a:t>Catalyst should not change during catalysis!</a:t>
            </a:r>
            <a:endParaRPr lang="cs-CZ" sz="2400" baseline="-25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/>
              <a:t>Compare with Langmuir-Hinshelwood and Eley-Rideal</a:t>
            </a:r>
          </a:p>
        </p:txBody>
      </p:sp>
    </p:spTree>
    <p:extLst>
      <p:ext uri="{BB962C8B-B14F-4D97-AF65-F5344CB8AC3E}">
        <p14:creationId xmlns:p14="http://schemas.microsoft.com/office/powerpoint/2010/main" val="22103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Mars-van Krevelen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3"/>
          </a:xfrm>
        </p:spPr>
        <p:txBody>
          <a:bodyPr>
            <a:normAutofit/>
          </a:bodyPr>
          <a:lstStyle/>
          <a:p>
            <a:r>
              <a:rPr lang="cs-CZ" sz="2800" dirty="0"/>
              <a:t>Possible only with metal oxides, sulphides, etc., where metal can achieve variable oxidation states and coordinations</a:t>
            </a:r>
          </a:p>
          <a:p>
            <a:r>
              <a:rPr lang="cs-CZ" sz="2800" dirty="0"/>
              <a:t>Catalyst works as a „bank“</a:t>
            </a:r>
          </a:p>
          <a:p>
            <a:pPr lvl="1"/>
            <a:r>
              <a:rPr lang="cs-CZ" sz="2400" dirty="0"/>
              <a:t>It can borrow you oxygen if needed</a:t>
            </a:r>
          </a:p>
          <a:p>
            <a:pPr lvl="1"/>
            <a:r>
              <a:rPr lang="cs-CZ" sz="2400" dirty="0"/>
              <a:t>It can save oxygen for worse times…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365104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/>
              <a:t>Selectivity might be very high</a:t>
            </a:r>
          </a:p>
          <a:p>
            <a:pPr lvl="1"/>
            <a:r>
              <a:rPr lang="cs-CZ" dirty="0"/>
              <a:t>Specific oxidation species within the crystal lattice</a:t>
            </a:r>
          </a:p>
          <a:p>
            <a:r>
              <a:rPr lang="cs-CZ" sz="3300" dirty="0"/>
              <a:t>Diffusion in solids needs to be considered</a:t>
            </a:r>
          </a:p>
          <a:p>
            <a:pPr lvl="1"/>
            <a:r>
              <a:rPr lang="cs-CZ" dirty="0"/>
              <a:t>Vacancies play an important role</a:t>
            </a:r>
          </a:p>
        </p:txBody>
      </p:sp>
    </p:spTree>
    <p:extLst>
      <p:ext uri="{BB962C8B-B14F-4D97-AF65-F5344CB8AC3E}">
        <p14:creationId xmlns:p14="http://schemas.microsoft.com/office/powerpoint/2010/main" val="281241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Catalytic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96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003623" cy="30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/>
          <a:stretch/>
        </p:blipFill>
        <p:spPr bwMode="auto">
          <a:xfrm>
            <a:off x="4411030" y="2492896"/>
            <a:ext cx="44091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804248" y="306896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788024" y="5733256"/>
            <a:ext cx="4355976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FF0000"/>
                </a:solidFill>
              </a:rPr>
              <a:t>E</a:t>
            </a:r>
            <a:r>
              <a:rPr 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sz="2800" b="1" dirty="0"/>
              <a:t> </a:t>
            </a:r>
            <a:r>
              <a:rPr lang="cs-CZ" sz="2800" b="1" dirty="0">
                <a:latin typeface="Calibri"/>
                <a:cs typeface="Calibri"/>
              </a:rPr>
              <a:t>&gt;&gt; </a:t>
            </a:r>
            <a:r>
              <a:rPr lang="cs-CZ" sz="28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lang="cs-CZ" sz="2800" b="1" baseline="-25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lang="cs-CZ" sz="2800" b="1" dirty="0">
                <a:solidFill>
                  <a:srgbClr val="0070C0"/>
                </a:solidFill>
                <a:latin typeface="Calibri"/>
                <a:cs typeface="Calibri"/>
              </a:rPr>
              <a:t>(cata); </a:t>
            </a:r>
            <a:r>
              <a:rPr lang="cs-CZ" sz="2800" b="1" dirty="0">
                <a:latin typeface="Calibri"/>
                <a:cs typeface="Calibri"/>
              </a:rPr>
              <a:t>k = A∙e</a:t>
            </a:r>
            <a:r>
              <a:rPr lang="cs-CZ" sz="2800" b="1" baseline="30000" dirty="0">
                <a:latin typeface="Calibri"/>
                <a:cs typeface="Calibri"/>
              </a:rPr>
              <a:t>–Ea/RT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FF0000"/>
                </a:solidFill>
              </a:rPr>
              <a:t>Δ</a:t>
            </a:r>
            <a:r>
              <a:rPr lang="cs-CZ" sz="2800" b="1" dirty="0">
                <a:solidFill>
                  <a:srgbClr val="FF0000"/>
                </a:solidFill>
              </a:rPr>
              <a:t>G</a:t>
            </a:r>
            <a:r>
              <a:rPr lang="cs-CZ" sz="2800" b="1" dirty="0"/>
              <a:t> </a:t>
            </a:r>
            <a:r>
              <a:rPr lang="cs-CZ" sz="2800" b="1" dirty="0">
                <a:cs typeface="Calibri"/>
              </a:rPr>
              <a:t>= </a:t>
            </a:r>
            <a:r>
              <a:rPr lang="el-GR" sz="2800" b="1" dirty="0">
                <a:solidFill>
                  <a:srgbClr val="0070C0"/>
                </a:solidFill>
              </a:rPr>
              <a:t>Δ</a:t>
            </a:r>
            <a:r>
              <a:rPr lang="cs-CZ" sz="2800" b="1" dirty="0">
                <a:solidFill>
                  <a:srgbClr val="0070C0"/>
                </a:solidFill>
              </a:rPr>
              <a:t>G</a:t>
            </a:r>
            <a:r>
              <a:rPr lang="cs-CZ" sz="2800" b="1" dirty="0">
                <a:solidFill>
                  <a:srgbClr val="0070C0"/>
                </a:solidFill>
                <a:cs typeface="Calibri"/>
              </a:rPr>
              <a:t>(cata); </a:t>
            </a:r>
            <a:r>
              <a:rPr lang="el-GR" sz="2800" b="1" dirty="0"/>
              <a:t>Δ</a:t>
            </a:r>
            <a:r>
              <a:rPr lang="cs-CZ" sz="2800" b="1" dirty="0"/>
              <a:t>G = –RT∙lnK</a:t>
            </a:r>
            <a:r>
              <a:rPr lang="cs-CZ" sz="2800" b="1" dirty="0">
                <a:cs typeface="Calibri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414908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922468" y="3654549"/>
            <a:ext cx="1008112" cy="55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881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Mars-van Krevelen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sz="2800" dirty="0"/>
              <a:t>Possible only with metal oxides, sulphides, etc., where metal can achieve variable oxidation states and coordinations:</a:t>
            </a:r>
          </a:p>
          <a:p>
            <a:pPr lvl="1"/>
            <a:r>
              <a:rPr lang="cs-CZ" sz="2400" dirty="0"/>
              <a:t>Oxidation of propylene to acrolein over MoO</a:t>
            </a:r>
            <a:r>
              <a:rPr lang="cs-CZ" sz="2400" baseline="-25000" dirty="0"/>
              <a:t>3-x</a:t>
            </a:r>
          </a:p>
          <a:p>
            <a:pPr lvl="1"/>
            <a:r>
              <a:rPr lang="cs-CZ" sz="2400" dirty="0"/>
              <a:t>Reduction of benzoic acid to benzaldehyde over MoO</a:t>
            </a:r>
            <a:r>
              <a:rPr lang="cs-CZ" sz="2400" baseline="-25000" dirty="0"/>
              <a:t>3-x</a:t>
            </a:r>
          </a:p>
          <a:p>
            <a:pPr lvl="1"/>
            <a:r>
              <a:rPr lang="cs-CZ" sz="2400" dirty="0"/>
              <a:t>Hydrodesulfurization of DBT do DB over NiMoS</a:t>
            </a:r>
            <a:r>
              <a:rPr lang="cs-CZ" sz="2400" baseline="-25000" dirty="0"/>
              <a:t>2-x</a:t>
            </a:r>
          </a:p>
          <a:p>
            <a:pPr lvl="1"/>
            <a:r>
              <a:rPr lang="cs-CZ" sz="2400" dirty="0"/>
              <a:t>Oxidation and reduction of gases in car exhausts over CeO</a:t>
            </a:r>
            <a:r>
              <a:rPr lang="cs-CZ" sz="2400" baseline="-25000" dirty="0"/>
              <a:t>2</a:t>
            </a:r>
            <a:r>
              <a:rPr lang="cs-CZ" sz="2400" dirty="0"/>
              <a:t>-Ce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2534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308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Thermodynamics + steps of cat reaction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9517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1: </a:t>
            </a:r>
            <a:r>
              <a:rPr lang="cs-CZ" sz="2400" dirty="0"/>
              <a:t>Adsorption of reactants on catalyst surface</a:t>
            </a:r>
            <a:endParaRPr lang="cs-CZ" sz="26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3176972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81262" y="3538339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140968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2771800" y="339299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11760" y="270892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716016" y="4509120"/>
            <a:ext cx="3672409" cy="1285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3: </a:t>
            </a:r>
            <a:r>
              <a:rPr lang="cs-CZ" sz="2400" dirty="0"/>
              <a:t>Desorption of products from catalyst surface</a:t>
            </a:r>
            <a:endParaRPr lang="cs-CZ" sz="26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16016" y="3140968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2: </a:t>
            </a:r>
            <a:r>
              <a:rPr lang="cs-CZ" sz="2400" dirty="0"/>
              <a:t>Reaction on active site</a:t>
            </a: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18561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Steps of catalytic rxns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26876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27687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35699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9517" y="1639094"/>
            <a:ext cx="4326979" cy="373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B050"/>
                </a:solidFill>
              </a:rPr>
              <a:t>1:</a:t>
            </a:r>
            <a:r>
              <a:rPr lang="cs-CZ" sz="30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Diffusion medium→catalyst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2: </a:t>
            </a:r>
            <a:r>
              <a:rPr lang="cs-CZ" sz="2400" dirty="0"/>
              <a:t>Adsorption of reactants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(</a:t>
            </a:r>
            <a:r>
              <a:rPr lang="cs-CZ" sz="3000" b="1" dirty="0">
                <a:solidFill>
                  <a:srgbClr val="00B050"/>
                </a:solidFill>
              </a:rPr>
              <a:t>3:</a:t>
            </a:r>
            <a:r>
              <a:rPr lang="cs-CZ" sz="30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Diffusion on cat. surface)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4: </a:t>
            </a:r>
            <a:r>
              <a:rPr lang="cs-CZ" sz="2400" dirty="0"/>
              <a:t>Reaction on active site</a:t>
            </a:r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3000" b="1" dirty="0">
                <a:solidFill>
                  <a:srgbClr val="00B050"/>
                </a:solidFill>
              </a:rPr>
              <a:t>5:</a:t>
            </a:r>
            <a:r>
              <a:rPr lang="cs-CZ" sz="30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Diffusion on cat. surface)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0070C0"/>
                </a:solidFill>
              </a:rPr>
              <a:t>6: </a:t>
            </a:r>
            <a:r>
              <a:rPr lang="cs-CZ" sz="2400" dirty="0"/>
              <a:t>Desorption of products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00B050"/>
                </a:solidFill>
              </a:rPr>
              <a:t>7:</a:t>
            </a:r>
            <a:r>
              <a:rPr lang="cs-CZ" sz="2400" dirty="0"/>
              <a:t> Diffusion catalyst→medium</a:t>
            </a:r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2816932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33462" y="170080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26917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4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57301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6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81262" y="3178299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2780928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2771800" y="303295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11760" y="234888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23" y="5099032"/>
            <a:ext cx="5367883" cy="17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18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Steps of catalytic rxns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9517" y="1340768"/>
            <a:ext cx="4326979" cy="5472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B050"/>
                </a:solidFill>
              </a:rPr>
              <a:t>1a:</a:t>
            </a:r>
            <a:r>
              <a:rPr lang="cs-CZ" sz="30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Diffusion of the reactant in the fluid film surrounding the catalysts grain (</a:t>
            </a:r>
            <a:r>
              <a:rPr lang="cs-CZ" sz="2400" b="1" dirty="0"/>
              <a:t>External diffusion</a:t>
            </a:r>
            <a:r>
              <a:rPr lang="cs-CZ" sz="2400" dirty="0"/>
              <a:t>; macroporosity)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00B050"/>
                </a:solidFill>
              </a:rPr>
              <a:t>1b:</a:t>
            </a:r>
            <a:r>
              <a:rPr lang="cs-CZ" sz="30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Diffusion of the reactant in porous network until reaching surface (</a:t>
            </a:r>
            <a:r>
              <a:rPr lang="cs-CZ" sz="2400" b="1" dirty="0"/>
              <a:t>Internal diffusion</a:t>
            </a:r>
            <a:r>
              <a:rPr lang="cs-CZ" sz="2400" dirty="0"/>
              <a:t>; micro- and mesopores)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2: </a:t>
            </a:r>
            <a:r>
              <a:rPr lang="cs-CZ" sz="2400" dirty="0"/>
              <a:t>Adsorption of reactants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(</a:t>
            </a:r>
            <a:r>
              <a:rPr lang="cs-CZ" sz="3000" b="1" dirty="0">
                <a:solidFill>
                  <a:srgbClr val="00B050"/>
                </a:solidFill>
              </a:rPr>
              <a:t>3:</a:t>
            </a:r>
            <a:r>
              <a:rPr lang="cs-CZ" sz="30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Diffusion on cat. surface)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4: </a:t>
            </a:r>
            <a:r>
              <a:rPr lang="cs-CZ" sz="2400" dirty="0"/>
              <a:t>Reaction on active site</a:t>
            </a:r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3000" b="1" dirty="0">
                <a:solidFill>
                  <a:srgbClr val="00B050"/>
                </a:solidFill>
              </a:rPr>
              <a:t>5:</a:t>
            </a:r>
            <a:r>
              <a:rPr lang="cs-CZ" sz="30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Diffusion on cat. surface)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0070C0"/>
                </a:solidFill>
              </a:rPr>
              <a:t>6: </a:t>
            </a:r>
            <a:r>
              <a:rPr lang="cs-CZ" sz="2400" dirty="0"/>
              <a:t>Desorption of products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000" b="1" dirty="0">
                <a:solidFill>
                  <a:srgbClr val="00B050"/>
                </a:solidFill>
              </a:rPr>
              <a:t>7a:</a:t>
            </a:r>
            <a:r>
              <a:rPr lang="cs-CZ" sz="2400" dirty="0"/>
              <a:t> Diffusion of the product in the porous network until reaching the aperture of the pore (</a:t>
            </a:r>
            <a:r>
              <a:rPr lang="cs-CZ" sz="2400" b="1" dirty="0"/>
              <a:t>Internal diffusion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00B050"/>
                </a:solidFill>
              </a:rPr>
              <a:t>7a:</a:t>
            </a:r>
            <a:r>
              <a:rPr lang="cs-CZ" sz="2400" dirty="0"/>
              <a:t> Diffusion of the product in the fluid film (</a:t>
            </a:r>
            <a:r>
              <a:rPr lang="cs-CZ" sz="2400" b="1" dirty="0"/>
              <a:t>External diffusion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59160"/>
            <a:ext cx="4714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36" y="1749524"/>
            <a:ext cx="5562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94151"/>
            <a:ext cx="586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9026" y="5085184"/>
            <a:ext cx="864096" cy="33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5364088" y="6623769"/>
            <a:ext cx="1656656" cy="18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Another representation of the complexity of heterogeneous catalytic reaction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392" y="1749524"/>
            <a:ext cx="864096" cy="42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44" y="3523600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3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Rate determining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Total: Up to 9 steps; 6 of them diffusion!</a:t>
            </a:r>
          </a:p>
          <a:p>
            <a:r>
              <a:rPr lang="cs-CZ" dirty="0"/>
              <a:t>All of them more or less contribute to the final reaction rate (k</a:t>
            </a:r>
            <a:r>
              <a:rPr lang="cs-CZ" baseline="-25000" dirty="0"/>
              <a:t>apparent</a:t>
            </a:r>
            <a:r>
              <a:rPr lang="cs-CZ" dirty="0"/>
              <a:t> and E</a:t>
            </a:r>
            <a:r>
              <a:rPr lang="cs-CZ" baseline="-25000" dirty="0"/>
              <a:t>apparent</a:t>
            </a:r>
            <a:r>
              <a:rPr lang="cs-CZ" dirty="0"/>
              <a:t>)</a:t>
            </a:r>
          </a:p>
          <a:p>
            <a:r>
              <a:rPr lang="cs-CZ" dirty="0"/>
              <a:t>Slowest step???</a:t>
            </a:r>
          </a:p>
        </p:txBody>
      </p:sp>
    </p:spTree>
    <p:extLst>
      <p:ext uri="{BB962C8B-B14F-4D97-AF65-F5344CB8AC3E}">
        <p14:creationId xmlns:p14="http://schemas.microsoft.com/office/powerpoint/2010/main" val="111175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Rate determining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6 steps based on diffusion</a:t>
            </a:r>
          </a:p>
          <a:p>
            <a:pPr lvl="1"/>
            <a:r>
              <a:rPr lang="cs-CZ" sz="2400" dirty="0"/>
              <a:t>Fick laws</a:t>
            </a:r>
          </a:p>
          <a:p>
            <a:pPr lvl="1"/>
            <a:r>
              <a:rPr lang="cs-CZ" sz="2400" b="1" dirty="0"/>
              <a:t>Low</a:t>
            </a:r>
            <a:r>
              <a:rPr lang="cs-CZ" sz="2400" dirty="0"/>
              <a:t> dependance on temperature</a:t>
            </a:r>
          </a:p>
          <a:p>
            <a:pPr lvl="1"/>
            <a:r>
              <a:rPr lang="cs-CZ" sz="2400" dirty="0"/>
              <a:t>E</a:t>
            </a:r>
            <a:r>
              <a:rPr lang="cs-CZ" sz="2400" baseline="-25000" dirty="0"/>
              <a:t>a</a:t>
            </a:r>
            <a:r>
              <a:rPr lang="cs-CZ" sz="2400" dirty="0"/>
              <a:t> = 4–8 kJ mol</a:t>
            </a:r>
            <a:r>
              <a:rPr lang="cs-CZ" sz="2400" baseline="30000" dirty="0"/>
              <a:t>–1</a:t>
            </a:r>
          </a:p>
          <a:p>
            <a:r>
              <a:rPr lang="cs-CZ" sz="2800" dirty="0"/>
              <a:t>3 steps based on chemistry</a:t>
            </a:r>
          </a:p>
          <a:p>
            <a:pPr lvl="1"/>
            <a:r>
              <a:rPr lang="cs-CZ" sz="2400" b="1" dirty="0"/>
              <a:t>High</a:t>
            </a:r>
            <a:r>
              <a:rPr lang="cs-CZ" sz="2400" dirty="0"/>
              <a:t> dependance on temperature</a:t>
            </a:r>
          </a:p>
          <a:p>
            <a:pPr lvl="1"/>
            <a:r>
              <a:rPr lang="cs-CZ" sz="2400" dirty="0"/>
              <a:t>E</a:t>
            </a:r>
            <a:r>
              <a:rPr lang="cs-CZ" sz="2400" baseline="-25000" dirty="0"/>
              <a:t>a</a:t>
            </a:r>
            <a:r>
              <a:rPr lang="cs-CZ" sz="2400" dirty="0"/>
              <a:t> = 20–200 kJ mol</a:t>
            </a:r>
            <a:r>
              <a:rPr lang="cs-CZ" sz="2400" baseline="30000" dirty="0"/>
              <a:t>–1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544522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Slowest step of the catalytic reaction???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Depends on the temperature!!!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120" y="3888432"/>
            <a:ext cx="4355976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latin typeface="Calibri"/>
                <a:cs typeface="Calibri"/>
              </a:rPr>
              <a:t>k = A∙e</a:t>
            </a:r>
            <a:r>
              <a:rPr lang="cs-CZ" sz="2800" b="1" baseline="30000" dirty="0">
                <a:latin typeface="Calibri"/>
                <a:cs typeface="Calibri"/>
              </a:rPr>
              <a:t>–Ea/RT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4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Rate determining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</a:rPr>
              <a:t>Low temperature</a:t>
            </a:r>
          </a:p>
          <a:p>
            <a:pPr lvl="1"/>
            <a:r>
              <a:rPr lang="cs-CZ" sz="2400" dirty="0"/>
              <a:t>Chemical steps are limiting</a:t>
            </a:r>
          </a:p>
          <a:p>
            <a:pPr lvl="1"/>
            <a:r>
              <a:rPr lang="cs-CZ" sz="2400" dirty="0"/>
              <a:t>E</a:t>
            </a:r>
            <a:r>
              <a:rPr lang="cs-CZ" sz="2400" baseline="-25000" dirty="0"/>
              <a:t>app</a:t>
            </a:r>
            <a:r>
              <a:rPr lang="cs-CZ" sz="2400" dirty="0"/>
              <a:t> = E</a:t>
            </a:r>
            <a:r>
              <a:rPr lang="cs-CZ" sz="2400" baseline="-25000" dirty="0"/>
              <a:t>a</a:t>
            </a:r>
            <a:r>
              <a:rPr lang="cs-CZ" sz="2400" dirty="0"/>
              <a:t> of the reaction step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91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00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66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Rate determining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2060"/>
                </a:solidFill>
              </a:rPr>
              <a:t>High temperature</a:t>
            </a:r>
          </a:p>
          <a:p>
            <a:pPr lvl="1"/>
            <a:r>
              <a:rPr lang="cs-CZ" sz="2400" dirty="0"/>
              <a:t>The chemical reaction is fast</a:t>
            </a:r>
          </a:p>
          <a:p>
            <a:pPr lvl="1"/>
            <a:r>
              <a:rPr lang="cs-CZ" sz="2400" dirty="0"/>
              <a:t>There is no time for </a:t>
            </a:r>
            <a:r>
              <a:rPr lang="cs-CZ" sz="2400" b="1" dirty="0"/>
              <a:t>internal diffusion</a:t>
            </a:r>
            <a:r>
              <a:rPr lang="cs-CZ" sz="2400" dirty="0"/>
              <a:t> to take place, only external surface employed in catalysis</a:t>
            </a:r>
          </a:p>
          <a:p>
            <a:pPr lvl="1"/>
            <a:r>
              <a:rPr lang="cs-CZ" sz="2400" dirty="0"/>
              <a:t>Diffusional steps </a:t>
            </a:r>
            <a:br>
              <a:rPr lang="cs-CZ" sz="2400" dirty="0"/>
            </a:br>
            <a:r>
              <a:rPr lang="cs-CZ" sz="2400" dirty="0"/>
              <a:t>are limiting</a:t>
            </a:r>
          </a:p>
          <a:p>
            <a:pPr lvl="1"/>
            <a:r>
              <a:rPr lang="cs-CZ" sz="2400" dirty="0"/>
              <a:t>E</a:t>
            </a:r>
            <a:r>
              <a:rPr lang="cs-CZ" sz="2400" baseline="-25000" dirty="0"/>
              <a:t>app</a:t>
            </a:r>
            <a:r>
              <a:rPr lang="cs-CZ" sz="2400" dirty="0"/>
              <a:t> = E</a:t>
            </a:r>
            <a:r>
              <a:rPr lang="cs-CZ" sz="2400" baseline="-25000" dirty="0"/>
              <a:t>a</a:t>
            </a:r>
            <a:r>
              <a:rPr lang="cs-CZ" sz="2400" dirty="0"/>
              <a:t> of the diffusion</a:t>
            </a:r>
            <a:br>
              <a:rPr lang="cs-CZ" sz="2400" dirty="0"/>
            </a:br>
            <a:r>
              <a:rPr lang="cs-CZ" sz="2400" dirty="0"/>
              <a:t>in the fluid film </a:t>
            </a:r>
            <a:br>
              <a:rPr lang="cs-CZ" sz="2400" dirty="0"/>
            </a:br>
            <a:r>
              <a:rPr lang="cs-CZ" sz="2400" dirty="0"/>
              <a:t>(</a:t>
            </a:r>
            <a:r>
              <a:rPr lang="cs-CZ" sz="2400" b="1" dirty="0"/>
              <a:t>external diffusion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248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We know kinetics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r>
              <a:rPr lang="cs-CZ" sz="2800" dirty="0"/>
              <a:t> (#ChemKin)</a:t>
            </a:r>
          </a:p>
          <a:p>
            <a:r>
              <a:rPr lang="cs-CZ" sz="2800" dirty="0"/>
              <a:t>Rxns of zero order, first order, and second order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But in catalysis also 0.39 order… (many steps, all contribute!)</a:t>
            </a:r>
          </a:p>
        </p:txBody>
      </p:sp>
      <p:pic>
        <p:nvPicPr>
          <p:cNvPr id="9218" name="Picture 2" descr="Výsledek obrázku pro zero order 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4098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first order ki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3817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14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Rate determining step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0950"/>
            <a:ext cx="45339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800" dirty="0">
                <a:solidFill>
                  <a:srgbClr val="00B050"/>
                </a:solidFill>
              </a:rPr>
              <a:t>Intermediate temperature</a:t>
            </a:r>
          </a:p>
          <a:p>
            <a:pPr lvl="1"/>
            <a:r>
              <a:rPr lang="cs-CZ" sz="2400" dirty="0"/>
              <a:t>Contribution of both chemistry and diffusion (diffusion in the pores, </a:t>
            </a:r>
            <a:r>
              <a:rPr lang="cs-CZ" sz="2400" b="1" dirty="0"/>
              <a:t>internal diffusion</a:t>
            </a:r>
            <a:r>
              <a:rPr lang="cs-CZ" sz="2400" dirty="0"/>
              <a:t>)</a:t>
            </a:r>
          </a:p>
          <a:p>
            <a:pPr lvl="1"/>
            <a:r>
              <a:rPr lang="cs-CZ" sz="2400" dirty="0"/>
              <a:t>E</a:t>
            </a:r>
            <a:r>
              <a:rPr lang="cs-CZ" sz="2400" baseline="-25000" dirty="0"/>
              <a:t>app</a:t>
            </a:r>
            <a:r>
              <a:rPr lang="cs-CZ" sz="2400" dirty="0"/>
              <a:t> = average of E</a:t>
            </a:r>
            <a:r>
              <a:rPr lang="cs-CZ" sz="2400" baseline="-25000" dirty="0"/>
              <a:t>a</a:t>
            </a:r>
            <a:r>
              <a:rPr lang="cs-CZ" sz="2400" dirty="0"/>
              <a:t> of the reaction step and E</a:t>
            </a:r>
            <a:r>
              <a:rPr lang="cs-CZ" sz="2400" baseline="-25000" dirty="0"/>
              <a:t>a</a:t>
            </a:r>
            <a:r>
              <a:rPr lang="cs-CZ" sz="2400" dirty="0"/>
              <a:t> of internal diffusion</a:t>
            </a:r>
          </a:p>
        </p:txBody>
      </p:sp>
    </p:spTree>
    <p:extLst>
      <p:ext uri="{BB962C8B-B14F-4D97-AF65-F5344CB8AC3E}">
        <p14:creationId xmlns:p14="http://schemas.microsoft.com/office/powerpoint/2010/main" val="4079083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221088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k</a:t>
            </a:r>
            <a:r>
              <a:rPr lang="cs-CZ" sz="2400" baseline="-25000" dirty="0"/>
              <a:t>d</a:t>
            </a:r>
            <a:r>
              <a:rPr lang="cs-CZ" sz="2400" dirty="0"/>
              <a:t> = diffusion constant; k</a:t>
            </a:r>
            <a:r>
              <a:rPr lang="cs-CZ" sz="2400" baseline="-25000" dirty="0"/>
              <a:t>i</a:t>
            </a:r>
            <a:r>
              <a:rPr lang="cs-CZ" sz="2400" dirty="0"/>
              <a:t> = reaction rate constant per m</a:t>
            </a:r>
            <a:r>
              <a:rPr lang="cs-CZ" sz="2400" baseline="30000" dirty="0"/>
              <a:t>2</a:t>
            </a:r>
            <a:r>
              <a:rPr lang="cs-CZ" sz="2400" dirty="0"/>
              <a:t> of catalysts; S = specific surface area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315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01208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k</a:t>
            </a:r>
            <a:r>
              <a:rPr lang="cs-CZ" sz="2800" baseline="-25000" dirty="0"/>
              <a:t>d</a:t>
            </a:r>
            <a:r>
              <a:rPr lang="cs-CZ" sz="2800" dirty="0"/>
              <a:t> = k</a:t>
            </a:r>
            <a:r>
              <a:rPr lang="cs-CZ" sz="2800" baseline="-25000" dirty="0"/>
              <a:t>i</a:t>
            </a:r>
            <a:r>
              <a:rPr lang="cs-CZ" sz="2800" dirty="0"/>
              <a:t>∙S; Surface is supplied with reactants; no diffusional limitation</a:t>
            </a:r>
          </a:p>
          <a:p>
            <a:r>
              <a:rPr lang="cs-CZ" sz="2800" dirty="0"/>
              <a:t>k</a:t>
            </a:r>
            <a:r>
              <a:rPr lang="cs-CZ" sz="2800" baseline="-25000" dirty="0"/>
              <a:t>d</a:t>
            </a:r>
            <a:r>
              <a:rPr lang="cs-CZ" sz="2800" dirty="0"/>
              <a:t> &lt;&lt; k</a:t>
            </a:r>
            <a:r>
              <a:rPr lang="cs-CZ" sz="2800" baseline="-25000" dirty="0"/>
              <a:t>i</a:t>
            </a:r>
            <a:r>
              <a:rPr lang="cs-CZ" sz="2800" dirty="0"/>
              <a:t>∙S; Internal surface of the catalyst is not supplied with reactants; </a:t>
            </a:r>
            <a:r>
              <a:rPr lang="cs-CZ" sz="2800" b="1" dirty="0"/>
              <a:t>Diffusional limitation</a:t>
            </a:r>
          </a:p>
        </p:txBody>
      </p:sp>
    </p:spTree>
    <p:extLst>
      <p:ext uri="{BB962C8B-B14F-4D97-AF65-F5344CB8AC3E}">
        <p14:creationId xmlns:p14="http://schemas.microsoft.com/office/powerpoint/2010/main" val="1620376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Gradient of reactant concentration in</a:t>
            </a:r>
          </a:p>
          <a:p>
            <a:pPr lvl="1"/>
            <a:r>
              <a:rPr lang="cs-CZ" sz="2400" dirty="0"/>
              <a:t>Fluid film of particle (External diffusion)</a:t>
            </a:r>
          </a:p>
          <a:p>
            <a:pPr lvl="1"/>
            <a:r>
              <a:rPr lang="cs-CZ" sz="2400" dirty="0"/>
              <a:t>Inside the pore (Internal diffusion)</a:t>
            </a:r>
          </a:p>
          <a:p>
            <a:pPr lvl="1"/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08" y="3155776"/>
            <a:ext cx="3924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46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r>
              <a:rPr lang="cs-CZ" sz="2400" dirty="0"/>
              <a:t>We want to use as many active sites as possible (even deep in the internal pore system)</a:t>
            </a:r>
          </a:p>
          <a:p>
            <a:r>
              <a:rPr lang="cs-CZ" sz="2400" dirty="0"/>
              <a:t>We want to avoid diffusional limitation</a:t>
            </a:r>
          </a:p>
          <a:p>
            <a:endParaRPr lang="cs-CZ" sz="2400" dirty="0"/>
          </a:p>
          <a:p>
            <a:r>
              <a:rPr lang="cs-CZ" sz="2400" b="1" dirty="0"/>
              <a:t>Effectivenes factor </a:t>
            </a:r>
            <a:r>
              <a:rPr lang="el-GR" sz="2400" b="1" dirty="0"/>
              <a:t>η</a:t>
            </a:r>
            <a:r>
              <a:rPr lang="cs-CZ" sz="2400" dirty="0"/>
              <a:t> (observed reaction rate / maximal theoretical reaction rate) depends on Thiele modulus</a:t>
            </a:r>
          </a:p>
          <a:p>
            <a:r>
              <a:rPr lang="cs-CZ" sz="2400" b="1" dirty="0"/>
              <a:t>Thiele modulus </a:t>
            </a:r>
            <a:r>
              <a:rPr lang="el-GR" sz="2400" b="1" dirty="0"/>
              <a:t>φ</a:t>
            </a:r>
            <a:r>
              <a:rPr lang="cs-CZ" sz="2400" b="1" dirty="0"/>
              <a:t> </a:t>
            </a:r>
            <a:r>
              <a:rPr lang="cs-CZ" sz="2400" dirty="0"/>
              <a:t>describes the „quality“ of catalyst grain in terms of </a:t>
            </a:r>
            <a:r>
              <a:rPr lang="cs-CZ" sz="2400" b="1" dirty="0"/>
              <a:t>internal diffusion</a:t>
            </a:r>
            <a:r>
              <a:rPr lang="cs-CZ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71498" y="4797152"/>
                <a:ext cx="194289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 baseline="-2500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ρ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98" y="4797152"/>
                <a:ext cx="194289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301055" y="5755416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d</a:t>
            </a:r>
            <a:r>
              <a:rPr lang="cs-CZ" sz="2400" baseline="-25000" dirty="0"/>
              <a:t>p</a:t>
            </a:r>
            <a:r>
              <a:rPr lang="cs-CZ" sz="2400" dirty="0"/>
              <a:t> = diameter of grain; k</a:t>
            </a:r>
            <a:r>
              <a:rPr lang="cs-CZ" sz="2400" baseline="-25000" dirty="0"/>
              <a:t>i</a:t>
            </a:r>
            <a:r>
              <a:rPr lang="cs-CZ" sz="2400" dirty="0"/>
              <a:t> = reaction rate constant per m</a:t>
            </a:r>
            <a:r>
              <a:rPr lang="cs-CZ" sz="2400" baseline="30000" dirty="0"/>
              <a:t>2</a:t>
            </a:r>
            <a:r>
              <a:rPr lang="cs-CZ" sz="2400" dirty="0"/>
              <a:t> of catalysts; S = specific surface area; </a:t>
            </a:r>
            <a:r>
              <a:rPr lang="el-GR" sz="2400" dirty="0"/>
              <a:t>ρ</a:t>
            </a:r>
            <a:r>
              <a:rPr lang="cs-CZ" sz="2400" baseline="-25000" dirty="0"/>
              <a:t>g</a:t>
            </a:r>
            <a:r>
              <a:rPr lang="cs-CZ" sz="2400" dirty="0"/>
              <a:t> = density of the catalyst including pores; D</a:t>
            </a:r>
            <a:r>
              <a:rPr lang="cs-CZ" sz="2400" baseline="-25000" dirty="0"/>
              <a:t>e</a:t>
            </a:r>
            <a:r>
              <a:rPr lang="cs-CZ" sz="2400" dirty="0"/>
              <a:t> = diffusion coefficient of the reactant in the pores </a:t>
            </a:r>
          </a:p>
        </p:txBody>
      </p:sp>
    </p:spTree>
    <p:extLst>
      <p:ext uri="{BB962C8B-B14F-4D97-AF65-F5344CB8AC3E}">
        <p14:creationId xmlns:p14="http://schemas.microsoft.com/office/powerpoint/2010/main" val="336737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Thiele modulus </a:t>
            </a:r>
            <a:r>
              <a:rPr lang="el-GR" sz="2400" b="1" dirty="0"/>
              <a:t>φ</a:t>
            </a:r>
            <a:r>
              <a:rPr lang="cs-CZ" sz="2400" b="1" dirty="0"/>
              <a:t> </a:t>
            </a:r>
            <a:r>
              <a:rPr lang="cs-CZ" sz="2400" dirty="0"/>
              <a:t>describes the „quality“ of catalyst grain in terms of internal diffusion: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The higher the Thiele modulus, the higher probability of diffusional limitations to occur</a:t>
            </a:r>
          </a:p>
          <a:p>
            <a:r>
              <a:rPr lang="cs-CZ" sz="2400" dirty="0"/>
              <a:t>Internal diffusional limitations occur always to some extent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 baseline="-2500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ρ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63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Thiele modulus </a:t>
            </a:r>
            <a:r>
              <a:rPr lang="el-GR" sz="2400" b="1" dirty="0"/>
              <a:t>φ</a:t>
            </a:r>
            <a:r>
              <a:rPr lang="cs-CZ" sz="2400" b="1" dirty="0"/>
              <a:t> </a:t>
            </a:r>
            <a:r>
              <a:rPr lang="cs-CZ" sz="2400" dirty="0"/>
              <a:t>describes the „quality“ of catalyst grain in terms of diffusion: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Let‘s decrease d</a:t>
            </a:r>
            <a:r>
              <a:rPr lang="cs-CZ" sz="2400" baseline="-25000" dirty="0"/>
              <a:t>p</a:t>
            </a:r>
            <a:r>
              <a:rPr lang="cs-CZ" sz="2400" dirty="0"/>
              <a:t> = small catalyst grains</a:t>
            </a:r>
          </a:p>
          <a:p>
            <a:r>
              <a:rPr lang="cs-CZ" sz="2400" dirty="0"/>
              <a:t>Let‘s decrease </a:t>
            </a:r>
            <a:r>
              <a:rPr lang="el-GR" sz="2400" dirty="0"/>
              <a:t>ρ</a:t>
            </a:r>
            <a:r>
              <a:rPr lang="cs-CZ" sz="2400" baseline="-25000" dirty="0"/>
              <a:t>g</a:t>
            </a:r>
            <a:r>
              <a:rPr lang="cs-CZ" sz="2400" dirty="0"/>
              <a:t> = higher pore volume</a:t>
            </a:r>
          </a:p>
          <a:p>
            <a:r>
              <a:rPr lang="cs-CZ" sz="2400" dirty="0"/>
              <a:t>Let‘s increase D</a:t>
            </a:r>
            <a:r>
              <a:rPr lang="cs-CZ" sz="2400" baseline="-25000" dirty="0"/>
              <a:t>e</a:t>
            </a:r>
            <a:r>
              <a:rPr lang="cs-CZ" sz="2400" dirty="0"/>
              <a:t> = bigger pores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 baseline="-2500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ρ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80112" y="4005064"/>
            <a:ext cx="3316047" cy="1776393"/>
            <a:chOff x="5580112" y="4005064"/>
            <a:chExt cx="3316047" cy="1776393"/>
          </a:xfrm>
        </p:grpSpPr>
        <p:sp>
          <p:nvSpPr>
            <p:cNvPr id="4" name="Right Brace 3"/>
            <p:cNvSpPr/>
            <p:nvPr/>
          </p:nvSpPr>
          <p:spPr>
            <a:xfrm>
              <a:off x="5580112" y="4005064"/>
              <a:ext cx="576064" cy="1656184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0192" y="4581128"/>
              <a:ext cx="259596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400" b="1" dirty="0"/>
                <a:t>Catalyst synthesis, </a:t>
              </a:r>
            </a:p>
            <a:p>
              <a:r>
                <a:rPr lang="cs-CZ" sz="2400" b="1" dirty="0"/>
                <a:t>shaping, thermal </a:t>
              </a:r>
            </a:p>
            <a:p>
              <a:r>
                <a:rPr lang="cs-CZ" sz="2400" b="1" dirty="0"/>
                <a:t>treatment…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301055" y="5755416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/>
              <a:t>…in order to avoid the internal diffusional limitations as much as possible…</a:t>
            </a:r>
          </a:p>
        </p:txBody>
      </p:sp>
    </p:spTree>
    <p:extLst>
      <p:ext uri="{BB962C8B-B14F-4D97-AF65-F5344CB8AC3E}">
        <p14:creationId xmlns:p14="http://schemas.microsoft.com/office/powerpoint/2010/main" val="40090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cs-CZ" sz="2800" dirty="0"/>
              <a:t>Gradient of reactant concentration in</a:t>
            </a:r>
          </a:p>
          <a:p>
            <a:pPr lvl="1"/>
            <a:r>
              <a:rPr lang="cs-CZ" sz="2400" dirty="0"/>
              <a:t>Fluid film of particle (External diffusion)</a:t>
            </a:r>
          </a:p>
          <a:p>
            <a:pPr lvl="2"/>
            <a:r>
              <a:rPr lang="cs-CZ" sz="2000" dirty="0"/>
              <a:t>Viscosity of vector gas</a:t>
            </a:r>
          </a:p>
          <a:p>
            <a:pPr lvl="2"/>
            <a:r>
              <a:rPr lang="cs-CZ" sz="2000" dirty="0"/>
              <a:t>Linear velocity of vector gas</a:t>
            </a:r>
          </a:p>
          <a:p>
            <a:pPr lvl="2"/>
            <a:r>
              <a:rPr lang="cs-CZ" sz="2000" dirty="0"/>
              <a:t>Size of the grains</a:t>
            </a:r>
          </a:p>
          <a:p>
            <a:pPr lvl="2"/>
            <a:r>
              <a:rPr lang="cs-CZ" sz="2000" dirty="0"/>
              <a:t>Diffusion coeff of reactants</a:t>
            </a:r>
          </a:p>
          <a:p>
            <a:pPr lvl="1"/>
            <a:r>
              <a:rPr lang="cs-CZ" sz="2400" dirty="0"/>
              <a:t>Inside the pore (Internal diffusion)</a:t>
            </a:r>
          </a:p>
          <a:p>
            <a:pPr lvl="1"/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96" y="3155776"/>
            <a:ext cx="3924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82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sz="2800" dirty="0"/>
              <a:t>Note: Up to now we have discussed only diffusion of reactants</a:t>
            </a:r>
          </a:p>
          <a:p>
            <a:r>
              <a:rPr lang="cs-CZ" sz="2800" dirty="0"/>
              <a:t>Same applies for </a:t>
            </a:r>
            <a:r>
              <a:rPr lang="cs-CZ" sz="2800" b="1" dirty="0"/>
              <a:t>heat diffusion</a:t>
            </a:r>
          </a:p>
          <a:p>
            <a:r>
              <a:rPr lang="cs-CZ" sz="2800" dirty="0"/>
              <a:t>I.e. diffusional limitations can lead to important issues!</a:t>
            </a:r>
          </a:p>
          <a:p>
            <a:pPr lvl="1"/>
            <a:r>
              <a:rPr lang="cs-CZ" sz="2400" b="1" dirty="0"/>
              <a:t>Effectivenes factor </a:t>
            </a:r>
            <a:r>
              <a:rPr lang="el-GR" sz="2400" b="1" dirty="0"/>
              <a:t>η</a:t>
            </a:r>
            <a:r>
              <a:rPr lang="cs-CZ" sz="2400" b="1" dirty="0"/>
              <a:t> </a:t>
            </a:r>
            <a:r>
              <a:rPr lang="el-GR" sz="2400" b="1" dirty="0">
                <a:latin typeface="Calibri"/>
                <a:cs typeface="Calibri"/>
              </a:rPr>
              <a:t>&gt;</a:t>
            </a:r>
            <a:r>
              <a:rPr lang="cs-CZ" sz="2400" b="1" dirty="0">
                <a:latin typeface="Calibri"/>
                <a:cs typeface="Calibri"/>
              </a:rPr>
              <a:t> 1</a:t>
            </a:r>
            <a:endParaRPr lang="cs-CZ" sz="2400" b="1" dirty="0"/>
          </a:p>
          <a:p>
            <a:pPr lvl="1"/>
            <a:r>
              <a:rPr lang="cs-CZ" sz="2400" b="1" dirty="0"/>
              <a:t>Hot spots</a:t>
            </a:r>
          </a:p>
          <a:p>
            <a:pPr lvl="1"/>
            <a:r>
              <a:rPr lang="cs-CZ" sz="2400" b="1" dirty="0"/>
              <a:t>Sintering of catalysts</a:t>
            </a:r>
          </a:p>
          <a:p>
            <a:pPr lvl="1"/>
            <a:r>
              <a:rPr lang="cs-CZ" sz="2400" b="1" dirty="0"/>
              <a:t>Shift/loss of selectivity</a:t>
            </a:r>
          </a:p>
          <a:p>
            <a:pPr lvl="1"/>
            <a:r>
              <a:rPr lang="cs-CZ" sz="2400" b="1" dirty="0"/>
              <a:t>Explosion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55976" y="4028871"/>
            <a:ext cx="3798486" cy="2208441"/>
            <a:chOff x="4355976" y="3573015"/>
            <a:chExt cx="3798486" cy="2208441"/>
          </a:xfrm>
        </p:grpSpPr>
        <p:sp>
          <p:nvSpPr>
            <p:cNvPr id="5" name="Right Brace 4"/>
            <p:cNvSpPr/>
            <p:nvPr/>
          </p:nvSpPr>
          <p:spPr>
            <a:xfrm>
              <a:off x="4355976" y="3573015"/>
              <a:ext cx="576064" cy="220844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4048" y="4437112"/>
              <a:ext cx="31504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400" b="1" dirty="0"/>
                <a:t>Industrial point of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7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Internal diffusional limitations always present to some extent</a:t>
            </a:r>
          </a:p>
          <a:p>
            <a:pPr lvl="1"/>
            <a:r>
              <a:rPr lang="cs-CZ" sz="2400" dirty="0"/>
              <a:t>We can diminish them </a:t>
            </a:r>
            <a:r>
              <a:rPr lang="cs-CZ" sz="2400" b="1" dirty="0"/>
              <a:t>at the time of catalyst preparation</a:t>
            </a:r>
            <a:r>
              <a:rPr lang="cs-CZ" sz="2400" dirty="0"/>
              <a:t> (pore volume, pore diameter, size of catalysts grains)</a:t>
            </a:r>
          </a:p>
          <a:p>
            <a:r>
              <a:rPr lang="cs-CZ" sz="2800" dirty="0"/>
              <a:t>External can be avoided </a:t>
            </a:r>
            <a:r>
              <a:rPr lang="cs-CZ" sz="2800" b="1" dirty="0"/>
              <a:t>at the time of catalytic reaction</a:t>
            </a:r>
          </a:p>
          <a:p>
            <a:pPr lvl="1"/>
            <a:r>
              <a:rPr lang="cs-CZ" sz="2400" dirty="0"/>
              <a:t>Linear velocity of vector </a:t>
            </a:r>
            <a:r>
              <a:rPr lang="cs-CZ" sz="2400" dirty="0" err="1"/>
              <a:t>gas</a:t>
            </a:r>
            <a:r>
              <a:rPr lang="cs-CZ" sz="2400" dirty="0"/>
              <a:t>,…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7D1426-26A2-4AF4-88DB-A502CE6A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10" y="3921955"/>
            <a:ext cx="4086994" cy="28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43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Internal diffusional limitations always present to some extent</a:t>
            </a:r>
          </a:p>
          <a:p>
            <a:pPr lvl="1"/>
            <a:r>
              <a:rPr lang="cs-CZ" sz="2400" dirty="0"/>
              <a:t>We can diminish them </a:t>
            </a:r>
            <a:r>
              <a:rPr lang="cs-CZ" sz="2400" b="1" dirty="0"/>
              <a:t>at the time of catalyst preparation</a:t>
            </a:r>
            <a:r>
              <a:rPr lang="cs-CZ" sz="2400" dirty="0"/>
              <a:t> (pore volume, pore diameter, size of catalysts grains)</a:t>
            </a:r>
          </a:p>
          <a:p>
            <a:r>
              <a:rPr lang="cs-CZ" sz="2800" dirty="0"/>
              <a:t>External can be avoided </a:t>
            </a:r>
            <a:r>
              <a:rPr lang="cs-CZ" sz="2800" b="1" dirty="0"/>
              <a:t>at the time of catalytic reaction</a:t>
            </a:r>
          </a:p>
          <a:p>
            <a:pPr lvl="1"/>
            <a:r>
              <a:rPr lang="cs-CZ" sz="2400" dirty="0"/>
              <a:t>Linear velocity of vector gas,…</a:t>
            </a:r>
          </a:p>
          <a:p>
            <a:r>
              <a:rPr lang="cs-CZ" sz="2800" dirty="0"/>
              <a:t>How to reveal external diffusional limitations?</a:t>
            </a:r>
          </a:p>
        </p:txBody>
      </p:sp>
    </p:spTree>
    <p:extLst>
      <p:ext uri="{BB962C8B-B14F-4D97-AF65-F5344CB8AC3E}">
        <p14:creationId xmlns:p14="http://schemas.microsoft.com/office/powerpoint/2010/main" val="160282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6877"/>
            <a:ext cx="8229600" cy="2389286"/>
          </a:xfrm>
        </p:spPr>
        <p:txBody>
          <a:bodyPr>
            <a:normAutofit/>
          </a:bodyPr>
          <a:lstStyle/>
          <a:p>
            <a:r>
              <a:rPr lang="cs-CZ" sz="2400" dirty="0"/>
              <a:t>An important consideration: type of the reactor</a:t>
            </a:r>
          </a:p>
          <a:p>
            <a:pPr lvl="1"/>
            <a:r>
              <a:rPr lang="cs-CZ" sz="2000" b="1" dirty="0"/>
              <a:t>Batch</a:t>
            </a:r>
          </a:p>
          <a:p>
            <a:pPr lvl="1"/>
            <a:r>
              <a:rPr lang="cs-CZ" sz="2000" b="1" dirty="0"/>
              <a:t>Continuous</a:t>
            </a:r>
            <a:r>
              <a:rPr lang="cs-CZ" sz="2000" dirty="0"/>
              <a:t> (plug flow (fixed bed) reactor (PFR) or continuous stirred tank reactor (CSTR))</a:t>
            </a:r>
          </a:p>
          <a:p>
            <a:pPr lvl="2"/>
            <a:r>
              <a:rPr lang="cs-CZ" sz="2000" dirty="0"/>
              <a:t>Steady-state approximation (complicated math behind!)</a:t>
            </a:r>
          </a:p>
          <a:p>
            <a:pPr lvl="2"/>
            <a:r>
              <a:rPr lang="cs-CZ" sz="2000" dirty="0"/>
              <a:t>It is not possible to follow changes of concentrations in time</a:t>
            </a:r>
          </a:p>
        </p:txBody>
      </p:sp>
      <p:pic>
        <p:nvPicPr>
          <p:cNvPr id="4" name="Picture 4" descr="Výsledek obrázku pro first order 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17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44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How to reveal external diffusional limitations?</a:t>
            </a:r>
          </a:p>
          <a:p>
            <a:endParaRPr lang="cs-CZ" sz="2800" dirty="0"/>
          </a:p>
          <a:p>
            <a:r>
              <a:rPr lang="cs-CZ" sz="2800" dirty="0"/>
              <a:t>Constant temperature and constant </a:t>
            </a:r>
            <a:r>
              <a:rPr lang="cs-CZ" sz="2800" b="1" dirty="0"/>
              <a:t>contact time</a:t>
            </a:r>
            <a:r>
              <a:rPr lang="cs-CZ" sz="2800" dirty="0"/>
              <a:t> (other parameters can vary) lead to constant conversion, selectivity, and yield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420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20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Diffusional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cs-CZ" sz="2800" dirty="0"/>
              <a:t>How to reveal external diffusional limitations?</a:t>
            </a:r>
          </a:p>
          <a:p>
            <a:endParaRPr lang="cs-CZ" sz="2800" dirty="0"/>
          </a:p>
          <a:p>
            <a:r>
              <a:rPr lang="cs-CZ" sz="2800" dirty="0"/>
              <a:t>Contact time practically???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407707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5616" y="407707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32040" y="400506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44480" y="400506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1560" y="4653136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4940424" y="4977172"/>
            <a:ext cx="504056" cy="32403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187624" y="4542219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1 unit of catalyst mass</a:t>
            </a:r>
          </a:p>
          <a:p>
            <a:r>
              <a:rPr lang="cs-CZ" sz="2400" b="1" dirty="0"/>
              <a:t>1 unit of catalyst volume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3843" y="4542219"/>
            <a:ext cx="3562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0.5 unit of catalyst mass</a:t>
            </a:r>
          </a:p>
          <a:p>
            <a:r>
              <a:rPr lang="cs-CZ" sz="2400" b="1" dirty="0"/>
              <a:t>0.5 unit of catalyst volume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63588" y="3356992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71600" y="3356992"/>
            <a:ext cx="360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1 unit of linear gas velocity</a:t>
            </a:r>
          </a:p>
          <a:p>
            <a:r>
              <a:rPr lang="cs-CZ" sz="2400" b="1" dirty="0"/>
              <a:t>1 unit of reactant feed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79122" y="3825044"/>
            <a:ext cx="0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87134" y="3356992"/>
            <a:ext cx="3842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0.5 unit of linear gas velocity</a:t>
            </a:r>
          </a:p>
          <a:p>
            <a:r>
              <a:rPr lang="cs-CZ" sz="2400" b="1" dirty="0"/>
              <a:t>0.5 unit of reactant feed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560" y="6021288"/>
            <a:ext cx="752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Conversion, yield, and selectivity are equal!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If not, then we encounter external diffusional limitations!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788024" y="5640474"/>
            <a:ext cx="369570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3588" y="5675870"/>
            <a:ext cx="324036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82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Space velocity and contact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Contact time = 1/space velocity</a:t>
            </a:r>
          </a:p>
          <a:p>
            <a:r>
              <a:rPr lang="cs-CZ" sz="2800" dirty="0"/>
              <a:t>Space velocity [h</a:t>
            </a:r>
            <a:r>
              <a:rPr lang="cs-CZ" sz="2800" baseline="30000" dirty="0"/>
              <a:t>–1</a:t>
            </a:r>
            <a:r>
              <a:rPr lang="cs-CZ" sz="2800" dirty="0"/>
              <a:t>]</a:t>
            </a:r>
          </a:p>
          <a:p>
            <a:pPr lvl="1"/>
            <a:r>
              <a:rPr lang="cs-CZ" sz="2400" dirty="0"/>
              <a:t>Based on catalyst mass (WHSV, weight hourly space velocity)</a:t>
            </a:r>
          </a:p>
          <a:p>
            <a:pPr lvl="2"/>
            <a:r>
              <a:rPr lang="cs-CZ" dirty="0"/>
              <a:t>weight of reactant per weight of catalyst per hour</a:t>
            </a:r>
          </a:p>
          <a:p>
            <a:pPr lvl="2"/>
            <a:endParaRPr lang="cs-CZ" dirty="0"/>
          </a:p>
          <a:p>
            <a:pPr lvl="1"/>
            <a:r>
              <a:rPr lang="cs-CZ" sz="2400" dirty="0"/>
              <a:t>Based on catalyst volume (GHSV or LHSV – gas/liquid…)</a:t>
            </a:r>
          </a:p>
          <a:p>
            <a:pPr lvl="2"/>
            <a:r>
              <a:rPr lang="cs-CZ" dirty="0"/>
              <a:t>Volume of feed gas@STP (</a:t>
            </a:r>
            <a:r>
              <a:rPr lang="cs-CZ" b="1" dirty="0"/>
              <a:t>reactant + gas vector</a:t>
            </a:r>
            <a:r>
              <a:rPr lang="cs-CZ" dirty="0"/>
              <a:t>) per volume of </a:t>
            </a:r>
            <a:r>
              <a:rPr lang="cs-CZ" b="1" dirty="0"/>
              <a:t>catalyst bed</a:t>
            </a:r>
            <a:r>
              <a:rPr lang="cs-CZ" dirty="0"/>
              <a:t> per hour</a:t>
            </a:r>
          </a:p>
          <a:p>
            <a:pPr lvl="2"/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611560" y="6021288"/>
            <a:ext cx="826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Be careful, contact time can be based on WHSV, GHSV, or LHSV!</a:t>
            </a:r>
          </a:p>
        </p:txBody>
      </p:sp>
    </p:spTree>
    <p:extLst>
      <p:ext uri="{BB962C8B-B14F-4D97-AF65-F5344CB8AC3E}">
        <p14:creationId xmlns:p14="http://schemas.microsoft.com/office/powerpoint/2010/main" val="865852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Space velocity and contact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cs-CZ" sz="2800" dirty="0"/>
              <a:t>Calculations with volumes always much less convenient than weight…</a:t>
            </a:r>
          </a:p>
          <a:p>
            <a:r>
              <a:rPr lang="cs-CZ" sz="2800" dirty="0"/>
              <a:t>So…Why is GHSV/LHSV important in heterogeneous catalysis??</a:t>
            </a:r>
            <a:endParaRPr lang="cs-CZ" dirty="0"/>
          </a:p>
          <a:p>
            <a:pPr lvl="2"/>
            <a:endParaRPr lang="cs-C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5616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2281" y="338559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4932040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32040" y="489776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187624" y="478684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1 unit of catalyst mass</a:t>
            </a:r>
          </a:p>
          <a:p>
            <a:r>
              <a:rPr lang="cs-CZ" sz="2400" b="1" dirty="0"/>
              <a:t>1 unit of catalyst volume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3491" y="478684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1 unit of catalyst mass</a:t>
            </a:r>
          </a:p>
          <a:p>
            <a:r>
              <a:rPr lang="cs-CZ" sz="2400" b="1" dirty="0"/>
              <a:t>1 unit of catalyst volume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60" y="489776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588" y="381764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10670" y="3817640"/>
            <a:ext cx="360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1 unit of linear gas velocity</a:t>
            </a:r>
          </a:p>
          <a:p>
            <a:r>
              <a:rPr lang="cs-CZ" sz="2400" b="1" dirty="0"/>
              <a:t>Feed of reactant constant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79122" y="4285692"/>
            <a:ext cx="0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09930" y="3850739"/>
            <a:ext cx="3842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0.5 unit of linear gas velocity</a:t>
            </a:r>
          </a:p>
          <a:p>
            <a:r>
              <a:rPr lang="cs-CZ" sz="2400" b="1" dirty="0"/>
              <a:t>Feed of reactant constant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2040" y="3709628"/>
            <a:ext cx="504056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755576" y="350331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971600" y="350483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755576" y="376240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971600" y="377192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5076056" y="3770404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5292080" y="377192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5076056" y="391480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5292080" y="392432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611560" y="6021288"/>
            <a:ext cx="6137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WHSV is constant. GHSV is different.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Conversion, yield, and selectivity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140926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Space velocity and contact time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7584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249" y="191683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899592" y="331808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1 unit of catalyst mass</a:t>
            </a:r>
          </a:p>
          <a:p>
            <a:r>
              <a:rPr lang="cs-CZ" sz="2400" dirty="0"/>
              <a:t>1 unit of catalyst volume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42900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5556" y="234888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4646" y="2348880"/>
            <a:ext cx="4822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1 unit of linear gas velocity [m</a:t>
            </a:r>
            <a:r>
              <a:rPr lang="cs-CZ" sz="2400" b="1" baseline="30000" dirty="0"/>
              <a:t>3</a:t>
            </a:r>
            <a:r>
              <a:rPr lang="cs-CZ" sz="2400" b="1" dirty="0"/>
              <a:t> h</a:t>
            </a:r>
            <a:r>
              <a:rPr lang="cs-CZ" sz="2400" b="1" baseline="30000" dirty="0"/>
              <a:t>–1</a:t>
            </a:r>
            <a:r>
              <a:rPr lang="cs-CZ" sz="2400" b="1" dirty="0"/>
              <a:t>]</a:t>
            </a:r>
          </a:p>
          <a:p>
            <a:r>
              <a:rPr lang="cs-CZ" sz="2400" dirty="0"/>
              <a:t>1 unit of reactant feed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203455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683568" y="203607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7544" y="229364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683568" y="230316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utoShape 2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4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6" name="Picture 6" descr="Výsledek obrázku pro mass flow cont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907704" y="6396335"/>
            <a:ext cx="280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Mass flow controller</a:t>
            </a:r>
            <a:endParaRPr lang="cs-CZ" sz="2400" dirty="0"/>
          </a:p>
        </p:txBody>
      </p:sp>
      <p:pic>
        <p:nvPicPr>
          <p:cNvPr id="20488" name="Picture 8" descr="Manual Bubble Flowmeter (Standard Version) flow meter volume 50 mL, pkg of 1 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7038"/>
            <a:ext cx="2717257" cy="3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292080" y="5946948"/>
            <a:ext cx="32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Soap bubble flow meter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04025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ýsledek obrázku pro automatic syringe p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90" y="3562390"/>
            <a:ext cx="39717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Space velocity and contact time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7584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249" y="191683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899592" y="331808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1 unit of catalyst mass</a:t>
            </a:r>
          </a:p>
          <a:p>
            <a:r>
              <a:rPr lang="cs-CZ" sz="2400" dirty="0"/>
              <a:t>1 unit of catalyst volume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42900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5556" y="234888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4646" y="2348880"/>
            <a:ext cx="4828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1 unit of linear gas velocity</a:t>
            </a:r>
          </a:p>
          <a:p>
            <a:r>
              <a:rPr lang="cs-CZ" sz="2400" b="1" dirty="0"/>
              <a:t>1 unit of reactant feed [g or cm</a:t>
            </a:r>
            <a:r>
              <a:rPr lang="cs-CZ" sz="2400" b="1" baseline="30000" dirty="0"/>
              <a:t>3</a:t>
            </a:r>
            <a:r>
              <a:rPr lang="cs-CZ" sz="2400" b="1" dirty="0"/>
              <a:t> h</a:t>
            </a:r>
            <a:r>
              <a:rPr lang="cs-CZ" sz="2400" b="1" baseline="30000" dirty="0"/>
              <a:t>–1</a:t>
            </a:r>
            <a:r>
              <a:rPr lang="cs-CZ" sz="2400" b="1" dirty="0"/>
              <a:t>]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203455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683568" y="203607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7544" y="229364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683568" y="230316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utoShape 2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4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5506366" y="2708919"/>
            <a:ext cx="37461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→ gas</a:t>
            </a:r>
          </a:p>
          <a:p>
            <a:r>
              <a:rPr lang="cs-CZ" sz="2400" dirty="0"/>
              <a:t>(= mass flow control, soap…)</a:t>
            </a:r>
          </a:p>
          <a:p>
            <a:r>
              <a:rPr lang="cs-CZ" sz="2400" dirty="0"/>
              <a:t>→ liquid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4128" y="6283885"/>
            <a:ext cx="3311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Automatic syringe pump</a:t>
            </a:r>
            <a:endParaRPr lang="cs-CZ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56176" y="3912645"/>
            <a:ext cx="102361" cy="2364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Výsledek obrázku pro chem bubb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15" y="4437112"/>
            <a:ext cx="12506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188957" y="6309320"/>
            <a:ext cx="3670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Vapor saturator (= bubbler)</a:t>
            </a:r>
            <a:endParaRPr lang="cs-CZ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553714" y="3909248"/>
            <a:ext cx="3602462" cy="1129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04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Space velocity and contact time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7584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249" y="191683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899592" y="3318083"/>
            <a:ext cx="4075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1 unit of catalyst mass [g]</a:t>
            </a:r>
          </a:p>
          <a:p>
            <a:r>
              <a:rPr lang="cs-CZ" sz="2400" b="1" dirty="0"/>
              <a:t>1 unit of catalyst volume [cm</a:t>
            </a:r>
            <a:r>
              <a:rPr lang="cs-CZ" sz="2400" b="1" baseline="30000" dirty="0"/>
              <a:t>3</a:t>
            </a:r>
            <a:r>
              <a:rPr lang="cs-CZ" sz="2400" b="1" dirty="0"/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42900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5556" y="234888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4646" y="2348880"/>
            <a:ext cx="360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1 unit of linear gas velocity</a:t>
            </a:r>
          </a:p>
          <a:p>
            <a:r>
              <a:rPr lang="cs-CZ" sz="2400" dirty="0"/>
              <a:t>1 unit of reactant feed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203455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683568" y="203607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7544" y="229364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683568" y="230316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utoShape 2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4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4974810" y="3717032"/>
            <a:ext cx="28204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→ dilute with inert </a:t>
            </a:r>
            <a:br>
              <a:rPr lang="cs-CZ" sz="2400" dirty="0"/>
            </a:br>
            <a:r>
              <a:rPr lang="cs-CZ" sz="2400" dirty="0"/>
              <a:t>     material to </a:t>
            </a:r>
            <a:br>
              <a:rPr lang="cs-CZ" sz="2400" dirty="0"/>
            </a:br>
            <a:r>
              <a:rPr lang="cs-CZ" sz="2400" dirty="0"/>
              <a:t>     a constant volume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5896" y="4917361"/>
            <a:ext cx="5310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Remember,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GHSV important for catalyst comparison</a:t>
            </a:r>
          </a:p>
        </p:txBody>
      </p:sp>
    </p:spTree>
    <p:extLst>
      <p:ext uri="{BB962C8B-B14F-4D97-AF65-F5344CB8AC3E}">
        <p14:creationId xmlns:p14="http://schemas.microsoft.com/office/powerpoint/2010/main" val="4188279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86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HW3: </a:t>
            </a:r>
            <a:r>
              <a:rPr lang="cs-CZ" sz="2800" dirty="0">
                <a:solidFill>
                  <a:schemeClr val="tx1"/>
                </a:solidFill>
              </a:rPr>
              <a:t>Ethanol dehydration </a:t>
            </a:r>
            <a:r>
              <a:rPr lang="cs-CZ" sz="2800" dirty="0" err="1">
                <a:solidFill>
                  <a:schemeClr val="tx1"/>
                </a:solidFill>
              </a:rPr>
              <a:t>over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192 mg of </a:t>
            </a:r>
            <a:r>
              <a:rPr lang="cs-CZ" sz="2800" dirty="0">
                <a:solidFill>
                  <a:schemeClr val="tx1"/>
                </a:solidFill>
              </a:rPr>
              <a:t>Al-SiO</a:t>
            </a:r>
            <a:r>
              <a:rPr lang="cs-CZ" sz="2800" baseline="-250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 catalyst, gas phase, fixed bed reactor, 240 °C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5699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>
                <a:solidFill>
                  <a:schemeClr val="tx1"/>
                </a:solidFill>
              </a:rPr>
              <a:t>Feed: 4.4 mol% ethanol, the rest being flowing N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 (40 cm</a:t>
            </a:r>
            <a:r>
              <a:rPr lang="cs-CZ" sz="2400" baseline="30000" dirty="0">
                <a:solidFill>
                  <a:schemeClr val="tx1"/>
                </a:solidFill>
              </a:rPr>
              <a:t>3</a:t>
            </a:r>
            <a:r>
              <a:rPr lang="cs-CZ" sz="2400" dirty="0">
                <a:solidFill>
                  <a:schemeClr val="tx1"/>
                </a:solidFill>
              </a:rPr>
              <a:t> min</a:t>
            </a:r>
            <a:r>
              <a:rPr lang="cs-CZ" sz="2400" baseline="30000" dirty="0">
                <a:solidFill>
                  <a:schemeClr val="tx1"/>
                </a:solidFill>
              </a:rPr>
              <a:t>−1</a:t>
            </a:r>
            <a:r>
              <a:rPr lang="cs-CZ" sz="2400" dirty="0">
                <a:solidFill>
                  <a:schemeClr val="tx1"/>
                </a:solidFill>
              </a:rPr>
              <a:t> @STP)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Analysis of the products by GC-FID: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2.326 mol% ethylene, 0.332 mol% diethylether, water from dehydration rxn, ethanol 1.553 mol%, the rest being N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 (constant)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b="1" dirty="0">
                <a:solidFill>
                  <a:schemeClr val="tx1"/>
                </a:solidFill>
              </a:rPr>
              <a:t>Calculate conversion, selectivity to ethylene and diethylether + their </a:t>
            </a:r>
            <a:r>
              <a:rPr lang="cs-CZ" sz="2400" b="1" dirty="0" err="1">
                <a:solidFill>
                  <a:schemeClr val="tx1"/>
                </a:solidFill>
              </a:rPr>
              <a:t>yields</a:t>
            </a:r>
            <a:r>
              <a:rPr lang="cs-CZ" sz="2400" b="1" dirty="0">
                <a:solidFill>
                  <a:schemeClr val="tx1"/>
                </a:solidFill>
              </a:rPr>
              <a:t>.</a:t>
            </a:r>
            <a:r>
              <a:rPr lang="en-US" sz="2400" b="1" dirty="0">
                <a:solidFill>
                  <a:schemeClr val="tx1"/>
                </a:solidFill>
              </a:rPr>
              <a:t> Calculate carbon balance. Calculate WHSV.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412776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>
                <a:solidFill>
                  <a:schemeClr val="tx1"/>
                </a:solidFill>
              </a:rPr>
              <a:t>C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</a:rPr>
              <a:t>5</a:t>
            </a:r>
            <a:r>
              <a:rPr lang="cs-CZ" sz="2400" dirty="0">
                <a:solidFill>
                  <a:schemeClr val="tx1"/>
                </a:solidFill>
              </a:rPr>
              <a:t>OH → C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</a:rPr>
              <a:t>4</a:t>
            </a:r>
            <a:r>
              <a:rPr lang="cs-CZ" sz="2400" dirty="0">
                <a:solidFill>
                  <a:schemeClr val="tx1"/>
                </a:solidFill>
              </a:rPr>
              <a:t> + H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O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2 C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</a:rPr>
              <a:t>5</a:t>
            </a:r>
            <a:r>
              <a:rPr lang="cs-CZ" sz="2400" dirty="0">
                <a:solidFill>
                  <a:schemeClr val="tx1"/>
                </a:solidFill>
              </a:rPr>
              <a:t>OH → C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</a:rPr>
              <a:t>5</a:t>
            </a:r>
            <a:r>
              <a:rPr lang="cs-CZ" sz="2400" dirty="0">
                <a:solidFill>
                  <a:schemeClr val="tx1"/>
                </a:solidFill>
              </a:rPr>
              <a:t>OC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</a:rPr>
              <a:t>5</a:t>
            </a:r>
            <a:r>
              <a:rPr lang="cs-CZ" sz="2400" dirty="0">
                <a:solidFill>
                  <a:schemeClr val="tx1"/>
                </a:solidFill>
              </a:rPr>
              <a:t> + H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O</a:t>
            </a: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Important terms</a:t>
            </a:r>
          </a:p>
          <a:p>
            <a:pPr lvl="1"/>
            <a:r>
              <a:rPr lang="cs-CZ" dirty="0"/>
              <a:t>Rate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Arrhenius equation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33104"/>
            <a:ext cx="5419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88" y="5229200"/>
            <a:ext cx="1438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1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Important terms</a:t>
            </a:r>
          </a:p>
          <a:p>
            <a:pPr lvl="1"/>
            <a:r>
              <a:rPr lang="cs-CZ" dirty="0"/>
              <a:t>Reaction order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For elementary reactions </a:t>
            </a:r>
            <a:r>
              <a:rPr lang="el-GR" dirty="0"/>
              <a:t>α</a:t>
            </a:r>
            <a:r>
              <a:rPr lang="cs-CZ" dirty="0"/>
              <a:t>, </a:t>
            </a:r>
            <a:r>
              <a:rPr lang="el-GR" dirty="0"/>
              <a:t>β</a:t>
            </a:r>
            <a:r>
              <a:rPr lang="cs-CZ" dirty="0"/>
              <a:t> = whole numbers (integers)</a:t>
            </a:r>
          </a:p>
          <a:p>
            <a:pPr lvl="1"/>
            <a:r>
              <a:rPr lang="cs-CZ" dirty="0"/>
              <a:t>For non-elementary reactions (i.e. catalytic reactions) </a:t>
            </a:r>
            <a:r>
              <a:rPr lang="el-GR" dirty="0"/>
              <a:t>α</a:t>
            </a:r>
            <a:r>
              <a:rPr lang="cs-CZ" dirty="0"/>
              <a:t>, </a:t>
            </a:r>
            <a:r>
              <a:rPr lang="el-GR" dirty="0"/>
              <a:t>β</a:t>
            </a:r>
            <a:r>
              <a:rPr lang="cs-CZ" dirty="0"/>
              <a:t> = non-integers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190875"/>
            <a:ext cx="2028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837806"/>
            <a:ext cx="3914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98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3198881-CF03-430D-818D-ADEFFACB7F98}"/>
              </a:ext>
            </a:extLst>
          </p:cNvPr>
          <p:cNvSpPr/>
          <p:nvPr/>
        </p:nvSpPr>
        <p:spPr>
          <a:xfrm>
            <a:off x="107504" y="5877272"/>
            <a:ext cx="4176464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Important terms</a:t>
            </a:r>
          </a:p>
          <a:p>
            <a:pPr lvl="1"/>
            <a:r>
              <a:rPr lang="cs-CZ" dirty="0"/>
              <a:t>Reaction order</a:t>
            </a:r>
          </a:p>
          <a:p>
            <a:pPr lvl="2"/>
            <a:r>
              <a:rPr lang="cs-CZ" dirty="0"/>
              <a:t>Can be negative!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4705"/>
            <a:ext cx="8693145" cy="19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3284984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163885" y="5949280"/>
            <a:ext cx="4048075" cy="7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82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Important terms</a:t>
            </a:r>
          </a:p>
          <a:p>
            <a:pPr lvl="1"/>
            <a:r>
              <a:rPr lang="cs-CZ" dirty="0"/>
              <a:t>Reaction order</a:t>
            </a:r>
          </a:p>
          <a:p>
            <a:pPr lvl="2"/>
            <a:r>
              <a:rPr lang="cs-CZ" dirty="0"/>
              <a:t>Example: Determination of reaction order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286125"/>
            <a:ext cx="122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5" y="3629025"/>
            <a:ext cx="1952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7" y="4279007"/>
            <a:ext cx="6438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03649" y="6093296"/>
            <a:ext cx="2695575" cy="571500"/>
            <a:chOff x="3203649" y="6093296"/>
            <a:chExt cx="2695575" cy="57150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649" y="6093296"/>
              <a:ext cx="26955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292080" y="6093296"/>
              <a:ext cx="535136" cy="5715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885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2336</Words>
  <Application>Microsoft Office PowerPoint</Application>
  <PresentationFormat>Předvádění na obrazovce (4:3)</PresentationFormat>
  <Paragraphs>373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Cambria Math</vt:lpstr>
      <vt:lpstr>Office Theme</vt:lpstr>
      <vt:lpstr>Heterogeneous catalysis (C9981)</vt:lpstr>
      <vt:lpstr>Definition</vt:lpstr>
      <vt:lpstr>Catalytic cycle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Homework 2</vt:lpstr>
      <vt:lpstr>Homework 2</vt:lpstr>
      <vt:lpstr>Mechanisms of catalytic reactions</vt:lpstr>
      <vt:lpstr>Mechanisms of catalytic reactions</vt:lpstr>
      <vt:lpstr>Langmuir</vt:lpstr>
      <vt:lpstr>Langmuir</vt:lpstr>
      <vt:lpstr>Langmuir</vt:lpstr>
      <vt:lpstr>Mechanisms of catalytic reactions</vt:lpstr>
      <vt:lpstr>Langmuir-Hinshelwood</vt:lpstr>
      <vt:lpstr>Mechanisms of catalytic reactions</vt:lpstr>
      <vt:lpstr>Eley-Rideal</vt:lpstr>
      <vt:lpstr>Mechanisms of catalytic reactions</vt:lpstr>
      <vt:lpstr>Mars-van Krevelen</vt:lpstr>
      <vt:lpstr>Mars-van Krevelen</vt:lpstr>
      <vt:lpstr>Mars-van Krevelen</vt:lpstr>
      <vt:lpstr>Prezentace aplikace PowerPoint</vt:lpstr>
      <vt:lpstr>Thermodynamics + steps of cat reaction</vt:lpstr>
      <vt:lpstr>Steps of catalytic rxns</vt:lpstr>
      <vt:lpstr>Steps of catalytic rxns</vt:lpstr>
      <vt:lpstr>Thermodynamics vs. kinetics</vt:lpstr>
      <vt:lpstr>Rate determining step</vt:lpstr>
      <vt:lpstr>Rate determining step</vt:lpstr>
      <vt:lpstr>Rate determining step</vt:lpstr>
      <vt:lpstr>Rate determining step</vt:lpstr>
      <vt:lpstr>Rate determining step</vt:lpstr>
      <vt:lpstr>Diffusional limitation</vt:lpstr>
      <vt:lpstr>Diffusional limitation</vt:lpstr>
      <vt:lpstr>Diffusional limitation</vt:lpstr>
      <vt:lpstr>Diffusional limitation</vt:lpstr>
      <vt:lpstr>Diffusional limitation</vt:lpstr>
      <vt:lpstr>Diffusional limitation</vt:lpstr>
      <vt:lpstr>Diffusional limitations</vt:lpstr>
      <vt:lpstr>Diffusional limitations</vt:lpstr>
      <vt:lpstr>Diffusional limitations</vt:lpstr>
      <vt:lpstr>Diffusional limitations</vt:lpstr>
      <vt:lpstr>Diffusional limitations</vt:lpstr>
      <vt:lpstr>Space velocity and contact time</vt:lpstr>
      <vt:lpstr>Space velocity and contact time</vt:lpstr>
      <vt:lpstr>Space velocity and contact time</vt:lpstr>
      <vt:lpstr>Space velocity and contact time</vt:lpstr>
      <vt:lpstr>Space velocity and contact time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 (C9981)</dc:title>
  <dc:creator>ales.styskalik</dc:creator>
  <cp:lastModifiedBy>Aleš Stýskalík</cp:lastModifiedBy>
  <cp:revision>123</cp:revision>
  <dcterms:created xsi:type="dcterms:W3CDTF">2019-10-16T03:38:43Z</dcterms:created>
  <dcterms:modified xsi:type="dcterms:W3CDTF">2021-09-16T19:46:22Z</dcterms:modified>
</cp:coreProperties>
</file>