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16" r:id="rId2"/>
    <p:sldId id="256" r:id="rId3"/>
    <p:sldId id="257" r:id="rId4"/>
    <p:sldId id="304" r:id="rId5"/>
    <p:sldId id="308" r:id="rId6"/>
    <p:sldId id="264" r:id="rId7"/>
    <p:sldId id="258" r:id="rId8"/>
    <p:sldId id="259" r:id="rId9"/>
    <p:sldId id="260" r:id="rId10"/>
    <p:sldId id="261" r:id="rId11"/>
    <p:sldId id="262" r:id="rId12"/>
    <p:sldId id="263" r:id="rId13"/>
    <p:sldId id="302" r:id="rId14"/>
    <p:sldId id="303" r:id="rId15"/>
    <p:sldId id="318" r:id="rId16"/>
    <p:sldId id="319" r:id="rId17"/>
    <p:sldId id="320" r:id="rId18"/>
    <p:sldId id="265" r:id="rId19"/>
    <p:sldId id="267" r:id="rId20"/>
    <p:sldId id="266" r:id="rId21"/>
    <p:sldId id="268" r:id="rId22"/>
    <p:sldId id="270" r:id="rId23"/>
    <p:sldId id="271" r:id="rId24"/>
    <p:sldId id="272" r:id="rId25"/>
    <p:sldId id="273" r:id="rId26"/>
    <p:sldId id="293" r:id="rId27"/>
    <p:sldId id="274" r:id="rId28"/>
    <p:sldId id="275" r:id="rId29"/>
    <p:sldId id="276" r:id="rId30"/>
    <p:sldId id="277" r:id="rId31"/>
    <p:sldId id="278" r:id="rId32"/>
    <p:sldId id="280" r:id="rId33"/>
    <p:sldId id="281" r:id="rId34"/>
    <p:sldId id="282" r:id="rId35"/>
    <p:sldId id="283" r:id="rId36"/>
    <p:sldId id="285" r:id="rId37"/>
    <p:sldId id="284" r:id="rId38"/>
    <p:sldId id="286" r:id="rId39"/>
    <p:sldId id="287" r:id="rId40"/>
    <p:sldId id="288" r:id="rId41"/>
    <p:sldId id="289" r:id="rId42"/>
    <p:sldId id="291" r:id="rId43"/>
    <p:sldId id="292" r:id="rId44"/>
    <p:sldId id="305" r:id="rId45"/>
    <p:sldId id="306" r:id="rId46"/>
    <p:sldId id="317" r:id="rId47"/>
    <p:sldId id="307" r:id="rId48"/>
    <p:sldId id="294" r:id="rId49"/>
    <p:sldId id="295" r:id="rId50"/>
    <p:sldId id="296" r:id="rId51"/>
    <p:sldId id="297" r:id="rId52"/>
    <p:sldId id="298" r:id="rId53"/>
    <p:sldId id="300" r:id="rId54"/>
    <p:sldId id="301" r:id="rId5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EA0BE-83E6-4DC5-A698-63AED766C19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BC05D-E65D-4BC4-92CF-3ABB927592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42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BC05D-E65D-4BC4-92CF-3ABB927592B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24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47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04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8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0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49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461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15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517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2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75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57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4F2C1-58EC-41F7-936C-E44B6C1CCD05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45569-7F4D-4C87-B165-E3E47BE079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1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Homework</a:t>
            </a:r>
            <a:r>
              <a:rPr lang="en-US" dirty="0"/>
              <a:t> 4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733256"/>
            <a:ext cx="5760640" cy="5760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400" dirty="0"/>
              <a:t>Selectivity = 90 % in all cases; WHSV = 15.5 h</a:t>
            </a:r>
            <a:r>
              <a:rPr lang="cs-CZ" sz="2400" baseline="30000" dirty="0"/>
              <a:t>–1</a:t>
            </a:r>
            <a:r>
              <a:rPr lang="cs-CZ" sz="24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12382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03821"/>
            <a:ext cx="12287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627784" y="1988840"/>
            <a:ext cx="129614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552475" y="1700808"/>
            <a:ext cx="362000" cy="118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2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55776" y="2068623"/>
            <a:ext cx="1349028" cy="59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-2 MeOH</a:t>
            </a:r>
            <a:endParaRPr lang="cs-CZ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55776" y="1412776"/>
            <a:ext cx="1349028" cy="59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TiO</a:t>
            </a:r>
            <a:r>
              <a:rPr lang="cs-CZ" sz="2400" baseline="-25000" dirty="0"/>
              <a:t>2</a:t>
            </a:r>
            <a:r>
              <a:rPr lang="cs-CZ" sz="2400" dirty="0"/>
              <a:t>/SiO</a:t>
            </a:r>
            <a:r>
              <a:rPr lang="cs-CZ" sz="2400" baseline="-25000" dirty="0"/>
              <a:t>2</a:t>
            </a:r>
            <a:endParaRPr lang="cs-CZ" baseline="-25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1520" y="3212976"/>
          <a:ext cx="583264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1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Temperature [°C]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Conversion sample 1 (4.2 wt% Ti)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Conversion sample 2 (0.9 wt% Ti)</a:t>
                      </a:r>
                      <a:r>
                        <a:rPr lang="cs-CZ" baseline="0" dirty="0"/>
                        <a:t> [%]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>
          <a:xfrm>
            <a:off x="5724128" y="1268760"/>
            <a:ext cx="3312368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Gas phase transesterification</a:t>
            </a:r>
          </a:p>
          <a:p>
            <a:r>
              <a:rPr lang="cs-CZ" sz="2400" dirty="0"/>
              <a:t>Continuous flow fixed bed reactor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156176" y="3212976"/>
            <a:ext cx="2880320" cy="3528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Create Arrhenius plots for both catalysts (plot ln k [mol</a:t>
            </a:r>
            <a:r>
              <a:rPr lang="cs-CZ" sz="2400" baseline="-25000" dirty="0"/>
              <a:t>LD</a:t>
            </a:r>
            <a:r>
              <a:rPr lang="cs-CZ" sz="2400" dirty="0"/>
              <a:t> g</a:t>
            </a:r>
            <a:r>
              <a:rPr lang="cs-CZ" sz="2400" baseline="-25000" dirty="0"/>
              <a:t>cat</a:t>
            </a:r>
            <a:r>
              <a:rPr lang="cs-CZ" sz="2400" baseline="30000" dirty="0"/>
              <a:t>–1</a:t>
            </a:r>
            <a:r>
              <a:rPr lang="cs-CZ" sz="2400" dirty="0"/>
              <a:t> h</a:t>
            </a:r>
            <a:r>
              <a:rPr lang="cs-CZ" sz="2400" baseline="30000" dirty="0"/>
              <a:t>–1</a:t>
            </a:r>
            <a:r>
              <a:rPr lang="cs-CZ" sz="2400" dirty="0"/>
              <a:t>] vs. 1000/T [K</a:t>
            </a:r>
            <a:r>
              <a:rPr lang="cs-CZ" sz="2400" baseline="30000" dirty="0"/>
              <a:t>–1</a:t>
            </a:r>
            <a:r>
              <a:rPr lang="cs-CZ" sz="2400" dirty="0"/>
              <a:t>]</a:t>
            </a:r>
          </a:p>
          <a:p>
            <a:r>
              <a:rPr lang="cs-CZ" sz="2400" dirty="0"/>
              <a:t>Estimate apparent E</a:t>
            </a:r>
            <a:r>
              <a:rPr lang="cs-CZ" sz="2400" baseline="-25000" dirty="0"/>
              <a:t>a</a:t>
            </a:r>
            <a:r>
              <a:rPr lang="cs-CZ" sz="2400" dirty="0"/>
              <a:t> and A from Arrhenius equation</a:t>
            </a:r>
          </a:p>
          <a:p>
            <a:r>
              <a:rPr lang="cs-CZ" sz="2400" dirty="0"/>
              <a:t>What makes the difference between these two catalysts?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6309320"/>
            <a:ext cx="32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ACS Catal.</a:t>
            </a:r>
            <a:r>
              <a:rPr lang="cs-CZ" dirty="0"/>
              <a:t> 2018, 8, 9, 8130–8139</a:t>
            </a:r>
          </a:p>
        </p:txBody>
      </p:sp>
    </p:spTree>
    <p:extLst>
      <p:ext uri="{BB962C8B-B14F-4D97-AF65-F5344CB8AC3E}">
        <p14:creationId xmlns:p14="http://schemas.microsoft.com/office/powerpoint/2010/main" val="3940800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bulk catalysts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5153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11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bulk catalysts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5" y="1340768"/>
            <a:ext cx="835077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7501285" cy="42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95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562" y="3212976"/>
            <a:ext cx="424192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bulk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1556792"/>
            <a:ext cx="31683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◊  </a:t>
            </a:r>
            <a:r>
              <a:rPr lang="el-GR" sz="2000" dirty="0"/>
              <a:t>γ</a:t>
            </a:r>
            <a:r>
              <a:rPr lang="cs-CZ" sz="2000" dirty="0"/>
              <a:t>-AlOOH</a:t>
            </a:r>
          </a:p>
          <a:p>
            <a:pPr marL="0" indent="0">
              <a:buNone/>
            </a:pPr>
            <a:r>
              <a:rPr lang="el-GR" sz="2000" dirty="0"/>
              <a:t>●</a:t>
            </a:r>
            <a:r>
              <a:rPr lang="cs-CZ" sz="2000" dirty="0"/>
              <a:t>  </a:t>
            </a:r>
            <a:r>
              <a:rPr lang="el-GR" sz="2000" dirty="0"/>
              <a:t>α</a:t>
            </a:r>
            <a:r>
              <a:rPr lang="cs-CZ" sz="2000" dirty="0"/>
              <a:t>-Al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  <a:r>
              <a:rPr lang="cs-CZ" sz="2000" baseline="-25000" dirty="0"/>
              <a:t>3</a:t>
            </a:r>
          </a:p>
          <a:p>
            <a:pPr marL="0" indent="0">
              <a:buNone/>
            </a:pPr>
            <a:r>
              <a:rPr lang="el-GR" sz="2000" dirty="0"/>
              <a:t>Δ</a:t>
            </a:r>
            <a:r>
              <a:rPr lang="cs-CZ" sz="2000" dirty="0"/>
              <a:t>  </a:t>
            </a:r>
            <a:r>
              <a:rPr lang="el-GR" sz="2000" dirty="0"/>
              <a:t>α</a:t>
            </a:r>
            <a:r>
              <a:rPr lang="cs-CZ" sz="2000" dirty="0"/>
              <a:t>-AlOOH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" y="1253832"/>
            <a:ext cx="4641837" cy="56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090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98" y="4438013"/>
            <a:ext cx="2423948" cy="233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bulk catalysts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248472" cy="363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8" y="1340768"/>
            <a:ext cx="8877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45768"/>
            <a:ext cx="2563226" cy="239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039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bulk catalysts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77" y="2060848"/>
            <a:ext cx="767715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587652" y="1628800"/>
            <a:ext cx="1928564" cy="48245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9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DE02F-70E0-4E79-B18C-1E036BD8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of bulk catalysts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772AA-C3C7-48F7-A58A-48E5FC95F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Flame spray pyrolysis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17656A-1814-4D5F-83EE-B52899EF2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60" y="2306755"/>
            <a:ext cx="6413679" cy="15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8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12FBFB-6E3C-401F-8CD6-F28A81D0A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972" y="188640"/>
            <a:ext cx="6470055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3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AA4C4C-DA85-496F-92A0-B09DCF19A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of bulk catalysts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2360F7-AFE7-4D4E-A87F-891B04E2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Flame spray pyrolysis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929A3D-C9CD-4E6F-AB53-C154C9FA8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73490"/>
            <a:ext cx="3116687" cy="44098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0E9C8E-4872-4AA0-BFCA-69ADC57D0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1" y="2390890"/>
            <a:ext cx="4845224" cy="5696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5D51DF5-3F31-4589-B15F-133C4EF22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601" y="3020790"/>
            <a:ext cx="4615691" cy="372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3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Types of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Bulk catalysts</a:t>
            </a:r>
          </a:p>
          <a:p>
            <a:r>
              <a:rPr lang="cs-CZ" b="1" dirty="0"/>
              <a:t>Supported catalysts</a:t>
            </a:r>
          </a:p>
          <a:p>
            <a:r>
              <a:rPr lang="cs-CZ" dirty="0"/>
              <a:t>Malaxed-agglomerated catalysts</a:t>
            </a:r>
          </a:p>
        </p:txBody>
      </p:sp>
    </p:spTree>
    <p:extLst>
      <p:ext uri="{BB962C8B-B14F-4D97-AF65-F5344CB8AC3E}">
        <p14:creationId xmlns:p14="http://schemas.microsoft.com/office/powerpoint/2010/main" val="1175142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Properties of catalyst supports</a:t>
            </a:r>
          </a:p>
          <a:p>
            <a:pPr lvl="1"/>
            <a:r>
              <a:rPr lang="cs-CZ" dirty="0"/>
              <a:t>Cheap</a:t>
            </a:r>
          </a:p>
          <a:p>
            <a:pPr lvl="1"/>
            <a:r>
              <a:rPr lang="cs-CZ" dirty="0"/>
              <a:t>Porous</a:t>
            </a:r>
          </a:p>
          <a:p>
            <a:pPr lvl="1"/>
            <a:r>
              <a:rPr lang="cs-CZ" dirty="0"/>
              <a:t>Thermally, mechanically, and chemically stable</a:t>
            </a:r>
          </a:p>
          <a:p>
            <a:pPr lvl="1"/>
            <a:r>
              <a:rPr lang="cs-CZ" dirty="0"/>
              <a:t>…</a:t>
            </a:r>
          </a:p>
          <a:p>
            <a:r>
              <a:rPr lang="cs-CZ" dirty="0"/>
              <a:t>Role of catalyst supports (non-innocent)</a:t>
            </a:r>
          </a:p>
          <a:p>
            <a:pPr lvl="1"/>
            <a:r>
              <a:rPr lang="cs-CZ" dirty="0"/>
              <a:t>Porosity/hydrophobicity vs. Activity/selectivity</a:t>
            </a:r>
          </a:p>
          <a:p>
            <a:pPr lvl="1"/>
            <a:r>
              <a:rPr lang="cs-CZ" dirty="0"/>
              <a:t>O, H, N,…bank (MvK mechanism)</a:t>
            </a:r>
          </a:p>
          <a:p>
            <a:pPr lvl="1"/>
            <a:r>
              <a:rPr lang="cs-CZ" dirty="0"/>
              <a:t>Electron donor/acceptor (Haber-Bosch)</a:t>
            </a:r>
          </a:p>
          <a:p>
            <a:pPr lvl="1"/>
            <a:r>
              <a:rPr lang="cs-CZ" dirty="0"/>
              <a:t>…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700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Heterogeneous catalysis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Lecture 3</a:t>
            </a:r>
          </a:p>
          <a:p>
            <a:r>
              <a:rPr lang="cs-CZ" dirty="0"/>
              <a:t>Catalysts preparation</a:t>
            </a:r>
          </a:p>
        </p:txBody>
      </p:sp>
    </p:spTree>
    <p:extLst>
      <p:ext uri="{BB962C8B-B14F-4D97-AF65-F5344CB8AC3E}">
        <p14:creationId xmlns:p14="http://schemas.microsoft.com/office/powerpoint/2010/main" val="4266515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Three types of interaction between support and active phase</a:t>
            </a:r>
          </a:p>
          <a:p>
            <a:pPr lvl="1"/>
            <a:r>
              <a:rPr lang="cs-CZ" dirty="0"/>
              <a:t>Weak </a:t>
            </a:r>
          </a:p>
          <a:p>
            <a:pPr lvl="1"/>
            <a:r>
              <a:rPr lang="cs-CZ" dirty="0"/>
              <a:t>Electrostatic</a:t>
            </a:r>
          </a:p>
          <a:p>
            <a:pPr lvl="1"/>
            <a:r>
              <a:rPr lang="cs-CZ" dirty="0"/>
              <a:t>Covalent</a:t>
            </a:r>
          </a:p>
        </p:txBody>
      </p:sp>
    </p:spTree>
    <p:extLst>
      <p:ext uri="{BB962C8B-B14F-4D97-AF65-F5344CB8AC3E}">
        <p14:creationId xmlns:p14="http://schemas.microsoft.com/office/powerpoint/2010/main" val="4074459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Weak interaction = </a:t>
            </a:r>
            <a:r>
              <a:rPr lang="cs-CZ" b="1" dirty="0"/>
              <a:t>Impregnation methods</a:t>
            </a:r>
          </a:p>
          <a:p>
            <a:pPr lvl="1"/>
            <a:r>
              <a:rPr lang="cs-CZ" dirty="0"/>
              <a:t>Wet impregnation</a:t>
            </a:r>
          </a:p>
          <a:p>
            <a:pPr lvl="2"/>
            <a:r>
              <a:rPr lang="cs-CZ" dirty="0"/>
              <a:t>Suspension of support (e.g. SiO</a:t>
            </a:r>
            <a:r>
              <a:rPr lang="cs-CZ" baseline="-25000" dirty="0"/>
              <a:t>2</a:t>
            </a:r>
            <a:r>
              <a:rPr lang="cs-CZ" dirty="0"/>
              <a:t> in water)</a:t>
            </a:r>
          </a:p>
          <a:p>
            <a:pPr lvl="2"/>
            <a:r>
              <a:rPr lang="cs-CZ" dirty="0"/>
              <a:t>Solution of metal salt (e.g. Cu(NO</a:t>
            </a:r>
            <a:r>
              <a:rPr lang="cs-CZ" baseline="-25000" dirty="0"/>
              <a:t>3</a:t>
            </a:r>
            <a:r>
              <a:rPr lang="cs-CZ" dirty="0"/>
              <a:t>)</a:t>
            </a:r>
            <a:r>
              <a:rPr lang="cs-CZ" baseline="-25000" dirty="0"/>
              <a:t>2</a:t>
            </a:r>
            <a:r>
              <a:rPr lang="cs-CZ" dirty="0"/>
              <a:t> in water)</a:t>
            </a:r>
          </a:p>
          <a:p>
            <a:pPr lvl="2"/>
            <a:r>
              <a:rPr lang="cs-CZ" dirty="0"/>
              <a:t>Mixed together (suspension)</a:t>
            </a:r>
          </a:p>
          <a:p>
            <a:pPr lvl="2"/>
            <a:r>
              <a:rPr lang="cs-CZ" dirty="0"/>
              <a:t>Cu</a:t>
            </a:r>
            <a:r>
              <a:rPr lang="cs-CZ" baseline="30000" dirty="0"/>
              <a:t>2+</a:t>
            </a:r>
            <a:r>
              <a:rPr lang="cs-CZ" dirty="0"/>
              <a:t> cations diffuse into the pores of SiO</a:t>
            </a:r>
            <a:r>
              <a:rPr lang="cs-CZ" baseline="-25000" dirty="0"/>
              <a:t>2</a:t>
            </a:r>
            <a:r>
              <a:rPr lang="cs-CZ" dirty="0"/>
              <a:t> support (=we need to wait for enough </a:t>
            </a:r>
            <a:r>
              <a:rPr lang="cs-CZ" b="1" dirty="0"/>
              <a:t>long</a:t>
            </a:r>
            <a:r>
              <a:rPr lang="cs-CZ" dirty="0"/>
              <a:t> time, Fick laws) </a:t>
            </a:r>
          </a:p>
          <a:p>
            <a:pPr lvl="2"/>
            <a:r>
              <a:rPr lang="cs-CZ" dirty="0"/>
              <a:t>Drying, calcination (= formation of Cu</a:t>
            </a:r>
            <a:r>
              <a:rPr lang="cs-CZ" baseline="-25000" dirty="0"/>
              <a:t>2</a:t>
            </a:r>
            <a:r>
              <a:rPr lang="cs-CZ" dirty="0"/>
              <a:t>O NPs on SiO</a:t>
            </a:r>
            <a:r>
              <a:rPr lang="cs-CZ" baseline="-25000" dirty="0"/>
              <a:t>2</a:t>
            </a:r>
            <a:r>
              <a:rPr lang="cs-CZ" dirty="0"/>
              <a:t>), (reduction of Cu</a:t>
            </a:r>
            <a:r>
              <a:rPr lang="cs-CZ" baseline="-25000" dirty="0"/>
              <a:t>2</a:t>
            </a:r>
            <a:r>
              <a:rPr lang="cs-CZ" dirty="0"/>
              <a:t>O to Cu NPs)</a:t>
            </a:r>
          </a:p>
          <a:p>
            <a:pPr lvl="2"/>
            <a:r>
              <a:rPr lang="cs-CZ" dirty="0"/>
              <a:t>Disadvantages: Time, homogeneity.</a:t>
            </a:r>
          </a:p>
        </p:txBody>
      </p:sp>
    </p:spTree>
    <p:extLst>
      <p:ext uri="{BB962C8B-B14F-4D97-AF65-F5344CB8AC3E}">
        <p14:creationId xmlns:p14="http://schemas.microsoft.com/office/powerpoint/2010/main" val="1496479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Weak interaction = Impregnation methods</a:t>
            </a:r>
          </a:p>
          <a:p>
            <a:pPr lvl="1"/>
            <a:r>
              <a:rPr lang="cs-CZ" dirty="0"/>
              <a:t>Dry impregnation (Incipient wetness impregnation)</a:t>
            </a:r>
          </a:p>
          <a:p>
            <a:pPr lvl="2"/>
            <a:r>
              <a:rPr lang="cs-CZ" dirty="0"/>
              <a:t>Dry support, pores full of gas (e.g. SiO</a:t>
            </a:r>
            <a:r>
              <a:rPr lang="cs-CZ" baseline="-25000" dirty="0"/>
              <a:t>2</a:t>
            </a:r>
            <a:r>
              <a:rPr lang="cs-CZ" dirty="0"/>
              <a:t> in ambient air)</a:t>
            </a:r>
          </a:p>
          <a:p>
            <a:pPr lvl="2"/>
            <a:r>
              <a:rPr lang="cs-CZ" dirty="0"/>
              <a:t>Solution of metal salt, V = pore volume (e.g. Cu(NO</a:t>
            </a:r>
            <a:r>
              <a:rPr lang="cs-CZ" baseline="-25000" dirty="0"/>
              <a:t>3</a:t>
            </a:r>
            <a:r>
              <a:rPr lang="cs-CZ" dirty="0"/>
              <a:t>)</a:t>
            </a:r>
            <a:r>
              <a:rPr lang="cs-CZ" baseline="-25000" dirty="0"/>
              <a:t>2</a:t>
            </a:r>
            <a:r>
              <a:rPr lang="cs-CZ" dirty="0"/>
              <a:t> in water)</a:t>
            </a:r>
          </a:p>
          <a:p>
            <a:pPr lvl="2"/>
            <a:r>
              <a:rPr lang="cs-CZ" dirty="0"/>
              <a:t>Mixed together (paste)</a:t>
            </a:r>
          </a:p>
          <a:p>
            <a:pPr lvl="2"/>
            <a:r>
              <a:rPr lang="cs-CZ" dirty="0"/>
              <a:t>Capillary elevation (</a:t>
            </a:r>
            <a:r>
              <a:rPr lang="cs-CZ" b="1" dirty="0"/>
              <a:t>fast</a:t>
            </a:r>
            <a:r>
              <a:rPr lang="cs-CZ" dirty="0"/>
              <a:t>) brings Cu</a:t>
            </a:r>
            <a:r>
              <a:rPr lang="cs-CZ" baseline="30000" dirty="0"/>
              <a:t>2+</a:t>
            </a:r>
            <a:r>
              <a:rPr lang="cs-CZ" dirty="0"/>
              <a:t> solution directly into the pores (concentration gradients might occur – pore size!)</a:t>
            </a:r>
          </a:p>
          <a:p>
            <a:pPr lvl="2"/>
            <a:r>
              <a:rPr lang="cs-CZ" dirty="0"/>
              <a:t>Drying, calcination (= formation of Cu</a:t>
            </a:r>
            <a:r>
              <a:rPr lang="cs-CZ" baseline="-25000" dirty="0"/>
              <a:t>2</a:t>
            </a:r>
            <a:r>
              <a:rPr lang="cs-CZ" dirty="0"/>
              <a:t>O NPs on SiO</a:t>
            </a:r>
            <a:r>
              <a:rPr lang="cs-CZ" baseline="-25000" dirty="0"/>
              <a:t>2</a:t>
            </a:r>
            <a:r>
              <a:rPr lang="cs-CZ" dirty="0"/>
              <a:t>), (reduction of Cu</a:t>
            </a:r>
            <a:r>
              <a:rPr lang="cs-CZ" baseline="-25000" dirty="0"/>
              <a:t>2</a:t>
            </a:r>
            <a:r>
              <a:rPr lang="cs-CZ" dirty="0"/>
              <a:t>O to Cu NPs)</a:t>
            </a:r>
          </a:p>
          <a:p>
            <a:pPr lvl="2"/>
            <a:r>
              <a:rPr lang="cs-CZ" dirty="0"/>
              <a:t>Solubility limits!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6924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</p:spPr>
        <p:txBody>
          <a:bodyPr>
            <a:normAutofit/>
          </a:bodyPr>
          <a:lstStyle/>
          <a:p>
            <a:r>
              <a:rPr lang="cs-CZ" dirty="0"/>
              <a:t>Weak interaction = Impregnation methods</a:t>
            </a:r>
          </a:p>
          <a:p>
            <a:pPr lvl="1"/>
            <a:r>
              <a:rPr lang="cs-CZ" dirty="0"/>
              <a:t>Dry impregnation (Incipient wetness impregnation)</a:t>
            </a:r>
          </a:p>
          <a:p>
            <a:pPr lvl="2"/>
            <a:r>
              <a:rPr lang="cs-CZ" dirty="0"/>
              <a:t>Big issue: Gas trapped inside the pores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374760"/>
              </p:ext>
            </p:extLst>
          </p:nvPr>
        </p:nvGraphicFramePr>
        <p:xfrm>
          <a:off x="611560" y="3212976"/>
          <a:ext cx="5275263" cy="342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8933333" imgH="5792008" progId="MSPhotoEd.3">
                  <p:embed/>
                </p:oleObj>
              </mc:Choice>
              <mc:Fallback>
                <p:oleObj name="Photo Editor Photo" r:id="rId2" imgW="8933333" imgH="5792008" progId="MSPhotoEd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212976"/>
                        <a:ext cx="5275263" cy="342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076056" y="5013176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cs-CZ" sz="2400" dirty="0"/>
              <a:t>Pore collapse</a:t>
            </a:r>
          </a:p>
          <a:p>
            <a:pPr lvl="2"/>
            <a:r>
              <a:rPr lang="cs-CZ" sz="2400" dirty="0"/>
              <a:t>Mechanical degradation</a:t>
            </a:r>
          </a:p>
          <a:p>
            <a:pPr lvl="2"/>
            <a:r>
              <a:rPr lang="cs-CZ" sz="2400" dirty="0"/>
              <a:t>Attrition</a:t>
            </a:r>
          </a:p>
          <a:p>
            <a:pPr lvl="2"/>
            <a:r>
              <a:rPr lang="cs-CZ" sz="2400" dirty="0"/>
              <a:t>…</a:t>
            </a:r>
          </a:p>
          <a:p>
            <a:pPr lvl="2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24251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</p:spPr>
        <p:txBody>
          <a:bodyPr>
            <a:normAutofit/>
          </a:bodyPr>
          <a:lstStyle/>
          <a:p>
            <a:r>
              <a:rPr lang="cs-CZ" dirty="0"/>
              <a:t>Weak interaction = Impregnation methods</a:t>
            </a:r>
          </a:p>
          <a:p>
            <a:pPr lvl="1"/>
            <a:r>
              <a:rPr lang="cs-CZ" dirty="0"/>
              <a:t>Dry impregnation (Incipient wetness impregnation)</a:t>
            </a:r>
          </a:p>
          <a:p>
            <a:pPr lvl="2"/>
            <a:r>
              <a:rPr lang="cs-CZ" dirty="0"/>
              <a:t>Big issue: Gas trapped inside the pores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3573016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cs-CZ" sz="2400" b="1" dirty="0"/>
              <a:t>Possible solutions:</a:t>
            </a:r>
          </a:p>
          <a:p>
            <a:pPr marL="1257300" lvl="2" indent="-342900">
              <a:buFontTx/>
              <a:buChar char="-"/>
            </a:pPr>
            <a:r>
              <a:rPr lang="cs-CZ" sz="2400" dirty="0"/>
              <a:t>No gas (impregnation under </a:t>
            </a:r>
            <a:r>
              <a:rPr lang="cs-CZ" sz="2400" b="1" dirty="0"/>
              <a:t>vacuum</a:t>
            </a:r>
            <a:r>
              <a:rPr lang="cs-CZ" sz="2400" dirty="0"/>
              <a:t>)</a:t>
            </a:r>
          </a:p>
          <a:p>
            <a:pPr marL="1257300" lvl="2" indent="-342900">
              <a:buFontTx/>
              <a:buChar char="-"/>
            </a:pPr>
            <a:r>
              <a:rPr lang="cs-CZ" sz="2400" dirty="0"/>
              <a:t>Lower surface tension (addition of a </a:t>
            </a:r>
            <a:r>
              <a:rPr lang="cs-CZ" sz="2400" b="1" dirty="0"/>
              <a:t>surfactant</a:t>
            </a:r>
            <a:r>
              <a:rPr lang="cs-CZ" sz="2400" dirty="0"/>
              <a:t>)</a:t>
            </a:r>
          </a:p>
          <a:p>
            <a:pPr marL="1257300" lvl="2" indent="-342900">
              <a:buFontTx/>
              <a:buChar char="-"/>
            </a:pPr>
            <a:r>
              <a:rPr lang="cs-CZ" sz="2400" b="1" dirty="0"/>
              <a:t>Wait</a:t>
            </a:r>
            <a:r>
              <a:rPr lang="cs-CZ" sz="2400" dirty="0"/>
              <a:t> until gas dissappears and impregnation is completed (either gas dissolves in solution or bubbles move out from the pores)</a:t>
            </a:r>
          </a:p>
        </p:txBody>
      </p:sp>
    </p:spTree>
    <p:extLst>
      <p:ext uri="{BB962C8B-B14F-4D97-AF65-F5344CB8AC3E}">
        <p14:creationId xmlns:p14="http://schemas.microsoft.com/office/powerpoint/2010/main" val="1599532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</p:spPr>
        <p:txBody>
          <a:bodyPr>
            <a:normAutofit/>
          </a:bodyPr>
          <a:lstStyle/>
          <a:p>
            <a:r>
              <a:rPr lang="cs-CZ" dirty="0"/>
              <a:t>Weak interaction = Impregnation methods</a:t>
            </a:r>
          </a:p>
          <a:p>
            <a:pPr lvl="1"/>
            <a:r>
              <a:rPr lang="cs-CZ" dirty="0"/>
              <a:t>Dry impregnation (Incipient wetness impregnation)</a:t>
            </a:r>
          </a:p>
          <a:p>
            <a:pPr lvl="2"/>
            <a:r>
              <a:rPr lang="cs-CZ" dirty="0"/>
              <a:t>Big issue: Gas trapped inside the pores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291630"/>
              </p:ext>
            </p:extLst>
          </p:nvPr>
        </p:nvGraphicFramePr>
        <p:xfrm>
          <a:off x="1547664" y="3140968"/>
          <a:ext cx="5199112" cy="352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314286" imgH="4277322" progId="MSPhotoEd.3">
                  <p:embed/>
                </p:oleObj>
              </mc:Choice>
              <mc:Fallback>
                <p:oleObj name="Photo Editor Photo" r:id="rId2" imgW="6314286" imgH="4277322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3140968"/>
                        <a:ext cx="5199112" cy="352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9589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Three types of interaction between support and active phase</a:t>
            </a:r>
          </a:p>
          <a:p>
            <a:pPr lvl="1"/>
            <a:r>
              <a:rPr lang="cs-CZ" dirty="0"/>
              <a:t>Weak </a:t>
            </a:r>
          </a:p>
          <a:p>
            <a:pPr lvl="1"/>
            <a:r>
              <a:rPr lang="cs-CZ" b="1" dirty="0"/>
              <a:t>Electrostatic</a:t>
            </a:r>
          </a:p>
          <a:p>
            <a:pPr lvl="1"/>
            <a:r>
              <a:rPr lang="cs-CZ" dirty="0"/>
              <a:t>Covalent</a:t>
            </a:r>
          </a:p>
        </p:txBody>
      </p:sp>
    </p:spTree>
    <p:extLst>
      <p:ext uri="{BB962C8B-B14F-4D97-AF65-F5344CB8AC3E}">
        <p14:creationId xmlns:p14="http://schemas.microsoft.com/office/powerpoint/2010/main" val="442790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Classic ion exchangers: clays, layered hydroxides, </a:t>
            </a:r>
            <a:r>
              <a:rPr lang="cs-CZ" b="1" dirty="0"/>
              <a:t>zeolites</a:t>
            </a:r>
          </a:p>
          <a:p>
            <a:pPr lvl="1"/>
            <a:r>
              <a:rPr lang="cs-CZ" dirty="0"/>
              <a:t>Oxides with the help of pH</a:t>
            </a:r>
          </a:p>
        </p:txBody>
      </p:sp>
    </p:spTree>
    <p:extLst>
      <p:ext uri="{BB962C8B-B14F-4D97-AF65-F5344CB8AC3E}">
        <p14:creationId xmlns:p14="http://schemas.microsoft.com/office/powerpoint/2010/main" val="71476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Zeolites, how does it work?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Cation compensating the negative charge?</a:t>
            </a:r>
          </a:p>
          <a:p>
            <a:pPr lvl="1"/>
            <a:r>
              <a:rPr lang="cs-CZ" dirty="0"/>
              <a:t>Na</a:t>
            </a:r>
            <a:r>
              <a:rPr lang="cs-CZ" baseline="30000" dirty="0"/>
              <a:t>+</a:t>
            </a:r>
            <a:r>
              <a:rPr lang="cs-CZ" dirty="0"/>
              <a:t> from the synthetic step</a:t>
            </a:r>
            <a:endParaRPr lang="cs-CZ" baseline="30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099289"/>
              </p:ext>
            </p:extLst>
          </p:nvPr>
        </p:nvGraphicFramePr>
        <p:xfrm>
          <a:off x="1691680" y="2708920"/>
          <a:ext cx="6966773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4929254" imgH="2190495" progId="MDLDrawOLE.MDLDrawObject.1">
                  <p:embed/>
                </p:oleObj>
              </mc:Choice>
              <mc:Fallback>
                <p:oleObj name="MDLDrawObject Class" r:id="rId2" imgW="4929254" imgH="2190495" progId="MDLDrawOLE.MDLDrawObjec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91680" y="2708920"/>
                        <a:ext cx="6966773" cy="3096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6656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Zeolites, how does it work?</a:t>
            </a:r>
          </a:p>
          <a:p>
            <a:pPr lvl="1"/>
            <a:r>
              <a:rPr lang="cs-CZ" dirty="0"/>
              <a:t>Na</a:t>
            </a:r>
            <a:r>
              <a:rPr lang="cs-CZ" baseline="30000" dirty="0"/>
              <a:t>+</a:t>
            </a:r>
            <a:r>
              <a:rPr lang="cs-CZ" dirty="0"/>
              <a:t> → H</a:t>
            </a:r>
            <a:r>
              <a:rPr lang="cs-CZ" baseline="30000" dirty="0"/>
              <a:t>+</a:t>
            </a:r>
            <a:r>
              <a:rPr lang="cs-CZ" dirty="0"/>
              <a:t> directly?</a:t>
            </a:r>
          </a:p>
          <a:p>
            <a:pPr lvl="1"/>
            <a:r>
              <a:rPr lang="cs-CZ" dirty="0"/>
              <a:t>Na</a:t>
            </a:r>
            <a:r>
              <a:rPr lang="cs-CZ" baseline="30000" dirty="0"/>
              <a:t>+</a:t>
            </a:r>
            <a:r>
              <a:rPr lang="cs-CZ" dirty="0"/>
              <a:t> → ??? → H</a:t>
            </a:r>
            <a:r>
              <a:rPr lang="cs-CZ" baseline="30000" dirty="0"/>
              <a:t>+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803124"/>
              </p:ext>
            </p:extLst>
          </p:nvPr>
        </p:nvGraphicFramePr>
        <p:xfrm>
          <a:off x="1979712" y="4221088"/>
          <a:ext cx="6966773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4929254" imgH="2190495" progId="MDLDrawOLE.MDLDrawObject.1">
                  <p:embed/>
                </p:oleObj>
              </mc:Choice>
              <mc:Fallback>
                <p:oleObj name="MDLDrawObject Class" r:id="rId2" imgW="4929254" imgH="2190495" progId="MDLDrawOLE.MDLDrawObjec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79712" y="4221088"/>
                        <a:ext cx="6966773" cy="3096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917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Types of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Bulk catalysts</a:t>
            </a:r>
          </a:p>
          <a:p>
            <a:r>
              <a:rPr lang="cs-CZ" dirty="0"/>
              <a:t>Supported catalysts</a:t>
            </a:r>
          </a:p>
          <a:p>
            <a:r>
              <a:rPr lang="en-US" dirty="0"/>
              <a:t>A</a:t>
            </a:r>
            <a:r>
              <a:rPr lang="cs-CZ" dirty="0" err="1"/>
              <a:t>gglomerated</a:t>
            </a:r>
            <a:r>
              <a:rPr lang="cs-CZ" dirty="0"/>
              <a:t> catalysts</a:t>
            </a:r>
          </a:p>
        </p:txBody>
      </p:sp>
    </p:spTree>
    <p:extLst>
      <p:ext uri="{BB962C8B-B14F-4D97-AF65-F5344CB8AC3E}">
        <p14:creationId xmlns:p14="http://schemas.microsoft.com/office/powerpoint/2010/main" val="454667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Zeolites, how does it work?</a:t>
            </a:r>
          </a:p>
          <a:p>
            <a:pPr lvl="1"/>
            <a:r>
              <a:rPr lang="cs-CZ" dirty="0"/>
              <a:t>Na</a:t>
            </a:r>
            <a:r>
              <a:rPr lang="cs-CZ" baseline="30000" dirty="0"/>
              <a:t>+</a:t>
            </a:r>
            <a:r>
              <a:rPr lang="cs-CZ" dirty="0"/>
              <a:t> → NH</a:t>
            </a:r>
            <a:r>
              <a:rPr lang="cs-CZ" baseline="-25000" dirty="0"/>
              <a:t>4</a:t>
            </a:r>
            <a:r>
              <a:rPr lang="cs-CZ" baseline="30000" dirty="0"/>
              <a:t>+</a:t>
            </a:r>
            <a:r>
              <a:rPr lang="cs-CZ" dirty="0"/>
              <a:t> → H</a:t>
            </a:r>
            <a:r>
              <a:rPr lang="cs-CZ" baseline="30000" dirty="0"/>
              <a:t>+</a:t>
            </a:r>
          </a:p>
          <a:p>
            <a:pPr lvl="1"/>
            <a:endParaRPr lang="cs-CZ" baseline="30000" dirty="0"/>
          </a:p>
          <a:p>
            <a:pPr lvl="1"/>
            <a:r>
              <a:rPr lang="cs-CZ" dirty="0"/>
              <a:t>Zeolite NaY</a:t>
            </a:r>
          </a:p>
          <a:p>
            <a:pPr lvl="1"/>
            <a:r>
              <a:rPr lang="cs-CZ" dirty="0"/>
              <a:t>Up to 73 % of Na</a:t>
            </a:r>
            <a:r>
              <a:rPr lang="cs-CZ" baseline="30000" dirty="0"/>
              <a:t>+</a:t>
            </a:r>
            <a:r>
              <a:rPr lang="cs-CZ" dirty="0"/>
              <a:t> can</a:t>
            </a:r>
            <a:br>
              <a:rPr lang="cs-CZ" dirty="0"/>
            </a:br>
            <a:r>
              <a:rPr lang="cs-CZ" dirty="0"/>
              <a:t>be exchanged at R.T.</a:t>
            </a:r>
          </a:p>
          <a:p>
            <a:pPr lvl="1"/>
            <a:r>
              <a:rPr lang="cs-CZ" dirty="0"/>
              <a:t>4 consecutive steps</a:t>
            </a:r>
            <a:br>
              <a:rPr lang="cs-CZ" dirty="0"/>
            </a:br>
            <a:r>
              <a:rPr lang="cs-CZ" dirty="0"/>
              <a:t>		or</a:t>
            </a:r>
            <a:br>
              <a:rPr lang="cs-CZ" dirty="0"/>
            </a:br>
            <a:r>
              <a:rPr lang="cs-CZ" dirty="0"/>
              <a:t>continuous ion exch.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025105"/>
              </p:ext>
            </p:extLst>
          </p:nvPr>
        </p:nvGraphicFramePr>
        <p:xfrm>
          <a:off x="4547061" y="2668984"/>
          <a:ext cx="4489435" cy="4072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323810" imgH="4828571" progId="MSPhotoEd.3">
                  <p:embed/>
                </p:oleObj>
              </mc:Choice>
              <mc:Fallback>
                <p:oleObj name="Photo Editor Photo" r:id="rId2" imgW="5323810" imgH="482857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7061" y="2668984"/>
                        <a:ext cx="4489435" cy="4072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611637" y="2708920"/>
            <a:ext cx="808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l-GR" baseline="30000" dirty="0"/>
              <a:t>Δ</a:t>
            </a:r>
            <a:r>
              <a:rPr lang="cs-CZ" baseline="300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12811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579914"/>
              </p:ext>
            </p:extLst>
          </p:nvPr>
        </p:nvGraphicFramePr>
        <p:xfrm>
          <a:off x="1969740" y="3068960"/>
          <a:ext cx="4762500" cy="333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8152381" imgH="5706272" progId="MSPhotoEd.3">
                  <p:embed/>
                </p:oleObj>
              </mc:Choice>
              <mc:Fallback>
                <p:oleObj name="Photo Editor Photo" r:id="rId2" imgW="8152381" imgH="570627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9740" y="3068960"/>
                        <a:ext cx="4762500" cy="333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043608" y="2852936"/>
            <a:ext cx="6048672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Enhancement…trap for leaving ion (shifting equilibrium)!</a:t>
            </a:r>
          </a:p>
          <a:p>
            <a:pPr lvl="1"/>
            <a:r>
              <a:rPr lang="cs-CZ" dirty="0"/>
              <a:t>e.g. Exchange of Ni</a:t>
            </a:r>
            <a:r>
              <a:rPr lang="cs-CZ" baseline="30000" dirty="0"/>
              <a:t>2+</a:t>
            </a:r>
            <a:r>
              <a:rPr lang="cs-CZ" dirty="0"/>
              <a:t> for H</a:t>
            </a:r>
            <a:r>
              <a:rPr lang="cs-CZ" baseline="30000" dirty="0"/>
              <a:t>+</a:t>
            </a:r>
            <a:r>
              <a:rPr lang="cs-CZ" dirty="0"/>
              <a:t> in zeolite mordenite</a:t>
            </a:r>
          </a:p>
          <a:p>
            <a:pPr lvl="1"/>
            <a:r>
              <a:rPr lang="cs-CZ" dirty="0"/>
              <a:t>Ni(NO</a:t>
            </a:r>
            <a:r>
              <a:rPr lang="cs-CZ" baseline="-25000" dirty="0"/>
              <a:t>3</a:t>
            </a:r>
            <a:r>
              <a:rPr lang="cs-CZ" dirty="0"/>
              <a:t>)</a:t>
            </a:r>
            <a:r>
              <a:rPr lang="cs-CZ" baseline="-25000" dirty="0"/>
              <a:t>2</a:t>
            </a:r>
            <a:r>
              <a:rPr lang="cs-CZ" dirty="0"/>
              <a:t> vs. Ni(OAc)</a:t>
            </a:r>
            <a:r>
              <a:rPr lang="cs-CZ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5004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3608" y="2852936"/>
            <a:ext cx="6048672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Trap</a:t>
            </a:r>
          </a:p>
          <a:p>
            <a:pPr lvl="2"/>
            <a:r>
              <a:rPr lang="cs-CZ" dirty="0"/>
              <a:t>OAc</a:t>
            </a:r>
            <a:r>
              <a:rPr lang="cs-CZ" baseline="30000" dirty="0"/>
              <a:t>-</a:t>
            </a:r>
            <a:r>
              <a:rPr lang="cs-CZ" dirty="0"/>
              <a:t>  +    H</a:t>
            </a:r>
            <a:r>
              <a:rPr lang="cs-CZ" baseline="30000" dirty="0"/>
              <a:t>+</a:t>
            </a:r>
            <a:r>
              <a:rPr lang="cs-CZ" dirty="0"/>
              <a:t>    → AcOH (rarely dissociated)</a:t>
            </a:r>
          </a:p>
          <a:p>
            <a:pPr lvl="2"/>
            <a:r>
              <a:rPr lang="cs-CZ" dirty="0"/>
              <a:t>OH</a:t>
            </a:r>
            <a:r>
              <a:rPr lang="cs-CZ" baseline="30000" dirty="0"/>
              <a:t>-</a:t>
            </a:r>
            <a:r>
              <a:rPr lang="cs-CZ" dirty="0"/>
              <a:t>    +    H</a:t>
            </a:r>
            <a:r>
              <a:rPr lang="cs-CZ" baseline="30000" dirty="0"/>
              <a:t>+</a:t>
            </a:r>
            <a:r>
              <a:rPr lang="cs-CZ" dirty="0"/>
              <a:t>    → H</a:t>
            </a:r>
            <a:r>
              <a:rPr lang="cs-CZ" baseline="-25000" dirty="0"/>
              <a:t>2</a:t>
            </a:r>
            <a:r>
              <a:rPr lang="cs-CZ" dirty="0"/>
              <a:t>O (rarely dissociated)</a:t>
            </a:r>
          </a:p>
          <a:p>
            <a:pPr lvl="2"/>
            <a:r>
              <a:rPr lang="cs-CZ" dirty="0"/>
              <a:t>SCN</a:t>
            </a:r>
            <a:r>
              <a:rPr lang="cs-CZ" baseline="30000" dirty="0"/>
              <a:t>-</a:t>
            </a:r>
            <a:r>
              <a:rPr lang="cs-CZ" dirty="0"/>
              <a:t>  +    Ag</a:t>
            </a:r>
            <a:r>
              <a:rPr lang="cs-CZ" baseline="30000" dirty="0"/>
              <a:t>+</a:t>
            </a:r>
            <a:r>
              <a:rPr lang="cs-CZ" dirty="0"/>
              <a:t>   → AgSCN (rarely dissociated)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166713" y="4077072"/>
            <a:ext cx="648072" cy="108012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636168" y="4005064"/>
            <a:ext cx="567680" cy="108012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64458" y="5102671"/>
            <a:ext cx="1425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Salt - trap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80682" y="5102671"/>
            <a:ext cx="1207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Support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19672" y="2636912"/>
            <a:ext cx="720080" cy="144016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ounded Rectangle 13"/>
          <p:cNvSpPr/>
          <p:nvPr/>
        </p:nvSpPr>
        <p:spPr>
          <a:xfrm>
            <a:off x="2627784" y="2631579"/>
            <a:ext cx="720080" cy="1440160"/>
          </a:xfrm>
          <a:prstGeom prst="roundRect">
            <a:avLst/>
          </a:prstGeom>
          <a:solidFill>
            <a:srgbClr val="FF00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963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Classic ion exchangers: clays, layered hydroxides, zeolites</a:t>
            </a:r>
          </a:p>
          <a:p>
            <a:pPr lvl="1"/>
            <a:r>
              <a:rPr lang="cs-CZ" b="1" dirty="0"/>
              <a:t>Oxides with the help of pH</a:t>
            </a:r>
          </a:p>
        </p:txBody>
      </p:sp>
    </p:spTree>
    <p:extLst>
      <p:ext uri="{BB962C8B-B14F-4D97-AF65-F5344CB8AC3E}">
        <p14:creationId xmlns:p14="http://schemas.microsoft.com/office/powerpoint/2010/main" val="433609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b="1" dirty="0"/>
              <a:t>Oxides with the help of pH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775765"/>
              </p:ext>
            </p:extLst>
          </p:nvPr>
        </p:nvGraphicFramePr>
        <p:xfrm>
          <a:off x="2123728" y="2780928"/>
          <a:ext cx="4648200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466667" imgH="5353797" progId="MSPhotoEd.3">
                  <p:embed/>
                </p:oleObj>
              </mc:Choice>
              <mc:Fallback>
                <p:oleObj name="Photo Editor Photo" r:id="rId2" imgW="6466667" imgH="535379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780928"/>
                        <a:ext cx="4648200" cy="384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1141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Isoelectric point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900204"/>
              </p:ext>
            </p:extLst>
          </p:nvPr>
        </p:nvGraphicFramePr>
        <p:xfrm>
          <a:off x="1763688" y="3573016"/>
          <a:ext cx="2268538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885714" imgH="4552381" progId="MSPhotoEd.3">
                  <p:embed/>
                </p:oleObj>
              </mc:Choice>
              <mc:Fallback>
                <p:oleObj name="Photo Editor Photo" r:id="rId2" imgW="3885714" imgH="4552381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3573016"/>
                        <a:ext cx="2268538" cy="265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28640"/>
              </p:ext>
            </p:extLst>
          </p:nvPr>
        </p:nvGraphicFramePr>
        <p:xfrm>
          <a:off x="5004048" y="2636912"/>
          <a:ext cx="3552825" cy="409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6980952" imgH="8047619" progId="MSPhotoEd.3">
                  <p:embed/>
                </p:oleObj>
              </mc:Choice>
              <mc:Fallback>
                <p:oleObj name="Photo Editor Photo" r:id="rId4" imgW="6980952" imgH="8047619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636912"/>
                        <a:ext cx="3552825" cy="409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8404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Exchange capacity: the farther you are from isoelectric point, the higher the exchange capacity.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438675"/>
              </p:ext>
            </p:extLst>
          </p:nvPr>
        </p:nvGraphicFramePr>
        <p:xfrm>
          <a:off x="2771800" y="3861048"/>
          <a:ext cx="306705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847619" imgH="3172268" progId="MSPhotoEd.3">
                  <p:embed/>
                </p:oleObj>
              </mc:Choice>
              <mc:Fallback>
                <p:oleObj name="Photo Editor Photo" r:id="rId2" imgW="3847619" imgH="3172268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861048"/>
                        <a:ext cx="3067050" cy="252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5745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Stability of support at different pH!</a:t>
            </a:r>
          </a:p>
          <a:p>
            <a:pPr lvl="2"/>
            <a:r>
              <a:rPr lang="cs-CZ" dirty="0"/>
              <a:t>Precursor stability at different pH!</a:t>
            </a:r>
          </a:p>
        </p:txBody>
      </p: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00" y="3645024"/>
            <a:ext cx="547528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 rot="19866331">
            <a:off x="5685077" y="2694831"/>
            <a:ext cx="3455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Hydrolysis, condensation,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precipitation…!</a:t>
            </a:r>
          </a:p>
        </p:txBody>
      </p:sp>
    </p:spTree>
    <p:extLst>
      <p:ext uri="{BB962C8B-B14F-4D97-AF65-F5344CB8AC3E}">
        <p14:creationId xmlns:p14="http://schemas.microsoft.com/office/powerpoint/2010/main" val="78606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Competitive ion exchange</a:t>
            </a:r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r>
              <a:rPr lang="cs-CZ" dirty="0"/>
              <a:t>Example: very high affinity between Al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3</a:t>
            </a:r>
            <a:r>
              <a:rPr lang="cs-CZ" dirty="0"/>
              <a:t> and Pt</a:t>
            </a:r>
          </a:p>
          <a:p>
            <a:pPr lvl="2"/>
            <a:r>
              <a:rPr lang="cs-CZ" dirty="0"/>
              <a:t>Result: heterogeneous distribution of Pt (only outer surface)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743307"/>
              </p:ext>
            </p:extLst>
          </p:nvPr>
        </p:nvGraphicFramePr>
        <p:xfrm>
          <a:off x="1115616" y="3212976"/>
          <a:ext cx="67818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552381" imgH="1952898" progId="MSPhotoEd.3">
                  <p:embed/>
                </p:oleObj>
              </mc:Choice>
              <mc:Fallback>
                <p:oleObj name="Photo Editor Photo" r:id="rId2" imgW="7552381" imgH="1952898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3212976"/>
                        <a:ext cx="67818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1083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Competitive ion exchange</a:t>
            </a:r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r>
              <a:rPr lang="cs-CZ" dirty="0"/>
              <a:t>NH</a:t>
            </a:r>
            <a:r>
              <a:rPr lang="cs-CZ" baseline="-25000" dirty="0"/>
              <a:t>4</a:t>
            </a:r>
            <a:r>
              <a:rPr lang="cs-CZ" dirty="0"/>
              <a:t>OH dissociates readily, NH</a:t>
            </a:r>
            <a:r>
              <a:rPr lang="cs-CZ" baseline="-25000" dirty="0"/>
              <a:t>4</a:t>
            </a:r>
            <a:r>
              <a:rPr lang="cs-CZ" baseline="30000" dirty="0"/>
              <a:t>+</a:t>
            </a:r>
            <a:r>
              <a:rPr lang="cs-CZ" dirty="0"/>
              <a:t> competes with Pt for sites (= inverse to trap)</a:t>
            </a:r>
          </a:p>
          <a:p>
            <a:pPr lvl="2"/>
            <a:r>
              <a:rPr lang="cs-CZ" dirty="0"/>
              <a:t>Result: homogeneous distribution of Pt through the support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938144"/>
              </p:ext>
            </p:extLst>
          </p:nvPr>
        </p:nvGraphicFramePr>
        <p:xfrm>
          <a:off x="808235" y="3212976"/>
          <a:ext cx="7796213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8123810" imgH="1647619" progId="MSPhotoEd.3">
                  <p:embed/>
                </p:oleObj>
              </mc:Choice>
              <mc:Fallback>
                <p:oleObj name="Photo Editor Photo" r:id="rId2" imgW="8123810" imgH="164761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235" y="3212976"/>
                        <a:ext cx="7796213" cy="1581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763688" y="3707740"/>
            <a:ext cx="43204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400" b="1" dirty="0"/>
              <a:t>2–</a:t>
            </a:r>
          </a:p>
        </p:txBody>
      </p:sp>
    </p:spTree>
    <p:extLst>
      <p:ext uri="{BB962C8B-B14F-4D97-AF65-F5344CB8AC3E}">
        <p14:creationId xmlns:p14="http://schemas.microsoft.com/office/powerpoint/2010/main" val="258652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Types of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Bulk catalysts</a:t>
            </a:r>
          </a:p>
          <a:p>
            <a:r>
              <a:rPr lang="cs-CZ" dirty="0"/>
              <a:t>Supported catalysts</a:t>
            </a:r>
          </a:p>
          <a:p>
            <a:r>
              <a:rPr lang="en-US" b="1" dirty="0"/>
              <a:t>A</a:t>
            </a:r>
            <a:r>
              <a:rPr lang="cs-CZ" b="1" dirty="0" err="1"/>
              <a:t>gglomerated</a:t>
            </a:r>
            <a:r>
              <a:rPr lang="cs-CZ" b="1" dirty="0"/>
              <a:t> catalysts</a:t>
            </a:r>
          </a:p>
          <a:p>
            <a:pPr lvl="1"/>
            <a:r>
              <a:rPr lang="cs-CZ" dirty="0"/>
              <a:t>Intermediate category</a:t>
            </a:r>
          </a:p>
          <a:p>
            <a:pPr lvl="1"/>
            <a:r>
              <a:rPr lang="cs-CZ" dirty="0"/>
              <a:t>Catalysts obtained by mixing active species with support (powders+precursors)</a:t>
            </a:r>
          </a:p>
          <a:p>
            <a:pPr lvl="1"/>
            <a:r>
              <a:rPr lang="cs-CZ" dirty="0"/>
              <a:t>Ill defined catalysts – broad application in industry</a:t>
            </a:r>
          </a:p>
        </p:txBody>
      </p:sp>
    </p:spTree>
    <p:extLst>
      <p:ext uri="{BB962C8B-B14F-4D97-AF65-F5344CB8AC3E}">
        <p14:creationId xmlns:p14="http://schemas.microsoft.com/office/powerpoint/2010/main" val="734082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Competitive ion exchange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108673"/>
              </p:ext>
            </p:extLst>
          </p:nvPr>
        </p:nvGraphicFramePr>
        <p:xfrm>
          <a:off x="1465857" y="3284984"/>
          <a:ext cx="5986463" cy="298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552381" imgH="3761905" progId="MSPhotoEd.3">
                  <p:embed/>
                </p:oleObj>
              </mc:Choice>
              <mc:Fallback>
                <p:oleObj name="Photo Editor Photo" r:id="rId2" imgW="7552381" imgH="376190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857" y="3284984"/>
                        <a:ext cx="5986463" cy="298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108977" y="6063679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cs-CZ" sz="2400" dirty="0"/>
              <a:t>[NH</a:t>
            </a:r>
            <a:r>
              <a:rPr lang="cs-CZ" sz="2400" baseline="-25000" dirty="0"/>
              <a:t>4</a:t>
            </a:r>
            <a:r>
              <a:rPr lang="cs-CZ" sz="2400" baseline="30000" dirty="0"/>
              <a:t>+</a:t>
            </a:r>
            <a:r>
              <a:rPr lang="cs-CZ" sz="2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97424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Competitive ion exchange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785522"/>
              </p:ext>
            </p:extLst>
          </p:nvPr>
        </p:nvGraphicFramePr>
        <p:xfrm>
          <a:off x="1835696" y="3356992"/>
          <a:ext cx="5054600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8430802" imgH="5380952" progId="MSPhotoEd.3">
                  <p:embed/>
                </p:oleObj>
              </mc:Choice>
              <mc:Fallback>
                <p:oleObj name="Photo Editor Photo" r:id="rId2" imgW="8430802" imgH="538095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3356992"/>
                        <a:ext cx="5054600" cy="322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3148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Competitive ion exchange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359799"/>
              </p:ext>
            </p:extLst>
          </p:nvPr>
        </p:nvGraphicFramePr>
        <p:xfrm>
          <a:off x="1990179" y="3140968"/>
          <a:ext cx="5318125" cy="356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8809524" imgH="5904762" progId="MSPhotoEd.3">
                  <p:embed/>
                </p:oleObj>
              </mc:Choice>
              <mc:Fallback>
                <p:oleObj name="Photo Editor Photo" r:id="rId2" imgW="8809524" imgH="5904762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179" y="3140968"/>
                        <a:ext cx="5318125" cy="356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5697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Competitive ion exchange: Note</a:t>
            </a:r>
          </a:p>
          <a:p>
            <a:pPr lvl="2"/>
            <a:r>
              <a:rPr lang="cs-CZ" dirty="0"/>
              <a:t>We say homogeneous Pt distribution…</a:t>
            </a:r>
          </a:p>
          <a:p>
            <a:pPr lvl="2"/>
            <a:r>
              <a:rPr lang="cs-CZ" dirty="0"/>
              <a:t>But how homogeneous???</a:t>
            </a:r>
          </a:p>
          <a:p>
            <a:pPr lvl="2"/>
            <a:r>
              <a:rPr lang="cs-CZ" dirty="0"/>
              <a:t>Latest research from de Jong group (University Utrecht, HR-TEM, perfect control of Pt deposition on atomic scale) shows that uniform Pt homogeneity is not ideal for hexane isomerization!</a:t>
            </a:r>
          </a:p>
        </p:txBody>
      </p:sp>
    </p:spTree>
    <p:extLst>
      <p:ext uri="{BB962C8B-B14F-4D97-AF65-F5344CB8AC3E}">
        <p14:creationId xmlns:p14="http://schemas.microsoft.com/office/powerpoint/2010/main" val="1543503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Detailed knowledge of isoelectric point, precursor behavior, control over pH: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6" y="3645024"/>
            <a:ext cx="77438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657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  <a:p>
            <a:pPr lvl="2"/>
            <a:r>
              <a:rPr lang="cs-CZ" dirty="0"/>
              <a:t>Detailed knowledge of isoelectric point, precursor behavior, control over pH: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8" y="3717032"/>
            <a:ext cx="83058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5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/>
          </a:bodyPr>
          <a:lstStyle/>
          <a:p>
            <a:pPr lvl="1"/>
            <a:r>
              <a:rPr lang="cs-CZ" dirty="0" err="1"/>
              <a:t>NPs</a:t>
            </a:r>
            <a:r>
              <a:rPr lang="cs-CZ" dirty="0"/>
              <a:t> by</a:t>
            </a:r>
            <a:r>
              <a:rPr lang="en-US" dirty="0"/>
              <a:t> wet (dry)</a:t>
            </a:r>
            <a:r>
              <a:rPr lang="cs-CZ" dirty="0"/>
              <a:t> impregnation vs. </a:t>
            </a:r>
            <a:r>
              <a:rPr lang="en-US" dirty="0"/>
              <a:t>impregnation with electrostatic interaction</a:t>
            </a:r>
            <a:endParaRPr lang="cs-CZ" dirty="0"/>
          </a:p>
        </p:txBody>
      </p:sp>
      <p:sp>
        <p:nvSpPr>
          <p:cNvPr id="4" name="Rectangle 3"/>
          <p:cNvSpPr/>
          <p:nvPr/>
        </p:nvSpPr>
        <p:spPr>
          <a:xfrm>
            <a:off x="611560" y="3284984"/>
            <a:ext cx="25922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612354" y="4797152"/>
            <a:ext cx="25922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4932040" y="4797152"/>
            <a:ext cx="25922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4932040" y="3321943"/>
            <a:ext cx="25922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al 8"/>
          <p:cNvSpPr/>
          <p:nvPr/>
        </p:nvSpPr>
        <p:spPr>
          <a:xfrm>
            <a:off x="1115616" y="314096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al 9"/>
          <p:cNvSpPr/>
          <p:nvPr/>
        </p:nvSpPr>
        <p:spPr>
          <a:xfrm>
            <a:off x="899592" y="311507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al 10"/>
          <p:cNvSpPr/>
          <p:nvPr/>
        </p:nvSpPr>
        <p:spPr>
          <a:xfrm>
            <a:off x="2483768" y="31364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al 11"/>
          <p:cNvSpPr/>
          <p:nvPr/>
        </p:nvSpPr>
        <p:spPr>
          <a:xfrm>
            <a:off x="2699792" y="29710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al 12"/>
          <p:cNvSpPr/>
          <p:nvPr/>
        </p:nvSpPr>
        <p:spPr>
          <a:xfrm>
            <a:off x="2627784" y="31425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al 13"/>
          <p:cNvSpPr/>
          <p:nvPr/>
        </p:nvSpPr>
        <p:spPr>
          <a:xfrm>
            <a:off x="2771800" y="31364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al 14"/>
          <p:cNvSpPr/>
          <p:nvPr/>
        </p:nvSpPr>
        <p:spPr>
          <a:xfrm>
            <a:off x="6588224" y="2996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al 15"/>
          <p:cNvSpPr/>
          <p:nvPr/>
        </p:nvSpPr>
        <p:spPr>
          <a:xfrm>
            <a:off x="7164288" y="2996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al 16"/>
          <p:cNvSpPr/>
          <p:nvPr/>
        </p:nvSpPr>
        <p:spPr>
          <a:xfrm>
            <a:off x="6065862" y="2996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al 17"/>
          <p:cNvSpPr/>
          <p:nvPr/>
        </p:nvSpPr>
        <p:spPr>
          <a:xfrm>
            <a:off x="5508104" y="295619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al 18"/>
          <p:cNvSpPr/>
          <p:nvPr/>
        </p:nvSpPr>
        <p:spPr>
          <a:xfrm>
            <a:off x="5076056" y="2996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835696" y="3933056"/>
            <a:ext cx="0" cy="7920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796136" y="3933056"/>
            <a:ext cx="0" cy="7920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54271" y="4144434"/>
            <a:ext cx="1533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calcination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60810" y="2535287"/>
            <a:ext cx="1719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Electrostatic</a:t>
            </a:r>
            <a:br>
              <a:rPr lang="en-US" sz="2400" dirty="0"/>
            </a:br>
            <a:r>
              <a:rPr lang="en-US" sz="2400" dirty="0"/>
              <a:t>interaction</a:t>
            </a:r>
            <a:endParaRPr lang="cs-CZ" sz="2400" dirty="0"/>
          </a:p>
        </p:txBody>
      </p:sp>
      <p:sp>
        <p:nvSpPr>
          <p:cNvPr id="31" name="Oval 30"/>
          <p:cNvSpPr/>
          <p:nvPr/>
        </p:nvSpPr>
        <p:spPr>
          <a:xfrm>
            <a:off x="867780" y="4581128"/>
            <a:ext cx="247836" cy="2160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al 31"/>
          <p:cNvSpPr/>
          <p:nvPr/>
        </p:nvSpPr>
        <p:spPr>
          <a:xfrm>
            <a:off x="2555776" y="4375266"/>
            <a:ext cx="390947" cy="4152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al 32"/>
          <p:cNvSpPr/>
          <p:nvPr/>
        </p:nvSpPr>
        <p:spPr>
          <a:xfrm>
            <a:off x="2421809" y="4635227"/>
            <a:ext cx="123918" cy="1552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al 33"/>
          <p:cNvSpPr/>
          <p:nvPr/>
        </p:nvSpPr>
        <p:spPr>
          <a:xfrm>
            <a:off x="5034266" y="4608455"/>
            <a:ext cx="227595" cy="1886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al 34"/>
          <p:cNvSpPr/>
          <p:nvPr/>
        </p:nvSpPr>
        <p:spPr>
          <a:xfrm>
            <a:off x="6084168" y="4608455"/>
            <a:ext cx="227595" cy="1886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al 35"/>
          <p:cNvSpPr/>
          <p:nvPr/>
        </p:nvSpPr>
        <p:spPr>
          <a:xfrm>
            <a:off x="7050490" y="4590137"/>
            <a:ext cx="227595" cy="1886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Rectangle 36"/>
          <p:cNvSpPr/>
          <p:nvPr/>
        </p:nvSpPr>
        <p:spPr>
          <a:xfrm>
            <a:off x="7133729" y="5445224"/>
            <a:ext cx="1758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Uniform NPs</a:t>
            </a:r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C239F7A9-D67C-4B7F-84E6-50F22D107E6D}"/>
              </a:ext>
            </a:extLst>
          </p:cNvPr>
          <p:cNvSpPr/>
          <p:nvPr/>
        </p:nvSpPr>
        <p:spPr>
          <a:xfrm>
            <a:off x="5117965" y="270362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+</a:t>
            </a:r>
            <a:endParaRPr lang="cs-CZ" sz="2400" dirty="0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E1E1C197-D9F8-459D-9F99-57B89C0B1AC1}"/>
              </a:ext>
            </a:extLst>
          </p:cNvPr>
          <p:cNvSpPr/>
          <p:nvPr/>
        </p:nvSpPr>
        <p:spPr>
          <a:xfrm>
            <a:off x="5601598" y="270892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+</a:t>
            </a:r>
            <a:endParaRPr lang="cs-CZ" sz="2400" dirty="0"/>
          </a:p>
        </p:txBody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01F85BC0-5F40-4CBE-8216-61EE543A9164}"/>
              </a:ext>
            </a:extLst>
          </p:cNvPr>
          <p:cNvSpPr/>
          <p:nvPr/>
        </p:nvSpPr>
        <p:spPr>
          <a:xfrm>
            <a:off x="6156176" y="270892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+</a:t>
            </a:r>
            <a:endParaRPr lang="cs-CZ" sz="2400" dirty="0"/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74AFD522-A50B-4188-81EF-6CE54EE70847}"/>
              </a:ext>
            </a:extLst>
          </p:cNvPr>
          <p:cNvSpPr/>
          <p:nvPr/>
        </p:nvSpPr>
        <p:spPr>
          <a:xfrm>
            <a:off x="6660232" y="270892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+</a:t>
            </a:r>
            <a:endParaRPr lang="cs-CZ" sz="2400" dirty="0"/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05AAA9C6-1EE8-47A7-AB77-87AD3067D077}"/>
              </a:ext>
            </a:extLst>
          </p:cNvPr>
          <p:cNvSpPr/>
          <p:nvPr/>
        </p:nvSpPr>
        <p:spPr>
          <a:xfrm>
            <a:off x="7257782" y="270892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+</a:t>
            </a:r>
            <a:endParaRPr lang="cs-CZ" sz="2400" dirty="0"/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88A04922-1550-4DD8-B8FC-D53AD5C7AB7E}"/>
              </a:ext>
            </a:extLst>
          </p:cNvPr>
          <p:cNvSpPr/>
          <p:nvPr/>
        </p:nvSpPr>
        <p:spPr>
          <a:xfrm>
            <a:off x="5004048" y="3140968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−</a:t>
            </a:r>
            <a:endParaRPr lang="cs-CZ" sz="2400" dirty="0"/>
          </a:p>
        </p:txBody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E7BF7545-7EC5-45A6-80BB-AE47A38788F1}"/>
              </a:ext>
            </a:extLst>
          </p:cNvPr>
          <p:cNvSpPr/>
          <p:nvPr/>
        </p:nvSpPr>
        <p:spPr>
          <a:xfrm>
            <a:off x="5385573" y="3140968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−</a:t>
            </a:r>
            <a:endParaRPr lang="cs-CZ" sz="2400" dirty="0"/>
          </a:p>
        </p:txBody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51C3ACB7-4495-41C6-B274-FE07DC377D2A}"/>
              </a:ext>
            </a:extLst>
          </p:cNvPr>
          <p:cNvSpPr/>
          <p:nvPr/>
        </p:nvSpPr>
        <p:spPr>
          <a:xfrm>
            <a:off x="5961637" y="3140968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−</a:t>
            </a:r>
            <a:endParaRPr lang="cs-CZ" sz="2400" dirty="0"/>
          </a:p>
        </p:txBody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E69CB616-A8DB-421C-91C8-06CA035F4298}"/>
              </a:ext>
            </a:extLst>
          </p:cNvPr>
          <p:cNvSpPr/>
          <p:nvPr/>
        </p:nvSpPr>
        <p:spPr>
          <a:xfrm>
            <a:off x="6465693" y="3140968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−</a:t>
            </a:r>
            <a:endParaRPr lang="cs-CZ" sz="2400" dirty="0"/>
          </a:p>
        </p:txBody>
      </p:sp>
      <p:sp>
        <p:nvSpPr>
          <p:cNvPr id="47" name="Rectangle 29">
            <a:extLst>
              <a:ext uri="{FF2B5EF4-FFF2-40B4-BE49-F238E27FC236}">
                <a16:creationId xmlns:a16="http://schemas.microsoft.com/office/drawing/2014/main" id="{29CA05BA-221F-4F07-9E7C-2BCC54AA7D18}"/>
              </a:ext>
            </a:extLst>
          </p:cNvPr>
          <p:cNvSpPr/>
          <p:nvPr/>
        </p:nvSpPr>
        <p:spPr>
          <a:xfrm>
            <a:off x="7092280" y="3140968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−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77184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cs-CZ" dirty="0"/>
              <a:t>Electrostatic interaction = </a:t>
            </a:r>
            <a:r>
              <a:rPr lang="cs-CZ" b="1" dirty="0"/>
              <a:t>Ion exchange</a:t>
            </a:r>
          </a:p>
          <a:p>
            <a:pPr lvl="1"/>
            <a:r>
              <a:rPr lang="cs-CZ" dirty="0"/>
              <a:t>Oxides with the help of pH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22924"/>
            <a:ext cx="3528392" cy="400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2"/>
          <a:stretch/>
        </p:blipFill>
        <p:spPr bwMode="auto">
          <a:xfrm>
            <a:off x="4499992" y="2730053"/>
            <a:ext cx="4043933" cy="409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654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Three types of interaction between support and active phase</a:t>
            </a:r>
          </a:p>
          <a:p>
            <a:pPr lvl="1"/>
            <a:r>
              <a:rPr lang="cs-CZ" dirty="0"/>
              <a:t>Weak </a:t>
            </a:r>
          </a:p>
          <a:p>
            <a:pPr lvl="1"/>
            <a:r>
              <a:rPr lang="cs-CZ" dirty="0"/>
              <a:t>Electrostatic</a:t>
            </a:r>
          </a:p>
          <a:p>
            <a:pPr lvl="1"/>
            <a:r>
              <a:rPr lang="cs-CZ" b="1" dirty="0"/>
              <a:t>Covalent</a:t>
            </a:r>
          </a:p>
        </p:txBody>
      </p:sp>
    </p:spTree>
    <p:extLst>
      <p:ext uri="{BB962C8B-B14F-4D97-AF65-F5344CB8AC3E}">
        <p14:creationId xmlns:p14="http://schemas.microsoft.com/office/powerpoint/2010/main" val="442790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Covalent bonds = </a:t>
            </a:r>
            <a:r>
              <a:rPr lang="cs-CZ" b="1" dirty="0"/>
              <a:t>grafting</a:t>
            </a:r>
          </a:p>
          <a:p>
            <a:pPr lvl="1"/>
            <a:r>
              <a:rPr lang="cs-CZ" dirty="0"/>
              <a:t>Formation of metal oxide on top of catalyst support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Is calcination necessary? More in lecture on single site catalysts…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92" y="2780928"/>
            <a:ext cx="5389563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59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226" y="764704"/>
            <a:ext cx="3951982" cy="546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25344"/>
            <a:ext cx="3124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6486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/>
          </a:bodyPr>
          <a:lstStyle/>
          <a:p>
            <a:r>
              <a:rPr lang="cs-CZ" dirty="0"/>
              <a:t>Covalent bonds = </a:t>
            </a:r>
            <a:r>
              <a:rPr lang="cs-CZ" b="1" dirty="0"/>
              <a:t>grafting</a:t>
            </a:r>
          </a:p>
          <a:p>
            <a:pPr lvl="1"/>
            <a:r>
              <a:rPr lang="cs-CZ" dirty="0"/>
              <a:t>Formation of metal NPs on top of catalyst support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22404"/>
              </p:ext>
            </p:extLst>
          </p:nvPr>
        </p:nvGraphicFramePr>
        <p:xfrm>
          <a:off x="2915816" y="2708920"/>
          <a:ext cx="2736304" cy="4066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172797" imgH="7685714" progId="MSPhotoEd.3">
                  <p:embed/>
                </p:oleObj>
              </mc:Choice>
              <mc:Fallback>
                <p:oleObj name="Photo Editor Photo" r:id="rId2" imgW="5172797" imgH="7685714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2708920"/>
                        <a:ext cx="2736304" cy="4066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24043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/>
          </a:bodyPr>
          <a:lstStyle/>
          <a:p>
            <a:r>
              <a:rPr lang="cs-CZ" dirty="0"/>
              <a:t>Covalent bonds = </a:t>
            </a:r>
            <a:r>
              <a:rPr lang="cs-CZ" b="1" dirty="0"/>
              <a:t>grafting</a:t>
            </a:r>
          </a:p>
          <a:p>
            <a:pPr lvl="1"/>
            <a:r>
              <a:rPr lang="cs-CZ" dirty="0"/>
              <a:t>NPs by impregnation vs. grafting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3284984"/>
            <a:ext cx="25922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612354" y="4797152"/>
            <a:ext cx="25922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4932040" y="4797152"/>
            <a:ext cx="25922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4932040" y="3321943"/>
            <a:ext cx="25922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al 8"/>
          <p:cNvSpPr/>
          <p:nvPr/>
        </p:nvSpPr>
        <p:spPr>
          <a:xfrm>
            <a:off x="1115616" y="314096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al 9"/>
          <p:cNvSpPr/>
          <p:nvPr/>
        </p:nvSpPr>
        <p:spPr>
          <a:xfrm>
            <a:off x="899592" y="311507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al 10"/>
          <p:cNvSpPr/>
          <p:nvPr/>
        </p:nvSpPr>
        <p:spPr>
          <a:xfrm>
            <a:off x="2483768" y="31364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al 11"/>
          <p:cNvSpPr/>
          <p:nvPr/>
        </p:nvSpPr>
        <p:spPr>
          <a:xfrm>
            <a:off x="2699792" y="29710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al 12"/>
          <p:cNvSpPr/>
          <p:nvPr/>
        </p:nvSpPr>
        <p:spPr>
          <a:xfrm>
            <a:off x="2627784" y="31425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al 13"/>
          <p:cNvSpPr/>
          <p:nvPr/>
        </p:nvSpPr>
        <p:spPr>
          <a:xfrm>
            <a:off x="2771800" y="31364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al 14"/>
          <p:cNvSpPr/>
          <p:nvPr/>
        </p:nvSpPr>
        <p:spPr>
          <a:xfrm>
            <a:off x="6588224" y="2996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al 15"/>
          <p:cNvSpPr/>
          <p:nvPr/>
        </p:nvSpPr>
        <p:spPr>
          <a:xfrm>
            <a:off x="7164288" y="2996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al 16"/>
          <p:cNvSpPr/>
          <p:nvPr/>
        </p:nvSpPr>
        <p:spPr>
          <a:xfrm>
            <a:off x="6065862" y="2996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al 17"/>
          <p:cNvSpPr/>
          <p:nvPr/>
        </p:nvSpPr>
        <p:spPr>
          <a:xfrm>
            <a:off x="5508104" y="295619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al 18"/>
          <p:cNvSpPr/>
          <p:nvPr/>
        </p:nvSpPr>
        <p:spPr>
          <a:xfrm>
            <a:off x="5076056" y="2996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835696" y="3933056"/>
            <a:ext cx="0" cy="7920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796136" y="3933056"/>
            <a:ext cx="0" cy="7920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54271" y="4144434"/>
            <a:ext cx="1533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calcination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148064" y="3136404"/>
            <a:ext cx="0" cy="2163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80112" y="3096791"/>
            <a:ext cx="0" cy="2163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37870" y="3115072"/>
            <a:ext cx="0" cy="2163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60232" y="3140968"/>
            <a:ext cx="0" cy="2163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236296" y="3140596"/>
            <a:ext cx="0" cy="2163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948264" y="2535287"/>
            <a:ext cx="2113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Covalent bonds</a:t>
            </a:r>
          </a:p>
        </p:txBody>
      </p:sp>
      <p:sp>
        <p:nvSpPr>
          <p:cNvPr id="31" name="Oval 30"/>
          <p:cNvSpPr/>
          <p:nvPr/>
        </p:nvSpPr>
        <p:spPr>
          <a:xfrm>
            <a:off x="867780" y="4581128"/>
            <a:ext cx="247836" cy="2160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al 31"/>
          <p:cNvSpPr/>
          <p:nvPr/>
        </p:nvSpPr>
        <p:spPr>
          <a:xfrm>
            <a:off x="2555776" y="4375266"/>
            <a:ext cx="390947" cy="4152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al 32"/>
          <p:cNvSpPr/>
          <p:nvPr/>
        </p:nvSpPr>
        <p:spPr>
          <a:xfrm>
            <a:off x="2421809" y="4635227"/>
            <a:ext cx="123918" cy="1552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al 33"/>
          <p:cNvSpPr/>
          <p:nvPr/>
        </p:nvSpPr>
        <p:spPr>
          <a:xfrm>
            <a:off x="5034266" y="4608455"/>
            <a:ext cx="227595" cy="1886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al 34"/>
          <p:cNvSpPr/>
          <p:nvPr/>
        </p:nvSpPr>
        <p:spPr>
          <a:xfrm>
            <a:off x="6084168" y="4608455"/>
            <a:ext cx="227595" cy="1886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al 35"/>
          <p:cNvSpPr/>
          <p:nvPr/>
        </p:nvSpPr>
        <p:spPr>
          <a:xfrm>
            <a:off x="7050490" y="4590137"/>
            <a:ext cx="227595" cy="1886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Rectangle 36"/>
          <p:cNvSpPr/>
          <p:nvPr/>
        </p:nvSpPr>
        <p:spPr>
          <a:xfrm>
            <a:off x="7133729" y="5445224"/>
            <a:ext cx="1758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Uniform NPs</a:t>
            </a:r>
          </a:p>
        </p:txBody>
      </p:sp>
    </p:spTree>
    <p:extLst>
      <p:ext uri="{BB962C8B-B14F-4D97-AF65-F5344CB8AC3E}">
        <p14:creationId xmlns:p14="http://schemas.microsoft.com/office/powerpoint/2010/main" val="1573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/>
          </a:bodyPr>
          <a:lstStyle/>
          <a:p>
            <a:r>
              <a:rPr lang="cs-CZ" dirty="0"/>
              <a:t>Covalent bonds = </a:t>
            </a:r>
            <a:r>
              <a:rPr lang="cs-CZ" b="1" dirty="0"/>
              <a:t>grafting</a:t>
            </a:r>
          </a:p>
          <a:p>
            <a:pPr lvl="1"/>
            <a:r>
              <a:rPr lang="cs-CZ" dirty="0"/>
              <a:t>Formation of metal NPs on top of graphene oxide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159421" y="3019424"/>
            <a:ext cx="3009900" cy="2459037"/>
            <a:chOff x="2520" y="1536"/>
            <a:chExt cx="1896" cy="1549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536"/>
              <a:ext cx="1872" cy="1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360" y="1536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32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128" y="1680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32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976" y="283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32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408" y="283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32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520" y="2526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32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216" y="2688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32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/>
            </a:p>
          </p:txBody>
        </p:sp>
      </p:grp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47" y="2626568"/>
            <a:ext cx="268763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169335" y="5305424"/>
            <a:ext cx="32586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dirty="0"/>
              <a:t>Content of COOH groups</a:t>
            </a:r>
          </a:p>
          <a:p>
            <a:pPr algn="ctr"/>
            <a:r>
              <a:rPr lang="cs-CZ" sz="2400" dirty="0"/>
              <a:t>increased by oxidation </a:t>
            </a:r>
          </a:p>
          <a:p>
            <a:pPr algn="ctr"/>
            <a:r>
              <a:rPr lang="cs-CZ" sz="2400" dirty="0"/>
              <a:t>(HNO</a:t>
            </a:r>
            <a:r>
              <a:rPr lang="cs-CZ" sz="2400" baseline="-25000" dirty="0"/>
              <a:t>3</a:t>
            </a:r>
            <a:r>
              <a:rPr lang="cs-CZ" sz="2400" dirty="0"/>
              <a:t>, H</a:t>
            </a:r>
            <a:r>
              <a:rPr lang="cs-CZ" sz="2400" baseline="-25000" dirty="0"/>
              <a:t>2</a:t>
            </a:r>
            <a:r>
              <a:rPr lang="cs-CZ" sz="2400" dirty="0"/>
              <a:t>O</a:t>
            </a:r>
            <a:r>
              <a:rPr lang="cs-CZ" sz="2400" baseline="-25000" dirty="0"/>
              <a:t>2</a:t>
            </a:r>
            <a:r>
              <a:rPr lang="cs-CZ" sz="2400" dirty="0"/>
              <a:t>,O</a:t>
            </a:r>
            <a:r>
              <a:rPr lang="cs-CZ" sz="2400" baseline="-25000" dirty="0"/>
              <a:t>3</a:t>
            </a:r>
            <a:r>
              <a:rPr lang="cs-CZ" sz="2400" dirty="0"/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2152014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/>
          </a:bodyPr>
          <a:lstStyle/>
          <a:p>
            <a:r>
              <a:rPr lang="cs-CZ" dirty="0"/>
              <a:t>Covalent bonds = </a:t>
            </a:r>
            <a:r>
              <a:rPr lang="cs-CZ" b="1" dirty="0"/>
              <a:t>grafting</a:t>
            </a:r>
          </a:p>
          <a:p>
            <a:pPr lvl="1"/>
            <a:r>
              <a:rPr lang="cs-CZ" dirty="0"/>
              <a:t>Formation of metal NPs on top of graphene oxide</a:t>
            </a:r>
          </a:p>
          <a:p>
            <a:pPr lvl="1"/>
            <a:r>
              <a:rPr lang="cs-CZ" dirty="0"/>
              <a:t>Last step: Pd reduction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24" y="3212976"/>
            <a:ext cx="553720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1662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supported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/>
          </a:bodyPr>
          <a:lstStyle/>
          <a:p>
            <a:r>
              <a:rPr lang="cs-CZ" dirty="0"/>
              <a:t>Covalent bonds = </a:t>
            </a:r>
            <a:r>
              <a:rPr lang="cs-CZ" b="1" dirty="0"/>
              <a:t>Deposition/precipitation</a:t>
            </a:r>
          </a:p>
          <a:p>
            <a:pPr lvl="1"/>
            <a:r>
              <a:rPr lang="cs-CZ" dirty="0"/>
              <a:t>Starts as a dry impregnation</a:t>
            </a:r>
          </a:p>
          <a:p>
            <a:pPr lvl="1"/>
            <a:r>
              <a:rPr lang="cs-CZ" dirty="0"/>
              <a:t>Metal salt is then selectively precipitated at the catalyst surface</a:t>
            </a:r>
          </a:p>
          <a:p>
            <a:pPr lvl="1"/>
            <a:r>
              <a:rPr lang="cs-CZ" dirty="0"/>
              <a:t>Precipitation mainly by pH change – hydrolysis/condensation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4149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Types of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Bulk catalysts</a:t>
            </a:r>
          </a:p>
          <a:p>
            <a:r>
              <a:rPr lang="cs-CZ" dirty="0"/>
              <a:t>Supported catalysts</a:t>
            </a:r>
          </a:p>
          <a:p>
            <a:r>
              <a:rPr lang="cs-CZ" dirty="0"/>
              <a:t>Malaxed-agglomerated catalysts</a:t>
            </a:r>
          </a:p>
        </p:txBody>
      </p:sp>
    </p:spTree>
    <p:extLst>
      <p:ext uri="{BB962C8B-B14F-4D97-AF65-F5344CB8AC3E}">
        <p14:creationId xmlns:p14="http://schemas.microsoft.com/office/powerpoint/2010/main" val="643202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bulk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The whole body of the catalyst is made of one active substance</a:t>
            </a:r>
          </a:p>
          <a:p>
            <a:r>
              <a:rPr lang="cs-CZ" dirty="0"/>
              <a:t>= It must be cheap, thermally, mechanically, and chemically stable, porous,…!</a:t>
            </a:r>
          </a:p>
          <a:p>
            <a:pPr lvl="1"/>
            <a:r>
              <a:rPr lang="cs-CZ" dirty="0"/>
              <a:t>Silica-alumina (cracking)</a:t>
            </a:r>
          </a:p>
          <a:p>
            <a:pPr lvl="1"/>
            <a:r>
              <a:rPr lang="cs-CZ" dirty="0"/>
              <a:t>Raney nickel, Co molybdate (hydrogenation)</a:t>
            </a:r>
          </a:p>
          <a:p>
            <a:pPr lvl="1"/>
            <a:r>
              <a:rPr lang="cs-CZ" dirty="0"/>
              <a:t>Catalyst supports: silica, alumina, silica-alumina, zeolites, TiO</a:t>
            </a:r>
            <a:r>
              <a:rPr lang="cs-CZ" baseline="-25000" dirty="0"/>
              <a:t>2</a:t>
            </a:r>
            <a:r>
              <a:rPr lang="cs-CZ" dirty="0"/>
              <a:t>, MgO, carbon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945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bulk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cs-CZ" sz="2400" dirty="0"/>
              <a:t>Ceramic route (heat and beat)</a:t>
            </a:r>
          </a:p>
          <a:p>
            <a:pPr lvl="1"/>
            <a:r>
              <a:rPr lang="cs-CZ" sz="2000" dirty="0"/>
              <a:t>e.g. Molybdates Bi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  <a:r>
              <a:rPr lang="cs-CZ" sz="2000" baseline="-25000" dirty="0"/>
              <a:t>3</a:t>
            </a:r>
            <a:r>
              <a:rPr lang="cs-CZ" sz="2000" dirty="0"/>
              <a:t> + MoO</a:t>
            </a:r>
            <a:r>
              <a:rPr lang="cs-CZ" sz="2000" baseline="-25000" dirty="0"/>
              <a:t>3 </a:t>
            </a:r>
            <a:r>
              <a:rPr lang="cs-CZ" sz="2000" dirty="0"/>
              <a:t>→ Bi</a:t>
            </a:r>
            <a:r>
              <a:rPr lang="cs-CZ" sz="2000" baseline="-25000" dirty="0"/>
              <a:t>2</a:t>
            </a:r>
            <a:r>
              <a:rPr lang="cs-CZ" sz="2000" dirty="0"/>
              <a:t>MoO</a:t>
            </a:r>
            <a:r>
              <a:rPr lang="cs-CZ" sz="2000" baseline="-25000" dirty="0"/>
              <a:t>6</a:t>
            </a:r>
            <a:endParaRPr lang="cs-CZ" sz="2000" dirty="0"/>
          </a:p>
          <a:p>
            <a:pPr lvl="1"/>
            <a:r>
              <a:rPr lang="cs-CZ" sz="2000" dirty="0"/>
              <a:t>Used as selective oxidation catalysts (propylene to acrolein)</a:t>
            </a:r>
          </a:p>
          <a:p>
            <a:pPr lvl="1"/>
            <a:r>
              <a:rPr lang="cs-CZ" sz="2000" dirty="0"/>
              <a:t>Homogeneity, time, temperature</a:t>
            </a:r>
          </a:p>
          <a:p>
            <a:r>
              <a:rPr lang="cs-CZ" sz="2400" dirty="0"/>
              <a:t>(Co-)Precipitation</a:t>
            </a:r>
          </a:p>
          <a:p>
            <a:pPr lvl="1"/>
            <a:r>
              <a:rPr lang="cs-CZ" sz="2000" dirty="0"/>
              <a:t>E.g. NH</a:t>
            </a:r>
            <a:r>
              <a:rPr lang="cs-CZ" sz="2000" baseline="-25000" dirty="0"/>
              <a:t>4</a:t>
            </a:r>
            <a:r>
              <a:rPr lang="cs-CZ" sz="2000" dirty="0"/>
              <a:t>VO</a:t>
            </a:r>
            <a:r>
              <a:rPr lang="cs-CZ" sz="2000" baseline="-25000" dirty="0"/>
              <a:t>3</a:t>
            </a:r>
            <a:r>
              <a:rPr lang="cs-CZ" sz="2000" dirty="0"/>
              <a:t> + Al(NO</a:t>
            </a:r>
            <a:r>
              <a:rPr lang="cs-CZ" sz="2000" baseline="-25000" dirty="0"/>
              <a:t>3</a:t>
            </a:r>
            <a:r>
              <a:rPr lang="cs-CZ" sz="2000" dirty="0"/>
              <a:t>)</a:t>
            </a:r>
            <a:r>
              <a:rPr lang="cs-CZ" sz="2000" baseline="-25000" dirty="0"/>
              <a:t>3 </a:t>
            </a:r>
            <a:r>
              <a:rPr lang="cs-CZ" sz="2000" dirty="0"/>
              <a:t>→ V-Al oxynitride (used in propene ammoxidation to acrylonitrile)</a:t>
            </a:r>
            <a:endParaRPr lang="cs-CZ" sz="2000" baseline="-25000" dirty="0"/>
          </a:p>
          <a:p>
            <a:pPr lvl="1"/>
            <a:r>
              <a:rPr lang="cs-CZ" sz="2000" dirty="0"/>
              <a:t>change of pH leads to precipitation</a:t>
            </a:r>
          </a:p>
          <a:p>
            <a:r>
              <a:rPr lang="cs-CZ" sz="2400" dirty="0"/>
              <a:t>Sol-gel method</a:t>
            </a:r>
          </a:p>
          <a:p>
            <a:r>
              <a:rPr lang="cs-CZ" sz="2400" dirty="0"/>
              <a:t>Combustion synthesis</a:t>
            </a:r>
          </a:p>
          <a:p>
            <a:r>
              <a:rPr lang="cs-CZ" sz="2400" dirty="0"/>
              <a:t>Solvothermal method</a:t>
            </a:r>
          </a:p>
          <a:p>
            <a:pPr lvl="1"/>
            <a:r>
              <a:rPr lang="cs-CZ" sz="2000" dirty="0"/>
              <a:t>e.g. zeolites</a:t>
            </a:r>
          </a:p>
        </p:txBody>
      </p:sp>
    </p:spTree>
    <p:extLst>
      <p:ext uri="{BB962C8B-B14F-4D97-AF65-F5344CB8AC3E}">
        <p14:creationId xmlns:p14="http://schemas.microsoft.com/office/powerpoint/2010/main" val="1659607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Preparation of bulk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Ceramic route, (</a:t>
            </a:r>
            <a:r>
              <a:rPr lang="en-US" dirty="0"/>
              <a:t>c</a:t>
            </a:r>
            <a:r>
              <a:rPr lang="cs-CZ" dirty="0"/>
              <a:t>o-)</a:t>
            </a:r>
            <a:r>
              <a:rPr lang="en-US" dirty="0"/>
              <a:t>p</a:t>
            </a:r>
            <a:r>
              <a:rPr lang="cs-CZ" dirty="0"/>
              <a:t>recipitation, sol-gel method, combustion synthesis, and solvothermal method: </a:t>
            </a:r>
            <a:br>
              <a:rPr lang="cs-CZ" dirty="0"/>
            </a:br>
            <a:r>
              <a:rPr lang="en-US" dirty="0"/>
              <a:t>#</a:t>
            </a:r>
            <a:r>
              <a:rPr lang="en-US" dirty="0" err="1"/>
              <a:t>InorgMatChem</a:t>
            </a:r>
            <a:endParaRPr lang="en-US" dirty="0"/>
          </a:p>
          <a:p>
            <a:r>
              <a:rPr lang="en-US" dirty="0"/>
              <a:t>Heat and beat quickly and effectively</a:t>
            </a:r>
            <a:r>
              <a:rPr lang="cs-CZ" dirty="0"/>
              <a:t>?</a:t>
            </a:r>
          </a:p>
          <a:p>
            <a:r>
              <a:rPr lang="cs-CZ" dirty="0"/>
              <a:t>Sol-gel continuously???</a:t>
            </a:r>
          </a:p>
          <a:p>
            <a:endParaRPr lang="cs-CZ" dirty="0"/>
          </a:p>
        </p:txBody>
      </p:sp>
      <p:sp>
        <p:nvSpPr>
          <p:cNvPr id="4" name="Rectangle 3"/>
          <p:cNvSpPr/>
          <p:nvPr/>
        </p:nvSpPr>
        <p:spPr>
          <a:xfrm rot="19866331">
            <a:off x="6810401" y="3953329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Ball milling!</a:t>
            </a:r>
          </a:p>
        </p:txBody>
      </p:sp>
      <p:sp>
        <p:nvSpPr>
          <p:cNvPr id="5" name="Rectangle 4"/>
          <p:cNvSpPr/>
          <p:nvPr/>
        </p:nvSpPr>
        <p:spPr>
          <a:xfrm rot="19866331">
            <a:off x="4084717" y="4532209"/>
            <a:ext cx="22479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Aerosol assisted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sol-gel process!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8416EF3-77AF-469B-A254-C0E9F3229777}"/>
              </a:ext>
            </a:extLst>
          </p:cNvPr>
          <p:cNvSpPr/>
          <p:nvPr/>
        </p:nvSpPr>
        <p:spPr>
          <a:xfrm rot="19866331">
            <a:off x="1785933" y="4900590"/>
            <a:ext cx="1711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Flame spray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pyrolysis!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1643</Words>
  <Application>Microsoft Office PowerPoint</Application>
  <PresentationFormat>Předvádění na obrazovce (4:3)</PresentationFormat>
  <Paragraphs>331</Paragraphs>
  <Slides>54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54</vt:i4>
      </vt:variant>
    </vt:vector>
  </HeadingPairs>
  <TitlesOfParts>
    <vt:vector size="60" baseType="lpstr">
      <vt:lpstr>Arial</vt:lpstr>
      <vt:lpstr>Calibri</vt:lpstr>
      <vt:lpstr>helvetica</vt:lpstr>
      <vt:lpstr>Office Theme</vt:lpstr>
      <vt:lpstr>Photo Editor Photo</vt:lpstr>
      <vt:lpstr>MDLDrawObject Class</vt:lpstr>
      <vt:lpstr>Homework 4</vt:lpstr>
      <vt:lpstr>Heterogeneous catalysis</vt:lpstr>
      <vt:lpstr>Types of catalysts</vt:lpstr>
      <vt:lpstr>Types of catalysts</vt:lpstr>
      <vt:lpstr>Prezentace aplikace PowerPoint</vt:lpstr>
      <vt:lpstr>Types of catalysts</vt:lpstr>
      <vt:lpstr>Preparation of bulk catalysts</vt:lpstr>
      <vt:lpstr>Preparation of bulk catalysts</vt:lpstr>
      <vt:lpstr>Preparation of bulk catalysts</vt:lpstr>
      <vt:lpstr>Preparation of bulk catalysts</vt:lpstr>
      <vt:lpstr>Preparation of bulk catalysts</vt:lpstr>
      <vt:lpstr>Preparation of bulk catalysts</vt:lpstr>
      <vt:lpstr>Preparation of bulk catalysts</vt:lpstr>
      <vt:lpstr>Preparation of bulk catalysts</vt:lpstr>
      <vt:lpstr>Preparation of bulk catalysts</vt:lpstr>
      <vt:lpstr>Prezentace aplikace PowerPoint</vt:lpstr>
      <vt:lpstr>Preparation of bulk catalysts</vt:lpstr>
      <vt:lpstr>Types of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  <vt:lpstr>Preparation of supported catalysts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Heterogeneous catalysis</dc:title>
  <dc:creator>ales.styskalik</dc:creator>
  <cp:lastModifiedBy>Aleš Stýskalík</cp:lastModifiedBy>
  <cp:revision>50</cp:revision>
  <dcterms:created xsi:type="dcterms:W3CDTF">2020-01-10T11:12:06Z</dcterms:created>
  <dcterms:modified xsi:type="dcterms:W3CDTF">2021-09-29T16:56:52Z</dcterms:modified>
</cp:coreProperties>
</file>