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7" r:id="rId11"/>
    <p:sldId id="269" r:id="rId12"/>
    <p:sldId id="268" r:id="rId13"/>
    <p:sldId id="263" r:id="rId14"/>
    <p:sldId id="264" r:id="rId15"/>
    <p:sldId id="275" r:id="rId16"/>
    <p:sldId id="303" r:id="rId17"/>
    <p:sldId id="304" r:id="rId18"/>
    <p:sldId id="305" r:id="rId19"/>
    <p:sldId id="270" r:id="rId20"/>
    <p:sldId id="271" r:id="rId21"/>
    <p:sldId id="272" r:id="rId22"/>
    <p:sldId id="274" r:id="rId23"/>
    <p:sldId id="273" r:id="rId24"/>
    <p:sldId id="276" r:id="rId25"/>
    <p:sldId id="277" r:id="rId26"/>
    <p:sldId id="278" r:id="rId27"/>
    <p:sldId id="300" r:id="rId28"/>
    <p:sldId id="302" r:id="rId29"/>
    <p:sldId id="279" r:id="rId30"/>
    <p:sldId id="282" r:id="rId31"/>
    <p:sldId id="280" r:id="rId32"/>
    <p:sldId id="281" r:id="rId33"/>
    <p:sldId id="283" r:id="rId34"/>
    <p:sldId id="284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8" r:id="rId47"/>
    <p:sldId id="299" r:id="rId48"/>
    <p:sldId id="306" r:id="rId49"/>
    <p:sldId id="297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07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01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65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04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5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01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96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52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07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2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58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49C52-6721-4673-B01C-E249DDD0BAF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3DDB-809F-436B-AA14-717D1D92BE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94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Heterogeneous catalysis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/>
          </a:bodyPr>
          <a:lstStyle/>
          <a:p>
            <a:r>
              <a:rPr lang="cs-CZ" dirty="0"/>
              <a:t>Lecture 4</a:t>
            </a:r>
          </a:p>
          <a:p>
            <a:r>
              <a:rPr lang="cs-CZ" dirty="0"/>
              <a:t>Catalyst synthesis – continuation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Shaping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Single site catalysts</a:t>
            </a:r>
          </a:p>
        </p:txBody>
      </p:sp>
    </p:spTree>
    <p:extLst>
      <p:ext uri="{BB962C8B-B14F-4D97-AF65-F5344CB8AC3E}">
        <p14:creationId xmlns:p14="http://schemas.microsoft.com/office/powerpoint/2010/main" val="36732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What is it?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012078" cy="31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933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5741"/>
            <a:ext cx="3952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7" y="6481217"/>
            <a:ext cx="3248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92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Any continuous material (metal, oxide), where catalysis relies mainly on structure deffects</a:t>
            </a:r>
          </a:p>
          <a:p>
            <a:r>
              <a:rPr lang="cs-CZ" dirty="0"/>
              <a:t>Instead</a:t>
            </a:r>
          </a:p>
          <a:p>
            <a:pPr lvl="1"/>
            <a:r>
              <a:rPr lang="cs-CZ" dirty="0"/>
              <a:t>One (or more) atoms</a:t>
            </a:r>
          </a:p>
          <a:p>
            <a:pPr lvl="1"/>
            <a:r>
              <a:rPr lang="cs-CZ" dirty="0"/>
              <a:t>Spatially isolated</a:t>
            </a:r>
          </a:p>
          <a:p>
            <a:pPr lvl="1"/>
            <a:r>
              <a:rPr lang="cs-CZ" dirty="0"/>
              <a:t>Same energy of interaction with reactant</a:t>
            </a:r>
          </a:p>
          <a:p>
            <a:pPr lvl="1"/>
            <a:r>
              <a:rPr lang="cs-CZ" dirty="0"/>
              <a:t>Structurally well characterized (similar to homo)</a:t>
            </a:r>
          </a:p>
        </p:txBody>
      </p:sp>
    </p:spTree>
    <p:extLst>
      <p:ext uri="{BB962C8B-B14F-4D97-AF65-F5344CB8AC3E}">
        <p14:creationId xmlns:p14="http://schemas.microsoft.com/office/powerpoint/2010/main" val="188354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What is it?</a:t>
            </a:r>
          </a:p>
          <a:p>
            <a:pPr lvl="1"/>
            <a:r>
              <a:rPr lang="cs-CZ" dirty="0"/>
              <a:t>Individual isolated ion/atom/molecular complex/cluster</a:t>
            </a:r>
          </a:p>
          <a:p>
            <a:pPr lvl="2"/>
            <a:r>
              <a:rPr lang="cs-CZ" dirty="0"/>
              <a:t>Grafted on porous support</a:t>
            </a:r>
          </a:p>
          <a:p>
            <a:pPr lvl="2"/>
            <a:r>
              <a:rPr lang="cs-CZ" dirty="0"/>
              <a:t>Created within the material by building block approach</a:t>
            </a:r>
          </a:p>
          <a:p>
            <a:pPr lvl="1"/>
            <a:r>
              <a:rPr lang="cs-CZ" dirty="0"/>
              <a:t>„Ship in bottle“ structures– e.g. molecular complex/enzyme trapped within a zeolitic cage</a:t>
            </a:r>
          </a:p>
          <a:p>
            <a:pPr lvl="1"/>
            <a:r>
              <a:rPr lang="cs-CZ" dirty="0"/>
              <a:t>Crystalline, open-structure, microporous solids (e.g. zeolites) with active sites uniformly distributed throughout the bulk</a:t>
            </a:r>
          </a:p>
        </p:txBody>
      </p:sp>
    </p:spTree>
    <p:extLst>
      <p:ext uri="{BB962C8B-B14F-4D97-AF65-F5344CB8AC3E}">
        <p14:creationId xmlns:p14="http://schemas.microsoft.com/office/powerpoint/2010/main" val="399604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Why?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7"/>
          <a:stretch/>
        </p:blipFill>
        <p:spPr bwMode="auto">
          <a:xfrm>
            <a:off x="4932040" y="4206800"/>
            <a:ext cx="3951982" cy="23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25625"/>
            <a:ext cx="58769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2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257800"/>
          </a:xfrm>
        </p:spPr>
        <p:txBody>
          <a:bodyPr>
            <a:normAutofit/>
          </a:bodyPr>
          <a:lstStyle/>
          <a:p>
            <a:r>
              <a:rPr lang="cs-CZ" dirty="0"/>
              <a:t>Why?</a:t>
            </a:r>
          </a:p>
          <a:p>
            <a:pPr lvl="1"/>
            <a:r>
              <a:rPr lang="cs-CZ" dirty="0"/>
              <a:t>Number of active sites</a:t>
            </a:r>
          </a:p>
          <a:p>
            <a:pPr lvl="1"/>
            <a:r>
              <a:rPr lang="cs-CZ" dirty="0"/>
              <a:t>Turn-over frequency, TOF</a:t>
            </a:r>
          </a:p>
          <a:p>
            <a:pPr lvl="1"/>
            <a:r>
              <a:rPr lang="cs-CZ" dirty="0"/>
              <a:t>Characterization of active site</a:t>
            </a:r>
          </a:p>
          <a:p>
            <a:pPr lvl="1"/>
            <a:r>
              <a:rPr lang="cs-CZ" dirty="0"/>
              <a:t>Quantum-chemical calculations</a:t>
            </a:r>
          </a:p>
          <a:p>
            <a:pPr marL="457200" lvl="1" indent="0">
              <a:buNone/>
            </a:pPr>
            <a:r>
              <a:rPr lang="cs-CZ" dirty="0">
                <a:latin typeface="Calibri"/>
                <a:cs typeface="Calibri"/>
              </a:rPr>
              <a:t>↓</a:t>
            </a:r>
            <a:endParaRPr lang="cs-CZ" dirty="0"/>
          </a:p>
          <a:p>
            <a:pPr lvl="1"/>
            <a:r>
              <a:rPr lang="cs-CZ" dirty="0"/>
              <a:t>Understanding mechanism</a:t>
            </a:r>
          </a:p>
          <a:p>
            <a:pPr lvl="1"/>
            <a:r>
              <a:rPr lang="cs-CZ" dirty="0"/>
              <a:t>Understanding kinetics</a:t>
            </a:r>
          </a:p>
          <a:p>
            <a:pPr marL="457200" lvl="1" indent="0">
              <a:buNone/>
            </a:pPr>
            <a:r>
              <a:rPr lang="cs-CZ" dirty="0">
                <a:latin typeface="Calibri"/>
                <a:cs typeface="Calibri"/>
              </a:rPr>
              <a:t>↓</a:t>
            </a:r>
            <a:endParaRPr lang="cs-CZ" dirty="0"/>
          </a:p>
          <a:p>
            <a:pPr lvl="1"/>
            <a:r>
              <a:rPr lang="cs-CZ" dirty="0"/>
              <a:t>Bridging gap between homo-and heterogeneous cata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</p:spTree>
    <p:extLst>
      <p:ext uri="{BB962C8B-B14F-4D97-AF65-F5344CB8AC3E}">
        <p14:creationId xmlns:p14="http://schemas.microsoft.com/office/powerpoint/2010/main" val="214031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4525963"/>
          </a:xfrm>
        </p:spPr>
        <p:txBody>
          <a:bodyPr/>
          <a:lstStyle/>
          <a:p>
            <a:r>
              <a:rPr lang="cs-CZ" sz="2800" dirty="0"/>
              <a:t>Bridging gap between homogeneous and heterogeneous catalysis – </a:t>
            </a:r>
            <a:r>
              <a:rPr lang="cs-CZ" sz="2800" b="1" dirty="0"/>
              <a:t>example</a:t>
            </a:r>
            <a:r>
              <a:rPr lang="cs-CZ" sz="2800" dirty="0"/>
              <a:t>:</a:t>
            </a:r>
          </a:p>
          <a:p>
            <a:pPr lvl="1"/>
            <a:r>
              <a:rPr lang="cs-CZ" sz="2400" dirty="0"/>
              <a:t>Phillips catalyst = „CrO</a:t>
            </a:r>
            <a:r>
              <a:rPr lang="cs-CZ" sz="2400" baseline="-25000" dirty="0"/>
              <a:t>3</a:t>
            </a:r>
            <a:r>
              <a:rPr lang="cs-CZ" sz="2400" dirty="0"/>
              <a:t>“ dispersed on silica</a:t>
            </a:r>
          </a:p>
          <a:p>
            <a:pPr lvl="1"/>
            <a:r>
              <a:rPr lang="cs-CZ" sz="2400" dirty="0"/>
              <a:t>Ethylene polymerization (50 % of global production of linear HDPE)</a:t>
            </a:r>
          </a:p>
          <a:p>
            <a:pPr lvl="1"/>
            <a:r>
              <a:rPr lang="cs-CZ" sz="2400" dirty="0"/>
              <a:t>No co-catalyst (compare with Ziegler-Natta + MAO)</a:t>
            </a:r>
          </a:p>
          <a:p>
            <a:pPr lvl="1"/>
            <a:r>
              <a:rPr lang="cs-CZ" sz="2400" dirty="0"/>
              <a:t>What is the actual active site???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53730"/>
            <a:ext cx="3312368" cy="250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32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CrO</a:t>
            </a:r>
            <a:r>
              <a:rPr lang="cs-CZ" baseline="-25000" dirty="0"/>
              <a:t>3</a:t>
            </a:r>
            <a:r>
              <a:rPr lang="cs-CZ" dirty="0"/>
              <a:t> dispersed on silica</a:t>
            </a:r>
          </a:p>
          <a:p>
            <a:r>
              <a:rPr lang="cs-CZ" dirty="0"/>
              <a:t>Ethylene exposure induces „mild reduction“</a:t>
            </a:r>
          </a:p>
          <a:p>
            <a:r>
              <a:rPr lang="cs-CZ" dirty="0"/>
              <a:t>Only 10 % of Cr sites are active</a:t>
            </a:r>
          </a:p>
          <a:p>
            <a:endParaRPr lang="cs-CZ" dirty="0"/>
          </a:p>
          <a:p>
            <a:r>
              <a:rPr lang="cs-CZ" b="1" dirty="0"/>
              <a:t>Cr</a:t>
            </a:r>
            <a:r>
              <a:rPr lang="cs-CZ" b="1" baseline="30000" dirty="0"/>
              <a:t>II</a:t>
            </a:r>
            <a:r>
              <a:rPr lang="cs-CZ" b="1" dirty="0"/>
              <a:t> or Cr</a:t>
            </a:r>
            <a:r>
              <a:rPr lang="cs-CZ" b="1" baseline="30000" dirty="0"/>
              <a:t>III</a:t>
            </a:r>
            <a:r>
              <a:rPr lang="cs-CZ" dirty="0"/>
              <a:t>??? Big discussion…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81089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5" y="1772816"/>
            <a:ext cx="4525918" cy="502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58330"/>
            <a:ext cx="38798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3178" y="134198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Cr</a:t>
            </a:r>
            <a:r>
              <a:rPr lang="cs-CZ" sz="2400" baseline="30000" dirty="0"/>
              <a:t>II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5781" y="129666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Cr</a:t>
            </a:r>
            <a:r>
              <a:rPr lang="cs-CZ" sz="2400" baseline="30000" dirty="0"/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93134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954300" cy="43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4" y="2117427"/>
            <a:ext cx="4489204" cy="39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15781" y="129666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Cr</a:t>
            </a:r>
            <a:r>
              <a:rPr lang="cs-CZ" sz="2400" baseline="30000" dirty="0"/>
              <a:t>III</a:t>
            </a:r>
            <a:r>
              <a:rPr lang="cs-CZ" sz="2400" dirty="0"/>
              <a:t> is active!</a:t>
            </a:r>
          </a:p>
        </p:txBody>
      </p:sp>
    </p:spTree>
    <p:extLst>
      <p:ext uri="{BB962C8B-B14F-4D97-AF65-F5344CB8AC3E}">
        <p14:creationId xmlns:p14="http://schemas.microsoft.com/office/powerpoint/2010/main" val="1664296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What is it?</a:t>
            </a:r>
          </a:p>
          <a:p>
            <a:pPr lvl="1"/>
            <a:r>
              <a:rPr lang="cs-CZ" b="1" dirty="0"/>
              <a:t>Individual isolated ion/atom/molecular complex/cluster</a:t>
            </a:r>
          </a:p>
          <a:p>
            <a:pPr lvl="2"/>
            <a:r>
              <a:rPr lang="cs-CZ" b="1" dirty="0"/>
              <a:t>Grafted on porous support</a:t>
            </a:r>
          </a:p>
          <a:p>
            <a:pPr lvl="2"/>
            <a:r>
              <a:rPr lang="cs-CZ" dirty="0"/>
              <a:t>Created within the material by building block approach</a:t>
            </a:r>
          </a:p>
          <a:p>
            <a:pPr lvl="1"/>
            <a:r>
              <a:rPr lang="cs-CZ" dirty="0"/>
              <a:t>„Ship in bottle“ structures– e.g. molecular complex/enzyme trapped within a zeolitic cage</a:t>
            </a:r>
          </a:p>
          <a:p>
            <a:pPr lvl="1"/>
            <a:r>
              <a:rPr lang="cs-CZ" dirty="0"/>
              <a:t>Crystalline, open-structure, microporous solids (e.g. zeolites) with active sites uniformly distributed throughout the bulk</a:t>
            </a:r>
          </a:p>
        </p:txBody>
      </p:sp>
    </p:spTree>
    <p:extLst>
      <p:ext uri="{BB962C8B-B14F-4D97-AF65-F5344CB8AC3E}">
        <p14:creationId xmlns:p14="http://schemas.microsoft.com/office/powerpoint/2010/main" val="56047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Why is shaping important?</a:t>
            </a:r>
          </a:p>
          <a:p>
            <a:pPr lvl="1"/>
            <a:r>
              <a:rPr lang="cs-CZ" dirty="0"/>
              <a:t>Accessibility</a:t>
            </a:r>
            <a:br>
              <a:rPr lang="cs-CZ" dirty="0"/>
            </a:br>
            <a:r>
              <a:rPr lang="cs-CZ" dirty="0"/>
              <a:t>(micro+meso+macro porosity)</a:t>
            </a:r>
          </a:p>
          <a:p>
            <a:pPr lvl="1"/>
            <a:r>
              <a:rPr lang="cs-CZ" dirty="0"/>
              <a:t>Mechanical resistance</a:t>
            </a:r>
            <a:br>
              <a:rPr lang="cs-CZ" dirty="0"/>
            </a:br>
            <a:r>
              <a:rPr lang="cs-CZ" dirty="0"/>
              <a:t>(application of binders)</a:t>
            </a:r>
          </a:p>
          <a:p>
            <a:pPr lvl="1"/>
            <a:r>
              <a:rPr lang="cs-CZ" dirty="0"/>
              <a:t>Reducing pressure drop</a:t>
            </a:r>
            <a:br>
              <a:rPr lang="cs-CZ" dirty="0"/>
            </a:br>
            <a:r>
              <a:rPr lang="cs-CZ" dirty="0"/>
              <a:t>(p</a:t>
            </a:r>
            <a:r>
              <a:rPr lang="cs-CZ" baseline="-25000" dirty="0"/>
              <a:t>1</a:t>
            </a:r>
            <a:r>
              <a:rPr lang="cs-CZ" dirty="0"/>
              <a:t> </a:t>
            </a:r>
            <a:r>
              <a:rPr lang="cs-CZ" dirty="0">
                <a:latin typeface="Calibri"/>
                <a:cs typeface="Calibri"/>
              </a:rPr>
              <a:t>&gt; p</a:t>
            </a:r>
            <a:r>
              <a:rPr lang="cs-CZ" baseline="-25000" dirty="0">
                <a:latin typeface="Calibri"/>
                <a:cs typeface="Calibri"/>
              </a:rPr>
              <a:t>2</a:t>
            </a:r>
            <a:r>
              <a:rPr lang="cs-CZ" dirty="0">
                <a:latin typeface="Calibri"/>
                <a:cs typeface="Calibri"/>
              </a:rPr>
              <a:t>)</a:t>
            </a:r>
          </a:p>
          <a:p>
            <a:pPr lvl="1"/>
            <a:r>
              <a:rPr lang="cs-CZ" dirty="0">
                <a:latin typeface="Calibri"/>
                <a:cs typeface="Calibri"/>
              </a:rPr>
              <a:t>Hydrothermal stability, coking, poisoning,…</a:t>
            </a:r>
          </a:p>
          <a:p>
            <a:pPr lvl="1"/>
            <a:endParaRPr lang="cs-CZ" dirty="0">
              <a:latin typeface="Calibri"/>
              <a:cs typeface="Calibri"/>
            </a:endParaRPr>
          </a:p>
          <a:p>
            <a:pPr lvl="1"/>
            <a:endParaRPr lang="cs-C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92280" y="3140968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596336" y="3140968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23001" y="2204864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123001" y="4386436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p</a:t>
            </a:r>
            <a:r>
              <a:rPr lang="cs-CZ" sz="2400" b="1" baseline="-25000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092280" y="3717032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44308" y="2636912"/>
            <a:ext cx="5678" cy="69249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36187" y="3267472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p</a:t>
            </a:r>
            <a:r>
              <a:rPr lang="cs-CZ" sz="2400" b="1" baseline="-250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7236296" y="232259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7452320" y="2324108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7236296" y="2581672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>
            <a:off x="7452320" y="2591193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95536" y="5589240"/>
            <a:ext cx="813886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latin typeface="Calibri"/>
                <a:cs typeface="Calibri"/>
              </a:rPr>
              <a:t>→ </a:t>
            </a:r>
            <a:r>
              <a:rPr lang="cs-CZ" b="1" dirty="0"/>
              <a:t>Industrial point of view</a:t>
            </a:r>
            <a:endParaRPr lang="cs-CZ" b="1" dirty="0">
              <a:latin typeface="Calibri"/>
              <a:cs typeface="Calibri"/>
            </a:endParaRPr>
          </a:p>
          <a:p>
            <a:pPr lvl="1"/>
            <a:endParaRPr lang="cs-CZ" b="1" dirty="0">
              <a:latin typeface="Calibri"/>
              <a:cs typeface="Calibri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996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Grafting on silica</a:t>
            </a:r>
          </a:p>
          <a:p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Detailed knowledge of surface (number of OH groups per nm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Rigorous water- and oxygen-free environment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025"/>
            <a:ext cx="9108504" cy="97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93987"/>
            <a:ext cx="2520280" cy="53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8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246"/>
            <a:ext cx="9144001" cy="53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8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Metal precursors (almost all d + f elements)</a:t>
            </a:r>
          </a:p>
          <a:p>
            <a:pPr lvl="1"/>
            <a:r>
              <a:rPr lang="cs-CZ" dirty="0"/>
              <a:t>Organometallic compounds</a:t>
            </a:r>
          </a:p>
          <a:p>
            <a:pPr lvl="1"/>
            <a:r>
              <a:rPr lang="cs-CZ" dirty="0"/>
              <a:t>Metal amides and silylamides</a:t>
            </a:r>
          </a:p>
          <a:p>
            <a:pPr lvl="1"/>
            <a:r>
              <a:rPr lang="cs-CZ" dirty="0"/>
              <a:t>Metal alkoxides and siloxides</a:t>
            </a:r>
          </a:p>
          <a:p>
            <a:pPr lvl="1"/>
            <a:r>
              <a:rPr lang="cs-CZ" dirty="0"/>
              <a:t>Metal halogenides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8" y="4292426"/>
            <a:ext cx="80327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695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3672409" cy="240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331640" y="2996952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8" y="4653136"/>
            <a:ext cx="72961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367981" cy="163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220072" y="2996952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39952" y="1340768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3527" y="4437112"/>
            <a:ext cx="79208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19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many cases silica needed all around the active site (no unreacted chlorines etc.)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3" y="2708920"/>
            <a:ext cx="29051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79712" y="3530599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+ SiO</a:t>
            </a:r>
            <a:r>
              <a:rPr lang="cs-CZ" sz="2400" b="1" baseline="-25000" dirty="0"/>
              <a:t>2</a:t>
            </a:r>
            <a:endParaRPr lang="cs-CZ" sz="2400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36" y="5549402"/>
            <a:ext cx="144016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59832" y="512757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2. </a:t>
            </a:r>
            <a:r>
              <a:rPr lang="el-GR" sz="2400" dirty="0"/>
              <a:t>Δ</a:t>
            </a:r>
            <a:r>
              <a:rPr lang="cs-CZ" sz="2400" dirty="0"/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3436" y="551723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− butene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10236"/>
            <a:ext cx="2733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067944" y="3717032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03848" y="328498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31840" y="368741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− butanol</a:t>
            </a:r>
          </a:p>
        </p:txBody>
      </p:sp>
    </p:spTree>
    <p:extLst>
      <p:ext uri="{BB962C8B-B14F-4D97-AF65-F5344CB8AC3E}">
        <p14:creationId xmlns:p14="http://schemas.microsoft.com/office/powerpoint/2010/main" val="204900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Grafting on silica – other types of bonding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3"/>
            <a:ext cx="46386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677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Grafting on silica – other types of bonding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83" y="2564904"/>
            <a:ext cx="6019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675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Grafting on carbon – </a:t>
            </a:r>
            <a:r>
              <a:rPr lang="el-GR" dirty="0"/>
              <a:t>π</a:t>
            </a:r>
            <a:r>
              <a:rPr lang="cs-CZ" dirty="0"/>
              <a:t>-</a:t>
            </a:r>
            <a:r>
              <a:rPr lang="el-GR" dirty="0"/>
              <a:t>π</a:t>
            </a:r>
            <a:r>
              <a:rPr lang="cs-CZ" dirty="0"/>
              <a:t> stacking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0" y="2186558"/>
            <a:ext cx="87534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737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Grafting on carbon – </a:t>
            </a:r>
            <a:r>
              <a:rPr lang="el-GR" dirty="0"/>
              <a:t>π</a:t>
            </a:r>
            <a:r>
              <a:rPr lang="cs-CZ" dirty="0"/>
              <a:t>-</a:t>
            </a:r>
            <a:r>
              <a:rPr lang="el-GR" dirty="0"/>
              <a:t>π</a:t>
            </a:r>
            <a:r>
              <a:rPr lang="cs-CZ" dirty="0"/>
              <a:t> stacking</a:t>
            </a:r>
          </a:p>
          <a:p>
            <a:pPr lvl="1"/>
            <a:r>
              <a:rPr lang="cs-CZ" dirty="0"/>
              <a:t>Boomerang effect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4" y="2671561"/>
            <a:ext cx="5251103" cy="406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4" y="4221088"/>
            <a:ext cx="8388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2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What is it?</a:t>
            </a:r>
          </a:p>
          <a:p>
            <a:pPr lvl="1"/>
            <a:r>
              <a:rPr lang="cs-CZ" b="1" dirty="0"/>
              <a:t>Individual isolated ion/atom/molecular complex/cluster</a:t>
            </a:r>
          </a:p>
          <a:p>
            <a:pPr lvl="2"/>
            <a:r>
              <a:rPr lang="cs-CZ" dirty="0"/>
              <a:t>Grafted on porous support</a:t>
            </a:r>
          </a:p>
          <a:p>
            <a:pPr lvl="2"/>
            <a:r>
              <a:rPr lang="cs-CZ" b="1" dirty="0"/>
              <a:t>Created within the material by building block approach</a:t>
            </a:r>
          </a:p>
          <a:p>
            <a:pPr lvl="1"/>
            <a:r>
              <a:rPr lang="cs-CZ" dirty="0"/>
              <a:t>„Ship in bottle“ structures– e.g. molecular complex/enzyme trapped within a zeolitic cage</a:t>
            </a:r>
          </a:p>
          <a:p>
            <a:pPr lvl="1"/>
            <a:r>
              <a:rPr lang="cs-CZ" dirty="0"/>
              <a:t>Crystalline, open-structure, microporous solids (e.g. zeolites) with active sites uniformly distributed throughout the bulk</a:t>
            </a:r>
          </a:p>
        </p:txBody>
      </p:sp>
    </p:spTree>
    <p:extLst>
      <p:ext uri="{BB962C8B-B14F-4D97-AF65-F5344CB8AC3E}">
        <p14:creationId xmlns:p14="http://schemas.microsoft.com/office/powerpoint/2010/main" val="473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Industrial example:</a:t>
            </a:r>
            <a:br>
              <a:rPr lang="cs-CZ" dirty="0"/>
            </a:br>
            <a:r>
              <a:rPr lang="cs-CZ" dirty="0"/>
              <a:t>Fluid catalytic cracking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2455"/>
            <a:ext cx="3951982" cy="54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0320"/>
            <a:ext cx="4608512" cy="24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81328"/>
            <a:ext cx="3124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49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97138" y="3005983"/>
            <a:ext cx="1300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+ n </a:t>
            </a:r>
            <a:r>
              <a:rPr lang="en-US" sz="2400" b="1" dirty="0" err="1">
                <a:solidFill>
                  <a:srgbClr val="FF0000"/>
                </a:solidFill>
              </a:rPr>
              <a:t>M</a:t>
            </a:r>
            <a:r>
              <a:rPr lang="en-US" sz="2400" b="1" dirty="0" err="1">
                <a:solidFill>
                  <a:srgbClr val="000000"/>
                </a:solidFill>
              </a:rPr>
              <a:t>Cl</a:t>
            </a:r>
            <a:r>
              <a:rPr lang="en-US" sz="2400" b="1" baseline="-25000" dirty="0" err="1">
                <a:solidFill>
                  <a:srgbClr val="000000"/>
                </a:solidFill>
              </a:rPr>
              <a:t>x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169988" y="3212358"/>
            <a:ext cx="46037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169988" y="3209183"/>
            <a:ext cx="50800" cy="174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169988" y="3207595"/>
            <a:ext cx="50800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169988" y="3207595"/>
            <a:ext cx="52387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169988" y="3206008"/>
            <a:ext cx="52387" cy="142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169988" y="3204420"/>
            <a:ext cx="52387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1169988" y="3204420"/>
            <a:ext cx="52387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169988" y="3202833"/>
            <a:ext cx="52387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168400" y="3201245"/>
            <a:ext cx="53975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168400" y="3199658"/>
            <a:ext cx="53975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1168400" y="3199658"/>
            <a:ext cx="52388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168400" y="3198070"/>
            <a:ext cx="52388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1166813" y="3194895"/>
            <a:ext cx="5080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1166813" y="3194895"/>
            <a:ext cx="49212" cy="111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1166813" y="3193308"/>
            <a:ext cx="49212" cy="111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165225" y="3193308"/>
            <a:ext cx="57150" cy="19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7" y="0"/>
              </a:cxn>
              <a:cxn ang="0">
                <a:pos x="30" y="0"/>
              </a:cxn>
              <a:cxn ang="0">
                <a:pos x="30" y="1"/>
              </a:cxn>
              <a:cxn ang="0">
                <a:pos x="31" y="1"/>
              </a:cxn>
              <a:cxn ang="0">
                <a:pos x="32" y="2"/>
              </a:cxn>
              <a:cxn ang="0">
                <a:pos x="32" y="3"/>
              </a:cxn>
              <a:cxn ang="0">
                <a:pos x="33" y="3"/>
              </a:cxn>
              <a:cxn ang="0">
                <a:pos x="33" y="4"/>
              </a:cxn>
              <a:cxn ang="0">
                <a:pos x="33" y="5"/>
              </a:cxn>
              <a:cxn ang="0">
                <a:pos x="33" y="6"/>
              </a:cxn>
              <a:cxn ang="0">
                <a:pos x="33" y="7"/>
              </a:cxn>
              <a:cxn ang="0">
                <a:pos x="33" y="8"/>
              </a:cxn>
              <a:cxn ang="0">
                <a:pos x="32" y="8"/>
              </a:cxn>
              <a:cxn ang="0">
                <a:pos x="32" y="9"/>
              </a:cxn>
              <a:cxn ang="0">
                <a:pos x="30" y="10"/>
              </a:cxn>
            </a:cxnLst>
            <a:rect l="0" t="0" r="r" b="b"/>
            <a:pathLst>
              <a:path w="33" h="10">
                <a:moveTo>
                  <a:pt x="0" y="5"/>
                </a:moveTo>
                <a:lnTo>
                  <a:pt x="27" y="0"/>
                </a:lnTo>
                <a:lnTo>
                  <a:pt x="30" y="0"/>
                </a:lnTo>
                <a:lnTo>
                  <a:pt x="30" y="1"/>
                </a:lnTo>
                <a:lnTo>
                  <a:pt x="31" y="1"/>
                </a:lnTo>
                <a:lnTo>
                  <a:pt x="32" y="2"/>
                </a:lnTo>
                <a:lnTo>
                  <a:pt x="32" y="3"/>
                </a:lnTo>
                <a:lnTo>
                  <a:pt x="33" y="3"/>
                </a:lnTo>
                <a:lnTo>
                  <a:pt x="33" y="4"/>
                </a:lnTo>
                <a:lnTo>
                  <a:pt x="33" y="5"/>
                </a:lnTo>
                <a:lnTo>
                  <a:pt x="33" y="6"/>
                </a:lnTo>
                <a:lnTo>
                  <a:pt x="33" y="7"/>
                </a:lnTo>
                <a:lnTo>
                  <a:pt x="33" y="8"/>
                </a:lnTo>
                <a:lnTo>
                  <a:pt x="32" y="8"/>
                </a:lnTo>
                <a:lnTo>
                  <a:pt x="32" y="9"/>
                </a:lnTo>
                <a:lnTo>
                  <a:pt x="30" y="1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1295400" y="2975820"/>
            <a:ext cx="180975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1295400" y="2972645"/>
            <a:ext cx="179388" cy="1841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1293813" y="2972645"/>
            <a:ext cx="180975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1293813" y="2971058"/>
            <a:ext cx="179387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1292225" y="2971058"/>
            <a:ext cx="179388" cy="179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1290638" y="2969470"/>
            <a:ext cx="180975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1290638" y="2966295"/>
            <a:ext cx="179387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1289050" y="2964708"/>
            <a:ext cx="179388" cy="182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1287463" y="2964708"/>
            <a:ext cx="179387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1287463" y="2963120"/>
            <a:ext cx="179387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1284288" y="2961533"/>
            <a:ext cx="180975" cy="182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1282700" y="2961533"/>
            <a:ext cx="179388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1281113" y="2959945"/>
            <a:ext cx="180975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1279525" y="2958358"/>
            <a:ext cx="196850" cy="182562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105" y="0"/>
              </a:cxn>
              <a:cxn ang="0">
                <a:pos x="107" y="1"/>
              </a:cxn>
              <a:cxn ang="0">
                <a:pos x="107" y="2"/>
              </a:cxn>
              <a:cxn ang="0">
                <a:pos x="108" y="2"/>
              </a:cxn>
              <a:cxn ang="0">
                <a:pos x="109" y="3"/>
              </a:cxn>
              <a:cxn ang="0">
                <a:pos x="109" y="4"/>
              </a:cxn>
              <a:cxn ang="0">
                <a:pos x="110" y="4"/>
              </a:cxn>
              <a:cxn ang="0">
                <a:pos x="111" y="5"/>
              </a:cxn>
              <a:cxn ang="0">
                <a:pos x="112" y="6"/>
              </a:cxn>
              <a:cxn ang="0">
                <a:pos x="112" y="7"/>
              </a:cxn>
              <a:cxn ang="0">
                <a:pos x="113" y="7"/>
              </a:cxn>
              <a:cxn ang="0">
                <a:pos x="114" y="8"/>
              </a:cxn>
              <a:cxn ang="0">
                <a:pos x="115" y="10"/>
              </a:cxn>
            </a:cxnLst>
            <a:rect l="0" t="0" r="r" b="b"/>
            <a:pathLst>
              <a:path w="115" h="102">
                <a:moveTo>
                  <a:pt x="0" y="102"/>
                </a:moveTo>
                <a:lnTo>
                  <a:pt x="105" y="0"/>
                </a:lnTo>
                <a:lnTo>
                  <a:pt x="107" y="1"/>
                </a:lnTo>
                <a:lnTo>
                  <a:pt x="107" y="2"/>
                </a:lnTo>
                <a:lnTo>
                  <a:pt x="108" y="2"/>
                </a:lnTo>
                <a:lnTo>
                  <a:pt x="109" y="3"/>
                </a:lnTo>
                <a:lnTo>
                  <a:pt x="109" y="4"/>
                </a:lnTo>
                <a:lnTo>
                  <a:pt x="110" y="4"/>
                </a:lnTo>
                <a:lnTo>
                  <a:pt x="111" y="5"/>
                </a:lnTo>
                <a:lnTo>
                  <a:pt x="112" y="6"/>
                </a:lnTo>
                <a:lnTo>
                  <a:pt x="112" y="7"/>
                </a:lnTo>
                <a:lnTo>
                  <a:pt x="113" y="7"/>
                </a:lnTo>
                <a:lnTo>
                  <a:pt x="114" y="8"/>
                </a:lnTo>
                <a:lnTo>
                  <a:pt x="115" y="10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 flipV="1">
            <a:off x="1254125" y="3264745"/>
            <a:ext cx="90488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1257300" y="3264745"/>
            <a:ext cx="88900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 flipV="1">
            <a:off x="1258888" y="3264745"/>
            <a:ext cx="88900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1258888" y="3264745"/>
            <a:ext cx="90487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1260475" y="3263158"/>
            <a:ext cx="90488" cy="2238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1262063" y="3263158"/>
            <a:ext cx="92075" cy="2238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 flipV="1">
            <a:off x="1265238" y="3261570"/>
            <a:ext cx="90487" cy="2254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1266825" y="3261570"/>
            <a:ext cx="88900" cy="2254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 flipV="1">
            <a:off x="1268413" y="3261570"/>
            <a:ext cx="88900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270000" y="3259983"/>
            <a:ext cx="88900" cy="2254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 flipV="1">
            <a:off x="1271588" y="3259983"/>
            <a:ext cx="87312" cy="222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1273175" y="3258395"/>
            <a:ext cx="87313" cy="223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 flipV="1">
            <a:off x="1273175" y="3258395"/>
            <a:ext cx="88900" cy="222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1274763" y="3256808"/>
            <a:ext cx="87312" cy="2238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 flipV="1">
            <a:off x="1276350" y="3256808"/>
            <a:ext cx="87313" cy="222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1344613" y="3479058"/>
            <a:ext cx="19050" cy="95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0" y="1"/>
              </a:cxn>
              <a:cxn ang="0">
                <a:pos x="9" y="2"/>
              </a:cxn>
              <a:cxn ang="0">
                <a:pos x="8" y="2"/>
              </a:cxn>
              <a:cxn ang="0">
                <a:pos x="8" y="3"/>
              </a:cxn>
              <a:cxn ang="0">
                <a:pos x="7" y="3"/>
              </a:cxn>
              <a:cxn ang="0">
                <a:pos x="6" y="4"/>
              </a:cxn>
              <a:cxn ang="0">
                <a:pos x="5" y="4"/>
              </a:cxn>
              <a:cxn ang="0">
                <a:pos x="4" y="4"/>
              </a:cxn>
              <a:cxn ang="0">
                <a:pos x="3" y="5"/>
              </a:cxn>
              <a:cxn ang="0">
                <a:pos x="2" y="5"/>
              </a:cxn>
              <a:cxn ang="0">
                <a:pos x="1" y="5"/>
              </a:cxn>
              <a:cxn ang="0">
                <a:pos x="0" y="5"/>
              </a:cxn>
            </a:cxnLst>
            <a:rect l="0" t="0" r="r" b="b"/>
            <a:pathLst>
              <a:path w="11" h="5">
                <a:moveTo>
                  <a:pt x="11" y="0"/>
                </a:move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5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1011238" y="3102820"/>
            <a:ext cx="171450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 flipV="1">
            <a:off x="1009650" y="3102820"/>
            <a:ext cx="171450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1008063" y="3104408"/>
            <a:ext cx="173037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 flipV="1">
            <a:off x="1006475" y="3104408"/>
            <a:ext cx="173038" cy="619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006475" y="3105995"/>
            <a:ext cx="173038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 flipV="1">
            <a:off x="1006475" y="3107583"/>
            <a:ext cx="173038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1004888" y="3109170"/>
            <a:ext cx="173037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1004888" y="3109170"/>
            <a:ext cx="173037" cy="650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1004888" y="3112345"/>
            <a:ext cx="171450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 flipV="1">
            <a:off x="1004888" y="3113933"/>
            <a:ext cx="171450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1004888" y="3115520"/>
            <a:ext cx="171450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 flipV="1">
            <a:off x="1004888" y="3117108"/>
            <a:ext cx="171450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1004888" y="3117108"/>
            <a:ext cx="168275" cy="666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H="1" flipV="1">
            <a:off x="1004888" y="3120283"/>
            <a:ext cx="168275" cy="65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>
            <a:off x="1006475" y="3121870"/>
            <a:ext cx="125413" cy="47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1150938" y="3177433"/>
            <a:ext cx="22225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1004888" y="3102820"/>
            <a:ext cx="6350" cy="19050"/>
          </a:xfrm>
          <a:custGeom>
            <a:avLst/>
            <a:gdLst/>
            <a:ahLst/>
            <a:cxnLst>
              <a:cxn ang="0">
                <a:pos x="1" y="11"/>
              </a:cxn>
              <a:cxn ang="0">
                <a:pos x="0" y="10"/>
              </a:cxn>
              <a:cxn ang="0">
                <a:pos x="0" y="8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1" y="3"/>
              </a:cxn>
              <a:cxn ang="0">
                <a:pos x="1" y="2"/>
              </a:cxn>
              <a:cxn ang="0">
                <a:pos x="1" y="1"/>
              </a:cxn>
              <a:cxn ang="0">
                <a:pos x="2" y="1"/>
              </a:cxn>
              <a:cxn ang="0">
                <a:pos x="3" y="0"/>
              </a:cxn>
              <a:cxn ang="0">
                <a:pos x="4" y="0"/>
              </a:cxn>
            </a:cxnLst>
            <a:rect l="0" t="0" r="r" b="b"/>
            <a:pathLst>
              <a:path w="4" h="11">
                <a:moveTo>
                  <a:pt x="1" y="11"/>
                </a:move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1541463" y="2801195"/>
            <a:ext cx="146050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 flipV="1">
            <a:off x="1541463" y="2799608"/>
            <a:ext cx="147637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H="1">
            <a:off x="1539875" y="2798020"/>
            <a:ext cx="149225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 flipV="1">
            <a:off x="1539875" y="2796433"/>
            <a:ext cx="149225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>
            <a:off x="1539875" y="2793258"/>
            <a:ext cx="147638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73"/>
          <p:cNvSpPr>
            <a:spLocks noChangeShapeType="1"/>
          </p:cNvSpPr>
          <p:nvPr/>
        </p:nvSpPr>
        <p:spPr bwMode="auto">
          <a:xfrm flipV="1">
            <a:off x="1538288" y="2793258"/>
            <a:ext cx="149225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 flipH="1">
            <a:off x="1538288" y="2791670"/>
            <a:ext cx="149225" cy="1158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 flipV="1">
            <a:off x="1536700" y="2790083"/>
            <a:ext cx="147638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76"/>
          <p:cNvSpPr>
            <a:spLocks noChangeShapeType="1"/>
          </p:cNvSpPr>
          <p:nvPr/>
        </p:nvSpPr>
        <p:spPr bwMode="auto">
          <a:xfrm flipH="1">
            <a:off x="1535113" y="2790083"/>
            <a:ext cx="149225" cy="115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77"/>
          <p:cNvSpPr>
            <a:spLocks noChangeShapeType="1"/>
          </p:cNvSpPr>
          <p:nvPr/>
        </p:nvSpPr>
        <p:spPr bwMode="auto">
          <a:xfrm flipV="1">
            <a:off x="1535113" y="2788495"/>
            <a:ext cx="147637" cy="1158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78"/>
          <p:cNvSpPr>
            <a:spLocks noChangeShapeType="1"/>
          </p:cNvSpPr>
          <p:nvPr/>
        </p:nvSpPr>
        <p:spPr bwMode="auto">
          <a:xfrm flipH="1">
            <a:off x="1533525" y="2786908"/>
            <a:ext cx="149225" cy="115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79"/>
          <p:cNvSpPr>
            <a:spLocks noChangeShapeType="1"/>
          </p:cNvSpPr>
          <p:nvPr/>
        </p:nvSpPr>
        <p:spPr bwMode="auto">
          <a:xfrm flipV="1">
            <a:off x="1531938" y="2786908"/>
            <a:ext cx="149225" cy="115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80"/>
          <p:cNvSpPr>
            <a:spLocks noChangeShapeType="1"/>
          </p:cNvSpPr>
          <p:nvPr/>
        </p:nvSpPr>
        <p:spPr bwMode="auto">
          <a:xfrm flipH="1">
            <a:off x="1528763" y="2785320"/>
            <a:ext cx="150812" cy="1158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81"/>
          <p:cNvSpPr>
            <a:spLocks noChangeShapeType="1"/>
          </p:cNvSpPr>
          <p:nvPr/>
        </p:nvSpPr>
        <p:spPr bwMode="auto">
          <a:xfrm flipV="1">
            <a:off x="1528763" y="2785320"/>
            <a:ext cx="150812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82"/>
          <p:cNvSpPr>
            <a:spLocks noChangeShapeType="1"/>
          </p:cNvSpPr>
          <p:nvPr/>
        </p:nvSpPr>
        <p:spPr bwMode="auto">
          <a:xfrm flipH="1">
            <a:off x="1527175" y="2785320"/>
            <a:ext cx="149225" cy="1127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1676400" y="2785320"/>
            <a:ext cx="12700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3" y="1"/>
              </a:cxn>
              <a:cxn ang="0">
                <a:pos x="4" y="1"/>
              </a:cxn>
              <a:cxn ang="0">
                <a:pos x="4" y="2"/>
              </a:cxn>
              <a:cxn ang="0">
                <a:pos x="5" y="3"/>
              </a:cxn>
              <a:cxn ang="0">
                <a:pos x="6" y="4"/>
              </a:cxn>
              <a:cxn ang="0">
                <a:pos x="6" y="5"/>
              </a:cxn>
              <a:cxn ang="0">
                <a:pos x="7" y="6"/>
              </a:cxn>
              <a:cxn ang="0">
                <a:pos x="7" y="7"/>
              </a:cxn>
              <a:cxn ang="0">
                <a:pos x="7" y="8"/>
              </a:cxn>
              <a:cxn ang="0">
                <a:pos x="6" y="9"/>
              </a:cxn>
            </a:cxnLst>
            <a:rect l="0" t="0" r="r" b="b"/>
            <a:pathLst>
              <a:path w="7" h="9">
                <a:moveTo>
                  <a:pt x="0" y="0"/>
                </a:moveTo>
                <a:lnTo>
                  <a:pt x="2" y="0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6" y="9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84"/>
          <p:cNvSpPr>
            <a:spLocks noChangeShapeType="1"/>
          </p:cNvSpPr>
          <p:nvPr/>
        </p:nvSpPr>
        <p:spPr bwMode="auto">
          <a:xfrm flipV="1">
            <a:off x="1758950" y="2542433"/>
            <a:ext cx="134938" cy="1635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85"/>
          <p:cNvSpPr>
            <a:spLocks noChangeShapeType="1"/>
          </p:cNvSpPr>
          <p:nvPr/>
        </p:nvSpPr>
        <p:spPr bwMode="auto">
          <a:xfrm flipH="1">
            <a:off x="1758950" y="2544020"/>
            <a:ext cx="136525" cy="1666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Line 86"/>
          <p:cNvSpPr>
            <a:spLocks noChangeShapeType="1"/>
          </p:cNvSpPr>
          <p:nvPr/>
        </p:nvSpPr>
        <p:spPr bwMode="auto">
          <a:xfrm flipV="1">
            <a:off x="1758950" y="2545608"/>
            <a:ext cx="136525" cy="1666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87"/>
          <p:cNvSpPr>
            <a:spLocks noChangeShapeType="1"/>
          </p:cNvSpPr>
          <p:nvPr/>
        </p:nvSpPr>
        <p:spPr bwMode="auto">
          <a:xfrm flipH="1">
            <a:off x="1758950" y="2547195"/>
            <a:ext cx="138113" cy="1666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88"/>
          <p:cNvSpPr>
            <a:spLocks noChangeShapeType="1"/>
          </p:cNvSpPr>
          <p:nvPr/>
        </p:nvSpPr>
        <p:spPr bwMode="auto">
          <a:xfrm flipV="1">
            <a:off x="1760538" y="2547195"/>
            <a:ext cx="136525" cy="1666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Line 89"/>
          <p:cNvSpPr>
            <a:spLocks noChangeShapeType="1"/>
          </p:cNvSpPr>
          <p:nvPr/>
        </p:nvSpPr>
        <p:spPr bwMode="auto">
          <a:xfrm flipH="1">
            <a:off x="1760538" y="2548783"/>
            <a:ext cx="138112" cy="1651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Line 90"/>
          <p:cNvSpPr>
            <a:spLocks noChangeShapeType="1"/>
          </p:cNvSpPr>
          <p:nvPr/>
        </p:nvSpPr>
        <p:spPr bwMode="auto">
          <a:xfrm flipV="1">
            <a:off x="1762125" y="2551958"/>
            <a:ext cx="138113" cy="1635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H="1">
            <a:off x="1762125" y="2553545"/>
            <a:ext cx="139700" cy="161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Line 92"/>
          <p:cNvSpPr>
            <a:spLocks noChangeShapeType="1"/>
          </p:cNvSpPr>
          <p:nvPr/>
        </p:nvSpPr>
        <p:spPr bwMode="auto">
          <a:xfrm flipV="1">
            <a:off x="1763713" y="2553545"/>
            <a:ext cx="138112" cy="1635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 flipH="1">
            <a:off x="1765300" y="2555133"/>
            <a:ext cx="138113" cy="1635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Line 94"/>
          <p:cNvSpPr>
            <a:spLocks noChangeShapeType="1"/>
          </p:cNvSpPr>
          <p:nvPr/>
        </p:nvSpPr>
        <p:spPr bwMode="auto">
          <a:xfrm flipV="1">
            <a:off x="1765300" y="2555133"/>
            <a:ext cx="139700" cy="1635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95"/>
          <p:cNvSpPr>
            <a:spLocks noChangeShapeType="1"/>
          </p:cNvSpPr>
          <p:nvPr/>
        </p:nvSpPr>
        <p:spPr bwMode="auto">
          <a:xfrm flipH="1">
            <a:off x="1766888" y="2556720"/>
            <a:ext cx="139700" cy="161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Line 96"/>
          <p:cNvSpPr>
            <a:spLocks noChangeShapeType="1"/>
          </p:cNvSpPr>
          <p:nvPr/>
        </p:nvSpPr>
        <p:spPr bwMode="auto">
          <a:xfrm flipV="1">
            <a:off x="1768475" y="2558308"/>
            <a:ext cx="141288" cy="161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Line 97"/>
          <p:cNvSpPr>
            <a:spLocks noChangeShapeType="1"/>
          </p:cNvSpPr>
          <p:nvPr/>
        </p:nvSpPr>
        <p:spPr bwMode="auto">
          <a:xfrm flipH="1">
            <a:off x="1768475" y="2558308"/>
            <a:ext cx="141288" cy="161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98"/>
          <p:cNvSpPr>
            <a:spLocks noChangeShapeType="1"/>
          </p:cNvSpPr>
          <p:nvPr/>
        </p:nvSpPr>
        <p:spPr bwMode="auto">
          <a:xfrm flipV="1">
            <a:off x="1771650" y="2559895"/>
            <a:ext cx="139700" cy="1603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1758950" y="2705945"/>
            <a:ext cx="12700" cy="14288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6" y="8"/>
              </a:cxn>
              <a:cxn ang="0">
                <a:pos x="5" y="7"/>
              </a:cxn>
              <a:cxn ang="0">
                <a:pos x="4" y="7"/>
              </a:cxn>
              <a:cxn ang="0">
                <a:pos x="3" y="6"/>
              </a:cxn>
              <a:cxn ang="0">
                <a:pos x="2" y="5"/>
              </a:cxn>
              <a:cxn ang="0">
                <a:pos x="1" y="4"/>
              </a:cxn>
              <a:cxn ang="0">
                <a:pos x="0" y="4"/>
              </a:cxn>
              <a:cxn ang="0">
                <a:pos x="0" y="3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6" y="8"/>
                </a:lnTo>
                <a:lnTo>
                  <a:pt x="5" y="7"/>
                </a:lnTo>
                <a:lnTo>
                  <a:pt x="4" y="7"/>
                </a:lnTo>
                <a:lnTo>
                  <a:pt x="3" y="6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Line 100"/>
          <p:cNvSpPr>
            <a:spLocks noChangeShapeType="1"/>
          </p:cNvSpPr>
          <p:nvPr/>
        </p:nvSpPr>
        <p:spPr bwMode="auto">
          <a:xfrm flipH="1" flipV="1">
            <a:off x="1385888" y="3566370"/>
            <a:ext cx="80962" cy="1127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101"/>
          <p:cNvSpPr>
            <a:spLocks noChangeShapeType="1"/>
          </p:cNvSpPr>
          <p:nvPr/>
        </p:nvSpPr>
        <p:spPr bwMode="auto">
          <a:xfrm>
            <a:off x="1387475" y="3566370"/>
            <a:ext cx="82550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102"/>
          <p:cNvSpPr>
            <a:spLocks noChangeShapeType="1"/>
          </p:cNvSpPr>
          <p:nvPr/>
        </p:nvSpPr>
        <p:spPr bwMode="auto">
          <a:xfrm flipH="1" flipV="1">
            <a:off x="1389063" y="3564783"/>
            <a:ext cx="82550" cy="115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03"/>
          <p:cNvSpPr>
            <a:spLocks noChangeShapeType="1"/>
          </p:cNvSpPr>
          <p:nvPr/>
        </p:nvSpPr>
        <p:spPr bwMode="auto">
          <a:xfrm>
            <a:off x="1390650" y="3564783"/>
            <a:ext cx="82550" cy="115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04"/>
          <p:cNvSpPr>
            <a:spLocks noChangeShapeType="1"/>
          </p:cNvSpPr>
          <p:nvPr/>
        </p:nvSpPr>
        <p:spPr bwMode="auto">
          <a:xfrm flipH="1" flipV="1">
            <a:off x="1390650" y="3563195"/>
            <a:ext cx="82550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05"/>
          <p:cNvSpPr>
            <a:spLocks noChangeShapeType="1"/>
          </p:cNvSpPr>
          <p:nvPr/>
        </p:nvSpPr>
        <p:spPr bwMode="auto">
          <a:xfrm>
            <a:off x="1392238" y="3563195"/>
            <a:ext cx="82550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06"/>
          <p:cNvSpPr>
            <a:spLocks noChangeShapeType="1"/>
          </p:cNvSpPr>
          <p:nvPr/>
        </p:nvSpPr>
        <p:spPr bwMode="auto">
          <a:xfrm flipH="1" flipV="1">
            <a:off x="1393825" y="3561608"/>
            <a:ext cx="82550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07"/>
          <p:cNvSpPr>
            <a:spLocks noChangeShapeType="1"/>
          </p:cNvSpPr>
          <p:nvPr/>
        </p:nvSpPr>
        <p:spPr bwMode="auto">
          <a:xfrm>
            <a:off x="1395413" y="3561608"/>
            <a:ext cx="80962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08"/>
          <p:cNvSpPr>
            <a:spLocks noChangeShapeType="1"/>
          </p:cNvSpPr>
          <p:nvPr/>
        </p:nvSpPr>
        <p:spPr bwMode="auto">
          <a:xfrm flipH="1" flipV="1">
            <a:off x="1395413" y="3560020"/>
            <a:ext cx="82550" cy="1190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109"/>
          <p:cNvSpPr>
            <a:spLocks noChangeShapeType="1"/>
          </p:cNvSpPr>
          <p:nvPr/>
        </p:nvSpPr>
        <p:spPr bwMode="auto">
          <a:xfrm>
            <a:off x="1398588" y="3560020"/>
            <a:ext cx="79375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110"/>
          <p:cNvSpPr>
            <a:spLocks noChangeShapeType="1"/>
          </p:cNvSpPr>
          <p:nvPr/>
        </p:nvSpPr>
        <p:spPr bwMode="auto">
          <a:xfrm flipH="1" flipV="1">
            <a:off x="1400175" y="3558433"/>
            <a:ext cx="79375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Line 111"/>
          <p:cNvSpPr>
            <a:spLocks noChangeShapeType="1"/>
          </p:cNvSpPr>
          <p:nvPr/>
        </p:nvSpPr>
        <p:spPr bwMode="auto">
          <a:xfrm>
            <a:off x="1401763" y="3558433"/>
            <a:ext cx="77787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Line 112"/>
          <p:cNvSpPr>
            <a:spLocks noChangeShapeType="1"/>
          </p:cNvSpPr>
          <p:nvPr/>
        </p:nvSpPr>
        <p:spPr bwMode="auto">
          <a:xfrm flipH="1" flipV="1">
            <a:off x="1401763" y="3556845"/>
            <a:ext cx="77787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113"/>
          <p:cNvSpPr>
            <a:spLocks noChangeShapeType="1"/>
          </p:cNvSpPr>
          <p:nvPr/>
        </p:nvSpPr>
        <p:spPr bwMode="auto">
          <a:xfrm>
            <a:off x="1403350" y="3553670"/>
            <a:ext cx="77788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114"/>
          <p:cNvSpPr>
            <a:spLocks noChangeShapeType="1"/>
          </p:cNvSpPr>
          <p:nvPr/>
        </p:nvSpPr>
        <p:spPr bwMode="auto">
          <a:xfrm flipH="1" flipV="1">
            <a:off x="1404938" y="3552083"/>
            <a:ext cx="76200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1404938" y="3552083"/>
            <a:ext cx="76200" cy="128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65"/>
              </a:cxn>
              <a:cxn ang="0">
                <a:pos x="45" y="67"/>
              </a:cxn>
              <a:cxn ang="0">
                <a:pos x="45" y="68"/>
              </a:cxn>
              <a:cxn ang="0">
                <a:pos x="44" y="68"/>
              </a:cxn>
              <a:cxn ang="0">
                <a:pos x="44" y="69"/>
              </a:cxn>
              <a:cxn ang="0">
                <a:pos x="44" y="70"/>
              </a:cxn>
              <a:cxn ang="0">
                <a:pos x="43" y="70"/>
              </a:cxn>
              <a:cxn ang="0">
                <a:pos x="43" y="71"/>
              </a:cxn>
              <a:cxn ang="0">
                <a:pos x="42" y="71"/>
              </a:cxn>
              <a:cxn ang="0">
                <a:pos x="42" y="72"/>
              </a:cxn>
              <a:cxn ang="0">
                <a:pos x="41" y="72"/>
              </a:cxn>
              <a:cxn ang="0">
                <a:pos x="40" y="72"/>
              </a:cxn>
              <a:cxn ang="0">
                <a:pos x="39" y="72"/>
              </a:cxn>
              <a:cxn ang="0">
                <a:pos x="38" y="72"/>
              </a:cxn>
              <a:cxn ang="0">
                <a:pos x="36" y="71"/>
              </a:cxn>
            </a:cxnLst>
            <a:rect l="0" t="0" r="r" b="b"/>
            <a:pathLst>
              <a:path w="45" h="72">
                <a:moveTo>
                  <a:pt x="0" y="0"/>
                </a:moveTo>
                <a:lnTo>
                  <a:pt x="45" y="65"/>
                </a:lnTo>
                <a:lnTo>
                  <a:pt x="45" y="67"/>
                </a:lnTo>
                <a:lnTo>
                  <a:pt x="45" y="68"/>
                </a:lnTo>
                <a:lnTo>
                  <a:pt x="44" y="68"/>
                </a:lnTo>
                <a:lnTo>
                  <a:pt x="44" y="69"/>
                </a:lnTo>
                <a:lnTo>
                  <a:pt x="44" y="70"/>
                </a:lnTo>
                <a:lnTo>
                  <a:pt x="43" y="70"/>
                </a:lnTo>
                <a:lnTo>
                  <a:pt x="43" y="71"/>
                </a:lnTo>
                <a:lnTo>
                  <a:pt x="42" y="71"/>
                </a:lnTo>
                <a:lnTo>
                  <a:pt x="42" y="72"/>
                </a:lnTo>
                <a:lnTo>
                  <a:pt x="41" y="72"/>
                </a:lnTo>
                <a:lnTo>
                  <a:pt x="40" y="72"/>
                </a:lnTo>
                <a:lnTo>
                  <a:pt x="39" y="72"/>
                </a:lnTo>
                <a:lnTo>
                  <a:pt x="38" y="72"/>
                </a:lnTo>
                <a:lnTo>
                  <a:pt x="36" y="7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116"/>
          <p:cNvSpPr>
            <a:spLocks noChangeShapeType="1"/>
          </p:cNvSpPr>
          <p:nvPr/>
        </p:nvSpPr>
        <p:spPr bwMode="auto">
          <a:xfrm>
            <a:off x="1519238" y="3775920"/>
            <a:ext cx="36512" cy="2365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Line 117"/>
          <p:cNvSpPr>
            <a:spLocks noChangeShapeType="1"/>
          </p:cNvSpPr>
          <p:nvPr/>
        </p:nvSpPr>
        <p:spPr bwMode="auto">
          <a:xfrm flipH="1" flipV="1">
            <a:off x="1517650" y="3774333"/>
            <a:ext cx="36513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Line 118"/>
          <p:cNvSpPr>
            <a:spLocks noChangeShapeType="1"/>
          </p:cNvSpPr>
          <p:nvPr/>
        </p:nvSpPr>
        <p:spPr bwMode="auto">
          <a:xfrm>
            <a:off x="1516063" y="3774333"/>
            <a:ext cx="34925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Line 119"/>
          <p:cNvSpPr>
            <a:spLocks noChangeShapeType="1"/>
          </p:cNvSpPr>
          <p:nvPr/>
        </p:nvSpPr>
        <p:spPr bwMode="auto">
          <a:xfrm flipH="1" flipV="1">
            <a:off x="1516063" y="3774333"/>
            <a:ext cx="33337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Line 120"/>
          <p:cNvSpPr>
            <a:spLocks noChangeShapeType="1"/>
          </p:cNvSpPr>
          <p:nvPr/>
        </p:nvSpPr>
        <p:spPr bwMode="auto">
          <a:xfrm>
            <a:off x="1514475" y="3774333"/>
            <a:ext cx="33338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Line 121"/>
          <p:cNvSpPr>
            <a:spLocks noChangeShapeType="1"/>
          </p:cNvSpPr>
          <p:nvPr/>
        </p:nvSpPr>
        <p:spPr bwMode="auto">
          <a:xfrm flipH="1" flipV="1">
            <a:off x="1512888" y="3774333"/>
            <a:ext cx="33337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122"/>
          <p:cNvSpPr>
            <a:spLocks noChangeShapeType="1"/>
          </p:cNvSpPr>
          <p:nvPr/>
        </p:nvSpPr>
        <p:spPr bwMode="auto">
          <a:xfrm>
            <a:off x="1511300" y="3774333"/>
            <a:ext cx="31750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Line 123"/>
          <p:cNvSpPr>
            <a:spLocks noChangeShapeType="1"/>
          </p:cNvSpPr>
          <p:nvPr/>
        </p:nvSpPr>
        <p:spPr bwMode="auto">
          <a:xfrm flipH="1" flipV="1">
            <a:off x="1509713" y="3774333"/>
            <a:ext cx="33337" cy="2397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Line 124"/>
          <p:cNvSpPr>
            <a:spLocks noChangeShapeType="1"/>
          </p:cNvSpPr>
          <p:nvPr/>
        </p:nvSpPr>
        <p:spPr bwMode="auto">
          <a:xfrm>
            <a:off x="1506538" y="3774333"/>
            <a:ext cx="34925" cy="2397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125"/>
          <p:cNvSpPr>
            <a:spLocks noChangeShapeType="1"/>
          </p:cNvSpPr>
          <p:nvPr/>
        </p:nvSpPr>
        <p:spPr bwMode="auto">
          <a:xfrm flipH="1" flipV="1">
            <a:off x="1504950" y="3774333"/>
            <a:ext cx="34925" cy="2397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Line 126"/>
          <p:cNvSpPr>
            <a:spLocks noChangeShapeType="1"/>
          </p:cNvSpPr>
          <p:nvPr/>
        </p:nvSpPr>
        <p:spPr bwMode="auto">
          <a:xfrm>
            <a:off x="1503363" y="3775920"/>
            <a:ext cx="34925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Line 127"/>
          <p:cNvSpPr>
            <a:spLocks noChangeShapeType="1"/>
          </p:cNvSpPr>
          <p:nvPr/>
        </p:nvSpPr>
        <p:spPr bwMode="auto">
          <a:xfrm flipH="1" flipV="1">
            <a:off x="1501775" y="3775920"/>
            <a:ext cx="34925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Line 128"/>
          <p:cNvSpPr>
            <a:spLocks noChangeShapeType="1"/>
          </p:cNvSpPr>
          <p:nvPr/>
        </p:nvSpPr>
        <p:spPr bwMode="auto">
          <a:xfrm>
            <a:off x="1500188" y="3775920"/>
            <a:ext cx="34925" cy="2413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129"/>
          <p:cNvSpPr>
            <a:spLocks/>
          </p:cNvSpPr>
          <p:nvPr/>
        </p:nvSpPr>
        <p:spPr bwMode="auto">
          <a:xfrm>
            <a:off x="1498600" y="3774333"/>
            <a:ext cx="34925" cy="242887"/>
          </a:xfrm>
          <a:custGeom>
            <a:avLst/>
            <a:gdLst/>
            <a:ahLst/>
            <a:cxnLst>
              <a:cxn ang="0">
                <a:pos x="20" y="136"/>
              </a:cxn>
              <a:cxn ang="0">
                <a:pos x="0" y="2"/>
              </a:cxn>
              <a:cxn ang="0">
                <a:pos x="1" y="1"/>
              </a:cxn>
              <a:cxn ang="0">
                <a:pos x="2" y="1"/>
              </a:cxn>
              <a:cxn ang="0">
                <a:pos x="3" y="1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0"/>
              </a:cxn>
              <a:cxn ang="0">
                <a:pos x="12" y="1"/>
              </a:cxn>
            </a:cxnLst>
            <a:rect l="0" t="0" r="r" b="b"/>
            <a:pathLst>
              <a:path w="20" h="136">
                <a:moveTo>
                  <a:pt x="20" y="136"/>
                </a:move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130"/>
          <p:cNvSpPr>
            <a:spLocks noChangeShapeType="1"/>
          </p:cNvSpPr>
          <p:nvPr/>
        </p:nvSpPr>
        <p:spPr bwMode="auto">
          <a:xfrm flipH="1" flipV="1">
            <a:off x="1758950" y="2817070"/>
            <a:ext cx="131763" cy="1666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131"/>
          <p:cNvSpPr>
            <a:spLocks noChangeShapeType="1"/>
          </p:cNvSpPr>
          <p:nvPr/>
        </p:nvSpPr>
        <p:spPr bwMode="auto">
          <a:xfrm>
            <a:off x="1760538" y="2817070"/>
            <a:ext cx="131762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132"/>
          <p:cNvSpPr>
            <a:spLocks noChangeShapeType="1"/>
          </p:cNvSpPr>
          <p:nvPr/>
        </p:nvSpPr>
        <p:spPr bwMode="auto">
          <a:xfrm flipH="1" flipV="1">
            <a:off x="1762125" y="2815483"/>
            <a:ext cx="131763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Line 133"/>
          <p:cNvSpPr>
            <a:spLocks noChangeShapeType="1"/>
          </p:cNvSpPr>
          <p:nvPr/>
        </p:nvSpPr>
        <p:spPr bwMode="auto">
          <a:xfrm>
            <a:off x="1763713" y="2815483"/>
            <a:ext cx="131762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134"/>
          <p:cNvSpPr>
            <a:spLocks noChangeShapeType="1"/>
          </p:cNvSpPr>
          <p:nvPr/>
        </p:nvSpPr>
        <p:spPr bwMode="auto">
          <a:xfrm flipH="1" flipV="1">
            <a:off x="1763713" y="2813895"/>
            <a:ext cx="133350" cy="169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Line 135"/>
          <p:cNvSpPr>
            <a:spLocks noChangeShapeType="1"/>
          </p:cNvSpPr>
          <p:nvPr/>
        </p:nvSpPr>
        <p:spPr bwMode="auto">
          <a:xfrm>
            <a:off x="1765300" y="2813895"/>
            <a:ext cx="131763" cy="1666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Line 136"/>
          <p:cNvSpPr>
            <a:spLocks noChangeShapeType="1"/>
          </p:cNvSpPr>
          <p:nvPr/>
        </p:nvSpPr>
        <p:spPr bwMode="auto">
          <a:xfrm flipH="1" flipV="1">
            <a:off x="1766888" y="2812308"/>
            <a:ext cx="131762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Line 137"/>
          <p:cNvSpPr>
            <a:spLocks noChangeShapeType="1"/>
          </p:cNvSpPr>
          <p:nvPr/>
        </p:nvSpPr>
        <p:spPr bwMode="auto">
          <a:xfrm>
            <a:off x="1768475" y="2812308"/>
            <a:ext cx="131763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Line 138"/>
          <p:cNvSpPr>
            <a:spLocks noChangeShapeType="1"/>
          </p:cNvSpPr>
          <p:nvPr/>
        </p:nvSpPr>
        <p:spPr bwMode="auto">
          <a:xfrm flipH="1" flipV="1">
            <a:off x="1768475" y="2810720"/>
            <a:ext cx="131763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Line 139"/>
          <p:cNvSpPr>
            <a:spLocks noChangeShapeType="1"/>
          </p:cNvSpPr>
          <p:nvPr/>
        </p:nvSpPr>
        <p:spPr bwMode="auto">
          <a:xfrm>
            <a:off x="1770063" y="2807545"/>
            <a:ext cx="131762" cy="169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Line 140"/>
          <p:cNvSpPr>
            <a:spLocks noChangeShapeType="1"/>
          </p:cNvSpPr>
          <p:nvPr/>
        </p:nvSpPr>
        <p:spPr bwMode="auto">
          <a:xfrm flipH="1" flipV="1">
            <a:off x="1771650" y="2807545"/>
            <a:ext cx="131763" cy="169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Line 141"/>
          <p:cNvSpPr>
            <a:spLocks noChangeShapeType="1"/>
          </p:cNvSpPr>
          <p:nvPr/>
        </p:nvSpPr>
        <p:spPr bwMode="auto">
          <a:xfrm>
            <a:off x="1771650" y="2805958"/>
            <a:ext cx="131763" cy="1698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Line 142"/>
          <p:cNvSpPr>
            <a:spLocks noChangeShapeType="1"/>
          </p:cNvSpPr>
          <p:nvPr/>
        </p:nvSpPr>
        <p:spPr bwMode="auto">
          <a:xfrm flipH="1" flipV="1">
            <a:off x="1773238" y="2804370"/>
            <a:ext cx="131762" cy="169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Line 143"/>
          <p:cNvSpPr>
            <a:spLocks noChangeShapeType="1"/>
          </p:cNvSpPr>
          <p:nvPr/>
        </p:nvSpPr>
        <p:spPr bwMode="auto">
          <a:xfrm>
            <a:off x="1776413" y="2802783"/>
            <a:ext cx="128587" cy="1698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144"/>
          <p:cNvSpPr>
            <a:spLocks noChangeShapeType="1"/>
          </p:cNvSpPr>
          <p:nvPr/>
        </p:nvSpPr>
        <p:spPr bwMode="auto">
          <a:xfrm flipH="1" flipV="1">
            <a:off x="1776413" y="2802783"/>
            <a:ext cx="128587" cy="168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Freeform 145"/>
          <p:cNvSpPr>
            <a:spLocks/>
          </p:cNvSpPr>
          <p:nvPr/>
        </p:nvSpPr>
        <p:spPr bwMode="auto">
          <a:xfrm>
            <a:off x="1890713" y="2971058"/>
            <a:ext cx="14287" cy="142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1"/>
              </a:cxn>
              <a:cxn ang="0">
                <a:pos x="9" y="2"/>
              </a:cxn>
              <a:cxn ang="0">
                <a:pos x="8" y="3"/>
              </a:cxn>
              <a:cxn ang="0">
                <a:pos x="8" y="4"/>
              </a:cxn>
              <a:cxn ang="0">
                <a:pos x="7" y="4"/>
              </a:cxn>
              <a:cxn ang="0">
                <a:pos x="6" y="5"/>
              </a:cxn>
              <a:cxn ang="0">
                <a:pos x="6" y="6"/>
              </a:cxn>
              <a:cxn ang="0">
                <a:pos x="5" y="6"/>
              </a:cxn>
              <a:cxn ang="0">
                <a:pos x="4" y="6"/>
              </a:cxn>
              <a:cxn ang="0">
                <a:pos x="4" y="7"/>
              </a:cxn>
              <a:cxn ang="0">
                <a:pos x="3" y="7"/>
              </a:cxn>
              <a:cxn ang="0">
                <a:pos x="2" y="7"/>
              </a:cxn>
              <a:cxn ang="0">
                <a:pos x="1" y="8"/>
              </a:cxn>
              <a:cxn ang="0">
                <a:pos x="0" y="7"/>
              </a:cxn>
            </a:cxnLst>
            <a:rect l="0" t="0" r="r" b="b"/>
            <a:pathLst>
              <a:path w="9" h="8">
                <a:moveTo>
                  <a:pt x="9" y="0"/>
                </a:moveTo>
                <a:lnTo>
                  <a:pt x="9" y="1"/>
                </a:lnTo>
                <a:lnTo>
                  <a:pt x="9" y="2"/>
                </a:lnTo>
                <a:lnTo>
                  <a:pt x="8" y="3"/>
                </a:lnTo>
                <a:lnTo>
                  <a:pt x="8" y="4"/>
                </a:lnTo>
                <a:lnTo>
                  <a:pt x="7" y="4"/>
                </a:lnTo>
                <a:lnTo>
                  <a:pt x="6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4" y="7"/>
                </a:lnTo>
                <a:lnTo>
                  <a:pt x="3" y="7"/>
                </a:lnTo>
                <a:lnTo>
                  <a:pt x="2" y="7"/>
                </a:lnTo>
                <a:lnTo>
                  <a:pt x="1" y="8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Line 146"/>
          <p:cNvSpPr>
            <a:spLocks noChangeShapeType="1"/>
          </p:cNvSpPr>
          <p:nvPr/>
        </p:nvSpPr>
        <p:spPr bwMode="auto">
          <a:xfrm flipH="1">
            <a:off x="1560513" y="3590183"/>
            <a:ext cx="2000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Line 147"/>
          <p:cNvSpPr>
            <a:spLocks noChangeShapeType="1"/>
          </p:cNvSpPr>
          <p:nvPr/>
        </p:nvSpPr>
        <p:spPr bwMode="auto">
          <a:xfrm flipV="1">
            <a:off x="1560513" y="3588595"/>
            <a:ext cx="200025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Line 148"/>
          <p:cNvSpPr>
            <a:spLocks noChangeShapeType="1"/>
          </p:cNvSpPr>
          <p:nvPr/>
        </p:nvSpPr>
        <p:spPr bwMode="auto">
          <a:xfrm flipH="1">
            <a:off x="1560513" y="3587008"/>
            <a:ext cx="2000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149"/>
          <p:cNvSpPr>
            <a:spLocks noChangeShapeType="1"/>
          </p:cNvSpPr>
          <p:nvPr/>
        </p:nvSpPr>
        <p:spPr bwMode="auto">
          <a:xfrm flipV="1">
            <a:off x="1560513" y="3585420"/>
            <a:ext cx="198437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Line 150"/>
          <p:cNvSpPr>
            <a:spLocks noChangeShapeType="1"/>
          </p:cNvSpPr>
          <p:nvPr/>
        </p:nvSpPr>
        <p:spPr bwMode="auto">
          <a:xfrm flipH="1">
            <a:off x="1560513" y="3582245"/>
            <a:ext cx="198437" cy="1063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Line 151"/>
          <p:cNvSpPr>
            <a:spLocks noChangeShapeType="1"/>
          </p:cNvSpPr>
          <p:nvPr/>
        </p:nvSpPr>
        <p:spPr bwMode="auto">
          <a:xfrm flipV="1">
            <a:off x="1558925" y="3580658"/>
            <a:ext cx="200025" cy="1063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Line 152"/>
          <p:cNvSpPr>
            <a:spLocks noChangeShapeType="1"/>
          </p:cNvSpPr>
          <p:nvPr/>
        </p:nvSpPr>
        <p:spPr bwMode="auto">
          <a:xfrm flipH="1">
            <a:off x="1558925" y="3579070"/>
            <a:ext cx="200025" cy="1047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Line 153"/>
          <p:cNvSpPr>
            <a:spLocks noChangeShapeType="1"/>
          </p:cNvSpPr>
          <p:nvPr/>
        </p:nvSpPr>
        <p:spPr bwMode="auto">
          <a:xfrm flipV="1">
            <a:off x="1557338" y="3577483"/>
            <a:ext cx="200025" cy="1047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Line 154"/>
          <p:cNvSpPr>
            <a:spLocks noChangeShapeType="1"/>
          </p:cNvSpPr>
          <p:nvPr/>
        </p:nvSpPr>
        <p:spPr bwMode="auto">
          <a:xfrm flipH="1">
            <a:off x="1557338" y="3577483"/>
            <a:ext cx="2000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Line 155"/>
          <p:cNvSpPr>
            <a:spLocks noChangeShapeType="1"/>
          </p:cNvSpPr>
          <p:nvPr/>
        </p:nvSpPr>
        <p:spPr bwMode="auto">
          <a:xfrm flipV="1">
            <a:off x="1555750" y="3575895"/>
            <a:ext cx="200025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Line 156"/>
          <p:cNvSpPr>
            <a:spLocks noChangeShapeType="1"/>
          </p:cNvSpPr>
          <p:nvPr/>
        </p:nvSpPr>
        <p:spPr bwMode="auto">
          <a:xfrm flipH="1">
            <a:off x="1555750" y="3574308"/>
            <a:ext cx="200025" cy="1047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Line 157"/>
          <p:cNvSpPr>
            <a:spLocks noChangeShapeType="1"/>
          </p:cNvSpPr>
          <p:nvPr/>
        </p:nvSpPr>
        <p:spPr bwMode="auto">
          <a:xfrm flipV="1">
            <a:off x="1554163" y="3574308"/>
            <a:ext cx="2000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Line 158"/>
          <p:cNvSpPr>
            <a:spLocks noChangeShapeType="1"/>
          </p:cNvSpPr>
          <p:nvPr/>
        </p:nvSpPr>
        <p:spPr bwMode="auto">
          <a:xfrm flipH="1">
            <a:off x="1554163" y="3572720"/>
            <a:ext cx="200025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Freeform 159"/>
          <p:cNvSpPr>
            <a:spLocks/>
          </p:cNvSpPr>
          <p:nvPr/>
        </p:nvSpPr>
        <p:spPr bwMode="auto">
          <a:xfrm>
            <a:off x="1550988" y="3571133"/>
            <a:ext cx="209550" cy="103187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16" y="0"/>
              </a:cxn>
              <a:cxn ang="0">
                <a:pos x="118" y="1"/>
              </a:cxn>
              <a:cxn ang="0">
                <a:pos x="118" y="2"/>
              </a:cxn>
              <a:cxn ang="0">
                <a:pos x="119" y="2"/>
              </a:cxn>
              <a:cxn ang="0">
                <a:pos x="119" y="3"/>
              </a:cxn>
              <a:cxn ang="0">
                <a:pos x="120" y="4"/>
              </a:cxn>
              <a:cxn ang="0">
                <a:pos x="121" y="5"/>
              </a:cxn>
              <a:cxn ang="0">
                <a:pos x="121" y="6"/>
              </a:cxn>
              <a:cxn ang="0">
                <a:pos x="121" y="7"/>
              </a:cxn>
              <a:cxn ang="0">
                <a:pos x="121" y="8"/>
              </a:cxn>
              <a:cxn ang="0">
                <a:pos x="122" y="9"/>
              </a:cxn>
              <a:cxn ang="0">
                <a:pos x="122" y="10"/>
              </a:cxn>
              <a:cxn ang="0">
                <a:pos x="122" y="11"/>
              </a:cxn>
            </a:cxnLst>
            <a:rect l="0" t="0" r="r" b="b"/>
            <a:pathLst>
              <a:path w="122" h="58">
                <a:moveTo>
                  <a:pt x="0" y="58"/>
                </a:moveTo>
                <a:lnTo>
                  <a:pt x="116" y="0"/>
                </a:lnTo>
                <a:lnTo>
                  <a:pt x="118" y="1"/>
                </a:lnTo>
                <a:lnTo>
                  <a:pt x="118" y="2"/>
                </a:lnTo>
                <a:lnTo>
                  <a:pt x="119" y="2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1" y="6"/>
                </a:lnTo>
                <a:lnTo>
                  <a:pt x="121" y="7"/>
                </a:lnTo>
                <a:lnTo>
                  <a:pt x="121" y="8"/>
                </a:lnTo>
                <a:lnTo>
                  <a:pt x="122" y="9"/>
                </a:lnTo>
                <a:lnTo>
                  <a:pt x="122" y="10"/>
                </a:lnTo>
                <a:lnTo>
                  <a:pt x="122" y="1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Line 160"/>
          <p:cNvSpPr>
            <a:spLocks noChangeShapeType="1"/>
          </p:cNvSpPr>
          <p:nvPr/>
        </p:nvSpPr>
        <p:spPr bwMode="auto">
          <a:xfrm>
            <a:off x="1576388" y="2607520"/>
            <a:ext cx="111125" cy="984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" name="Line 161"/>
          <p:cNvSpPr>
            <a:spLocks noChangeShapeType="1"/>
          </p:cNvSpPr>
          <p:nvPr/>
        </p:nvSpPr>
        <p:spPr bwMode="auto">
          <a:xfrm flipH="1" flipV="1">
            <a:off x="1571625" y="2605933"/>
            <a:ext cx="112713" cy="1000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Line 162"/>
          <p:cNvSpPr>
            <a:spLocks noChangeShapeType="1"/>
          </p:cNvSpPr>
          <p:nvPr/>
        </p:nvSpPr>
        <p:spPr bwMode="auto">
          <a:xfrm>
            <a:off x="1571625" y="2607520"/>
            <a:ext cx="111125" cy="1000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Line 163"/>
          <p:cNvSpPr>
            <a:spLocks noChangeShapeType="1"/>
          </p:cNvSpPr>
          <p:nvPr/>
        </p:nvSpPr>
        <p:spPr bwMode="auto">
          <a:xfrm flipH="1" flipV="1">
            <a:off x="1570038" y="2607520"/>
            <a:ext cx="112712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Line 164"/>
          <p:cNvSpPr>
            <a:spLocks noChangeShapeType="1"/>
          </p:cNvSpPr>
          <p:nvPr/>
        </p:nvSpPr>
        <p:spPr bwMode="auto">
          <a:xfrm>
            <a:off x="1568450" y="2607520"/>
            <a:ext cx="112713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" name="Line 165"/>
          <p:cNvSpPr>
            <a:spLocks noChangeShapeType="1"/>
          </p:cNvSpPr>
          <p:nvPr/>
        </p:nvSpPr>
        <p:spPr bwMode="auto">
          <a:xfrm flipH="1" flipV="1">
            <a:off x="1566863" y="2610695"/>
            <a:ext cx="114300" cy="1016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Line 166"/>
          <p:cNvSpPr>
            <a:spLocks noChangeShapeType="1"/>
          </p:cNvSpPr>
          <p:nvPr/>
        </p:nvSpPr>
        <p:spPr bwMode="auto">
          <a:xfrm>
            <a:off x="1566863" y="2610695"/>
            <a:ext cx="112712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Line 167"/>
          <p:cNvSpPr>
            <a:spLocks noChangeShapeType="1"/>
          </p:cNvSpPr>
          <p:nvPr/>
        </p:nvSpPr>
        <p:spPr bwMode="auto">
          <a:xfrm flipH="1" flipV="1">
            <a:off x="1565275" y="2612283"/>
            <a:ext cx="112713" cy="1016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Line 168"/>
          <p:cNvSpPr>
            <a:spLocks noChangeShapeType="1"/>
          </p:cNvSpPr>
          <p:nvPr/>
        </p:nvSpPr>
        <p:spPr bwMode="auto">
          <a:xfrm>
            <a:off x="1565275" y="2612283"/>
            <a:ext cx="112713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Line 169"/>
          <p:cNvSpPr>
            <a:spLocks noChangeShapeType="1"/>
          </p:cNvSpPr>
          <p:nvPr/>
        </p:nvSpPr>
        <p:spPr bwMode="auto">
          <a:xfrm flipH="1" flipV="1">
            <a:off x="1563688" y="2613870"/>
            <a:ext cx="112712" cy="1016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Line 170"/>
          <p:cNvSpPr>
            <a:spLocks noChangeShapeType="1"/>
          </p:cNvSpPr>
          <p:nvPr/>
        </p:nvSpPr>
        <p:spPr bwMode="auto">
          <a:xfrm>
            <a:off x="1563688" y="2615458"/>
            <a:ext cx="111125" cy="1016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Line 171"/>
          <p:cNvSpPr>
            <a:spLocks noChangeShapeType="1"/>
          </p:cNvSpPr>
          <p:nvPr/>
        </p:nvSpPr>
        <p:spPr bwMode="auto">
          <a:xfrm flipH="1" flipV="1">
            <a:off x="1563688" y="2615458"/>
            <a:ext cx="1111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Line 172"/>
          <p:cNvSpPr>
            <a:spLocks noChangeShapeType="1"/>
          </p:cNvSpPr>
          <p:nvPr/>
        </p:nvSpPr>
        <p:spPr bwMode="auto">
          <a:xfrm>
            <a:off x="1562100" y="2617045"/>
            <a:ext cx="111125" cy="1031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Line 173"/>
          <p:cNvSpPr>
            <a:spLocks noChangeShapeType="1"/>
          </p:cNvSpPr>
          <p:nvPr/>
        </p:nvSpPr>
        <p:spPr bwMode="auto">
          <a:xfrm flipH="1" flipV="1">
            <a:off x="1562100" y="2618633"/>
            <a:ext cx="111125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Line 174"/>
          <p:cNvSpPr>
            <a:spLocks noChangeShapeType="1"/>
          </p:cNvSpPr>
          <p:nvPr/>
        </p:nvSpPr>
        <p:spPr bwMode="auto">
          <a:xfrm>
            <a:off x="1563688" y="2621808"/>
            <a:ext cx="107950" cy="1031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Freeform 175"/>
          <p:cNvSpPr>
            <a:spLocks/>
          </p:cNvSpPr>
          <p:nvPr/>
        </p:nvSpPr>
        <p:spPr bwMode="auto">
          <a:xfrm>
            <a:off x="1562100" y="2605933"/>
            <a:ext cx="14288" cy="15875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0" y="7"/>
              </a:cxn>
              <a:cxn ang="0">
                <a:pos x="0" y="6"/>
              </a:cxn>
              <a:cxn ang="0">
                <a:pos x="1" y="5"/>
              </a:cxn>
              <a:cxn ang="0">
                <a:pos x="1" y="4"/>
              </a:cxn>
              <a:cxn ang="0">
                <a:pos x="2" y="3"/>
              </a:cxn>
              <a:cxn ang="0">
                <a:pos x="3" y="2"/>
              </a:cxn>
              <a:cxn ang="0">
                <a:pos x="4" y="1"/>
              </a:cxn>
              <a:cxn ang="0">
                <a:pos x="5" y="1"/>
              </a:cxn>
              <a:cxn ang="0">
                <a:pos x="6" y="1"/>
              </a:cxn>
              <a:cxn ang="0">
                <a:pos x="6" y="0"/>
              </a:cxn>
              <a:cxn ang="0">
                <a:pos x="8" y="1"/>
              </a:cxn>
            </a:cxnLst>
            <a:rect l="0" t="0" r="r" b="b"/>
            <a:pathLst>
              <a:path w="8" h="9">
                <a:moveTo>
                  <a:pt x="1" y="9"/>
                </a:move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3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0"/>
                </a:lnTo>
                <a:lnTo>
                  <a:pt x="8" y="1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Line 176"/>
          <p:cNvSpPr>
            <a:spLocks noChangeShapeType="1"/>
          </p:cNvSpPr>
          <p:nvPr/>
        </p:nvSpPr>
        <p:spPr bwMode="auto">
          <a:xfrm>
            <a:off x="898525" y="3023445"/>
            <a:ext cx="49213" cy="381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Line 177"/>
          <p:cNvSpPr>
            <a:spLocks noChangeShapeType="1"/>
          </p:cNvSpPr>
          <p:nvPr/>
        </p:nvSpPr>
        <p:spPr bwMode="auto">
          <a:xfrm flipH="1" flipV="1">
            <a:off x="895350" y="3021858"/>
            <a:ext cx="50800" cy="41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Line 178"/>
          <p:cNvSpPr>
            <a:spLocks noChangeShapeType="1"/>
          </p:cNvSpPr>
          <p:nvPr/>
        </p:nvSpPr>
        <p:spPr bwMode="auto">
          <a:xfrm>
            <a:off x="893763" y="3021858"/>
            <a:ext cx="50800" cy="41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Line 179"/>
          <p:cNvSpPr>
            <a:spLocks noChangeShapeType="1"/>
          </p:cNvSpPr>
          <p:nvPr/>
        </p:nvSpPr>
        <p:spPr bwMode="auto">
          <a:xfrm flipH="1" flipV="1">
            <a:off x="892175" y="3021858"/>
            <a:ext cx="52388" cy="428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Line 180"/>
          <p:cNvSpPr>
            <a:spLocks noChangeShapeType="1"/>
          </p:cNvSpPr>
          <p:nvPr/>
        </p:nvSpPr>
        <p:spPr bwMode="auto">
          <a:xfrm>
            <a:off x="890588" y="3021858"/>
            <a:ext cx="52387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Line 181"/>
          <p:cNvSpPr>
            <a:spLocks noChangeShapeType="1"/>
          </p:cNvSpPr>
          <p:nvPr/>
        </p:nvSpPr>
        <p:spPr bwMode="auto">
          <a:xfrm flipH="1" flipV="1">
            <a:off x="890588" y="3023445"/>
            <a:ext cx="52387" cy="42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Line 182"/>
          <p:cNvSpPr>
            <a:spLocks noChangeShapeType="1"/>
          </p:cNvSpPr>
          <p:nvPr/>
        </p:nvSpPr>
        <p:spPr bwMode="auto">
          <a:xfrm>
            <a:off x="889000" y="3023445"/>
            <a:ext cx="52388" cy="46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Line 183"/>
          <p:cNvSpPr>
            <a:spLocks noChangeShapeType="1"/>
          </p:cNvSpPr>
          <p:nvPr/>
        </p:nvSpPr>
        <p:spPr bwMode="auto">
          <a:xfrm flipH="1" flipV="1">
            <a:off x="885825" y="3026620"/>
            <a:ext cx="55563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Line 184"/>
          <p:cNvSpPr>
            <a:spLocks noChangeShapeType="1"/>
          </p:cNvSpPr>
          <p:nvPr/>
        </p:nvSpPr>
        <p:spPr bwMode="auto">
          <a:xfrm>
            <a:off x="885825" y="3026620"/>
            <a:ext cx="53975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Line 185"/>
          <p:cNvSpPr>
            <a:spLocks noChangeShapeType="1"/>
          </p:cNvSpPr>
          <p:nvPr/>
        </p:nvSpPr>
        <p:spPr bwMode="auto">
          <a:xfrm flipH="1" flipV="1">
            <a:off x="885825" y="3028208"/>
            <a:ext cx="52388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Line 186"/>
          <p:cNvSpPr>
            <a:spLocks noChangeShapeType="1"/>
          </p:cNvSpPr>
          <p:nvPr/>
        </p:nvSpPr>
        <p:spPr bwMode="auto">
          <a:xfrm>
            <a:off x="884238" y="3028208"/>
            <a:ext cx="53975" cy="460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Line 187"/>
          <p:cNvSpPr>
            <a:spLocks noChangeShapeType="1"/>
          </p:cNvSpPr>
          <p:nvPr/>
        </p:nvSpPr>
        <p:spPr bwMode="auto">
          <a:xfrm flipH="1" flipV="1">
            <a:off x="884238" y="3029795"/>
            <a:ext cx="52387" cy="46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Line 188"/>
          <p:cNvSpPr>
            <a:spLocks noChangeShapeType="1"/>
          </p:cNvSpPr>
          <p:nvPr/>
        </p:nvSpPr>
        <p:spPr bwMode="auto">
          <a:xfrm>
            <a:off x="884238" y="3031383"/>
            <a:ext cx="52387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Line 189"/>
          <p:cNvSpPr>
            <a:spLocks noChangeShapeType="1"/>
          </p:cNvSpPr>
          <p:nvPr/>
        </p:nvSpPr>
        <p:spPr bwMode="auto">
          <a:xfrm flipH="1" flipV="1">
            <a:off x="884238" y="3032970"/>
            <a:ext cx="50800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Line 190"/>
          <p:cNvSpPr>
            <a:spLocks noChangeShapeType="1"/>
          </p:cNvSpPr>
          <p:nvPr/>
        </p:nvSpPr>
        <p:spPr bwMode="auto">
          <a:xfrm>
            <a:off x="884238" y="3034558"/>
            <a:ext cx="50800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Freeform 191"/>
          <p:cNvSpPr>
            <a:spLocks/>
          </p:cNvSpPr>
          <p:nvPr/>
        </p:nvSpPr>
        <p:spPr bwMode="auto">
          <a:xfrm>
            <a:off x="884238" y="3021858"/>
            <a:ext cx="50800" cy="57150"/>
          </a:xfrm>
          <a:custGeom>
            <a:avLst/>
            <a:gdLst/>
            <a:ahLst/>
            <a:cxnLst>
              <a:cxn ang="0">
                <a:pos x="29" y="32"/>
              </a:cxn>
              <a:cxn ang="0">
                <a:pos x="1" y="8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0" y="3"/>
              </a:cxn>
              <a:cxn ang="0">
                <a:pos x="1" y="3"/>
              </a:cxn>
              <a:cxn ang="0">
                <a:pos x="1" y="2"/>
              </a:cxn>
              <a:cxn ang="0">
                <a:pos x="2" y="1"/>
              </a:cxn>
              <a:cxn ang="0">
                <a:pos x="3" y="1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8" y="1"/>
              </a:cxn>
            </a:cxnLst>
            <a:rect l="0" t="0" r="r" b="b"/>
            <a:pathLst>
              <a:path w="29" h="32">
                <a:moveTo>
                  <a:pt x="29" y="32"/>
                </a:moveTo>
                <a:lnTo>
                  <a:pt x="1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8" y="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Line 192"/>
          <p:cNvSpPr>
            <a:spLocks noChangeShapeType="1"/>
          </p:cNvSpPr>
          <p:nvPr/>
        </p:nvSpPr>
        <p:spPr bwMode="auto">
          <a:xfrm flipH="1" flipV="1">
            <a:off x="585788" y="2950420"/>
            <a:ext cx="222250" cy="571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Line 193"/>
          <p:cNvSpPr>
            <a:spLocks noChangeShapeType="1"/>
          </p:cNvSpPr>
          <p:nvPr/>
        </p:nvSpPr>
        <p:spPr bwMode="auto">
          <a:xfrm>
            <a:off x="585788" y="2950420"/>
            <a:ext cx="223837" cy="55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Line 194"/>
          <p:cNvSpPr>
            <a:spLocks noChangeShapeType="1"/>
          </p:cNvSpPr>
          <p:nvPr/>
        </p:nvSpPr>
        <p:spPr bwMode="auto">
          <a:xfrm flipH="1" flipV="1">
            <a:off x="587375" y="2948833"/>
            <a:ext cx="222250" cy="55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" name="Line 195"/>
          <p:cNvSpPr>
            <a:spLocks noChangeShapeType="1"/>
          </p:cNvSpPr>
          <p:nvPr/>
        </p:nvSpPr>
        <p:spPr bwMode="auto">
          <a:xfrm>
            <a:off x="587375" y="2947245"/>
            <a:ext cx="222250" cy="55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Line 196"/>
          <p:cNvSpPr>
            <a:spLocks noChangeShapeType="1"/>
          </p:cNvSpPr>
          <p:nvPr/>
        </p:nvSpPr>
        <p:spPr bwMode="auto">
          <a:xfrm flipH="1" flipV="1">
            <a:off x="587375" y="2945658"/>
            <a:ext cx="223838" cy="55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Line 197"/>
          <p:cNvSpPr>
            <a:spLocks noChangeShapeType="1"/>
          </p:cNvSpPr>
          <p:nvPr/>
        </p:nvSpPr>
        <p:spPr bwMode="auto">
          <a:xfrm>
            <a:off x="588963" y="2944070"/>
            <a:ext cx="222250" cy="55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Line 198"/>
          <p:cNvSpPr>
            <a:spLocks noChangeShapeType="1"/>
          </p:cNvSpPr>
          <p:nvPr/>
        </p:nvSpPr>
        <p:spPr bwMode="auto">
          <a:xfrm flipH="1" flipV="1">
            <a:off x="588963" y="2942483"/>
            <a:ext cx="222250" cy="55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Line 199"/>
          <p:cNvSpPr>
            <a:spLocks noChangeShapeType="1"/>
          </p:cNvSpPr>
          <p:nvPr/>
        </p:nvSpPr>
        <p:spPr bwMode="auto">
          <a:xfrm>
            <a:off x="588963" y="2940895"/>
            <a:ext cx="222250" cy="53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" name="Line 200"/>
          <p:cNvSpPr>
            <a:spLocks noChangeShapeType="1"/>
          </p:cNvSpPr>
          <p:nvPr/>
        </p:nvSpPr>
        <p:spPr bwMode="auto">
          <a:xfrm flipH="1" flipV="1">
            <a:off x="590550" y="2939308"/>
            <a:ext cx="222250" cy="53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Line 201"/>
          <p:cNvSpPr>
            <a:spLocks noChangeShapeType="1"/>
          </p:cNvSpPr>
          <p:nvPr/>
        </p:nvSpPr>
        <p:spPr bwMode="auto">
          <a:xfrm>
            <a:off x="590550" y="2936133"/>
            <a:ext cx="222250" cy="55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Line 202"/>
          <p:cNvSpPr>
            <a:spLocks noChangeShapeType="1"/>
          </p:cNvSpPr>
          <p:nvPr/>
        </p:nvSpPr>
        <p:spPr bwMode="auto">
          <a:xfrm flipH="1" flipV="1">
            <a:off x="590550" y="2934545"/>
            <a:ext cx="222250" cy="55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Line 203"/>
          <p:cNvSpPr>
            <a:spLocks noChangeShapeType="1"/>
          </p:cNvSpPr>
          <p:nvPr/>
        </p:nvSpPr>
        <p:spPr bwMode="auto">
          <a:xfrm>
            <a:off x="590550" y="2931370"/>
            <a:ext cx="222250" cy="571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" name="Line 204"/>
          <p:cNvSpPr>
            <a:spLocks noChangeShapeType="1"/>
          </p:cNvSpPr>
          <p:nvPr/>
        </p:nvSpPr>
        <p:spPr bwMode="auto">
          <a:xfrm flipH="1" flipV="1">
            <a:off x="590550" y="2931370"/>
            <a:ext cx="222250" cy="55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" name="Freeform 205"/>
          <p:cNvSpPr>
            <a:spLocks/>
          </p:cNvSpPr>
          <p:nvPr/>
        </p:nvSpPr>
        <p:spPr bwMode="auto">
          <a:xfrm>
            <a:off x="808038" y="2986933"/>
            <a:ext cx="4762" cy="2063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1"/>
              </a:cxn>
              <a:cxn ang="0">
                <a:pos x="3" y="2"/>
              </a:cxn>
              <a:cxn ang="0">
                <a:pos x="3" y="3"/>
              </a:cxn>
              <a:cxn ang="0">
                <a:pos x="3" y="4"/>
              </a:cxn>
              <a:cxn ang="0">
                <a:pos x="2" y="5"/>
              </a:cxn>
              <a:cxn ang="0">
                <a:pos x="2" y="6"/>
              </a:cxn>
              <a:cxn ang="0">
                <a:pos x="2" y="7"/>
              </a:cxn>
              <a:cxn ang="0">
                <a:pos x="2" y="8"/>
              </a:cxn>
              <a:cxn ang="0">
                <a:pos x="1" y="9"/>
              </a:cxn>
              <a:cxn ang="0">
                <a:pos x="1" y="10"/>
              </a:cxn>
              <a:cxn ang="0">
                <a:pos x="1" y="11"/>
              </a:cxn>
              <a:cxn ang="0">
                <a:pos x="0" y="12"/>
              </a:cxn>
            </a:cxnLst>
            <a:rect l="0" t="0" r="r" b="b"/>
            <a:pathLst>
              <a:path w="3" h="12">
                <a:moveTo>
                  <a:pt x="3" y="0"/>
                </a:move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Line 206"/>
          <p:cNvSpPr>
            <a:spLocks noChangeShapeType="1"/>
          </p:cNvSpPr>
          <p:nvPr/>
        </p:nvSpPr>
        <p:spPr bwMode="auto">
          <a:xfrm flipH="1" flipV="1">
            <a:off x="1916113" y="3052020"/>
            <a:ext cx="20637" cy="177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" name="Line 207"/>
          <p:cNvSpPr>
            <a:spLocks noChangeShapeType="1"/>
          </p:cNvSpPr>
          <p:nvPr/>
        </p:nvSpPr>
        <p:spPr bwMode="auto">
          <a:xfrm>
            <a:off x="1917700" y="3052020"/>
            <a:ext cx="20638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Line 208"/>
          <p:cNvSpPr>
            <a:spLocks noChangeShapeType="1"/>
          </p:cNvSpPr>
          <p:nvPr/>
        </p:nvSpPr>
        <p:spPr bwMode="auto">
          <a:xfrm flipH="1" flipV="1">
            <a:off x="1919288" y="3052020"/>
            <a:ext cx="20637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" name="Line 209"/>
          <p:cNvSpPr>
            <a:spLocks noChangeShapeType="1"/>
          </p:cNvSpPr>
          <p:nvPr/>
        </p:nvSpPr>
        <p:spPr bwMode="auto">
          <a:xfrm>
            <a:off x="1920875" y="3052020"/>
            <a:ext cx="20638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Line 210"/>
          <p:cNvSpPr>
            <a:spLocks noChangeShapeType="1"/>
          </p:cNvSpPr>
          <p:nvPr/>
        </p:nvSpPr>
        <p:spPr bwMode="auto">
          <a:xfrm flipH="1" flipV="1">
            <a:off x="1922463" y="3052020"/>
            <a:ext cx="20637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Line 211"/>
          <p:cNvSpPr>
            <a:spLocks noChangeShapeType="1"/>
          </p:cNvSpPr>
          <p:nvPr/>
        </p:nvSpPr>
        <p:spPr bwMode="auto">
          <a:xfrm>
            <a:off x="1924050" y="3052020"/>
            <a:ext cx="20638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" name="Line 212"/>
          <p:cNvSpPr>
            <a:spLocks noChangeShapeType="1"/>
          </p:cNvSpPr>
          <p:nvPr/>
        </p:nvSpPr>
        <p:spPr bwMode="auto">
          <a:xfrm flipH="1" flipV="1">
            <a:off x="1925638" y="3052020"/>
            <a:ext cx="19050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Line 213"/>
          <p:cNvSpPr>
            <a:spLocks noChangeShapeType="1"/>
          </p:cNvSpPr>
          <p:nvPr/>
        </p:nvSpPr>
        <p:spPr bwMode="auto">
          <a:xfrm>
            <a:off x="1927225" y="3052020"/>
            <a:ext cx="19050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Line 214"/>
          <p:cNvSpPr>
            <a:spLocks noChangeShapeType="1"/>
          </p:cNvSpPr>
          <p:nvPr/>
        </p:nvSpPr>
        <p:spPr bwMode="auto">
          <a:xfrm flipH="1" flipV="1">
            <a:off x="1930400" y="3052020"/>
            <a:ext cx="17463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Line 215"/>
          <p:cNvSpPr>
            <a:spLocks noChangeShapeType="1"/>
          </p:cNvSpPr>
          <p:nvPr/>
        </p:nvSpPr>
        <p:spPr bwMode="auto">
          <a:xfrm>
            <a:off x="1930400" y="3052020"/>
            <a:ext cx="19050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Line 216"/>
          <p:cNvSpPr>
            <a:spLocks noChangeShapeType="1"/>
          </p:cNvSpPr>
          <p:nvPr/>
        </p:nvSpPr>
        <p:spPr bwMode="auto">
          <a:xfrm flipH="1" flipV="1">
            <a:off x="1931988" y="3052020"/>
            <a:ext cx="17462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" name="Line 217"/>
          <p:cNvSpPr>
            <a:spLocks noChangeShapeType="1"/>
          </p:cNvSpPr>
          <p:nvPr/>
        </p:nvSpPr>
        <p:spPr bwMode="auto">
          <a:xfrm>
            <a:off x="1933575" y="3050433"/>
            <a:ext cx="19050" cy="1825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Line 218"/>
          <p:cNvSpPr>
            <a:spLocks noChangeShapeType="1"/>
          </p:cNvSpPr>
          <p:nvPr/>
        </p:nvSpPr>
        <p:spPr bwMode="auto">
          <a:xfrm flipH="1" flipV="1">
            <a:off x="1935163" y="3050433"/>
            <a:ext cx="17462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" name="Line 219"/>
          <p:cNvSpPr>
            <a:spLocks noChangeShapeType="1"/>
          </p:cNvSpPr>
          <p:nvPr/>
        </p:nvSpPr>
        <p:spPr bwMode="auto">
          <a:xfrm>
            <a:off x="1936750" y="3050433"/>
            <a:ext cx="17463" cy="179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" name="Line 220"/>
          <p:cNvSpPr>
            <a:spLocks noChangeShapeType="1"/>
          </p:cNvSpPr>
          <p:nvPr/>
        </p:nvSpPr>
        <p:spPr bwMode="auto">
          <a:xfrm flipH="1" flipV="1">
            <a:off x="1938338" y="3048845"/>
            <a:ext cx="17462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" name="Freeform 221"/>
          <p:cNvSpPr>
            <a:spLocks/>
          </p:cNvSpPr>
          <p:nvPr/>
        </p:nvSpPr>
        <p:spPr bwMode="auto">
          <a:xfrm>
            <a:off x="1936750" y="3228233"/>
            <a:ext cx="19050" cy="635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0" y="1"/>
              </a:cxn>
              <a:cxn ang="0">
                <a:pos x="9" y="2"/>
              </a:cxn>
              <a:cxn ang="0">
                <a:pos x="9" y="3"/>
              </a:cxn>
              <a:cxn ang="0">
                <a:pos x="8" y="3"/>
              </a:cxn>
              <a:cxn ang="0">
                <a:pos x="7" y="3"/>
              </a:cxn>
              <a:cxn ang="0">
                <a:pos x="6" y="4"/>
              </a:cxn>
              <a:cxn ang="0">
                <a:pos x="5" y="4"/>
              </a:cxn>
              <a:cxn ang="0">
                <a:pos x="4" y="4"/>
              </a:cxn>
              <a:cxn ang="0">
                <a:pos x="3" y="3"/>
              </a:cxn>
              <a:cxn ang="0">
                <a:pos x="2" y="3"/>
              </a:cxn>
              <a:cxn ang="0">
                <a:pos x="1" y="3"/>
              </a:cxn>
              <a:cxn ang="0">
                <a:pos x="0" y="1"/>
              </a:cxn>
            </a:cxnLst>
            <a:rect l="0" t="0" r="r" b="b"/>
            <a:pathLst>
              <a:path w="11" h="4">
                <a:moveTo>
                  <a:pt x="11" y="0"/>
                </a:moveTo>
                <a:lnTo>
                  <a:pt x="10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" name="Line 222"/>
          <p:cNvSpPr>
            <a:spLocks noChangeShapeType="1"/>
          </p:cNvSpPr>
          <p:nvPr/>
        </p:nvSpPr>
        <p:spPr bwMode="auto">
          <a:xfrm flipH="1">
            <a:off x="1822450" y="3339358"/>
            <a:ext cx="107950" cy="192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" name="Line 223"/>
          <p:cNvSpPr>
            <a:spLocks noChangeShapeType="1"/>
          </p:cNvSpPr>
          <p:nvPr/>
        </p:nvSpPr>
        <p:spPr bwMode="auto">
          <a:xfrm flipV="1">
            <a:off x="1820863" y="3336183"/>
            <a:ext cx="109537" cy="1952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" name="Line 224"/>
          <p:cNvSpPr>
            <a:spLocks noChangeShapeType="1"/>
          </p:cNvSpPr>
          <p:nvPr/>
        </p:nvSpPr>
        <p:spPr bwMode="auto">
          <a:xfrm flipH="1">
            <a:off x="1817688" y="3336183"/>
            <a:ext cx="109537" cy="1936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" name="Line 225"/>
          <p:cNvSpPr>
            <a:spLocks noChangeShapeType="1"/>
          </p:cNvSpPr>
          <p:nvPr/>
        </p:nvSpPr>
        <p:spPr bwMode="auto">
          <a:xfrm flipV="1">
            <a:off x="1817688" y="3336183"/>
            <a:ext cx="109537" cy="192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" name="Line 226"/>
          <p:cNvSpPr>
            <a:spLocks noChangeShapeType="1"/>
          </p:cNvSpPr>
          <p:nvPr/>
        </p:nvSpPr>
        <p:spPr bwMode="auto">
          <a:xfrm flipH="1">
            <a:off x="1816100" y="3334595"/>
            <a:ext cx="109538" cy="1936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" name="Line 227"/>
          <p:cNvSpPr>
            <a:spLocks noChangeShapeType="1"/>
          </p:cNvSpPr>
          <p:nvPr/>
        </p:nvSpPr>
        <p:spPr bwMode="auto">
          <a:xfrm flipV="1">
            <a:off x="1814513" y="3334595"/>
            <a:ext cx="111125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" name="Line 228"/>
          <p:cNvSpPr>
            <a:spLocks noChangeShapeType="1"/>
          </p:cNvSpPr>
          <p:nvPr/>
        </p:nvSpPr>
        <p:spPr bwMode="auto">
          <a:xfrm flipH="1">
            <a:off x="1812925" y="3331420"/>
            <a:ext cx="111125" cy="1920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" name="Line 229"/>
          <p:cNvSpPr>
            <a:spLocks noChangeShapeType="1"/>
          </p:cNvSpPr>
          <p:nvPr/>
        </p:nvSpPr>
        <p:spPr bwMode="auto">
          <a:xfrm flipV="1">
            <a:off x="1811338" y="3331420"/>
            <a:ext cx="111125" cy="1920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" name="Line 230"/>
          <p:cNvSpPr>
            <a:spLocks noChangeShapeType="1"/>
          </p:cNvSpPr>
          <p:nvPr/>
        </p:nvSpPr>
        <p:spPr bwMode="auto">
          <a:xfrm flipH="1">
            <a:off x="1809750" y="3331420"/>
            <a:ext cx="111125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Line 231"/>
          <p:cNvSpPr>
            <a:spLocks noChangeShapeType="1"/>
          </p:cNvSpPr>
          <p:nvPr/>
        </p:nvSpPr>
        <p:spPr bwMode="auto">
          <a:xfrm flipV="1">
            <a:off x="1808163" y="3331420"/>
            <a:ext cx="111125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Line 232"/>
          <p:cNvSpPr>
            <a:spLocks noChangeShapeType="1"/>
          </p:cNvSpPr>
          <p:nvPr/>
        </p:nvSpPr>
        <p:spPr bwMode="auto">
          <a:xfrm flipH="1">
            <a:off x="1806575" y="3331420"/>
            <a:ext cx="112713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Line 233"/>
          <p:cNvSpPr>
            <a:spLocks noChangeShapeType="1"/>
          </p:cNvSpPr>
          <p:nvPr/>
        </p:nvSpPr>
        <p:spPr bwMode="auto">
          <a:xfrm flipV="1">
            <a:off x="1806575" y="3331420"/>
            <a:ext cx="111125" cy="1889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Line 234"/>
          <p:cNvSpPr>
            <a:spLocks noChangeShapeType="1"/>
          </p:cNvSpPr>
          <p:nvPr/>
        </p:nvSpPr>
        <p:spPr bwMode="auto">
          <a:xfrm flipH="1">
            <a:off x="1804988" y="3329833"/>
            <a:ext cx="111125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Freeform 235"/>
          <p:cNvSpPr>
            <a:spLocks/>
          </p:cNvSpPr>
          <p:nvPr/>
        </p:nvSpPr>
        <p:spPr bwMode="auto">
          <a:xfrm>
            <a:off x="1803400" y="3329833"/>
            <a:ext cx="127000" cy="188912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65" y="1"/>
              </a:cxn>
              <a:cxn ang="0">
                <a:pos x="66" y="0"/>
              </a:cxn>
              <a:cxn ang="0">
                <a:pos x="67" y="1"/>
              </a:cxn>
              <a:cxn ang="0">
                <a:pos x="68" y="1"/>
              </a:cxn>
              <a:cxn ang="0">
                <a:pos x="69" y="1"/>
              </a:cxn>
              <a:cxn ang="0">
                <a:pos x="70" y="1"/>
              </a:cxn>
              <a:cxn ang="0">
                <a:pos x="71" y="1"/>
              </a:cxn>
              <a:cxn ang="0">
                <a:pos x="72" y="3"/>
              </a:cxn>
              <a:cxn ang="0">
                <a:pos x="73" y="4"/>
              </a:cxn>
              <a:cxn ang="0">
                <a:pos x="73" y="4"/>
              </a:cxn>
              <a:cxn ang="0">
                <a:pos x="74" y="4"/>
              </a:cxn>
              <a:cxn ang="0">
                <a:pos x="74" y="6"/>
              </a:cxn>
            </a:cxnLst>
            <a:rect l="0" t="0" r="r" b="b"/>
            <a:pathLst>
              <a:path w="74" h="106">
                <a:moveTo>
                  <a:pt x="0" y="106"/>
                </a:moveTo>
                <a:lnTo>
                  <a:pt x="65" y="1"/>
                </a:lnTo>
                <a:lnTo>
                  <a:pt x="66" y="0"/>
                </a:lnTo>
                <a:lnTo>
                  <a:pt x="67" y="1"/>
                </a:lnTo>
                <a:lnTo>
                  <a:pt x="68" y="1"/>
                </a:lnTo>
                <a:lnTo>
                  <a:pt x="69" y="1"/>
                </a:lnTo>
                <a:lnTo>
                  <a:pt x="70" y="1"/>
                </a:lnTo>
                <a:lnTo>
                  <a:pt x="71" y="1"/>
                </a:lnTo>
                <a:lnTo>
                  <a:pt x="72" y="3"/>
                </a:lnTo>
                <a:lnTo>
                  <a:pt x="73" y="4"/>
                </a:lnTo>
                <a:lnTo>
                  <a:pt x="73" y="4"/>
                </a:lnTo>
                <a:lnTo>
                  <a:pt x="74" y="4"/>
                </a:lnTo>
                <a:lnTo>
                  <a:pt x="74" y="6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Line 236"/>
          <p:cNvSpPr>
            <a:spLocks noChangeShapeType="1"/>
          </p:cNvSpPr>
          <p:nvPr/>
        </p:nvSpPr>
        <p:spPr bwMode="auto">
          <a:xfrm flipH="1" flipV="1">
            <a:off x="2008188" y="3307608"/>
            <a:ext cx="214312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" name="Line 237"/>
          <p:cNvSpPr>
            <a:spLocks noChangeShapeType="1"/>
          </p:cNvSpPr>
          <p:nvPr/>
        </p:nvSpPr>
        <p:spPr bwMode="auto">
          <a:xfrm>
            <a:off x="2009775" y="3304433"/>
            <a:ext cx="214313" cy="52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" name="Line 238"/>
          <p:cNvSpPr>
            <a:spLocks noChangeShapeType="1"/>
          </p:cNvSpPr>
          <p:nvPr/>
        </p:nvSpPr>
        <p:spPr bwMode="auto">
          <a:xfrm flipH="1" flipV="1">
            <a:off x="2009775" y="3302845"/>
            <a:ext cx="214313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" name="Line 239"/>
          <p:cNvSpPr>
            <a:spLocks noChangeShapeType="1"/>
          </p:cNvSpPr>
          <p:nvPr/>
        </p:nvSpPr>
        <p:spPr bwMode="auto">
          <a:xfrm>
            <a:off x="2009775" y="3301258"/>
            <a:ext cx="214313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" name="Line 240"/>
          <p:cNvSpPr>
            <a:spLocks noChangeShapeType="1"/>
          </p:cNvSpPr>
          <p:nvPr/>
        </p:nvSpPr>
        <p:spPr bwMode="auto">
          <a:xfrm flipH="1" flipV="1">
            <a:off x="2011363" y="3299670"/>
            <a:ext cx="212725" cy="52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Line 241"/>
          <p:cNvSpPr>
            <a:spLocks noChangeShapeType="1"/>
          </p:cNvSpPr>
          <p:nvPr/>
        </p:nvSpPr>
        <p:spPr bwMode="auto">
          <a:xfrm>
            <a:off x="2011363" y="3298083"/>
            <a:ext cx="214312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" name="Line 242"/>
          <p:cNvSpPr>
            <a:spLocks noChangeShapeType="1"/>
          </p:cNvSpPr>
          <p:nvPr/>
        </p:nvSpPr>
        <p:spPr bwMode="auto">
          <a:xfrm flipH="1" flipV="1">
            <a:off x="2011363" y="3294908"/>
            <a:ext cx="214312" cy="52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" name="Line 243"/>
          <p:cNvSpPr>
            <a:spLocks noChangeShapeType="1"/>
          </p:cNvSpPr>
          <p:nvPr/>
        </p:nvSpPr>
        <p:spPr bwMode="auto">
          <a:xfrm>
            <a:off x="2011363" y="3293320"/>
            <a:ext cx="214312" cy="53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" name="Line 244"/>
          <p:cNvSpPr>
            <a:spLocks noChangeShapeType="1"/>
          </p:cNvSpPr>
          <p:nvPr/>
        </p:nvSpPr>
        <p:spPr bwMode="auto">
          <a:xfrm flipH="1" flipV="1">
            <a:off x="2011363" y="3293320"/>
            <a:ext cx="214312" cy="52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" name="Line 245"/>
          <p:cNvSpPr>
            <a:spLocks noChangeShapeType="1"/>
          </p:cNvSpPr>
          <p:nvPr/>
        </p:nvSpPr>
        <p:spPr bwMode="auto">
          <a:xfrm>
            <a:off x="2011363" y="3290145"/>
            <a:ext cx="215900" cy="53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" name="Line 246"/>
          <p:cNvSpPr>
            <a:spLocks noChangeShapeType="1"/>
          </p:cNvSpPr>
          <p:nvPr/>
        </p:nvSpPr>
        <p:spPr bwMode="auto">
          <a:xfrm flipH="1" flipV="1">
            <a:off x="2011363" y="3288558"/>
            <a:ext cx="215900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" name="Line 247"/>
          <p:cNvSpPr>
            <a:spLocks noChangeShapeType="1"/>
          </p:cNvSpPr>
          <p:nvPr/>
        </p:nvSpPr>
        <p:spPr bwMode="auto">
          <a:xfrm>
            <a:off x="2011363" y="3286970"/>
            <a:ext cx="215900" cy="52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" name="Line 248"/>
          <p:cNvSpPr>
            <a:spLocks noChangeShapeType="1"/>
          </p:cNvSpPr>
          <p:nvPr/>
        </p:nvSpPr>
        <p:spPr bwMode="auto">
          <a:xfrm flipH="1" flipV="1">
            <a:off x="2011363" y="3285383"/>
            <a:ext cx="215900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" name="Freeform 249"/>
          <p:cNvSpPr>
            <a:spLocks/>
          </p:cNvSpPr>
          <p:nvPr/>
        </p:nvSpPr>
        <p:spPr bwMode="auto">
          <a:xfrm>
            <a:off x="2222500" y="3336183"/>
            <a:ext cx="4763" cy="222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"/>
              </a:cxn>
              <a:cxn ang="0">
                <a:pos x="3" y="4"/>
              </a:cxn>
              <a:cxn ang="0">
                <a:pos x="2" y="5"/>
              </a:cxn>
              <a:cxn ang="0">
                <a:pos x="2" y="6"/>
              </a:cxn>
              <a:cxn ang="0">
                <a:pos x="2" y="7"/>
              </a:cxn>
              <a:cxn ang="0">
                <a:pos x="1" y="9"/>
              </a:cxn>
              <a:cxn ang="0">
                <a:pos x="1" y="10"/>
              </a:cxn>
              <a:cxn ang="0">
                <a:pos x="1" y="11"/>
              </a:cxn>
              <a:cxn ang="0">
                <a:pos x="0" y="12"/>
              </a:cxn>
            </a:cxnLst>
            <a:rect l="0" t="0" r="r" b="b"/>
            <a:pathLst>
              <a:path w="3" h="12">
                <a:moveTo>
                  <a:pt x="3" y="0"/>
                </a:moveTo>
                <a:lnTo>
                  <a:pt x="3" y="2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" name="Line 250"/>
          <p:cNvSpPr>
            <a:spLocks noChangeShapeType="1"/>
          </p:cNvSpPr>
          <p:nvPr/>
        </p:nvSpPr>
        <p:spPr bwMode="auto">
          <a:xfrm flipH="1">
            <a:off x="915988" y="2786908"/>
            <a:ext cx="122237" cy="179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" name="Line 251"/>
          <p:cNvSpPr>
            <a:spLocks noChangeShapeType="1"/>
          </p:cNvSpPr>
          <p:nvPr/>
        </p:nvSpPr>
        <p:spPr bwMode="auto">
          <a:xfrm flipV="1">
            <a:off x="914400" y="2785320"/>
            <a:ext cx="123825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" name="Line 252"/>
          <p:cNvSpPr>
            <a:spLocks noChangeShapeType="1"/>
          </p:cNvSpPr>
          <p:nvPr/>
        </p:nvSpPr>
        <p:spPr bwMode="auto">
          <a:xfrm flipH="1">
            <a:off x="912813" y="2783733"/>
            <a:ext cx="123825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Line 253"/>
          <p:cNvSpPr>
            <a:spLocks noChangeShapeType="1"/>
          </p:cNvSpPr>
          <p:nvPr/>
        </p:nvSpPr>
        <p:spPr bwMode="auto">
          <a:xfrm flipV="1">
            <a:off x="912813" y="2782145"/>
            <a:ext cx="123825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Line 254"/>
          <p:cNvSpPr>
            <a:spLocks noChangeShapeType="1"/>
          </p:cNvSpPr>
          <p:nvPr/>
        </p:nvSpPr>
        <p:spPr bwMode="auto">
          <a:xfrm flipH="1">
            <a:off x="911225" y="2782145"/>
            <a:ext cx="123825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" name="Line 255"/>
          <p:cNvSpPr>
            <a:spLocks noChangeShapeType="1"/>
          </p:cNvSpPr>
          <p:nvPr/>
        </p:nvSpPr>
        <p:spPr bwMode="auto">
          <a:xfrm flipV="1">
            <a:off x="908050" y="2778970"/>
            <a:ext cx="125413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" name="Line 256"/>
          <p:cNvSpPr>
            <a:spLocks noChangeShapeType="1"/>
          </p:cNvSpPr>
          <p:nvPr/>
        </p:nvSpPr>
        <p:spPr bwMode="auto">
          <a:xfrm flipH="1">
            <a:off x="908050" y="2778970"/>
            <a:ext cx="125413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" name="Line 257"/>
          <p:cNvSpPr>
            <a:spLocks noChangeShapeType="1"/>
          </p:cNvSpPr>
          <p:nvPr/>
        </p:nvSpPr>
        <p:spPr bwMode="auto">
          <a:xfrm flipV="1">
            <a:off x="906463" y="2777383"/>
            <a:ext cx="125412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" name="Line 258"/>
          <p:cNvSpPr>
            <a:spLocks noChangeShapeType="1"/>
          </p:cNvSpPr>
          <p:nvPr/>
        </p:nvSpPr>
        <p:spPr bwMode="auto">
          <a:xfrm flipH="1">
            <a:off x="904875" y="2777383"/>
            <a:ext cx="125413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" name="Line 259"/>
          <p:cNvSpPr>
            <a:spLocks noChangeShapeType="1"/>
          </p:cNvSpPr>
          <p:nvPr/>
        </p:nvSpPr>
        <p:spPr bwMode="auto">
          <a:xfrm flipV="1">
            <a:off x="903288" y="2777383"/>
            <a:ext cx="125412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" name="Line 260"/>
          <p:cNvSpPr>
            <a:spLocks noChangeShapeType="1"/>
          </p:cNvSpPr>
          <p:nvPr/>
        </p:nvSpPr>
        <p:spPr bwMode="auto">
          <a:xfrm flipH="1">
            <a:off x="903288" y="2775795"/>
            <a:ext cx="123825" cy="1809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" name="Line 261"/>
          <p:cNvSpPr>
            <a:spLocks noChangeShapeType="1"/>
          </p:cNvSpPr>
          <p:nvPr/>
        </p:nvSpPr>
        <p:spPr bwMode="auto">
          <a:xfrm flipV="1">
            <a:off x="901700" y="2775795"/>
            <a:ext cx="125413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2" name="Line 262"/>
          <p:cNvSpPr>
            <a:spLocks noChangeShapeType="1"/>
          </p:cNvSpPr>
          <p:nvPr/>
        </p:nvSpPr>
        <p:spPr bwMode="auto">
          <a:xfrm flipH="1">
            <a:off x="900113" y="2775795"/>
            <a:ext cx="125412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" name="Freeform 263"/>
          <p:cNvSpPr>
            <a:spLocks/>
          </p:cNvSpPr>
          <p:nvPr/>
        </p:nvSpPr>
        <p:spPr bwMode="auto">
          <a:xfrm>
            <a:off x="898525" y="2775795"/>
            <a:ext cx="139700" cy="179388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73" y="0"/>
              </a:cxn>
              <a:cxn ang="0">
                <a:pos x="74" y="0"/>
              </a:cxn>
              <a:cxn ang="0">
                <a:pos x="75" y="0"/>
              </a:cxn>
              <a:cxn ang="0">
                <a:pos x="76" y="1"/>
              </a:cxn>
              <a:cxn ang="0">
                <a:pos x="77" y="1"/>
              </a:cxn>
              <a:cxn ang="0">
                <a:pos x="78" y="1"/>
              </a:cxn>
              <a:cxn ang="0">
                <a:pos x="79" y="2"/>
              </a:cxn>
              <a:cxn ang="0">
                <a:pos x="80" y="3"/>
              </a:cxn>
              <a:cxn ang="0">
                <a:pos x="81" y="3"/>
              </a:cxn>
              <a:cxn ang="0">
                <a:pos x="81" y="4"/>
              </a:cxn>
              <a:cxn ang="0">
                <a:pos x="82" y="5"/>
              </a:cxn>
              <a:cxn ang="0">
                <a:pos x="82" y="6"/>
              </a:cxn>
            </a:cxnLst>
            <a:rect l="0" t="0" r="r" b="b"/>
            <a:pathLst>
              <a:path w="82" h="100">
                <a:moveTo>
                  <a:pt x="0" y="100"/>
                </a:moveTo>
                <a:lnTo>
                  <a:pt x="73" y="0"/>
                </a:lnTo>
                <a:lnTo>
                  <a:pt x="74" y="0"/>
                </a:lnTo>
                <a:lnTo>
                  <a:pt x="75" y="0"/>
                </a:lnTo>
                <a:lnTo>
                  <a:pt x="76" y="1"/>
                </a:lnTo>
                <a:lnTo>
                  <a:pt x="77" y="1"/>
                </a:lnTo>
                <a:lnTo>
                  <a:pt x="78" y="1"/>
                </a:lnTo>
                <a:lnTo>
                  <a:pt x="79" y="2"/>
                </a:lnTo>
                <a:lnTo>
                  <a:pt x="80" y="3"/>
                </a:lnTo>
                <a:lnTo>
                  <a:pt x="81" y="3"/>
                </a:lnTo>
                <a:lnTo>
                  <a:pt x="81" y="4"/>
                </a:lnTo>
                <a:lnTo>
                  <a:pt x="82" y="5"/>
                </a:lnTo>
                <a:lnTo>
                  <a:pt x="82" y="6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" name="Line 264"/>
          <p:cNvSpPr>
            <a:spLocks noChangeShapeType="1"/>
          </p:cNvSpPr>
          <p:nvPr/>
        </p:nvSpPr>
        <p:spPr bwMode="auto">
          <a:xfrm>
            <a:off x="1317625" y="3674320"/>
            <a:ext cx="122238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" name="Line 265"/>
          <p:cNvSpPr>
            <a:spLocks noChangeShapeType="1"/>
          </p:cNvSpPr>
          <p:nvPr/>
        </p:nvSpPr>
        <p:spPr bwMode="auto">
          <a:xfrm flipH="1" flipV="1">
            <a:off x="1314450" y="3675908"/>
            <a:ext cx="125413" cy="174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" name="Line 266"/>
          <p:cNvSpPr>
            <a:spLocks noChangeShapeType="1"/>
          </p:cNvSpPr>
          <p:nvPr/>
        </p:nvSpPr>
        <p:spPr bwMode="auto">
          <a:xfrm>
            <a:off x="1314450" y="3675908"/>
            <a:ext cx="123825" cy="190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" name="Line 267"/>
          <p:cNvSpPr>
            <a:spLocks noChangeShapeType="1"/>
          </p:cNvSpPr>
          <p:nvPr/>
        </p:nvSpPr>
        <p:spPr bwMode="auto">
          <a:xfrm flipH="1" flipV="1">
            <a:off x="1312863" y="3677495"/>
            <a:ext cx="125412" cy="190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" name="Line 268"/>
          <p:cNvSpPr>
            <a:spLocks noChangeShapeType="1"/>
          </p:cNvSpPr>
          <p:nvPr/>
        </p:nvSpPr>
        <p:spPr bwMode="auto">
          <a:xfrm>
            <a:off x="1312863" y="3679083"/>
            <a:ext cx="125412" cy="190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" name="Line 269"/>
          <p:cNvSpPr>
            <a:spLocks noChangeShapeType="1"/>
          </p:cNvSpPr>
          <p:nvPr/>
        </p:nvSpPr>
        <p:spPr bwMode="auto">
          <a:xfrm flipH="1" flipV="1">
            <a:off x="1311275" y="3680670"/>
            <a:ext cx="127000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" name="Line 270"/>
          <p:cNvSpPr>
            <a:spLocks noChangeShapeType="1"/>
          </p:cNvSpPr>
          <p:nvPr/>
        </p:nvSpPr>
        <p:spPr bwMode="auto">
          <a:xfrm>
            <a:off x="1311275" y="3680670"/>
            <a:ext cx="125413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271"/>
          <p:cNvSpPr>
            <a:spLocks noChangeShapeType="1"/>
          </p:cNvSpPr>
          <p:nvPr/>
        </p:nvSpPr>
        <p:spPr bwMode="auto">
          <a:xfrm flipH="1" flipV="1">
            <a:off x="1311275" y="3680670"/>
            <a:ext cx="125413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" name="Line 272"/>
          <p:cNvSpPr>
            <a:spLocks noChangeShapeType="1"/>
          </p:cNvSpPr>
          <p:nvPr/>
        </p:nvSpPr>
        <p:spPr bwMode="auto">
          <a:xfrm>
            <a:off x="1311275" y="3682258"/>
            <a:ext cx="125413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" name="Line 273"/>
          <p:cNvSpPr>
            <a:spLocks noChangeShapeType="1"/>
          </p:cNvSpPr>
          <p:nvPr/>
        </p:nvSpPr>
        <p:spPr bwMode="auto">
          <a:xfrm flipH="1" flipV="1">
            <a:off x="1311275" y="3683845"/>
            <a:ext cx="125413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" name="Line 274"/>
          <p:cNvSpPr>
            <a:spLocks noChangeShapeType="1"/>
          </p:cNvSpPr>
          <p:nvPr/>
        </p:nvSpPr>
        <p:spPr bwMode="auto">
          <a:xfrm>
            <a:off x="1311275" y="3687020"/>
            <a:ext cx="125413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" name="Line 275"/>
          <p:cNvSpPr>
            <a:spLocks noChangeShapeType="1"/>
          </p:cNvSpPr>
          <p:nvPr/>
        </p:nvSpPr>
        <p:spPr bwMode="auto">
          <a:xfrm flipH="1" flipV="1">
            <a:off x="1311275" y="3688608"/>
            <a:ext cx="125413" cy="206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" name="Line 276"/>
          <p:cNvSpPr>
            <a:spLocks noChangeShapeType="1"/>
          </p:cNvSpPr>
          <p:nvPr/>
        </p:nvSpPr>
        <p:spPr bwMode="auto">
          <a:xfrm>
            <a:off x="1312863" y="3688608"/>
            <a:ext cx="123825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" name="Line 277"/>
          <p:cNvSpPr>
            <a:spLocks noChangeShapeType="1"/>
          </p:cNvSpPr>
          <p:nvPr/>
        </p:nvSpPr>
        <p:spPr bwMode="auto">
          <a:xfrm flipH="1" flipV="1">
            <a:off x="1312863" y="3690195"/>
            <a:ext cx="123825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" name="Line 278"/>
          <p:cNvSpPr>
            <a:spLocks noChangeShapeType="1"/>
          </p:cNvSpPr>
          <p:nvPr/>
        </p:nvSpPr>
        <p:spPr bwMode="auto">
          <a:xfrm>
            <a:off x="1314450" y="3691783"/>
            <a:ext cx="122238" cy="238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9" name="Freeform 279"/>
          <p:cNvSpPr>
            <a:spLocks/>
          </p:cNvSpPr>
          <p:nvPr/>
        </p:nvSpPr>
        <p:spPr bwMode="auto">
          <a:xfrm>
            <a:off x="1311275" y="3674320"/>
            <a:ext cx="6350" cy="17463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1" y="9"/>
              </a:cxn>
              <a:cxn ang="0">
                <a:pos x="1" y="8"/>
              </a:cxn>
              <a:cxn ang="0">
                <a:pos x="0" y="8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1" y="3"/>
              </a:cxn>
              <a:cxn ang="0">
                <a:pos x="1" y="2"/>
              </a:cxn>
              <a:cxn ang="0">
                <a:pos x="2" y="1"/>
              </a:cxn>
              <a:cxn ang="0">
                <a:pos x="4" y="0"/>
              </a:cxn>
            </a:cxnLst>
            <a:rect l="0" t="0" r="r" b="b"/>
            <a:pathLst>
              <a:path w="4" h="10">
                <a:moveTo>
                  <a:pt x="2" y="10"/>
                </a:moveTo>
                <a:lnTo>
                  <a:pt x="1" y="9"/>
                </a:lnTo>
                <a:lnTo>
                  <a:pt x="1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4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" name="Line 280"/>
          <p:cNvSpPr>
            <a:spLocks noChangeShapeType="1"/>
          </p:cNvSpPr>
          <p:nvPr/>
        </p:nvSpPr>
        <p:spPr bwMode="auto">
          <a:xfrm flipH="1" flipV="1">
            <a:off x="873125" y="3077420"/>
            <a:ext cx="38100" cy="169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" name="Line 281"/>
          <p:cNvSpPr>
            <a:spLocks noChangeShapeType="1"/>
          </p:cNvSpPr>
          <p:nvPr/>
        </p:nvSpPr>
        <p:spPr bwMode="auto">
          <a:xfrm>
            <a:off x="874713" y="3077420"/>
            <a:ext cx="38100" cy="173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" name="Line 282"/>
          <p:cNvSpPr>
            <a:spLocks noChangeShapeType="1"/>
          </p:cNvSpPr>
          <p:nvPr/>
        </p:nvSpPr>
        <p:spPr bwMode="auto">
          <a:xfrm flipH="1" flipV="1">
            <a:off x="876300" y="3077420"/>
            <a:ext cx="38100" cy="173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" name="Line 283"/>
          <p:cNvSpPr>
            <a:spLocks noChangeShapeType="1"/>
          </p:cNvSpPr>
          <p:nvPr/>
        </p:nvSpPr>
        <p:spPr bwMode="auto">
          <a:xfrm>
            <a:off x="877888" y="3075833"/>
            <a:ext cx="38100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4" name="Line 284"/>
          <p:cNvSpPr>
            <a:spLocks noChangeShapeType="1"/>
          </p:cNvSpPr>
          <p:nvPr/>
        </p:nvSpPr>
        <p:spPr bwMode="auto">
          <a:xfrm flipH="1" flipV="1">
            <a:off x="879475" y="3075833"/>
            <a:ext cx="38100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" name="Line 285"/>
          <p:cNvSpPr>
            <a:spLocks noChangeShapeType="1"/>
          </p:cNvSpPr>
          <p:nvPr/>
        </p:nvSpPr>
        <p:spPr bwMode="auto">
          <a:xfrm>
            <a:off x="881063" y="3075833"/>
            <a:ext cx="38100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" name="Line 286"/>
          <p:cNvSpPr>
            <a:spLocks noChangeShapeType="1"/>
          </p:cNvSpPr>
          <p:nvPr/>
        </p:nvSpPr>
        <p:spPr bwMode="auto">
          <a:xfrm flipH="1" flipV="1">
            <a:off x="882650" y="3075833"/>
            <a:ext cx="38100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" name="Line 287"/>
          <p:cNvSpPr>
            <a:spLocks noChangeShapeType="1"/>
          </p:cNvSpPr>
          <p:nvPr/>
        </p:nvSpPr>
        <p:spPr bwMode="auto">
          <a:xfrm>
            <a:off x="884238" y="3075833"/>
            <a:ext cx="36512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" name="Line 288"/>
          <p:cNvSpPr>
            <a:spLocks noChangeShapeType="1"/>
          </p:cNvSpPr>
          <p:nvPr/>
        </p:nvSpPr>
        <p:spPr bwMode="auto">
          <a:xfrm flipH="1" flipV="1">
            <a:off x="885825" y="3074245"/>
            <a:ext cx="36513" cy="1762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" name="Line 289"/>
          <p:cNvSpPr>
            <a:spLocks noChangeShapeType="1"/>
          </p:cNvSpPr>
          <p:nvPr/>
        </p:nvSpPr>
        <p:spPr bwMode="auto">
          <a:xfrm>
            <a:off x="889000" y="3074245"/>
            <a:ext cx="34925" cy="1762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0" name="Line 290"/>
          <p:cNvSpPr>
            <a:spLocks noChangeShapeType="1"/>
          </p:cNvSpPr>
          <p:nvPr/>
        </p:nvSpPr>
        <p:spPr bwMode="auto">
          <a:xfrm flipH="1" flipV="1">
            <a:off x="890588" y="3074245"/>
            <a:ext cx="33337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" name="Line 291"/>
          <p:cNvSpPr>
            <a:spLocks noChangeShapeType="1"/>
          </p:cNvSpPr>
          <p:nvPr/>
        </p:nvSpPr>
        <p:spPr bwMode="auto">
          <a:xfrm>
            <a:off x="892175" y="3074245"/>
            <a:ext cx="33338" cy="173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" name="Line 292"/>
          <p:cNvSpPr>
            <a:spLocks noChangeShapeType="1"/>
          </p:cNvSpPr>
          <p:nvPr/>
        </p:nvSpPr>
        <p:spPr bwMode="auto">
          <a:xfrm flipH="1" flipV="1">
            <a:off x="893763" y="3072658"/>
            <a:ext cx="33337" cy="174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" name="Freeform 293"/>
          <p:cNvSpPr>
            <a:spLocks/>
          </p:cNvSpPr>
          <p:nvPr/>
        </p:nvSpPr>
        <p:spPr bwMode="auto">
          <a:xfrm>
            <a:off x="895350" y="3072658"/>
            <a:ext cx="31750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96"/>
              </a:cxn>
              <a:cxn ang="0">
                <a:pos x="19" y="98"/>
              </a:cxn>
              <a:cxn ang="0">
                <a:pos x="18" y="98"/>
              </a:cxn>
              <a:cxn ang="0">
                <a:pos x="17" y="99"/>
              </a:cxn>
              <a:cxn ang="0">
                <a:pos x="17" y="100"/>
              </a:cxn>
              <a:cxn ang="0">
                <a:pos x="16" y="100"/>
              </a:cxn>
              <a:cxn ang="0">
                <a:pos x="15" y="100"/>
              </a:cxn>
              <a:cxn ang="0">
                <a:pos x="14" y="100"/>
              </a:cxn>
              <a:cxn ang="0">
                <a:pos x="13" y="100"/>
              </a:cxn>
              <a:cxn ang="0">
                <a:pos x="12" y="100"/>
              </a:cxn>
              <a:cxn ang="0">
                <a:pos x="11" y="100"/>
              </a:cxn>
              <a:cxn ang="0">
                <a:pos x="10" y="100"/>
              </a:cxn>
              <a:cxn ang="0">
                <a:pos x="9" y="98"/>
              </a:cxn>
            </a:cxnLst>
            <a:rect l="0" t="0" r="r" b="b"/>
            <a:pathLst>
              <a:path w="19" h="100">
                <a:moveTo>
                  <a:pt x="0" y="0"/>
                </a:moveTo>
                <a:lnTo>
                  <a:pt x="19" y="96"/>
                </a:lnTo>
                <a:lnTo>
                  <a:pt x="19" y="98"/>
                </a:lnTo>
                <a:lnTo>
                  <a:pt x="18" y="98"/>
                </a:lnTo>
                <a:lnTo>
                  <a:pt x="17" y="99"/>
                </a:lnTo>
                <a:lnTo>
                  <a:pt x="17" y="100"/>
                </a:lnTo>
                <a:lnTo>
                  <a:pt x="16" y="100"/>
                </a:lnTo>
                <a:lnTo>
                  <a:pt x="15" y="100"/>
                </a:lnTo>
                <a:lnTo>
                  <a:pt x="14" y="100"/>
                </a:lnTo>
                <a:lnTo>
                  <a:pt x="13" y="100"/>
                </a:lnTo>
                <a:lnTo>
                  <a:pt x="12" y="100"/>
                </a:lnTo>
                <a:lnTo>
                  <a:pt x="11" y="100"/>
                </a:lnTo>
                <a:lnTo>
                  <a:pt x="10" y="100"/>
                </a:lnTo>
                <a:lnTo>
                  <a:pt x="9" y="98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" name="Line 294"/>
          <p:cNvSpPr>
            <a:spLocks noChangeShapeType="1"/>
          </p:cNvSpPr>
          <p:nvPr/>
        </p:nvSpPr>
        <p:spPr bwMode="auto">
          <a:xfrm flipV="1">
            <a:off x="1376363" y="2585295"/>
            <a:ext cx="128587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" name="Line 295"/>
          <p:cNvSpPr>
            <a:spLocks noChangeShapeType="1"/>
          </p:cNvSpPr>
          <p:nvPr/>
        </p:nvSpPr>
        <p:spPr bwMode="auto">
          <a:xfrm flipH="1">
            <a:off x="1373188" y="2586883"/>
            <a:ext cx="131762" cy="142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" name="Line 296"/>
          <p:cNvSpPr>
            <a:spLocks noChangeShapeType="1"/>
          </p:cNvSpPr>
          <p:nvPr/>
        </p:nvSpPr>
        <p:spPr bwMode="auto">
          <a:xfrm flipV="1">
            <a:off x="1371600" y="2588470"/>
            <a:ext cx="131763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" name="Line 297"/>
          <p:cNvSpPr>
            <a:spLocks noChangeShapeType="1"/>
          </p:cNvSpPr>
          <p:nvPr/>
        </p:nvSpPr>
        <p:spPr bwMode="auto">
          <a:xfrm flipH="1">
            <a:off x="1371600" y="2590058"/>
            <a:ext cx="131763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" name="Line 298"/>
          <p:cNvSpPr>
            <a:spLocks noChangeShapeType="1"/>
          </p:cNvSpPr>
          <p:nvPr/>
        </p:nvSpPr>
        <p:spPr bwMode="auto">
          <a:xfrm flipV="1">
            <a:off x="1370013" y="2591645"/>
            <a:ext cx="13335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" name="Line 299"/>
          <p:cNvSpPr>
            <a:spLocks noChangeShapeType="1"/>
          </p:cNvSpPr>
          <p:nvPr/>
        </p:nvSpPr>
        <p:spPr bwMode="auto">
          <a:xfrm flipH="1">
            <a:off x="1370013" y="2594820"/>
            <a:ext cx="133350" cy="111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" name="Line 300"/>
          <p:cNvSpPr>
            <a:spLocks noChangeShapeType="1"/>
          </p:cNvSpPr>
          <p:nvPr/>
        </p:nvSpPr>
        <p:spPr bwMode="auto">
          <a:xfrm flipV="1">
            <a:off x="1370013" y="2596408"/>
            <a:ext cx="13335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1" name="Line 301"/>
          <p:cNvSpPr>
            <a:spLocks noChangeShapeType="1"/>
          </p:cNvSpPr>
          <p:nvPr/>
        </p:nvSpPr>
        <p:spPr bwMode="auto">
          <a:xfrm flipH="1">
            <a:off x="1370013" y="2597995"/>
            <a:ext cx="13335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" name="Line 302"/>
          <p:cNvSpPr>
            <a:spLocks noChangeShapeType="1"/>
          </p:cNvSpPr>
          <p:nvPr/>
        </p:nvSpPr>
        <p:spPr bwMode="auto">
          <a:xfrm flipV="1">
            <a:off x="1370013" y="2599583"/>
            <a:ext cx="133350" cy="111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" name="Line 303"/>
          <p:cNvSpPr>
            <a:spLocks noChangeShapeType="1"/>
          </p:cNvSpPr>
          <p:nvPr/>
        </p:nvSpPr>
        <p:spPr bwMode="auto">
          <a:xfrm flipH="1">
            <a:off x="1370013" y="2601170"/>
            <a:ext cx="134937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" name="Line 304"/>
          <p:cNvSpPr>
            <a:spLocks noChangeShapeType="1"/>
          </p:cNvSpPr>
          <p:nvPr/>
        </p:nvSpPr>
        <p:spPr bwMode="auto">
          <a:xfrm flipV="1">
            <a:off x="1371600" y="2602758"/>
            <a:ext cx="13335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5" name="Line 305"/>
          <p:cNvSpPr>
            <a:spLocks noChangeShapeType="1"/>
          </p:cNvSpPr>
          <p:nvPr/>
        </p:nvSpPr>
        <p:spPr bwMode="auto">
          <a:xfrm flipH="1">
            <a:off x="1371600" y="2604345"/>
            <a:ext cx="13335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" name="Line 306"/>
          <p:cNvSpPr>
            <a:spLocks noChangeShapeType="1"/>
          </p:cNvSpPr>
          <p:nvPr/>
        </p:nvSpPr>
        <p:spPr bwMode="auto">
          <a:xfrm flipV="1">
            <a:off x="1373188" y="2604345"/>
            <a:ext cx="131762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" name="Line 307"/>
          <p:cNvSpPr>
            <a:spLocks noChangeShapeType="1"/>
          </p:cNvSpPr>
          <p:nvPr/>
        </p:nvSpPr>
        <p:spPr bwMode="auto">
          <a:xfrm flipH="1">
            <a:off x="1373188" y="2605933"/>
            <a:ext cx="13335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" name="Line 308"/>
          <p:cNvSpPr>
            <a:spLocks noChangeShapeType="1"/>
          </p:cNvSpPr>
          <p:nvPr/>
        </p:nvSpPr>
        <p:spPr bwMode="auto">
          <a:xfrm flipV="1">
            <a:off x="1377950" y="2607520"/>
            <a:ext cx="128588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" name="Freeform 309"/>
          <p:cNvSpPr>
            <a:spLocks/>
          </p:cNvSpPr>
          <p:nvPr/>
        </p:nvSpPr>
        <p:spPr bwMode="auto">
          <a:xfrm>
            <a:off x="1370013" y="2599583"/>
            <a:ext cx="7937" cy="17462"/>
          </a:xfrm>
          <a:custGeom>
            <a:avLst/>
            <a:gdLst/>
            <a:ahLst/>
            <a:cxnLst>
              <a:cxn ang="0">
                <a:pos x="4" y="10"/>
              </a:cxn>
              <a:cxn ang="0">
                <a:pos x="2" y="9"/>
              </a:cxn>
              <a:cxn ang="0">
                <a:pos x="2" y="8"/>
              </a:cxn>
              <a:cxn ang="0">
                <a:pos x="1" y="8"/>
              </a:cxn>
              <a:cxn ang="0">
                <a:pos x="1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0" y="3"/>
              </a:cxn>
              <a:cxn ang="0">
                <a:pos x="1" y="2"/>
              </a:cxn>
              <a:cxn ang="0">
                <a:pos x="2" y="1"/>
              </a:cxn>
              <a:cxn ang="0">
                <a:pos x="3" y="0"/>
              </a:cxn>
            </a:cxnLst>
            <a:rect l="0" t="0" r="r" b="b"/>
            <a:pathLst>
              <a:path w="4" h="10">
                <a:moveTo>
                  <a:pt x="4" y="10"/>
                </a:moveTo>
                <a:lnTo>
                  <a:pt x="2" y="9"/>
                </a:lnTo>
                <a:lnTo>
                  <a:pt x="2" y="8"/>
                </a:lnTo>
                <a:lnTo>
                  <a:pt x="1" y="8"/>
                </a:lnTo>
                <a:lnTo>
                  <a:pt x="1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" name="Line 310"/>
          <p:cNvSpPr>
            <a:spLocks noChangeShapeType="1"/>
          </p:cNvSpPr>
          <p:nvPr/>
        </p:nvSpPr>
        <p:spPr bwMode="auto">
          <a:xfrm flipH="1">
            <a:off x="1093788" y="2645620"/>
            <a:ext cx="193675" cy="96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" name="Line 311"/>
          <p:cNvSpPr>
            <a:spLocks noChangeShapeType="1"/>
          </p:cNvSpPr>
          <p:nvPr/>
        </p:nvSpPr>
        <p:spPr bwMode="auto">
          <a:xfrm flipV="1">
            <a:off x="1093788" y="2644033"/>
            <a:ext cx="195262" cy="968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" name="Line 312"/>
          <p:cNvSpPr>
            <a:spLocks noChangeShapeType="1"/>
          </p:cNvSpPr>
          <p:nvPr/>
        </p:nvSpPr>
        <p:spPr bwMode="auto">
          <a:xfrm flipH="1">
            <a:off x="1092200" y="2642445"/>
            <a:ext cx="195263" cy="96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" name="Line 313"/>
          <p:cNvSpPr>
            <a:spLocks noChangeShapeType="1"/>
          </p:cNvSpPr>
          <p:nvPr/>
        </p:nvSpPr>
        <p:spPr bwMode="auto">
          <a:xfrm flipV="1">
            <a:off x="1092200" y="2640858"/>
            <a:ext cx="195263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" name="Line 314"/>
          <p:cNvSpPr>
            <a:spLocks noChangeShapeType="1"/>
          </p:cNvSpPr>
          <p:nvPr/>
        </p:nvSpPr>
        <p:spPr bwMode="auto">
          <a:xfrm flipH="1">
            <a:off x="1092200" y="2639270"/>
            <a:ext cx="195263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" name="Line 315"/>
          <p:cNvSpPr>
            <a:spLocks noChangeShapeType="1"/>
          </p:cNvSpPr>
          <p:nvPr/>
        </p:nvSpPr>
        <p:spPr bwMode="auto">
          <a:xfrm flipV="1">
            <a:off x="1090613" y="2636095"/>
            <a:ext cx="196850" cy="96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" name="Line 316"/>
          <p:cNvSpPr>
            <a:spLocks noChangeShapeType="1"/>
          </p:cNvSpPr>
          <p:nvPr/>
        </p:nvSpPr>
        <p:spPr bwMode="auto">
          <a:xfrm flipH="1">
            <a:off x="1090613" y="2634508"/>
            <a:ext cx="193675" cy="968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" name="Line 317"/>
          <p:cNvSpPr>
            <a:spLocks noChangeShapeType="1"/>
          </p:cNvSpPr>
          <p:nvPr/>
        </p:nvSpPr>
        <p:spPr bwMode="auto">
          <a:xfrm flipV="1">
            <a:off x="1089025" y="2634508"/>
            <a:ext cx="195263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" name="Line 318"/>
          <p:cNvSpPr>
            <a:spLocks noChangeShapeType="1"/>
          </p:cNvSpPr>
          <p:nvPr/>
        </p:nvSpPr>
        <p:spPr bwMode="auto">
          <a:xfrm flipH="1">
            <a:off x="1089025" y="2632920"/>
            <a:ext cx="193675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" name="Line 319"/>
          <p:cNvSpPr>
            <a:spLocks noChangeShapeType="1"/>
          </p:cNvSpPr>
          <p:nvPr/>
        </p:nvSpPr>
        <p:spPr bwMode="auto">
          <a:xfrm flipV="1">
            <a:off x="1089025" y="2631333"/>
            <a:ext cx="193675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" name="Line 320"/>
          <p:cNvSpPr>
            <a:spLocks noChangeShapeType="1"/>
          </p:cNvSpPr>
          <p:nvPr/>
        </p:nvSpPr>
        <p:spPr bwMode="auto">
          <a:xfrm flipH="1">
            <a:off x="1087438" y="2629745"/>
            <a:ext cx="193675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" name="Line 321"/>
          <p:cNvSpPr>
            <a:spLocks noChangeShapeType="1"/>
          </p:cNvSpPr>
          <p:nvPr/>
        </p:nvSpPr>
        <p:spPr bwMode="auto">
          <a:xfrm flipV="1">
            <a:off x="1087438" y="2628158"/>
            <a:ext cx="193675" cy="936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" name="Line 322"/>
          <p:cNvSpPr>
            <a:spLocks noChangeShapeType="1"/>
          </p:cNvSpPr>
          <p:nvPr/>
        </p:nvSpPr>
        <p:spPr bwMode="auto">
          <a:xfrm flipH="1">
            <a:off x="1084263" y="2628158"/>
            <a:ext cx="195262" cy="936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" name="Freeform 323"/>
          <p:cNvSpPr>
            <a:spLocks/>
          </p:cNvSpPr>
          <p:nvPr/>
        </p:nvSpPr>
        <p:spPr bwMode="auto">
          <a:xfrm>
            <a:off x="1279525" y="2628158"/>
            <a:ext cx="9525" cy="17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1" y="1"/>
              </a:cxn>
              <a:cxn ang="0">
                <a:pos x="2" y="2"/>
              </a:cxn>
              <a:cxn ang="0">
                <a:pos x="2" y="3"/>
              </a:cxn>
              <a:cxn ang="0">
                <a:pos x="3" y="4"/>
              </a:cxn>
              <a:cxn ang="0">
                <a:pos x="4" y="5"/>
              </a:cxn>
              <a:cxn ang="0">
                <a:pos x="4" y="6"/>
              </a:cxn>
              <a:cxn ang="0">
                <a:pos x="4" y="7"/>
              </a:cxn>
              <a:cxn ang="0">
                <a:pos x="4" y="8"/>
              </a:cxn>
              <a:cxn ang="0">
                <a:pos x="5" y="9"/>
              </a:cxn>
              <a:cxn ang="0">
                <a:pos x="4" y="10"/>
              </a:cxn>
            </a:cxnLst>
            <a:rect l="0" t="0" r="r" b="b"/>
            <a:pathLst>
              <a:path w="5" h="1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2" y="2"/>
                </a:lnTo>
                <a:lnTo>
                  <a:pt x="2" y="3"/>
                </a:lnTo>
                <a:lnTo>
                  <a:pt x="3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5" y="9"/>
                </a:lnTo>
                <a:lnTo>
                  <a:pt x="4" y="1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" name="Line 324"/>
          <p:cNvSpPr>
            <a:spLocks noChangeShapeType="1"/>
          </p:cNvSpPr>
          <p:nvPr/>
        </p:nvSpPr>
        <p:spPr bwMode="auto">
          <a:xfrm>
            <a:off x="1301750" y="2351933"/>
            <a:ext cx="33338" cy="1952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" name="Line 325"/>
          <p:cNvSpPr>
            <a:spLocks noChangeShapeType="1"/>
          </p:cNvSpPr>
          <p:nvPr/>
        </p:nvSpPr>
        <p:spPr bwMode="auto">
          <a:xfrm flipH="1" flipV="1">
            <a:off x="1300163" y="2348758"/>
            <a:ext cx="34925" cy="198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" name="Line 326"/>
          <p:cNvSpPr>
            <a:spLocks noChangeShapeType="1"/>
          </p:cNvSpPr>
          <p:nvPr/>
        </p:nvSpPr>
        <p:spPr bwMode="auto">
          <a:xfrm>
            <a:off x="1298575" y="2348758"/>
            <a:ext cx="33338" cy="198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" name="Line 327"/>
          <p:cNvSpPr>
            <a:spLocks noChangeShapeType="1"/>
          </p:cNvSpPr>
          <p:nvPr/>
        </p:nvSpPr>
        <p:spPr bwMode="auto">
          <a:xfrm flipH="1" flipV="1">
            <a:off x="1296988" y="2348758"/>
            <a:ext cx="34925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" name="Line 328"/>
          <p:cNvSpPr>
            <a:spLocks noChangeShapeType="1"/>
          </p:cNvSpPr>
          <p:nvPr/>
        </p:nvSpPr>
        <p:spPr bwMode="auto">
          <a:xfrm>
            <a:off x="1295400" y="2348758"/>
            <a:ext cx="33338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" name="Line 329"/>
          <p:cNvSpPr>
            <a:spLocks noChangeShapeType="1"/>
          </p:cNvSpPr>
          <p:nvPr/>
        </p:nvSpPr>
        <p:spPr bwMode="auto">
          <a:xfrm flipH="1" flipV="1">
            <a:off x="1293813" y="2348758"/>
            <a:ext cx="31750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" name="Line 330"/>
          <p:cNvSpPr>
            <a:spLocks noChangeShapeType="1"/>
          </p:cNvSpPr>
          <p:nvPr/>
        </p:nvSpPr>
        <p:spPr bwMode="auto">
          <a:xfrm>
            <a:off x="1292225" y="2348758"/>
            <a:ext cx="31750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" name="Line 331"/>
          <p:cNvSpPr>
            <a:spLocks noChangeShapeType="1"/>
          </p:cNvSpPr>
          <p:nvPr/>
        </p:nvSpPr>
        <p:spPr bwMode="auto">
          <a:xfrm flipH="1" flipV="1">
            <a:off x="1290638" y="2351933"/>
            <a:ext cx="33337" cy="196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" name="Line 332"/>
          <p:cNvSpPr>
            <a:spLocks noChangeShapeType="1"/>
          </p:cNvSpPr>
          <p:nvPr/>
        </p:nvSpPr>
        <p:spPr bwMode="auto">
          <a:xfrm>
            <a:off x="1290638" y="2351933"/>
            <a:ext cx="30162" cy="196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" name="Line 333"/>
          <p:cNvSpPr>
            <a:spLocks noChangeShapeType="1"/>
          </p:cNvSpPr>
          <p:nvPr/>
        </p:nvSpPr>
        <p:spPr bwMode="auto">
          <a:xfrm flipH="1" flipV="1">
            <a:off x="1289050" y="2351933"/>
            <a:ext cx="30163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" name="Line 334"/>
          <p:cNvSpPr>
            <a:spLocks noChangeShapeType="1"/>
          </p:cNvSpPr>
          <p:nvPr/>
        </p:nvSpPr>
        <p:spPr bwMode="auto">
          <a:xfrm>
            <a:off x="1287463" y="2351933"/>
            <a:ext cx="30162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" name="Line 335"/>
          <p:cNvSpPr>
            <a:spLocks noChangeShapeType="1"/>
          </p:cNvSpPr>
          <p:nvPr/>
        </p:nvSpPr>
        <p:spPr bwMode="auto">
          <a:xfrm flipH="1" flipV="1">
            <a:off x="1284288" y="2353520"/>
            <a:ext cx="31750" cy="1984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" name="Line 336"/>
          <p:cNvSpPr>
            <a:spLocks noChangeShapeType="1"/>
          </p:cNvSpPr>
          <p:nvPr/>
        </p:nvSpPr>
        <p:spPr bwMode="auto">
          <a:xfrm>
            <a:off x="1282700" y="2355108"/>
            <a:ext cx="31750" cy="198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" name="Freeform 337"/>
          <p:cNvSpPr>
            <a:spLocks/>
          </p:cNvSpPr>
          <p:nvPr/>
        </p:nvSpPr>
        <p:spPr bwMode="auto">
          <a:xfrm>
            <a:off x="1282700" y="2348758"/>
            <a:ext cx="19050" cy="6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2"/>
              </a:cxn>
              <a:cxn ang="0">
                <a:pos x="2" y="1"/>
              </a:cxn>
              <a:cxn ang="0">
                <a:pos x="3" y="1"/>
              </a:cxn>
              <a:cxn ang="0">
                <a:pos x="4" y="1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1"/>
              </a:cxn>
            </a:cxnLst>
            <a:rect l="0" t="0" r="r" b="b"/>
            <a:pathLst>
              <a:path w="11" h="3">
                <a:moveTo>
                  <a:pt x="0" y="3"/>
                </a:move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1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" name="Line 338"/>
          <p:cNvSpPr>
            <a:spLocks noChangeShapeType="1"/>
          </p:cNvSpPr>
          <p:nvPr/>
        </p:nvSpPr>
        <p:spPr bwMode="auto">
          <a:xfrm>
            <a:off x="1166813" y="3525095"/>
            <a:ext cx="104775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" name="Line 339"/>
          <p:cNvSpPr>
            <a:spLocks noChangeShapeType="1"/>
          </p:cNvSpPr>
          <p:nvPr/>
        </p:nvSpPr>
        <p:spPr bwMode="auto">
          <a:xfrm flipH="1" flipV="1">
            <a:off x="1163638" y="3523508"/>
            <a:ext cx="106362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" name="Line 340"/>
          <p:cNvSpPr>
            <a:spLocks noChangeShapeType="1"/>
          </p:cNvSpPr>
          <p:nvPr/>
        </p:nvSpPr>
        <p:spPr bwMode="auto">
          <a:xfrm>
            <a:off x="1162050" y="3523508"/>
            <a:ext cx="106363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" name="Line 341"/>
          <p:cNvSpPr>
            <a:spLocks noChangeShapeType="1"/>
          </p:cNvSpPr>
          <p:nvPr/>
        </p:nvSpPr>
        <p:spPr bwMode="auto">
          <a:xfrm flipH="1" flipV="1">
            <a:off x="1160463" y="3523508"/>
            <a:ext cx="106362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" name="Line 342"/>
          <p:cNvSpPr>
            <a:spLocks noChangeShapeType="1"/>
          </p:cNvSpPr>
          <p:nvPr/>
        </p:nvSpPr>
        <p:spPr bwMode="auto">
          <a:xfrm>
            <a:off x="1158875" y="3525095"/>
            <a:ext cx="106363" cy="1190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" name="Line 343"/>
          <p:cNvSpPr>
            <a:spLocks noChangeShapeType="1"/>
          </p:cNvSpPr>
          <p:nvPr/>
        </p:nvSpPr>
        <p:spPr bwMode="auto">
          <a:xfrm flipH="1" flipV="1">
            <a:off x="1158875" y="3525095"/>
            <a:ext cx="103188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" name="Line 344"/>
          <p:cNvSpPr>
            <a:spLocks noChangeShapeType="1"/>
          </p:cNvSpPr>
          <p:nvPr/>
        </p:nvSpPr>
        <p:spPr bwMode="auto">
          <a:xfrm>
            <a:off x="1157288" y="3525095"/>
            <a:ext cx="103187" cy="1222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" name="Line 345"/>
          <p:cNvSpPr>
            <a:spLocks noChangeShapeType="1"/>
          </p:cNvSpPr>
          <p:nvPr/>
        </p:nvSpPr>
        <p:spPr bwMode="auto">
          <a:xfrm flipH="1" flipV="1">
            <a:off x="1155700" y="3528270"/>
            <a:ext cx="104775" cy="1190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" name="Line 346"/>
          <p:cNvSpPr>
            <a:spLocks noChangeShapeType="1"/>
          </p:cNvSpPr>
          <p:nvPr/>
        </p:nvSpPr>
        <p:spPr bwMode="auto">
          <a:xfrm>
            <a:off x="1155700" y="3529858"/>
            <a:ext cx="103188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" name="Line 347"/>
          <p:cNvSpPr>
            <a:spLocks noChangeShapeType="1"/>
          </p:cNvSpPr>
          <p:nvPr/>
        </p:nvSpPr>
        <p:spPr bwMode="auto">
          <a:xfrm flipH="1" flipV="1">
            <a:off x="1154113" y="3529858"/>
            <a:ext cx="103187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" name="Line 348"/>
          <p:cNvSpPr>
            <a:spLocks noChangeShapeType="1"/>
          </p:cNvSpPr>
          <p:nvPr/>
        </p:nvSpPr>
        <p:spPr bwMode="auto">
          <a:xfrm>
            <a:off x="1154113" y="3531445"/>
            <a:ext cx="103187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" name="Line 349"/>
          <p:cNvSpPr>
            <a:spLocks noChangeShapeType="1"/>
          </p:cNvSpPr>
          <p:nvPr/>
        </p:nvSpPr>
        <p:spPr bwMode="auto">
          <a:xfrm flipH="1" flipV="1">
            <a:off x="1154113" y="3531445"/>
            <a:ext cx="101600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" name="Line 350"/>
          <p:cNvSpPr>
            <a:spLocks noChangeShapeType="1"/>
          </p:cNvSpPr>
          <p:nvPr/>
        </p:nvSpPr>
        <p:spPr bwMode="auto">
          <a:xfrm>
            <a:off x="1154113" y="3533033"/>
            <a:ext cx="100012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" name="Freeform 351"/>
          <p:cNvSpPr>
            <a:spLocks/>
          </p:cNvSpPr>
          <p:nvPr/>
        </p:nvSpPr>
        <p:spPr bwMode="auto">
          <a:xfrm>
            <a:off x="1154113" y="3523508"/>
            <a:ext cx="100012" cy="131762"/>
          </a:xfrm>
          <a:custGeom>
            <a:avLst/>
            <a:gdLst/>
            <a:ahLst/>
            <a:cxnLst>
              <a:cxn ang="0">
                <a:pos x="59" y="74"/>
              </a:cxn>
              <a:cxn ang="0">
                <a:pos x="0" y="7"/>
              </a:cxn>
              <a:cxn ang="0">
                <a:pos x="0" y="5"/>
              </a:cxn>
              <a:cxn ang="0">
                <a:pos x="0" y="4"/>
              </a:cxn>
              <a:cxn ang="0">
                <a:pos x="0" y="3"/>
              </a:cxn>
              <a:cxn ang="0">
                <a:pos x="1" y="3"/>
              </a:cxn>
              <a:cxn ang="0">
                <a:pos x="1" y="2"/>
              </a:cxn>
              <a:cxn ang="0">
                <a:pos x="2" y="1"/>
              </a:cxn>
              <a:cxn ang="0">
                <a:pos x="3" y="1"/>
              </a:cxn>
              <a:cxn ang="0">
                <a:pos x="4" y="0"/>
              </a:cxn>
              <a:cxn ang="0">
                <a:pos x="5" y="0"/>
              </a:cxn>
              <a:cxn ang="0">
                <a:pos x="6" y="0"/>
              </a:cxn>
              <a:cxn ang="0">
                <a:pos x="8" y="1"/>
              </a:cxn>
            </a:cxnLst>
            <a:rect l="0" t="0" r="r" b="b"/>
            <a:pathLst>
              <a:path w="59" h="74">
                <a:moveTo>
                  <a:pt x="59" y="74"/>
                </a:move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8" y="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" name="Line 352"/>
          <p:cNvSpPr>
            <a:spLocks noChangeShapeType="1"/>
          </p:cNvSpPr>
          <p:nvPr/>
        </p:nvSpPr>
        <p:spPr bwMode="auto">
          <a:xfrm flipH="1" flipV="1">
            <a:off x="946150" y="3315545"/>
            <a:ext cx="141288" cy="147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" name="Line 353"/>
          <p:cNvSpPr>
            <a:spLocks noChangeShapeType="1"/>
          </p:cNvSpPr>
          <p:nvPr/>
        </p:nvSpPr>
        <p:spPr bwMode="auto">
          <a:xfrm>
            <a:off x="947738" y="3315545"/>
            <a:ext cx="141287" cy="147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" name="Line 354"/>
          <p:cNvSpPr>
            <a:spLocks noChangeShapeType="1"/>
          </p:cNvSpPr>
          <p:nvPr/>
        </p:nvSpPr>
        <p:spPr bwMode="auto">
          <a:xfrm flipH="1" flipV="1">
            <a:off x="947738" y="3315545"/>
            <a:ext cx="142875" cy="1476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" name="Line 355"/>
          <p:cNvSpPr>
            <a:spLocks noChangeShapeType="1"/>
          </p:cNvSpPr>
          <p:nvPr/>
        </p:nvSpPr>
        <p:spPr bwMode="auto">
          <a:xfrm>
            <a:off x="950913" y="3313958"/>
            <a:ext cx="139700" cy="1476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" name="Line 356"/>
          <p:cNvSpPr>
            <a:spLocks noChangeShapeType="1"/>
          </p:cNvSpPr>
          <p:nvPr/>
        </p:nvSpPr>
        <p:spPr bwMode="auto">
          <a:xfrm flipH="1" flipV="1">
            <a:off x="950913" y="3313958"/>
            <a:ext cx="141287" cy="1476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" name="Line 357"/>
          <p:cNvSpPr>
            <a:spLocks noChangeShapeType="1"/>
          </p:cNvSpPr>
          <p:nvPr/>
        </p:nvSpPr>
        <p:spPr bwMode="auto">
          <a:xfrm>
            <a:off x="952500" y="3313958"/>
            <a:ext cx="141288" cy="1460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" name="Line 358"/>
          <p:cNvSpPr>
            <a:spLocks noChangeShapeType="1"/>
          </p:cNvSpPr>
          <p:nvPr/>
        </p:nvSpPr>
        <p:spPr bwMode="auto">
          <a:xfrm flipH="1" flipV="1">
            <a:off x="955675" y="3309195"/>
            <a:ext cx="139700" cy="1508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" name="Line 359"/>
          <p:cNvSpPr>
            <a:spLocks noChangeShapeType="1"/>
          </p:cNvSpPr>
          <p:nvPr/>
        </p:nvSpPr>
        <p:spPr bwMode="auto">
          <a:xfrm>
            <a:off x="957263" y="3307608"/>
            <a:ext cx="138112" cy="1508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" name="Line 360"/>
          <p:cNvSpPr>
            <a:spLocks noChangeShapeType="1"/>
          </p:cNvSpPr>
          <p:nvPr/>
        </p:nvSpPr>
        <p:spPr bwMode="auto">
          <a:xfrm flipH="1" flipV="1">
            <a:off x="957263" y="3307608"/>
            <a:ext cx="139700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" name="Line 361"/>
          <p:cNvSpPr>
            <a:spLocks noChangeShapeType="1"/>
          </p:cNvSpPr>
          <p:nvPr/>
        </p:nvSpPr>
        <p:spPr bwMode="auto">
          <a:xfrm>
            <a:off x="958850" y="3307608"/>
            <a:ext cx="138113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" name="Line 362"/>
          <p:cNvSpPr>
            <a:spLocks noChangeShapeType="1"/>
          </p:cNvSpPr>
          <p:nvPr/>
        </p:nvSpPr>
        <p:spPr bwMode="auto">
          <a:xfrm flipH="1" flipV="1">
            <a:off x="960438" y="3304433"/>
            <a:ext cx="138112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" name="Line 363"/>
          <p:cNvSpPr>
            <a:spLocks noChangeShapeType="1"/>
          </p:cNvSpPr>
          <p:nvPr/>
        </p:nvSpPr>
        <p:spPr bwMode="auto">
          <a:xfrm>
            <a:off x="960438" y="3302845"/>
            <a:ext cx="138112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" name="Line 364"/>
          <p:cNvSpPr>
            <a:spLocks noChangeShapeType="1"/>
          </p:cNvSpPr>
          <p:nvPr/>
        </p:nvSpPr>
        <p:spPr bwMode="auto">
          <a:xfrm flipH="1" flipV="1">
            <a:off x="962025" y="3301258"/>
            <a:ext cx="136525" cy="1476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" name="Freeform 365"/>
          <p:cNvSpPr>
            <a:spLocks/>
          </p:cNvSpPr>
          <p:nvPr/>
        </p:nvSpPr>
        <p:spPr bwMode="auto">
          <a:xfrm>
            <a:off x="1087438" y="3448895"/>
            <a:ext cx="11112" cy="1428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2"/>
              </a:cxn>
              <a:cxn ang="0">
                <a:pos x="7" y="3"/>
              </a:cxn>
              <a:cxn ang="0">
                <a:pos x="6" y="4"/>
              </a:cxn>
              <a:cxn ang="0">
                <a:pos x="5" y="5"/>
              </a:cxn>
              <a:cxn ang="0">
                <a:pos x="5" y="6"/>
              </a:cxn>
              <a:cxn ang="0">
                <a:pos x="4" y="6"/>
              </a:cxn>
              <a:cxn ang="0">
                <a:pos x="3" y="7"/>
              </a:cxn>
              <a:cxn ang="0">
                <a:pos x="2" y="7"/>
              </a:cxn>
              <a:cxn ang="0">
                <a:pos x="2" y="8"/>
              </a:cxn>
              <a:cxn ang="0">
                <a:pos x="1" y="8"/>
              </a:cxn>
              <a:cxn ang="0">
                <a:pos x="0" y="8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7" y="2"/>
                </a:lnTo>
                <a:lnTo>
                  <a:pt x="7" y="3"/>
                </a:lnTo>
                <a:lnTo>
                  <a:pt x="6" y="4"/>
                </a:lnTo>
                <a:lnTo>
                  <a:pt x="5" y="5"/>
                </a:lnTo>
                <a:lnTo>
                  <a:pt x="5" y="6"/>
                </a:lnTo>
                <a:lnTo>
                  <a:pt x="4" y="6"/>
                </a:lnTo>
                <a:lnTo>
                  <a:pt x="3" y="7"/>
                </a:lnTo>
                <a:lnTo>
                  <a:pt x="2" y="7"/>
                </a:lnTo>
                <a:lnTo>
                  <a:pt x="2" y="8"/>
                </a:lnTo>
                <a:lnTo>
                  <a:pt x="1" y="8"/>
                </a:lnTo>
                <a:lnTo>
                  <a:pt x="0" y="8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" name="Line 366"/>
          <p:cNvSpPr>
            <a:spLocks noChangeShapeType="1"/>
          </p:cNvSpPr>
          <p:nvPr/>
        </p:nvSpPr>
        <p:spPr bwMode="auto">
          <a:xfrm>
            <a:off x="1830388" y="3202833"/>
            <a:ext cx="73025" cy="396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" name="Line 367"/>
          <p:cNvSpPr>
            <a:spLocks noChangeShapeType="1"/>
          </p:cNvSpPr>
          <p:nvPr/>
        </p:nvSpPr>
        <p:spPr bwMode="auto">
          <a:xfrm flipH="1" flipV="1">
            <a:off x="1827213" y="3201245"/>
            <a:ext cx="76200" cy="42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" name="Line 368"/>
          <p:cNvSpPr>
            <a:spLocks noChangeShapeType="1"/>
          </p:cNvSpPr>
          <p:nvPr/>
        </p:nvSpPr>
        <p:spPr bwMode="auto">
          <a:xfrm>
            <a:off x="1825625" y="3202833"/>
            <a:ext cx="76200" cy="412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" name="Line 369"/>
          <p:cNvSpPr>
            <a:spLocks noChangeShapeType="1"/>
          </p:cNvSpPr>
          <p:nvPr/>
        </p:nvSpPr>
        <p:spPr bwMode="auto">
          <a:xfrm flipH="1" flipV="1">
            <a:off x="1824038" y="3202833"/>
            <a:ext cx="76200" cy="428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" name="Line 370"/>
          <p:cNvSpPr>
            <a:spLocks noChangeShapeType="1"/>
          </p:cNvSpPr>
          <p:nvPr/>
        </p:nvSpPr>
        <p:spPr bwMode="auto">
          <a:xfrm>
            <a:off x="1824038" y="3202833"/>
            <a:ext cx="76200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" name="Line 371"/>
          <p:cNvSpPr>
            <a:spLocks noChangeShapeType="1"/>
          </p:cNvSpPr>
          <p:nvPr/>
        </p:nvSpPr>
        <p:spPr bwMode="auto">
          <a:xfrm flipH="1" flipV="1">
            <a:off x="1822450" y="3204420"/>
            <a:ext cx="77788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" name="Line 372"/>
          <p:cNvSpPr>
            <a:spLocks noChangeShapeType="1"/>
          </p:cNvSpPr>
          <p:nvPr/>
        </p:nvSpPr>
        <p:spPr bwMode="auto">
          <a:xfrm>
            <a:off x="1822450" y="3204420"/>
            <a:ext cx="76200" cy="46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" name="Line 373"/>
          <p:cNvSpPr>
            <a:spLocks noChangeShapeType="1"/>
          </p:cNvSpPr>
          <p:nvPr/>
        </p:nvSpPr>
        <p:spPr bwMode="auto">
          <a:xfrm flipH="1" flipV="1">
            <a:off x="1820863" y="3206008"/>
            <a:ext cx="76200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" name="Line 374"/>
          <p:cNvSpPr>
            <a:spLocks noChangeShapeType="1"/>
          </p:cNvSpPr>
          <p:nvPr/>
        </p:nvSpPr>
        <p:spPr bwMode="auto">
          <a:xfrm>
            <a:off x="1820863" y="3207595"/>
            <a:ext cx="76200" cy="42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" name="Line 375"/>
          <p:cNvSpPr>
            <a:spLocks noChangeShapeType="1"/>
          </p:cNvSpPr>
          <p:nvPr/>
        </p:nvSpPr>
        <p:spPr bwMode="auto">
          <a:xfrm flipH="1" flipV="1">
            <a:off x="1820863" y="3207595"/>
            <a:ext cx="76200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" name="Line 376"/>
          <p:cNvSpPr>
            <a:spLocks noChangeShapeType="1"/>
          </p:cNvSpPr>
          <p:nvPr/>
        </p:nvSpPr>
        <p:spPr bwMode="auto">
          <a:xfrm>
            <a:off x="1820863" y="3207595"/>
            <a:ext cx="74612" cy="47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" name="Line 377"/>
          <p:cNvSpPr>
            <a:spLocks noChangeShapeType="1"/>
          </p:cNvSpPr>
          <p:nvPr/>
        </p:nvSpPr>
        <p:spPr bwMode="auto">
          <a:xfrm flipH="1" flipV="1">
            <a:off x="1820863" y="3209183"/>
            <a:ext cx="74612" cy="47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" name="Line 378"/>
          <p:cNvSpPr>
            <a:spLocks noChangeShapeType="1"/>
          </p:cNvSpPr>
          <p:nvPr/>
        </p:nvSpPr>
        <p:spPr bwMode="auto">
          <a:xfrm>
            <a:off x="1820863" y="3212358"/>
            <a:ext cx="74612" cy="460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" name="Line 379"/>
          <p:cNvSpPr>
            <a:spLocks noChangeShapeType="1"/>
          </p:cNvSpPr>
          <p:nvPr/>
        </p:nvSpPr>
        <p:spPr bwMode="auto">
          <a:xfrm flipH="1" flipV="1">
            <a:off x="1820863" y="3213945"/>
            <a:ext cx="73025" cy="460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" name="Line 380"/>
          <p:cNvSpPr>
            <a:spLocks noChangeShapeType="1"/>
          </p:cNvSpPr>
          <p:nvPr/>
        </p:nvSpPr>
        <p:spPr bwMode="auto">
          <a:xfrm>
            <a:off x="1822450" y="3217120"/>
            <a:ext cx="71438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" name="Freeform 381"/>
          <p:cNvSpPr>
            <a:spLocks/>
          </p:cNvSpPr>
          <p:nvPr/>
        </p:nvSpPr>
        <p:spPr bwMode="auto">
          <a:xfrm>
            <a:off x="1820863" y="3201245"/>
            <a:ext cx="9525" cy="15875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0" y="3"/>
              </a:cxn>
              <a:cxn ang="0">
                <a:pos x="1" y="2"/>
              </a:cxn>
              <a:cxn ang="0">
                <a:pos x="2" y="1"/>
              </a:cxn>
              <a:cxn ang="0">
                <a:pos x="3" y="1"/>
              </a:cxn>
              <a:cxn ang="0">
                <a:pos x="4" y="0"/>
              </a:cxn>
              <a:cxn ang="0">
                <a:pos x="6" y="1"/>
              </a:cxn>
            </a:cxnLst>
            <a:rect l="0" t="0" r="r" b="b"/>
            <a:pathLst>
              <a:path w="6" h="9">
                <a:moveTo>
                  <a:pt x="1" y="9"/>
                </a:move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0"/>
                </a:lnTo>
                <a:lnTo>
                  <a:pt x="6" y="1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" name="Line 382"/>
          <p:cNvSpPr>
            <a:spLocks noChangeShapeType="1"/>
          </p:cNvSpPr>
          <p:nvPr/>
        </p:nvSpPr>
        <p:spPr bwMode="auto">
          <a:xfrm flipH="1" flipV="1">
            <a:off x="1358900" y="2669433"/>
            <a:ext cx="79375" cy="1270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" name="Line 383"/>
          <p:cNvSpPr>
            <a:spLocks noChangeShapeType="1"/>
          </p:cNvSpPr>
          <p:nvPr/>
        </p:nvSpPr>
        <p:spPr bwMode="auto">
          <a:xfrm>
            <a:off x="1360488" y="2669433"/>
            <a:ext cx="79375" cy="1270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" name="Line 384"/>
          <p:cNvSpPr>
            <a:spLocks noChangeShapeType="1"/>
          </p:cNvSpPr>
          <p:nvPr/>
        </p:nvSpPr>
        <p:spPr bwMode="auto">
          <a:xfrm flipH="1" flipV="1">
            <a:off x="1362075" y="2669433"/>
            <a:ext cx="80963" cy="128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" name="Line 385"/>
          <p:cNvSpPr>
            <a:spLocks noChangeShapeType="1"/>
          </p:cNvSpPr>
          <p:nvPr/>
        </p:nvSpPr>
        <p:spPr bwMode="auto">
          <a:xfrm>
            <a:off x="1362075" y="2667845"/>
            <a:ext cx="82550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" name="Line 386"/>
          <p:cNvSpPr>
            <a:spLocks noChangeShapeType="1"/>
          </p:cNvSpPr>
          <p:nvPr/>
        </p:nvSpPr>
        <p:spPr bwMode="auto">
          <a:xfrm flipH="1" flipV="1">
            <a:off x="1363663" y="2667845"/>
            <a:ext cx="82550" cy="128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" name="Line 387"/>
          <p:cNvSpPr>
            <a:spLocks noChangeShapeType="1"/>
          </p:cNvSpPr>
          <p:nvPr/>
        </p:nvSpPr>
        <p:spPr bwMode="auto">
          <a:xfrm>
            <a:off x="1365250" y="2664670"/>
            <a:ext cx="80963" cy="1317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" name="Line 388"/>
          <p:cNvSpPr>
            <a:spLocks noChangeShapeType="1"/>
          </p:cNvSpPr>
          <p:nvPr/>
        </p:nvSpPr>
        <p:spPr bwMode="auto">
          <a:xfrm flipH="1" flipV="1">
            <a:off x="1366838" y="2663083"/>
            <a:ext cx="80962" cy="1333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" name="Line 389"/>
          <p:cNvSpPr>
            <a:spLocks noChangeShapeType="1"/>
          </p:cNvSpPr>
          <p:nvPr/>
        </p:nvSpPr>
        <p:spPr bwMode="auto">
          <a:xfrm>
            <a:off x="1368425" y="2663083"/>
            <a:ext cx="80963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" name="Line 390"/>
          <p:cNvSpPr>
            <a:spLocks noChangeShapeType="1"/>
          </p:cNvSpPr>
          <p:nvPr/>
        </p:nvSpPr>
        <p:spPr bwMode="auto">
          <a:xfrm flipH="1" flipV="1">
            <a:off x="1370013" y="2663083"/>
            <a:ext cx="79375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" name="Line 391"/>
          <p:cNvSpPr>
            <a:spLocks noChangeShapeType="1"/>
          </p:cNvSpPr>
          <p:nvPr/>
        </p:nvSpPr>
        <p:spPr bwMode="auto">
          <a:xfrm>
            <a:off x="1370013" y="2661495"/>
            <a:ext cx="80962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" name="Line 392"/>
          <p:cNvSpPr>
            <a:spLocks noChangeShapeType="1"/>
          </p:cNvSpPr>
          <p:nvPr/>
        </p:nvSpPr>
        <p:spPr bwMode="auto">
          <a:xfrm flipH="1" flipV="1">
            <a:off x="1371600" y="2659908"/>
            <a:ext cx="79375" cy="1317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" name="Line 393"/>
          <p:cNvSpPr>
            <a:spLocks noChangeShapeType="1"/>
          </p:cNvSpPr>
          <p:nvPr/>
        </p:nvSpPr>
        <p:spPr bwMode="auto">
          <a:xfrm>
            <a:off x="1373188" y="2659908"/>
            <a:ext cx="79375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" name="Line 394"/>
          <p:cNvSpPr>
            <a:spLocks noChangeShapeType="1"/>
          </p:cNvSpPr>
          <p:nvPr/>
        </p:nvSpPr>
        <p:spPr bwMode="auto">
          <a:xfrm flipH="1" flipV="1">
            <a:off x="1376363" y="2658320"/>
            <a:ext cx="76200" cy="1301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" name="Freeform 395"/>
          <p:cNvSpPr>
            <a:spLocks/>
          </p:cNvSpPr>
          <p:nvPr/>
        </p:nvSpPr>
        <p:spPr bwMode="auto">
          <a:xfrm>
            <a:off x="1376363" y="2656733"/>
            <a:ext cx="76200" cy="141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72"/>
              </a:cxn>
              <a:cxn ang="0">
                <a:pos x="45" y="74"/>
              </a:cxn>
              <a:cxn ang="0">
                <a:pos x="45" y="75"/>
              </a:cxn>
              <a:cxn ang="0">
                <a:pos x="44" y="76"/>
              </a:cxn>
              <a:cxn ang="0">
                <a:pos x="43" y="77"/>
              </a:cxn>
              <a:cxn ang="0">
                <a:pos x="42" y="78"/>
              </a:cxn>
              <a:cxn ang="0">
                <a:pos x="41" y="78"/>
              </a:cxn>
              <a:cxn ang="0">
                <a:pos x="40" y="79"/>
              </a:cxn>
              <a:cxn ang="0">
                <a:pos x="39" y="79"/>
              </a:cxn>
              <a:cxn ang="0">
                <a:pos x="38" y="78"/>
              </a:cxn>
              <a:cxn ang="0">
                <a:pos x="37" y="78"/>
              </a:cxn>
            </a:cxnLst>
            <a:rect l="0" t="0" r="r" b="b"/>
            <a:pathLst>
              <a:path w="45" h="79">
                <a:moveTo>
                  <a:pt x="0" y="0"/>
                </a:moveTo>
                <a:lnTo>
                  <a:pt x="45" y="72"/>
                </a:lnTo>
                <a:lnTo>
                  <a:pt x="45" y="74"/>
                </a:lnTo>
                <a:lnTo>
                  <a:pt x="45" y="75"/>
                </a:lnTo>
                <a:lnTo>
                  <a:pt x="44" y="76"/>
                </a:lnTo>
                <a:lnTo>
                  <a:pt x="43" y="77"/>
                </a:lnTo>
                <a:lnTo>
                  <a:pt x="42" y="78"/>
                </a:lnTo>
                <a:lnTo>
                  <a:pt x="41" y="78"/>
                </a:lnTo>
                <a:lnTo>
                  <a:pt x="40" y="79"/>
                </a:lnTo>
                <a:lnTo>
                  <a:pt x="39" y="79"/>
                </a:lnTo>
                <a:lnTo>
                  <a:pt x="38" y="78"/>
                </a:lnTo>
                <a:lnTo>
                  <a:pt x="37" y="78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" name="Line 396"/>
          <p:cNvSpPr>
            <a:spLocks noChangeShapeType="1"/>
          </p:cNvSpPr>
          <p:nvPr/>
        </p:nvSpPr>
        <p:spPr bwMode="auto">
          <a:xfrm flipV="1">
            <a:off x="987425" y="3534620"/>
            <a:ext cx="96838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" name="Line 397"/>
          <p:cNvSpPr>
            <a:spLocks noChangeShapeType="1"/>
          </p:cNvSpPr>
          <p:nvPr/>
        </p:nvSpPr>
        <p:spPr bwMode="auto">
          <a:xfrm flipH="1">
            <a:off x="987425" y="3536208"/>
            <a:ext cx="100013" cy="1238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" name="Line 398"/>
          <p:cNvSpPr>
            <a:spLocks noChangeShapeType="1"/>
          </p:cNvSpPr>
          <p:nvPr/>
        </p:nvSpPr>
        <p:spPr bwMode="auto">
          <a:xfrm flipV="1">
            <a:off x="987425" y="3537795"/>
            <a:ext cx="100013" cy="1222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" name="Line 399"/>
          <p:cNvSpPr>
            <a:spLocks noChangeShapeType="1"/>
          </p:cNvSpPr>
          <p:nvPr/>
        </p:nvSpPr>
        <p:spPr bwMode="auto">
          <a:xfrm flipH="1">
            <a:off x="989013" y="3539383"/>
            <a:ext cx="100012" cy="1222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" name="Line 400"/>
          <p:cNvSpPr>
            <a:spLocks noChangeShapeType="1"/>
          </p:cNvSpPr>
          <p:nvPr/>
        </p:nvSpPr>
        <p:spPr bwMode="auto">
          <a:xfrm flipV="1">
            <a:off x="990600" y="3539383"/>
            <a:ext cx="98425" cy="1238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" name="Line 401"/>
          <p:cNvSpPr>
            <a:spLocks noChangeShapeType="1"/>
          </p:cNvSpPr>
          <p:nvPr/>
        </p:nvSpPr>
        <p:spPr bwMode="auto">
          <a:xfrm flipH="1">
            <a:off x="990600" y="3542558"/>
            <a:ext cx="100013" cy="1222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" name="Line 402"/>
          <p:cNvSpPr>
            <a:spLocks noChangeShapeType="1"/>
          </p:cNvSpPr>
          <p:nvPr/>
        </p:nvSpPr>
        <p:spPr bwMode="auto">
          <a:xfrm flipV="1">
            <a:off x="992188" y="3544145"/>
            <a:ext cx="100012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" name="Line 403"/>
          <p:cNvSpPr>
            <a:spLocks noChangeShapeType="1"/>
          </p:cNvSpPr>
          <p:nvPr/>
        </p:nvSpPr>
        <p:spPr bwMode="auto">
          <a:xfrm flipH="1">
            <a:off x="992188" y="3544145"/>
            <a:ext cx="101600" cy="1222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" name="Line 404"/>
          <p:cNvSpPr>
            <a:spLocks noChangeShapeType="1"/>
          </p:cNvSpPr>
          <p:nvPr/>
        </p:nvSpPr>
        <p:spPr bwMode="auto">
          <a:xfrm flipV="1">
            <a:off x="993775" y="3545733"/>
            <a:ext cx="100013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" name="Line 405"/>
          <p:cNvSpPr>
            <a:spLocks noChangeShapeType="1"/>
          </p:cNvSpPr>
          <p:nvPr/>
        </p:nvSpPr>
        <p:spPr bwMode="auto">
          <a:xfrm flipH="1">
            <a:off x="995363" y="3547320"/>
            <a:ext cx="100012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" name="Line 406"/>
          <p:cNvSpPr>
            <a:spLocks noChangeShapeType="1"/>
          </p:cNvSpPr>
          <p:nvPr/>
        </p:nvSpPr>
        <p:spPr bwMode="auto">
          <a:xfrm flipV="1">
            <a:off x="998538" y="3547320"/>
            <a:ext cx="98425" cy="1206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" name="Line 407"/>
          <p:cNvSpPr>
            <a:spLocks noChangeShapeType="1"/>
          </p:cNvSpPr>
          <p:nvPr/>
        </p:nvSpPr>
        <p:spPr bwMode="auto">
          <a:xfrm flipH="1">
            <a:off x="1000125" y="3548908"/>
            <a:ext cx="98425" cy="1190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" name="Line 408"/>
          <p:cNvSpPr>
            <a:spLocks noChangeShapeType="1"/>
          </p:cNvSpPr>
          <p:nvPr/>
        </p:nvSpPr>
        <p:spPr bwMode="auto">
          <a:xfrm flipV="1">
            <a:off x="1001713" y="3548908"/>
            <a:ext cx="98425" cy="1174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" name="Freeform 409"/>
          <p:cNvSpPr>
            <a:spLocks/>
          </p:cNvSpPr>
          <p:nvPr/>
        </p:nvSpPr>
        <p:spPr bwMode="auto">
          <a:xfrm>
            <a:off x="987425" y="3655270"/>
            <a:ext cx="14288" cy="12700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7" y="7"/>
              </a:cxn>
              <a:cxn ang="0">
                <a:pos x="6" y="7"/>
              </a:cxn>
              <a:cxn ang="0">
                <a:pos x="5" y="7"/>
              </a:cxn>
              <a:cxn ang="0">
                <a:pos x="4" y="6"/>
              </a:cxn>
              <a:cxn ang="0">
                <a:pos x="3" y="6"/>
              </a:cxn>
              <a:cxn ang="0">
                <a:pos x="3" y="5"/>
              </a:cxn>
              <a:cxn ang="0">
                <a:pos x="2" y="5"/>
              </a:cxn>
              <a:cxn ang="0">
                <a:pos x="2" y="4"/>
              </a:cxn>
              <a:cxn ang="0">
                <a:pos x="1" y="3"/>
              </a:cxn>
              <a:cxn ang="0">
                <a:pos x="0" y="2"/>
              </a:cxn>
              <a:cxn ang="0">
                <a:pos x="0" y="0"/>
              </a:cxn>
            </a:cxnLst>
            <a:rect l="0" t="0" r="r" b="b"/>
            <a:pathLst>
              <a:path w="8" h="7">
                <a:moveTo>
                  <a:pt x="8" y="6"/>
                </a:move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2" y="5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" name="Line 410"/>
          <p:cNvSpPr>
            <a:spLocks noChangeShapeType="1"/>
          </p:cNvSpPr>
          <p:nvPr/>
        </p:nvSpPr>
        <p:spPr bwMode="auto">
          <a:xfrm flipH="1">
            <a:off x="1182688" y="3374283"/>
            <a:ext cx="109537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" name="Line 411"/>
          <p:cNvSpPr>
            <a:spLocks noChangeShapeType="1"/>
          </p:cNvSpPr>
          <p:nvPr/>
        </p:nvSpPr>
        <p:spPr bwMode="auto">
          <a:xfrm flipV="1">
            <a:off x="1181100" y="3372695"/>
            <a:ext cx="109538" cy="936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" name="Line 412"/>
          <p:cNvSpPr>
            <a:spLocks noChangeShapeType="1"/>
          </p:cNvSpPr>
          <p:nvPr/>
        </p:nvSpPr>
        <p:spPr bwMode="auto">
          <a:xfrm flipH="1">
            <a:off x="1181100" y="3371108"/>
            <a:ext cx="109538" cy="936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" name="Line 413"/>
          <p:cNvSpPr>
            <a:spLocks noChangeShapeType="1"/>
          </p:cNvSpPr>
          <p:nvPr/>
        </p:nvSpPr>
        <p:spPr bwMode="auto">
          <a:xfrm flipV="1">
            <a:off x="1179513" y="3367933"/>
            <a:ext cx="111125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" name="Line 414"/>
          <p:cNvSpPr>
            <a:spLocks noChangeShapeType="1"/>
          </p:cNvSpPr>
          <p:nvPr/>
        </p:nvSpPr>
        <p:spPr bwMode="auto">
          <a:xfrm flipH="1">
            <a:off x="1177925" y="3367933"/>
            <a:ext cx="111125" cy="936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" name="Line 415"/>
          <p:cNvSpPr>
            <a:spLocks noChangeShapeType="1"/>
          </p:cNvSpPr>
          <p:nvPr/>
        </p:nvSpPr>
        <p:spPr bwMode="auto">
          <a:xfrm flipV="1">
            <a:off x="1177925" y="3366345"/>
            <a:ext cx="111125" cy="936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" name="Line 416"/>
          <p:cNvSpPr>
            <a:spLocks noChangeShapeType="1"/>
          </p:cNvSpPr>
          <p:nvPr/>
        </p:nvSpPr>
        <p:spPr bwMode="auto">
          <a:xfrm flipH="1">
            <a:off x="1176338" y="3364758"/>
            <a:ext cx="111125" cy="936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" name="Line 417"/>
          <p:cNvSpPr>
            <a:spLocks noChangeShapeType="1"/>
          </p:cNvSpPr>
          <p:nvPr/>
        </p:nvSpPr>
        <p:spPr bwMode="auto">
          <a:xfrm flipV="1">
            <a:off x="1173163" y="3363170"/>
            <a:ext cx="114300" cy="936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" name="Line 418"/>
          <p:cNvSpPr>
            <a:spLocks noChangeShapeType="1"/>
          </p:cNvSpPr>
          <p:nvPr/>
        </p:nvSpPr>
        <p:spPr bwMode="auto">
          <a:xfrm flipH="1">
            <a:off x="1173163" y="3361583"/>
            <a:ext cx="11430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" name="Line 419"/>
          <p:cNvSpPr>
            <a:spLocks noChangeShapeType="1"/>
          </p:cNvSpPr>
          <p:nvPr/>
        </p:nvSpPr>
        <p:spPr bwMode="auto">
          <a:xfrm flipV="1">
            <a:off x="1171575" y="3359995"/>
            <a:ext cx="112713" cy="936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" name="Line 420"/>
          <p:cNvSpPr>
            <a:spLocks noChangeShapeType="1"/>
          </p:cNvSpPr>
          <p:nvPr/>
        </p:nvSpPr>
        <p:spPr bwMode="auto">
          <a:xfrm flipH="1">
            <a:off x="1169988" y="3359995"/>
            <a:ext cx="11430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" name="Line 421"/>
          <p:cNvSpPr>
            <a:spLocks noChangeShapeType="1"/>
          </p:cNvSpPr>
          <p:nvPr/>
        </p:nvSpPr>
        <p:spPr bwMode="auto">
          <a:xfrm flipV="1">
            <a:off x="1169988" y="3358408"/>
            <a:ext cx="11430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" name="Line 422"/>
          <p:cNvSpPr>
            <a:spLocks noChangeShapeType="1"/>
          </p:cNvSpPr>
          <p:nvPr/>
        </p:nvSpPr>
        <p:spPr bwMode="auto">
          <a:xfrm flipH="1">
            <a:off x="1168400" y="3356820"/>
            <a:ext cx="114300" cy="936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" name="Line 423"/>
          <p:cNvSpPr>
            <a:spLocks noChangeShapeType="1"/>
          </p:cNvSpPr>
          <p:nvPr/>
        </p:nvSpPr>
        <p:spPr bwMode="auto">
          <a:xfrm>
            <a:off x="1611313" y="3113933"/>
            <a:ext cx="166687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" name="Line 424"/>
          <p:cNvSpPr>
            <a:spLocks noChangeShapeType="1"/>
          </p:cNvSpPr>
          <p:nvPr/>
        </p:nvSpPr>
        <p:spPr bwMode="auto">
          <a:xfrm flipH="1" flipV="1">
            <a:off x="1608138" y="3115520"/>
            <a:ext cx="168275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" name="Line 425"/>
          <p:cNvSpPr>
            <a:spLocks noChangeShapeType="1"/>
          </p:cNvSpPr>
          <p:nvPr/>
        </p:nvSpPr>
        <p:spPr bwMode="auto">
          <a:xfrm>
            <a:off x="1606550" y="3115520"/>
            <a:ext cx="166688" cy="619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" name="Line 426"/>
          <p:cNvSpPr>
            <a:spLocks noChangeShapeType="1"/>
          </p:cNvSpPr>
          <p:nvPr/>
        </p:nvSpPr>
        <p:spPr bwMode="auto">
          <a:xfrm flipH="1" flipV="1">
            <a:off x="1606550" y="3117108"/>
            <a:ext cx="166688" cy="619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" name="Line 427"/>
          <p:cNvSpPr>
            <a:spLocks noChangeShapeType="1"/>
          </p:cNvSpPr>
          <p:nvPr/>
        </p:nvSpPr>
        <p:spPr bwMode="auto">
          <a:xfrm>
            <a:off x="1604963" y="3118695"/>
            <a:ext cx="166687" cy="619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" name="Line 428"/>
          <p:cNvSpPr>
            <a:spLocks noChangeShapeType="1"/>
          </p:cNvSpPr>
          <p:nvPr/>
        </p:nvSpPr>
        <p:spPr bwMode="auto">
          <a:xfrm flipH="1" flipV="1">
            <a:off x="1604963" y="3120283"/>
            <a:ext cx="166687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" name="Line 429"/>
          <p:cNvSpPr>
            <a:spLocks noChangeShapeType="1"/>
          </p:cNvSpPr>
          <p:nvPr/>
        </p:nvSpPr>
        <p:spPr bwMode="auto">
          <a:xfrm>
            <a:off x="1603375" y="3120283"/>
            <a:ext cx="168275" cy="65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" name="Line 430"/>
          <p:cNvSpPr>
            <a:spLocks noChangeShapeType="1"/>
          </p:cNvSpPr>
          <p:nvPr/>
        </p:nvSpPr>
        <p:spPr bwMode="auto">
          <a:xfrm flipH="1" flipV="1">
            <a:off x="1603375" y="3121870"/>
            <a:ext cx="166688" cy="650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" name="Line 431"/>
          <p:cNvSpPr>
            <a:spLocks noChangeShapeType="1"/>
          </p:cNvSpPr>
          <p:nvPr/>
        </p:nvSpPr>
        <p:spPr bwMode="auto">
          <a:xfrm>
            <a:off x="1603375" y="3123458"/>
            <a:ext cx="166688" cy="65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" name="Line 432"/>
          <p:cNvSpPr>
            <a:spLocks noChangeShapeType="1"/>
          </p:cNvSpPr>
          <p:nvPr/>
        </p:nvSpPr>
        <p:spPr bwMode="auto">
          <a:xfrm flipH="1" flipV="1">
            <a:off x="1603375" y="3123458"/>
            <a:ext cx="166688" cy="666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" name="Line 433"/>
          <p:cNvSpPr>
            <a:spLocks noChangeShapeType="1"/>
          </p:cNvSpPr>
          <p:nvPr/>
        </p:nvSpPr>
        <p:spPr bwMode="auto">
          <a:xfrm>
            <a:off x="1603375" y="3126633"/>
            <a:ext cx="165100" cy="650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" name="Line 434"/>
          <p:cNvSpPr>
            <a:spLocks noChangeShapeType="1"/>
          </p:cNvSpPr>
          <p:nvPr/>
        </p:nvSpPr>
        <p:spPr bwMode="auto">
          <a:xfrm flipH="1" flipV="1">
            <a:off x="1603375" y="3128220"/>
            <a:ext cx="165100" cy="650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" name="Line 435"/>
          <p:cNvSpPr>
            <a:spLocks noChangeShapeType="1"/>
          </p:cNvSpPr>
          <p:nvPr/>
        </p:nvSpPr>
        <p:spPr bwMode="auto">
          <a:xfrm>
            <a:off x="1604963" y="3131395"/>
            <a:ext cx="163512" cy="635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" name="Freeform 436"/>
          <p:cNvSpPr>
            <a:spLocks/>
          </p:cNvSpPr>
          <p:nvPr/>
        </p:nvSpPr>
        <p:spPr bwMode="auto">
          <a:xfrm>
            <a:off x="1603375" y="3113933"/>
            <a:ext cx="7938" cy="17462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0" y="8"/>
              </a:cxn>
              <a:cxn ang="0">
                <a:pos x="0" y="7"/>
              </a:cxn>
              <a:cxn ang="0">
                <a:pos x="0" y="6"/>
              </a:cxn>
              <a:cxn ang="0">
                <a:pos x="0" y="5"/>
              </a:cxn>
              <a:cxn ang="0">
                <a:pos x="0" y="4"/>
              </a:cxn>
              <a:cxn ang="0">
                <a:pos x="1" y="4"/>
              </a:cxn>
              <a:cxn ang="0">
                <a:pos x="1" y="3"/>
              </a:cxn>
              <a:cxn ang="0">
                <a:pos x="2" y="2"/>
              </a:cxn>
              <a:cxn ang="0">
                <a:pos x="2" y="1"/>
              </a:cxn>
              <a:cxn ang="0">
                <a:pos x="3" y="1"/>
              </a:cxn>
              <a:cxn ang="0">
                <a:pos x="5" y="0"/>
              </a:cxn>
            </a:cxnLst>
            <a:rect l="0" t="0" r="r" b="b"/>
            <a:pathLst>
              <a:path w="5" h="10">
                <a:moveTo>
                  <a:pt x="1" y="10"/>
                </a:move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1" y="4"/>
                </a:lnTo>
                <a:lnTo>
                  <a:pt x="1" y="3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" name="Line 437"/>
          <p:cNvSpPr>
            <a:spLocks noChangeShapeType="1"/>
          </p:cNvSpPr>
          <p:nvPr/>
        </p:nvSpPr>
        <p:spPr bwMode="auto">
          <a:xfrm flipH="1" flipV="1">
            <a:off x="1512888" y="2988520"/>
            <a:ext cx="23812" cy="682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" name="Line 438"/>
          <p:cNvSpPr>
            <a:spLocks noChangeShapeType="1"/>
          </p:cNvSpPr>
          <p:nvPr/>
        </p:nvSpPr>
        <p:spPr bwMode="auto">
          <a:xfrm flipH="1" flipV="1">
            <a:off x="1465263" y="2856758"/>
            <a:ext cx="9525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" name="Line 439"/>
          <p:cNvSpPr>
            <a:spLocks noChangeShapeType="1"/>
          </p:cNvSpPr>
          <p:nvPr/>
        </p:nvSpPr>
        <p:spPr bwMode="auto">
          <a:xfrm>
            <a:off x="1466850" y="2856758"/>
            <a:ext cx="9525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" name="Line 440"/>
          <p:cNvSpPr>
            <a:spLocks noChangeShapeType="1"/>
          </p:cNvSpPr>
          <p:nvPr/>
        </p:nvSpPr>
        <p:spPr bwMode="auto">
          <a:xfrm>
            <a:off x="1514475" y="2986933"/>
            <a:ext cx="23813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" name="Line 441"/>
          <p:cNvSpPr>
            <a:spLocks noChangeShapeType="1"/>
          </p:cNvSpPr>
          <p:nvPr/>
        </p:nvSpPr>
        <p:spPr bwMode="auto">
          <a:xfrm flipH="1" flipV="1">
            <a:off x="1516063" y="2986933"/>
            <a:ext cx="23812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" name="Line 442"/>
          <p:cNvSpPr>
            <a:spLocks noChangeShapeType="1"/>
          </p:cNvSpPr>
          <p:nvPr/>
        </p:nvSpPr>
        <p:spPr bwMode="auto">
          <a:xfrm flipH="1" flipV="1">
            <a:off x="1468438" y="2856758"/>
            <a:ext cx="9525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" name="Line 443"/>
          <p:cNvSpPr>
            <a:spLocks noChangeShapeType="1"/>
          </p:cNvSpPr>
          <p:nvPr/>
        </p:nvSpPr>
        <p:spPr bwMode="auto">
          <a:xfrm>
            <a:off x="1470025" y="2856758"/>
            <a:ext cx="9525" cy="285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" name="Line 444"/>
          <p:cNvSpPr>
            <a:spLocks noChangeShapeType="1"/>
          </p:cNvSpPr>
          <p:nvPr/>
        </p:nvSpPr>
        <p:spPr bwMode="auto">
          <a:xfrm>
            <a:off x="1516063" y="2986933"/>
            <a:ext cx="25400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" name="Line 445"/>
          <p:cNvSpPr>
            <a:spLocks noChangeShapeType="1"/>
          </p:cNvSpPr>
          <p:nvPr/>
        </p:nvSpPr>
        <p:spPr bwMode="auto">
          <a:xfrm flipH="1" flipV="1">
            <a:off x="1517650" y="2985345"/>
            <a:ext cx="23813" cy="714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" name="Line 446"/>
          <p:cNvSpPr>
            <a:spLocks noChangeShapeType="1"/>
          </p:cNvSpPr>
          <p:nvPr/>
        </p:nvSpPr>
        <p:spPr bwMode="auto">
          <a:xfrm flipH="1" flipV="1">
            <a:off x="1471613" y="2856758"/>
            <a:ext cx="9525" cy="285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" name="Line 447"/>
          <p:cNvSpPr>
            <a:spLocks noChangeShapeType="1"/>
          </p:cNvSpPr>
          <p:nvPr/>
        </p:nvSpPr>
        <p:spPr bwMode="auto">
          <a:xfrm>
            <a:off x="1473200" y="2853583"/>
            <a:ext cx="9525" cy="317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" name="Line 448"/>
          <p:cNvSpPr>
            <a:spLocks noChangeShapeType="1"/>
          </p:cNvSpPr>
          <p:nvPr/>
        </p:nvSpPr>
        <p:spPr bwMode="auto">
          <a:xfrm>
            <a:off x="1519238" y="2985345"/>
            <a:ext cx="23812" cy="714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" name="Line 449"/>
          <p:cNvSpPr>
            <a:spLocks noChangeShapeType="1"/>
          </p:cNvSpPr>
          <p:nvPr/>
        </p:nvSpPr>
        <p:spPr bwMode="auto">
          <a:xfrm flipH="1" flipV="1">
            <a:off x="1520825" y="2985345"/>
            <a:ext cx="23813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" name="Line 450"/>
          <p:cNvSpPr>
            <a:spLocks noChangeShapeType="1"/>
          </p:cNvSpPr>
          <p:nvPr/>
        </p:nvSpPr>
        <p:spPr bwMode="auto">
          <a:xfrm flipH="1" flipV="1">
            <a:off x="1474788" y="2853583"/>
            <a:ext cx="9525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" name="Line 451"/>
          <p:cNvSpPr>
            <a:spLocks noChangeShapeType="1"/>
          </p:cNvSpPr>
          <p:nvPr/>
        </p:nvSpPr>
        <p:spPr bwMode="auto">
          <a:xfrm>
            <a:off x="1476375" y="2853583"/>
            <a:ext cx="11113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" name="Line 452"/>
          <p:cNvSpPr>
            <a:spLocks noChangeShapeType="1"/>
          </p:cNvSpPr>
          <p:nvPr/>
        </p:nvSpPr>
        <p:spPr bwMode="auto">
          <a:xfrm>
            <a:off x="1520825" y="2983758"/>
            <a:ext cx="25400" cy="71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" name="Line 453"/>
          <p:cNvSpPr>
            <a:spLocks noChangeShapeType="1"/>
          </p:cNvSpPr>
          <p:nvPr/>
        </p:nvSpPr>
        <p:spPr bwMode="auto">
          <a:xfrm flipH="1" flipV="1">
            <a:off x="1522413" y="2983758"/>
            <a:ext cx="25400" cy="71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" name="Line 454"/>
          <p:cNvSpPr>
            <a:spLocks noChangeShapeType="1"/>
          </p:cNvSpPr>
          <p:nvPr/>
        </p:nvSpPr>
        <p:spPr bwMode="auto">
          <a:xfrm flipH="1" flipV="1">
            <a:off x="1477963" y="2853583"/>
            <a:ext cx="9525" cy="301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" name="Line 455"/>
          <p:cNvSpPr>
            <a:spLocks noChangeShapeType="1"/>
          </p:cNvSpPr>
          <p:nvPr/>
        </p:nvSpPr>
        <p:spPr bwMode="auto">
          <a:xfrm>
            <a:off x="1477963" y="2853583"/>
            <a:ext cx="11112" cy="285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" name="Line 456"/>
          <p:cNvSpPr>
            <a:spLocks noChangeShapeType="1"/>
          </p:cNvSpPr>
          <p:nvPr/>
        </p:nvSpPr>
        <p:spPr bwMode="auto">
          <a:xfrm>
            <a:off x="1524000" y="2983758"/>
            <a:ext cx="25400" cy="6826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" name="Line 457"/>
          <p:cNvSpPr>
            <a:spLocks noChangeShapeType="1"/>
          </p:cNvSpPr>
          <p:nvPr/>
        </p:nvSpPr>
        <p:spPr bwMode="auto">
          <a:xfrm flipH="1" flipV="1">
            <a:off x="1525588" y="2980583"/>
            <a:ext cx="23812" cy="71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" name="Line 458"/>
          <p:cNvSpPr>
            <a:spLocks noChangeShapeType="1"/>
          </p:cNvSpPr>
          <p:nvPr/>
        </p:nvSpPr>
        <p:spPr bwMode="auto">
          <a:xfrm flipH="1" flipV="1">
            <a:off x="1479550" y="2848820"/>
            <a:ext cx="11113" cy="333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" name="Line 459"/>
          <p:cNvSpPr>
            <a:spLocks noChangeShapeType="1"/>
          </p:cNvSpPr>
          <p:nvPr/>
        </p:nvSpPr>
        <p:spPr bwMode="auto">
          <a:xfrm>
            <a:off x="1481138" y="2848820"/>
            <a:ext cx="12700" cy="333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" name="Line 460"/>
          <p:cNvSpPr>
            <a:spLocks noChangeShapeType="1"/>
          </p:cNvSpPr>
          <p:nvPr/>
        </p:nvSpPr>
        <p:spPr bwMode="auto">
          <a:xfrm>
            <a:off x="1527175" y="2980583"/>
            <a:ext cx="23813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" name="Line 461"/>
          <p:cNvSpPr>
            <a:spLocks noChangeShapeType="1"/>
          </p:cNvSpPr>
          <p:nvPr/>
        </p:nvSpPr>
        <p:spPr bwMode="auto">
          <a:xfrm flipH="1" flipV="1">
            <a:off x="1528763" y="2978995"/>
            <a:ext cx="25400" cy="6985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" name="Line 462"/>
          <p:cNvSpPr>
            <a:spLocks noChangeShapeType="1"/>
          </p:cNvSpPr>
          <p:nvPr/>
        </p:nvSpPr>
        <p:spPr bwMode="auto">
          <a:xfrm flipH="1" flipV="1">
            <a:off x="1482725" y="2847233"/>
            <a:ext cx="11113" cy="34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" name="Freeform 463"/>
          <p:cNvSpPr>
            <a:spLocks/>
          </p:cNvSpPr>
          <p:nvPr/>
        </p:nvSpPr>
        <p:spPr bwMode="auto">
          <a:xfrm>
            <a:off x="1536700" y="3048845"/>
            <a:ext cx="17463" cy="793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9" y="1"/>
              </a:cxn>
              <a:cxn ang="0">
                <a:pos x="8" y="2"/>
              </a:cxn>
              <a:cxn ang="0">
                <a:pos x="7" y="3"/>
              </a:cxn>
              <a:cxn ang="0">
                <a:pos x="6" y="3"/>
              </a:cxn>
              <a:cxn ang="0">
                <a:pos x="5" y="3"/>
              </a:cxn>
              <a:cxn ang="0">
                <a:pos x="4" y="4"/>
              </a:cxn>
              <a:cxn ang="0">
                <a:pos x="3" y="4"/>
              </a:cxn>
              <a:cxn ang="0">
                <a:pos x="2" y="4"/>
              </a:cxn>
              <a:cxn ang="0">
                <a:pos x="1" y="4"/>
              </a:cxn>
              <a:cxn ang="0">
                <a:pos x="0" y="4"/>
              </a:cxn>
            </a:cxnLst>
            <a:rect l="0" t="0" r="r" b="b"/>
            <a:pathLst>
              <a:path w="10" h="4">
                <a:moveTo>
                  <a:pt x="10" y="0"/>
                </a:moveTo>
                <a:lnTo>
                  <a:pt x="9" y="1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" name="Line 464"/>
          <p:cNvSpPr>
            <a:spLocks noChangeShapeType="1"/>
          </p:cNvSpPr>
          <p:nvPr/>
        </p:nvSpPr>
        <p:spPr bwMode="auto">
          <a:xfrm flipH="1">
            <a:off x="1370013" y="3152033"/>
            <a:ext cx="157162" cy="1508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" name="Line 465"/>
          <p:cNvSpPr>
            <a:spLocks noChangeShapeType="1"/>
          </p:cNvSpPr>
          <p:nvPr/>
        </p:nvSpPr>
        <p:spPr bwMode="auto">
          <a:xfrm flipV="1">
            <a:off x="1370013" y="3150445"/>
            <a:ext cx="155575" cy="1508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" name="Line 466"/>
          <p:cNvSpPr>
            <a:spLocks noChangeShapeType="1"/>
          </p:cNvSpPr>
          <p:nvPr/>
        </p:nvSpPr>
        <p:spPr bwMode="auto">
          <a:xfrm flipH="1">
            <a:off x="1368425" y="3148858"/>
            <a:ext cx="157163" cy="1508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" name="Line 467"/>
          <p:cNvSpPr>
            <a:spLocks noChangeShapeType="1"/>
          </p:cNvSpPr>
          <p:nvPr/>
        </p:nvSpPr>
        <p:spPr bwMode="auto">
          <a:xfrm flipV="1">
            <a:off x="1366838" y="3147270"/>
            <a:ext cx="157162" cy="1524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" name="Line 468"/>
          <p:cNvSpPr>
            <a:spLocks noChangeShapeType="1"/>
          </p:cNvSpPr>
          <p:nvPr/>
        </p:nvSpPr>
        <p:spPr bwMode="auto">
          <a:xfrm flipH="1">
            <a:off x="1366838" y="3145683"/>
            <a:ext cx="155575" cy="1524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" name="Line 469"/>
          <p:cNvSpPr>
            <a:spLocks noChangeShapeType="1"/>
          </p:cNvSpPr>
          <p:nvPr/>
        </p:nvSpPr>
        <p:spPr bwMode="auto">
          <a:xfrm flipV="1">
            <a:off x="1365250" y="3145683"/>
            <a:ext cx="157163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" name="Line 470"/>
          <p:cNvSpPr>
            <a:spLocks noChangeShapeType="1"/>
          </p:cNvSpPr>
          <p:nvPr/>
        </p:nvSpPr>
        <p:spPr bwMode="auto">
          <a:xfrm flipH="1">
            <a:off x="1365250" y="3144095"/>
            <a:ext cx="155575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" name="Line 471"/>
          <p:cNvSpPr>
            <a:spLocks noChangeShapeType="1"/>
          </p:cNvSpPr>
          <p:nvPr/>
        </p:nvSpPr>
        <p:spPr bwMode="auto">
          <a:xfrm flipV="1">
            <a:off x="1363663" y="3144095"/>
            <a:ext cx="157162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" name="Line 472"/>
          <p:cNvSpPr>
            <a:spLocks noChangeShapeType="1"/>
          </p:cNvSpPr>
          <p:nvPr/>
        </p:nvSpPr>
        <p:spPr bwMode="auto">
          <a:xfrm flipH="1">
            <a:off x="1362075" y="3142508"/>
            <a:ext cx="157163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" name="Line 473"/>
          <p:cNvSpPr>
            <a:spLocks noChangeShapeType="1"/>
          </p:cNvSpPr>
          <p:nvPr/>
        </p:nvSpPr>
        <p:spPr bwMode="auto">
          <a:xfrm flipV="1">
            <a:off x="1360488" y="3140920"/>
            <a:ext cx="157162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" name="Line 474"/>
          <p:cNvSpPr>
            <a:spLocks noChangeShapeType="1"/>
          </p:cNvSpPr>
          <p:nvPr/>
        </p:nvSpPr>
        <p:spPr bwMode="auto">
          <a:xfrm flipH="1">
            <a:off x="1358900" y="3140920"/>
            <a:ext cx="158750" cy="1492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" name="Freeform 475"/>
          <p:cNvSpPr>
            <a:spLocks/>
          </p:cNvSpPr>
          <p:nvPr/>
        </p:nvSpPr>
        <p:spPr bwMode="auto">
          <a:xfrm>
            <a:off x="1357313" y="3137745"/>
            <a:ext cx="169862" cy="150813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93" y="0"/>
              </a:cxn>
              <a:cxn ang="0">
                <a:pos x="94" y="1"/>
              </a:cxn>
              <a:cxn ang="0">
                <a:pos x="95" y="2"/>
              </a:cxn>
              <a:cxn ang="0">
                <a:pos x="96" y="3"/>
              </a:cxn>
              <a:cxn ang="0">
                <a:pos x="97" y="4"/>
              </a:cxn>
              <a:cxn ang="0">
                <a:pos x="98" y="5"/>
              </a:cxn>
              <a:cxn ang="0">
                <a:pos x="99" y="6"/>
              </a:cxn>
              <a:cxn ang="0">
                <a:pos x="99" y="7"/>
              </a:cxn>
              <a:cxn ang="0">
                <a:pos x="100" y="8"/>
              </a:cxn>
            </a:cxnLst>
            <a:rect l="0" t="0" r="r" b="b"/>
            <a:pathLst>
              <a:path w="100" h="84">
                <a:moveTo>
                  <a:pt x="0" y="84"/>
                </a:moveTo>
                <a:lnTo>
                  <a:pt x="93" y="0"/>
                </a:lnTo>
                <a:lnTo>
                  <a:pt x="94" y="1"/>
                </a:lnTo>
                <a:lnTo>
                  <a:pt x="95" y="2"/>
                </a:lnTo>
                <a:lnTo>
                  <a:pt x="96" y="3"/>
                </a:lnTo>
                <a:lnTo>
                  <a:pt x="97" y="4"/>
                </a:lnTo>
                <a:lnTo>
                  <a:pt x="98" y="5"/>
                </a:lnTo>
                <a:lnTo>
                  <a:pt x="99" y="6"/>
                </a:lnTo>
                <a:lnTo>
                  <a:pt x="99" y="7"/>
                </a:lnTo>
                <a:lnTo>
                  <a:pt x="100" y="8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" name="Line 476"/>
          <p:cNvSpPr>
            <a:spLocks noChangeShapeType="1"/>
          </p:cNvSpPr>
          <p:nvPr/>
        </p:nvSpPr>
        <p:spPr bwMode="auto">
          <a:xfrm flipH="1">
            <a:off x="1620838" y="3098058"/>
            <a:ext cx="12700" cy="31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" name="Line 477"/>
          <p:cNvSpPr>
            <a:spLocks noChangeShapeType="1"/>
          </p:cNvSpPr>
          <p:nvPr/>
        </p:nvSpPr>
        <p:spPr bwMode="auto">
          <a:xfrm flipV="1">
            <a:off x="1620838" y="3094883"/>
            <a:ext cx="14287" cy="47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" name="Line 478"/>
          <p:cNvSpPr>
            <a:spLocks noChangeShapeType="1"/>
          </p:cNvSpPr>
          <p:nvPr/>
        </p:nvSpPr>
        <p:spPr bwMode="auto">
          <a:xfrm flipH="1">
            <a:off x="1620838" y="3093295"/>
            <a:ext cx="15875" cy="63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" name="Line 479"/>
          <p:cNvSpPr>
            <a:spLocks noChangeShapeType="1"/>
          </p:cNvSpPr>
          <p:nvPr/>
        </p:nvSpPr>
        <p:spPr bwMode="auto">
          <a:xfrm flipV="1">
            <a:off x="1620838" y="3091708"/>
            <a:ext cx="17462" cy="63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" name="Line 480"/>
          <p:cNvSpPr>
            <a:spLocks noChangeShapeType="1"/>
          </p:cNvSpPr>
          <p:nvPr/>
        </p:nvSpPr>
        <p:spPr bwMode="auto">
          <a:xfrm flipH="1">
            <a:off x="1620838" y="3090120"/>
            <a:ext cx="17462" cy="476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" name="Line 481"/>
          <p:cNvSpPr>
            <a:spLocks noChangeShapeType="1"/>
          </p:cNvSpPr>
          <p:nvPr/>
        </p:nvSpPr>
        <p:spPr bwMode="auto">
          <a:xfrm flipV="1">
            <a:off x="1620838" y="3088533"/>
            <a:ext cx="17462" cy="47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" name="Line 482"/>
          <p:cNvSpPr>
            <a:spLocks noChangeShapeType="1"/>
          </p:cNvSpPr>
          <p:nvPr/>
        </p:nvSpPr>
        <p:spPr bwMode="auto">
          <a:xfrm flipH="1">
            <a:off x="1620838" y="3088533"/>
            <a:ext cx="17462" cy="31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" name="Line 483"/>
          <p:cNvSpPr>
            <a:spLocks noChangeShapeType="1"/>
          </p:cNvSpPr>
          <p:nvPr/>
        </p:nvSpPr>
        <p:spPr bwMode="auto">
          <a:xfrm flipV="1">
            <a:off x="1617663" y="3086945"/>
            <a:ext cx="20637" cy="476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" name="Line 484"/>
          <p:cNvSpPr>
            <a:spLocks noChangeShapeType="1"/>
          </p:cNvSpPr>
          <p:nvPr/>
        </p:nvSpPr>
        <p:spPr bwMode="auto">
          <a:xfrm flipH="1">
            <a:off x="1617663" y="3085358"/>
            <a:ext cx="19050" cy="47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" name="Line 485"/>
          <p:cNvSpPr>
            <a:spLocks noChangeShapeType="1"/>
          </p:cNvSpPr>
          <p:nvPr/>
        </p:nvSpPr>
        <p:spPr bwMode="auto">
          <a:xfrm flipV="1">
            <a:off x="1617663" y="3085358"/>
            <a:ext cx="19050" cy="31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6" name="Line 486"/>
          <p:cNvSpPr>
            <a:spLocks noChangeShapeType="1"/>
          </p:cNvSpPr>
          <p:nvPr/>
        </p:nvSpPr>
        <p:spPr bwMode="auto">
          <a:xfrm flipH="1">
            <a:off x="1617663" y="3083770"/>
            <a:ext cx="17462" cy="31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" name="Line 487"/>
          <p:cNvSpPr>
            <a:spLocks noChangeShapeType="1"/>
          </p:cNvSpPr>
          <p:nvPr/>
        </p:nvSpPr>
        <p:spPr bwMode="auto">
          <a:xfrm flipV="1">
            <a:off x="1616075" y="3080595"/>
            <a:ext cx="19050" cy="63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" name="Line 488"/>
          <p:cNvSpPr>
            <a:spLocks noChangeShapeType="1"/>
          </p:cNvSpPr>
          <p:nvPr/>
        </p:nvSpPr>
        <p:spPr bwMode="auto">
          <a:xfrm flipH="1">
            <a:off x="1616075" y="3080595"/>
            <a:ext cx="17463" cy="476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" name="Freeform 489"/>
          <p:cNvSpPr>
            <a:spLocks/>
          </p:cNvSpPr>
          <p:nvPr/>
        </p:nvSpPr>
        <p:spPr bwMode="auto">
          <a:xfrm>
            <a:off x="1616075" y="3080595"/>
            <a:ext cx="22225" cy="174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7" y="0"/>
              </a:cxn>
              <a:cxn ang="0">
                <a:pos x="10" y="0"/>
              </a:cxn>
              <a:cxn ang="0">
                <a:pos x="11" y="0"/>
              </a:cxn>
              <a:cxn ang="0">
                <a:pos x="11" y="1"/>
              </a:cxn>
              <a:cxn ang="0">
                <a:pos x="12" y="2"/>
              </a:cxn>
              <a:cxn ang="0">
                <a:pos x="13" y="3"/>
              </a:cxn>
              <a:cxn ang="0">
                <a:pos x="13" y="4"/>
              </a:cxn>
              <a:cxn ang="0">
                <a:pos x="13" y="5"/>
              </a:cxn>
              <a:cxn ang="0">
                <a:pos x="13" y="6"/>
              </a:cxn>
              <a:cxn ang="0">
                <a:pos x="12" y="7"/>
              </a:cxn>
              <a:cxn ang="0">
                <a:pos x="11" y="8"/>
              </a:cxn>
              <a:cxn ang="0">
                <a:pos x="10" y="9"/>
              </a:cxn>
            </a:cxnLst>
            <a:rect l="0" t="0" r="r" b="b"/>
            <a:pathLst>
              <a:path w="13" h="9">
                <a:moveTo>
                  <a:pt x="0" y="1"/>
                </a:moveTo>
                <a:lnTo>
                  <a:pt x="7" y="0"/>
                </a:lnTo>
                <a:lnTo>
                  <a:pt x="10" y="0"/>
                </a:lnTo>
                <a:lnTo>
                  <a:pt x="11" y="0"/>
                </a:lnTo>
                <a:lnTo>
                  <a:pt x="11" y="1"/>
                </a:lnTo>
                <a:lnTo>
                  <a:pt x="12" y="2"/>
                </a:lnTo>
                <a:lnTo>
                  <a:pt x="13" y="3"/>
                </a:lnTo>
                <a:lnTo>
                  <a:pt x="13" y="4"/>
                </a:lnTo>
                <a:lnTo>
                  <a:pt x="13" y="5"/>
                </a:lnTo>
                <a:lnTo>
                  <a:pt x="13" y="6"/>
                </a:lnTo>
                <a:lnTo>
                  <a:pt x="12" y="7"/>
                </a:lnTo>
                <a:lnTo>
                  <a:pt x="11" y="8"/>
                </a:lnTo>
                <a:lnTo>
                  <a:pt x="10" y="9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0" name="Line 490"/>
          <p:cNvSpPr>
            <a:spLocks noChangeShapeType="1"/>
          </p:cNvSpPr>
          <p:nvPr/>
        </p:nvSpPr>
        <p:spPr bwMode="auto">
          <a:xfrm flipV="1">
            <a:off x="1084263" y="3185370"/>
            <a:ext cx="12700" cy="142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" name="Line 491"/>
          <p:cNvSpPr>
            <a:spLocks noChangeShapeType="1"/>
          </p:cNvSpPr>
          <p:nvPr/>
        </p:nvSpPr>
        <p:spPr bwMode="auto">
          <a:xfrm flipH="1">
            <a:off x="1076325" y="3175845"/>
            <a:ext cx="50800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" name="Line 492"/>
          <p:cNvSpPr>
            <a:spLocks noChangeShapeType="1"/>
          </p:cNvSpPr>
          <p:nvPr/>
        </p:nvSpPr>
        <p:spPr bwMode="auto">
          <a:xfrm flipV="1">
            <a:off x="1081088" y="3180608"/>
            <a:ext cx="63500" cy="666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" name="Line 493"/>
          <p:cNvSpPr>
            <a:spLocks noChangeShapeType="1"/>
          </p:cNvSpPr>
          <p:nvPr/>
        </p:nvSpPr>
        <p:spPr bwMode="auto">
          <a:xfrm flipH="1">
            <a:off x="1090613" y="3190133"/>
            <a:ext cx="66675" cy="714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" name="Line 494"/>
          <p:cNvSpPr>
            <a:spLocks noChangeShapeType="1"/>
          </p:cNvSpPr>
          <p:nvPr/>
        </p:nvSpPr>
        <p:spPr bwMode="auto">
          <a:xfrm flipV="1">
            <a:off x="1101725" y="3204420"/>
            <a:ext cx="65088" cy="666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" name="Line 495"/>
          <p:cNvSpPr>
            <a:spLocks noChangeShapeType="1"/>
          </p:cNvSpPr>
          <p:nvPr/>
        </p:nvSpPr>
        <p:spPr bwMode="auto">
          <a:xfrm flipH="1">
            <a:off x="1119188" y="3221883"/>
            <a:ext cx="50800" cy="523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6" name="Line 496"/>
          <p:cNvSpPr>
            <a:spLocks noChangeShapeType="1"/>
          </p:cNvSpPr>
          <p:nvPr/>
        </p:nvSpPr>
        <p:spPr bwMode="auto">
          <a:xfrm flipV="1">
            <a:off x="1149350" y="3252045"/>
            <a:ext cx="12700" cy="142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7" name="Freeform 497"/>
          <p:cNvSpPr>
            <a:spLocks/>
          </p:cNvSpPr>
          <p:nvPr/>
        </p:nvSpPr>
        <p:spPr bwMode="auto">
          <a:xfrm>
            <a:off x="1076325" y="3177433"/>
            <a:ext cx="93663" cy="98425"/>
          </a:xfrm>
          <a:custGeom>
            <a:avLst/>
            <a:gdLst/>
            <a:ahLst/>
            <a:cxnLst>
              <a:cxn ang="0">
                <a:pos x="28" y="55"/>
              </a:cxn>
              <a:cxn ang="0">
                <a:pos x="19" y="53"/>
              </a:cxn>
              <a:cxn ang="0">
                <a:pos x="12" y="50"/>
              </a:cxn>
              <a:cxn ang="0">
                <a:pos x="6" y="44"/>
              </a:cxn>
              <a:cxn ang="0">
                <a:pos x="2" y="37"/>
              </a:cxn>
              <a:cxn ang="0">
                <a:pos x="0" y="29"/>
              </a:cxn>
              <a:cxn ang="0">
                <a:pos x="0" y="21"/>
              </a:cxn>
              <a:cxn ang="0">
                <a:pos x="4" y="13"/>
              </a:cxn>
              <a:cxn ang="0">
                <a:pos x="8" y="7"/>
              </a:cxn>
              <a:cxn ang="0">
                <a:pos x="16" y="2"/>
              </a:cxn>
              <a:cxn ang="0">
                <a:pos x="23" y="0"/>
              </a:cxn>
              <a:cxn ang="0">
                <a:pos x="31" y="0"/>
              </a:cxn>
              <a:cxn ang="0">
                <a:pos x="40" y="2"/>
              </a:cxn>
              <a:cxn ang="0">
                <a:pos x="46" y="7"/>
              </a:cxn>
              <a:cxn ang="0">
                <a:pos x="52" y="13"/>
              </a:cxn>
              <a:cxn ang="0">
                <a:pos x="55" y="21"/>
              </a:cxn>
              <a:cxn ang="0">
                <a:pos x="55" y="29"/>
              </a:cxn>
              <a:cxn ang="0">
                <a:pos x="54" y="37"/>
              </a:cxn>
              <a:cxn ang="0">
                <a:pos x="49" y="44"/>
              </a:cxn>
              <a:cxn ang="0">
                <a:pos x="43" y="50"/>
              </a:cxn>
              <a:cxn ang="0">
                <a:pos x="36" y="53"/>
              </a:cxn>
              <a:cxn ang="0">
                <a:pos x="28" y="55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19" y="53"/>
                </a:lnTo>
                <a:lnTo>
                  <a:pt x="12" y="50"/>
                </a:lnTo>
                <a:lnTo>
                  <a:pt x="6" y="44"/>
                </a:lnTo>
                <a:lnTo>
                  <a:pt x="2" y="37"/>
                </a:lnTo>
                <a:lnTo>
                  <a:pt x="0" y="29"/>
                </a:lnTo>
                <a:lnTo>
                  <a:pt x="0" y="21"/>
                </a:lnTo>
                <a:lnTo>
                  <a:pt x="4" y="13"/>
                </a:lnTo>
                <a:lnTo>
                  <a:pt x="8" y="7"/>
                </a:lnTo>
                <a:lnTo>
                  <a:pt x="16" y="2"/>
                </a:lnTo>
                <a:lnTo>
                  <a:pt x="23" y="0"/>
                </a:lnTo>
                <a:lnTo>
                  <a:pt x="31" y="0"/>
                </a:lnTo>
                <a:lnTo>
                  <a:pt x="40" y="2"/>
                </a:lnTo>
                <a:lnTo>
                  <a:pt x="46" y="7"/>
                </a:lnTo>
                <a:lnTo>
                  <a:pt x="52" y="13"/>
                </a:lnTo>
                <a:lnTo>
                  <a:pt x="55" y="21"/>
                </a:lnTo>
                <a:lnTo>
                  <a:pt x="55" y="29"/>
                </a:lnTo>
                <a:lnTo>
                  <a:pt x="54" y="37"/>
                </a:lnTo>
                <a:lnTo>
                  <a:pt x="49" y="44"/>
                </a:lnTo>
                <a:lnTo>
                  <a:pt x="43" y="50"/>
                </a:lnTo>
                <a:lnTo>
                  <a:pt x="36" y="53"/>
                </a:lnTo>
                <a:lnTo>
                  <a:pt x="28" y="55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8" name="Line 498"/>
          <p:cNvSpPr>
            <a:spLocks noChangeShapeType="1"/>
          </p:cNvSpPr>
          <p:nvPr/>
        </p:nvSpPr>
        <p:spPr bwMode="auto">
          <a:xfrm flipV="1">
            <a:off x="1455738" y="2888508"/>
            <a:ext cx="44450" cy="460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9" name="Line 499"/>
          <p:cNvSpPr>
            <a:spLocks noChangeShapeType="1"/>
          </p:cNvSpPr>
          <p:nvPr/>
        </p:nvSpPr>
        <p:spPr bwMode="auto">
          <a:xfrm flipH="1">
            <a:off x="1458913" y="2891683"/>
            <a:ext cx="60325" cy="635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0" name="Line 500"/>
          <p:cNvSpPr>
            <a:spLocks noChangeShapeType="1"/>
          </p:cNvSpPr>
          <p:nvPr/>
        </p:nvSpPr>
        <p:spPr bwMode="auto">
          <a:xfrm flipV="1">
            <a:off x="1470025" y="2902795"/>
            <a:ext cx="61913" cy="619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" name="Line 501"/>
          <p:cNvSpPr>
            <a:spLocks noChangeShapeType="1"/>
          </p:cNvSpPr>
          <p:nvPr/>
        </p:nvSpPr>
        <p:spPr bwMode="auto">
          <a:xfrm flipH="1">
            <a:off x="1481138" y="2915495"/>
            <a:ext cx="58737" cy="619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" name="Line 502"/>
          <p:cNvSpPr>
            <a:spLocks noChangeShapeType="1"/>
          </p:cNvSpPr>
          <p:nvPr/>
        </p:nvSpPr>
        <p:spPr bwMode="auto">
          <a:xfrm flipV="1">
            <a:off x="1498600" y="2932958"/>
            <a:ext cx="46038" cy="476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" name="Freeform 503"/>
          <p:cNvSpPr>
            <a:spLocks/>
          </p:cNvSpPr>
          <p:nvPr/>
        </p:nvSpPr>
        <p:spPr bwMode="auto">
          <a:xfrm>
            <a:off x="1474788" y="2972645"/>
            <a:ext cx="25400" cy="7938"/>
          </a:xfrm>
          <a:custGeom>
            <a:avLst/>
            <a:gdLst/>
            <a:ahLst/>
            <a:cxnLst>
              <a:cxn ang="0">
                <a:pos x="15" y="5"/>
              </a:cxn>
              <a:cxn ang="0">
                <a:pos x="7" y="4"/>
              </a:cxn>
              <a:cxn ang="0">
                <a:pos x="0" y="0"/>
              </a:cxn>
            </a:cxnLst>
            <a:rect l="0" t="0" r="r" b="b"/>
            <a:pathLst>
              <a:path w="15" h="5">
                <a:moveTo>
                  <a:pt x="15" y="5"/>
                </a:moveTo>
                <a:lnTo>
                  <a:pt x="7" y="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" name="Freeform 504"/>
          <p:cNvSpPr>
            <a:spLocks/>
          </p:cNvSpPr>
          <p:nvPr/>
        </p:nvSpPr>
        <p:spPr bwMode="auto">
          <a:xfrm>
            <a:off x="1455738" y="2888508"/>
            <a:ext cx="88900" cy="92075"/>
          </a:xfrm>
          <a:custGeom>
            <a:avLst/>
            <a:gdLst/>
            <a:ahLst/>
            <a:cxnLst>
              <a:cxn ang="0">
                <a:pos x="4" y="40"/>
              </a:cxn>
              <a:cxn ang="0">
                <a:pos x="1" y="34"/>
              </a:cxn>
              <a:cxn ang="0">
                <a:pos x="0" y="26"/>
              </a:cxn>
              <a:cxn ang="0">
                <a:pos x="1" y="18"/>
              </a:cxn>
              <a:cxn ang="0">
                <a:pos x="5" y="11"/>
              </a:cxn>
              <a:cxn ang="0">
                <a:pos x="11" y="5"/>
              </a:cxn>
              <a:cxn ang="0">
                <a:pos x="18" y="1"/>
              </a:cxn>
              <a:cxn ang="0">
                <a:pos x="26" y="0"/>
              </a:cxn>
              <a:cxn ang="0">
                <a:pos x="34" y="1"/>
              </a:cxn>
              <a:cxn ang="0">
                <a:pos x="41" y="5"/>
              </a:cxn>
              <a:cxn ang="0">
                <a:pos x="47" y="11"/>
              </a:cxn>
              <a:cxn ang="0">
                <a:pos x="51" y="18"/>
              </a:cxn>
              <a:cxn ang="0">
                <a:pos x="52" y="26"/>
              </a:cxn>
              <a:cxn ang="0">
                <a:pos x="51" y="34"/>
              </a:cxn>
              <a:cxn ang="0">
                <a:pos x="47" y="41"/>
              </a:cxn>
              <a:cxn ang="0">
                <a:pos x="41" y="47"/>
              </a:cxn>
              <a:cxn ang="0">
                <a:pos x="34" y="51"/>
              </a:cxn>
              <a:cxn ang="0">
                <a:pos x="26" y="52"/>
              </a:cxn>
            </a:cxnLst>
            <a:rect l="0" t="0" r="r" b="b"/>
            <a:pathLst>
              <a:path w="52" h="52">
                <a:moveTo>
                  <a:pt x="4" y="40"/>
                </a:moveTo>
                <a:lnTo>
                  <a:pt x="1" y="34"/>
                </a:lnTo>
                <a:lnTo>
                  <a:pt x="0" y="26"/>
                </a:lnTo>
                <a:lnTo>
                  <a:pt x="1" y="18"/>
                </a:lnTo>
                <a:lnTo>
                  <a:pt x="5" y="11"/>
                </a:lnTo>
                <a:lnTo>
                  <a:pt x="11" y="5"/>
                </a:lnTo>
                <a:lnTo>
                  <a:pt x="18" y="1"/>
                </a:lnTo>
                <a:lnTo>
                  <a:pt x="26" y="0"/>
                </a:lnTo>
                <a:lnTo>
                  <a:pt x="34" y="1"/>
                </a:lnTo>
                <a:lnTo>
                  <a:pt x="41" y="5"/>
                </a:lnTo>
                <a:lnTo>
                  <a:pt x="47" y="11"/>
                </a:lnTo>
                <a:lnTo>
                  <a:pt x="51" y="18"/>
                </a:lnTo>
                <a:lnTo>
                  <a:pt x="52" y="26"/>
                </a:lnTo>
                <a:lnTo>
                  <a:pt x="51" y="34"/>
                </a:lnTo>
                <a:lnTo>
                  <a:pt x="47" y="41"/>
                </a:lnTo>
                <a:lnTo>
                  <a:pt x="41" y="47"/>
                </a:lnTo>
                <a:lnTo>
                  <a:pt x="34" y="51"/>
                </a:lnTo>
                <a:lnTo>
                  <a:pt x="26" y="52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" name="Line 505"/>
          <p:cNvSpPr>
            <a:spLocks noChangeShapeType="1"/>
          </p:cNvSpPr>
          <p:nvPr/>
        </p:nvSpPr>
        <p:spPr bwMode="auto">
          <a:xfrm flipV="1">
            <a:off x="1887538" y="2470995"/>
            <a:ext cx="44450" cy="476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" name="Line 506"/>
          <p:cNvSpPr>
            <a:spLocks noChangeShapeType="1"/>
          </p:cNvSpPr>
          <p:nvPr/>
        </p:nvSpPr>
        <p:spPr bwMode="auto">
          <a:xfrm flipH="1">
            <a:off x="1890713" y="2474170"/>
            <a:ext cx="58737" cy="635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7" name="Line 507"/>
          <p:cNvSpPr>
            <a:spLocks noChangeShapeType="1"/>
          </p:cNvSpPr>
          <p:nvPr/>
        </p:nvSpPr>
        <p:spPr bwMode="auto">
          <a:xfrm flipV="1">
            <a:off x="1900238" y="2485283"/>
            <a:ext cx="61912" cy="635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8" name="Line 508"/>
          <p:cNvSpPr>
            <a:spLocks noChangeShapeType="1"/>
          </p:cNvSpPr>
          <p:nvPr/>
        </p:nvSpPr>
        <p:spPr bwMode="auto">
          <a:xfrm flipH="1">
            <a:off x="1912938" y="2497983"/>
            <a:ext cx="57150" cy="6191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9" name="Line 509"/>
          <p:cNvSpPr>
            <a:spLocks noChangeShapeType="1"/>
          </p:cNvSpPr>
          <p:nvPr/>
        </p:nvSpPr>
        <p:spPr bwMode="auto">
          <a:xfrm flipV="1">
            <a:off x="1930400" y="2517033"/>
            <a:ext cx="46038" cy="460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0" name="Freeform 510"/>
          <p:cNvSpPr>
            <a:spLocks/>
          </p:cNvSpPr>
          <p:nvPr/>
        </p:nvSpPr>
        <p:spPr bwMode="auto">
          <a:xfrm>
            <a:off x="1887538" y="2470995"/>
            <a:ext cx="88900" cy="92075"/>
          </a:xfrm>
          <a:custGeom>
            <a:avLst/>
            <a:gdLst/>
            <a:ahLst/>
            <a:cxnLst>
              <a:cxn ang="0">
                <a:pos x="26" y="52"/>
              </a:cxn>
              <a:cxn ang="0">
                <a:pos x="18" y="51"/>
              </a:cxn>
              <a:cxn ang="0">
                <a:pos x="11" y="47"/>
              </a:cxn>
              <a:cxn ang="0">
                <a:pos x="5" y="41"/>
              </a:cxn>
              <a:cxn ang="0">
                <a:pos x="1" y="34"/>
              </a:cxn>
              <a:cxn ang="0">
                <a:pos x="0" y="26"/>
              </a:cxn>
              <a:cxn ang="0">
                <a:pos x="1" y="18"/>
              </a:cxn>
              <a:cxn ang="0">
                <a:pos x="5" y="11"/>
              </a:cxn>
              <a:cxn ang="0">
                <a:pos x="11" y="5"/>
              </a:cxn>
              <a:cxn ang="0">
                <a:pos x="18" y="1"/>
              </a:cxn>
              <a:cxn ang="0">
                <a:pos x="26" y="0"/>
              </a:cxn>
              <a:cxn ang="0">
                <a:pos x="34" y="1"/>
              </a:cxn>
              <a:cxn ang="0">
                <a:pos x="41" y="5"/>
              </a:cxn>
              <a:cxn ang="0">
                <a:pos x="47" y="11"/>
              </a:cxn>
              <a:cxn ang="0">
                <a:pos x="50" y="18"/>
              </a:cxn>
              <a:cxn ang="0">
                <a:pos x="52" y="26"/>
              </a:cxn>
              <a:cxn ang="0">
                <a:pos x="50" y="34"/>
              </a:cxn>
              <a:cxn ang="0">
                <a:pos x="47" y="41"/>
              </a:cxn>
              <a:cxn ang="0">
                <a:pos x="41" y="47"/>
              </a:cxn>
              <a:cxn ang="0">
                <a:pos x="34" y="51"/>
              </a:cxn>
              <a:cxn ang="0">
                <a:pos x="26" y="52"/>
              </a:cxn>
            </a:cxnLst>
            <a:rect l="0" t="0" r="r" b="b"/>
            <a:pathLst>
              <a:path w="52" h="52">
                <a:moveTo>
                  <a:pt x="26" y="52"/>
                </a:moveTo>
                <a:lnTo>
                  <a:pt x="18" y="51"/>
                </a:lnTo>
                <a:lnTo>
                  <a:pt x="11" y="47"/>
                </a:lnTo>
                <a:lnTo>
                  <a:pt x="5" y="41"/>
                </a:lnTo>
                <a:lnTo>
                  <a:pt x="1" y="34"/>
                </a:lnTo>
                <a:lnTo>
                  <a:pt x="0" y="26"/>
                </a:lnTo>
                <a:lnTo>
                  <a:pt x="1" y="18"/>
                </a:lnTo>
                <a:lnTo>
                  <a:pt x="5" y="11"/>
                </a:lnTo>
                <a:lnTo>
                  <a:pt x="11" y="5"/>
                </a:lnTo>
                <a:lnTo>
                  <a:pt x="18" y="1"/>
                </a:lnTo>
                <a:lnTo>
                  <a:pt x="26" y="0"/>
                </a:lnTo>
                <a:lnTo>
                  <a:pt x="34" y="1"/>
                </a:lnTo>
                <a:lnTo>
                  <a:pt x="41" y="5"/>
                </a:lnTo>
                <a:lnTo>
                  <a:pt x="47" y="11"/>
                </a:lnTo>
                <a:lnTo>
                  <a:pt x="50" y="18"/>
                </a:lnTo>
                <a:lnTo>
                  <a:pt x="52" y="26"/>
                </a:lnTo>
                <a:lnTo>
                  <a:pt x="50" y="34"/>
                </a:lnTo>
                <a:lnTo>
                  <a:pt x="47" y="41"/>
                </a:lnTo>
                <a:lnTo>
                  <a:pt x="41" y="47"/>
                </a:lnTo>
                <a:lnTo>
                  <a:pt x="34" y="51"/>
                </a:lnTo>
                <a:lnTo>
                  <a:pt x="26" y="52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1" name="Line 511"/>
          <p:cNvSpPr>
            <a:spLocks noChangeShapeType="1"/>
          </p:cNvSpPr>
          <p:nvPr/>
        </p:nvSpPr>
        <p:spPr bwMode="auto">
          <a:xfrm flipV="1">
            <a:off x="1325563" y="3477470"/>
            <a:ext cx="44450" cy="460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" name="Line 512"/>
          <p:cNvSpPr>
            <a:spLocks noChangeShapeType="1"/>
          </p:cNvSpPr>
          <p:nvPr/>
        </p:nvSpPr>
        <p:spPr bwMode="auto">
          <a:xfrm flipH="1">
            <a:off x="1331913" y="3480645"/>
            <a:ext cx="57150" cy="619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" name="Line 513"/>
          <p:cNvSpPr>
            <a:spLocks noChangeShapeType="1"/>
          </p:cNvSpPr>
          <p:nvPr/>
        </p:nvSpPr>
        <p:spPr bwMode="auto">
          <a:xfrm flipV="1">
            <a:off x="1339850" y="3490170"/>
            <a:ext cx="61913" cy="666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" name="Line 514"/>
          <p:cNvSpPr>
            <a:spLocks noChangeShapeType="1"/>
          </p:cNvSpPr>
          <p:nvPr/>
        </p:nvSpPr>
        <p:spPr bwMode="auto">
          <a:xfrm flipH="1">
            <a:off x="1354138" y="3504458"/>
            <a:ext cx="57150" cy="603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" name="Line 515"/>
          <p:cNvSpPr>
            <a:spLocks noChangeShapeType="1"/>
          </p:cNvSpPr>
          <p:nvPr/>
        </p:nvSpPr>
        <p:spPr bwMode="auto">
          <a:xfrm flipV="1">
            <a:off x="1370013" y="3523508"/>
            <a:ext cx="44450" cy="476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" name="Freeform 516"/>
          <p:cNvSpPr>
            <a:spLocks/>
          </p:cNvSpPr>
          <p:nvPr/>
        </p:nvSpPr>
        <p:spPr bwMode="auto">
          <a:xfrm>
            <a:off x="1325563" y="3486995"/>
            <a:ext cx="44450" cy="84138"/>
          </a:xfrm>
          <a:custGeom>
            <a:avLst/>
            <a:gdLst/>
            <a:ahLst/>
            <a:cxnLst>
              <a:cxn ang="0">
                <a:pos x="26" y="47"/>
              </a:cxn>
              <a:cxn ang="0">
                <a:pos x="18" y="45"/>
              </a:cxn>
              <a:cxn ang="0">
                <a:pos x="11" y="42"/>
              </a:cxn>
              <a:cxn ang="0">
                <a:pos x="5" y="36"/>
              </a:cxn>
              <a:cxn ang="0">
                <a:pos x="2" y="29"/>
              </a:cxn>
              <a:cxn ang="0">
                <a:pos x="0" y="21"/>
              </a:cxn>
              <a:cxn ang="0">
                <a:pos x="2" y="13"/>
              </a:cxn>
              <a:cxn ang="0">
                <a:pos x="5" y="6"/>
              </a:cxn>
              <a:cxn ang="0">
                <a:pos x="11" y="0"/>
              </a:cxn>
            </a:cxnLst>
            <a:rect l="0" t="0" r="r" b="b"/>
            <a:pathLst>
              <a:path w="26" h="47">
                <a:moveTo>
                  <a:pt x="26" y="47"/>
                </a:moveTo>
                <a:lnTo>
                  <a:pt x="18" y="45"/>
                </a:lnTo>
                <a:lnTo>
                  <a:pt x="11" y="42"/>
                </a:lnTo>
                <a:lnTo>
                  <a:pt x="5" y="36"/>
                </a:lnTo>
                <a:lnTo>
                  <a:pt x="2" y="29"/>
                </a:lnTo>
                <a:lnTo>
                  <a:pt x="0" y="21"/>
                </a:lnTo>
                <a:lnTo>
                  <a:pt x="2" y="13"/>
                </a:lnTo>
                <a:lnTo>
                  <a:pt x="5" y="6"/>
                </a:lnTo>
                <a:lnTo>
                  <a:pt x="11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" name="Freeform 517"/>
          <p:cNvSpPr>
            <a:spLocks/>
          </p:cNvSpPr>
          <p:nvPr/>
        </p:nvSpPr>
        <p:spPr bwMode="auto">
          <a:xfrm>
            <a:off x="1363663" y="3477470"/>
            <a:ext cx="50800" cy="936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" y="0"/>
              </a:cxn>
              <a:cxn ang="0">
                <a:pos x="12" y="1"/>
              </a:cxn>
              <a:cxn ang="0">
                <a:pos x="19" y="5"/>
              </a:cxn>
              <a:cxn ang="0">
                <a:pos x="25" y="11"/>
              </a:cxn>
              <a:cxn ang="0">
                <a:pos x="29" y="18"/>
              </a:cxn>
              <a:cxn ang="0">
                <a:pos x="30" y="26"/>
              </a:cxn>
              <a:cxn ang="0">
                <a:pos x="29" y="34"/>
              </a:cxn>
              <a:cxn ang="0">
                <a:pos x="25" y="41"/>
              </a:cxn>
              <a:cxn ang="0">
                <a:pos x="19" y="47"/>
              </a:cxn>
              <a:cxn ang="0">
                <a:pos x="12" y="50"/>
              </a:cxn>
              <a:cxn ang="0">
                <a:pos x="4" y="52"/>
              </a:cxn>
            </a:cxnLst>
            <a:rect l="0" t="0" r="r" b="b"/>
            <a:pathLst>
              <a:path w="30" h="52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19" y="5"/>
                </a:lnTo>
                <a:lnTo>
                  <a:pt x="25" y="11"/>
                </a:lnTo>
                <a:lnTo>
                  <a:pt x="29" y="18"/>
                </a:lnTo>
                <a:lnTo>
                  <a:pt x="30" y="26"/>
                </a:lnTo>
                <a:lnTo>
                  <a:pt x="29" y="34"/>
                </a:lnTo>
                <a:lnTo>
                  <a:pt x="25" y="41"/>
                </a:lnTo>
                <a:lnTo>
                  <a:pt x="19" y="47"/>
                </a:lnTo>
                <a:lnTo>
                  <a:pt x="12" y="50"/>
                </a:lnTo>
                <a:lnTo>
                  <a:pt x="4" y="52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" name="Line 518"/>
          <p:cNvSpPr>
            <a:spLocks noChangeShapeType="1"/>
          </p:cNvSpPr>
          <p:nvPr/>
        </p:nvSpPr>
        <p:spPr bwMode="auto">
          <a:xfrm flipV="1">
            <a:off x="928688" y="3055195"/>
            <a:ext cx="44450" cy="444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" name="Line 519"/>
          <p:cNvSpPr>
            <a:spLocks noChangeShapeType="1"/>
          </p:cNvSpPr>
          <p:nvPr/>
        </p:nvSpPr>
        <p:spPr bwMode="auto">
          <a:xfrm flipH="1">
            <a:off x="935038" y="3058370"/>
            <a:ext cx="55562" cy="587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" name="Line 520"/>
          <p:cNvSpPr>
            <a:spLocks noChangeShapeType="1"/>
          </p:cNvSpPr>
          <p:nvPr/>
        </p:nvSpPr>
        <p:spPr bwMode="auto">
          <a:xfrm flipV="1">
            <a:off x="942975" y="3066308"/>
            <a:ext cx="61913" cy="650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" name="Line 521"/>
          <p:cNvSpPr>
            <a:spLocks noChangeShapeType="1"/>
          </p:cNvSpPr>
          <p:nvPr/>
        </p:nvSpPr>
        <p:spPr bwMode="auto">
          <a:xfrm flipH="1">
            <a:off x="957263" y="3079008"/>
            <a:ext cx="55562" cy="6191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" name="Line 522"/>
          <p:cNvSpPr>
            <a:spLocks noChangeShapeType="1"/>
          </p:cNvSpPr>
          <p:nvPr/>
        </p:nvSpPr>
        <p:spPr bwMode="auto">
          <a:xfrm flipV="1">
            <a:off x="973138" y="3115520"/>
            <a:ext cx="28575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" name="Line 523"/>
          <p:cNvSpPr>
            <a:spLocks noChangeShapeType="1"/>
          </p:cNvSpPr>
          <p:nvPr/>
        </p:nvSpPr>
        <p:spPr bwMode="auto">
          <a:xfrm>
            <a:off x="1014413" y="3101233"/>
            <a:ext cx="1587" cy="15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" name="Freeform 524"/>
          <p:cNvSpPr>
            <a:spLocks/>
          </p:cNvSpPr>
          <p:nvPr/>
        </p:nvSpPr>
        <p:spPr bwMode="auto">
          <a:xfrm>
            <a:off x="928688" y="3055195"/>
            <a:ext cx="87312" cy="88900"/>
          </a:xfrm>
          <a:custGeom>
            <a:avLst/>
            <a:gdLst/>
            <a:ahLst/>
            <a:cxnLst>
              <a:cxn ang="0">
                <a:pos x="26" y="50"/>
              </a:cxn>
              <a:cxn ang="0">
                <a:pos x="18" y="49"/>
              </a:cxn>
              <a:cxn ang="0">
                <a:pos x="11" y="46"/>
              </a:cxn>
              <a:cxn ang="0">
                <a:pos x="5" y="40"/>
              </a:cxn>
              <a:cxn ang="0">
                <a:pos x="2" y="33"/>
              </a:cxn>
              <a:cxn ang="0">
                <a:pos x="0" y="25"/>
              </a:cxn>
              <a:cxn ang="0">
                <a:pos x="2" y="17"/>
              </a:cxn>
              <a:cxn ang="0">
                <a:pos x="5" y="10"/>
              </a:cxn>
              <a:cxn ang="0">
                <a:pos x="11" y="4"/>
              </a:cxn>
              <a:cxn ang="0">
                <a:pos x="18" y="1"/>
              </a:cxn>
              <a:cxn ang="0">
                <a:pos x="26" y="0"/>
              </a:cxn>
              <a:cxn ang="0">
                <a:pos x="34" y="1"/>
              </a:cxn>
              <a:cxn ang="0">
                <a:pos x="41" y="4"/>
              </a:cxn>
              <a:cxn ang="0">
                <a:pos x="46" y="10"/>
              </a:cxn>
              <a:cxn ang="0">
                <a:pos x="50" y="17"/>
              </a:cxn>
              <a:cxn ang="0">
                <a:pos x="51" y="25"/>
              </a:cxn>
              <a:cxn ang="0">
                <a:pos x="51" y="26"/>
              </a:cxn>
            </a:cxnLst>
            <a:rect l="0" t="0" r="r" b="b"/>
            <a:pathLst>
              <a:path w="51" h="50">
                <a:moveTo>
                  <a:pt x="26" y="50"/>
                </a:moveTo>
                <a:lnTo>
                  <a:pt x="18" y="49"/>
                </a:lnTo>
                <a:lnTo>
                  <a:pt x="11" y="46"/>
                </a:lnTo>
                <a:lnTo>
                  <a:pt x="5" y="40"/>
                </a:lnTo>
                <a:lnTo>
                  <a:pt x="2" y="33"/>
                </a:lnTo>
                <a:lnTo>
                  <a:pt x="0" y="25"/>
                </a:lnTo>
                <a:lnTo>
                  <a:pt x="2" y="17"/>
                </a:lnTo>
                <a:lnTo>
                  <a:pt x="5" y="10"/>
                </a:lnTo>
                <a:lnTo>
                  <a:pt x="11" y="4"/>
                </a:lnTo>
                <a:lnTo>
                  <a:pt x="18" y="1"/>
                </a:lnTo>
                <a:lnTo>
                  <a:pt x="26" y="0"/>
                </a:lnTo>
                <a:lnTo>
                  <a:pt x="34" y="1"/>
                </a:lnTo>
                <a:lnTo>
                  <a:pt x="41" y="4"/>
                </a:lnTo>
                <a:lnTo>
                  <a:pt x="46" y="10"/>
                </a:lnTo>
                <a:lnTo>
                  <a:pt x="50" y="17"/>
                </a:lnTo>
                <a:lnTo>
                  <a:pt x="51" y="25"/>
                </a:lnTo>
                <a:lnTo>
                  <a:pt x="51" y="26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" name="Freeform 525"/>
          <p:cNvSpPr>
            <a:spLocks/>
          </p:cNvSpPr>
          <p:nvPr/>
        </p:nvSpPr>
        <p:spPr bwMode="auto">
          <a:xfrm>
            <a:off x="973138" y="3126633"/>
            <a:ext cx="34925" cy="17462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5" y="6"/>
              </a:cxn>
              <a:cxn ang="0">
                <a:pos x="8" y="9"/>
              </a:cxn>
              <a:cxn ang="0">
                <a:pos x="0" y="10"/>
              </a:cxn>
            </a:cxnLst>
            <a:rect l="0" t="0" r="r" b="b"/>
            <a:pathLst>
              <a:path w="20" h="10">
                <a:moveTo>
                  <a:pt x="20" y="0"/>
                </a:moveTo>
                <a:lnTo>
                  <a:pt x="15" y="6"/>
                </a:lnTo>
                <a:lnTo>
                  <a:pt x="8" y="9"/>
                </a:lnTo>
                <a:lnTo>
                  <a:pt x="0" y="1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" name="Line 526"/>
          <p:cNvSpPr>
            <a:spLocks noChangeShapeType="1"/>
          </p:cNvSpPr>
          <p:nvPr/>
        </p:nvSpPr>
        <p:spPr bwMode="auto">
          <a:xfrm flipV="1">
            <a:off x="1506538" y="4012458"/>
            <a:ext cx="41275" cy="444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" name="Line 527"/>
          <p:cNvSpPr>
            <a:spLocks noChangeShapeType="1"/>
          </p:cNvSpPr>
          <p:nvPr/>
        </p:nvSpPr>
        <p:spPr bwMode="auto">
          <a:xfrm flipH="1">
            <a:off x="1511300" y="4017220"/>
            <a:ext cx="55563" cy="587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" name="Line 528"/>
          <p:cNvSpPr>
            <a:spLocks noChangeShapeType="1"/>
          </p:cNvSpPr>
          <p:nvPr/>
        </p:nvSpPr>
        <p:spPr bwMode="auto">
          <a:xfrm flipV="1">
            <a:off x="1519238" y="4025158"/>
            <a:ext cx="61912" cy="650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" name="Line 529"/>
          <p:cNvSpPr>
            <a:spLocks noChangeShapeType="1"/>
          </p:cNvSpPr>
          <p:nvPr/>
        </p:nvSpPr>
        <p:spPr bwMode="auto">
          <a:xfrm flipH="1">
            <a:off x="1533525" y="4039445"/>
            <a:ext cx="55563" cy="587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" name="Line 530"/>
          <p:cNvSpPr>
            <a:spLocks noChangeShapeType="1"/>
          </p:cNvSpPr>
          <p:nvPr/>
        </p:nvSpPr>
        <p:spPr bwMode="auto">
          <a:xfrm flipV="1">
            <a:off x="1879600" y="2985345"/>
            <a:ext cx="20638" cy="206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1" name="Line 531"/>
          <p:cNvSpPr>
            <a:spLocks noChangeShapeType="1"/>
          </p:cNvSpPr>
          <p:nvPr/>
        </p:nvSpPr>
        <p:spPr bwMode="auto">
          <a:xfrm flipV="1">
            <a:off x="1905000" y="2964708"/>
            <a:ext cx="15875" cy="158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" name="Line 532"/>
          <p:cNvSpPr>
            <a:spLocks noChangeShapeType="1"/>
          </p:cNvSpPr>
          <p:nvPr/>
        </p:nvSpPr>
        <p:spPr bwMode="auto">
          <a:xfrm flipH="1">
            <a:off x="1882775" y="2969470"/>
            <a:ext cx="57150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" name="Line 533"/>
          <p:cNvSpPr>
            <a:spLocks noChangeShapeType="1"/>
          </p:cNvSpPr>
          <p:nvPr/>
        </p:nvSpPr>
        <p:spPr bwMode="auto">
          <a:xfrm flipV="1">
            <a:off x="1892300" y="2977408"/>
            <a:ext cx="60325" cy="635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4" name="Line 534"/>
          <p:cNvSpPr>
            <a:spLocks noChangeShapeType="1"/>
          </p:cNvSpPr>
          <p:nvPr/>
        </p:nvSpPr>
        <p:spPr bwMode="auto">
          <a:xfrm flipH="1">
            <a:off x="1905000" y="2991695"/>
            <a:ext cx="55563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5" name="Line 535"/>
          <p:cNvSpPr>
            <a:spLocks noChangeShapeType="1"/>
          </p:cNvSpPr>
          <p:nvPr/>
        </p:nvSpPr>
        <p:spPr bwMode="auto">
          <a:xfrm flipV="1">
            <a:off x="1924050" y="3012333"/>
            <a:ext cx="41275" cy="396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6" name="Freeform 536"/>
          <p:cNvSpPr>
            <a:spLocks/>
          </p:cNvSpPr>
          <p:nvPr/>
        </p:nvSpPr>
        <p:spPr bwMode="auto">
          <a:xfrm>
            <a:off x="1879600" y="2983758"/>
            <a:ext cx="42863" cy="68262"/>
          </a:xfrm>
          <a:custGeom>
            <a:avLst/>
            <a:gdLst/>
            <a:ahLst/>
            <a:cxnLst>
              <a:cxn ang="0">
                <a:pos x="25" y="39"/>
              </a:cxn>
              <a:cxn ang="0">
                <a:pos x="17" y="38"/>
              </a:cxn>
              <a:cxn ang="0">
                <a:pos x="10" y="34"/>
              </a:cxn>
              <a:cxn ang="0">
                <a:pos x="5" y="29"/>
              </a:cxn>
              <a:cxn ang="0">
                <a:pos x="2" y="22"/>
              </a:cxn>
              <a:cxn ang="0">
                <a:pos x="0" y="15"/>
              </a:cxn>
              <a:cxn ang="0">
                <a:pos x="2" y="7"/>
              </a:cxn>
              <a:cxn ang="0">
                <a:pos x="5" y="0"/>
              </a:cxn>
            </a:cxnLst>
            <a:rect l="0" t="0" r="r" b="b"/>
            <a:pathLst>
              <a:path w="25" h="39">
                <a:moveTo>
                  <a:pt x="25" y="39"/>
                </a:moveTo>
                <a:lnTo>
                  <a:pt x="17" y="38"/>
                </a:lnTo>
                <a:lnTo>
                  <a:pt x="10" y="34"/>
                </a:lnTo>
                <a:lnTo>
                  <a:pt x="5" y="29"/>
                </a:lnTo>
                <a:lnTo>
                  <a:pt x="2" y="22"/>
                </a:lnTo>
                <a:lnTo>
                  <a:pt x="0" y="15"/>
                </a:lnTo>
                <a:lnTo>
                  <a:pt x="2" y="7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7" name="Freeform 537"/>
          <p:cNvSpPr>
            <a:spLocks/>
          </p:cNvSpPr>
          <p:nvPr/>
        </p:nvSpPr>
        <p:spPr bwMode="auto">
          <a:xfrm>
            <a:off x="1905000" y="2964708"/>
            <a:ext cx="60325" cy="8731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1"/>
              </a:cxn>
              <a:cxn ang="0">
                <a:pos x="10" y="0"/>
              </a:cxn>
              <a:cxn ang="0">
                <a:pos x="17" y="1"/>
              </a:cxn>
              <a:cxn ang="0">
                <a:pos x="25" y="4"/>
              </a:cxn>
              <a:cxn ang="0">
                <a:pos x="30" y="10"/>
              </a:cxn>
              <a:cxn ang="0">
                <a:pos x="33" y="17"/>
              </a:cxn>
              <a:cxn ang="0">
                <a:pos x="35" y="25"/>
              </a:cxn>
              <a:cxn ang="0">
                <a:pos x="33" y="32"/>
              </a:cxn>
              <a:cxn ang="0">
                <a:pos x="30" y="39"/>
              </a:cxn>
              <a:cxn ang="0">
                <a:pos x="25" y="44"/>
              </a:cxn>
              <a:cxn ang="0">
                <a:pos x="17" y="48"/>
              </a:cxn>
              <a:cxn ang="0">
                <a:pos x="10" y="49"/>
              </a:cxn>
            </a:cxnLst>
            <a:rect l="0" t="0" r="r" b="b"/>
            <a:pathLst>
              <a:path w="35" h="49">
                <a:moveTo>
                  <a:pt x="0" y="2"/>
                </a:moveTo>
                <a:lnTo>
                  <a:pt x="2" y="1"/>
                </a:lnTo>
                <a:lnTo>
                  <a:pt x="10" y="0"/>
                </a:lnTo>
                <a:lnTo>
                  <a:pt x="17" y="1"/>
                </a:lnTo>
                <a:lnTo>
                  <a:pt x="25" y="4"/>
                </a:lnTo>
                <a:lnTo>
                  <a:pt x="30" y="10"/>
                </a:lnTo>
                <a:lnTo>
                  <a:pt x="33" y="17"/>
                </a:lnTo>
                <a:lnTo>
                  <a:pt x="35" y="25"/>
                </a:lnTo>
                <a:lnTo>
                  <a:pt x="33" y="32"/>
                </a:lnTo>
                <a:lnTo>
                  <a:pt x="30" y="39"/>
                </a:lnTo>
                <a:lnTo>
                  <a:pt x="25" y="44"/>
                </a:lnTo>
                <a:lnTo>
                  <a:pt x="17" y="48"/>
                </a:lnTo>
                <a:lnTo>
                  <a:pt x="10" y="49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8" name="Line 538"/>
          <p:cNvSpPr>
            <a:spLocks noChangeShapeType="1"/>
          </p:cNvSpPr>
          <p:nvPr/>
        </p:nvSpPr>
        <p:spPr bwMode="auto">
          <a:xfrm flipV="1">
            <a:off x="1749425" y="3518745"/>
            <a:ext cx="39688" cy="396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9" name="Line 539"/>
          <p:cNvSpPr>
            <a:spLocks noChangeShapeType="1"/>
          </p:cNvSpPr>
          <p:nvPr/>
        </p:nvSpPr>
        <p:spPr bwMode="auto">
          <a:xfrm flipH="1">
            <a:off x="1757363" y="3521920"/>
            <a:ext cx="50800" cy="523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" name="Line 540"/>
          <p:cNvSpPr>
            <a:spLocks noChangeShapeType="1"/>
          </p:cNvSpPr>
          <p:nvPr/>
        </p:nvSpPr>
        <p:spPr bwMode="auto">
          <a:xfrm flipV="1">
            <a:off x="1762125" y="3531445"/>
            <a:ext cx="58738" cy="603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" name="Line 541"/>
          <p:cNvSpPr>
            <a:spLocks noChangeShapeType="1"/>
          </p:cNvSpPr>
          <p:nvPr/>
        </p:nvSpPr>
        <p:spPr bwMode="auto">
          <a:xfrm flipH="1">
            <a:off x="1776413" y="3544145"/>
            <a:ext cx="52387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" name="Line 542"/>
          <p:cNvSpPr>
            <a:spLocks noChangeShapeType="1"/>
          </p:cNvSpPr>
          <p:nvPr/>
        </p:nvSpPr>
        <p:spPr bwMode="auto">
          <a:xfrm flipV="1">
            <a:off x="1792288" y="3563195"/>
            <a:ext cx="41275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" name="Freeform 543"/>
          <p:cNvSpPr>
            <a:spLocks/>
          </p:cNvSpPr>
          <p:nvPr/>
        </p:nvSpPr>
        <p:spPr bwMode="auto">
          <a:xfrm>
            <a:off x="1760538" y="3590183"/>
            <a:ext cx="30162" cy="14287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11" y="7"/>
              </a:cxn>
              <a:cxn ang="0">
                <a:pos x="4" y="3"/>
              </a:cxn>
              <a:cxn ang="0">
                <a:pos x="0" y="0"/>
              </a:cxn>
            </a:cxnLst>
            <a:rect l="0" t="0" r="r" b="b"/>
            <a:pathLst>
              <a:path w="18" h="8">
                <a:moveTo>
                  <a:pt x="18" y="8"/>
                </a:moveTo>
                <a:lnTo>
                  <a:pt x="11" y="7"/>
                </a:ln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" name="Freeform 544"/>
          <p:cNvSpPr>
            <a:spLocks/>
          </p:cNvSpPr>
          <p:nvPr/>
        </p:nvSpPr>
        <p:spPr bwMode="auto">
          <a:xfrm>
            <a:off x="1749425" y="3518745"/>
            <a:ext cx="84138" cy="85725"/>
          </a:xfrm>
          <a:custGeom>
            <a:avLst/>
            <a:gdLst/>
            <a:ahLst/>
            <a:cxnLst>
              <a:cxn ang="0">
                <a:pos x="1" y="30"/>
              </a:cxn>
              <a:cxn ang="0">
                <a:pos x="0" y="24"/>
              </a:cxn>
              <a:cxn ang="0">
                <a:pos x="1" y="16"/>
              </a:cxn>
              <a:cxn ang="0">
                <a:pos x="5" y="9"/>
              </a:cxn>
              <a:cxn ang="0">
                <a:pos x="10" y="4"/>
              </a:cxn>
              <a:cxn ang="0">
                <a:pos x="17" y="1"/>
              </a:cxn>
              <a:cxn ang="0">
                <a:pos x="24" y="0"/>
              </a:cxn>
              <a:cxn ang="0">
                <a:pos x="32" y="1"/>
              </a:cxn>
              <a:cxn ang="0">
                <a:pos x="39" y="4"/>
              </a:cxn>
              <a:cxn ang="0">
                <a:pos x="44" y="9"/>
              </a:cxn>
              <a:cxn ang="0">
                <a:pos x="47" y="16"/>
              </a:cxn>
              <a:cxn ang="0">
                <a:pos x="49" y="24"/>
              </a:cxn>
              <a:cxn ang="0">
                <a:pos x="47" y="31"/>
              </a:cxn>
              <a:cxn ang="0">
                <a:pos x="44" y="38"/>
              </a:cxn>
              <a:cxn ang="0">
                <a:pos x="39" y="43"/>
              </a:cxn>
              <a:cxn ang="0">
                <a:pos x="32" y="47"/>
              </a:cxn>
              <a:cxn ang="0">
                <a:pos x="24" y="48"/>
              </a:cxn>
            </a:cxnLst>
            <a:rect l="0" t="0" r="r" b="b"/>
            <a:pathLst>
              <a:path w="49" h="48">
                <a:moveTo>
                  <a:pt x="1" y="30"/>
                </a:moveTo>
                <a:lnTo>
                  <a:pt x="0" y="24"/>
                </a:lnTo>
                <a:lnTo>
                  <a:pt x="1" y="16"/>
                </a:lnTo>
                <a:lnTo>
                  <a:pt x="5" y="9"/>
                </a:lnTo>
                <a:lnTo>
                  <a:pt x="10" y="4"/>
                </a:lnTo>
                <a:lnTo>
                  <a:pt x="17" y="1"/>
                </a:lnTo>
                <a:lnTo>
                  <a:pt x="24" y="0"/>
                </a:lnTo>
                <a:lnTo>
                  <a:pt x="32" y="1"/>
                </a:lnTo>
                <a:lnTo>
                  <a:pt x="39" y="4"/>
                </a:lnTo>
                <a:lnTo>
                  <a:pt x="44" y="9"/>
                </a:lnTo>
                <a:lnTo>
                  <a:pt x="47" y="16"/>
                </a:lnTo>
                <a:lnTo>
                  <a:pt x="49" y="24"/>
                </a:lnTo>
                <a:lnTo>
                  <a:pt x="47" y="31"/>
                </a:lnTo>
                <a:lnTo>
                  <a:pt x="44" y="38"/>
                </a:lnTo>
                <a:lnTo>
                  <a:pt x="39" y="43"/>
                </a:lnTo>
                <a:lnTo>
                  <a:pt x="32" y="47"/>
                </a:lnTo>
                <a:lnTo>
                  <a:pt x="24" y="48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" name="Line 545"/>
          <p:cNvSpPr>
            <a:spLocks noChangeShapeType="1"/>
          </p:cNvSpPr>
          <p:nvPr/>
        </p:nvSpPr>
        <p:spPr bwMode="auto">
          <a:xfrm flipV="1">
            <a:off x="1503363" y="2548783"/>
            <a:ext cx="39687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" name="Line 546"/>
          <p:cNvSpPr>
            <a:spLocks noChangeShapeType="1"/>
          </p:cNvSpPr>
          <p:nvPr/>
        </p:nvSpPr>
        <p:spPr bwMode="auto">
          <a:xfrm flipH="1">
            <a:off x="1506538" y="2553545"/>
            <a:ext cx="55562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" name="Line 547"/>
          <p:cNvSpPr>
            <a:spLocks noChangeShapeType="1"/>
          </p:cNvSpPr>
          <p:nvPr/>
        </p:nvSpPr>
        <p:spPr bwMode="auto">
          <a:xfrm flipV="1">
            <a:off x="1517650" y="2563070"/>
            <a:ext cx="58738" cy="619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" name="Line 548"/>
          <p:cNvSpPr>
            <a:spLocks noChangeShapeType="1"/>
          </p:cNvSpPr>
          <p:nvPr/>
        </p:nvSpPr>
        <p:spPr bwMode="auto">
          <a:xfrm flipH="1">
            <a:off x="1558925" y="2575770"/>
            <a:ext cx="25400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" name="Line 549"/>
          <p:cNvSpPr>
            <a:spLocks noChangeShapeType="1"/>
          </p:cNvSpPr>
          <p:nvPr/>
        </p:nvSpPr>
        <p:spPr bwMode="auto">
          <a:xfrm flipH="1">
            <a:off x="1528763" y="2604345"/>
            <a:ext cx="30162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" name="Line 550"/>
          <p:cNvSpPr>
            <a:spLocks noChangeShapeType="1"/>
          </p:cNvSpPr>
          <p:nvPr/>
        </p:nvSpPr>
        <p:spPr bwMode="auto">
          <a:xfrm flipV="1">
            <a:off x="1547813" y="2620220"/>
            <a:ext cx="15875" cy="158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" name="Line 551"/>
          <p:cNvSpPr>
            <a:spLocks noChangeShapeType="1"/>
          </p:cNvSpPr>
          <p:nvPr/>
        </p:nvSpPr>
        <p:spPr bwMode="auto">
          <a:xfrm flipV="1">
            <a:off x="1576388" y="2596408"/>
            <a:ext cx="11112" cy="1111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" name="Freeform 552"/>
          <p:cNvSpPr>
            <a:spLocks/>
          </p:cNvSpPr>
          <p:nvPr/>
        </p:nvSpPr>
        <p:spPr bwMode="auto">
          <a:xfrm>
            <a:off x="1503363" y="2548783"/>
            <a:ext cx="84137" cy="87312"/>
          </a:xfrm>
          <a:custGeom>
            <a:avLst/>
            <a:gdLst/>
            <a:ahLst/>
            <a:cxnLst>
              <a:cxn ang="0">
                <a:pos x="25" y="49"/>
              </a:cxn>
              <a:cxn ang="0">
                <a:pos x="17" y="48"/>
              </a:cxn>
              <a:cxn ang="0">
                <a:pos x="10" y="44"/>
              </a:cxn>
              <a:cxn ang="0">
                <a:pos x="5" y="39"/>
              </a:cxn>
              <a:cxn ang="0">
                <a:pos x="2" y="32"/>
              </a:cxn>
              <a:cxn ang="0">
                <a:pos x="0" y="25"/>
              </a:cxn>
              <a:cxn ang="0">
                <a:pos x="2" y="17"/>
              </a:cxn>
              <a:cxn ang="0">
                <a:pos x="5" y="10"/>
              </a:cxn>
              <a:cxn ang="0">
                <a:pos x="10" y="5"/>
              </a:cxn>
              <a:cxn ang="0">
                <a:pos x="17" y="2"/>
              </a:cxn>
              <a:cxn ang="0">
                <a:pos x="25" y="0"/>
              </a:cxn>
              <a:cxn ang="0">
                <a:pos x="32" y="2"/>
              </a:cxn>
              <a:cxn ang="0">
                <a:pos x="39" y="5"/>
              </a:cxn>
              <a:cxn ang="0">
                <a:pos x="45" y="10"/>
              </a:cxn>
              <a:cxn ang="0">
                <a:pos x="48" y="17"/>
              </a:cxn>
              <a:cxn ang="0">
                <a:pos x="49" y="25"/>
              </a:cxn>
              <a:cxn ang="0">
                <a:pos x="48" y="32"/>
              </a:cxn>
              <a:cxn ang="0">
                <a:pos x="47" y="34"/>
              </a:cxn>
            </a:cxnLst>
            <a:rect l="0" t="0" r="r" b="b"/>
            <a:pathLst>
              <a:path w="49" h="49">
                <a:moveTo>
                  <a:pt x="25" y="49"/>
                </a:moveTo>
                <a:lnTo>
                  <a:pt x="17" y="48"/>
                </a:lnTo>
                <a:lnTo>
                  <a:pt x="10" y="44"/>
                </a:lnTo>
                <a:lnTo>
                  <a:pt x="5" y="39"/>
                </a:lnTo>
                <a:lnTo>
                  <a:pt x="2" y="32"/>
                </a:lnTo>
                <a:lnTo>
                  <a:pt x="0" y="25"/>
                </a:lnTo>
                <a:lnTo>
                  <a:pt x="2" y="17"/>
                </a:lnTo>
                <a:lnTo>
                  <a:pt x="5" y="10"/>
                </a:lnTo>
                <a:lnTo>
                  <a:pt x="10" y="5"/>
                </a:lnTo>
                <a:lnTo>
                  <a:pt x="17" y="2"/>
                </a:lnTo>
                <a:lnTo>
                  <a:pt x="25" y="0"/>
                </a:lnTo>
                <a:lnTo>
                  <a:pt x="32" y="2"/>
                </a:lnTo>
                <a:lnTo>
                  <a:pt x="39" y="5"/>
                </a:lnTo>
                <a:lnTo>
                  <a:pt x="45" y="10"/>
                </a:lnTo>
                <a:lnTo>
                  <a:pt x="48" y="17"/>
                </a:lnTo>
                <a:lnTo>
                  <a:pt x="49" y="25"/>
                </a:lnTo>
                <a:lnTo>
                  <a:pt x="48" y="32"/>
                </a:lnTo>
                <a:lnTo>
                  <a:pt x="47" y="34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" name="Freeform 553"/>
          <p:cNvSpPr>
            <a:spLocks/>
          </p:cNvSpPr>
          <p:nvPr/>
        </p:nvSpPr>
        <p:spPr bwMode="auto">
          <a:xfrm>
            <a:off x="1546225" y="2629745"/>
            <a:ext cx="20638" cy="63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7" y="3"/>
              </a:cxn>
              <a:cxn ang="0">
                <a:pos x="0" y="4"/>
              </a:cxn>
            </a:cxnLst>
            <a:rect l="0" t="0" r="r" b="b"/>
            <a:pathLst>
              <a:path w="12" h="4">
                <a:moveTo>
                  <a:pt x="12" y="0"/>
                </a:moveTo>
                <a:lnTo>
                  <a:pt x="7" y="3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" name="Line 554"/>
          <p:cNvSpPr>
            <a:spLocks noChangeShapeType="1"/>
          </p:cNvSpPr>
          <p:nvPr/>
        </p:nvSpPr>
        <p:spPr bwMode="auto">
          <a:xfrm flipV="1">
            <a:off x="506413" y="2888508"/>
            <a:ext cx="39687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5" name="Line 555"/>
          <p:cNvSpPr>
            <a:spLocks noChangeShapeType="1"/>
          </p:cNvSpPr>
          <p:nvPr/>
        </p:nvSpPr>
        <p:spPr bwMode="auto">
          <a:xfrm flipH="1">
            <a:off x="511175" y="2891683"/>
            <a:ext cx="53975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6" name="Line 556"/>
          <p:cNvSpPr>
            <a:spLocks noChangeShapeType="1"/>
          </p:cNvSpPr>
          <p:nvPr/>
        </p:nvSpPr>
        <p:spPr bwMode="auto">
          <a:xfrm flipV="1">
            <a:off x="519113" y="2901208"/>
            <a:ext cx="58737" cy="603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" name="Line 557"/>
          <p:cNvSpPr>
            <a:spLocks noChangeShapeType="1"/>
          </p:cNvSpPr>
          <p:nvPr/>
        </p:nvSpPr>
        <p:spPr bwMode="auto">
          <a:xfrm flipH="1">
            <a:off x="533400" y="2915495"/>
            <a:ext cx="53975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" name="Line 558"/>
          <p:cNvSpPr>
            <a:spLocks noChangeShapeType="1"/>
          </p:cNvSpPr>
          <p:nvPr/>
        </p:nvSpPr>
        <p:spPr bwMode="auto">
          <a:xfrm flipV="1">
            <a:off x="550863" y="2932958"/>
            <a:ext cx="39687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" name="Freeform 559"/>
          <p:cNvSpPr>
            <a:spLocks/>
          </p:cNvSpPr>
          <p:nvPr/>
        </p:nvSpPr>
        <p:spPr bwMode="auto">
          <a:xfrm>
            <a:off x="506413" y="2888508"/>
            <a:ext cx="84137" cy="85725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17" y="47"/>
              </a:cxn>
              <a:cxn ang="0">
                <a:pos x="10" y="44"/>
              </a:cxn>
              <a:cxn ang="0">
                <a:pos x="5" y="38"/>
              </a:cxn>
              <a:cxn ang="0">
                <a:pos x="1" y="32"/>
              </a:cxn>
              <a:cxn ang="0">
                <a:pos x="0" y="24"/>
              </a:cxn>
              <a:cxn ang="0">
                <a:pos x="1" y="17"/>
              </a:cxn>
              <a:cxn ang="0">
                <a:pos x="5" y="10"/>
              </a:cxn>
              <a:cxn ang="0">
                <a:pos x="10" y="4"/>
              </a:cxn>
              <a:cxn ang="0">
                <a:pos x="17" y="1"/>
              </a:cxn>
              <a:cxn ang="0">
                <a:pos x="25" y="0"/>
              </a:cxn>
              <a:cxn ang="0">
                <a:pos x="32" y="1"/>
              </a:cxn>
              <a:cxn ang="0">
                <a:pos x="39" y="4"/>
              </a:cxn>
              <a:cxn ang="0">
                <a:pos x="44" y="10"/>
              </a:cxn>
              <a:cxn ang="0">
                <a:pos x="48" y="17"/>
              </a:cxn>
              <a:cxn ang="0">
                <a:pos x="49" y="24"/>
              </a:cxn>
              <a:cxn ang="0">
                <a:pos x="48" y="32"/>
              </a:cxn>
              <a:cxn ang="0">
                <a:pos x="44" y="38"/>
              </a:cxn>
              <a:cxn ang="0">
                <a:pos x="39" y="44"/>
              </a:cxn>
              <a:cxn ang="0">
                <a:pos x="32" y="47"/>
              </a:cxn>
              <a:cxn ang="0">
                <a:pos x="25" y="48"/>
              </a:cxn>
            </a:cxnLst>
            <a:rect l="0" t="0" r="r" b="b"/>
            <a:pathLst>
              <a:path w="49" h="48">
                <a:moveTo>
                  <a:pt x="25" y="48"/>
                </a:moveTo>
                <a:lnTo>
                  <a:pt x="17" y="47"/>
                </a:lnTo>
                <a:lnTo>
                  <a:pt x="10" y="44"/>
                </a:lnTo>
                <a:lnTo>
                  <a:pt x="5" y="38"/>
                </a:lnTo>
                <a:lnTo>
                  <a:pt x="1" y="32"/>
                </a:lnTo>
                <a:lnTo>
                  <a:pt x="0" y="24"/>
                </a:lnTo>
                <a:lnTo>
                  <a:pt x="1" y="17"/>
                </a:lnTo>
                <a:lnTo>
                  <a:pt x="5" y="10"/>
                </a:lnTo>
                <a:lnTo>
                  <a:pt x="10" y="4"/>
                </a:lnTo>
                <a:lnTo>
                  <a:pt x="17" y="1"/>
                </a:lnTo>
                <a:lnTo>
                  <a:pt x="25" y="0"/>
                </a:lnTo>
                <a:lnTo>
                  <a:pt x="32" y="1"/>
                </a:lnTo>
                <a:lnTo>
                  <a:pt x="39" y="4"/>
                </a:lnTo>
                <a:lnTo>
                  <a:pt x="44" y="10"/>
                </a:lnTo>
                <a:lnTo>
                  <a:pt x="48" y="17"/>
                </a:lnTo>
                <a:lnTo>
                  <a:pt x="49" y="24"/>
                </a:lnTo>
                <a:lnTo>
                  <a:pt x="48" y="32"/>
                </a:lnTo>
                <a:lnTo>
                  <a:pt x="44" y="38"/>
                </a:lnTo>
                <a:lnTo>
                  <a:pt x="39" y="44"/>
                </a:lnTo>
                <a:lnTo>
                  <a:pt x="32" y="47"/>
                </a:lnTo>
                <a:lnTo>
                  <a:pt x="25" y="48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" name="Line 560"/>
          <p:cNvSpPr>
            <a:spLocks noChangeShapeType="1"/>
          </p:cNvSpPr>
          <p:nvPr/>
        </p:nvSpPr>
        <p:spPr bwMode="auto">
          <a:xfrm flipV="1">
            <a:off x="2225675" y="3313958"/>
            <a:ext cx="34925" cy="381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" name="Line 561"/>
          <p:cNvSpPr>
            <a:spLocks noChangeShapeType="1"/>
          </p:cNvSpPr>
          <p:nvPr/>
        </p:nvSpPr>
        <p:spPr bwMode="auto">
          <a:xfrm flipH="1">
            <a:off x="2227263" y="3318720"/>
            <a:ext cx="52387" cy="5556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2" name="Line 562"/>
          <p:cNvSpPr>
            <a:spLocks noChangeShapeType="1"/>
          </p:cNvSpPr>
          <p:nvPr/>
        </p:nvSpPr>
        <p:spPr bwMode="auto">
          <a:xfrm flipV="1">
            <a:off x="2235200" y="3325070"/>
            <a:ext cx="58738" cy="619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" name="Line 563"/>
          <p:cNvSpPr>
            <a:spLocks noChangeShapeType="1"/>
          </p:cNvSpPr>
          <p:nvPr/>
        </p:nvSpPr>
        <p:spPr bwMode="auto">
          <a:xfrm flipH="1">
            <a:off x="2249488" y="3339358"/>
            <a:ext cx="52387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4" name="Line 564"/>
          <p:cNvSpPr>
            <a:spLocks noChangeShapeType="1"/>
          </p:cNvSpPr>
          <p:nvPr/>
        </p:nvSpPr>
        <p:spPr bwMode="auto">
          <a:xfrm flipV="1">
            <a:off x="2268538" y="3359995"/>
            <a:ext cx="36512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5" name="Freeform 565"/>
          <p:cNvSpPr>
            <a:spLocks/>
          </p:cNvSpPr>
          <p:nvPr/>
        </p:nvSpPr>
        <p:spPr bwMode="auto">
          <a:xfrm>
            <a:off x="2224088" y="3353645"/>
            <a:ext cx="41275" cy="47625"/>
          </a:xfrm>
          <a:custGeom>
            <a:avLst/>
            <a:gdLst/>
            <a:ahLst/>
            <a:cxnLst>
              <a:cxn ang="0">
                <a:pos x="24" y="26"/>
              </a:cxn>
              <a:cxn ang="0">
                <a:pos x="16" y="24"/>
              </a:cxn>
              <a:cxn ang="0">
                <a:pos x="9" y="21"/>
              </a:cxn>
              <a:cxn ang="0">
                <a:pos x="4" y="15"/>
              </a:cxn>
              <a:cxn ang="0">
                <a:pos x="1" y="8"/>
              </a:cxn>
              <a:cxn ang="0">
                <a:pos x="0" y="0"/>
              </a:cxn>
            </a:cxnLst>
            <a:rect l="0" t="0" r="r" b="b"/>
            <a:pathLst>
              <a:path w="24" h="26">
                <a:moveTo>
                  <a:pt x="24" y="26"/>
                </a:moveTo>
                <a:lnTo>
                  <a:pt x="16" y="24"/>
                </a:lnTo>
                <a:lnTo>
                  <a:pt x="9" y="21"/>
                </a:lnTo>
                <a:lnTo>
                  <a:pt x="4" y="15"/>
                </a:lnTo>
                <a:lnTo>
                  <a:pt x="1" y="8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" name="Freeform 566"/>
          <p:cNvSpPr>
            <a:spLocks/>
          </p:cNvSpPr>
          <p:nvPr/>
        </p:nvSpPr>
        <p:spPr bwMode="auto">
          <a:xfrm>
            <a:off x="2227263" y="3313958"/>
            <a:ext cx="77787" cy="8731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5"/>
              </a:cxn>
              <a:cxn ang="0">
                <a:pos x="4" y="9"/>
              </a:cxn>
              <a:cxn ang="0">
                <a:pos x="10" y="3"/>
              </a:cxn>
              <a:cxn ang="0">
                <a:pos x="18" y="0"/>
              </a:cxn>
              <a:cxn ang="0">
                <a:pos x="26" y="0"/>
              </a:cxn>
              <a:cxn ang="0">
                <a:pos x="33" y="3"/>
              </a:cxn>
              <a:cxn ang="0">
                <a:pos x="39" y="9"/>
              </a:cxn>
              <a:cxn ang="0">
                <a:pos x="43" y="15"/>
              </a:cxn>
              <a:cxn ang="0">
                <a:pos x="46" y="23"/>
              </a:cxn>
              <a:cxn ang="0">
                <a:pos x="45" y="31"/>
              </a:cxn>
              <a:cxn ang="0">
                <a:pos x="42" y="38"/>
              </a:cxn>
              <a:cxn ang="0">
                <a:pos x="36" y="44"/>
              </a:cxn>
              <a:cxn ang="0">
                <a:pos x="30" y="47"/>
              </a:cxn>
              <a:cxn ang="0">
                <a:pos x="22" y="49"/>
              </a:cxn>
            </a:cxnLst>
            <a:rect l="0" t="0" r="r" b="b"/>
            <a:pathLst>
              <a:path w="46" h="49">
                <a:moveTo>
                  <a:pt x="0" y="16"/>
                </a:moveTo>
                <a:lnTo>
                  <a:pt x="0" y="15"/>
                </a:lnTo>
                <a:lnTo>
                  <a:pt x="4" y="9"/>
                </a:lnTo>
                <a:lnTo>
                  <a:pt x="10" y="3"/>
                </a:lnTo>
                <a:lnTo>
                  <a:pt x="18" y="0"/>
                </a:lnTo>
                <a:lnTo>
                  <a:pt x="26" y="0"/>
                </a:lnTo>
                <a:lnTo>
                  <a:pt x="33" y="3"/>
                </a:lnTo>
                <a:lnTo>
                  <a:pt x="39" y="9"/>
                </a:lnTo>
                <a:lnTo>
                  <a:pt x="43" y="15"/>
                </a:lnTo>
                <a:lnTo>
                  <a:pt x="46" y="23"/>
                </a:lnTo>
                <a:lnTo>
                  <a:pt x="45" y="31"/>
                </a:lnTo>
                <a:lnTo>
                  <a:pt x="42" y="38"/>
                </a:lnTo>
                <a:lnTo>
                  <a:pt x="36" y="44"/>
                </a:lnTo>
                <a:lnTo>
                  <a:pt x="30" y="47"/>
                </a:lnTo>
                <a:lnTo>
                  <a:pt x="22" y="49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7" name="Line 567"/>
          <p:cNvSpPr>
            <a:spLocks noChangeShapeType="1"/>
          </p:cNvSpPr>
          <p:nvPr/>
        </p:nvSpPr>
        <p:spPr bwMode="auto">
          <a:xfrm flipV="1">
            <a:off x="1012825" y="2705945"/>
            <a:ext cx="36513" cy="396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8" name="Line 568"/>
          <p:cNvSpPr>
            <a:spLocks noChangeShapeType="1"/>
          </p:cNvSpPr>
          <p:nvPr/>
        </p:nvSpPr>
        <p:spPr bwMode="auto">
          <a:xfrm flipH="1">
            <a:off x="1016000" y="2710708"/>
            <a:ext cx="52388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" name="Line 569"/>
          <p:cNvSpPr>
            <a:spLocks noChangeShapeType="1"/>
          </p:cNvSpPr>
          <p:nvPr/>
        </p:nvSpPr>
        <p:spPr bwMode="auto">
          <a:xfrm flipV="1">
            <a:off x="1028700" y="2718645"/>
            <a:ext cx="53975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" name="Line 570"/>
          <p:cNvSpPr>
            <a:spLocks noChangeShapeType="1"/>
          </p:cNvSpPr>
          <p:nvPr/>
        </p:nvSpPr>
        <p:spPr bwMode="auto">
          <a:xfrm flipH="1">
            <a:off x="1038225" y="2732933"/>
            <a:ext cx="52388" cy="555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" name="Line 571"/>
          <p:cNvSpPr>
            <a:spLocks noChangeShapeType="1"/>
          </p:cNvSpPr>
          <p:nvPr/>
        </p:nvSpPr>
        <p:spPr bwMode="auto">
          <a:xfrm flipV="1">
            <a:off x="1057275" y="2753570"/>
            <a:ext cx="36513" cy="3810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" name="Freeform 572"/>
          <p:cNvSpPr>
            <a:spLocks/>
          </p:cNvSpPr>
          <p:nvPr/>
        </p:nvSpPr>
        <p:spPr bwMode="auto">
          <a:xfrm>
            <a:off x="1038225" y="2788495"/>
            <a:ext cx="15875" cy="3175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" y="1"/>
              </a:cxn>
              <a:cxn ang="0">
                <a:pos x="0" y="0"/>
              </a:cxn>
            </a:cxnLst>
            <a:rect l="0" t="0" r="r" b="b"/>
            <a:pathLst>
              <a:path w="9" h="2">
                <a:moveTo>
                  <a:pt x="9" y="2"/>
                </a:move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" name="Freeform 573"/>
          <p:cNvSpPr>
            <a:spLocks/>
          </p:cNvSpPr>
          <p:nvPr/>
        </p:nvSpPr>
        <p:spPr bwMode="auto">
          <a:xfrm>
            <a:off x="1012825" y="2707533"/>
            <a:ext cx="80963" cy="84137"/>
          </a:xfrm>
          <a:custGeom>
            <a:avLst/>
            <a:gdLst/>
            <a:ahLst/>
            <a:cxnLst>
              <a:cxn ang="0">
                <a:pos x="6" y="38"/>
              </a:cxn>
              <a:cxn ang="0">
                <a:pos x="4" y="36"/>
              </a:cxn>
              <a:cxn ang="0">
                <a:pos x="0" y="29"/>
              </a:cxn>
              <a:cxn ang="0">
                <a:pos x="0" y="21"/>
              </a:cxn>
              <a:cxn ang="0">
                <a:pos x="2" y="14"/>
              </a:cxn>
              <a:cxn ang="0">
                <a:pos x="6" y="7"/>
              </a:cxn>
              <a:cxn ang="0">
                <a:pos x="12" y="2"/>
              </a:cxn>
              <a:cxn ang="0">
                <a:pos x="20" y="0"/>
              </a:cxn>
              <a:cxn ang="0">
                <a:pos x="28" y="0"/>
              </a:cxn>
              <a:cxn ang="0">
                <a:pos x="35" y="2"/>
              </a:cxn>
              <a:cxn ang="0">
                <a:pos x="41" y="7"/>
              </a:cxn>
              <a:cxn ang="0">
                <a:pos x="45" y="14"/>
              </a:cxn>
              <a:cxn ang="0">
                <a:pos x="47" y="21"/>
              </a:cxn>
              <a:cxn ang="0">
                <a:pos x="46" y="29"/>
              </a:cxn>
              <a:cxn ang="0">
                <a:pos x="44" y="36"/>
              </a:cxn>
              <a:cxn ang="0">
                <a:pos x="38" y="41"/>
              </a:cxn>
              <a:cxn ang="0">
                <a:pos x="32" y="46"/>
              </a:cxn>
              <a:cxn ang="0">
                <a:pos x="24" y="47"/>
              </a:cxn>
            </a:cxnLst>
            <a:rect l="0" t="0" r="r" b="b"/>
            <a:pathLst>
              <a:path w="47" h="47">
                <a:moveTo>
                  <a:pt x="6" y="38"/>
                </a:moveTo>
                <a:lnTo>
                  <a:pt x="4" y="36"/>
                </a:lnTo>
                <a:lnTo>
                  <a:pt x="0" y="29"/>
                </a:lnTo>
                <a:lnTo>
                  <a:pt x="0" y="21"/>
                </a:lnTo>
                <a:lnTo>
                  <a:pt x="2" y="14"/>
                </a:lnTo>
                <a:lnTo>
                  <a:pt x="6" y="7"/>
                </a:lnTo>
                <a:lnTo>
                  <a:pt x="12" y="2"/>
                </a:lnTo>
                <a:lnTo>
                  <a:pt x="20" y="0"/>
                </a:lnTo>
                <a:lnTo>
                  <a:pt x="28" y="0"/>
                </a:lnTo>
                <a:lnTo>
                  <a:pt x="35" y="2"/>
                </a:lnTo>
                <a:lnTo>
                  <a:pt x="41" y="7"/>
                </a:lnTo>
                <a:lnTo>
                  <a:pt x="45" y="14"/>
                </a:lnTo>
                <a:lnTo>
                  <a:pt x="47" y="21"/>
                </a:lnTo>
                <a:lnTo>
                  <a:pt x="46" y="29"/>
                </a:lnTo>
                <a:lnTo>
                  <a:pt x="44" y="36"/>
                </a:lnTo>
                <a:lnTo>
                  <a:pt x="38" y="41"/>
                </a:lnTo>
                <a:lnTo>
                  <a:pt x="32" y="46"/>
                </a:lnTo>
                <a:lnTo>
                  <a:pt x="24" y="47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" name="Line 574"/>
          <p:cNvSpPr>
            <a:spLocks noChangeShapeType="1"/>
          </p:cNvSpPr>
          <p:nvPr/>
        </p:nvSpPr>
        <p:spPr bwMode="auto">
          <a:xfrm flipV="1">
            <a:off x="1249363" y="3636220"/>
            <a:ext cx="34925" cy="396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5" name="Line 575"/>
          <p:cNvSpPr>
            <a:spLocks noChangeShapeType="1"/>
          </p:cNvSpPr>
          <p:nvPr/>
        </p:nvSpPr>
        <p:spPr bwMode="auto">
          <a:xfrm flipH="1">
            <a:off x="1250950" y="3637808"/>
            <a:ext cx="52388" cy="571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6" name="Line 576"/>
          <p:cNvSpPr>
            <a:spLocks noChangeShapeType="1"/>
          </p:cNvSpPr>
          <p:nvPr/>
        </p:nvSpPr>
        <p:spPr bwMode="auto">
          <a:xfrm flipV="1">
            <a:off x="1258888" y="3648920"/>
            <a:ext cx="58737" cy="587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7" name="Line 577"/>
          <p:cNvSpPr>
            <a:spLocks noChangeShapeType="1"/>
          </p:cNvSpPr>
          <p:nvPr/>
        </p:nvSpPr>
        <p:spPr bwMode="auto">
          <a:xfrm flipH="1">
            <a:off x="1314450" y="3661620"/>
            <a:ext cx="11113" cy="142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" name="Line 578"/>
          <p:cNvSpPr>
            <a:spLocks noChangeShapeType="1"/>
          </p:cNvSpPr>
          <p:nvPr/>
        </p:nvSpPr>
        <p:spPr bwMode="auto">
          <a:xfrm flipH="1">
            <a:off x="1273175" y="3683845"/>
            <a:ext cx="30163" cy="349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9" name="Line 579"/>
          <p:cNvSpPr>
            <a:spLocks noChangeShapeType="1"/>
          </p:cNvSpPr>
          <p:nvPr/>
        </p:nvSpPr>
        <p:spPr bwMode="auto">
          <a:xfrm flipV="1">
            <a:off x="1292225" y="3693370"/>
            <a:ext cx="25400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" name="Freeform 580"/>
          <p:cNvSpPr>
            <a:spLocks/>
          </p:cNvSpPr>
          <p:nvPr/>
        </p:nvSpPr>
        <p:spPr bwMode="auto">
          <a:xfrm>
            <a:off x="1249363" y="3636220"/>
            <a:ext cx="77787" cy="85725"/>
          </a:xfrm>
          <a:custGeom>
            <a:avLst/>
            <a:gdLst/>
            <a:ahLst/>
            <a:cxnLst>
              <a:cxn ang="0">
                <a:pos x="23" y="48"/>
              </a:cxn>
              <a:cxn ang="0">
                <a:pos x="15" y="46"/>
              </a:cxn>
              <a:cxn ang="0">
                <a:pos x="8" y="42"/>
              </a:cxn>
              <a:cxn ang="0">
                <a:pos x="3" y="37"/>
              </a:cxn>
              <a:cxn ang="0">
                <a:pos x="0" y="29"/>
              </a:cxn>
              <a:cxn ang="0">
                <a:pos x="0" y="22"/>
              </a:cxn>
              <a:cxn ang="0">
                <a:pos x="1" y="14"/>
              </a:cxn>
              <a:cxn ang="0">
                <a:pos x="6" y="8"/>
              </a:cxn>
              <a:cxn ang="0">
                <a:pos x="12" y="3"/>
              </a:cxn>
              <a:cxn ang="0">
                <a:pos x="19" y="0"/>
              </a:cxn>
              <a:cxn ang="0">
                <a:pos x="27" y="0"/>
              </a:cxn>
              <a:cxn ang="0">
                <a:pos x="34" y="3"/>
              </a:cxn>
              <a:cxn ang="0">
                <a:pos x="40" y="8"/>
              </a:cxn>
              <a:cxn ang="0">
                <a:pos x="45" y="14"/>
              </a:cxn>
              <a:cxn ang="0">
                <a:pos x="46" y="19"/>
              </a:cxn>
            </a:cxnLst>
            <a:rect l="0" t="0" r="r" b="b"/>
            <a:pathLst>
              <a:path w="46" h="48">
                <a:moveTo>
                  <a:pt x="23" y="48"/>
                </a:moveTo>
                <a:lnTo>
                  <a:pt x="15" y="46"/>
                </a:lnTo>
                <a:lnTo>
                  <a:pt x="8" y="42"/>
                </a:lnTo>
                <a:lnTo>
                  <a:pt x="3" y="37"/>
                </a:lnTo>
                <a:lnTo>
                  <a:pt x="0" y="29"/>
                </a:lnTo>
                <a:lnTo>
                  <a:pt x="0" y="22"/>
                </a:lnTo>
                <a:lnTo>
                  <a:pt x="1" y="14"/>
                </a:lnTo>
                <a:lnTo>
                  <a:pt x="6" y="8"/>
                </a:lnTo>
                <a:lnTo>
                  <a:pt x="12" y="3"/>
                </a:lnTo>
                <a:lnTo>
                  <a:pt x="19" y="0"/>
                </a:lnTo>
                <a:lnTo>
                  <a:pt x="27" y="0"/>
                </a:lnTo>
                <a:lnTo>
                  <a:pt x="34" y="3"/>
                </a:lnTo>
                <a:lnTo>
                  <a:pt x="40" y="8"/>
                </a:lnTo>
                <a:lnTo>
                  <a:pt x="45" y="14"/>
                </a:lnTo>
                <a:lnTo>
                  <a:pt x="46" y="19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1" name="Freeform 581"/>
          <p:cNvSpPr>
            <a:spLocks/>
          </p:cNvSpPr>
          <p:nvPr/>
        </p:nvSpPr>
        <p:spPr bwMode="auto">
          <a:xfrm>
            <a:off x="1289050" y="3698133"/>
            <a:ext cx="34925" cy="2381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0" y="2"/>
              </a:cxn>
              <a:cxn ang="0">
                <a:pos x="15" y="7"/>
              </a:cxn>
              <a:cxn ang="0">
                <a:pos x="8" y="11"/>
              </a:cxn>
              <a:cxn ang="0">
                <a:pos x="0" y="13"/>
              </a:cxn>
            </a:cxnLst>
            <a:rect l="0" t="0" r="r" b="b"/>
            <a:pathLst>
              <a:path w="21" h="13">
                <a:moveTo>
                  <a:pt x="21" y="0"/>
                </a:moveTo>
                <a:lnTo>
                  <a:pt x="20" y="2"/>
                </a:lnTo>
                <a:lnTo>
                  <a:pt x="15" y="7"/>
                </a:lnTo>
                <a:lnTo>
                  <a:pt x="8" y="11"/>
                </a:lnTo>
                <a:lnTo>
                  <a:pt x="0" y="13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2" name="Line 582"/>
          <p:cNvSpPr>
            <a:spLocks noChangeShapeType="1"/>
          </p:cNvSpPr>
          <p:nvPr/>
        </p:nvSpPr>
        <p:spPr bwMode="auto">
          <a:xfrm flipV="1">
            <a:off x="885825" y="3248870"/>
            <a:ext cx="26988" cy="269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" name="Line 583"/>
          <p:cNvSpPr>
            <a:spLocks noChangeShapeType="1"/>
          </p:cNvSpPr>
          <p:nvPr/>
        </p:nvSpPr>
        <p:spPr bwMode="auto">
          <a:xfrm flipH="1">
            <a:off x="890588" y="3240933"/>
            <a:ext cx="52387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" name="Line 584"/>
          <p:cNvSpPr>
            <a:spLocks noChangeShapeType="1"/>
          </p:cNvSpPr>
          <p:nvPr/>
        </p:nvSpPr>
        <p:spPr bwMode="auto">
          <a:xfrm flipV="1">
            <a:off x="898525" y="3250458"/>
            <a:ext cx="57150" cy="587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5" name="Line 585"/>
          <p:cNvSpPr>
            <a:spLocks noChangeShapeType="1"/>
          </p:cNvSpPr>
          <p:nvPr/>
        </p:nvSpPr>
        <p:spPr bwMode="auto">
          <a:xfrm flipH="1">
            <a:off x="912813" y="3263158"/>
            <a:ext cx="50800" cy="555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6" name="Line 586"/>
          <p:cNvSpPr>
            <a:spLocks noChangeShapeType="1"/>
          </p:cNvSpPr>
          <p:nvPr/>
        </p:nvSpPr>
        <p:spPr bwMode="auto">
          <a:xfrm flipV="1">
            <a:off x="930275" y="3285383"/>
            <a:ext cx="34925" cy="349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7" name="Freeform 587"/>
          <p:cNvSpPr>
            <a:spLocks/>
          </p:cNvSpPr>
          <p:nvPr/>
        </p:nvSpPr>
        <p:spPr bwMode="auto">
          <a:xfrm>
            <a:off x="885825" y="3244108"/>
            <a:ext cx="39688" cy="79375"/>
          </a:xfrm>
          <a:custGeom>
            <a:avLst/>
            <a:gdLst/>
            <a:ahLst/>
            <a:cxnLst>
              <a:cxn ang="0">
                <a:pos x="23" y="45"/>
              </a:cxn>
              <a:cxn ang="0">
                <a:pos x="16" y="42"/>
              </a:cxn>
              <a:cxn ang="0">
                <a:pos x="9" y="39"/>
              </a:cxn>
              <a:cxn ang="0">
                <a:pos x="4" y="33"/>
              </a:cxn>
              <a:cxn ang="0">
                <a:pos x="1" y="26"/>
              </a:cxn>
              <a:cxn ang="0">
                <a:pos x="0" y="18"/>
              </a:cxn>
              <a:cxn ang="0">
                <a:pos x="2" y="11"/>
              </a:cxn>
              <a:cxn ang="0">
                <a:pos x="6" y="4"/>
              </a:cxn>
              <a:cxn ang="0">
                <a:pos x="12" y="0"/>
              </a:cxn>
            </a:cxnLst>
            <a:rect l="0" t="0" r="r" b="b"/>
            <a:pathLst>
              <a:path w="23" h="45">
                <a:moveTo>
                  <a:pt x="23" y="45"/>
                </a:moveTo>
                <a:lnTo>
                  <a:pt x="16" y="42"/>
                </a:lnTo>
                <a:lnTo>
                  <a:pt x="9" y="39"/>
                </a:lnTo>
                <a:lnTo>
                  <a:pt x="4" y="33"/>
                </a:lnTo>
                <a:lnTo>
                  <a:pt x="1" y="26"/>
                </a:lnTo>
                <a:lnTo>
                  <a:pt x="0" y="18"/>
                </a:lnTo>
                <a:lnTo>
                  <a:pt x="2" y="11"/>
                </a:lnTo>
                <a:lnTo>
                  <a:pt x="6" y="4"/>
                </a:lnTo>
                <a:lnTo>
                  <a:pt x="12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8" name="Freeform 588"/>
          <p:cNvSpPr>
            <a:spLocks/>
          </p:cNvSpPr>
          <p:nvPr/>
        </p:nvSpPr>
        <p:spPr bwMode="auto">
          <a:xfrm>
            <a:off x="925513" y="3237758"/>
            <a:ext cx="39687" cy="857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0"/>
              </a:cxn>
              <a:cxn ang="0">
                <a:pos x="11" y="2"/>
              </a:cxn>
              <a:cxn ang="0">
                <a:pos x="18" y="7"/>
              </a:cxn>
              <a:cxn ang="0">
                <a:pos x="22" y="14"/>
              </a:cxn>
              <a:cxn ang="0">
                <a:pos x="23" y="21"/>
              </a:cxn>
              <a:cxn ang="0">
                <a:pos x="23" y="29"/>
              </a:cxn>
              <a:cxn ang="0">
                <a:pos x="20" y="36"/>
              </a:cxn>
              <a:cxn ang="0">
                <a:pos x="15" y="42"/>
              </a:cxn>
              <a:cxn ang="0">
                <a:pos x="8" y="45"/>
              </a:cxn>
              <a:cxn ang="0">
                <a:pos x="0" y="48"/>
              </a:cxn>
            </a:cxnLst>
            <a:rect l="0" t="0" r="r" b="b"/>
            <a:pathLst>
              <a:path w="23" h="48">
                <a:moveTo>
                  <a:pt x="2" y="0"/>
                </a:moveTo>
                <a:lnTo>
                  <a:pt x="4" y="0"/>
                </a:lnTo>
                <a:lnTo>
                  <a:pt x="11" y="2"/>
                </a:lnTo>
                <a:lnTo>
                  <a:pt x="18" y="7"/>
                </a:lnTo>
                <a:lnTo>
                  <a:pt x="22" y="14"/>
                </a:lnTo>
                <a:lnTo>
                  <a:pt x="23" y="21"/>
                </a:lnTo>
                <a:lnTo>
                  <a:pt x="23" y="29"/>
                </a:lnTo>
                <a:lnTo>
                  <a:pt x="20" y="36"/>
                </a:lnTo>
                <a:lnTo>
                  <a:pt x="15" y="42"/>
                </a:lnTo>
                <a:lnTo>
                  <a:pt x="8" y="45"/>
                </a:lnTo>
                <a:lnTo>
                  <a:pt x="0" y="48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" name="Line 589"/>
          <p:cNvSpPr>
            <a:spLocks noChangeShapeType="1"/>
          </p:cNvSpPr>
          <p:nvPr/>
        </p:nvSpPr>
        <p:spPr bwMode="auto">
          <a:xfrm flipV="1">
            <a:off x="1247775" y="2274145"/>
            <a:ext cx="33338" cy="365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0" name="Line 590"/>
          <p:cNvSpPr>
            <a:spLocks noChangeShapeType="1"/>
          </p:cNvSpPr>
          <p:nvPr/>
        </p:nvSpPr>
        <p:spPr bwMode="auto">
          <a:xfrm flipH="1">
            <a:off x="1250950" y="2275733"/>
            <a:ext cx="49213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1" name="Line 591"/>
          <p:cNvSpPr>
            <a:spLocks noChangeShapeType="1"/>
          </p:cNvSpPr>
          <p:nvPr/>
        </p:nvSpPr>
        <p:spPr bwMode="auto">
          <a:xfrm flipV="1">
            <a:off x="1257300" y="2285258"/>
            <a:ext cx="57150" cy="587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2" name="Line 592"/>
          <p:cNvSpPr>
            <a:spLocks noChangeShapeType="1"/>
          </p:cNvSpPr>
          <p:nvPr/>
        </p:nvSpPr>
        <p:spPr bwMode="auto">
          <a:xfrm flipH="1">
            <a:off x="1273175" y="2299545"/>
            <a:ext cx="49213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" name="Line 593"/>
          <p:cNvSpPr>
            <a:spLocks noChangeShapeType="1"/>
          </p:cNvSpPr>
          <p:nvPr/>
        </p:nvSpPr>
        <p:spPr bwMode="auto">
          <a:xfrm flipV="1">
            <a:off x="1296988" y="2318595"/>
            <a:ext cx="28575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" name="Freeform 594"/>
          <p:cNvSpPr>
            <a:spLocks/>
          </p:cNvSpPr>
          <p:nvPr/>
        </p:nvSpPr>
        <p:spPr bwMode="auto">
          <a:xfrm>
            <a:off x="1247775" y="2274145"/>
            <a:ext cx="77788" cy="80963"/>
          </a:xfrm>
          <a:custGeom>
            <a:avLst/>
            <a:gdLst/>
            <a:ahLst/>
            <a:cxnLst>
              <a:cxn ang="0">
                <a:pos x="21" y="45"/>
              </a:cxn>
              <a:cxn ang="0">
                <a:pos x="15" y="44"/>
              </a:cxn>
              <a:cxn ang="0">
                <a:pos x="9" y="41"/>
              </a:cxn>
              <a:cxn ang="0">
                <a:pos x="3" y="35"/>
              </a:cxn>
              <a:cxn ang="0">
                <a:pos x="1" y="28"/>
              </a:cxn>
              <a:cxn ang="0">
                <a:pos x="0" y="21"/>
              </a:cxn>
              <a:cxn ang="0">
                <a:pos x="2" y="14"/>
              </a:cxn>
              <a:cxn ang="0">
                <a:pos x="6" y="7"/>
              </a:cxn>
              <a:cxn ang="0">
                <a:pos x="12" y="2"/>
              </a:cxn>
              <a:cxn ang="0">
                <a:pos x="19" y="0"/>
              </a:cxn>
              <a:cxn ang="0">
                <a:pos x="27" y="0"/>
              </a:cxn>
              <a:cxn ang="0">
                <a:pos x="34" y="2"/>
              </a:cxn>
              <a:cxn ang="0">
                <a:pos x="40" y="7"/>
              </a:cxn>
              <a:cxn ang="0">
                <a:pos x="44" y="14"/>
              </a:cxn>
              <a:cxn ang="0">
                <a:pos x="46" y="21"/>
              </a:cxn>
              <a:cxn ang="0">
                <a:pos x="45" y="28"/>
              </a:cxn>
              <a:cxn ang="0">
                <a:pos x="42" y="35"/>
              </a:cxn>
              <a:cxn ang="0">
                <a:pos x="37" y="41"/>
              </a:cxn>
              <a:cxn ang="0">
                <a:pos x="32" y="43"/>
              </a:cxn>
            </a:cxnLst>
            <a:rect l="0" t="0" r="r" b="b"/>
            <a:pathLst>
              <a:path w="46" h="45">
                <a:moveTo>
                  <a:pt x="21" y="45"/>
                </a:moveTo>
                <a:lnTo>
                  <a:pt x="15" y="44"/>
                </a:lnTo>
                <a:lnTo>
                  <a:pt x="9" y="41"/>
                </a:lnTo>
                <a:lnTo>
                  <a:pt x="3" y="35"/>
                </a:lnTo>
                <a:lnTo>
                  <a:pt x="1" y="28"/>
                </a:lnTo>
                <a:lnTo>
                  <a:pt x="0" y="21"/>
                </a:lnTo>
                <a:lnTo>
                  <a:pt x="2" y="14"/>
                </a:lnTo>
                <a:lnTo>
                  <a:pt x="6" y="7"/>
                </a:lnTo>
                <a:lnTo>
                  <a:pt x="12" y="2"/>
                </a:lnTo>
                <a:lnTo>
                  <a:pt x="19" y="0"/>
                </a:lnTo>
                <a:lnTo>
                  <a:pt x="27" y="0"/>
                </a:lnTo>
                <a:lnTo>
                  <a:pt x="34" y="2"/>
                </a:lnTo>
                <a:lnTo>
                  <a:pt x="40" y="7"/>
                </a:lnTo>
                <a:lnTo>
                  <a:pt x="44" y="14"/>
                </a:lnTo>
                <a:lnTo>
                  <a:pt x="46" y="21"/>
                </a:lnTo>
                <a:lnTo>
                  <a:pt x="45" y="28"/>
                </a:lnTo>
                <a:lnTo>
                  <a:pt x="42" y="35"/>
                </a:lnTo>
                <a:lnTo>
                  <a:pt x="37" y="41"/>
                </a:lnTo>
                <a:lnTo>
                  <a:pt x="32" y="43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5" name="Line 595"/>
          <p:cNvSpPr>
            <a:spLocks noChangeShapeType="1"/>
          </p:cNvSpPr>
          <p:nvPr/>
        </p:nvSpPr>
        <p:spPr bwMode="auto">
          <a:xfrm flipV="1">
            <a:off x="1768475" y="3158383"/>
            <a:ext cx="34925" cy="349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6" name="Line 596"/>
          <p:cNvSpPr>
            <a:spLocks noChangeShapeType="1"/>
          </p:cNvSpPr>
          <p:nvPr/>
        </p:nvSpPr>
        <p:spPr bwMode="auto">
          <a:xfrm flipH="1">
            <a:off x="1771650" y="3161558"/>
            <a:ext cx="52388" cy="523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7" name="Line 597"/>
          <p:cNvSpPr>
            <a:spLocks noChangeShapeType="1"/>
          </p:cNvSpPr>
          <p:nvPr/>
        </p:nvSpPr>
        <p:spPr bwMode="auto">
          <a:xfrm flipV="1">
            <a:off x="1781175" y="3169495"/>
            <a:ext cx="53975" cy="587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8" name="Line 598"/>
          <p:cNvSpPr>
            <a:spLocks noChangeShapeType="1"/>
          </p:cNvSpPr>
          <p:nvPr/>
        </p:nvSpPr>
        <p:spPr bwMode="auto">
          <a:xfrm flipH="1">
            <a:off x="1827213" y="3183783"/>
            <a:ext cx="17462" cy="174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9" name="Line 599"/>
          <p:cNvSpPr>
            <a:spLocks noChangeShapeType="1"/>
          </p:cNvSpPr>
          <p:nvPr/>
        </p:nvSpPr>
        <p:spPr bwMode="auto">
          <a:xfrm flipH="1">
            <a:off x="1793875" y="3212358"/>
            <a:ext cx="23813" cy="2381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0" name="Line 600"/>
          <p:cNvSpPr>
            <a:spLocks noChangeShapeType="1"/>
          </p:cNvSpPr>
          <p:nvPr/>
        </p:nvSpPr>
        <p:spPr bwMode="auto">
          <a:xfrm flipV="1">
            <a:off x="1812925" y="3223470"/>
            <a:ext cx="14288" cy="142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1" name="Freeform 601"/>
          <p:cNvSpPr>
            <a:spLocks/>
          </p:cNvSpPr>
          <p:nvPr/>
        </p:nvSpPr>
        <p:spPr bwMode="auto">
          <a:xfrm>
            <a:off x="1768475" y="3158383"/>
            <a:ext cx="79375" cy="82550"/>
          </a:xfrm>
          <a:custGeom>
            <a:avLst/>
            <a:gdLst/>
            <a:ahLst/>
            <a:cxnLst>
              <a:cxn ang="0">
                <a:pos x="23" y="46"/>
              </a:cxn>
              <a:cxn ang="0">
                <a:pos x="16" y="44"/>
              </a:cxn>
              <a:cxn ang="0">
                <a:pos x="9" y="40"/>
              </a:cxn>
              <a:cxn ang="0">
                <a:pos x="4" y="35"/>
              </a:cxn>
              <a:cxn ang="0">
                <a:pos x="1" y="28"/>
              </a:cxn>
              <a:cxn ang="0">
                <a:pos x="0" y="21"/>
              </a:cxn>
              <a:cxn ang="0">
                <a:pos x="2" y="14"/>
              </a:cxn>
              <a:cxn ang="0">
                <a:pos x="6" y="7"/>
              </a:cxn>
              <a:cxn ang="0">
                <a:pos x="12" y="3"/>
              </a:cxn>
              <a:cxn ang="0">
                <a:pos x="20" y="0"/>
              </a:cxn>
              <a:cxn ang="0">
                <a:pos x="27" y="0"/>
              </a:cxn>
              <a:cxn ang="0">
                <a:pos x="34" y="3"/>
              </a:cxn>
              <a:cxn ang="0">
                <a:pos x="40" y="7"/>
              </a:cxn>
              <a:cxn ang="0">
                <a:pos x="44" y="14"/>
              </a:cxn>
              <a:cxn ang="0">
                <a:pos x="46" y="21"/>
              </a:cxn>
              <a:cxn ang="0">
                <a:pos x="46" y="26"/>
              </a:cxn>
            </a:cxnLst>
            <a:rect l="0" t="0" r="r" b="b"/>
            <a:pathLst>
              <a:path w="46" h="46">
                <a:moveTo>
                  <a:pt x="23" y="46"/>
                </a:moveTo>
                <a:lnTo>
                  <a:pt x="16" y="44"/>
                </a:lnTo>
                <a:lnTo>
                  <a:pt x="9" y="40"/>
                </a:lnTo>
                <a:lnTo>
                  <a:pt x="4" y="35"/>
                </a:lnTo>
                <a:lnTo>
                  <a:pt x="1" y="28"/>
                </a:lnTo>
                <a:lnTo>
                  <a:pt x="0" y="21"/>
                </a:lnTo>
                <a:lnTo>
                  <a:pt x="2" y="14"/>
                </a:lnTo>
                <a:lnTo>
                  <a:pt x="6" y="7"/>
                </a:lnTo>
                <a:lnTo>
                  <a:pt x="12" y="3"/>
                </a:lnTo>
                <a:lnTo>
                  <a:pt x="20" y="0"/>
                </a:lnTo>
                <a:lnTo>
                  <a:pt x="27" y="0"/>
                </a:lnTo>
                <a:lnTo>
                  <a:pt x="34" y="3"/>
                </a:lnTo>
                <a:lnTo>
                  <a:pt x="40" y="7"/>
                </a:lnTo>
                <a:lnTo>
                  <a:pt x="44" y="14"/>
                </a:lnTo>
                <a:lnTo>
                  <a:pt x="46" y="21"/>
                </a:lnTo>
                <a:lnTo>
                  <a:pt x="46" y="26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2" name="Freeform 602"/>
          <p:cNvSpPr>
            <a:spLocks/>
          </p:cNvSpPr>
          <p:nvPr/>
        </p:nvSpPr>
        <p:spPr bwMode="auto">
          <a:xfrm>
            <a:off x="1808163" y="3229820"/>
            <a:ext cx="25400" cy="11113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4" y="0"/>
              </a:cxn>
              <a:cxn ang="0">
                <a:pos x="7" y="4"/>
              </a:cxn>
              <a:cxn ang="0">
                <a:pos x="0" y="6"/>
              </a:cxn>
            </a:cxnLst>
            <a:rect l="0" t="0" r="r" b="b"/>
            <a:pathLst>
              <a:path w="15" h="6">
                <a:moveTo>
                  <a:pt x="15" y="0"/>
                </a:moveTo>
                <a:lnTo>
                  <a:pt x="14" y="0"/>
                </a:lnTo>
                <a:lnTo>
                  <a:pt x="7" y="4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3" name="Line 603"/>
          <p:cNvSpPr>
            <a:spLocks noChangeShapeType="1"/>
          </p:cNvSpPr>
          <p:nvPr/>
        </p:nvSpPr>
        <p:spPr bwMode="auto">
          <a:xfrm flipV="1">
            <a:off x="1423988" y="2793258"/>
            <a:ext cx="12700" cy="142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" name="Line 604"/>
          <p:cNvSpPr>
            <a:spLocks noChangeShapeType="1"/>
          </p:cNvSpPr>
          <p:nvPr/>
        </p:nvSpPr>
        <p:spPr bwMode="auto">
          <a:xfrm flipV="1">
            <a:off x="1452563" y="2775795"/>
            <a:ext cx="3175" cy="15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" name="Line 605"/>
          <p:cNvSpPr>
            <a:spLocks noChangeShapeType="1"/>
          </p:cNvSpPr>
          <p:nvPr/>
        </p:nvSpPr>
        <p:spPr bwMode="auto">
          <a:xfrm flipH="1">
            <a:off x="1454150" y="2777383"/>
            <a:ext cx="20638" cy="2222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" name="Line 606"/>
          <p:cNvSpPr>
            <a:spLocks noChangeShapeType="1"/>
          </p:cNvSpPr>
          <p:nvPr/>
        </p:nvSpPr>
        <p:spPr bwMode="auto">
          <a:xfrm flipH="1">
            <a:off x="1425575" y="2802783"/>
            <a:ext cx="25400" cy="269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7" name="Line 607"/>
          <p:cNvSpPr>
            <a:spLocks noChangeShapeType="1"/>
          </p:cNvSpPr>
          <p:nvPr/>
        </p:nvSpPr>
        <p:spPr bwMode="auto">
          <a:xfrm flipV="1">
            <a:off x="1433513" y="2786908"/>
            <a:ext cx="55562" cy="555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8" name="Line 608"/>
          <p:cNvSpPr>
            <a:spLocks noChangeShapeType="1"/>
          </p:cNvSpPr>
          <p:nvPr/>
        </p:nvSpPr>
        <p:spPr bwMode="auto">
          <a:xfrm flipH="1">
            <a:off x="1447800" y="2799608"/>
            <a:ext cx="49213" cy="539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" name="Line 609"/>
          <p:cNvSpPr>
            <a:spLocks noChangeShapeType="1"/>
          </p:cNvSpPr>
          <p:nvPr/>
        </p:nvSpPr>
        <p:spPr bwMode="auto">
          <a:xfrm flipV="1">
            <a:off x="1466850" y="2820245"/>
            <a:ext cx="31750" cy="365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" name="Freeform 610"/>
          <p:cNvSpPr>
            <a:spLocks/>
          </p:cNvSpPr>
          <p:nvPr/>
        </p:nvSpPr>
        <p:spPr bwMode="auto">
          <a:xfrm>
            <a:off x="1422400" y="2790083"/>
            <a:ext cx="38100" cy="66675"/>
          </a:xfrm>
          <a:custGeom>
            <a:avLst/>
            <a:gdLst/>
            <a:ahLst/>
            <a:cxnLst>
              <a:cxn ang="0">
                <a:pos x="23" y="37"/>
              </a:cxn>
              <a:cxn ang="0">
                <a:pos x="16" y="35"/>
              </a:cxn>
              <a:cxn ang="0">
                <a:pos x="9" y="32"/>
              </a:cxn>
              <a:cxn ang="0">
                <a:pos x="4" y="26"/>
              </a:cxn>
              <a:cxn ang="0">
                <a:pos x="1" y="19"/>
              </a:cxn>
              <a:cxn ang="0">
                <a:pos x="0" y="12"/>
              </a:cxn>
              <a:cxn ang="0">
                <a:pos x="2" y="5"/>
              </a:cxn>
              <a:cxn ang="0">
                <a:pos x="5" y="0"/>
              </a:cxn>
            </a:cxnLst>
            <a:rect l="0" t="0" r="r" b="b"/>
            <a:pathLst>
              <a:path w="23" h="37">
                <a:moveTo>
                  <a:pt x="23" y="37"/>
                </a:moveTo>
                <a:lnTo>
                  <a:pt x="16" y="35"/>
                </a:lnTo>
                <a:lnTo>
                  <a:pt x="9" y="32"/>
                </a:lnTo>
                <a:lnTo>
                  <a:pt x="4" y="26"/>
                </a:lnTo>
                <a:lnTo>
                  <a:pt x="1" y="19"/>
                </a:lnTo>
                <a:lnTo>
                  <a:pt x="0" y="12"/>
                </a:lnTo>
                <a:lnTo>
                  <a:pt x="2" y="5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1" name="Freeform 611"/>
          <p:cNvSpPr>
            <a:spLocks/>
          </p:cNvSpPr>
          <p:nvPr/>
        </p:nvSpPr>
        <p:spPr bwMode="auto">
          <a:xfrm>
            <a:off x="1450975" y="2775795"/>
            <a:ext cx="47625" cy="80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9" y="0"/>
              </a:cxn>
              <a:cxn ang="0">
                <a:pos x="17" y="2"/>
              </a:cxn>
              <a:cxn ang="0">
                <a:pos x="22" y="7"/>
              </a:cxn>
              <a:cxn ang="0">
                <a:pos x="27" y="13"/>
              </a:cxn>
              <a:cxn ang="0">
                <a:pos x="28" y="20"/>
              </a:cxn>
              <a:cxn ang="0">
                <a:pos x="28" y="27"/>
              </a:cxn>
              <a:cxn ang="0">
                <a:pos x="25" y="34"/>
              </a:cxn>
              <a:cxn ang="0">
                <a:pos x="20" y="40"/>
              </a:cxn>
              <a:cxn ang="0">
                <a:pos x="13" y="43"/>
              </a:cxn>
              <a:cxn ang="0">
                <a:pos x="6" y="45"/>
              </a:cxn>
            </a:cxnLst>
            <a:rect l="0" t="0" r="r" b="b"/>
            <a:pathLst>
              <a:path w="28" h="45">
                <a:moveTo>
                  <a:pt x="0" y="0"/>
                </a:moveTo>
                <a:lnTo>
                  <a:pt x="2" y="0"/>
                </a:lnTo>
                <a:lnTo>
                  <a:pt x="9" y="0"/>
                </a:lnTo>
                <a:lnTo>
                  <a:pt x="17" y="2"/>
                </a:lnTo>
                <a:lnTo>
                  <a:pt x="22" y="7"/>
                </a:lnTo>
                <a:lnTo>
                  <a:pt x="27" y="13"/>
                </a:lnTo>
                <a:lnTo>
                  <a:pt x="28" y="20"/>
                </a:lnTo>
                <a:lnTo>
                  <a:pt x="28" y="27"/>
                </a:lnTo>
                <a:lnTo>
                  <a:pt x="25" y="34"/>
                </a:lnTo>
                <a:lnTo>
                  <a:pt x="20" y="40"/>
                </a:lnTo>
                <a:lnTo>
                  <a:pt x="13" y="43"/>
                </a:lnTo>
                <a:lnTo>
                  <a:pt x="6" y="45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2" name="Line 612"/>
          <p:cNvSpPr>
            <a:spLocks noChangeShapeType="1"/>
          </p:cNvSpPr>
          <p:nvPr/>
        </p:nvSpPr>
        <p:spPr bwMode="auto">
          <a:xfrm flipV="1">
            <a:off x="936625" y="3647333"/>
            <a:ext cx="31750" cy="3333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3" name="Line 613"/>
          <p:cNvSpPr>
            <a:spLocks noChangeShapeType="1"/>
          </p:cNvSpPr>
          <p:nvPr/>
        </p:nvSpPr>
        <p:spPr bwMode="auto">
          <a:xfrm flipH="1">
            <a:off x="939800" y="3650508"/>
            <a:ext cx="47625" cy="523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" name="Line 614"/>
          <p:cNvSpPr>
            <a:spLocks noChangeShapeType="1"/>
          </p:cNvSpPr>
          <p:nvPr/>
        </p:nvSpPr>
        <p:spPr bwMode="auto">
          <a:xfrm flipV="1">
            <a:off x="946150" y="3672733"/>
            <a:ext cx="42863" cy="4286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" name="Line 615"/>
          <p:cNvSpPr>
            <a:spLocks noChangeShapeType="1"/>
          </p:cNvSpPr>
          <p:nvPr/>
        </p:nvSpPr>
        <p:spPr bwMode="auto">
          <a:xfrm flipH="1">
            <a:off x="960438" y="3674320"/>
            <a:ext cx="49212" cy="492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" name="Line 616"/>
          <p:cNvSpPr>
            <a:spLocks noChangeShapeType="1"/>
          </p:cNvSpPr>
          <p:nvPr/>
        </p:nvSpPr>
        <p:spPr bwMode="auto">
          <a:xfrm flipV="1">
            <a:off x="981075" y="3693370"/>
            <a:ext cx="30163" cy="317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" name="Freeform 617"/>
          <p:cNvSpPr>
            <a:spLocks/>
          </p:cNvSpPr>
          <p:nvPr/>
        </p:nvSpPr>
        <p:spPr bwMode="auto">
          <a:xfrm>
            <a:off x="936625" y="3647333"/>
            <a:ext cx="52388" cy="79375"/>
          </a:xfrm>
          <a:custGeom>
            <a:avLst/>
            <a:gdLst/>
            <a:ahLst/>
            <a:cxnLst>
              <a:cxn ang="0">
                <a:pos x="22" y="45"/>
              </a:cxn>
              <a:cxn ang="0">
                <a:pos x="15" y="43"/>
              </a:cxn>
              <a:cxn ang="0">
                <a:pos x="9" y="40"/>
              </a:cxn>
              <a:cxn ang="0">
                <a:pos x="4" y="35"/>
              </a:cxn>
              <a:cxn ang="0">
                <a:pos x="1" y="28"/>
              </a:cxn>
              <a:cxn ang="0">
                <a:pos x="0" y="20"/>
              </a:cxn>
              <a:cxn ang="0">
                <a:pos x="2" y="14"/>
              </a:cxn>
              <a:cxn ang="0">
                <a:pos x="6" y="7"/>
              </a:cxn>
              <a:cxn ang="0">
                <a:pos x="12" y="3"/>
              </a:cxn>
              <a:cxn ang="0">
                <a:pos x="19" y="0"/>
              </a:cxn>
              <a:cxn ang="0">
                <a:pos x="26" y="0"/>
              </a:cxn>
              <a:cxn ang="0">
                <a:pos x="31" y="2"/>
              </a:cxn>
            </a:cxnLst>
            <a:rect l="0" t="0" r="r" b="b"/>
            <a:pathLst>
              <a:path w="31" h="45">
                <a:moveTo>
                  <a:pt x="22" y="45"/>
                </a:moveTo>
                <a:lnTo>
                  <a:pt x="15" y="43"/>
                </a:lnTo>
                <a:lnTo>
                  <a:pt x="9" y="40"/>
                </a:lnTo>
                <a:lnTo>
                  <a:pt x="4" y="35"/>
                </a:lnTo>
                <a:lnTo>
                  <a:pt x="1" y="28"/>
                </a:lnTo>
                <a:lnTo>
                  <a:pt x="0" y="20"/>
                </a:lnTo>
                <a:lnTo>
                  <a:pt x="2" y="14"/>
                </a:lnTo>
                <a:lnTo>
                  <a:pt x="6" y="7"/>
                </a:lnTo>
                <a:lnTo>
                  <a:pt x="12" y="3"/>
                </a:lnTo>
                <a:lnTo>
                  <a:pt x="19" y="0"/>
                </a:lnTo>
                <a:lnTo>
                  <a:pt x="26" y="0"/>
                </a:lnTo>
                <a:lnTo>
                  <a:pt x="31" y="2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" name="Freeform 618"/>
          <p:cNvSpPr>
            <a:spLocks/>
          </p:cNvSpPr>
          <p:nvPr/>
        </p:nvSpPr>
        <p:spPr bwMode="auto">
          <a:xfrm>
            <a:off x="973138" y="3664795"/>
            <a:ext cx="38100" cy="619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21" y="4"/>
              </a:cxn>
              <a:cxn ang="0">
                <a:pos x="22" y="10"/>
              </a:cxn>
              <a:cxn ang="0">
                <a:pos x="22" y="18"/>
              </a:cxn>
              <a:cxn ang="0">
                <a:pos x="19" y="25"/>
              </a:cxn>
              <a:cxn ang="0">
                <a:pos x="14" y="30"/>
              </a:cxn>
              <a:cxn ang="0">
                <a:pos x="7" y="33"/>
              </a:cxn>
              <a:cxn ang="0">
                <a:pos x="0" y="35"/>
              </a:cxn>
            </a:cxnLst>
            <a:rect l="0" t="0" r="r" b="b"/>
            <a:pathLst>
              <a:path w="22" h="35">
                <a:moveTo>
                  <a:pt x="19" y="0"/>
                </a:moveTo>
                <a:lnTo>
                  <a:pt x="21" y="4"/>
                </a:lnTo>
                <a:lnTo>
                  <a:pt x="22" y="10"/>
                </a:lnTo>
                <a:lnTo>
                  <a:pt x="22" y="18"/>
                </a:lnTo>
                <a:lnTo>
                  <a:pt x="19" y="25"/>
                </a:lnTo>
                <a:lnTo>
                  <a:pt x="14" y="30"/>
                </a:lnTo>
                <a:lnTo>
                  <a:pt x="7" y="33"/>
                </a:lnTo>
                <a:lnTo>
                  <a:pt x="0" y="35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" name="Line 619"/>
          <p:cNvSpPr>
            <a:spLocks noChangeShapeType="1"/>
          </p:cNvSpPr>
          <p:nvPr/>
        </p:nvSpPr>
        <p:spPr bwMode="auto">
          <a:xfrm flipV="1">
            <a:off x="1304925" y="3283795"/>
            <a:ext cx="26988" cy="2381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" name="Line 620"/>
          <p:cNvSpPr>
            <a:spLocks noChangeShapeType="1"/>
          </p:cNvSpPr>
          <p:nvPr/>
        </p:nvSpPr>
        <p:spPr bwMode="auto">
          <a:xfrm flipH="1">
            <a:off x="1312863" y="3285383"/>
            <a:ext cx="36512" cy="396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" name="Line 621"/>
          <p:cNvSpPr>
            <a:spLocks noChangeShapeType="1"/>
          </p:cNvSpPr>
          <p:nvPr/>
        </p:nvSpPr>
        <p:spPr bwMode="auto">
          <a:xfrm flipV="1">
            <a:off x="1320800" y="3293320"/>
            <a:ext cx="42863" cy="4603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" name="Line 622"/>
          <p:cNvSpPr>
            <a:spLocks noChangeShapeType="1"/>
          </p:cNvSpPr>
          <p:nvPr/>
        </p:nvSpPr>
        <p:spPr bwMode="auto">
          <a:xfrm flipH="1">
            <a:off x="1323975" y="3307608"/>
            <a:ext cx="47625" cy="523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" name="Line 623"/>
          <p:cNvSpPr>
            <a:spLocks noChangeShapeType="1"/>
          </p:cNvSpPr>
          <p:nvPr/>
        </p:nvSpPr>
        <p:spPr bwMode="auto">
          <a:xfrm flipV="1">
            <a:off x="1343025" y="3331420"/>
            <a:ext cx="30163" cy="30163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" name="Line 624"/>
          <p:cNvSpPr>
            <a:spLocks noChangeShapeType="1"/>
          </p:cNvSpPr>
          <p:nvPr/>
        </p:nvSpPr>
        <p:spPr bwMode="auto">
          <a:xfrm flipH="1" flipV="1">
            <a:off x="1325563" y="3361583"/>
            <a:ext cx="11112" cy="15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" name="Freeform 625"/>
          <p:cNvSpPr>
            <a:spLocks/>
          </p:cNvSpPr>
          <p:nvPr/>
        </p:nvSpPr>
        <p:spPr bwMode="auto">
          <a:xfrm>
            <a:off x="1303338" y="3283795"/>
            <a:ext cx="73025" cy="793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3" y="6"/>
              </a:cxn>
              <a:cxn ang="0">
                <a:pos x="9" y="2"/>
              </a:cxn>
              <a:cxn ang="0">
                <a:pos x="16" y="0"/>
              </a:cxn>
              <a:cxn ang="0">
                <a:pos x="23" y="0"/>
              </a:cxn>
              <a:cxn ang="0">
                <a:pos x="30" y="2"/>
              </a:cxn>
              <a:cxn ang="0">
                <a:pos x="36" y="6"/>
              </a:cxn>
              <a:cxn ang="0">
                <a:pos x="40" y="14"/>
              </a:cxn>
              <a:cxn ang="0">
                <a:pos x="42" y="20"/>
              </a:cxn>
              <a:cxn ang="0">
                <a:pos x="41" y="27"/>
              </a:cxn>
              <a:cxn ang="0">
                <a:pos x="38" y="35"/>
              </a:cxn>
              <a:cxn ang="0">
                <a:pos x="33" y="40"/>
              </a:cxn>
              <a:cxn ang="0">
                <a:pos x="27" y="44"/>
              </a:cxn>
              <a:cxn ang="0">
                <a:pos x="19" y="45"/>
              </a:cxn>
            </a:cxnLst>
            <a:rect l="0" t="0" r="r" b="b"/>
            <a:pathLst>
              <a:path w="42" h="45">
                <a:moveTo>
                  <a:pt x="0" y="11"/>
                </a:moveTo>
                <a:lnTo>
                  <a:pt x="3" y="6"/>
                </a:lnTo>
                <a:lnTo>
                  <a:pt x="9" y="2"/>
                </a:lnTo>
                <a:lnTo>
                  <a:pt x="16" y="0"/>
                </a:lnTo>
                <a:lnTo>
                  <a:pt x="23" y="0"/>
                </a:lnTo>
                <a:lnTo>
                  <a:pt x="30" y="2"/>
                </a:lnTo>
                <a:lnTo>
                  <a:pt x="36" y="6"/>
                </a:lnTo>
                <a:lnTo>
                  <a:pt x="40" y="14"/>
                </a:lnTo>
                <a:lnTo>
                  <a:pt x="42" y="20"/>
                </a:lnTo>
                <a:lnTo>
                  <a:pt x="41" y="27"/>
                </a:lnTo>
                <a:lnTo>
                  <a:pt x="38" y="35"/>
                </a:lnTo>
                <a:lnTo>
                  <a:pt x="33" y="40"/>
                </a:lnTo>
                <a:lnTo>
                  <a:pt x="27" y="44"/>
                </a:lnTo>
                <a:lnTo>
                  <a:pt x="19" y="45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" name="Line 626"/>
          <p:cNvSpPr>
            <a:spLocks noChangeShapeType="1"/>
          </p:cNvSpPr>
          <p:nvPr/>
        </p:nvSpPr>
        <p:spPr bwMode="auto">
          <a:xfrm flipV="1">
            <a:off x="1616075" y="3050433"/>
            <a:ext cx="15875" cy="158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" name="Line 627"/>
          <p:cNvSpPr>
            <a:spLocks noChangeShapeType="1"/>
          </p:cNvSpPr>
          <p:nvPr/>
        </p:nvSpPr>
        <p:spPr bwMode="auto">
          <a:xfrm flipH="1">
            <a:off x="1625600" y="3050433"/>
            <a:ext cx="26988" cy="285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" name="Line 628"/>
          <p:cNvSpPr>
            <a:spLocks noChangeShapeType="1"/>
          </p:cNvSpPr>
          <p:nvPr/>
        </p:nvSpPr>
        <p:spPr bwMode="auto">
          <a:xfrm flipV="1">
            <a:off x="1627188" y="3099645"/>
            <a:ext cx="1587" cy="1588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" name="Line 629"/>
          <p:cNvSpPr>
            <a:spLocks noChangeShapeType="1"/>
          </p:cNvSpPr>
          <p:nvPr/>
        </p:nvSpPr>
        <p:spPr bwMode="auto">
          <a:xfrm flipV="1">
            <a:off x="1644650" y="3059958"/>
            <a:ext cx="22225" cy="23812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" name="Line 630"/>
          <p:cNvSpPr>
            <a:spLocks noChangeShapeType="1"/>
          </p:cNvSpPr>
          <p:nvPr/>
        </p:nvSpPr>
        <p:spPr bwMode="auto">
          <a:xfrm flipH="1">
            <a:off x="1635125" y="3074245"/>
            <a:ext cx="39688" cy="41275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" name="Line 631"/>
          <p:cNvSpPr>
            <a:spLocks noChangeShapeType="1"/>
          </p:cNvSpPr>
          <p:nvPr/>
        </p:nvSpPr>
        <p:spPr bwMode="auto">
          <a:xfrm flipV="1">
            <a:off x="1652588" y="3094883"/>
            <a:ext cx="23812" cy="26987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" name="Freeform 632"/>
          <p:cNvSpPr>
            <a:spLocks/>
          </p:cNvSpPr>
          <p:nvPr/>
        </p:nvSpPr>
        <p:spPr bwMode="auto">
          <a:xfrm>
            <a:off x="1612900" y="3048845"/>
            <a:ext cx="63500" cy="730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" y="5"/>
              </a:cxn>
              <a:cxn ang="0">
                <a:pos x="9" y="1"/>
              </a:cxn>
              <a:cxn ang="0">
                <a:pos x="17" y="0"/>
              </a:cxn>
              <a:cxn ang="0">
                <a:pos x="24" y="1"/>
              </a:cxn>
              <a:cxn ang="0">
                <a:pos x="30" y="5"/>
              </a:cxn>
              <a:cxn ang="0">
                <a:pos x="35" y="10"/>
              </a:cxn>
              <a:cxn ang="0">
                <a:pos x="37" y="17"/>
              </a:cxn>
              <a:cxn ang="0">
                <a:pos x="37" y="25"/>
              </a:cxn>
              <a:cxn ang="0">
                <a:pos x="35" y="31"/>
              </a:cxn>
              <a:cxn ang="0">
                <a:pos x="30" y="37"/>
              </a:cxn>
              <a:cxn ang="0">
                <a:pos x="24" y="41"/>
              </a:cxn>
            </a:cxnLst>
            <a:rect l="0" t="0" r="r" b="b"/>
            <a:pathLst>
              <a:path w="37" h="41">
                <a:moveTo>
                  <a:pt x="0" y="8"/>
                </a:moveTo>
                <a:lnTo>
                  <a:pt x="3" y="5"/>
                </a:lnTo>
                <a:lnTo>
                  <a:pt x="9" y="1"/>
                </a:lnTo>
                <a:lnTo>
                  <a:pt x="17" y="0"/>
                </a:lnTo>
                <a:lnTo>
                  <a:pt x="24" y="1"/>
                </a:lnTo>
                <a:lnTo>
                  <a:pt x="30" y="5"/>
                </a:lnTo>
                <a:lnTo>
                  <a:pt x="35" y="10"/>
                </a:lnTo>
                <a:lnTo>
                  <a:pt x="37" y="17"/>
                </a:lnTo>
                <a:lnTo>
                  <a:pt x="37" y="25"/>
                </a:lnTo>
                <a:lnTo>
                  <a:pt x="35" y="31"/>
                </a:lnTo>
                <a:lnTo>
                  <a:pt x="30" y="37"/>
                </a:lnTo>
                <a:lnTo>
                  <a:pt x="24" y="41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" name="Line 633"/>
          <p:cNvSpPr>
            <a:spLocks noChangeShapeType="1"/>
          </p:cNvSpPr>
          <p:nvPr/>
        </p:nvSpPr>
        <p:spPr bwMode="auto">
          <a:xfrm flipV="1">
            <a:off x="1179513" y="3131395"/>
            <a:ext cx="34925" cy="39688"/>
          </a:xfrm>
          <a:prstGeom prst="line">
            <a:avLst/>
          </a:prstGeom>
          <a:noFill/>
          <a:ln w="9525" cap="rnd">
            <a:solidFill>
              <a:srgbClr val="7F3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" name="Line 634"/>
          <p:cNvSpPr>
            <a:spLocks noChangeShapeType="1"/>
          </p:cNvSpPr>
          <p:nvPr/>
        </p:nvSpPr>
        <p:spPr bwMode="auto">
          <a:xfrm flipH="1">
            <a:off x="1177925" y="3126633"/>
            <a:ext cx="65088" cy="666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" name="Line 635"/>
          <p:cNvSpPr>
            <a:spLocks noChangeShapeType="1"/>
          </p:cNvSpPr>
          <p:nvPr/>
        </p:nvSpPr>
        <p:spPr bwMode="auto">
          <a:xfrm flipV="1">
            <a:off x="1201738" y="3129808"/>
            <a:ext cx="58737" cy="619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" name="Line 636"/>
          <p:cNvSpPr>
            <a:spLocks noChangeShapeType="1"/>
          </p:cNvSpPr>
          <p:nvPr/>
        </p:nvSpPr>
        <p:spPr bwMode="auto">
          <a:xfrm flipH="1">
            <a:off x="1220788" y="3136158"/>
            <a:ext cx="53975" cy="587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" name="Line 637"/>
          <p:cNvSpPr>
            <a:spLocks noChangeShapeType="1"/>
          </p:cNvSpPr>
          <p:nvPr/>
        </p:nvSpPr>
        <p:spPr bwMode="auto">
          <a:xfrm flipH="1">
            <a:off x="1184275" y="3228233"/>
            <a:ext cx="4763" cy="47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" name="Line 638"/>
          <p:cNvSpPr>
            <a:spLocks noChangeShapeType="1"/>
          </p:cNvSpPr>
          <p:nvPr/>
        </p:nvSpPr>
        <p:spPr bwMode="auto">
          <a:xfrm flipV="1">
            <a:off x="1192213" y="3147270"/>
            <a:ext cx="96837" cy="1000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" name="Line 639"/>
          <p:cNvSpPr>
            <a:spLocks noChangeShapeType="1"/>
          </p:cNvSpPr>
          <p:nvPr/>
        </p:nvSpPr>
        <p:spPr bwMode="auto">
          <a:xfrm flipH="1">
            <a:off x="1204913" y="3159970"/>
            <a:ext cx="92075" cy="968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" name="Line 640"/>
          <p:cNvSpPr>
            <a:spLocks noChangeShapeType="1"/>
          </p:cNvSpPr>
          <p:nvPr/>
        </p:nvSpPr>
        <p:spPr bwMode="auto">
          <a:xfrm flipV="1">
            <a:off x="1220788" y="3175845"/>
            <a:ext cx="84137" cy="873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" name="Line 641"/>
          <p:cNvSpPr>
            <a:spLocks noChangeShapeType="1"/>
          </p:cNvSpPr>
          <p:nvPr/>
        </p:nvSpPr>
        <p:spPr bwMode="auto">
          <a:xfrm flipH="1">
            <a:off x="1238250" y="3194895"/>
            <a:ext cx="68263" cy="714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" name="Line 642"/>
          <p:cNvSpPr>
            <a:spLocks noChangeShapeType="1"/>
          </p:cNvSpPr>
          <p:nvPr/>
        </p:nvSpPr>
        <p:spPr bwMode="auto">
          <a:xfrm flipV="1">
            <a:off x="1266825" y="3223470"/>
            <a:ext cx="34925" cy="381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" name="Line 643"/>
          <p:cNvSpPr>
            <a:spLocks noChangeShapeType="1"/>
          </p:cNvSpPr>
          <p:nvPr/>
        </p:nvSpPr>
        <p:spPr bwMode="auto">
          <a:xfrm flipH="1" flipV="1">
            <a:off x="1184275" y="3229820"/>
            <a:ext cx="30163" cy="317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" name="Line 644"/>
          <p:cNvSpPr>
            <a:spLocks noChangeShapeType="1"/>
          </p:cNvSpPr>
          <p:nvPr/>
        </p:nvSpPr>
        <p:spPr bwMode="auto">
          <a:xfrm>
            <a:off x="1201738" y="3223470"/>
            <a:ext cx="41275" cy="428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" name="Line 645"/>
          <p:cNvSpPr>
            <a:spLocks noChangeShapeType="1"/>
          </p:cNvSpPr>
          <p:nvPr/>
        </p:nvSpPr>
        <p:spPr bwMode="auto">
          <a:xfrm flipH="1" flipV="1">
            <a:off x="1212850" y="3213945"/>
            <a:ext cx="47625" cy="492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" name="Line 646"/>
          <p:cNvSpPr>
            <a:spLocks noChangeShapeType="1"/>
          </p:cNvSpPr>
          <p:nvPr/>
        </p:nvSpPr>
        <p:spPr bwMode="auto">
          <a:xfrm flipH="1" flipV="1">
            <a:off x="1176338" y="3175845"/>
            <a:ext cx="14287" cy="15875"/>
          </a:xfrm>
          <a:prstGeom prst="line">
            <a:avLst/>
          </a:prstGeom>
          <a:noFill/>
          <a:ln w="9525" cap="rnd">
            <a:solidFill>
              <a:srgbClr val="7F3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" name="Line 647"/>
          <p:cNvSpPr>
            <a:spLocks noChangeShapeType="1"/>
          </p:cNvSpPr>
          <p:nvPr/>
        </p:nvSpPr>
        <p:spPr bwMode="auto">
          <a:xfrm>
            <a:off x="1184275" y="3159970"/>
            <a:ext cx="31750" cy="349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" name="Line 648"/>
          <p:cNvSpPr>
            <a:spLocks noChangeShapeType="1"/>
          </p:cNvSpPr>
          <p:nvPr/>
        </p:nvSpPr>
        <p:spPr bwMode="auto">
          <a:xfrm>
            <a:off x="1227138" y="3206008"/>
            <a:ext cx="47625" cy="508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9" name="Line 649"/>
          <p:cNvSpPr>
            <a:spLocks noChangeShapeType="1"/>
          </p:cNvSpPr>
          <p:nvPr/>
        </p:nvSpPr>
        <p:spPr bwMode="auto">
          <a:xfrm flipH="1" flipV="1">
            <a:off x="1192213" y="3147270"/>
            <a:ext cx="96837" cy="1000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0" name="Line 650"/>
          <p:cNvSpPr>
            <a:spLocks noChangeShapeType="1"/>
          </p:cNvSpPr>
          <p:nvPr/>
        </p:nvSpPr>
        <p:spPr bwMode="auto">
          <a:xfrm>
            <a:off x="1204913" y="3136158"/>
            <a:ext cx="92075" cy="968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" name="Line 651"/>
          <p:cNvSpPr>
            <a:spLocks noChangeShapeType="1"/>
          </p:cNvSpPr>
          <p:nvPr/>
        </p:nvSpPr>
        <p:spPr bwMode="auto">
          <a:xfrm flipH="1" flipV="1">
            <a:off x="1220788" y="3129808"/>
            <a:ext cx="84137" cy="889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" name="Line 652"/>
          <p:cNvSpPr>
            <a:spLocks noChangeShapeType="1"/>
          </p:cNvSpPr>
          <p:nvPr/>
        </p:nvSpPr>
        <p:spPr bwMode="auto">
          <a:xfrm>
            <a:off x="1238250" y="3126633"/>
            <a:ext cx="68263" cy="730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" name="Line 653"/>
          <p:cNvSpPr>
            <a:spLocks noChangeShapeType="1"/>
          </p:cNvSpPr>
          <p:nvPr/>
        </p:nvSpPr>
        <p:spPr bwMode="auto">
          <a:xfrm flipH="1" flipV="1">
            <a:off x="1266825" y="3131395"/>
            <a:ext cx="34925" cy="396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" name="Freeform 654"/>
          <p:cNvSpPr>
            <a:spLocks/>
          </p:cNvSpPr>
          <p:nvPr/>
        </p:nvSpPr>
        <p:spPr bwMode="auto">
          <a:xfrm>
            <a:off x="1182688" y="3229820"/>
            <a:ext cx="57150" cy="36513"/>
          </a:xfrm>
          <a:custGeom>
            <a:avLst/>
            <a:gdLst/>
            <a:ahLst/>
            <a:cxnLst>
              <a:cxn ang="0">
                <a:pos x="34" y="21"/>
              </a:cxn>
              <a:cxn ang="0">
                <a:pos x="24" y="20"/>
              </a:cxn>
              <a:cxn ang="0">
                <a:pos x="15" y="16"/>
              </a:cxn>
              <a:cxn ang="0">
                <a:pos x="7" y="10"/>
              </a:cxn>
              <a:cxn ang="0">
                <a:pos x="1" y="3"/>
              </a:cxn>
              <a:cxn ang="0">
                <a:pos x="0" y="0"/>
              </a:cxn>
            </a:cxnLst>
            <a:rect l="0" t="0" r="r" b="b"/>
            <a:pathLst>
              <a:path w="34" h="21">
                <a:moveTo>
                  <a:pt x="34" y="21"/>
                </a:moveTo>
                <a:lnTo>
                  <a:pt x="24" y="20"/>
                </a:lnTo>
                <a:lnTo>
                  <a:pt x="15" y="16"/>
                </a:lnTo>
                <a:lnTo>
                  <a:pt x="7" y="10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" name="Freeform 655"/>
          <p:cNvSpPr>
            <a:spLocks/>
          </p:cNvSpPr>
          <p:nvPr/>
        </p:nvSpPr>
        <p:spPr bwMode="auto">
          <a:xfrm>
            <a:off x="1173163" y="3126633"/>
            <a:ext cx="133350" cy="139700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0" y="32"/>
              </a:cxn>
              <a:cxn ang="0">
                <a:pos x="3" y="23"/>
              </a:cxn>
              <a:cxn ang="0">
                <a:pos x="9" y="15"/>
              </a:cxn>
              <a:cxn ang="0">
                <a:pos x="16" y="8"/>
              </a:cxn>
              <a:cxn ang="0">
                <a:pos x="24" y="3"/>
              </a:cxn>
              <a:cxn ang="0">
                <a:pos x="34" y="0"/>
              </a:cxn>
              <a:cxn ang="0">
                <a:pos x="44" y="0"/>
              </a:cxn>
              <a:cxn ang="0">
                <a:pos x="54" y="3"/>
              </a:cxn>
              <a:cxn ang="0">
                <a:pos x="62" y="8"/>
              </a:cxn>
              <a:cxn ang="0">
                <a:pos x="69" y="15"/>
              </a:cxn>
              <a:cxn ang="0">
                <a:pos x="75" y="23"/>
              </a:cxn>
              <a:cxn ang="0">
                <a:pos x="78" y="32"/>
              </a:cxn>
              <a:cxn ang="0">
                <a:pos x="78" y="42"/>
              </a:cxn>
              <a:cxn ang="0">
                <a:pos x="76" y="52"/>
              </a:cxn>
              <a:cxn ang="0">
                <a:pos x="72" y="61"/>
              </a:cxn>
              <a:cxn ang="0">
                <a:pos x="66" y="68"/>
              </a:cxn>
              <a:cxn ang="0">
                <a:pos x="58" y="74"/>
              </a:cxn>
              <a:cxn ang="0">
                <a:pos x="49" y="78"/>
              </a:cxn>
              <a:cxn ang="0">
                <a:pos x="39" y="79"/>
              </a:cxn>
            </a:cxnLst>
            <a:rect l="0" t="0" r="r" b="b"/>
            <a:pathLst>
              <a:path w="78" h="79">
                <a:moveTo>
                  <a:pt x="0" y="38"/>
                </a:moveTo>
                <a:lnTo>
                  <a:pt x="0" y="32"/>
                </a:lnTo>
                <a:lnTo>
                  <a:pt x="3" y="23"/>
                </a:lnTo>
                <a:lnTo>
                  <a:pt x="9" y="15"/>
                </a:lnTo>
                <a:lnTo>
                  <a:pt x="16" y="8"/>
                </a:lnTo>
                <a:lnTo>
                  <a:pt x="24" y="3"/>
                </a:lnTo>
                <a:lnTo>
                  <a:pt x="34" y="0"/>
                </a:lnTo>
                <a:lnTo>
                  <a:pt x="44" y="0"/>
                </a:lnTo>
                <a:lnTo>
                  <a:pt x="54" y="3"/>
                </a:lnTo>
                <a:lnTo>
                  <a:pt x="62" y="8"/>
                </a:lnTo>
                <a:lnTo>
                  <a:pt x="69" y="15"/>
                </a:lnTo>
                <a:lnTo>
                  <a:pt x="75" y="23"/>
                </a:lnTo>
                <a:lnTo>
                  <a:pt x="78" y="32"/>
                </a:lnTo>
                <a:lnTo>
                  <a:pt x="78" y="42"/>
                </a:lnTo>
                <a:lnTo>
                  <a:pt x="76" y="52"/>
                </a:lnTo>
                <a:lnTo>
                  <a:pt x="72" y="61"/>
                </a:lnTo>
                <a:lnTo>
                  <a:pt x="66" y="68"/>
                </a:lnTo>
                <a:lnTo>
                  <a:pt x="58" y="74"/>
                </a:lnTo>
                <a:lnTo>
                  <a:pt x="49" y="78"/>
                </a:lnTo>
                <a:lnTo>
                  <a:pt x="39" y="79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" name="Line 656"/>
          <p:cNvSpPr>
            <a:spLocks noChangeShapeType="1"/>
          </p:cNvSpPr>
          <p:nvPr/>
        </p:nvSpPr>
        <p:spPr bwMode="auto">
          <a:xfrm flipV="1">
            <a:off x="1670050" y="2699595"/>
            <a:ext cx="26988" cy="269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" name="Line 657"/>
          <p:cNvSpPr>
            <a:spLocks noChangeShapeType="1"/>
          </p:cNvSpPr>
          <p:nvPr/>
        </p:nvSpPr>
        <p:spPr bwMode="auto">
          <a:xfrm flipH="1">
            <a:off x="1662113" y="2691658"/>
            <a:ext cx="63500" cy="6508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" name="Line 658"/>
          <p:cNvSpPr>
            <a:spLocks noChangeShapeType="1"/>
          </p:cNvSpPr>
          <p:nvPr/>
        </p:nvSpPr>
        <p:spPr bwMode="auto">
          <a:xfrm flipV="1">
            <a:off x="1665288" y="2693245"/>
            <a:ext cx="79375" cy="841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" name="Line 659"/>
          <p:cNvSpPr>
            <a:spLocks noChangeShapeType="1"/>
          </p:cNvSpPr>
          <p:nvPr/>
        </p:nvSpPr>
        <p:spPr bwMode="auto">
          <a:xfrm flipH="1">
            <a:off x="1679575" y="2702770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" name="Line 660"/>
          <p:cNvSpPr>
            <a:spLocks noChangeShapeType="1"/>
          </p:cNvSpPr>
          <p:nvPr/>
        </p:nvSpPr>
        <p:spPr bwMode="auto">
          <a:xfrm flipV="1">
            <a:off x="1689100" y="2721820"/>
            <a:ext cx="73025" cy="777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" name="Line 661"/>
          <p:cNvSpPr>
            <a:spLocks noChangeShapeType="1"/>
          </p:cNvSpPr>
          <p:nvPr/>
        </p:nvSpPr>
        <p:spPr bwMode="auto">
          <a:xfrm flipH="1">
            <a:off x="1693863" y="2721820"/>
            <a:ext cx="88900" cy="952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" name="Line 662"/>
          <p:cNvSpPr>
            <a:spLocks noChangeShapeType="1"/>
          </p:cNvSpPr>
          <p:nvPr/>
        </p:nvSpPr>
        <p:spPr bwMode="auto">
          <a:xfrm flipV="1">
            <a:off x="1709738" y="2739283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" name="Line 663"/>
          <p:cNvSpPr>
            <a:spLocks noChangeShapeType="1"/>
          </p:cNvSpPr>
          <p:nvPr/>
        </p:nvSpPr>
        <p:spPr bwMode="auto">
          <a:xfrm flipH="1">
            <a:off x="1727200" y="2759920"/>
            <a:ext cx="63500" cy="666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" name="Line 664"/>
          <p:cNvSpPr>
            <a:spLocks noChangeShapeType="1"/>
          </p:cNvSpPr>
          <p:nvPr/>
        </p:nvSpPr>
        <p:spPr bwMode="auto">
          <a:xfrm flipV="1">
            <a:off x="1758950" y="2790083"/>
            <a:ext cx="25400" cy="285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" name="Line 665"/>
          <p:cNvSpPr>
            <a:spLocks noChangeShapeType="1"/>
          </p:cNvSpPr>
          <p:nvPr/>
        </p:nvSpPr>
        <p:spPr bwMode="auto">
          <a:xfrm flipH="1" flipV="1">
            <a:off x="1684338" y="2805958"/>
            <a:ext cx="12700" cy="127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" name="Line 666"/>
          <p:cNvSpPr>
            <a:spLocks noChangeShapeType="1"/>
          </p:cNvSpPr>
          <p:nvPr/>
        </p:nvSpPr>
        <p:spPr bwMode="auto">
          <a:xfrm>
            <a:off x="1662113" y="2759920"/>
            <a:ext cx="25400" cy="254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" name="Line 667"/>
          <p:cNvSpPr>
            <a:spLocks noChangeShapeType="1"/>
          </p:cNvSpPr>
          <p:nvPr/>
        </p:nvSpPr>
        <p:spPr bwMode="auto">
          <a:xfrm>
            <a:off x="1692275" y="2790083"/>
            <a:ext cx="33338" cy="365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" name="Line 668"/>
          <p:cNvSpPr>
            <a:spLocks noChangeShapeType="1"/>
          </p:cNvSpPr>
          <p:nvPr/>
        </p:nvSpPr>
        <p:spPr bwMode="auto">
          <a:xfrm flipH="1" flipV="1">
            <a:off x="1665288" y="2739283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" name="Line 669"/>
          <p:cNvSpPr>
            <a:spLocks noChangeShapeType="1"/>
          </p:cNvSpPr>
          <p:nvPr/>
        </p:nvSpPr>
        <p:spPr bwMode="auto">
          <a:xfrm>
            <a:off x="1671638" y="2721820"/>
            <a:ext cx="88900" cy="952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" name="Line 670"/>
          <p:cNvSpPr>
            <a:spLocks noChangeShapeType="1"/>
          </p:cNvSpPr>
          <p:nvPr/>
        </p:nvSpPr>
        <p:spPr bwMode="auto">
          <a:xfrm flipH="1" flipV="1">
            <a:off x="1681163" y="2712295"/>
            <a:ext cx="90487" cy="936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" name="Line 671"/>
          <p:cNvSpPr>
            <a:spLocks noChangeShapeType="1"/>
          </p:cNvSpPr>
          <p:nvPr/>
        </p:nvSpPr>
        <p:spPr bwMode="auto">
          <a:xfrm>
            <a:off x="1693863" y="2701183"/>
            <a:ext cx="88900" cy="920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" name="Line 672"/>
          <p:cNvSpPr>
            <a:spLocks noChangeShapeType="1"/>
          </p:cNvSpPr>
          <p:nvPr/>
        </p:nvSpPr>
        <p:spPr bwMode="auto">
          <a:xfrm flipH="1" flipV="1">
            <a:off x="1709738" y="2693245"/>
            <a:ext cx="79375" cy="841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" name="Line 673"/>
          <p:cNvSpPr>
            <a:spLocks noChangeShapeType="1"/>
          </p:cNvSpPr>
          <p:nvPr/>
        </p:nvSpPr>
        <p:spPr bwMode="auto">
          <a:xfrm>
            <a:off x="1727200" y="2691658"/>
            <a:ext cx="30163" cy="285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" name="Line 674"/>
          <p:cNvSpPr>
            <a:spLocks noChangeShapeType="1"/>
          </p:cNvSpPr>
          <p:nvPr/>
        </p:nvSpPr>
        <p:spPr bwMode="auto">
          <a:xfrm>
            <a:off x="1758950" y="2721820"/>
            <a:ext cx="31750" cy="349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" name="Line 675"/>
          <p:cNvSpPr>
            <a:spLocks noChangeShapeType="1"/>
          </p:cNvSpPr>
          <p:nvPr/>
        </p:nvSpPr>
        <p:spPr bwMode="auto">
          <a:xfrm flipH="1" flipV="1">
            <a:off x="1778000" y="2718645"/>
            <a:ext cx="6350" cy="79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" name="Freeform 676"/>
          <p:cNvSpPr>
            <a:spLocks/>
          </p:cNvSpPr>
          <p:nvPr/>
        </p:nvSpPr>
        <p:spPr bwMode="auto">
          <a:xfrm>
            <a:off x="1684338" y="2810720"/>
            <a:ext cx="41275" cy="15875"/>
          </a:xfrm>
          <a:custGeom>
            <a:avLst/>
            <a:gdLst/>
            <a:ahLst/>
            <a:cxnLst>
              <a:cxn ang="0">
                <a:pos x="24" y="9"/>
              </a:cxn>
              <a:cxn ang="0">
                <a:pos x="15" y="8"/>
              </a:cxn>
              <a:cxn ang="0">
                <a:pos x="6" y="4"/>
              </a:cxn>
              <a:cxn ang="0">
                <a:pos x="0" y="0"/>
              </a:cxn>
            </a:cxnLst>
            <a:rect l="0" t="0" r="r" b="b"/>
            <a:pathLst>
              <a:path w="24" h="9">
                <a:moveTo>
                  <a:pt x="24" y="9"/>
                </a:moveTo>
                <a:lnTo>
                  <a:pt x="15" y="8"/>
                </a:lnTo>
                <a:lnTo>
                  <a:pt x="6" y="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" name="Freeform 677"/>
          <p:cNvSpPr>
            <a:spLocks/>
          </p:cNvSpPr>
          <p:nvPr/>
        </p:nvSpPr>
        <p:spPr bwMode="auto">
          <a:xfrm>
            <a:off x="1662113" y="2691658"/>
            <a:ext cx="96837" cy="93662"/>
          </a:xfrm>
          <a:custGeom>
            <a:avLst/>
            <a:gdLst/>
            <a:ahLst/>
            <a:cxnLst>
              <a:cxn ang="0">
                <a:pos x="3" y="52"/>
              </a:cxn>
              <a:cxn ang="0">
                <a:pos x="1" y="47"/>
              </a:cxn>
              <a:cxn ang="0">
                <a:pos x="0" y="37"/>
              </a:cxn>
              <a:cxn ang="0">
                <a:pos x="1" y="27"/>
              </a:cxn>
              <a:cxn ang="0">
                <a:pos x="5" y="18"/>
              </a:cxn>
              <a:cxn ang="0">
                <a:pos x="11" y="11"/>
              </a:cxn>
              <a:cxn ang="0">
                <a:pos x="19" y="4"/>
              </a:cxn>
              <a:cxn ang="0">
                <a:pos x="28" y="0"/>
              </a:cxn>
              <a:cxn ang="0">
                <a:pos x="37" y="0"/>
              </a:cxn>
              <a:cxn ang="0">
                <a:pos x="48" y="0"/>
              </a:cxn>
              <a:cxn ang="0">
                <a:pos x="56" y="4"/>
              </a:cxn>
            </a:cxnLst>
            <a:rect l="0" t="0" r="r" b="b"/>
            <a:pathLst>
              <a:path w="56" h="52">
                <a:moveTo>
                  <a:pt x="3" y="52"/>
                </a:moveTo>
                <a:lnTo>
                  <a:pt x="1" y="47"/>
                </a:lnTo>
                <a:lnTo>
                  <a:pt x="0" y="37"/>
                </a:lnTo>
                <a:lnTo>
                  <a:pt x="1" y="27"/>
                </a:lnTo>
                <a:lnTo>
                  <a:pt x="5" y="18"/>
                </a:lnTo>
                <a:lnTo>
                  <a:pt x="11" y="11"/>
                </a:lnTo>
                <a:lnTo>
                  <a:pt x="19" y="4"/>
                </a:lnTo>
                <a:lnTo>
                  <a:pt x="28" y="0"/>
                </a:lnTo>
                <a:lnTo>
                  <a:pt x="37" y="0"/>
                </a:lnTo>
                <a:lnTo>
                  <a:pt x="48" y="0"/>
                </a:lnTo>
                <a:lnTo>
                  <a:pt x="56" y="4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" name="Freeform 678"/>
          <p:cNvSpPr>
            <a:spLocks/>
          </p:cNvSpPr>
          <p:nvPr/>
        </p:nvSpPr>
        <p:spPr bwMode="auto">
          <a:xfrm>
            <a:off x="1725613" y="2718645"/>
            <a:ext cx="65087" cy="10795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4" y="3"/>
              </a:cxn>
              <a:cxn ang="0">
                <a:pos x="37" y="12"/>
              </a:cxn>
              <a:cxn ang="0">
                <a:pos x="38" y="22"/>
              </a:cxn>
              <a:cxn ang="0">
                <a:pos x="37" y="32"/>
              </a:cxn>
              <a:cxn ang="0">
                <a:pos x="34" y="41"/>
              </a:cxn>
              <a:cxn ang="0">
                <a:pos x="27" y="49"/>
              </a:cxn>
              <a:cxn ang="0">
                <a:pos x="20" y="55"/>
              </a:cxn>
              <a:cxn ang="0">
                <a:pos x="11" y="59"/>
              </a:cxn>
              <a:cxn ang="0">
                <a:pos x="0" y="60"/>
              </a:cxn>
            </a:cxnLst>
            <a:rect l="0" t="0" r="r" b="b"/>
            <a:pathLst>
              <a:path w="38" h="60">
                <a:moveTo>
                  <a:pt x="31" y="0"/>
                </a:moveTo>
                <a:lnTo>
                  <a:pt x="34" y="3"/>
                </a:lnTo>
                <a:lnTo>
                  <a:pt x="37" y="12"/>
                </a:lnTo>
                <a:lnTo>
                  <a:pt x="38" y="22"/>
                </a:lnTo>
                <a:lnTo>
                  <a:pt x="37" y="32"/>
                </a:lnTo>
                <a:lnTo>
                  <a:pt x="34" y="41"/>
                </a:lnTo>
                <a:lnTo>
                  <a:pt x="27" y="49"/>
                </a:lnTo>
                <a:lnTo>
                  <a:pt x="20" y="55"/>
                </a:lnTo>
                <a:lnTo>
                  <a:pt x="11" y="59"/>
                </a:lnTo>
                <a:lnTo>
                  <a:pt x="0" y="6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" name="Line 679"/>
          <p:cNvSpPr>
            <a:spLocks noChangeShapeType="1"/>
          </p:cNvSpPr>
          <p:nvPr/>
        </p:nvSpPr>
        <p:spPr bwMode="auto">
          <a:xfrm flipV="1">
            <a:off x="1447800" y="3672733"/>
            <a:ext cx="4763" cy="47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" name="Line 680"/>
          <p:cNvSpPr>
            <a:spLocks noChangeShapeType="1"/>
          </p:cNvSpPr>
          <p:nvPr/>
        </p:nvSpPr>
        <p:spPr bwMode="auto">
          <a:xfrm flipH="1">
            <a:off x="1479550" y="3647333"/>
            <a:ext cx="19050" cy="174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" name="Line 681"/>
          <p:cNvSpPr>
            <a:spLocks noChangeShapeType="1"/>
          </p:cNvSpPr>
          <p:nvPr/>
        </p:nvSpPr>
        <p:spPr bwMode="auto">
          <a:xfrm flipH="1">
            <a:off x="1436688" y="3679083"/>
            <a:ext cx="30162" cy="301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" name="Line 682"/>
          <p:cNvSpPr>
            <a:spLocks noChangeShapeType="1"/>
          </p:cNvSpPr>
          <p:nvPr/>
        </p:nvSpPr>
        <p:spPr bwMode="auto">
          <a:xfrm flipV="1">
            <a:off x="1438275" y="3688608"/>
            <a:ext cx="42863" cy="428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" name="Line 683"/>
          <p:cNvSpPr>
            <a:spLocks noChangeShapeType="1"/>
          </p:cNvSpPr>
          <p:nvPr/>
        </p:nvSpPr>
        <p:spPr bwMode="auto">
          <a:xfrm flipV="1">
            <a:off x="1482725" y="3648920"/>
            <a:ext cx="34925" cy="349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" name="Line 684"/>
          <p:cNvSpPr>
            <a:spLocks noChangeShapeType="1"/>
          </p:cNvSpPr>
          <p:nvPr/>
        </p:nvSpPr>
        <p:spPr bwMode="auto">
          <a:xfrm flipH="1">
            <a:off x="1446213" y="3655270"/>
            <a:ext cx="87312" cy="920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" name="Line 685"/>
          <p:cNvSpPr>
            <a:spLocks noChangeShapeType="1"/>
          </p:cNvSpPr>
          <p:nvPr/>
        </p:nvSpPr>
        <p:spPr bwMode="auto">
          <a:xfrm flipV="1">
            <a:off x="1455738" y="3664795"/>
            <a:ext cx="88900" cy="952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" name="Line 686"/>
          <p:cNvSpPr>
            <a:spLocks noChangeShapeType="1"/>
          </p:cNvSpPr>
          <p:nvPr/>
        </p:nvSpPr>
        <p:spPr bwMode="auto">
          <a:xfrm flipH="1">
            <a:off x="1468438" y="3679083"/>
            <a:ext cx="87312" cy="889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7" name="Line 687"/>
          <p:cNvSpPr>
            <a:spLocks noChangeShapeType="1"/>
          </p:cNvSpPr>
          <p:nvPr/>
        </p:nvSpPr>
        <p:spPr bwMode="auto">
          <a:xfrm flipV="1">
            <a:off x="1482725" y="3694958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8" name="Line 688"/>
          <p:cNvSpPr>
            <a:spLocks noChangeShapeType="1"/>
          </p:cNvSpPr>
          <p:nvPr/>
        </p:nvSpPr>
        <p:spPr bwMode="auto">
          <a:xfrm flipH="1">
            <a:off x="1511300" y="3715595"/>
            <a:ext cx="52388" cy="539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9" name="Line 689"/>
          <p:cNvSpPr>
            <a:spLocks noChangeShapeType="1"/>
          </p:cNvSpPr>
          <p:nvPr/>
        </p:nvSpPr>
        <p:spPr bwMode="auto">
          <a:xfrm flipV="1">
            <a:off x="1536700" y="3748933"/>
            <a:ext cx="17463" cy="190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" name="Line 690"/>
          <p:cNvSpPr>
            <a:spLocks noChangeShapeType="1"/>
          </p:cNvSpPr>
          <p:nvPr/>
        </p:nvSpPr>
        <p:spPr bwMode="auto">
          <a:xfrm flipH="1" flipV="1">
            <a:off x="1447800" y="3748933"/>
            <a:ext cx="19050" cy="190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" name="Line 691"/>
          <p:cNvSpPr>
            <a:spLocks noChangeShapeType="1"/>
          </p:cNvSpPr>
          <p:nvPr/>
        </p:nvSpPr>
        <p:spPr bwMode="auto">
          <a:xfrm>
            <a:off x="1436688" y="3715595"/>
            <a:ext cx="61912" cy="635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" name="Line 692"/>
          <p:cNvSpPr>
            <a:spLocks noChangeShapeType="1"/>
          </p:cNvSpPr>
          <p:nvPr/>
        </p:nvSpPr>
        <p:spPr bwMode="auto">
          <a:xfrm flipH="1" flipV="1">
            <a:off x="1438275" y="3694958"/>
            <a:ext cx="74613" cy="746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" name="Line 693"/>
          <p:cNvSpPr>
            <a:spLocks noChangeShapeType="1"/>
          </p:cNvSpPr>
          <p:nvPr/>
        </p:nvSpPr>
        <p:spPr bwMode="auto">
          <a:xfrm>
            <a:off x="1446213" y="3679083"/>
            <a:ext cx="87312" cy="889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" name="Line 694"/>
          <p:cNvSpPr>
            <a:spLocks noChangeShapeType="1"/>
          </p:cNvSpPr>
          <p:nvPr/>
        </p:nvSpPr>
        <p:spPr bwMode="auto">
          <a:xfrm flipH="1" flipV="1">
            <a:off x="1471613" y="3680670"/>
            <a:ext cx="73025" cy="793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" name="Line 695"/>
          <p:cNvSpPr>
            <a:spLocks noChangeShapeType="1"/>
          </p:cNvSpPr>
          <p:nvPr/>
        </p:nvSpPr>
        <p:spPr bwMode="auto">
          <a:xfrm>
            <a:off x="1481138" y="3669558"/>
            <a:ext cx="74612" cy="7778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" name="Line 696"/>
          <p:cNvSpPr>
            <a:spLocks noChangeShapeType="1"/>
          </p:cNvSpPr>
          <p:nvPr/>
        </p:nvSpPr>
        <p:spPr bwMode="auto">
          <a:xfrm flipH="1" flipV="1">
            <a:off x="1482725" y="3648920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" name="Line 697"/>
          <p:cNvSpPr>
            <a:spLocks noChangeShapeType="1"/>
          </p:cNvSpPr>
          <p:nvPr/>
        </p:nvSpPr>
        <p:spPr bwMode="auto">
          <a:xfrm>
            <a:off x="1501775" y="3647333"/>
            <a:ext cx="61913" cy="619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" name="Line 698"/>
          <p:cNvSpPr>
            <a:spLocks noChangeShapeType="1"/>
          </p:cNvSpPr>
          <p:nvPr/>
        </p:nvSpPr>
        <p:spPr bwMode="auto">
          <a:xfrm flipH="1" flipV="1">
            <a:off x="1536700" y="3658445"/>
            <a:ext cx="17463" cy="190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" name="Freeform 699"/>
          <p:cNvSpPr>
            <a:spLocks/>
          </p:cNvSpPr>
          <p:nvPr/>
        </p:nvSpPr>
        <p:spPr bwMode="auto">
          <a:xfrm>
            <a:off x="1436688" y="3672733"/>
            <a:ext cx="61912" cy="106362"/>
          </a:xfrm>
          <a:custGeom>
            <a:avLst/>
            <a:gdLst/>
            <a:ahLst/>
            <a:cxnLst>
              <a:cxn ang="0">
                <a:pos x="36" y="60"/>
              </a:cxn>
              <a:cxn ang="0">
                <a:pos x="27" y="59"/>
              </a:cxn>
              <a:cxn ang="0">
                <a:pos x="18" y="55"/>
              </a:cxn>
              <a:cxn ang="0">
                <a:pos x="11" y="49"/>
              </a:cxn>
              <a:cxn ang="0">
                <a:pos x="5" y="41"/>
              </a:cxn>
              <a:cxn ang="0">
                <a:pos x="1" y="32"/>
              </a:cxn>
              <a:cxn ang="0">
                <a:pos x="0" y="23"/>
              </a:cxn>
              <a:cxn ang="0">
                <a:pos x="1" y="13"/>
              </a:cxn>
              <a:cxn ang="0">
                <a:pos x="5" y="5"/>
              </a:cxn>
              <a:cxn ang="0">
                <a:pos x="9" y="0"/>
              </a:cxn>
            </a:cxnLst>
            <a:rect l="0" t="0" r="r" b="b"/>
            <a:pathLst>
              <a:path w="36" h="60">
                <a:moveTo>
                  <a:pt x="36" y="60"/>
                </a:moveTo>
                <a:lnTo>
                  <a:pt x="27" y="59"/>
                </a:lnTo>
                <a:lnTo>
                  <a:pt x="18" y="55"/>
                </a:lnTo>
                <a:lnTo>
                  <a:pt x="11" y="49"/>
                </a:lnTo>
                <a:lnTo>
                  <a:pt x="5" y="41"/>
                </a:lnTo>
                <a:lnTo>
                  <a:pt x="1" y="32"/>
                </a:lnTo>
                <a:lnTo>
                  <a:pt x="0" y="23"/>
                </a:lnTo>
                <a:lnTo>
                  <a:pt x="1" y="13"/>
                </a:lnTo>
                <a:lnTo>
                  <a:pt x="5" y="5"/>
                </a:lnTo>
                <a:lnTo>
                  <a:pt x="9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" name="Freeform 700"/>
          <p:cNvSpPr>
            <a:spLocks/>
          </p:cNvSpPr>
          <p:nvPr/>
        </p:nvSpPr>
        <p:spPr bwMode="auto">
          <a:xfrm>
            <a:off x="1477963" y="3647333"/>
            <a:ext cx="85725" cy="12858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"/>
              </a:cxn>
              <a:cxn ang="0">
                <a:pos x="13" y="0"/>
              </a:cxn>
              <a:cxn ang="0">
                <a:pos x="23" y="1"/>
              </a:cxn>
              <a:cxn ang="0">
                <a:pos x="32" y="5"/>
              </a:cxn>
              <a:cxn ang="0">
                <a:pos x="39" y="10"/>
              </a:cxn>
              <a:cxn ang="0">
                <a:pos x="45" y="19"/>
              </a:cxn>
              <a:cxn ang="0">
                <a:pos x="49" y="27"/>
              </a:cxn>
              <a:cxn ang="0">
                <a:pos x="50" y="37"/>
              </a:cxn>
              <a:cxn ang="0">
                <a:pos x="49" y="46"/>
              </a:cxn>
              <a:cxn ang="0">
                <a:pos x="45" y="55"/>
              </a:cxn>
              <a:cxn ang="0">
                <a:pos x="39" y="63"/>
              </a:cxn>
              <a:cxn ang="0">
                <a:pos x="32" y="69"/>
              </a:cxn>
              <a:cxn ang="0">
                <a:pos x="25" y="72"/>
              </a:cxn>
            </a:cxnLst>
            <a:rect l="0" t="0" r="r" b="b"/>
            <a:pathLst>
              <a:path w="50" h="72">
                <a:moveTo>
                  <a:pt x="0" y="2"/>
                </a:moveTo>
                <a:lnTo>
                  <a:pt x="3" y="1"/>
                </a:lnTo>
                <a:lnTo>
                  <a:pt x="13" y="0"/>
                </a:lnTo>
                <a:lnTo>
                  <a:pt x="23" y="1"/>
                </a:lnTo>
                <a:lnTo>
                  <a:pt x="32" y="5"/>
                </a:lnTo>
                <a:lnTo>
                  <a:pt x="39" y="10"/>
                </a:lnTo>
                <a:lnTo>
                  <a:pt x="45" y="19"/>
                </a:lnTo>
                <a:lnTo>
                  <a:pt x="49" y="27"/>
                </a:lnTo>
                <a:lnTo>
                  <a:pt x="50" y="37"/>
                </a:lnTo>
                <a:lnTo>
                  <a:pt x="49" y="46"/>
                </a:lnTo>
                <a:lnTo>
                  <a:pt x="45" y="55"/>
                </a:lnTo>
                <a:lnTo>
                  <a:pt x="39" y="63"/>
                </a:lnTo>
                <a:lnTo>
                  <a:pt x="32" y="69"/>
                </a:lnTo>
                <a:lnTo>
                  <a:pt x="25" y="72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" name="Line 701"/>
          <p:cNvSpPr>
            <a:spLocks noChangeShapeType="1"/>
          </p:cNvSpPr>
          <p:nvPr/>
        </p:nvSpPr>
        <p:spPr bwMode="auto">
          <a:xfrm flipV="1">
            <a:off x="827088" y="2964708"/>
            <a:ext cx="1587" cy="158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" name="Line 702"/>
          <p:cNvSpPr>
            <a:spLocks noChangeShapeType="1"/>
          </p:cNvSpPr>
          <p:nvPr/>
        </p:nvSpPr>
        <p:spPr bwMode="auto">
          <a:xfrm flipH="1">
            <a:off x="809625" y="2947245"/>
            <a:ext cx="57150" cy="603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" name="Line 703"/>
          <p:cNvSpPr>
            <a:spLocks noChangeShapeType="1"/>
          </p:cNvSpPr>
          <p:nvPr/>
        </p:nvSpPr>
        <p:spPr bwMode="auto">
          <a:xfrm flipV="1">
            <a:off x="811213" y="2948833"/>
            <a:ext cx="74612" cy="809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" name="Line 704"/>
          <p:cNvSpPr>
            <a:spLocks noChangeShapeType="1"/>
          </p:cNvSpPr>
          <p:nvPr/>
        </p:nvSpPr>
        <p:spPr bwMode="auto">
          <a:xfrm flipH="1">
            <a:off x="817563" y="2956770"/>
            <a:ext cx="84137" cy="889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" name="Line 705"/>
          <p:cNvSpPr>
            <a:spLocks noChangeShapeType="1"/>
          </p:cNvSpPr>
          <p:nvPr/>
        </p:nvSpPr>
        <p:spPr bwMode="auto">
          <a:xfrm flipV="1">
            <a:off x="827088" y="2966295"/>
            <a:ext cx="88900" cy="920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" name="Line 706"/>
          <p:cNvSpPr>
            <a:spLocks noChangeShapeType="1"/>
          </p:cNvSpPr>
          <p:nvPr/>
        </p:nvSpPr>
        <p:spPr bwMode="auto">
          <a:xfrm flipH="1">
            <a:off x="884238" y="2978995"/>
            <a:ext cx="39687" cy="396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" name="Line 707"/>
          <p:cNvSpPr>
            <a:spLocks noChangeShapeType="1"/>
          </p:cNvSpPr>
          <p:nvPr/>
        </p:nvSpPr>
        <p:spPr bwMode="auto">
          <a:xfrm flipH="1">
            <a:off x="839788" y="3023445"/>
            <a:ext cx="41275" cy="428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" name="Line 708"/>
          <p:cNvSpPr>
            <a:spLocks noChangeShapeType="1"/>
          </p:cNvSpPr>
          <p:nvPr/>
        </p:nvSpPr>
        <p:spPr bwMode="auto">
          <a:xfrm flipV="1">
            <a:off x="854075" y="3037733"/>
            <a:ext cx="34925" cy="365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" name="Line 709"/>
          <p:cNvSpPr>
            <a:spLocks noChangeShapeType="1"/>
          </p:cNvSpPr>
          <p:nvPr/>
        </p:nvSpPr>
        <p:spPr bwMode="auto">
          <a:xfrm flipV="1">
            <a:off x="901700" y="2994870"/>
            <a:ext cx="28575" cy="31750"/>
          </a:xfrm>
          <a:prstGeom prst="line">
            <a:avLst/>
          </a:prstGeom>
          <a:noFill/>
          <a:ln w="9525" cap="rnd">
            <a:solidFill>
              <a:srgbClr val="7F3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" name="Line 710"/>
          <p:cNvSpPr>
            <a:spLocks noChangeShapeType="1"/>
          </p:cNvSpPr>
          <p:nvPr/>
        </p:nvSpPr>
        <p:spPr bwMode="auto">
          <a:xfrm flipH="1">
            <a:off x="919163" y="3015508"/>
            <a:ext cx="14287" cy="15875"/>
          </a:xfrm>
          <a:prstGeom prst="line">
            <a:avLst/>
          </a:prstGeom>
          <a:noFill/>
          <a:ln w="9525" cap="rnd">
            <a:solidFill>
              <a:srgbClr val="7F3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" name="Line 711"/>
          <p:cNvSpPr>
            <a:spLocks noChangeShapeType="1"/>
          </p:cNvSpPr>
          <p:nvPr/>
        </p:nvSpPr>
        <p:spPr bwMode="auto">
          <a:xfrm flipH="1">
            <a:off x="874713" y="3055195"/>
            <a:ext cx="22225" cy="222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" name="Line 712"/>
          <p:cNvSpPr>
            <a:spLocks noChangeShapeType="1"/>
          </p:cNvSpPr>
          <p:nvPr/>
        </p:nvSpPr>
        <p:spPr bwMode="auto">
          <a:xfrm flipH="1">
            <a:off x="827088" y="3058370"/>
            <a:ext cx="1587" cy="15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" name="Line 713"/>
          <p:cNvSpPr>
            <a:spLocks noChangeShapeType="1"/>
          </p:cNvSpPr>
          <p:nvPr/>
        </p:nvSpPr>
        <p:spPr bwMode="auto">
          <a:xfrm>
            <a:off x="809625" y="3015508"/>
            <a:ext cx="57150" cy="619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" name="Line 714"/>
          <p:cNvSpPr>
            <a:spLocks noChangeShapeType="1"/>
          </p:cNvSpPr>
          <p:nvPr/>
        </p:nvSpPr>
        <p:spPr bwMode="auto">
          <a:xfrm flipH="1" flipV="1">
            <a:off x="812800" y="2998045"/>
            <a:ext cx="73025" cy="762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" name="Line 715"/>
          <p:cNvSpPr>
            <a:spLocks noChangeShapeType="1"/>
          </p:cNvSpPr>
          <p:nvPr/>
        </p:nvSpPr>
        <p:spPr bwMode="auto">
          <a:xfrm>
            <a:off x="817563" y="2978995"/>
            <a:ext cx="84137" cy="873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" name="Line 716"/>
          <p:cNvSpPr>
            <a:spLocks noChangeShapeType="1"/>
          </p:cNvSpPr>
          <p:nvPr/>
        </p:nvSpPr>
        <p:spPr bwMode="auto">
          <a:xfrm flipH="1" flipV="1">
            <a:off x="827088" y="2966295"/>
            <a:ext cx="49212" cy="508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" name="Line 717"/>
          <p:cNvSpPr>
            <a:spLocks noChangeShapeType="1"/>
          </p:cNvSpPr>
          <p:nvPr/>
        </p:nvSpPr>
        <p:spPr bwMode="auto">
          <a:xfrm>
            <a:off x="839788" y="2956770"/>
            <a:ext cx="66675" cy="7143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" name="Line 718"/>
          <p:cNvSpPr>
            <a:spLocks noChangeShapeType="1"/>
          </p:cNvSpPr>
          <p:nvPr/>
        </p:nvSpPr>
        <p:spPr bwMode="auto">
          <a:xfrm flipH="1" flipV="1">
            <a:off x="854075" y="2948833"/>
            <a:ext cx="76200" cy="809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" name="Line 719"/>
          <p:cNvSpPr>
            <a:spLocks noChangeShapeType="1"/>
          </p:cNvSpPr>
          <p:nvPr/>
        </p:nvSpPr>
        <p:spPr bwMode="auto">
          <a:xfrm>
            <a:off x="874713" y="2947245"/>
            <a:ext cx="58737" cy="603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" name="Line 720"/>
          <p:cNvSpPr>
            <a:spLocks noChangeShapeType="1"/>
          </p:cNvSpPr>
          <p:nvPr/>
        </p:nvSpPr>
        <p:spPr bwMode="auto">
          <a:xfrm flipH="1" flipV="1">
            <a:off x="914400" y="2964708"/>
            <a:ext cx="1588" cy="158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" name="Freeform 721"/>
          <p:cNvSpPr>
            <a:spLocks/>
          </p:cNvSpPr>
          <p:nvPr/>
        </p:nvSpPr>
        <p:spPr bwMode="auto">
          <a:xfrm>
            <a:off x="809625" y="3004395"/>
            <a:ext cx="61913" cy="73025"/>
          </a:xfrm>
          <a:custGeom>
            <a:avLst/>
            <a:gdLst/>
            <a:ahLst/>
            <a:cxnLst>
              <a:cxn ang="0">
                <a:pos x="36" y="41"/>
              </a:cxn>
              <a:cxn ang="0">
                <a:pos x="26" y="39"/>
              </a:cxn>
              <a:cxn ang="0">
                <a:pos x="18" y="36"/>
              </a:cxn>
              <a:cxn ang="0">
                <a:pos x="10" y="30"/>
              </a:cxn>
              <a:cxn ang="0">
                <a:pos x="5" y="22"/>
              </a:cxn>
              <a:cxn ang="0">
                <a:pos x="1" y="1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36" h="41">
                <a:moveTo>
                  <a:pt x="36" y="41"/>
                </a:moveTo>
                <a:lnTo>
                  <a:pt x="26" y="39"/>
                </a:lnTo>
                <a:lnTo>
                  <a:pt x="18" y="36"/>
                </a:lnTo>
                <a:lnTo>
                  <a:pt x="10" y="30"/>
                </a:lnTo>
                <a:lnTo>
                  <a:pt x="5" y="22"/>
                </a:lnTo>
                <a:lnTo>
                  <a:pt x="1" y="14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" name="Freeform 722"/>
          <p:cNvSpPr>
            <a:spLocks/>
          </p:cNvSpPr>
          <p:nvPr/>
        </p:nvSpPr>
        <p:spPr bwMode="auto">
          <a:xfrm>
            <a:off x="812800" y="2947245"/>
            <a:ext cx="120650" cy="889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3" y="18"/>
              </a:cxn>
              <a:cxn ang="0">
                <a:pos x="8" y="11"/>
              </a:cxn>
              <a:cxn ang="0">
                <a:pos x="16" y="4"/>
              </a:cxn>
              <a:cxn ang="0">
                <a:pos x="24" y="1"/>
              </a:cxn>
              <a:cxn ang="0">
                <a:pos x="34" y="0"/>
              </a:cxn>
              <a:cxn ang="0">
                <a:pos x="43" y="1"/>
              </a:cxn>
              <a:cxn ang="0">
                <a:pos x="52" y="4"/>
              </a:cxn>
              <a:cxn ang="0">
                <a:pos x="60" y="11"/>
              </a:cxn>
              <a:cxn ang="0">
                <a:pos x="65" y="18"/>
              </a:cxn>
              <a:cxn ang="0">
                <a:pos x="69" y="27"/>
              </a:cxn>
              <a:cxn ang="0">
                <a:pos x="70" y="36"/>
              </a:cxn>
              <a:cxn ang="0">
                <a:pos x="69" y="46"/>
              </a:cxn>
              <a:cxn ang="0">
                <a:pos x="67" y="50"/>
              </a:cxn>
            </a:cxnLst>
            <a:rect l="0" t="0" r="r" b="b"/>
            <a:pathLst>
              <a:path w="70" h="50">
                <a:moveTo>
                  <a:pt x="0" y="24"/>
                </a:moveTo>
                <a:lnTo>
                  <a:pt x="3" y="18"/>
                </a:lnTo>
                <a:lnTo>
                  <a:pt x="8" y="11"/>
                </a:lnTo>
                <a:lnTo>
                  <a:pt x="16" y="4"/>
                </a:lnTo>
                <a:lnTo>
                  <a:pt x="24" y="1"/>
                </a:lnTo>
                <a:lnTo>
                  <a:pt x="34" y="0"/>
                </a:lnTo>
                <a:lnTo>
                  <a:pt x="43" y="1"/>
                </a:lnTo>
                <a:lnTo>
                  <a:pt x="52" y="4"/>
                </a:lnTo>
                <a:lnTo>
                  <a:pt x="60" y="11"/>
                </a:lnTo>
                <a:lnTo>
                  <a:pt x="65" y="18"/>
                </a:lnTo>
                <a:lnTo>
                  <a:pt x="69" y="27"/>
                </a:lnTo>
                <a:lnTo>
                  <a:pt x="70" y="36"/>
                </a:lnTo>
                <a:lnTo>
                  <a:pt x="69" y="46"/>
                </a:lnTo>
                <a:lnTo>
                  <a:pt x="67" y="5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" name="Freeform 723"/>
          <p:cNvSpPr>
            <a:spLocks/>
          </p:cNvSpPr>
          <p:nvPr/>
        </p:nvSpPr>
        <p:spPr bwMode="auto">
          <a:xfrm>
            <a:off x="871538" y="3064720"/>
            <a:ext cx="33337" cy="12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8" y="2"/>
              </a:cxn>
              <a:cxn ang="0">
                <a:pos x="9" y="5"/>
              </a:cxn>
              <a:cxn ang="0">
                <a:pos x="0" y="7"/>
              </a:cxn>
            </a:cxnLst>
            <a:rect l="0" t="0" r="r" b="b"/>
            <a:pathLst>
              <a:path w="20" h="7">
                <a:moveTo>
                  <a:pt x="20" y="0"/>
                </a:moveTo>
                <a:lnTo>
                  <a:pt x="18" y="2"/>
                </a:lnTo>
                <a:lnTo>
                  <a:pt x="9" y="5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" name="Line 724"/>
          <p:cNvSpPr>
            <a:spLocks noChangeShapeType="1"/>
          </p:cNvSpPr>
          <p:nvPr/>
        </p:nvSpPr>
        <p:spPr bwMode="auto">
          <a:xfrm flipV="1">
            <a:off x="1890713" y="3229820"/>
            <a:ext cx="46037" cy="476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" name="Line 725"/>
          <p:cNvSpPr>
            <a:spLocks noChangeShapeType="1"/>
          </p:cNvSpPr>
          <p:nvPr/>
        </p:nvSpPr>
        <p:spPr bwMode="auto">
          <a:xfrm flipH="1">
            <a:off x="1949450" y="3220295"/>
            <a:ext cx="17463" cy="158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" name="Line 726"/>
          <p:cNvSpPr>
            <a:spLocks noChangeShapeType="1"/>
          </p:cNvSpPr>
          <p:nvPr/>
        </p:nvSpPr>
        <p:spPr bwMode="auto">
          <a:xfrm flipH="1">
            <a:off x="1892300" y="3242520"/>
            <a:ext cx="53975" cy="555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" name="Line 727"/>
          <p:cNvSpPr>
            <a:spLocks noChangeShapeType="1"/>
          </p:cNvSpPr>
          <p:nvPr/>
        </p:nvSpPr>
        <p:spPr bwMode="auto">
          <a:xfrm flipV="1">
            <a:off x="1898650" y="3228233"/>
            <a:ext cx="84138" cy="873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" name="Line 728"/>
          <p:cNvSpPr>
            <a:spLocks noChangeShapeType="1"/>
          </p:cNvSpPr>
          <p:nvPr/>
        </p:nvSpPr>
        <p:spPr bwMode="auto">
          <a:xfrm flipH="1">
            <a:off x="1909763" y="3236170"/>
            <a:ext cx="84137" cy="936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" name="Line 729"/>
          <p:cNvSpPr>
            <a:spLocks noChangeShapeType="1"/>
          </p:cNvSpPr>
          <p:nvPr/>
        </p:nvSpPr>
        <p:spPr bwMode="auto">
          <a:xfrm flipV="1">
            <a:off x="1927225" y="3250458"/>
            <a:ext cx="77788" cy="809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" name="Line 730"/>
          <p:cNvSpPr>
            <a:spLocks noChangeShapeType="1"/>
          </p:cNvSpPr>
          <p:nvPr/>
        </p:nvSpPr>
        <p:spPr bwMode="auto">
          <a:xfrm flipH="1">
            <a:off x="1936750" y="3264745"/>
            <a:ext cx="74613" cy="809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" name="Line 731"/>
          <p:cNvSpPr>
            <a:spLocks noChangeShapeType="1"/>
          </p:cNvSpPr>
          <p:nvPr/>
        </p:nvSpPr>
        <p:spPr bwMode="auto">
          <a:xfrm flipV="1">
            <a:off x="1957388" y="3286970"/>
            <a:ext cx="53975" cy="603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" name="Line 732"/>
          <p:cNvSpPr>
            <a:spLocks noChangeShapeType="1"/>
          </p:cNvSpPr>
          <p:nvPr/>
        </p:nvSpPr>
        <p:spPr bwMode="auto">
          <a:xfrm flipH="1" flipV="1">
            <a:off x="1890713" y="3286970"/>
            <a:ext cx="55562" cy="603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" name="Line 733"/>
          <p:cNvSpPr>
            <a:spLocks noChangeShapeType="1"/>
          </p:cNvSpPr>
          <p:nvPr/>
        </p:nvSpPr>
        <p:spPr bwMode="auto">
          <a:xfrm>
            <a:off x="1892300" y="3264745"/>
            <a:ext cx="74613" cy="809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" name="Line 734"/>
          <p:cNvSpPr>
            <a:spLocks noChangeShapeType="1"/>
          </p:cNvSpPr>
          <p:nvPr/>
        </p:nvSpPr>
        <p:spPr bwMode="auto">
          <a:xfrm flipH="1" flipV="1">
            <a:off x="1898650" y="3250458"/>
            <a:ext cx="84138" cy="857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" name="Line 735"/>
          <p:cNvSpPr>
            <a:spLocks noChangeShapeType="1"/>
          </p:cNvSpPr>
          <p:nvPr/>
        </p:nvSpPr>
        <p:spPr bwMode="auto">
          <a:xfrm>
            <a:off x="1909763" y="3236170"/>
            <a:ext cx="84137" cy="936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" name="Line 736"/>
          <p:cNvSpPr>
            <a:spLocks noChangeShapeType="1"/>
          </p:cNvSpPr>
          <p:nvPr/>
        </p:nvSpPr>
        <p:spPr bwMode="auto">
          <a:xfrm flipH="1" flipV="1">
            <a:off x="1920875" y="3228233"/>
            <a:ext cx="84138" cy="873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" name="Line 737"/>
          <p:cNvSpPr>
            <a:spLocks noChangeShapeType="1"/>
          </p:cNvSpPr>
          <p:nvPr/>
        </p:nvSpPr>
        <p:spPr bwMode="auto">
          <a:xfrm>
            <a:off x="1952625" y="3234583"/>
            <a:ext cx="58738" cy="635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" name="Line 738"/>
          <p:cNvSpPr>
            <a:spLocks noChangeShapeType="1"/>
          </p:cNvSpPr>
          <p:nvPr/>
        </p:nvSpPr>
        <p:spPr bwMode="auto">
          <a:xfrm flipH="1" flipV="1">
            <a:off x="1958975" y="3220295"/>
            <a:ext cx="52388" cy="571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" name="Freeform 739"/>
          <p:cNvSpPr>
            <a:spLocks/>
          </p:cNvSpPr>
          <p:nvPr/>
        </p:nvSpPr>
        <p:spPr bwMode="auto">
          <a:xfrm>
            <a:off x="1931988" y="3344120"/>
            <a:ext cx="20637" cy="317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2" y="1"/>
              </a:cxn>
              <a:cxn ang="0">
                <a:pos x="0" y="0"/>
              </a:cxn>
            </a:cxnLst>
            <a:rect l="0" t="0" r="r" b="b"/>
            <a:pathLst>
              <a:path w="12" h="2">
                <a:moveTo>
                  <a:pt x="12" y="2"/>
                </a:moveTo>
                <a:lnTo>
                  <a:pt x="2" y="1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" name="Freeform 740"/>
          <p:cNvSpPr>
            <a:spLocks/>
          </p:cNvSpPr>
          <p:nvPr/>
        </p:nvSpPr>
        <p:spPr bwMode="auto">
          <a:xfrm>
            <a:off x="1890713" y="3221883"/>
            <a:ext cx="41275" cy="109537"/>
          </a:xfrm>
          <a:custGeom>
            <a:avLst/>
            <a:gdLst/>
            <a:ahLst/>
            <a:cxnLst>
              <a:cxn ang="0">
                <a:pos x="12" y="61"/>
              </a:cxn>
              <a:cxn ang="0">
                <a:pos x="11" y="60"/>
              </a:cxn>
              <a:cxn ang="0">
                <a:pos x="5" y="51"/>
              </a:cxn>
              <a:cxn ang="0">
                <a:pos x="1" y="43"/>
              </a:cxn>
              <a:cxn ang="0">
                <a:pos x="0" y="33"/>
              </a:cxn>
              <a:cxn ang="0">
                <a:pos x="1" y="24"/>
              </a:cxn>
              <a:cxn ang="0">
                <a:pos x="5" y="16"/>
              </a:cxn>
              <a:cxn ang="0">
                <a:pos x="11" y="8"/>
              </a:cxn>
              <a:cxn ang="0">
                <a:pos x="18" y="3"/>
              </a:cxn>
              <a:cxn ang="0">
                <a:pos x="24" y="0"/>
              </a:cxn>
            </a:cxnLst>
            <a:rect l="0" t="0" r="r" b="b"/>
            <a:pathLst>
              <a:path w="24" h="61">
                <a:moveTo>
                  <a:pt x="12" y="61"/>
                </a:moveTo>
                <a:lnTo>
                  <a:pt x="11" y="60"/>
                </a:lnTo>
                <a:lnTo>
                  <a:pt x="5" y="51"/>
                </a:lnTo>
                <a:lnTo>
                  <a:pt x="1" y="43"/>
                </a:lnTo>
                <a:lnTo>
                  <a:pt x="0" y="33"/>
                </a:lnTo>
                <a:lnTo>
                  <a:pt x="1" y="24"/>
                </a:lnTo>
                <a:lnTo>
                  <a:pt x="5" y="16"/>
                </a:lnTo>
                <a:lnTo>
                  <a:pt x="11" y="8"/>
                </a:lnTo>
                <a:lnTo>
                  <a:pt x="18" y="3"/>
                </a:lnTo>
                <a:lnTo>
                  <a:pt x="24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" name="Freeform 741"/>
          <p:cNvSpPr>
            <a:spLocks/>
          </p:cNvSpPr>
          <p:nvPr/>
        </p:nvSpPr>
        <p:spPr bwMode="auto">
          <a:xfrm>
            <a:off x="1952625" y="3218708"/>
            <a:ext cx="58738" cy="12858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9" y="1"/>
              </a:cxn>
              <a:cxn ang="0">
                <a:pos x="18" y="5"/>
              </a:cxn>
              <a:cxn ang="0">
                <a:pos x="25" y="10"/>
              </a:cxn>
              <a:cxn ang="0">
                <a:pos x="31" y="18"/>
              </a:cxn>
              <a:cxn ang="0">
                <a:pos x="35" y="26"/>
              </a:cxn>
              <a:cxn ang="0">
                <a:pos x="35" y="35"/>
              </a:cxn>
              <a:cxn ang="0">
                <a:pos x="35" y="45"/>
              </a:cxn>
              <a:cxn ang="0">
                <a:pos x="31" y="53"/>
              </a:cxn>
              <a:cxn ang="0">
                <a:pos x="25" y="62"/>
              </a:cxn>
              <a:cxn ang="0">
                <a:pos x="18" y="66"/>
              </a:cxn>
              <a:cxn ang="0">
                <a:pos x="9" y="71"/>
              </a:cxn>
              <a:cxn ang="0">
                <a:pos x="0" y="72"/>
              </a:cxn>
            </a:cxnLst>
            <a:rect l="0" t="0" r="r" b="b"/>
            <a:pathLst>
              <a:path w="35" h="72">
                <a:moveTo>
                  <a:pt x="4" y="0"/>
                </a:moveTo>
                <a:lnTo>
                  <a:pt x="9" y="1"/>
                </a:lnTo>
                <a:lnTo>
                  <a:pt x="18" y="5"/>
                </a:lnTo>
                <a:lnTo>
                  <a:pt x="25" y="10"/>
                </a:lnTo>
                <a:lnTo>
                  <a:pt x="31" y="18"/>
                </a:lnTo>
                <a:lnTo>
                  <a:pt x="35" y="26"/>
                </a:lnTo>
                <a:lnTo>
                  <a:pt x="35" y="35"/>
                </a:lnTo>
                <a:lnTo>
                  <a:pt x="35" y="45"/>
                </a:lnTo>
                <a:lnTo>
                  <a:pt x="31" y="53"/>
                </a:lnTo>
                <a:lnTo>
                  <a:pt x="25" y="62"/>
                </a:lnTo>
                <a:lnTo>
                  <a:pt x="18" y="66"/>
                </a:lnTo>
                <a:lnTo>
                  <a:pt x="9" y="71"/>
                </a:lnTo>
                <a:lnTo>
                  <a:pt x="0" y="72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" name="Line 742"/>
          <p:cNvSpPr>
            <a:spLocks noChangeShapeType="1"/>
          </p:cNvSpPr>
          <p:nvPr/>
        </p:nvSpPr>
        <p:spPr bwMode="auto">
          <a:xfrm flipV="1">
            <a:off x="1274763" y="2548783"/>
            <a:ext cx="53975" cy="555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" name="Line 743"/>
          <p:cNvSpPr>
            <a:spLocks noChangeShapeType="1"/>
          </p:cNvSpPr>
          <p:nvPr/>
        </p:nvSpPr>
        <p:spPr bwMode="auto">
          <a:xfrm flipH="1">
            <a:off x="1276350" y="2551958"/>
            <a:ext cx="73025" cy="746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" name="Line 744"/>
          <p:cNvSpPr>
            <a:spLocks noChangeShapeType="1"/>
          </p:cNvSpPr>
          <p:nvPr/>
        </p:nvSpPr>
        <p:spPr bwMode="auto">
          <a:xfrm flipV="1">
            <a:off x="1290638" y="2556720"/>
            <a:ext cx="74612" cy="793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5" name="Line 745"/>
          <p:cNvSpPr>
            <a:spLocks noChangeShapeType="1"/>
          </p:cNvSpPr>
          <p:nvPr/>
        </p:nvSpPr>
        <p:spPr bwMode="auto">
          <a:xfrm flipH="1">
            <a:off x="1293813" y="2567833"/>
            <a:ext cx="84137" cy="873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" name="Line 746"/>
          <p:cNvSpPr>
            <a:spLocks noChangeShapeType="1"/>
          </p:cNvSpPr>
          <p:nvPr/>
        </p:nvSpPr>
        <p:spPr bwMode="auto">
          <a:xfrm flipV="1">
            <a:off x="1304925" y="2610695"/>
            <a:ext cx="53975" cy="539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" name="Line 747"/>
          <p:cNvSpPr>
            <a:spLocks noChangeShapeType="1"/>
          </p:cNvSpPr>
          <p:nvPr/>
        </p:nvSpPr>
        <p:spPr bwMode="auto">
          <a:xfrm flipV="1">
            <a:off x="1360488" y="2580533"/>
            <a:ext cx="26987" cy="2698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" name="Line 748"/>
          <p:cNvSpPr>
            <a:spLocks noChangeShapeType="1"/>
          </p:cNvSpPr>
          <p:nvPr/>
        </p:nvSpPr>
        <p:spPr bwMode="auto">
          <a:xfrm flipH="1">
            <a:off x="1320800" y="2615458"/>
            <a:ext cx="55563" cy="555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" name="Line 749"/>
          <p:cNvSpPr>
            <a:spLocks noChangeShapeType="1"/>
          </p:cNvSpPr>
          <p:nvPr/>
        </p:nvSpPr>
        <p:spPr bwMode="auto">
          <a:xfrm flipV="1">
            <a:off x="1341438" y="2621808"/>
            <a:ext cx="49212" cy="508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" name="Line 750"/>
          <p:cNvSpPr>
            <a:spLocks noChangeShapeType="1"/>
          </p:cNvSpPr>
          <p:nvPr/>
        </p:nvSpPr>
        <p:spPr bwMode="auto">
          <a:xfrm flipH="1" flipV="1">
            <a:off x="1274763" y="2617045"/>
            <a:ext cx="53975" cy="5556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" name="Line 751"/>
          <p:cNvSpPr>
            <a:spLocks noChangeShapeType="1"/>
          </p:cNvSpPr>
          <p:nvPr/>
        </p:nvSpPr>
        <p:spPr bwMode="auto">
          <a:xfrm>
            <a:off x="1276350" y="2596408"/>
            <a:ext cx="73025" cy="746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" name="Line 752"/>
          <p:cNvSpPr>
            <a:spLocks noChangeShapeType="1"/>
          </p:cNvSpPr>
          <p:nvPr/>
        </p:nvSpPr>
        <p:spPr bwMode="auto">
          <a:xfrm flipH="1" flipV="1">
            <a:off x="1282700" y="2580533"/>
            <a:ext cx="82550" cy="841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" name="Line 753"/>
          <p:cNvSpPr>
            <a:spLocks noChangeShapeType="1"/>
          </p:cNvSpPr>
          <p:nvPr/>
        </p:nvSpPr>
        <p:spPr bwMode="auto">
          <a:xfrm>
            <a:off x="1293813" y="2567833"/>
            <a:ext cx="84137" cy="873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" name="Line 754"/>
          <p:cNvSpPr>
            <a:spLocks noChangeShapeType="1"/>
          </p:cNvSpPr>
          <p:nvPr/>
        </p:nvSpPr>
        <p:spPr bwMode="auto">
          <a:xfrm flipH="1" flipV="1">
            <a:off x="1304925" y="2556720"/>
            <a:ext cx="82550" cy="857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" name="Line 755"/>
          <p:cNvSpPr>
            <a:spLocks noChangeShapeType="1"/>
          </p:cNvSpPr>
          <p:nvPr/>
        </p:nvSpPr>
        <p:spPr bwMode="auto">
          <a:xfrm>
            <a:off x="1320800" y="2551958"/>
            <a:ext cx="49213" cy="5080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" name="Line 756"/>
          <p:cNvSpPr>
            <a:spLocks noChangeShapeType="1"/>
          </p:cNvSpPr>
          <p:nvPr/>
        </p:nvSpPr>
        <p:spPr bwMode="auto">
          <a:xfrm>
            <a:off x="1389063" y="2620220"/>
            <a:ext cx="4762" cy="63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" name="Line 757"/>
          <p:cNvSpPr>
            <a:spLocks noChangeShapeType="1"/>
          </p:cNvSpPr>
          <p:nvPr/>
        </p:nvSpPr>
        <p:spPr bwMode="auto">
          <a:xfrm flipH="1" flipV="1">
            <a:off x="1341438" y="2548783"/>
            <a:ext cx="42862" cy="460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" name="Freeform 758"/>
          <p:cNvSpPr>
            <a:spLocks/>
          </p:cNvSpPr>
          <p:nvPr/>
        </p:nvSpPr>
        <p:spPr bwMode="auto">
          <a:xfrm>
            <a:off x="1287463" y="2647208"/>
            <a:ext cx="47625" cy="26987"/>
          </a:xfrm>
          <a:custGeom>
            <a:avLst/>
            <a:gdLst/>
            <a:ahLst/>
            <a:cxnLst>
              <a:cxn ang="0">
                <a:pos x="28" y="15"/>
              </a:cxn>
              <a:cxn ang="0">
                <a:pos x="19" y="13"/>
              </a:cxn>
              <a:cxn ang="0">
                <a:pos x="10" y="10"/>
              </a:cxn>
              <a:cxn ang="0">
                <a:pos x="3" y="4"/>
              </a:cxn>
              <a:cxn ang="0">
                <a:pos x="0" y="0"/>
              </a:cxn>
            </a:cxnLst>
            <a:rect l="0" t="0" r="r" b="b"/>
            <a:pathLst>
              <a:path w="28" h="15">
                <a:moveTo>
                  <a:pt x="28" y="15"/>
                </a:moveTo>
                <a:lnTo>
                  <a:pt x="19" y="13"/>
                </a:lnTo>
                <a:lnTo>
                  <a:pt x="10" y="10"/>
                </a:lnTo>
                <a:lnTo>
                  <a:pt x="3" y="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" name="Freeform 759"/>
          <p:cNvSpPr>
            <a:spLocks/>
          </p:cNvSpPr>
          <p:nvPr/>
        </p:nvSpPr>
        <p:spPr bwMode="auto">
          <a:xfrm>
            <a:off x="1274763" y="2548783"/>
            <a:ext cx="115887" cy="79375"/>
          </a:xfrm>
          <a:custGeom>
            <a:avLst/>
            <a:gdLst/>
            <a:ahLst/>
            <a:cxnLst>
              <a:cxn ang="0">
                <a:pos x="2" y="44"/>
              </a:cxn>
              <a:cxn ang="0">
                <a:pos x="1" y="42"/>
              </a:cxn>
              <a:cxn ang="0">
                <a:pos x="0" y="32"/>
              </a:cxn>
              <a:cxn ang="0">
                <a:pos x="2" y="23"/>
              </a:cxn>
              <a:cxn ang="0">
                <a:pos x="7" y="15"/>
              </a:cxn>
              <a:cxn ang="0">
                <a:pos x="13" y="8"/>
              </a:cxn>
              <a:cxn ang="0">
                <a:pos x="22" y="2"/>
              </a:cxn>
              <a:cxn ang="0">
                <a:pos x="31" y="0"/>
              </a:cxn>
              <a:cxn ang="0">
                <a:pos x="40" y="0"/>
              </a:cxn>
              <a:cxn ang="0">
                <a:pos x="49" y="2"/>
              </a:cxn>
              <a:cxn ang="0">
                <a:pos x="58" y="8"/>
              </a:cxn>
              <a:cxn ang="0">
                <a:pos x="64" y="15"/>
              </a:cxn>
              <a:cxn ang="0">
                <a:pos x="68" y="23"/>
              </a:cxn>
            </a:cxnLst>
            <a:rect l="0" t="0" r="r" b="b"/>
            <a:pathLst>
              <a:path w="68" h="44">
                <a:moveTo>
                  <a:pt x="2" y="44"/>
                </a:moveTo>
                <a:lnTo>
                  <a:pt x="1" y="42"/>
                </a:lnTo>
                <a:lnTo>
                  <a:pt x="0" y="32"/>
                </a:lnTo>
                <a:lnTo>
                  <a:pt x="2" y="23"/>
                </a:lnTo>
                <a:lnTo>
                  <a:pt x="7" y="15"/>
                </a:lnTo>
                <a:lnTo>
                  <a:pt x="13" y="8"/>
                </a:lnTo>
                <a:lnTo>
                  <a:pt x="22" y="2"/>
                </a:lnTo>
                <a:lnTo>
                  <a:pt x="31" y="0"/>
                </a:lnTo>
                <a:lnTo>
                  <a:pt x="40" y="0"/>
                </a:lnTo>
                <a:lnTo>
                  <a:pt x="49" y="2"/>
                </a:lnTo>
                <a:lnTo>
                  <a:pt x="58" y="8"/>
                </a:lnTo>
                <a:lnTo>
                  <a:pt x="64" y="15"/>
                </a:lnTo>
                <a:lnTo>
                  <a:pt x="68" y="23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" name="Freeform 760"/>
          <p:cNvSpPr>
            <a:spLocks/>
          </p:cNvSpPr>
          <p:nvPr/>
        </p:nvSpPr>
        <p:spPr bwMode="auto">
          <a:xfrm>
            <a:off x="1335088" y="2621808"/>
            <a:ext cx="58737" cy="5238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5" y="1"/>
              </a:cxn>
              <a:cxn ang="0">
                <a:pos x="32" y="10"/>
              </a:cxn>
              <a:cxn ang="0">
                <a:pos x="26" y="18"/>
              </a:cxn>
              <a:cxn ang="0">
                <a:pos x="19" y="24"/>
              </a:cxn>
              <a:cxn ang="0">
                <a:pos x="10" y="27"/>
              </a:cxn>
              <a:cxn ang="0">
                <a:pos x="0" y="29"/>
              </a:cxn>
            </a:cxnLst>
            <a:rect l="0" t="0" r="r" b="b"/>
            <a:pathLst>
              <a:path w="35" h="29">
                <a:moveTo>
                  <a:pt x="35" y="0"/>
                </a:moveTo>
                <a:lnTo>
                  <a:pt x="35" y="1"/>
                </a:lnTo>
                <a:lnTo>
                  <a:pt x="32" y="10"/>
                </a:lnTo>
                <a:lnTo>
                  <a:pt x="26" y="18"/>
                </a:lnTo>
                <a:lnTo>
                  <a:pt x="19" y="24"/>
                </a:lnTo>
                <a:lnTo>
                  <a:pt x="10" y="27"/>
                </a:lnTo>
                <a:lnTo>
                  <a:pt x="0" y="29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1" name="Line 761"/>
          <p:cNvSpPr>
            <a:spLocks noChangeShapeType="1"/>
          </p:cNvSpPr>
          <p:nvPr/>
        </p:nvSpPr>
        <p:spPr bwMode="auto">
          <a:xfrm flipV="1">
            <a:off x="1071563" y="3464770"/>
            <a:ext cx="23812" cy="238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" name="Line 762"/>
          <p:cNvSpPr>
            <a:spLocks noChangeShapeType="1"/>
          </p:cNvSpPr>
          <p:nvPr/>
        </p:nvSpPr>
        <p:spPr bwMode="auto">
          <a:xfrm flipV="1">
            <a:off x="1098550" y="3436195"/>
            <a:ext cx="23813" cy="238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" name="Line 763"/>
          <p:cNvSpPr>
            <a:spLocks noChangeShapeType="1"/>
          </p:cNvSpPr>
          <p:nvPr/>
        </p:nvSpPr>
        <p:spPr bwMode="auto">
          <a:xfrm flipH="1">
            <a:off x="1073150" y="3436195"/>
            <a:ext cx="69850" cy="730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4" name="Line 764"/>
          <p:cNvSpPr>
            <a:spLocks noChangeShapeType="1"/>
          </p:cNvSpPr>
          <p:nvPr/>
        </p:nvSpPr>
        <p:spPr bwMode="auto">
          <a:xfrm flipV="1">
            <a:off x="1077913" y="3444133"/>
            <a:ext cx="80962" cy="841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5" name="Line 765"/>
          <p:cNvSpPr>
            <a:spLocks noChangeShapeType="1"/>
          </p:cNvSpPr>
          <p:nvPr/>
        </p:nvSpPr>
        <p:spPr bwMode="auto">
          <a:xfrm flipH="1">
            <a:off x="1089025" y="3452070"/>
            <a:ext cx="80963" cy="873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" name="Line 766"/>
          <p:cNvSpPr>
            <a:spLocks noChangeShapeType="1"/>
          </p:cNvSpPr>
          <p:nvPr/>
        </p:nvSpPr>
        <p:spPr bwMode="auto">
          <a:xfrm flipV="1">
            <a:off x="1100138" y="3466358"/>
            <a:ext cx="80962" cy="841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" name="Line 767"/>
          <p:cNvSpPr>
            <a:spLocks noChangeShapeType="1"/>
          </p:cNvSpPr>
          <p:nvPr/>
        </p:nvSpPr>
        <p:spPr bwMode="auto">
          <a:xfrm flipH="1">
            <a:off x="1150938" y="3482233"/>
            <a:ext cx="36512" cy="365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" name="Line 768"/>
          <p:cNvSpPr>
            <a:spLocks noChangeShapeType="1"/>
          </p:cNvSpPr>
          <p:nvPr/>
        </p:nvSpPr>
        <p:spPr bwMode="auto">
          <a:xfrm flipH="1">
            <a:off x="1116013" y="3521920"/>
            <a:ext cx="33337" cy="349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9" name="Line 769"/>
          <p:cNvSpPr>
            <a:spLocks noChangeShapeType="1"/>
          </p:cNvSpPr>
          <p:nvPr/>
        </p:nvSpPr>
        <p:spPr bwMode="auto">
          <a:xfrm flipV="1">
            <a:off x="1138238" y="3539383"/>
            <a:ext cx="15875" cy="190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0" name="Line 770"/>
          <p:cNvSpPr>
            <a:spLocks noChangeShapeType="1"/>
          </p:cNvSpPr>
          <p:nvPr/>
        </p:nvSpPr>
        <p:spPr bwMode="auto">
          <a:xfrm flipV="1">
            <a:off x="1168400" y="3504458"/>
            <a:ext cx="20638" cy="206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1" name="Line 771"/>
          <p:cNvSpPr>
            <a:spLocks noChangeShapeType="1"/>
          </p:cNvSpPr>
          <p:nvPr/>
        </p:nvSpPr>
        <p:spPr bwMode="auto">
          <a:xfrm flipH="1" flipV="1">
            <a:off x="1071563" y="3504458"/>
            <a:ext cx="50800" cy="539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2" name="Line 772"/>
          <p:cNvSpPr>
            <a:spLocks noChangeShapeType="1"/>
          </p:cNvSpPr>
          <p:nvPr/>
        </p:nvSpPr>
        <p:spPr bwMode="auto">
          <a:xfrm>
            <a:off x="1073150" y="3482233"/>
            <a:ext cx="69850" cy="7461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3" name="Line 773"/>
          <p:cNvSpPr>
            <a:spLocks noChangeShapeType="1"/>
          </p:cNvSpPr>
          <p:nvPr/>
        </p:nvSpPr>
        <p:spPr bwMode="auto">
          <a:xfrm flipH="1" flipV="1">
            <a:off x="1077913" y="3466358"/>
            <a:ext cx="77787" cy="80962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4" name="Line 774"/>
          <p:cNvSpPr>
            <a:spLocks noChangeShapeType="1"/>
          </p:cNvSpPr>
          <p:nvPr/>
        </p:nvSpPr>
        <p:spPr bwMode="auto">
          <a:xfrm>
            <a:off x="1098550" y="3464770"/>
            <a:ext cx="52388" cy="5397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5" name="Line 775"/>
          <p:cNvSpPr>
            <a:spLocks noChangeShapeType="1"/>
          </p:cNvSpPr>
          <p:nvPr/>
        </p:nvSpPr>
        <p:spPr bwMode="auto">
          <a:xfrm flipH="1" flipV="1">
            <a:off x="1100138" y="3444133"/>
            <a:ext cx="80962" cy="841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6" name="Line 776"/>
          <p:cNvSpPr>
            <a:spLocks noChangeShapeType="1"/>
          </p:cNvSpPr>
          <p:nvPr/>
        </p:nvSpPr>
        <p:spPr bwMode="auto">
          <a:xfrm>
            <a:off x="1116013" y="3436195"/>
            <a:ext cx="71437" cy="730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7" name="Line 777"/>
          <p:cNvSpPr>
            <a:spLocks noChangeShapeType="1"/>
          </p:cNvSpPr>
          <p:nvPr/>
        </p:nvSpPr>
        <p:spPr bwMode="auto">
          <a:xfrm flipH="1" flipV="1">
            <a:off x="1138238" y="3436195"/>
            <a:ext cx="50800" cy="523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" name="Freeform 778"/>
          <p:cNvSpPr>
            <a:spLocks/>
          </p:cNvSpPr>
          <p:nvPr/>
        </p:nvSpPr>
        <p:spPr bwMode="auto">
          <a:xfrm>
            <a:off x="1071563" y="3463183"/>
            <a:ext cx="57150" cy="95250"/>
          </a:xfrm>
          <a:custGeom>
            <a:avLst/>
            <a:gdLst/>
            <a:ahLst/>
            <a:cxnLst>
              <a:cxn ang="0">
                <a:pos x="34" y="53"/>
              </a:cxn>
              <a:cxn ang="0">
                <a:pos x="25" y="52"/>
              </a:cxn>
              <a:cxn ang="0">
                <a:pos x="16" y="48"/>
              </a:cxn>
              <a:cxn ang="0">
                <a:pos x="9" y="42"/>
              </a:cxn>
              <a:cxn ang="0">
                <a:pos x="4" y="35"/>
              </a:cxn>
              <a:cxn ang="0">
                <a:pos x="0" y="26"/>
              </a:cxn>
              <a:cxn ang="0">
                <a:pos x="0" y="16"/>
              </a:cxn>
              <a:cxn ang="0">
                <a:pos x="2" y="7"/>
              </a:cxn>
              <a:cxn ang="0">
                <a:pos x="6" y="0"/>
              </a:cxn>
            </a:cxnLst>
            <a:rect l="0" t="0" r="r" b="b"/>
            <a:pathLst>
              <a:path w="34" h="53">
                <a:moveTo>
                  <a:pt x="34" y="53"/>
                </a:moveTo>
                <a:lnTo>
                  <a:pt x="25" y="52"/>
                </a:lnTo>
                <a:lnTo>
                  <a:pt x="16" y="48"/>
                </a:lnTo>
                <a:lnTo>
                  <a:pt x="9" y="42"/>
                </a:lnTo>
                <a:lnTo>
                  <a:pt x="4" y="35"/>
                </a:lnTo>
                <a:lnTo>
                  <a:pt x="0" y="26"/>
                </a:lnTo>
                <a:lnTo>
                  <a:pt x="0" y="16"/>
                </a:lnTo>
                <a:lnTo>
                  <a:pt x="2" y="7"/>
                </a:lnTo>
                <a:lnTo>
                  <a:pt x="6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" name="Freeform 779"/>
          <p:cNvSpPr>
            <a:spLocks/>
          </p:cNvSpPr>
          <p:nvPr/>
        </p:nvSpPr>
        <p:spPr bwMode="auto">
          <a:xfrm>
            <a:off x="1098550" y="3436195"/>
            <a:ext cx="90488" cy="952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2"/>
              </a:cxn>
              <a:cxn ang="0">
                <a:pos x="14" y="0"/>
              </a:cxn>
              <a:cxn ang="0">
                <a:pos x="23" y="0"/>
              </a:cxn>
              <a:cxn ang="0">
                <a:pos x="32" y="2"/>
              </a:cxn>
              <a:cxn ang="0">
                <a:pos x="40" y="7"/>
              </a:cxn>
              <a:cxn ang="0">
                <a:pos x="46" y="14"/>
              </a:cxn>
              <a:cxn ang="0">
                <a:pos x="51" y="22"/>
              </a:cxn>
              <a:cxn ang="0">
                <a:pos x="53" y="31"/>
              </a:cxn>
              <a:cxn ang="0">
                <a:pos x="52" y="41"/>
              </a:cxn>
              <a:cxn ang="0">
                <a:pos x="49" y="50"/>
              </a:cxn>
              <a:cxn ang="0">
                <a:pos x="47" y="53"/>
              </a:cxn>
            </a:cxnLst>
            <a:rect l="0" t="0" r="r" b="b"/>
            <a:pathLst>
              <a:path w="53" h="53">
                <a:moveTo>
                  <a:pt x="0" y="5"/>
                </a:moveTo>
                <a:lnTo>
                  <a:pt x="5" y="2"/>
                </a:lnTo>
                <a:lnTo>
                  <a:pt x="14" y="0"/>
                </a:lnTo>
                <a:lnTo>
                  <a:pt x="23" y="0"/>
                </a:lnTo>
                <a:lnTo>
                  <a:pt x="32" y="2"/>
                </a:lnTo>
                <a:lnTo>
                  <a:pt x="40" y="7"/>
                </a:lnTo>
                <a:lnTo>
                  <a:pt x="46" y="14"/>
                </a:lnTo>
                <a:lnTo>
                  <a:pt x="51" y="22"/>
                </a:lnTo>
                <a:lnTo>
                  <a:pt x="53" y="31"/>
                </a:lnTo>
                <a:lnTo>
                  <a:pt x="52" y="41"/>
                </a:lnTo>
                <a:lnTo>
                  <a:pt x="49" y="50"/>
                </a:lnTo>
                <a:lnTo>
                  <a:pt x="47" y="53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0" name="Freeform 780"/>
          <p:cNvSpPr>
            <a:spLocks/>
          </p:cNvSpPr>
          <p:nvPr/>
        </p:nvSpPr>
        <p:spPr bwMode="auto">
          <a:xfrm>
            <a:off x="1128713" y="3550495"/>
            <a:ext cx="28575" cy="7938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0" y="3"/>
              </a:cxn>
              <a:cxn ang="0">
                <a:pos x="0" y="4"/>
              </a:cxn>
            </a:cxnLst>
            <a:rect l="0" t="0" r="r" b="b"/>
            <a:pathLst>
              <a:path w="16" h="4">
                <a:moveTo>
                  <a:pt x="16" y="0"/>
                </a:moveTo>
                <a:lnTo>
                  <a:pt x="10" y="3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1" name="Line 781"/>
          <p:cNvSpPr>
            <a:spLocks noChangeShapeType="1"/>
          </p:cNvSpPr>
          <p:nvPr/>
        </p:nvSpPr>
        <p:spPr bwMode="auto">
          <a:xfrm flipV="1">
            <a:off x="1506538" y="3058370"/>
            <a:ext cx="34925" cy="36513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" name="Line 782"/>
          <p:cNvSpPr>
            <a:spLocks noChangeShapeType="1"/>
          </p:cNvSpPr>
          <p:nvPr/>
        </p:nvSpPr>
        <p:spPr bwMode="auto">
          <a:xfrm flipH="1">
            <a:off x="1506538" y="3047258"/>
            <a:ext cx="69850" cy="698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3" name="Line 783"/>
          <p:cNvSpPr>
            <a:spLocks noChangeShapeType="1"/>
          </p:cNvSpPr>
          <p:nvPr/>
        </p:nvSpPr>
        <p:spPr bwMode="auto">
          <a:xfrm flipV="1">
            <a:off x="1514475" y="3052020"/>
            <a:ext cx="76200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4" name="Line 784"/>
          <p:cNvSpPr>
            <a:spLocks noChangeShapeType="1"/>
          </p:cNvSpPr>
          <p:nvPr/>
        </p:nvSpPr>
        <p:spPr bwMode="auto">
          <a:xfrm flipH="1">
            <a:off x="1524000" y="3063133"/>
            <a:ext cx="79375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5" name="Line 785"/>
          <p:cNvSpPr>
            <a:spLocks noChangeShapeType="1"/>
          </p:cNvSpPr>
          <p:nvPr/>
        </p:nvSpPr>
        <p:spPr bwMode="auto">
          <a:xfrm flipV="1">
            <a:off x="1536700" y="3075833"/>
            <a:ext cx="76200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" name="Line 786"/>
          <p:cNvSpPr>
            <a:spLocks noChangeShapeType="1"/>
          </p:cNvSpPr>
          <p:nvPr/>
        </p:nvSpPr>
        <p:spPr bwMode="auto">
          <a:xfrm flipH="1">
            <a:off x="1550988" y="3093295"/>
            <a:ext cx="69850" cy="698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7" name="Line 787"/>
          <p:cNvSpPr>
            <a:spLocks noChangeShapeType="1"/>
          </p:cNvSpPr>
          <p:nvPr/>
        </p:nvSpPr>
        <p:spPr bwMode="auto">
          <a:xfrm flipV="1">
            <a:off x="1571625" y="3129808"/>
            <a:ext cx="33338" cy="333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" name="Line 788"/>
          <p:cNvSpPr>
            <a:spLocks noChangeShapeType="1"/>
          </p:cNvSpPr>
          <p:nvPr/>
        </p:nvSpPr>
        <p:spPr bwMode="auto">
          <a:xfrm flipH="1" flipV="1">
            <a:off x="1506538" y="3115520"/>
            <a:ext cx="47625" cy="476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" name="Line 789"/>
          <p:cNvSpPr>
            <a:spLocks noChangeShapeType="1"/>
          </p:cNvSpPr>
          <p:nvPr/>
        </p:nvSpPr>
        <p:spPr bwMode="auto">
          <a:xfrm>
            <a:off x="1506538" y="3093295"/>
            <a:ext cx="69850" cy="698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" name="Line 790"/>
          <p:cNvSpPr>
            <a:spLocks noChangeShapeType="1"/>
          </p:cNvSpPr>
          <p:nvPr/>
        </p:nvSpPr>
        <p:spPr bwMode="auto">
          <a:xfrm flipH="1" flipV="1">
            <a:off x="1514475" y="3075833"/>
            <a:ext cx="76200" cy="82550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1" name="Line 791"/>
          <p:cNvSpPr>
            <a:spLocks noChangeShapeType="1"/>
          </p:cNvSpPr>
          <p:nvPr/>
        </p:nvSpPr>
        <p:spPr bwMode="auto">
          <a:xfrm>
            <a:off x="1522413" y="3063133"/>
            <a:ext cx="80962" cy="84137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2" name="Line 792"/>
          <p:cNvSpPr>
            <a:spLocks noChangeShapeType="1"/>
          </p:cNvSpPr>
          <p:nvPr/>
        </p:nvSpPr>
        <p:spPr bwMode="auto">
          <a:xfrm flipH="1" flipV="1">
            <a:off x="1538288" y="3056783"/>
            <a:ext cx="60325" cy="603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" name="Line 793"/>
          <p:cNvSpPr>
            <a:spLocks noChangeShapeType="1"/>
          </p:cNvSpPr>
          <p:nvPr/>
        </p:nvSpPr>
        <p:spPr bwMode="auto">
          <a:xfrm>
            <a:off x="1554163" y="3048845"/>
            <a:ext cx="60325" cy="65088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4" name="Line 794"/>
          <p:cNvSpPr>
            <a:spLocks noChangeShapeType="1"/>
          </p:cNvSpPr>
          <p:nvPr/>
        </p:nvSpPr>
        <p:spPr bwMode="auto">
          <a:xfrm flipH="1" flipV="1">
            <a:off x="1571625" y="3047258"/>
            <a:ext cx="49213" cy="47625"/>
          </a:xfrm>
          <a:prstGeom prst="line">
            <a:avLst/>
          </a:prstGeom>
          <a:noFill/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5" name="Freeform 795"/>
          <p:cNvSpPr>
            <a:spLocks/>
          </p:cNvSpPr>
          <p:nvPr/>
        </p:nvSpPr>
        <p:spPr bwMode="auto">
          <a:xfrm>
            <a:off x="1525588" y="3148858"/>
            <a:ext cx="38100" cy="15875"/>
          </a:xfrm>
          <a:custGeom>
            <a:avLst/>
            <a:gdLst/>
            <a:ahLst/>
            <a:cxnLst>
              <a:cxn ang="0">
                <a:pos x="22" y="9"/>
              </a:cxn>
              <a:cxn ang="0">
                <a:pos x="13" y="8"/>
              </a:cxn>
              <a:cxn ang="0">
                <a:pos x="5" y="4"/>
              </a:cxn>
              <a:cxn ang="0">
                <a:pos x="0" y="0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13" y="8"/>
                </a:lnTo>
                <a:lnTo>
                  <a:pt x="5" y="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6" name="Freeform 796"/>
          <p:cNvSpPr>
            <a:spLocks/>
          </p:cNvSpPr>
          <p:nvPr/>
        </p:nvSpPr>
        <p:spPr bwMode="auto">
          <a:xfrm>
            <a:off x="1506538" y="3055195"/>
            <a:ext cx="28575" cy="85725"/>
          </a:xfrm>
          <a:custGeom>
            <a:avLst/>
            <a:gdLst/>
            <a:ahLst/>
            <a:cxnLst>
              <a:cxn ang="0">
                <a:pos x="6" y="48"/>
              </a:cxn>
              <a:cxn ang="0">
                <a:pos x="3" y="44"/>
              </a:cxn>
              <a:cxn ang="0">
                <a:pos x="0" y="35"/>
              </a:cxn>
              <a:cxn ang="0">
                <a:pos x="0" y="26"/>
              </a:cxn>
              <a:cxn ang="0">
                <a:pos x="1" y="17"/>
              </a:cxn>
              <a:cxn ang="0">
                <a:pos x="6" y="9"/>
              </a:cxn>
              <a:cxn ang="0">
                <a:pos x="12" y="2"/>
              </a:cxn>
              <a:cxn ang="0">
                <a:pos x="16" y="0"/>
              </a:cxn>
            </a:cxnLst>
            <a:rect l="0" t="0" r="r" b="b"/>
            <a:pathLst>
              <a:path w="16" h="48">
                <a:moveTo>
                  <a:pt x="6" y="48"/>
                </a:moveTo>
                <a:lnTo>
                  <a:pt x="3" y="44"/>
                </a:lnTo>
                <a:lnTo>
                  <a:pt x="0" y="35"/>
                </a:lnTo>
                <a:lnTo>
                  <a:pt x="0" y="26"/>
                </a:lnTo>
                <a:lnTo>
                  <a:pt x="1" y="17"/>
                </a:lnTo>
                <a:lnTo>
                  <a:pt x="6" y="9"/>
                </a:lnTo>
                <a:lnTo>
                  <a:pt x="12" y="2"/>
                </a:lnTo>
                <a:lnTo>
                  <a:pt x="16" y="0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" name="Freeform 797"/>
          <p:cNvSpPr>
            <a:spLocks/>
          </p:cNvSpPr>
          <p:nvPr/>
        </p:nvSpPr>
        <p:spPr bwMode="auto">
          <a:xfrm>
            <a:off x="1554163" y="3045670"/>
            <a:ext cx="66675" cy="6667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0"/>
              </a:cxn>
              <a:cxn ang="0">
                <a:pos x="10" y="0"/>
              </a:cxn>
              <a:cxn ang="0">
                <a:pos x="19" y="3"/>
              </a:cxn>
              <a:cxn ang="0">
                <a:pos x="27" y="7"/>
              </a:cxn>
              <a:cxn ang="0">
                <a:pos x="33" y="14"/>
              </a:cxn>
              <a:cxn ang="0">
                <a:pos x="37" y="22"/>
              </a:cxn>
              <a:cxn ang="0">
                <a:pos x="39" y="31"/>
              </a:cxn>
              <a:cxn ang="0">
                <a:pos x="39" y="37"/>
              </a:cxn>
            </a:cxnLst>
            <a:rect l="0" t="0" r="r" b="b"/>
            <a:pathLst>
              <a:path w="39" h="37">
                <a:moveTo>
                  <a:pt x="0" y="1"/>
                </a:moveTo>
                <a:lnTo>
                  <a:pt x="1" y="0"/>
                </a:lnTo>
                <a:lnTo>
                  <a:pt x="10" y="0"/>
                </a:lnTo>
                <a:lnTo>
                  <a:pt x="19" y="3"/>
                </a:lnTo>
                <a:lnTo>
                  <a:pt x="27" y="7"/>
                </a:lnTo>
                <a:lnTo>
                  <a:pt x="33" y="14"/>
                </a:lnTo>
                <a:lnTo>
                  <a:pt x="37" y="22"/>
                </a:lnTo>
                <a:lnTo>
                  <a:pt x="39" y="31"/>
                </a:lnTo>
                <a:lnTo>
                  <a:pt x="39" y="37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" name="Freeform 798"/>
          <p:cNvSpPr>
            <a:spLocks/>
          </p:cNvSpPr>
          <p:nvPr/>
        </p:nvSpPr>
        <p:spPr bwMode="auto">
          <a:xfrm>
            <a:off x="1563688" y="3137745"/>
            <a:ext cx="46037" cy="2698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4" y="4"/>
              </a:cxn>
              <a:cxn ang="0">
                <a:pos x="17" y="10"/>
              </a:cxn>
              <a:cxn ang="0">
                <a:pos x="9" y="14"/>
              </a:cxn>
              <a:cxn ang="0">
                <a:pos x="0" y="15"/>
              </a:cxn>
            </a:cxnLst>
            <a:rect l="0" t="0" r="r" b="b"/>
            <a:pathLst>
              <a:path w="27" h="15">
                <a:moveTo>
                  <a:pt x="27" y="0"/>
                </a:moveTo>
                <a:lnTo>
                  <a:pt x="24" y="4"/>
                </a:lnTo>
                <a:lnTo>
                  <a:pt x="17" y="10"/>
                </a:lnTo>
                <a:lnTo>
                  <a:pt x="9" y="14"/>
                </a:lnTo>
                <a:lnTo>
                  <a:pt x="0" y="15"/>
                </a:lnTo>
              </a:path>
            </a:pathLst>
          </a:custGeom>
          <a:noFill/>
          <a:ln w="9525" cap="rnd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" name="Line 799"/>
          <p:cNvSpPr>
            <a:spLocks noChangeShapeType="1"/>
          </p:cNvSpPr>
          <p:nvPr/>
        </p:nvSpPr>
        <p:spPr bwMode="auto">
          <a:xfrm flipV="1">
            <a:off x="1549400" y="4060083"/>
            <a:ext cx="42863" cy="44450"/>
          </a:xfrm>
          <a:prstGeom prst="line">
            <a:avLst/>
          </a:prstGeom>
          <a:noFill/>
          <a:ln w="9525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" name="Freeform 800"/>
          <p:cNvSpPr>
            <a:spLocks/>
          </p:cNvSpPr>
          <p:nvPr/>
        </p:nvSpPr>
        <p:spPr bwMode="auto">
          <a:xfrm>
            <a:off x="1506538" y="4012458"/>
            <a:ext cx="85725" cy="92075"/>
          </a:xfrm>
          <a:custGeom>
            <a:avLst/>
            <a:gdLst/>
            <a:ahLst/>
            <a:cxnLst>
              <a:cxn ang="0">
                <a:pos x="25" y="51"/>
              </a:cxn>
              <a:cxn ang="0">
                <a:pos x="17" y="49"/>
              </a:cxn>
              <a:cxn ang="0">
                <a:pos x="10" y="45"/>
              </a:cxn>
              <a:cxn ang="0">
                <a:pos x="5" y="40"/>
              </a:cxn>
              <a:cxn ang="0">
                <a:pos x="1" y="33"/>
              </a:cxn>
              <a:cxn ang="0">
                <a:pos x="0" y="25"/>
              </a:cxn>
              <a:cxn ang="0">
                <a:pos x="1" y="18"/>
              </a:cxn>
              <a:cxn ang="0">
                <a:pos x="5" y="10"/>
              </a:cxn>
              <a:cxn ang="0">
                <a:pos x="10" y="5"/>
              </a:cxn>
              <a:cxn ang="0">
                <a:pos x="17" y="1"/>
              </a:cxn>
              <a:cxn ang="0">
                <a:pos x="25" y="0"/>
              </a:cxn>
              <a:cxn ang="0">
                <a:pos x="33" y="1"/>
              </a:cxn>
              <a:cxn ang="0">
                <a:pos x="40" y="5"/>
              </a:cxn>
              <a:cxn ang="0">
                <a:pos x="45" y="10"/>
              </a:cxn>
              <a:cxn ang="0">
                <a:pos x="49" y="18"/>
              </a:cxn>
              <a:cxn ang="0">
                <a:pos x="50" y="25"/>
              </a:cxn>
              <a:cxn ang="0">
                <a:pos x="49" y="33"/>
              </a:cxn>
              <a:cxn ang="0">
                <a:pos x="45" y="40"/>
              </a:cxn>
              <a:cxn ang="0">
                <a:pos x="40" y="45"/>
              </a:cxn>
              <a:cxn ang="0">
                <a:pos x="33" y="49"/>
              </a:cxn>
              <a:cxn ang="0">
                <a:pos x="25" y="51"/>
              </a:cxn>
            </a:cxnLst>
            <a:rect l="0" t="0" r="r" b="b"/>
            <a:pathLst>
              <a:path w="50" h="51">
                <a:moveTo>
                  <a:pt x="25" y="51"/>
                </a:moveTo>
                <a:lnTo>
                  <a:pt x="17" y="49"/>
                </a:lnTo>
                <a:lnTo>
                  <a:pt x="10" y="45"/>
                </a:lnTo>
                <a:lnTo>
                  <a:pt x="5" y="40"/>
                </a:lnTo>
                <a:lnTo>
                  <a:pt x="1" y="33"/>
                </a:lnTo>
                <a:lnTo>
                  <a:pt x="0" y="25"/>
                </a:lnTo>
                <a:lnTo>
                  <a:pt x="1" y="18"/>
                </a:lnTo>
                <a:lnTo>
                  <a:pt x="5" y="10"/>
                </a:lnTo>
                <a:lnTo>
                  <a:pt x="10" y="5"/>
                </a:lnTo>
                <a:lnTo>
                  <a:pt x="17" y="1"/>
                </a:lnTo>
                <a:lnTo>
                  <a:pt x="25" y="0"/>
                </a:lnTo>
                <a:lnTo>
                  <a:pt x="33" y="1"/>
                </a:lnTo>
                <a:lnTo>
                  <a:pt x="40" y="5"/>
                </a:lnTo>
                <a:lnTo>
                  <a:pt x="45" y="10"/>
                </a:lnTo>
                <a:lnTo>
                  <a:pt x="49" y="18"/>
                </a:lnTo>
                <a:lnTo>
                  <a:pt x="50" y="25"/>
                </a:lnTo>
                <a:lnTo>
                  <a:pt x="49" y="33"/>
                </a:lnTo>
                <a:lnTo>
                  <a:pt x="45" y="40"/>
                </a:lnTo>
                <a:lnTo>
                  <a:pt x="40" y="45"/>
                </a:lnTo>
                <a:lnTo>
                  <a:pt x="33" y="49"/>
                </a:lnTo>
                <a:lnTo>
                  <a:pt x="25" y="51"/>
                </a:lnTo>
              </a:path>
            </a:pathLst>
          </a:custGeom>
          <a:noFill/>
          <a:ln w="9525" cap="rnd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1" name="Line 801"/>
          <p:cNvSpPr>
            <a:spLocks noChangeShapeType="1"/>
          </p:cNvSpPr>
          <p:nvPr/>
        </p:nvSpPr>
        <p:spPr bwMode="auto">
          <a:xfrm flipV="1">
            <a:off x="1939925" y="2213820"/>
            <a:ext cx="41275" cy="255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2" name="Group 802"/>
          <p:cNvGrpSpPr>
            <a:grpSpLocks/>
          </p:cNvGrpSpPr>
          <p:nvPr/>
        </p:nvGrpSpPr>
        <p:grpSpPr bwMode="auto">
          <a:xfrm>
            <a:off x="1958975" y="2169370"/>
            <a:ext cx="41275" cy="42863"/>
            <a:chOff x="953" y="1378"/>
            <a:chExt cx="24" cy="24"/>
          </a:xfrm>
        </p:grpSpPr>
        <p:grpSp>
          <p:nvGrpSpPr>
            <p:cNvPr id="803" name="Group 803"/>
            <p:cNvGrpSpPr>
              <a:grpSpLocks/>
            </p:cNvGrpSpPr>
            <p:nvPr/>
          </p:nvGrpSpPr>
          <p:grpSpPr bwMode="auto">
            <a:xfrm>
              <a:off x="953" y="1378"/>
              <a:ext cx="24" cy="24"/>
              <a:chOff x="953" y="1378"/>
              <a:chExt cx="24" cy="24"/>
            </a:xfrm>
          </p:grpSpPr>
          <p:sp>
            <p:nvSpPr>
              <p:cNvPr id="805" name="Oval 804"/>
              <p:cNvSpPr>
                <a:spLocks noChangeArrowheads="1"/>
              </p:cNvSpPr>
              <p:nvPr/>
            </p:nvSpPr>
            <p:spPr bwMode="auto">
              <a:xfrm>
                <a:off x="953" y="1378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Oval 805"/>
              <p:cNvSpPr>
                <a:spLocks noChangeArrowheads="1"/>
              </p:cNvSpPr>
              <p:nvPr/>
            </p:nvSpPr>
            <p:spPr bwMode="auto">
              <a:xfrm>
                <a:off x="953" y="1378"/>
                <a:ext cx="24" cy="24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4" name="Oval 806"/>
            <p:cNvSpPr>
              <a:spLocks noChangeArrowheads="1"/>
            </p:cNvSpPr>
            <p:nvPr/>
          </p:nvSpPr>
          <p:spPr bwMode="auto">
            <a:xfrm>
              <a:off x="953" y="1378"/>
              <a:ext cx="24" cy="24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7" name="Line 807"/>
          <p:cNvSpPr>
            <a:spLocks noChangeShapeType="1"/>
          </p:cNvSpPr>
          <p:nvPr/>
        </p:nvSpPr>
        <p:spPr bwMode="auto">
          <a:xfrm flipV="1">
            <a:off x="1304925" y="2096345"/>
            <a:ext cx="68263" cy="18573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08" name="Group 808"/>
          <p:cNvGrpSpPr>
            <a:grpSpLocks/>
          </p:cNvGrpSpPr>
          <p:nvPr/>
        </p:nvGrpSpPr>
        <p:grpSpPr bwMode="auto">
          <a:xfrm>
            <a:off x="1363663" y="2045545"/>
            <a:ext cx="38100" cy="39688"/>
            <a:chOff x="605" y="1309"/>
            <a:chExt cx="22" cy="22"/>
          </a:xfrm>
        </p:grpSpPr>
        <p:grpSp>
          <p:nvGrpSpPr>
            <p:cNvPr id="809" name="Group 809"/>
            <p:cNvGrpSpPr>
              <a:grpSpLocks/>
            </p:cNvGrpSpPr>
            <p:nvPr/>
          </p:nvGrpSpPr>
          <p:grpSpPr bwMode="auto">
            <a:xfrm>
              <a:off x="605" y="1309"/>
              <a:ext cx="22" cy="22"/>
              <a:chOff x="605" y="1309"/>
              <a:chExt cx="22" cy="22"/>
            </a:xfrm>
          </p:grpSpPr>
          <p:sp>
            <p:nvSpPr>
              <p:cNvPr id="811" name="Oval 810"/>
              <p:cNvSpPr>
                <a:spLocks noChangeArrowheads="1"/>
              </p:cNvSpPr>
              <p:nvPr/>
            </p:nvSpPr>
            <p:spPr bwMode="auto">
              <a:xfrm>
                <a:off x="605" y="1309"/>
                <a:ext cx="22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Oval 811"/>
              <p:cNvSpPr>
                <a:spLocks noChangeArrowheads="1"/>
              </p:cNvSpPr>
              <p:nvPr/>
            </p:nvSpPr>
            <p:spPr bwMode="auto">
              <a:xfrm>
                <a:off x="605" y="1309"/>
                <a:ext cx="22" cy="22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0" name="Oval 812"/>
            <p:cNvSpPr>
              <a:spLocks noChangeArrowheads="1"/>
            </p:cNvSpPr>
            <p:nvPr/>
          </p:nvSpPr>
          <p:spPr bwMode="auto">
            <a:xfrm>
              <a:off x="605" y="1309"/>
              <a:ext cx="22" cy="22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3" name="Line 813"/>
          <p:cNvSpPr>
            <a:spLocks noChangeShapeType="1"/>
          </p:cNvSpPr>
          <p:nvPr/>
        </p:nvSpPr>
        <p:spPr bwMode="auto">
          <a:xfrm flipV="1">
            <a:off x="2278063" y="3075833"/>
            <a:ext cx="63500" cy="23971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14" name="Group 814"/>
          <p:cNvGrpSpPr>
            <a:grpSpLocks/>
          </p:cNvGrpSpPr>
          <p:nvPr/>
        </p:nvGrpSpPr>
        <p:grpSpPr bwMode="auto">
          <a:xfrm>
            <a:off x="2332038" y="3018683"/>
            <a:ext cx="36512" cy="39687"/>
            <a:chOff x="1171" y="1854"/>
            <a:chExt cx="22" cy="22"/>
          </a:xfrm>
        </p:grpSpPr>
        <p:grpSp>
          <p:nvGrpSpPr>
            <p:cNvPr id="815" name="Group 815"/>
            <p:cNvGrpSpPr>
              <a:grpSpLocks/>
            </p:cNvGrpSpPr>
            <p:nvPr/>
          </p:nvGrpSpPr>
          <p:grpSpPr bwMode="auto">
            <a:xfrm>
              <a:off x="1171" y="1854"/>
              <a:ext cx="22" cy="22"/>
              <a:chOff x="1171" y="1854"/>
              <a:chExt cx="22" cy="22"/>
            </a:xfrm>
          </p:grpSpPr>
          <p:sp>
            <p:nvSpPr>
              <p:cNvPr id="817" name="Oval 816"/>
              <p:cNvSpPr>
                <a:spLocks noChangeArrowheads="1"/>
              </p:cNvSpPr>
              <p:nvPr/>
            </p:nvSpPr>
            <p:spPr bwMode="auto">
              <a:xfrm>
                <a:off x="1171" y="1854"/>
                <a:ext cx="22" cy="2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Oval 817"/>
              <p:cNvSpPr>
                <a:spLocks noChangeArrowheads="1"/>
              </p:cNvSpPr>
              <p:nvPr/>
            </p:nvSpPr>
            <p:spPr bwMode="auto">
              <a:xfrm>
                <a:off x="1171" y="1854"/>
                <a:ext cx="22" cy="22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6" name="Oval 818"/>
            <p:cNvSpPr>
              <a:spLocks noChangeArrowheads="1"/>
            </p:cNvSpPr>
            <p:nvPr/>
          </p:nvSpPr>
          <p:spPr bwMode="auto">
            <a:xfrm>
              <a:off x="1171" y="1854"/>
              <a:ext cx="22" cy="22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" name="Line 819"/>
          <p:cNvSpPr>
            <a:spLocks noChangeShapeType="1"/>
          </p:cNvSpPr>
          <p:nvPr/>
        </p:nvSpPr>
        <p:spPr bwMode="auto">
          <a:xfrm flipH="1" flipV="1">
            <a:off x="501650" y="2647208"/>
            <a:ext cx="36513" cy="2428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" name="Group 820"/>
          <p:cNvGrpSpPr>
            <a:grpSpLocks/>
          </p:cNvGrpSpPr>
          <p:nvPr/>
        </p:nvGrpSpPr>
        <p:grpSpPr bwMode="auto">
          <a:xfrm>
            <a:off x="476250" y="2585295"/>
            <a:ext cx="41275" cy="42863"/>
            <a:chOff x="86" y="1611"/>
            <a:chExt cx="24" cy="24"/>
          </a:xfrm>
        </p:grpSpPr>
        <p:grpSp>
          <p:nvGrpSpPr>
            <p:cNvPr id="821" name="Group 821"/>
            <p:cNvGrpSpPr>
              <a:grpSpLocks/>
            </p:cNvGrpSpPr>
            <p:nvPr/>
          </p:nvGrpSpPr>
          <p:grpSpPr bwMode="auto">
            <a:xfrm>
              <a:off x="86" y="1611"/>
              <a:ext cx="24" cy="24"/>
              <a:chOff x="86" y="1611"/>
              <a:chExt cx="24" cy="24"/>
            </a:xfrm>
          </p:grpSpPr>
          <p:sp>
            <p:nvSpPr>
              <p:cNvPr id="823" name="Oval 822"/>
              <p:cNvSpPr>
                <a:spLocks noChangeArrowheads="1"/>
              </p:cNvSpPr>
              <p:nvPr/>
            </p:nvSpPr>
            <p:spPr bwMode="auto">
              <a:xfrm>
                <a:off x="86" y="1611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Oval 823"/>
              <p:cNvSpPr>
                <a:spLocks noChangeArrowheads="1"/>
              </p:cNvSpPr>
              <p:nvPr/>
            </p:nvSpPr>
            <p:spPr bwMode="auto">
              <a:xfrm>
                <a:off x="86" y="1611"/>
                <a:ext cx="24" cy="24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" name="Oval 824"/>
            <p:cNvSpPr>
              <a:spLocks noChangeArrowheads="1"/>
            </p:cNvSpPr>
            <p:nvPr/>
          </p:nvSpPr>
          <p:spPr bwMode="auto">
            <a:xfrm>
              <a:off x="86" y="1611"/>
              <a:ext cx="24" cy="24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5" name="Line 825"/>
          <p:cNvSpPr>
            <a:spLocks noChangeShapeType="1"/>
          </p:cNvSpPr>
          <p:nvPr/>
        </p:nvSpPr>
        <p:spPr bwMode="auto">
          <a:xfrm flipH="1" flipV="1">
            <a:off x="739775" y="3667970"/>
            <a:ext cx="195263" cy="1270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" name="Line 826"/>
          <p:cNvSpPr>
            <a:spLocks noChangeShapeType="1"/>
          </p:cNvSpPr>
          <p:nvPr/>
        </p:nvSpPr>
        <p:spPr bwMode="auto">
          <a:xfrm>
            <a:off x="1595438" y="4063258"/>
            <a:ext cx="203200" cy="444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7" name="Group 827"/>
          <p:cNvGrpSpPr>
            <a:grpSpLocks/>
          </p:cNvGrpSpPr>
          <p:nvPr/>
        </p:nvGrpSpPr>
        <p:grpSpPr bwMode="auto">
          <a:xfrm>
            <a:off x="673100" y="3634633"/>
            <a:ext cx="47625" cy="49212"/>
            <a:chOff x="201" y="2199"/>
            <a:chExt cx="28" cy="28"/>
          </a:xfrm>
        </p:grpSpPr>
        <p:grpSp>
          <p:nvGrpSpPr>
            <p:cNvPr id="828" name="Group 828"/>
            <p:cNvGrpSpPr>
              <a:grpSpLocks/>
            </p:cNvGrpSpPr>
            <p:nvPr/>
          </p:nvGrpSpPr>
          <p:grpSpPr bwMode="auto">
            <a:xfrm>
              <a:off x="201" y="2199"/>
              <a:ext cx="28" cy="28"/>
              <a:chOff x="201" y="2199"/>
              <a:chExt cx="28" cy="28"/>
            </a:xfrm>
          </p:grpSpPr>
          <p:sp>
            <p:nvSpPr>
              <p:cNvPr id="830" name="Oval 829"/>
              <p:cNvSpPr>
                <a:spLocks noChangeArrowheads="1"/>
              </p:cNvSpPr>
              <p:nvPr/>
            </p:nvSpPr>
            <p:spPr bwMode="auto">
              <a:xfrm>
                <a:off x="201" y="219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Oval 830"/>
              <p:cNvSpPr>
                <a:spLocks noChangeArrowheads="1"/>
              </p:cNvSpPr>
              <p:nvPr/>
            </p:nvSpPr>
            <p:spPr bwMode="auto">
              <a:xfrm>
                <a:off x="201" y="2199"/>
                <a:ext cx="28" cy="28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" name="Oval 831"/>
            <p:cNvSpPr>
              <a:spLocks noChangeArrowheads="1"/>
            </p:cNvSpPr>
            <p:nvPr/>
          </p:nvSpPr>
          <p:spPr bwMode="auto">
            <a:xfrm>
              <a:off x="201" y="2199"/>
              <a:ext cx="28" cy="28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2" name="Group 832"/>
          <p:cNvGrpSpPr>
            <a:grpSpLocks/>
          </p:cNvGrpSpPr>
          <p:nvPr/>
        </p:nvGrpSpPr>
        <p:grpSpPr bwMode="auto">
          <a:xfrm>
            <a:off x="1809750" y="4090245"/>
            <a:ext cx="44450" cy="46038"/>
            <a:chOff x="866" y="2454"/>
            <a:chExt cx="26" cy="26"/>
          </a:xfrm>
        </p:grpSpPr>
        <p:grpSp>
          <p:nvGrpSpPr>
            <p:cNvPr id="833" name="Group 833"/>
            <p:cNvGrpSpPr>
              <a:grpSpLocks/>
            </p:cNvGrpSpPr>
            <p:nvPr/>
          </p:nvGrpSpPr>
          <p:grpSpPr bwMode="auto">
            <a:xfrm>
              <a:off x="866" y="2454"/>
              <a:ext cx="26" cy="26"/>
              <a:chOff x="866" y="2454"/>
              <a:chExt cx="26" cy="26"/>
            </a:xfrm>
          </p:grpSpPr>
          <p:sp>
            <p:nvSpPr>
              <p:cNvPr id="835" name="Oval 834"/>
              <p:cNvSpPr>
                <a:spLocks noChangeArrowheads="1"/>
              </p:cNvSpPr>
              <p:nvPr/>
            </p:nvSpPr>
            <p:spPr bwMode="auto">
              <a:xfrm>
                <a:off x="866" y="2454"/>
                <a:ext cx="26" cy="2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Oval 835"/>
              <p:cNvSpPr>
                <a:spLocks noChangeArrowheads="1"/>
              </p:cNvSpPr>
              <p:nvPr/>
            </p:nvSpPr>
            <p:spPr bwMode="auto">
              <a:xfrm>
                <a:off x="866" y="2454"/>
                <a:ext cx="26" cy="26"/>
              </a:xfrm>
              <a:prstGeom prst="ellipse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4" name="Oval 836"/>
            <p:cNvSpPr>
              <a:spLocks noChangeArrowheads="1"/>
            </p:cNvSpPr>
            <p:nvPr/>
          </p:nvSpPr>
          <p:spPr bwMode="auto">
            <a:xfrm>
              <a:off x="866" y="2454"/>
              <a:ext cx="26" cy="26"/>
            </a:xfrm>
            <a:prstGeom prst="ellipse">
              <a:avLst/>
            </a:prstGeom>
            <a:noFill/>
            <a:ln w="555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7" name="Group 3363"/>
          <p:cNvGrpSpPr>
            <a:grpSpLocks/>
          </p:cNvGrpSpPr>
          <p:nvPr/>
        </p:nvGrpSpPr>
        <p:grpSpPr bwMode="auto">
          <a:xfrm>
            <a:off x="3714750" y="3167908"/>
            <a:ext cx="1312863" cy="98425"/>
            <a:chOff x="2273" y="1960"/>
            <a:chExt cx="827" cy="62"/>
          </a:xfrm>
        </p:grpSpPr>
        <p:sp>
          <p:nvSpPr>
            <p:cNvPr id="838" name="Line 838"/>
            <p:cNvSpPr>
              <a:spLocks noChangeShapeType="1"/>
            </p:cNvSpPr>
            <p:nvPr/>
          </p:nvSpPr>
          <p:spPr bwMode="auto">
            <a:xfrm>
              <a:off x="2273" y="1992"/>
              <a:ext cx="70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9" name="Group 839"/>
            <p:cNvGrpSpPr>
              <a:grpSpLocks/>
            </p:cNvGrpSpPr>
            <p:nvPr/>
          </p:nvGrpSpPr>
          <p:grpSpPr bwMode="auto">
            <a:xfrm>
              <a:off x="2957" y="1960"/>
              <a:ext cx="143" cy="62"/>
              <a:chOff x="3029" y="1932"/>
              <a:chExt cx="154" cy="55"/>
            </a:xfrm>
          </p:grpSpPr>
          <p:sp>
            <p:nvSpPr>
              <p:cNvPr id="840" name="Freeform 840"/>
              <p:cNvSpPr>
                <a:spLocks/>
              </p:cNvSpPr>
              <p:nvPr/>
            </p:nvSpPr>
            <p:spPr bwMode="auto">
              <a:xfrm>
                <a:off x="3029" y="1932"/>
                <a:ext cx="154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33"/>
                  </a:cxn>
                  <a:cxn ang="0">
                    <a:pos x="1" y="55"/>
                  </a:cxn>
                  <a:cxn ang="0">
                    <a:pos x="0" y="0"/>
                  </a:cxn>
                </a:cxnLst>
                <a:rect l="0" t="0" r="r" b="b"/>
                <a:pathLst>
                  <a:path w="154" h="55">
                    <a:moveTo>
                      <a:pt x="0" y="0"/>
                    </a:moveTo>
                    <a:lnTo>
                      <a:pt x="154" y="33"/>
                    </a:lnTo>
                    <a:lnTo>
                      <a:pt x="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841"/>
              <p:cNvSpPr>
                <a:spLocks/>
              </p:cNvSpPr>
              <p:nvPr/>
            </p:nvSpPr>
            <p:spPr bwMode="auto">
              <a:xfrm>
                <a:off x="3029" y="1932"/>
                <a:ext cx="154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33"/>
                  </a:cxn>
                  <a:cxn ang="0">
                    <a:pos x="1" y="55"/>
                  </a:cxn>
                  <a:cxn ang="0">
                    <a:pos x="0" y="0"/>
                  </a:cxn>
                </a:cxnLst>
                <a:rect l="0" t="0" r="r" b="b"/>
                <a:pathLst>
                  <a:path w="154" h="55">
                    <a:moveTo>
                      <a:pt x="0" y="0"/>
                    </a:moveTo>
                    <a:lnTo>
                      <a:pt x="154" y="33"/>
                    </a:lnTo>
                    <a:lnTo>
                      <a:pt x="1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42" name="Rectangle 847"/>
          <p:cNvSpPr>
            <a:spLocks noChangeArrowheads="1"/>
          </p:cNvSpPr>
          <p:nvPr/>
        </p:nvSpPr>
        <p:spPr bwMode="auto">
          <a:xfrm>
            <a:off x="412750" y="4342658"/>
            <a:ext cx="19462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Si</a:t>
            </a:r>
            <a:r>
              <a:rPr lang="en-US" sz="2200" b="1" baseline="-25000" dirty="0">
                <a:solidFill>
                  <a:srgbClr val="000000"/>
                </a:solidFill>
              </a:rPr>
              <a:t>8</a:t>
            </a:r>
            <a:r>
              <a:rPr lang="en-US" sz="2200" b="1" dirty="0">
                <a:solidFill>
                  <a:srgbClr val="000000"/>
                </a:solidFill>
              </a:rPr>
              <a:t>O</a:t>
            </a:r>
            <a:r>
              <a:rPr lang="en-US" sz="2200" b="1" baseline="-25000" dirty="0">
                <a:solidFill>
                  <a:srgbClr val="000000"/>
                </a:solidFill>
              </a:rPr>
              <a:t>20</a:t>
            </a:r>
            <a:r>
              <a:rPr lang="en-US" sz="2200" b="1" dirty="0">
                <a:solidFill>
                  <a:srgbClr val="000000"/>
                </a:solidFill>
              </a:rPr>
              <a:t>(SnMe</a:t>
            </a:r>
            <a:r>
              <a:rPr lang="en-US" sz="2200" b="1" baseline="-25000" dirty="0">
                <a:solidFill>
                  <a:srgbClr val="000000"/>
                </a:solidFill>
              </a:rPr>
              <a:t>3</a:t>
            </a:r>
            <a:r>
              <a:rPr lang="en-US" sz="2200" b="1" dirty="0">
                <a:solidFill>
                  <a:srgbClr val="000000"/>
                </a:solidFill>
              </a:rPr>
              <a:t>)</a:t>
            </a:r>
            <a:r>
              <a:rPr lang="en-US" sz="2200" b="1" baseline="-25000" dirty="0">
                <a:solidFill>
                  <a:srgbClr val="000000"/>
                </a:solidFill>
              </a:rPr>
              <a:t>8</a:t>
            </a:r>
            <a:endParaRPr lang="en-US" sz="1800" dirty="0"/>
          </a:p>
        </p:txBody>
      </p:sp>
      <p:grpSp>
        <p:nvGrpSpPr>
          <p:cNvPr id="843" name="Group 3362"/>
          <p:cNvGrpSpPr>
            <a:grpSpLocks/>
          </p:cNvGrpSpPr>
          <p:nvPr/>
        </p:nvGrpSpPr>
        <p:grpSpPr bwMode="auto">
          <a:xfrm>
            <a:off x="671513" y="4769695"/>
            <a:ext cx="1173162" cy="304800"/>
            <a:chOff x="492" y="3061"/>
            <a:chExt cx="739" cy="192"/>
          </a:xfrm>
        </p:grpSpPr>
        <p:sp>
          <p:nvSpPr>
            <p:cNvPr id="844" name="Oval 851"/>
            <p:cNvSpPr>
              <a:spLocks noChangeArrowheads="1"/>
            </p:cNvSpPr>
            <p:nvPr/>
          </p:nvSpPr>
          <p:spPr bwMode="auto">
            <a:xfrm>
              <a:off x="492" y="3135"/>
              <a:ext cx="47" cy="49"/>
            </a:xfrm>
            <a:prstGeom prst="ellipse">
              <a:avLst/>
            </a:prstGeom>
            <a:noFill/>
            <a:ln w="90488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Rectangle 852"/>
            <p:cNvSpPr>
              <a:spLocks noChangeArrowheads="1"/>
            </p:cNvSpPr>
            <p:nvPr/>
          </p:nvSpPr>
          <p:spPr bwMode="auto">
            <a:xfrm>
              <a:off x="598" y="3061"/>
              <a:ext cx="1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= </a:t>
              </a:r>
              <a:endParaRPr lang="en-US" sz="1800"/>
            </a:p>
          </p:txBody>
        </p:sp>
        <p:sp>
          <p:nvSpPr>
            <p:cNvPr id="846" name="Rectangle 853"/>
            <p:cNvSpPr>
              <a:spLocks noChangeArrowheads="1"/>
            </p:cNvSpPr>
            <p:nvPr/>
          </p:nvSpPr>
          <p:spPr bwMode="auto">
            <a:xfrm>
              <a:off x="746" y="3061"/>
              <a:ext cx="4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SnMe</a:t>
              </a:r>
              <a:r>
                <a:rPr lang="en-US" sz="2000" b="1" baseline="-250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</p:grpSp>
      <p:sp>
        <p:nvSpPr>
          <p:cNvPr id="847" name="Rectangle 857"/>
          <p:cNvSpPr>
            <a:spLocks noChangeArrowheads="1"/>
          </p:cNvSpPr>
          <p:nvPr/>
        </p:nvSpPr>
        <p:spPr bwMode="auto">
          <a:xfrm>
            <a:off x="3797174" y="4737918"/>
            <a:ext cx="53468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31875" indent="-1031875"/>
            <a:r>
              <a:rPr lang="en-US" sz="2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MCl</a:t>
            </a:r>
            <a:r>
              <a:rPr lang="en-US" sz="2000" baseline="-250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= PCl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SiCl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BBr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AlCl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GaCl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TiCl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ZrCl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VCl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VOCl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SnCl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WCl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MoO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Cl</a:t>
            </a:r>
            <a:r>
              <a:rPr lang="en-US" sz="2000" baseline="-25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848" name="Text Box 3364"/>
          <p:cNvSpPr txBox="1">
            <a:spLocks noChangeArrowheads="1"/>
          </p:cNvSpPr>
          <p:nvPr/>
        </p:nvSpPr>
        <p:spPr bwMode="auto">
          <a:xfrm>
            <a:off x="3779838" y="2912320"/>
            <a:ext cx="95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7" tIns="45693" rIns="91387" bIns="45693">
            <a:spAutoFit/>
          </a:bodyPr>
          <a:lstStyle/>
          <a:p>
            <a:r>
              <a:rPr lang="en-US" sz="1400" b="1"/>
              <a:t>-ClSnMe</a:t>
            </a:r>
            <a:r>
              <a:rPr lang="en-US" sz="1400" b="1" baseline="-25000"/>
              <a:t>3</a:t>
            </a:r>
            <a:endParaRPr lang="en-US" sz="1400" b="1"/>
          </a:p>
        </p:txBody>
      </p:sp>
      <p:grpSp>
        <p:nvGrpSpPr>
          <p:cNvPr id="849" name="Group 52"/>
          <p:cNvGrpSpPr>
            <a:grpSpLocks/>
          </p:cNvGrpSpPr>
          <p:nvPr/>
        </p:nvGrpSpPr>
        <p:grpSpPr bwMode="auto">
          <a:xfrm>
            <a:off x="5325420" y="1635176"/>
            <a:ext cx="3124200" cy="2765425"/>
            <a:chOff x="160" y="568"/>
            <a:chExt cx="2172" cy="1909"/>
          </a:xfrm>
        </p:grpSpPr>
        <p:sp>
          <p:nvSpPr>
            <p:cNvPr id="850" name="Text Box 53"/>
            <p:cNvSpPr txBox="1">
              <a:spLocks noChangeArrowheads="1"/>
            </p:cNvSpPr>
            <p:nvPr/>
          </p:nvSpPr>
          <p:spPr bwMode="auto">
            <a:xfrm>
              <a:off x="1068" y="1441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51" name="Text Box 54"/>
            <p:cNvSpPr txBox="1">
              <a:spLocks noChangeArrowheads="1"/>
            </p:cNvSpPr>
            <p:nvPr/>
          </p:nvSpPr>
          <p:spPr bwMode="auto">
            <a:xfrm>
              <a:off x="1096" y="1189"/>
              <a:ext cx="24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 dirty="0"/>
                <a:t>O</a:t>
              </a:r>
            </a:p>
          </p:txBody>
        </p:sp>
        <p:sp>
          <p:nvSpPr>
            <p:cNvPr id="852" name="Line 55"/>
            <p:cNvSpPr>
              <a:spLocks noChangeShapeType="1"/>
            </p:cNvSpPr>
            <p:nvPr/>
          </p:nvSpPr>
          <p:spPr bwMode="auto">
            <a:xfrm flipV="1">
              <a:off x="1259" y="1481"/>
              <a:ext cx="76" cy="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Line 56"/>
            <p:cNvSpPr>
              <a:spLocks noChangeShapeType="1"/>
            </p:cNvSpPr>
            <p:nvPr/>
          </p:nvSpPr>
          <p:spPr bwMode="auto">
            <a:xfrm flipH="1">
              <a:off x="1200" y="1388"/>
              <a:ext cx="0" cy="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Line 57"/>
            <p:cNvSpPr>
              <a:spLocks noChangeShapeType="1"/>
            </p:cNvSpPr>
            <p:nvPr/>
          </p:nvSpPr>
          <p:spPr bwMode="auto">
            <a:xfrm flipH="1">
              <a:off x="1022" y="1608"/>
              <a:ext cx="89" cy="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Text Box 58"/>
            <p:cNvSpPr txBox="1">
              <a:spLocks noChangeArrowheads="1"/>
            </p:cNvSpPr>
            <p:nvPr/>
          </p:nvSpPr>
          <p:spPr bwMode="auto">
            <a:xfrm>
              <a:off x="845" y="1557"/>
              <a:ext cx="24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 dirty="0"/>
                <a:t>O</a:t>
              </a:r>
            </a:p>
          </p:txBody>
        </p:sp>
        <p:sp>
          <p:nvSpPr>
            <p:cNvPr id="856" name="AutoShape 59"/>
            <p:cNvSpPr>
              <a:spLocks noChangeArrowheads="1"/>
            </p:cNvSpPr>
            <p:nvPr/>
          </p:nvSpPr>
          <p:spPr bwMode="auto">
            <a:xfrm>
              <a:off x="1386" y="965"/>
              <a:ext cx="250" cy="25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AutoShape 60"/>
            <p:cNvSpPr>
              <a:spLocks noChangeArrowheads="1"/>
            </p:cNvSpPr>
            <p:nvPr/>
          </p:nvSpPr>
          <p:spPr bwMode="auto">
            <a:xfrm>
              <a:off x="608" y="1356"/>
              <a:ext cx="250" cy="25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AutoShape 61"/>
            <p:cNvSpPr>
              <a:spLocks noChangeArrowheads="1"/>
            </p:cNvSpPr>
            <p:nvPr/>
          </p:nvSpPr>
          <p:spPr bwMode="auto">
            <a:xfrm>
              <a:off x="1024" y="1907"/>
              <a:ext cx="249" cy="25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AutoShape 62"/>
            <p:cNvSpPr>
              <a:spLocks noChangeArrowheads="1"/>
            </p:cNvSpPr>
            <p:nvPr/>
          </p:nvSpPr>
          <p:spPr bwMode="auto">
            <a:xfrm flipH="1">
              <a:off x="1512" y="1530"/>
              <a:ext cx="250" cy="25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Oval 63"/>
            <p:cNvSpPr>
              <a:spLocks noChangeArrowheads="1"/>
            </p:cNvSpPr>
            <p:nvPr/>
          </p:nvSpPr>
          <p:spPr bwMode="auto">
            <a:xfrm>
              <a:off x="160" y="568"/>
              <a:ext cx="2172" cy="19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Freeform 64"/>
            <p:cNvSpPr>
              <a:spLocks/>
            </p:cNvSpPr>
            <p:nvPr/>
          </p:nvSpPr>
          <p:spPr bwMode="auto">
            <a:xfrm>
              <a:off x="374" y="1606"/>
              <a:ext cx="241" cy="141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10" y="63"/>
                </a:cxn>
                <a:cxn ang="0">
                  <a:pos x="141" y="78"/>
                </a:cxn>
                <a:cxn ang="0">
                  <a:pos x="81" y="138"/>
                </a:cxn>
                <a:cxn ang="0">
                  <a:pos x="0" y="153"/>
                </a:cxn>
              </a:cxnLst>
              <a:rect l="0" t="0" r="r" b="b"/>
              <a:pathLst>
                <a:path w="264" h="153">
                  <a:moveTo>
                    <a:pt x="264" y="0"/>
                  </a:moveTo>
                  <a:cubicBezTo>
                    <a:pt x="255" y="10"/>
                    <a:pt x="231" y="50"/>
                    <a:pt x="210" y="63"/>
                  </a:cubicBezTo>
                  <a:cubicBezTo>
                    <a:pt x="189" y="76"/>
                    <a:pt x="163" y="65"/>
                    <a:pt x="141" y="78"/>
                  </a:cubicBezTo>
                  <a:cubicBezTo>
                    <a:pt x="119" y="91"/>
                    <a:pt x="104" y="126"/>
                    <a:pt x="81" y="138"/>
                  </a:cubicBezTo>
                  <a:cubicBezTo>
                    <a:pt x="58" y="150"/>
                    <a:pt x="29" y="151"/>
                    <a:pt x="0" y="15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65"/>
            <p:cNvSpPr>
              <a:spLocks/>
            </p:cNvSpPr>
            <p:nvPr/>
          </p:nvSpPr>
          <p:spPr bwMode="auto">
            <a:xfrm>
              <a:off x="529" y="1091"/>
              <a:ext cx="143" cy="260"/>
            </a:xfrm>
            <a:custGeom>
              <a:avLst/>
              <a:gdLst/>
              <a:ahLst/>
              <a:cxnLst>
                <a:cxn ang="0">
                  <a:pos x="156" y="282"/>
                </a:cxn>
                <a:cxn ang="0">
                  <a:pos x="141" y="168"/>
                </a:cxn>
                <a:cxn ang="0">
                  <a:pos x="60" y="126"/>
                </a:cxn>
                <a:cxn ang="0">
                  <a:pos x="27" y="36"/>
                </a:cxn>
                <a:cxn ang="0">
                  <a:pos x="0" y="0"/>
                </a:cxn>
              </a:cxnLst>
              <a:rect l="0" t="0" r="r" b="b"/>
              <a:pathLst>
                <a:path w="157" h="282">
                  <a:moveTo>
                    <a:pt x="156" y="282"/>
                  </a:moveTo>
                  <a:cubicBezTo>
                    <a:pt x="156" y="238"/>
                    <a:pt x="157" y="194"/>
                    <a:pt x="141" y="168"/>
                  </a:cubicBezTo>
                  <a:cubicBezTo>
                    <a:pt x="125" y="142"/>
                    <a:pt x="79" y="148"/>
                    <a:pt x="60" y="126"/>
                  </a:cubicBezTo>
                  <a:cubicBezTo>
                    <a:pt x="41" y="104"/>
                    <a:pt x="37" y="57"/>
                    <a:pt x="27" y="36"/>
                  </a:cubicBezTo>
                  <a:cubicBezTo>
                    <a:pt x="17" y="15"/>
                    <a:pt x="8" y="7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Line 66"/>
            <p:cNvSpPr>
              <a:spLocks noChangeShapeType="1"/>
            </p:cNvSpPr>
            <p:nvPr/>
          </p:nvSpPr>
          <p:spPr bwMode="auto">
            <a:xfrm flipH="1">
              <a:off x="1628" y="904"/>
              <a:ext cx="77" cy="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67"/>
            <p:cNvSpPr>
              <a:spLocks/>
            </p:cNvSpPr>
            <p:nvPr/>
          </p:nvSpPr>
          <p:spPr bwMode="auto">
            <a:xfrm>
              <a:off x="1638" y="1128"/>
              <a:ext cx="285" cy="5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05" y="59"/>
                </a:cxn>
                <a:cxn ang="0">
                  <a:pos x="177" y="8"/>
                </a:cxn>
                <a:cxn ang="0">
                  <a:pos x="291" y="11"/>
                </a:cxn>
              </a:cxnLst>
              <a:rect l="0" t="0" r="r" b="b"/>
              <a:pathLst>
                <a:path w="291" h="63">
                  <a:moveTo>
                    <a:pt x="0" y="35"/>
                  </a:moveTo>
                  <a:cubicBezTo>
                    <a:pt x="38" y="49"/>
                    <a:pt x="76" y="63"/>
                    <a:pt x="105" y="59"/>
                  </a:cubicBezTo>
                  <a:cubicBezTo>
                    <a:pt x="134" y="55"/>
                    <a:pt x="146" y="16"/>
                    <a:pt x="177" y="8"/>
                  </a:cubicBezTo>
                  <a:cubicBezTo>
                    <a:pt x="208" y="0"/>
                    <a:pt x="249" y="5"/>
                    <a:pt x="291" y="1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68"/>
            <p:cNvSpPr>
              <a:spLocks/>
            </p:cNvSpPr>
            <p:nvPr/>
          </p:nvSpPr>
          <p:spPr bwMode="auto">
            <a:xfrm>
              <a:off x="1752" y="1784"/>
              <a:ext cx="177" cy="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48"/>
                </a:cxn>
                <a:cxn ang="0">
                  <a:pos x="129" y="138"/>
                </a:cxn>
                <a:cxn ang="0">
                  <a:pos x="195" y="159"/>
                </a:cxn>
              </a:cxnLst>
              <a:rect l="0" t="0" r="r" b="b"/>
              <a:pathLst>
                <a:path w="195" h="159">
                  <a:moveTo>
                    <a:pt x="0" y="0"/>
                  </a:moveTo>
                  <a:cubicBezTo>
                    <a:pt x="51" y="12"/>
                    <a:pt x="102" y="25"/>
                    <a:pt x="123" y="48"/>
                  </a:cubicBezTo>
                  <a:cubicBezTo>
                    <a:pt x="144" y="71"/>
                    <a:pt x="117" y="120"/>
                    <a:pt x="129" y="138"/>
                  </a:cubicBezTo>
                  <a:cubicBezTo>
                    <a:pt x="141" y="156"/>
                    <a:pt x="168" y="157"/>
                    <a:pt x="195" y="15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69"/>
            <p:cNvSpPr>
              <a:spLocks/>
            </p:cNvSpPr>
            <p:nvPr/>
          </p:nvSpPr>
          <p:spPr bwMode="auto">
            <a:xfrm>
              <a:off x="1576" y="1221"/>
              <a:ext cx="123" cy="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82"/>
                </a:cxn>
                <a:cxn ang="0">
                  <a:pos x="107" y="205"/>
                </a:cxn>
                <a:cxn ang="0">
                  <a:pos x="135" y="333"/>
                </a:cxn>
              </a:cxnLst>
              <a:rect l="0" t="0" r="r" b="b"/>
              <a:pathLst>
                <a:path w="135" h="333">
                  <a:moveTo>
                    <a:pt x="0" y="0"/>
                  </a:moveTo>
                  <a:cubicBezTo>
                    <a:pt x="37" y="24"/>
                    <a:pt x="74" y="48"/>
                    <a:pt x="92" y="82"/>
                  </a:cubicBezTo>
                  <a:cubicBezTo>
                    <a:pt x="110" y="116"/>
                    <a:pt x="100" y="163"/>
                    <a:pt x="107" y="205"/>
                  </a:cubicBezTo>
                  <a:cubicBezTo>
                    <a:pt x="114" y="247"/>
                    <a:pt x="124" y="290"/>
                    <a:pt x="135" y="33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Line 70"/>
            <p:cNvSpPr>
              <a:spLocks noChangeShapeType="1"/>
            </p:cNvSpPr>
            <p:nvPr/>
          </p:nvSpPr>
          <p:spPr bwMode="auto">
            <a:xfrm flipH="1">
              <a:off x="1273" y="1223"/>
              <a:ext cx="113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Line 71"/>
            <p:cNvSpPr>
              <a:spLocks noChangeShapeType="1"/>
            </p:cNvSpPr>
            <p:nvPr/>
          </p:nvSpPr>
          <p:spPr bwMode="auto">
            <a:xfrm flipH="1">
              <a:off x="1273" y="1798"/>
              <a:ext cx="50" cy="1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AutoShape 72"/>
            <p:cNvSpPr>
              <a:spLocks noChangeArrowheads="1"/>
            </p:cNvSpPr>
            <p:nvPr/>
          </p:nvSpPr>
          <p:spPr bwMode="auto">
            <a:xfrm>
              <a:off x="918" y="933"/>
              <a:ext cx="250" cy="25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Freeform 73"/>
            <p:cNvSpPr>
              <a:spLocks/>
            </p:cNvSpPr>
            <p:nvPr/>
          </p:nvSpPr>
          <p:spPr bwMode="auto">
            <a:xfrm>
              <a:off x="855" y="1183"/>
              <a:ext cx="69" cy="171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6" y="104"/>
                </a:cxn>
                <a:cxn ang="0">
                  <a:pos x="14" y="50"/>
                </a:cxn>
                <a:cxn ang="0">
                  <a:pos x="54" y="0"/>
                </a:cxn>
              </a:cxnLst>
              <a:rect l="0" t="0" r="r" b="b"/>
              <a:pathLst>
                <a:path w="54" h="174">
                  <a:moveTo>
                    <a:pt x="0" y="174"/>
                  </a:moveTo>
                  <a:cubicBezTo>
                    <a:pt x="17" y="149"/>
                    <a:pt x="34" y="125"/>
                    <a:pt x="36" y="104"/>
                  </a:cubicBezTo>
                  <a:cubicBezTo>
                    <a:pt x="38" y="83"/>
                    <a:pt x="11" y="67"/>
                    <a:pt x="14" y="50"/>
                  </a:cubicBezTo>
                  <a:cubicBezTo>
                    <a:pt x="17" y="33"/>
                    <a:pt x="35" y="16"/>
                    <a:pt x="5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74"/>
            <p:cNvSpPr>
              <a:spLocks/>
            </p:cNvSpPr>
            <p:nvPr/>
          </p:nvSpPr>
          <p:spPr bwMode="auto">
            <a:xfrm>
              <a:off x="1168" y="928"/>
              <a:ext cx="216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72"/>
                </a:cxn>
                <a:cxn ang="0">
                  <a:pos x="160" y="66"/>
                </a:cxn>
                <a:cxn ang="0">
                  <a:pos x="236" y="108"/>
                </a:cxn>
              </a:cxnLst>
              <a:rect l="0" t="0" r="r" b="b"/>
              <a:pathLst>
                <a:path w="236" h="108">
                  <a:moveTo>
                    <a:pt x="0" y="0"/>
                  </a:moveTo>
                  <a:cubicBezTo>
                    <a:pt x="20" y="30"/>
                    <a:pt x="41" y="61"/>
                    <a:pt x="68" y="72"/>
                  </a:cubicBezTo>
                  <a:cubicBezTo>
                    <a:pt x="95" y="83"/>
                    <a:pt x="132" y="60"/>
                    <a:pt x="160" y="66"/>
                  </a:cubicBezTo>
                  <a:cubicBezTo>
                    <a:pt x="188" y="72"/>
                    <a:pt x="212" y="90"/>
                    <a:pt x="236" y="10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Line 75"/>
            <p:cNvSpPr>
              <a:spLocks noChangeShapeType="1"/>
            </p:cNvSpPr>
            <p:nvPr/>
          </p:nvSpPr>
          <p:spPr bwMode="auto">
            <a:xfrm flipH="1" flipV="1">
              <a:off x="792" y="1610"/>
              <a:ext cx="108" cy="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76"/>
            <p:cNvSpPr>
              <a:spLocks/>
            </p:cNvSpPr>
            <p:nvPr/>
          </p:nvSpPr>
          <p:spPr bwMode="auto">
            <a:xfrm>
              <a:off x="978" y="2164"/>
              <a:ext cx="44" cy="7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2" y="25"/>
                </a:cxn>
                <a:cxn ang="0">
                  <a:pos x="0" y="78"/>
                </a:cxn>
              </a:cxnLst>
              <a:rect l="0" t="0" r="r" b="b"/>
              <a:pathLst>
                <a:path w="48" h="78">
                  <a:moveTo>
                    <a:pt x="48" y="0"/>
                  </a:moveTo>
                  <a:cubicBezTo>
                    <a:pt x="34" y="6"/>
                    <a:pt x="20" y="12"/>
                    <a:pt x="12" y="25"/>
                  </a:cubicBezTo>
                  <a:cubicBezTo>
                    <a:pt x="4" y="38"/>
                    <a:pt x="2" y="58"/>
                    <a:pt x="0" y="7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77"/>
            <p:cNvSpPr>
              <a:spLocks/>
            </p:cNvSpPr>
            <p:nvPr/>
          </p:nvSpPr>
          <p:spPr bwMode="auto">
            <a:xfrm>
              <a:off x="1276" y="2072"/>
              <a:ext cx="374" cy="8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47" y="8"/>
                </a:cxn>
                <a:cxn ang="0">
                  <a:pos x="257" y="74"/>
                </a:cxn>
                <a:cxn ang="0">
                  <a:pos x="410" y="89"/>
                </a:cxn>
              </a:cxnLst>
              <a:rect l="0" t="0" r="r" b="b"/>
              <a:pathLst>
                <a:path w="410" h="89">
                  <a:moveTo>
                    <a:pt x="0" y="28"/>
                  </a:moveTo>
                  <a:cubicBezTo>
                    <a:pt x="52" y="14"/>
                    <a:pt x="104" y="0"/>
                    <a:pt x="147" y="8"/>
                  </a:cubicBezTo>
                  <a:cubicBezTo>
                    <a:pt x="190" y="16"/>
                    <a:pt x="213" y="61"/>
                    <a:pt x="257" y="74"/>
                  </a:cubicBezTo>
                  <a:cubicBezTo>
                    <a:pt x="301" y="87"/>
                    <a:pt x="355" y="88"/>
                    <a:pt x="410" y="8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78"/>
            <p:cNvSpPr>
              <a:spLocks/>
            </p:cNvSpPr>
            <p:nvPr/>
          </p:nvSpPr>
          <p:spPr bwMode="auto">
            <a:xfrm>
              <a:off x="1210" y="1778"/>
              <a:ext cx="393" cy="204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132" y="208"/>
                </a:cxn>
                <a:cxn ang="0">
                  <a:pos x="207" y="124"/>
                </a:cxn>
                <a:cxn ang="0">
                  <a:pos x="399" y="117"/>
                </a:cxn>
                <a:cxn ang="0">
                  <a:pos x="400" y="0"/>
                </a:cxn>
              </a:cxnLst>
              <a:rect l="0" t="0" r="r" b="b"/>
              <a:pathLst>
                <a:path w="431" h="222">
                  <a:moveTo>
                    <a:pt x="0" y="210"/>
                  </a:moveTo>
                  <a:cubicBezTo>
                    <a:pt x="49" y="216"/>
                    <a:pt x="98" y="222"/>
                    <a:pt x="132" y="208"/>
                  </a:cubicBezTo>
                  <a:cubicBezTo>
                    <a:pt x="166" y="194"/>
                    <a:pt x="163" y="139"/>
                    <a:pt x="207" y="124"/>
                  </a:cubicBezTo>
                  <a:cubicBezTo>
                    <a:pt x="251" y="109"/>
                    <a:pt x="367" y="138"/>
                    <a:pt x="399" y="117"/>
                  </a:cubicBezTo>
                  <a:cubicBezTo>
                    <a:pt x="431" y="96"/>
                    <a:pt x="415" y="48"/>
                    <a:pt x="40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79"/>
            <p:cNvSpPr>
              <a:spLocks/>
            </p:cNvSpPr>
            <p:nvPr/>
          </p:nvSpPr>
          <p:spPr bwMode="auto">
            <a:xfrm>
              <a:off x="563" y="1849"/>
              <a:ext cx="522" cy="169"/>
            </a:xfrm>
            <a:custGeom>
              <a:avLst/>
              <a:gdLst/>
              <a:ahLst/>
              <a:cxnLst>
                <a:cxn ang="0">
                  <a:pos x="572" y="62"/>
                </a:cxn>
                <a:cxn ang="0">
                  <a:pos x="498" y="6"/>
                </a:cxn>
                <a:cxn ang="0">
                  <a:pos x="346" y="96"/>
                </a:cxn>
                <a:cxn ang="0">
                  <a:pos x="178" y="80"/>
                </a:cxn>
                <a:cxn ang="0">
                  <a:pos x="0" y="184"/>
                </a:cxn>
              </a:cxnLst>
              <a:rect l="0" t="0" r="r" b="b"/>
              <a:pathLst>
                <a:path w="572" h="184">
                  <a:moveTo>
                    <a:pt x="572" y="62"/>
                  </a:moveTo>
                  <a:cubicBezTo>
                    <a:pt x="554" y="31"/>
                    <a:pt x="536" y="0"/>
                    <a:pt x="498" y="6"/>
                  </a:cubicBezTo>
                  <a:cubicBezTo>
                    <a:pt x="460" y="12"/>
                    <a:pt x="399" y="84"/>
                    <a:pt x="346" y="96"/>
                  </a:cubicBezTo>
                  <a:cubicBezTo>
                    <a:pt x="293" y="108"/>
                    <a:pt x="236" y="65"/>
                    <a:pt x="178" y="80"/>
                  </a:cubicBezTo>
                  <a:cubicBezTo>
                    <a:pt x="120" y="95"/>
                    <a:pt x="60" y="139"/>
                    <a:pt x="0" y="18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Text Box 80"/>
            <p:cNvSpPr txBox="1">
              <a:spLocks noChangeArrowheads="1"/>
            </p:cNvSpPr>
            <p:nvPr/>
          </p:nvSpPr>
          <p:spPr bwMode="auto">
            <a:xfrm>
              <a:off x="1274" y="1332"/>
              <a:ext cx="24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 dirty="0"/>
                <a:t>O</a:t>
              </a:r>
            </a:p>
          </p:txBody>
        </p:sp>
        <p:sp>
          <p:nvSpPr>
            <p:cNvPr id="878" name="Text Box 81"/>
            <p:cNvSpPr txBox="1">
              <a:spLocks noChangeArrowheads="1"/>
            </p:cNvSpPr>
            <p:nvPr/>
          </p:nvSpPr>
          <p:spPr bwMode="auto">
            <a:xfrm>
              <a:off x="1235" y="1613"/>
              <a:ext cx="24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 dirty="0"/>
                <a:t>O</a:t>
              </a:r>
            </a:p>
          </p:txBody>
        </p:sp>
        <p:sp>
          <p:nvSpPr>
            <p:cNvPr id="879" name="Line 82"/>
            <p:cNvSpPr>
              <a:spLocks noChangeShapeType="1"/>
            </p:cNvSpPr>
            <p:nvPr/>
          </p:nvSpPr>
          <p:spPr bwMode="auto">
            <a:xfrm>
              <a:off x="1246" y="1612"/>
              <a:ext cx="57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Line 83"/>
            <p:cNvSpPr>
              <a:spLocks noChangeShapeType="1"/>
            </p:cNvSpPr>
            <p:nvPr/>
          </p:nvSpPr>
          <p:spPr bwMode="auto">
            <a:xfrm>
              <a:off x="1452" y="1483"/>
              <a:ext cx="62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Text Box 84"/>
            <p:cNvSpPr txBox="1">
              <a:spLocks noChangeArrowheads="1"/>
            </p:cNvSpPr>
            <p:nvPr/>
          </p:nvSpPr>
          <p:spPr bwMode="auto">
            <a:xfrm>
              <a:off x="356" y="917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82" name="Text Box 85"/>
            <p:cNvSpPr txBox="1">
              <a:spLocks noChangeArrowheads="1"/>
            </p:cNvSpPr>
            <p:nvPr/>
          </p:nvSpPr>
          <p:spPr bwMode="auto">
            <a:xfrm>
              <a:off x="1661" y="735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83" name="Text Box 86"/>
            <p:cNvSpPr txBox="1">
              <a:spLocks noChangeArrowheads="1"/>
            </p:cNvSpPr>
            <p:nvPr/>
          </p:nvSpPr>
          <p:spPr bwMode="auto">
            <a:xfrm>
              <a:off x="1892" y="1819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84" name="Text Box 87"/>
            <p:cNvSpPr txBox="1">
              <a:spLocks noChangeArrowheads="1"/>
            </p:cNvSpPr>
            <p:nvPr/>
          </p:nvSpPr>
          <p:spPr bwMode="auto">
            <a:xfrm>
              <a:off x="853" y="2206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387" tIns="45693" rIns="91387" bIns="45693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85" name="Line 88"/>
            <p:cNvSpPr>
              <a:spLocks noChangeShapeType="1"/>
            </p:cNvSpPr>
            <p:nvPr/>
          </p:nvSpPr>
          <p:spPr bwMode="auto">
            <a:xfrm flipH="1" flipV="1">
              <a:off x="937" y="822"/>
              <a:ext cx="40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86" name="Line 91"/>
            <p:cNvSpPr>
              <a:spLocks noChangeShapeType="1"/>
            </p:cNvSpPr>
            <p:nvPr/>
          </p:nvSpPr>
          <p:spPr bwMode="auto">
            <a:xfrm flipH="1">
              <a:off x="1760" y="1545"/>
              <a:ext cx="9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Line 92"/>
            <p:cNvSpPr>
              <a:spLocks noChangeShapeType="1"/>
            </p:cNvSpPr>
            <p:nvPr/>
          </p:nvSpPr>
          <p:spPr bwMode="auto">
            <a:xfrm flipH="1" flipV="1">
              <a:off x="538" y="1361"/>
              <a:ext cx="68" cy="6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88" name="Line 93"/>
            <p:cNvSpPr>
              <a:spLocks noChangeShapeType="1"/>
            </p:cNvSpPr>
            <p:nvPr/>
          </p:nvSpPr>
          <p:spPr bwMode="auto">
            <a:xfrm flipV="1">
              <a:off x="791" y="1346"/>
              <a:ext cx="15" cy="7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89" name="Line 94"/>
            <p:cNvSpPr>
              <a:spLocks noChangeShapeType="1"/>
            </p:cNvSpPr>
            <p:nvPr/>
          </p:nvSpPr>
          <p:spPr bwMode="auto">
            <a:xfrm flipV="1">
              <a:off x="1098" y="1192"/>
              <a:ext cx="4" cy="8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0" name="Line 95"/>
            <p:cNvSpPr>
              <a:spLocks noChangeShapeType="1"/>
            </p:cNvSpPr>
            <p:nvPr/>
          </p:nvSpPr>
          <p:spPr bwMode="auto">
            <a:xfrm flipH="1" flipV="1">
              <a:off x="1164" y="1122"/>
              <a:ext cx="76" cy="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" name="Line 96"/>
            <p:cNvSpPr>
              <a:spLocks noChangeShapeType="1"/>
            </p:cNvSpPr>
            <p:nvPr/>
          </p:nvSpPr>
          <p:spPr bwMode="auto">
            <a:xfrm flipH="1" flipV="1">
              <a:off x="860" y="956"/>
              <a:ext cx="55" cy="4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2" name="Line 97"/>
            <p:cNvSpPr>
              <a:spLocks noChangeShapeType="1"/>
            </p:cNvSpPr>
            <p:nvPr/>
          </p:nvSpPr>
          <p:spPr bwMode="auto">
            <a:xfrm flipH="1" flipV="1">
              <a:off x="1406" y="901"/>
              <a:ext cx="40" cy="6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3" name="Line 98"/>
            <p:cNvSpPr>
              <a:spLocks noChangeShapeType="1"/>
            </p:cNvSpPr>
            <p:nvPr/>
          </p:nvSpPr>
          <p:spPr bwMode="auto">
            <a:xfrm flipH="1">
              <a:off x="1571" y="932"/>
              <a:ext cx="18" cy="9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4" name="Line 99"/>
            <p:cNvSpPr>
              <a:spLocks noChangeShapeType="1"/>
            </p:cNvSpPr>
            <p:nvPr/>
          </p:nvSpPr>
          <p:spPr bwMode="auto">
            <a:xfrm flipH="1" flipV="1">
              <a:off x="1561" y="1521"/>
              <a:ext cx="14" cy="6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5" name="Line 100"/>
            <p:cNvSpPr>
              <a:spLocks noChangeShapeType="1"/>
            </p:cNvSpPr>
            <p:nvPr/>
          </p:nvSpPr>
          <p:spPr bwMode="auto">
            <a:xfrm flipH="1" flipV="1">
              <a:off x="1211" y="2156"/>
              <a:ext cx="58" cy="7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6" name="Line 101"/>
            <p:cNvSpPr>
              <a:spLocks noChangeShapeType="1"/>
            </p:cNvSpPr>
            <p:nvPr/>
          </p:nvSpPr>
          <p:spPr bwMode="auto">
            <a:xfrm flipH="1" flipV="1">
              <a:off x="968" y="1932"/>
              <a:ext cx="52" cy="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7" name="Oval 102"/>
            <p:cNvSpPr>
              <a:spLocks noChangeArrowheads="1"/>
            </p:cNvSpPr>
            <p:nvPr/>
          </p:nvSpPr>
          <p:spPr bwMode="auto">
            <a:xfrm>
              <a:off x="1255" y="2216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8" name="Oval 103"/>
            <p:cNvSpPr>
              <a:spLocks noChangeArrowheads="1"/>
            </p:cNvSpPr>
            <p:nvPr/>
          </p:nvSpPr>
          <p:spPr bwMode="auto">
            <a:xfrm>
              <a:off x="940" y="1907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99" name="Oval 104"/>
            <p:cNvSpPr>
              <a:spLocks noChangeArrowheads="1"/>
            </p:cNvSpPr>
            <p:nvPr/>
          </p:nvSpPr>
          <p:spPr bwMode="auto">
            <a:xfrm>
              <a:off x="510" y="1337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0" name="Oval 105"/>
            <p:cNvSpPr>
              <a:spLocks noChangeArrowheads="1"/>
            </p:cNvSpPr>
            <p:nvPr/>
          </p:nvSpPr>
          <p:spPr bwMode="auto">
            <a:xfrm>
              <a:off x="792" y="1320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1" name="Oval 106"/>
            <p:cNvSpPr>
              <a:spLocks noChangeArrowheads="1"/>
            </p:cNvSpPr>
            <p:nvPr/>
          </p:nvSpPr>
          <p:spPr bwMode="auto">
            <a:xfrm>
              <a:off x="1538" y="1493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2" name="Oval 107"/>
            <p:cNvSpPr>
              <a:spLocks noChangeArrowheads="1"/>
            </p:cNvSpPr>
            <p:nvPr/>
          </p:nvSpPr>
          <p:spPr bwMode="auto">
            <a:xfrm>
              <a:off x="1573" y="901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3" name="Oval 108"/>
            <p:cNvSpPr>
              <a:spLocks noChangeArrowheads="1"/>
            </p:cNvSpPr>
            <p:nvPr/>
          </p:nvSpPr>
          <p:spPr bwMode="auto">
            <a:xfrm>
              <a:off x="1381" y="874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4" name="Oval 109"/>
            <p:cNvSpPr>
              <a:spLocks noChangeArrowheads="1"/>
            </p:cNvSpPr>
            <p:nvPr/>
          </p:nvSpPr>
          <p:spPr bwMode="auto">
            <a:xfrm>
              <a:off x="832" y="935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5" name="Oval 110"/>
            <p:cNvSpPr>
              <a:spLocks noChangeArrowheads="1"/>
            </p:cNvSpPr>
            <p:nvPr/>
          </p:nvSpPr>
          <p:spPr bwMode="auto">
            <a:xfrm>
              <a:off x="1233" y="1132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6" name="Oval 111"/>
            <p:cNvSpPr>
              <a:spLocks noChangeArrowheads="1"/>
            </p:cNvSpPr>
            <p:nvPr/>
          </p:nvSpPr>
          <p:spPr bwMode="auto">
            <a:xfrm>
              <a:off x="1078" y="1264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7" name="Line 112"/>
            <p:cNvSpPr>
              <a:spLocks noChangeShapeType="1"/>
            </p:cNvSpPr>
            <p:nvPr/>
          </p:nvSpPr>
          <p:spPr bwMode="auto">
            <a:xfrm flipH="1">
              <a:off x="1480" y="1723"/>
              <a:ext cx="31" cy="2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08" name="Oval 113"/>
            <p:cNvSpPr>
              <a:spLocks noChangeArrowheads="1"/>
            </p:cNvSpPr>
            <p:nvPr/>
          </p:nvSpPr>
          <p:spPr bwMode="auto">
            <a:xfrm>
              <a:off x="1450" y="1729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09" name="Line 114"/>
            <p:cNvSpPr>
              <a:spLocks noChangeShapeType="1"/>
            </p:cNvSpPr>
            <p:nvPr/>
          </p:nvSpPr>
          <p:spPr bwMode="auto">
            <a:xfrm>
              <a:off x="859" y="1551"/>
              <a:ext cx="60" cy="1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0" name="Oval 115"/>
            <p:cNvSpPr>
              <a:spLocks noChangeArrowheads="1"/>
            </p:cNvSpPr>
            <p:nvPr/>
          </p:nvSpPr>
          <p:spPr bwMode="auto">
            <a:xfrm>
              <a:off x="893" y="1544"/>
              <a:ext cx="37" cy="35"/>
            </a:xfrm>
            <a:prstGeom prst="ellipse">
              <a:avLst/>
            </a:prstGeom>
            <a:solidFill>
              <a:srgbClr val="FF9900"/>
            </a:solidFill>
            <a:ln w="3175" algn="ctr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9050" y="6167045"/>
            <a:ext cx="912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1. </a:t>
            </a:r>
            <a:r>
              <a:rPr lang="en-US" dirty="0"/>
              <a:t>N.N. Ghosh, J.C. Clark, G.T. Eldridge, C.E. Barnes, Chem. Comm., (2004) 856-857.</a:t>
            </a:r>
            <a:endParaRPr lang="cs-CZ" dirty="0"/>
          </a:p>
          <a:p>
            <a:r>
              <a:rPr lang="cs-CZ" dirty="0"/>
              <a:t>2. </a:t>
            </a:r>
            <a:r>
              <a:rPr lang="en-US" dirty="0"/>
              <a:t>M.-Y. Lee, J. Jiao, R. Mayes, E. </a:t>
            </a:r>
            <a:r>
              <a:rPr lang="en-US" dirty="0" err="1"/>
              <a:t>Hagaman</a:t>
            </a:r>
            <a:r>
              <a:rPr lang="en-US" dirty="0"/>
              <a:t>, C.E. Barnes, Catalysis Today, 160 (2011) 153-164.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223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384110" y="2737430"/>
            <a:ext cx="14874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Si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8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O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12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(OSnMe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)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8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3434577" y="3219658"/>
            <a:ext cx="12445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O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3405646" y="3571184"/>
            <a:ext cx="22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9900"/>
                </a:solidFill>
                <a:latin typeface="Arial Rounded MT Bold" panose="020F0704030504030204" pitchFamily="34" charset="0"/>
                <a:cs typeface="Arial" pitchFamily="34" charset="0"/>
              </a:rPr>
              <a:t>Al</a:t>
            </a: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3172454" y="3746971"/>
            <a:ext cx="2047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cs typeface="Arial" pitchFamily="34" charset="0"/>
              </a:rPr>
              <a:t>O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83772" y="2998766"/>
            <a:ext cx="558596" cy="390489"/>
            <a:chOff x="1200151" y="1317626"/>
            <a:chExt cx="446088" cy="317500"/>
          </a:xfrm>
        </p:grpSpPr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1200151" y="1400176"/>
              <a:ext cx="0" cy="23495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200151" y="1635126"/>
              <a:ext cx="258763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74"/>
            <p:cNvSpPr>
              <a:spLocks noChangeShapeType="1"/>
            </p:cNvSpPr>
            <p:nvPr/>
          </p:nvSpPr>
          <p:spPr bwMode="auto">
            <a:xfrm flipV="1">
              <a:off x="1458914" y="1543051"/>
              <a:ext cx="187325" cy="9207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75"/>
            <p:cNvSpPr>
              <a:spLocks noChangeShapeType="1"/>
            </p:cNvSpPr>
            <p:nvPr/>
          </p:nvSpPr>
          <p:spPr bwMode="auto">
            <a:xfrm flipV="1">
              <a:off x="1200151" y="1543051"/>
              <a:ext cx="196850" cy="9207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76"/>
            <p:cNvSpPr>
              <a:spLocks noChangeShapeType="1"/>
            </p:cNvSpPr>
            <p:nvPr/>
          </p:nvSpPr>
          <p:spPr bwMode="auto">
            <a:xfrm>
              <a:off x="1392239" y="1317626"/>
              <a:ext cx="242888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77"/>
            <p:cNvSpPr>
              <a:spLocks noChangeShapeType="1"/>
            </p:cNvSpPr>
            <p:nvPr/>
          </p:nvSpPr>
          <p:spPr bwMode="auto">
            <a:xfrm flipV="1">
              <a:off x="1458914" y="1317626"/>
              <a:ext cx="176213" cy="8255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78"/>
            <p:cNvSpPr>
              <a:spLocks noChangeShapeType="1"/>
            </p:cNvSpPr>
            <p:nvPr/>
          </p:nvSpPr>
          <p:spPr bwMode="auto">
            <a:xfrm>
              <a:off x="1635126" y="1317626"/>
              <a:ext cx="11113" cy="22542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79"/>
            <p:cNvSpPr>
              <a:spLocks noChangeShapeType="1"/>
            </p:cNvSpPr>
            <p:nvPr/>
          </p:nvSpPr>
          <p:spPr bwMode="auto">
            <a:xfrm flipH="1">
              <a:off x="1200151" y="1317626"/>
              <a:ext cx="192088" cy="8255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80"/>
            <p:cNvSpPr>
              <a:spLocks noChangeShapeType="1"/>
            </p:cNvSpPr>
            <p:nvPr/>
          </p:nvSpPr>
          <p:spPr bwMode="auto">
            <a:xfrm>
              <a:off x="1484314" y="1543051"/>
              <a:ext cx="161925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Line 81"/>
            <p:cNvSpPr>
              <a:spLocks noChangeShapeType="1"/>
            </p:cNvSpPr>
            <p:nvPr/>
          </p:nvSpPr>
          <p:spPr bwMode="auto">
            <a:xfrm>
              <a:off x="1397001" y="1543051"/>
              <a:ext cx="36513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82"/>
            <p:cNvSpPr>
              <a:spLocks noChangeShapeType="1"/>
            </p:cNvSpPr>
            <p:nvPr/>
          </p:nvSpPr>
          <p:spPr bwMode="auto">
            <a:xfrm>
              <a:off x="1393826" y="1425576"/>
              <a:ext cx="3175" cy="11747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Line 83"/>
            <p:cNvSpPr>
              <a:spLocks noChangeShapeType="1"/>
            </p:cNvSpPr>
            <p:nvPr/>
          </p:nvSpPr>
          <p:spPr bwMode="auto">
            <a:xfrm>
              <a:off x="1392239" y="1317626"/>
              <a:ext cx="1588" cy="5715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84"/>
            <p:cNvSpPr>
              <a:spLocks noChangeShapeType="1"/>
            </p:cNvSpPr>
            <p:nvPr/>
          </p:nvSpPr>
          <p:spPr bwMode="auto">
            <a:xfrm>
              <a:off x="1458914" y="1400176"/>
              <a:ext cx="0" cy="23495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85"/>
            <p:cNvSpPr>
              <a:spLocks noChangeShapeType="1"/>
            </p:cNvSpPr>
            <p:nvPr/>
          </p:nvSpPr>
          <p:spPr bwMode="auto">
            <a:xfrm>
              <a:off x="1200151" y="1400176"/>
              <a:ext cx="258763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" name="Line 102"/>
          <p:cNvSpPr>
            <a:spLocks noChangeShapeType="1"/>
          </p:cNvSpPr>
          <p:nvPr/>
        </p:nvSpPr>
        <p:spPr bwMode="auto">
          <a:xfrm flipH="1" flipV="1">
            <a:off x="3366993" y="3215162"/>
            <a:ext cx="82408" cy="60525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771800" y="4222250"/>
            <a:ext cx="567205" cy="502894"/>
            <a:chOff x="2571751" y="2545055"/>
            <a:chExt cx="502154" cy="445220"/>
          </a:xfrm>
        </p:grpSpPr>
        <p:sp>
          <p:nvSpPr>
            <p:cNvPr id="25" name="Line 138"/>
            <p:cNvSpPr>
              <a:spLocks noChangeShapeType="1"/>
            </p:cNvSpPr>
            <p:nvPr/>
          </p:nvSpPr>
          <p:spPr bwMode="auto">
            <a:xfrm flipH="1" flipV="1">
              <a:off x="2979954" y="2549213"/>
              <a:ext cx="93951" cy="12711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139"/>
            <p:cNvSpPr>
              <a:spLocks noChangeShapeType="1"/>
            </p:cNvSpPr>
            <p:nvPr/>
          </p:nvSpPr>
          <p:spPr bwMode="auto">
            <a:xfrm flipH="1">
              <a:off x="2683502" y="2545055"/>
              <a:ext cx="136420" cy="85674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140"/>
            <p:cNvSpPr>
              <a:spLocks noChangeShapeType="1"/>
            </p:cNvSpPr>
            <p:nvPr/>
          </p:nvSpPr>
          <p:spPr bwMode="auto">
            <a:xfrm flipH="1">
              <a:off x="2571751" y="2630728"/>
              <a:ext cx="111752" cy="18107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Line 141"/>
            <p:cNvSpPr>
              <a:spLocks noChangeShapeType="1"/>
            </p:cNvSpPr>
            <p:nvPr/>
          </p:nvSpPr>
          <p:spPr bwMode="auto">
            <a:xfrm flipH="1">
              <a:off x="2799606" y="2549212"/>
              <a:ext cx="82725" cy="12190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142"/>
            <p:cNvSpPr>
              <a:spLocks noChangeShapeType="1"/>
            </p:cNvSpPr>
            <p:nvPr/>
          </p:nvSpPr>
          <p:spPr bwMode="auto">
            <a:xfrm flipH="1">
              <a:off x="2728493" y="2853490"/>
              <a:ext cx="222051" cy="136784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Line 143"/>
            <p:cNvSpPr>
              <a:spLocks noChangeShapeType="1"/>
            </p:cNvSpPr>
            <p:nvPr/>
          </p:nvSpPr>
          <p:spPr bwMode="auto">
            <a:xfrm flipH="1">
              <a:off x="2728493" y="2823528"/>
              <a:ext cx="107397" cy="16674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44"/>
            <p:cNvSpPr>
              <a:spLocks noChangeShapeType="1"/>
            </p:cNvSpPr>
            <p:nvPr/>
          </p:nvSpPr>
          <p:spPr bwMode="auto">
            <a:xfrm flipH="1" flipV="1">
              <a:off x="2571751" y="2811804"/>
              <a:ext cx="156742" cy="178471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145"/>
            <p:cNvSpPr>
              <a:spLocks noChangeShapeType="1"/>
            </p:cNvSpPr>
            <p:nvPr/>
          </p:nvSpPr>
          <p:spPr bwMode="auto">
            <a:xfrm flipV="1">
              <a:off x="2950543" y="2676322"/>
              <a:ext cx="123362" cy="17716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Line 146"/>
            <p:cNvSpPr>
              <a:spLocks noChangeShapeType="1"/>
            </p:cNvSpPr>
            <p:nvPr/>
          </p:nvSpPr>
          <p:spPr bwMode="auto">
            <a:xfrm flipH="1">
              <a:off x="2571751" y="2718009"/>
              <a:ext cx="152388" cy="9379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Line 147"/>
            <p:cNvSpPr>
              <a:spLocks noChangeShapeType="1"/>
            </p:cNvSpPr>
            <p:nvPr/>
          </p:nvSpPr>
          <p:spPr bwMode="auto">
            <a:xfrm flipH="1">
              <a:off x="2763324" y="2671112"/>
              <a:ext cx="36283" cy="23449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Line 148"/>
            <p:cNvSpPr>
              <a:spLocks noChangeShapeType="1"/>
            </p:cNvSpPr>
            <p:nvPr/>
          </p:nvSpPr>
          <p:spPr bwMode="auto">
            <a:xfrm flipH="1" flipV="1">
              <a:off x="2799607" y="2671112"/>
              <a:ext cx="82725" cy="9900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Line 149"/>
            <p:cNvSpPr>
              <a:spLocks noChangeShapeType="1"/>
            </p:cNvSpPr>
            <p:nvPr/>
          </p:nvSpPr>
          <p:spPr bwMode="auto">
            <a:xfrm flipH="1" flipV="1">
              <a:off x="2909906" y="2803987"/>
              <a:ext cx="40637" cy="4950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Line 150"/>
            <p:cNvSpPr>
              <a:spLocks noChangeShapeType="1"/>
            </p:cNvSpPr>
            <p:nvPr/>
          </p:nvSpPr>
          <p:spPr bwMode="auto">
            <a:xfrm flipH="1" flipV="1">
              <a:off x="2683502" y="2630728"/>
              <a:ext cx="152388" cy="19280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Line 151"/>
            <p:cNvSpPr>
              <a:spLocks noChangeShapeType="1"/>
            </p:cNvSpPr>
            <p:nvPr/>
          </p:nvSpPr>
          <p:spPr bwMode="auto">
            <a:xfrm flipH="1">
              <a:off x="2835890" y="2676322"/>
              <a:ext cx="238015" cy="14720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9" name="Line 61"/>
          <p:cNvSpPr>
            <a:spLocks noChangeShapeType="1"/>
          </p:cNvSpPr>
          <p:nvPr/>
        </p:nvSpPr>
        <p:spPr bwMode="auto">
          <a:xfrm>
            <a:off x="3485191" y="3370462"/>
            <a:ext cx="0" cy="189387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miter lim="800000"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Line 63"/>
          <p:cNvSpPr>
            <a:spLocks noChangeShapeType="1"/>
          </p:cNvSpPr>
          <p:nvPr/>
        </p:nvSpPr>
        <p:spPr bwMode="auto">
          <a:xfrm flipH="1">
            <a:off x="3277566" y="3730924"/>
            <a:ext cx="158607" cy="89813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96315" y="2939380"/>
            <a:ext cx="1091507" cy="952796"/>
            <a:chOff x="3381376" y="1368425"/>
            <a:chExt cx="871664" cy="774701"/>
          </a:xfrm>
        </p:grpSpPr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3493771" y="1958976"/>
              <a:ext cx="16351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O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Line 68"/>
            <p:cNvSpPr>
              <a:spLocks noChangeShapeType="1"/>
            </p:cNvSpPr>
            <p:nvPr/>
          </p:nvSpPr>
          <p:spPr bwMode="auto">
            <a:xfrm flipH="1">
              <a:off x="3467101" y="1987551"/>
              <a:ext cx="15875" cy="5556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Line 69"/>
            <p:cNvSpPr>
              <a:spLocks noChangeShapeType="1"/>
            </p:cNvSpPr>
            <p:nvPr/>
          </p:nvSpPr>
          <p:spPr bwMode="auto">
            <a:xfrm flipH="1">
              <a:off x="3438526" y="1982788"/>
              <a:ext cx="12700" cy="4921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Line 70"/>
            <p:cNvSpPr>
              <a:spLocks noChangeShapeType="1"/>
            </p:cNvSpPr>
            <p:nvPr/>
          </p:nvSpPr>
          <p:spPr bwMode="auto">
            <a:xfrm flipH="1">
              <a:off x="3409951" y="1979613"/>
              <a:ext cx="9525" cy="3968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Line 71"/>
            <p:cNvSpPr>
              <a:spLocks noChangeShapeType="1"/>
            </p:cNvSpPr>
            <p:nvPr/>
          </p:nvSpPr>
          <p:spPr bwMode="auto">
            <a:xfrm flipH="1">
              <a:off x="3381376" y="1976438"/>
              <a:ext cx="7938" cy="3016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Rectangle 103"/>
            <p:cNvSpPr>
              <a:spLocks noChangeArrowheads="1"/>
            </p:cNvSpPr>
            <p:nvPr/>
          </p:nvSpPr>
          <p:spPr bwMode="auto">
            <a:xfrm>
              <a:off x="3746819" y="1733868"/>
              <a:ext cx="1202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Si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784919" y="1368425"/>
              <a:ext cx="468121" cy="431800"/>
              <a:chOff x="3767139" y="1304926"/>
              <a:chExt cx="612775" cy="495300"/>
            </a:xfrm>
          </p:grpSpPr>
          <p:sp>
            <p:nvSpPr>
              <p:cNvPr id="50" name="Line 105"/>
              <p:cNvSpPr>
                <a:spLocks noChangeShapeType="1"/>
              </p:cNvSpPr>
              <p:nvPr/>
            </p:nvSpPr>
            <p:spPr bwMode="auto">
              <a:xfrm>
                <a:off x="3767139" y="1492251"/>
                <a:ext cx="44450" cy="24447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106"/>
              <p:cNvSpPr>
                <a:spLocks noChangeShapeType="1"/>
              </p:cNvSpPr>
              <p:nvPr/>
            </p:nvSpPr>
            <p:spPr bwMode="auto">
              <a:xfrm flipV="1">
                <a:off x="3879851" y="1754188"/>
                <a:ext cx="271463" cy="4603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Line 107"/>
              <p:cNvSpPr>
                <a:spLocks noChangeShapeType="1"/>
              </p:cNvSpPr>
              <p:nvPr/>
            </p:nvSpPr>
            <p:spPr bwMode="auto">
              <a:xfrm flipV="1">
                <a:off x="4151314" y="1598613"/>
                <a:ext cx="228600" cy="15557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Line 108"/>
              <p:cNvSpPr>
                <a:spLocks noChangeShapeType="1"/>
              </p:cNvSpPr>
              <p:nvPr/>
            </p:nvSpPr>
            <p:spPr bwMode="auto">
              <a:xfrm flipV="1">
                <a:off x="3883026" y="1643063"/>
                <a:ext cx="169863" cy="11112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109"/>
              <p:cNvSpPr>
                <a:spLocks noChangeShapeType="1"/>
              </p:cNvSpPr>
              <p:nvPr/>
            </p:nvSpPr>
            <p:spPr bwMode="auto">
              <a:xfrm flipV="1">
                <a:off x="4006851" y="1304926"/>
                <a:ext cx="317500" cy="4445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110"/>
              <p:cNvSpPr>
                <a:spLocks noChangeShapeType="1"/>
              </p:cNvSpPr>
              <p:nvPr/>
            </p:nvSpPr>
            <p:spPr bwMode="auto">
              <a:xfrm flipV="1">
                <a:off x="4108451" y="1304926"/>
                <a:ext cx="215900" cy="13970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111"/>
              <p:cNvSpPr>
                <a:spLocks noChangeShapeType="1"/>
              </p:cNvSpPr>
              <p:nvPr/>
            </p:nvSpPr>
            <p:spPr bwMode="auto">
              <a:xfrm>
                <a:off x="4324351" y="1304926"/>
                <a:ext cx="55563" cy="29368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Line 112"/>
              <p:cNvSpPr>
                <a:spLocks noChangeShapeType="1"/>
              </p:cNvSpPr>
              <p:nvPr/>
            </p:nvSpPr>
            <p:spPr bwMode="auto">
              <a:xfrm flipH="1">
                <a:off x="3767139" y="1349376"/>
                <a:ext cx="239713" cy="14287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113"/>
              <p:cNvSpPr>
                <a:spLocks noChangeShapeType="1"/>
              </p:cNvSpPr>
              <p:nvPr/>
            </p:nvSpPr>
            <p:spPr bwMode="auto">
              <a:xfrm flipV="1">
                <a:off x="4160839" y="1598613"/>
                <a:ext cx="219075" cy="30163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Line 114"/>
              <p:cNvSpPr>
                <a:spLocks noChangeShapeType="1"/>
              </p:cNvSpPr>
              <p:nvPr/>
            </p:nvSpPr>
            <p:spPr bwMode="auto">
              <a:xfrm flipV="1">
                <a:off x="4052889" y="1636713"/>
                <a:ext cx="55563" cy="635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Line 115"/>
              <p:cNvSpPr>
                <a:spLocks noChangeShapeType="1"/>
              </p:cNvSpPr>
              <p:nvPr/>
            </p:nvSpPr>
            <p:spPr bwMode="auto">
              <a:xfrm>
                <a:off x="4027489" y="1481138"/>
                <a:ext cx="25400" cy="16192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116"/>
              <p:cNvSpPr>
                <a:spLocks noChangeShapeType="1"/>
              </p:cNvSpPr>
              <p:nvPr/>
            </p:nvSpPr>
            <p:spPr bwMode="auto">
              <a:xfrm>
                <a:off x="4006851" y="1349376"/>
                <a:ext cx="12700" cy="8255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117"/>
              <p:cNvSpPr>
                <a:spLocks noChangeShapeType="1"/>
              </p:cNvSpPr>
              <p:nvPr/>
            </p:nvSpPr>
            <p:spPr bwMode="auto">
              <a:xfrm>
                <a:off x="4108451" y="1444626"/>
                <a:ext cx="42863" cy="309563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Line 118"/>
              <p:cNvSpPr>
                <a:spLocks noChangeShapeType="1"/>
              </p:cNvSpPr>
              <p:nvPr/>
            </p:nvSpPr>
            <p:spPr bwMode="auto">
              <a:xfrm flipV="1">
                <a:off x="3767139" y="1444626"/>
                <a:ext cx="341313" cy="4762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ine 119"/>
            <p:cNvSpPr>
              <a:spLocks noChangeShapeType="1"/>
            </p:cNvSpPr>
            <p:nvPr/>
          </p:nvSpPr>
          <p:spPr bwMode="auto">
            <a:xfrm flipV="1">
              <a:off x="3595689" y="1874836"/>
              <a:ext cx="136931" cy="115889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4" name="Line 153"/>
          <p:cNvSpPr>
            <a:spLocks noChangeShapeType="1"/>
          </p:cNvSpPr>
          <p:nvPr/>
        </p:nvSpPr>
        <p:spPr bwMode="auto">
          <a:xfrm flipH="1">
            <a:off x="3172452" y="3912436"/>
            <a:ext cx="35782" cy="224532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Line 154"/>
          <p:cNvSpPr>
            <a:spLocks noChangeShapeType="1"/>
          </p:cNvSpPr>
          <p:nvPr/>
        </p:nvSpPr>
        <p:spPr bwMode="auto">
          <a:xfrm flipH="1">
            <a:off x="1694884" y="3694055"/>
            <a:ext cx="1049603" cy="0"/>
          </a:xfrm>
          <a:prstGeom prst="line">
            <a:avLst/>
          </a:prstGeom>
          <a:noFill/>
          <a:ln w="22225" cap="rnd">
            <a:solidFill>
              <a:srgbClr val="000000"/>
            </a:solidFill>
            <a:prstDash val="solid"/>
            <a:miter lim="800000"/>
            <a:headEnd type="triangle" w="med" len="lg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Line 158"/>
          <p:cNvSpPr>
            <a:spLocks noChangeShapeType="1"/>
          </p:cNvSpPr>
          <p:nvPr/>
        </p:nvSpPr>
        <p:spPr bwMode="auto">
          <a:xfrm flipH="1">
            <a:off x="4877802" y="3684530"/>
            <a:ext cx="1049603" cy="0"/>
          </a:xfrm>
          <a:prstGeom prst="line">
            <a:avLst/>
          </a:prstGeom>
          <a:noFill/>
          <a:ln w="22225" cap="rnd">
            <a:solidFill>
              <a:srgbClr val="000000"/>
            </a:solidFill>
            <a:prstDash val="solid"/>
            <a:miter lim="800000"/>
            <a:headEnd type="triangle" w="med" len="lg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Rectangle 162"/>
          <p:cNvSpPr>
            <a:spLocks noChangeArrowheads="1"/>
          </p:cNvSpPr>
          <p:nvPr/>
        </p:nvSpPr>
        <p:spPr bwMode="auto">
          <a:xfrm>
            <a:off x="4779540" y="3204046"/>
            <a:ext cx="18487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FF"/>
                </a:solidFill>
                <a:cs typeface="Arial" pitchFamily="34" charset="0"/>
              </a:rPr>
              <a:t>S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" name="Rectangle 163"/>
          <p:cNvSpPr>
            <a:spLocks noChangeArrowheads="1"/>
          </p:cNvSpPr>
          <p:nvPr/>
        </p:nvSpPr>
        <p:spPr bwMode="auto">
          <a:xfrm>
            <a:off x="4865264" y="3204046"/>
            <a:ext cx="1272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rgbClr val="0000FF"/>
                </a:solidFill>
                <a:cs typeface="Arial" pitchFamily="34" charset="0"/>
              </a:rPr>
              <a:t>i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Rectangle 164"/>
          <p:cNvSpPr>
            <a:spLocks noChangeArrowheads="1"/>
          </p:cNvSpPr>
          <p:nvPr/>
        </p:nvSpPr>
        <p:spPr bwMode="auto">
          <a:xfrm>
            <a:off x="4897015" y="3204046"/>
            <a:ext cx="1948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C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0" name="Rectangle 165"/>
          <p:cNvSpPr>
            <a:spLocks noChangeArrowheads="1"/>
          </p:cNvSpPr>
          <p:nvPr/>
        </p:nvSpPr>
        <p:spPr bwMode="auto">
          <a:xfrm>
            <a:off x="4989089" y="3204046"/>
            <a:ext cx="1272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l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" name="Rectangle 166"/>
          <p:cNvSpPr>
            <a:spLocks noChangeArrowheads="1"/>
          </p:cNvSpPr>
          <p:nvPr/>
        </p:nvSpPr>
        <p:spPr bwMode="auto">
          <a:xfrm>
            <a:off x="5020839" y="3276542"/>
            <a:ext cx="12722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b="1">
                <a:solidFill>
                  <a:srgbClr val="000000"/>
                </a:solidFill>
                <a:cs typeface="Arial" pitchFamily="34" charset="0"/>
              </a:rPr>
              <a:t>4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2" name="Rectangle 443"/>
          <p:cNvSpPr>
            <a:spLocks noChangeArrowheads="1"/>
          </p:cNvSpPr>
          <p:nvPr/>
        </p:nvSpPr>
        <p:spPr bwMode="auto">
          <a:xfrm>
            <a:off x="1978728" y="3929216"/>
            <a:ext cx="7788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Me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SnCl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832997" y="3290938"/>
            <a:ext cx="574498" cy="661879"/>
            <a:chOff x="1349376" y="1660526"/>
            <a:chExt cx="458787" cy="538162"/>
          </a:xfrm>
        </p:grpSpPr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1349376" y="1660526"/>
              <a:ext cx="285750" cy="279400"/>
            </a:xfrm>
            <a:custGeom>
              <a:avLst/>
              <a:gdLst>
                <a:gd name="T0" fmla="*/ 0 w 180"/>
                <a:gd name="T1" fmla="*/ 0 h 176"/>
                <a:gd name="T2" fmla="*/ 180 w 180"/>
                <a:gd name="T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0" h="176">
                  <a:moveTo>
                    <a:pt x="0" y="0"/>
                  </a:moveTo>
                  <a:cubicBezTo>
                    <a:pt x="0" y="93"/>
                    <a:pt x="85" y="176"/>
                    <a:pt x="180" y="176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440"/>
            <p:cNvSpPr>
              <a:spLocks/>
            </p:cNvSpPr>
            <p:nvPr/>
          </p:nvSpPr>
          <p:spPr bwMode="auto">
            <a:xfrm>
              <a:off x="1500188" y="1931988"/>
              <a:ext cx="307975" cy="266700"/>
            </a:xfrm>
            <a:custGeom>
              <a:avLst/>
              <a:gdLst>
                <a:gd name="T0" fmla="*/ 194 w 194"/>
                <a:gd name="T1" fmla="*/ 168 h 168"/>
                <a:gd name="T2" fmla="*/ 12 w 194"/>
                <a:gd name="T3" fmla="*/ 5 h 168"/>
                <a:gd name="T4" fmla="*/ 0 w 194"/>
                <a:gd name="T5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" h="168">
                  <a:moveTo>
                    <a:pt x="194" y="168"/>
                  </a:moveTo>
                  <a:cubicBezTo>
                    <a:pt x="189" y="73"/>
                    <a:pt x="108" y="0"/>
                    <a:pt x="12" y="5"/>
                  </a:cubicBezTo>
                  <a:cubicBezTo>
                    <a:pt x="8" y="5"/>
                    <a:pt x="4" y="5"/>
                    <a:pt x="0" y="6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miter lim="800000"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006582" y="3340724"/>
            <a:ext cx="590402" cy="657974"/>
            <a:chOff x="4741863" y="1652588"/>
            <a:chExt cx="471488" cy="534987"/>
          </a:xfrm>
        </p:grpSpPr>
        <p:sp>
          <p:nvSpPr>
            <p:cNvPr id="77" name="Freeform 450"/>
            <p:cNvSpPr>
              <a:spLocks/>
            </p:cNvSpPr>
            <p:nvPr/>
          </p:nvSpPr>
          <p:spPr bwMode="auto">
            <a:xfrm>
              <a:off x="4903788" y="1920875"/>
              <a:ext cx="309563" cy="266700"/>
            </a:xfrm>
            <a:custGeom>
              <a:avLst/>
              <a:gdLst>
                <a:gd name="T0" fmla="*/ 195 w 195"/>
                <a:gd name="T1" fmla="*/ 168 h 168"/>
                <a:gd name="T2" fmla="*/ 12 w 195"/>
                <a:gd name="T3" fmla="*/ 5 h 168"/>
                <a:gd name="T4" fmla="*/ 0 w 195"/>
                <a:gd name="T5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68">
                  <a:moveTo>
                    <a:pt x="195" y="168"/>
                  </a:moveTo>
                  <a:cubicBezTo>
                    <a:pt x="190" y="73"/>
                    <a:pt x="108" y="0"/>
                    <a:pt x="12" y="5"/>
                  </a:cubicBezTo>
                  <a:cubicBezTo>
                    <a:pt x="8" y="6"/>
                    <a:pt x="4" y="6"/>
                    <a:pt x="0" y="6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miter lim="800000"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497"/>
            <p:cNvSpPr>
              <a:spLocks/>
            </p:cNvSpPr>
            <p:nvPr/>
          </p:nvSpPr>
          <p:spPr bwMode="auto">
            <a:xfrm>
              <a:off x="4741863" y="1652588"/>
              <a:ext cx="284163" cy="280988"/>
            </a:xfrm>
            <a:custGeom>
              <a:avLst/>
              <a:gdLst>
                <a:gd name="T0" fmla="*/ 0 w 179"/>
                <a:gd name="T1" fmla="*/ 0 h 177"/>
                <a:gd name="T2" fmla="*/ 179 w 179"/>
                <a:gd name="T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9" h="177">
                  <a:moveTo>
                    <a:pt x="0" y="0"/>
                  </a:moveTo>
                  <a:cubicBezTo>
                    <a:pt x="0" y="93"/>
                    <a:pt x="84" y="177"/>
                    <a:pt x="179" y="177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39552" y="3111828"/>
            <a:ext cx="1094990" cy="1008869"/>
            <a:chOff x="-4386" y="1546275"/>
            <a:chExt cx="874446" cy="820293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503239" y="1703389"/>
              <a:ext cx="0" cy="14128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Rectangle 8"/>
            <p:cNvSpPr>
              <a:spLocks noChangeArrowheads="1"/>
            </p:cNvSpPr>
            <p:nvPr/>
          </p:nvSpPr>
          <p:spPr bwMode="auto">
            <a:xfrm>
              <a:off x="-4386" y="2053204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 Rounded MT Bold" panose="020F0704030504030204" pitchFamily="34" charset="0"/>
                  <a:cs typeface="Arial" pitchFamily="34" charset="0"/>
                </a:rPr>
                <a:t>RO</a:t>
              </a:r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 flipH="1">
              <a:off x="244593" y="2022920"/>
              <a:ext cx="139911" cy="7778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 type="triangle" w="med" len="sm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Rectangle 438"/>
            <p:cNvSpPr>
              <a:spLocks noChangeArrowheads="1"/>
            </p:cNvSpPr>
            <p:nvPr/>
          </p:nvSpPr>
          <p:spPr bwMode="auto">
            <a:xfrm>
              <a:off x="407036" y="1837760"/>
              <a:ext cx="1897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9F3F"/>
                  </a:solidFill>
                  <a:cs typeface="Arial" pitchFamily="34" charset="0"/>
                </a:rPr>
                <a:t>Al</a:t>
              </a: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578169" y="2021523"/>
              <a:ext cx="141288" cy="138113"/>
            </a:xfrm>
            <a:custGeom>
              <a:avLst/>
              <a:gdLst>
                <a:gd name="T0" fmla="*/ 89 w 89"/>
                <a:gd name="T1" fmla="*/ 60 h 87"/>
                <a:gd name="T2" fmla="*/ 61 w 89"/>
                <a:gd name="T3" fmla="*/ 87 h 87"/>
                <a:gd name="T4" fmla="*/ 0 w 89"/>
                <a:gd name="T5" fmla="*/ 4 h 87"/>
                <a:gd name="T6" fmla="*/ 5 w 89"/>
                <a:gd name="T7" fmla="*/ 0 h 87"/>
                <a:gd name="T8" fmla="*/ 89 w 89"/>
                <a:gd name="T9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7">
                  <a:moveTo>
                    <a:pt x="89" y="60"/>
                  </a:moveTo>
                  <a:lnTo>
                    <a:pt x="61" y="87"/>
                  </a:lnTo>
                  <a:lnTo>
                    <a:pt x="0" y="4"/>
                  </a:lnTo>
                  <a:lnTo>
                    <a:pt x="5" y="0"/>
                  </a:lnTo>
                  <a:lnTo>
                    <a:pt x="89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7854" y="1960087"/>
              <a:ext cx="272206" cy="153888"/>
              <a:chOff x="611189" y="1944847"/>
              <a:chExt cx="272206" cy="153888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11189" y="1963738"/>
                <a:ext cx="133350" cy="71438"/>
                <a:chOff x="611189" y="1963738"/>
                <a:chExt cx="133350" cy="71438"/>
              </a:xfrm>
            </p:grpSpPr>
            <p:sp>
              <p:nvSpPr>
                <p:cNvPr id="9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728664" y="1978026"/>
                  <a:ext cx="15875" cy="5715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98501" y="1974851"/>
                  <a:ext cx="12700" cy="47625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669926" y="1970088"/>
                  <a:ext cx="11113" cy="3968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639764" y="1966913"/>
                  <a:ext cx="7938" cy="30163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611189" y="1963738"/>
                  <a:ext cx="4763" cy="2063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0" name="Rectangle 8"/>
              <p:cNvSpPr>
                <a:spLocks noChangeArrowheads="1"/>
              </p:cNvSpPr>
              <p:nvPr/>
            </p:nvSpPr>
            <p:spPr bwMode="auto">
              <a:xfrm>
                <a:off x="755155" y="1944847"/>
                <a:ext cx="12824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000000"/>
                    </a:solidFill>
                    <a:cs typeface="Arial" pitchFamily="34" charset="0"/>
                  </a:rPr>
                  <a:t>Cl</a:t>
                </a:r>
                <a:endParaRPr 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6" name="Rectangle 8"/>
            <p:cNvSpPr>
              <a:spLocks noChangeArrowheads="1"/>
            </p:cNvSpPr>
            <p:nvPr/>
          </p:nvSpPr>
          <p:spPr bwMode="auto">
            <a:xfrm>
              <a:off x="436192" y="1546275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Cl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Rectangle 8"/>
            <p:cNvSpPr>
              <a:spLocks noChangeArrowheads="1"/>
            </p:cNvSpPr>
            <p:nvPr/>
          </p:nvSpPr>
          <p:spPr bwMode="auto">
            <a:xfrm>
              <a:off x="708518" y="2125931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Cl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Rectangle 8"/>
            <p:cNvSpPr>
              <a:spLocks noChangeArrowheads="1"/>
            </p:cNvSpPr>
            <p:nvPr/>
          </p:nvSpPr>
          <p:spPr bwMode="auto">
            <a:xfrm>
              <a:off x="119561" y="2181902"/>
              <a:ext cx="1106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 Rounded MT Bold" panose="020F0704030504030204" pitchFamily="34" charset="0"/>
                  <a:cs typeface="Arial" pitchFamily="34" charset="0"/>
                </a:rPr>
                <a:t>R</a:t>
              </a:r>
            </a:p>
          </p:txBody>
        </p:sp>
      </p:grpSp>
      <p:sp>
        <p:nvSpPr>
          <p:cNvPr id="96" name="Rectangle 86"/>
          <p:cNvSpPr>
            <a:spLocks noChangeArrowheads="1"/>
          </p:cNvSpPr>
          <p:nvPr/>
        </p:nvSpPr>
        <p:spPr bwMode="auto">
          <a:xfrm>
            <a:off x="3096571" y="4107464"/>
            <a:ext cx="1505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Si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566154" y="3790427"/>
            <a:ext cx="537633" cy="1222749"/>
            <a:chOff x="3300414" y="2008188"/>
            <a:chExt cx="429347" cy="994195"/>
          </a:xfrm>
        </p:grpSpPr>
        <p:sp>
          <p:nvSpPr>
            <p:cNvPr id="98" name="Rectangle 64"/>
            <p:cNvSpPr>
              <a:spLocks noChangeArrowheads="1"/>
            </p:cNvSpPr>
            <p:nvPr/>
          </p:nvSpPr>
          <p:spPr bwMode="auto">
            <a:xfrm>
              <a:off x="3415666" y="2094548"/>
              <a:ext cx="16351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O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Freeform 66"/>
            <p:cNvSpPr>
              <a:spLocks/>
            </p:cNvSpPr>
            <p:nvPr/>
          </p:nvSpPr>
          <p:spPr bwMode="auto">
            <a:xfrm>
              <a:off x="3300414" y="2008188"/>
              <a:ext cx="138113" cy="136525"/>
            </a:xfrm>
            <a:custGeom>
              <a:avLst/>
              <a:gdLst>
                <a:gd name="T0" fmla="*/ 87 w 87"/>
                <a:gd name="T1" fmla="*/ 59 h 86"/>
                <a:gd name="T2" fmla="*/ 59 w 87"/>
                <a:gd name="T3" fmla="*/ 86 h 86"/>
                <a:gd name="T4" fmla="*/ 0 w 87"/>
                <a:gd name="T5" fmla="*/ 4 h 86"/>
                <a:gd name="T6" fmla="*/ 4 w 87"/>
                <a:gd name="T7" fmla="*/ 0 h 86"/>
                <a:gd name="T8" fmla="*/ 87 w 87"/>
                <a:gd name="T9" fmla="*/ 5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87" y="59"/>
                  </a:moveTo>
                  <a:lnTo>
                    <a:pt x="59" y="86"/>
                  </a:lnTo>
                  <a:lnTo>
                    <a:pt x="0" y="4"/>
                  </a:lnTo>
                  <a:lnTo>
                    <a:pt x="4" y="0"/>
                  </a:lnTo>
                  <a:lnTo>
                    <a:pt x="8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3403529" y="2564132"/>
              <a:ext cx="326232" cy="438251"/>
              <a:chOff x="3404085" y="2578397"/>
              <a:chExt cx="377342" cy="506910"/>
            </a:xfrm>
          </p:grpSpPr>
          <p:sp>
            <p:nvSpPr>
              <p:cNvPr id="103" name="Line 122"/>
              <p:cNvSpPr>
                <a:spLocks noChangeShapeType="1"/>
              </p:cNvSpPr>
              <p:nvPr/>
            </p:nvSpPr>
            <p:spPr bwMode="auto">
              <a:xfrm flipH="1" flipV="1">
                <a:off x="3613128" y="2578397"/>
                <a:ext cx="166846" cy="58779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Line 123"/>
              <p:cNvSpPr>
                <a:spLocks noChangeShapeType="1"/>
              </p:cNvSpPr>
              <p:nvPr/>
            </p:nvSpPr>
            <p:spPr bwMode="auto">
              <a:xfrm flipH="1">
                <a:off x="3404085" y="2620629"/>
                <a:ext cx="79408" cy="166359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Line 124"/>
              <p:cNvSpPr>
                <a:spLocks noChangeShapeType="1"/>
              </p:cNvSpPr>
              <p:nvPr/>
            </p:nvSpPr>
            <p:spPr bwMode="auto">
              <a:xfrm>
                <a:off x="3404085" y="2786987"/>
                <a:ext cx="14513" cy="21755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125"/>
              <p:cNvSpPr>
                <a:spLocks noChangeShapeType="1"/>
              </p:cNvSpPr>
              <p:nvPr/>
            </p:nvSpPr>
            <p:spPr bwMode="auto">
              <a:xfrm>
                <a:off x="3523092" y="2624301"/>
                <a:ext cx="10160" cy="141843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Line 126"/>
              <p:cNvSpPr>
                <a:spLocks noChangeShapeType="1"/>
              </p:cNvSpPr>
              <p:nvPr/>
            </p:nvSpPr>
            <p:spPr bwMode="auto">
              <a:xfrm flipH="1">
                <a:off x="3669675" y="2854728"/>
                <a:ext cx="111752" cy="230579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127"/>
              <p:cNvSpPr>
                <a:spLocks noChangeShapeType="1"/>
              </p:cNvSpPr>
              <p:nvPr/>
            </p:nvSpPr>
            <p:spPr bwMode="auto">
              <a:xfrm>
                <a:off x="3660968" y="2883387"/>
                <a:ext cx="8708" cy="20192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128"/>
              <p:cNvSpPr>
                <a:spLocks noChangeShapeType="1"/>
              </p:cNvSpPr>
              <p:nvPr/>
            </p:nvSpPr>
            <p:spPr bwMode="auto">
              <a:xfrm flipH="1" flipV="1">
                <a:off x="3418598" y="3004539"/>
                <a:ext cx="251078" cy="80768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Line 129"/>
              <p:cNvSpPr>
                <a:spLocks noChangeShapeType="1"/>
              </p:cNvSpPr>
              <p:nvPr/>
            </p:nvSpPr>
            <p:spPr bwMode="auto">
              <a:xfrm flipH="1" flipV="1">
                <a:off x="3779975" y="2637176"/>
                <a:ext cx="1452" cy="21755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130"/>
              <p:cNvSpPr>
                <a:spLocks noChangeShapeType="1"/>
              </p:cNvSpPr>
              <p:nvPr/>
            </p:nvSpPr>
            <p:spPr bwMode="auto">
              <a:xfrm flipH="1">
                <a:off x="3418598" y="2844306"/>
                <a:ext cx="76920" cy="160233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Line 131"/>
              <p:cNvSpPr>
                <a:spLocks noChangeShapeType="1"/>
              </p:cNvSpPr>
              <p:nvPr/>
            </p:nvSpPr>
            <p:spPr bwMode="auto">
              <a:xfrm flipH="1">
                <a:off x="3514384" y="2766144"/>
                <a:ext cx="18868" cy="39081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132"/>
              <p:cNvSpPr>
                <a:spLocks noChangeShapeType="1"/>
              </p:cNvSpPr>
              <p:nvPr/>
            </p:nvSpPr>
            <p:spPr bwMode="auto">
              <a:xfrm flipH="1" flipV="1">
                <a:off x="3533252" y="2766144"/>
                <a:ext cx="134973" cy="4820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133"/>
              <p:cNvSpPr>
                <a:spLocks noChangeShapeType="1"/>
              </p:cNvSpPr>
              <p:nvPr/>
            </p:nvSpPr>
            <p:spPr bwMode="auto">
              <a:xfrm flipH="1" flipV="1">
                <a:off x="3713215" y="2829976"/>
                <a:ext cx="68212" cy="24752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Line 134"/>
              <p:cNvSpPr>
                <a:spLocks noChangeShapeType="1"/>
              </p:cNvSpPr>
              <p:nvPr/>
            </p:nvSpPr>
            <p:spPr bwMode="auto">
              <a:xfrm flipH="1" flipV="1">
                <a:off x="3404085" y="2786987"/>
                <a:ext cx="256883" cy="9640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Line 135"/>
              <p:cNvSpPr>
                <a:spLocks noChangeShapeType="1"/>
              </p:cNvSpPr>
              <p:nvPr/>
            </p:nvSpPr>
            <p:spPr bwMode="auto">
              <a:xfrm flipH="1">
                <a:off x="3660968" y="2637176"/>
                <a:ext cx="119008" cy="246211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1" name="Line 152"/>
            <p:cNvSpPr>
              <a:spLocks noChangeShapeType="1"/>
            </p:cNvSpPr>
            <p:nvPr/>
          </p:nvSpPr>
          <p:spPr bwMode="auto">
            <a:xfrm>
              <a:off x="3475038" y="2257743"/>
              <a:ext cx="19844" cy="18065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Rectangle 86"/>
            <p:cNvSpPr>
              <a:spLocks noChangeArrowheads="1"/>
            </p:cNvSpPr>
            <p:nvPr/>
          </p:nvSpPr>
          <p:spPr bwMode="auto">
            <a:xfrm>
              <a:off x="3448925" y="2449573"/>
              <a:ext cx="1202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cs typeface="Arial" pitchFamily="34" charset="0"/>
                </a:rPr>
                <a:t>Si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17" name="Rectangle 443"/>
          <p:cNvSpPr>
            <a:spLocks noChangeArrowheads="1"/>
          </p:cNvSpPr>
          <p:nvPr/>
        </p:nvSpPr>
        <p:spPr bwMode="auto">
          <a:xfrm>
            <a:off x="5006582" y="3920830"/>
            <a:ext cx="7788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Me</a:t>
            </a:r>
            <a:r>
              <a:rPr lang="en-US" sz="1200" b="1" baseline="-25000" dirty="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SnCl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18" name="Group 3"/>
          <p:cNvGrpSpPr>
            <a:grpSpLocks/>
          </p:cNvGrpSpPr>
          <p:nvPr/>
        </p:nvGrpSpPr>
        <p:grpSpPr bwMode="auto">
          <a:xfrm>
            <a:off x="6119382" y="2348880"/>
            <a:ext cx="2773097" cy="2305841"/>
            <a:chOff x="85" y="722"/>
            <a:chExt cx="1395" cy="1181"/>
          </a:xfrm>
        </p:grpSpPr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717" y="1273"/>
              <a:ext cx="11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9900"/>
                  </a:solidFill>
                  <a:latin typeface="Arial Rounded MT Bold" panose="020F0704030504030204" pitchFamily="34" charset="0"/>
                </a:rPr>
                <a:t>Al</a:t>
              </a:r>
            </a:p>
          </p:txBody>
        </p:sp>
        <p:sp>
          <p:nvSpPr>
            <p:cNvPr id="120" name="Rectangle 5"/>
            <p:cNvSpPr>
              <a:spLocks noChangeArrowheads="1"/>
            </p:cNvSpPr>
            <p:nvPr/>
          </p:nvSpPr>
          <p:spPr bwMode="auto">
            <a:xfrm>
              <a:off x="869" y="1423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747" y="1090"/>
              <a:ext cx="6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O</a:t>
              </a:r>
            </a:p>
          </p:txBody>
        </p:sp>
        <p:sp>
          <p:nvSpPr>
            <p:cNvPr id="122" name="Line 7"/>
            <p:cNvSpPr>
              <a:spLocks noChangeShapeType="1"/>
            </p:cNvSpPr>
            <p:nvPr/>
          </p:nvSpPr>
          <p:spPr bwMode="auto">
            <a:xfrm flipV="1">
              <a:off x="845" y="1530"/>
              <a:ext cx="37" cy="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Line 8"/>
            <p:cNvSpPr>
              <a:spLocks noChangeShapeType="1"/>
            </p:cNvSpPr>
            <p:nvPr/>
          </p:nvSpPr>
          <p:spPr bwMode="auto">
            <a:xfrm>
              <a:off x="782" y="1194"/>
              <a:ext cx="0" cy="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Rectangle 10"/>
            <p:cNvSpPr>
              <a:spLocks noChangeArrowheads="1"/>
            </p:cNvSpPr>
            <p:nvPr/>
          </p:nvSpPr>
          <p:spPr bwMode="auto">
            <a:xfrm>
              <a:off x="545" y="1358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grpSp>
          <p:nvGrpSpPr>
            <p:cNvPr id="125" name="Group 11"/>
            <p:cNvGrpSpPr>
              <a:grpSpLocks/>
            </p:cNvGrpSpPr>
            <p:nvPr/>
          </p:nvGrpSpPr>
          <p:grpSpPr bwMode="auto">
            <a:xfrm>
              <a:off x="933" y="850"/>
              <a:ext cx="203" cy="210"/>
              <a:chOff x="3686" y="851"/>
              <a:chExt cx="236" cy="241"/>
            </a:xfrm>
          </p:grpSpPr>
          <p:sp>
            <p:nvSpPr>
              <p:cNvPr id="184" name="Freeform 12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13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14"/>
              <p:cNvSpPr>
                <a:spLocks/>
              </p:cNvSpPr>
              <p:nvPr/>
            </p:nvSpPr>
            <p:spPr bwMode="auto">
              <a:xfrm>
                <a:off x="3863" y="851"/>
                <a:ext cx="59" cy="241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2"/>
                  </a:cxn>
                  <a:cxn ang="0">
                    <a:pos x="0" y="241"/>
                  </a:cxn>
                  <a:cxn ang="0">
                    <a:pos x="0" y="59"/>
                  </a:cxn>
                </a:cxnLst>
                <a:rect l="0" t="0" r="r" b="b"/>
                <a:pathLst>
                  <a:path w="59" h="241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2"/>
                    </a:lnTo>
                    <a:lnTo>
                      <a:pt x="0" y="24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15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16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Line 17"/>
              <p:cNvSpPr>
                <a:spLocks noChangeShapeType="1"/>
              </p:cNvSpPr>
              <p:nvPr/>
            </p:nvSpPr>
            <p:spPr bwMode="auto">
              <a:xfrm>
                <a:off x="3863" y="910"/>
                <a:ext cx="0" cy="1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6" name="Group 18"/>
            <p:cNvGrpSpPr>
              <a:grpSpLocks/>
            </p:cNvGrpSpPr>
            <p:nvPr/>
          </p:nvGrpSpPr>
          <p:grpSpPr bwMode="auto">
            <a:xfrm>
              <a:off x="302" y="1168"/>
              <a:ext cx="202" cy="208"/>
              <a:chOff x="2951" y="1217"/>
              <a:chExt cx="235" cy="240"/>
            </a:xfrm>
          </p:grpSpPr>
          <p:sp>
            <p:nvSpPr>
              <p:cNvPr id="178" name="Freeform 19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21"/>
              <p:cNvSpPr>
                <a:spLocks/>
              </p:cNvSpPr>
              <p:nvPr/>
            </p:nvSpPr>
            <p:spPr bwMode="auto">
              <a:xfrm>
                <a:off x="3128" y="1217"/>
                <a:ext cx="58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8" y="0"/>
                  </a:cxn>
                  <a:cxn ang="0">
                    <a:pos x="58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8" h="240">
                    <a:moveTo>
                      <a:pt x="0" y="59"/>
                    </a:moveTo>
                    <a:lnTo>
                      <a:pt x="58" y="0"/>
                    </a:lnTo>
                    <a:lnTo>
                      <a:pt x="58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22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23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Line 24"/>
              <p:cNvSpPr>
                <a:spLocks noChangeShapeType="1"/>
              </p:cNvSpPr>
              <p:nvPr/>
            </p:nvSpPr>
            <p:spPr bwMode="auto">
              <a:xfrm>
                <a:off x="3128" y="1276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7" name="Group 25"/>
            <p:cNvGrpSpPr>
              <a:grpSpLocks/>
            </p:cNvGrpSpPr>
            <p:nvPr/>
          </p:nvGrpSpPr>
          <p:grpSpPr bwMode="auto">
            <a:xfrm>
              <a:off x="639" y="1616"/>
              <a:ext cx="202" cy="208"/>
              <a:chOff x="3343" y="1733"/>
              <a:chExt cx="236" cy="240"/>
            </a:xfrm>
          </p:grpSpPr>
          <p:sp>
            <p:nvSpPr>
              <p:cNvPr id="172" name="Freeform 26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Freeform 27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28"/>
              <p:cNvSpPr>
                <a:spLocks/>
              </p:cNvSpPr>
              <p:nvPr/>
            </p:nvSpPr>
            <p:spPr bwMode="auto">
              <a:xfrm>
                <a:off x="3520" y="1733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29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30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Line 31"/>
              <p:cNvSpPr>
                <a:spLocks noChangeShapeType="1"/>
              </p:cNvSpPr>
              <p:nvPr/>
            </p:nvSpPr>
            <p:spPr bwMode="auto">
              <a:xfrm>
                <a:off x="3520" y="1792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8" name="Group 32"/>
            <p:cNvGrpSpPr>
              <a:grpSpLocks/>
            </p:cNvGrpSpPr>
            <p:nvPr/>
          </p:nvGrpSpPr>
          <p:grpSpPr bwMode="auto">
            <a:xfrm>
              <a:off x="1035" y="1304"/>
              <a:ext cx="203" cy="209"/>
              <a:chOff x="3805" y="1380"/>
              <a:chExt cx="236" cy="240"/>
            </a:xfrm>
          </p:grpSpPr>
          <p:sp>
            <p:nvSpPr>
              <p:cNvPr id="166" name="Freeform 33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34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  <a:cxn ang="0">
                    <a:pos x="177" y="0"/>
                  </a:cxn>
                  <a:cxn ang="0">
                    <a:pos x="236" y="59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236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35"/>
              <p:cNvSpPr>
                <a:spLocks/>
              </p:cNvSpPr>
              <p:nvPr/>
            </p:nvSpPr>
            <p:spPr bwMode="auto">
              <a:xfrm>
                <a:off x="3805" y="1380"/>
                <a:ext cx="59" cy="24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0" y="0"/>
                  </a:cxn>
                  <a:cxn ang="0">
                    <a:pos x="0" y="181"/>
                  </a:cxn>
                  <a:cxn ang="0">
                    <a:pos x="59" y="240"/>
                  </a:cxn>
                  <a:cxn ang="0">
                    <a:pos x="59" y="59"/>
                  </a:cxn>
                </a:cxnLst>
                <a:rect l="0" t="0" r="r" b="b"/>
                <a:pathLst>
                  <a:path w="59" h="240">
                    <a:moveTo>
                      <a:pt x="59" y="59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59" y="24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36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37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Line 38"/>
              <p:cNvSpPr>
                <a:spLocks noChangeShapeType="1"/>
              </p:cNvSpPr>
              <p:nvPr/>
            </p:nvSpPr>
            <p:spPr bwMode="auto">
              <a:xfrm>
                <a:off x="3864" y="1439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9" name="Oval 39"/>
            <p:cNvSpPr>
              <a:spLocks noChangeArrowheads="1"/>
            </p:cNvSpPr>
            <p:nvPr/>
          </p:nvSpPr>
          <p:spPr bwMode="auto">
            <a:xfrm>
              <a:off x="85" y="722"/>
              <a:ext cx="1395" cy="1181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Freeform 40"/>
            <p:cNvSpPr>
              <a:spLocks/>
            </p:cNvSpPr>
            <p:nvPr/>
          </p:nvSpPr>
          <p:spPr bwMode="auto">
            <a:xfrm>
              <a:off x="112" y="1371"/>
              <a:ext cx="196" cy="115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181" y="54"/>
                </a:cxn>
                <a:cxn ang="0">
                  <a:pos x="122" y="67"/>
                </a:cxn>
                <a:cxn ang="0">
                  <a:pos x="70" y="119"/>
                </a:cxn>
                <a:cxn ang="0">
                  <a:pos x="0" y="132"/>
                </a:cxn>
              </a:cxnLst>
              <a:rect l="0" t="0" r="r" b="b"/>
              <a:pathLst>
                <a:path w="228" h="132">
                  <a:moveTo>
                    <a:pt x="228" y="0"/>
                  </a:moveTo>
                  <a:cubicBezTo>
                    <a:pt x="220" y="9"/>
                    <a:pt x="199" y="43"/>
                    <a:pt x="181" y="54"/>
                  </a:cubicBezTo>
                  <a:cubicBezTo>
                    <a:pt x="163" y="66"/>
                    <a:pt x="141" y="56"/>
                    <a:pt x="122" y="67"/>
                  </a:cubicBezTo>
                  <a:cubicBezTo>
                    <a:pt x="103" y="79"/>
                    <a:pt x="90" y="109"/>
                    <a:pt x="70" y="119"/>
                  </a:cubicBezTo>
                  <a:cubicBezTo>
                    <a:pt x="50" y="129"/>
                    <a:pt x="25" y="130"/>
                    <a:pt x="0" y="132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Freeform 41"/>
            <p:cNvSpPr>
              <a:spLocks/>
            </p:cNvSpPr>
            <p:nvPr/>
          </p:nvSpPr>
          <p:spPr bwMode="auto">
            <a:xfrm>
              <a:off x="236" y="949"/>
              <a:ext cx="120" cy="216"/>
            </a:xfrm>
            <a:custGeom>
              <a:avLst/>
              <a:gdLst/>
              <a:ahLst/>
              <a:cxnLst>
                <a:cxn ang="0">
                  <a:pos x="134" y="243"/>
                </a:cxn>
                <a:cxn ang="0">
                  <a:pos x="121" y="145"/>
                </a:cxn>
                <a:cxn ang="0">
                  <a:pos x="51" y="109"/>
                </a:cxn>
                <a:cxn ang="0">
                  <a:pos x="23" y="31"/>
                </a:cxn>
                <a:cxn ang="0">
                  <a:pos x="0" y="0"/>
                </a:cxn>
              </a:cxnLst>
              <a:rect l="0" t="0" r="r" b="b"/>
              <a:pathLst>
                <a:path w="135" h="243">
                  <a:moveTo>
                    <a:pt x="134" y="243"/>
                  </a:moveTo>
                  <a:cubicBezTo>
                    <a:pt x="134" y="205"/>
                    <a:pt x="135" y="167"/>
                    <a:pt x="121" y="145"/>
                  </a:cubicBezTo>
                  <a:cubicBezTo>
                    <a:pt x="107" y="123"/>
                    <a:pt x="68" y="128"/>
                    <a:pt x="51" y="109"/>
                  </a:cubicBezTo>
                  <a:cubicBezTo>
                    <a:pt x="35" y="90"/>
                    <a:pt x="31" y="49"/>
                    <a:pt x="23" y="31"/>
                  </a:cubicBezTo>
                  <a:cubicBezTo>
                    <a:pt x="14" y="13"/>
                    <a:pt x="6" y="6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Line 42"/>
            <p:cNvSpPr>
              <a:spLocks noChangeShapeType="1"/>
            </p:cNvSpPr>
            <p:nvPr/>
          </p:nvSpPr>
          <p:spPr bwMode="auto">
            <a:xfrm flipH="1">
              <a:off x="1129" y="819"/>
              <a:ext cx="33" cy="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Freeform 43"/>
            <p:cNvSpPr>
              <a:spLocks/>
            </p:cNvSpPr>
            <p:nvPr/>
          </p:nvSpPr>
          <p:spPr bwMode="auto">
            <a:xfrm>
              <a:off x="1137" y="983"/>
              <a:ext cx="231" cy="4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7" y="50"/>
                </a:cxn>
                <a:cxn ang="0">
                  <a:pos x="163" y="7"/>
                </a:cxn>
                <a:cxn ang="0">
                  <a:pos x="269" y="9"/>
                </a:cxn>
              </a:cxnLst>
              <a:rect l="0" t="0" r="r" b="b"/>
              <a:pathLst>
                <a:path w="269" h="54">
                  <a:moveTo>
                    <a:pt x="0" y="30"/>
                  </a:moveTo>
                  <a:cubicBezTo>
                    <a:pt x="35" y="42"/>
                    <a:pt x="70" y="54"/>
                    <a:pt x="97" y="50"/>
                  </a:cubicBezTo>
                  <a:cubicBezTo>
                    <a:pt x="124" y="47"/>
                    <a:pt x="135" y="13"/>
                    <a:pt x="163" y="7"/>
                  </a:cubicBezTo>
                  <a:cubicBezTo>
                    <a:pt x="192" y="0"/>
                    <a:pt x="230" y="4"/>
                    <a:pt x="269" y="9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Freeform 44"/>
            <p:cNvSpPr>
              <a:spLocks/>
            </p:cNvSpPr>
            <p:nvPr/>
          </p:nvSpPr>
          <p:spPr bwMode="auto">
            <a:xfrm>
              <a:off x="1224" y="1513"/>
              <a:ext cx="144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41"/>
                </a:cxn>
                <a:cxn ang="0">
                  <a:pos x="111" y="119"/>
                </a:cxn>
                <a:cxn ang="0">
                  <a:pos x="168" y="137"/>
                </a:cxn>
              </a:cxnLst>
              <a:rect l="0" t="0" r="r" b="b"/>
              <a:pathLst>
                <a:path w="168" h="137">
                  <a:moveTo>
                    <a:pt x="0" y="0"/>
                  </a:moveTo>
                  <a:cubicBezTo>
                    <a:pt x="44" y="10"/>
                    <a:pt x="88" y="22"/>
                    <a:pt x="106" y="41"/>
                  </a:cubicBezTo>
                  <a:cubicBezTo>
                    <a:pt x="124" y="61"/>
                    <a:pt x="101" y="103"/>
                    <a:pt x="111" y="119"/>
                  </a:cubicBezTo>
                  <a:cubicBezTo>
                    <a:pt x="122" y="134"/>
                    <a:pt x="145" y="135"/>
                    <a:pt x="168" y="13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Freeform 45"/>
            <p:cNvSpPr>
              <a:spLocks/>
            </p:cNvSpPr>
            <p:nvPr/>
          </p:nvSpPr>
          <p:spPr bwMode="auto">
            <a:xfrm>
              <a:off x="1237" y="1270"/>
              <a:ext cx="242" cy="8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04" y="13"/>
                </a:cxn>
                <a:cxn ang="0">
                  <a:pos x="208" y="24"/>
                </a:cxn>
                <a:cxn ang="0">
                  <a:pos x="282" y="0"/>
                </a:cxn>
              </a:cxnLst>
              <a:rect l="0" t="0" r="r" b="b"/>
              <a:pathLst>
                <a:path w="282" h="101">
                  <a:moveTo>
                    <a:pt x="0" y="101"/>
                  </a:moveTo>
                  <a:cubicBezTo>
                    <a:pt x="34" y="63"/>
                    <a:pt x="69" y="26"/>
                    <a:pt x="104" y="13"/>
                  </a:cubicBezTo>
                  <a:cubicBezTo>
                    <a:pt x="139" y="0"/>
                    <a:pt x="179" y="25"/>
                    <a:pt x="208" y="24"/>
                  </a:cubicBezTo>
                  <a:cubicBezTo>
                    <a:pt x="237" y="22"/>
                    <a:pt x="259" y="11"/>
                    <a:pt x="282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Freeform 46"/>
            <p:cNvSpPr>
              <a:spLocks/>
            </p:cNvSpPr>
            <p:nvPr/>
          </p:nvSpPr>
          <p:spPr bwMode="auto">
            <a:xfrm>
              <a:off x="1087" y="1059"/>
              <a:ext cx="99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70"/>
                </a:cxn>
                <a:cxn ang="0">
                  <a:pos x="92" y="176"/>
                </a:cxn>
                <a:cxn ang="0">
                  <a:pos x="116" y="286"/>
                </a:cxn>
              </a:cxnLst>
              <a:rect l="0" t="0" r="r" b="b"/>
              <a:pathLst>
                <a:path w="116" h="286">
                  <a:moveTo>
                    <a:pt x="0" y="0"/>
                  </a:moveTo>
                  <a:cubicBezTo>
                    <a:pt x="32" y="20"/>
                    <a:pt x="64" y="41"/>
                    <a:pt x="79" y="70"/>
                  </a:cubicBezTo>
                  <a:cubicBezTo>
                    <a:pt x="95" y="100"/>
                    <a:pt x="86" y="140"/>
                    <a:pt x="92" y="176"/>
                  </a:cubicBezTo>
                  <a:cubicBezTo>
                    <a:pt x="98" y="212"/>
                    <a:pt x="107" y="249"/>
                    <a:pt x="116" y="2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7" name="Group 48"/>
            <p:cNvGrpSpPr>
              <a:grpSpLocks/>
            </p:cNvGrpSpPr>
            <p:nvPr/>
          </p:nvGrpSpPr>
          <p:grpSpPr bwMode="auto">
            <a:xfrm>
              <a:off x="553" y="819"/>
              <a:ext cx="202" cy="208"/>
              <a:chOff x="3243" y="821"/>
              <a:chExt cx="236" cy="240"/>
            </a:xfrm>
          </p:grpSpPr>
          <p:sp>
            <p:nvSpPr>
              <p:cNvPr id="160" name="Freeform 49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50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Freeform 51"/>
              <p:cNvSpPr>
                <a:spLocks/>
              </p:cNvSpPr>
              <p:nvPr/>
            </p:nvSpPr>
            <p:spPr bwMode="auto">
              <a:xfrm>
                <a:off x="3420" y="821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Freeform 52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53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Line 54"/>
              <p:cNvSpPr>
                <a:spLocks noChangeShapeType="1"/>
              </p:cNvSpPr>
              <p:nvPr/>
            </p:nvSpPr>
            <p:spPr bwMode="auto">
              <a:xfrm>
                <a:off x="3420" y="880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8" name="Freeform 55"/>
            <p:cNvSpPr>
              <a:spLocks/>
            </p:cNvSpPr>
            <p:nvPr/>
          </p:nvSpPr>
          <p:spPr bwMode="auto">
            <a:xfrm>
              <a:off x="502" y="1027"/>
              <a:ext cx="56" cy="139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4" y="96"/>
                </a:cxn>
                <a:cxn ang="0">
                  <a:pos x="17" y="46"/>
                </a:cxn>
                <a:cxn ang="0">
                  <a:pos x="65" y="0"/>
                </a:cxn>
              </a:cxnLst>
              <a:rect l="0" t="0" r="r" b="b"/>
              <a:pathLst>
                <a:path w="65" h="160">
                  <a:moveTo>
                    <a:pt x="0" y="160"/>
                  </a:moveTo>
                  <a:cubicBezTo>
                    <a:pt x="21" y="137"/>
                    <a:pt x="41" y="115"/>
                    <a:pt x="44" y="96"/>
                  </a:cubicBezTo>
                  <a:cubicBezTo>
                    <a:pt x="46" y="77"/>
                    <a:pt x="13" y="62"/>
                    <a:pt x="17" y="46"/>
                  </a:cubicBezTo>
                  <a:cubicBezTo>
                    <a:pt x="21" y="31"/>
                    <a:pt x="42" y="15"/>
                    <a:pt x="65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Freeform 56"/>
            <p:cNvSpPr>
              <a:spLocks/>
            </p:cNvSpPr>
            <p:nvPr/>
          </p:nvSpPr>
          <p:spPr bwMode="auto">
            <a:xfrm>
              <a:off x="756" y="820"/>
              <a:ext cx="175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62"/>
                </a:cxn>
                <a:cxn ang="0">
                  <a:pos x="138" y="57"/>
                </a:cxn>
                <a:cxn ang="0">
                  <a:pos x="203" y="93"/>
                </a:cxn>
              </a:cxnLst>
              <a:rect l="0" t="0" r="r" b="b"/>
              <a:pathLst>
                <a:path w="203" h="93">
                  <a:moveTo>
                    <a:pt x="0" y="0"/>
                  </a:moveTo>
                  <a:cubicBezTo>
                    <a:pt x="17" y="26"/>
                    <a:pt x="35" y="52"/>
                    <a:pt x="59" y="62"/>
                  </a:cubicBezTo>
                  <a:cubicBezTo>
                    <a:pt x="82" y="72"/>
                    <a:pt x="114" y="52"/>
                    <a:pt x="138" y="57"/>
                  </a:cubicBezTo>
                  <a:cubicBezTo>
                    <a:pt x="162" y="62"/>
                    <a:pt x="183" y="77"/>
                    <a:pt x="203" y="93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Line 57"/>
            <p:cNvSpPr>
              <a:spLocks noChangeShapeType="1"/>
            </p:cNvSpPr>
            <p:nvPr/>
          </p:nvSpPr>
          <p:spPr bwMode="auto">
            <a:xfrm flipH="1" flipV="1">
              <a:off x="452" y="1375"/>
              <a:ext cx="86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Freeform 58"/>
            <p:cNvSpPr>
              <a:spLocks/>
            </p:cNvSpPr>
            <p:nvPr/>
          </p:nvSpPr>
          <p:spPr bwMode="auto">
            <a:xfrm>
              <a:off x="602" y="1825"/>
              <a:ext cx="35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Freeform 59"/>
            <p:cNvSpPr>
              <a:spLocks/>
            </p:cNvSpPr>
            <p:nvPr/>
          </p:nvSpPr>
          <p:spPr bwMode="auto">
            <a:xfrm>
              <a:off x="844" y="1750"/>
              <a:ext cx="303" cy="6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6" y="7"/>
                </a:cxn>
                <a:cxn ang="0">
                  <a:pos x="221" y="63"/>
                </a:cxn>
                <a:cxn ang="0">
                  <a:pos x="353" y="76"/>
                </a:cxn>
              </a:cxnLst>
              <a:rect l="0" t="0" r="r" b="b"/>
              <a:pathLst>
                <a:path w="353" h="76">
                  <a:moveTo>
                    <a:pt x="0" y="24"/>
                  </a:moveTo>
                  <a:cubicBezTo>
                    <a:pt x="44" y="12"/>
                    <a:pt x="89" y="0"/>
                    <a:pt x="126" y="7"/>
                  </a:cubicBezTo>
                  <a:cubicBezTo>
                    <a:pt x="163" y="13"/>
                    <a:pt x="183" y="52"/>
                    <a:pt x="221" y="63"/>
                  </a:cubicBezTo>
                  <a:cubicBezTo>
                    <a:pt x="259" y="75"/>
                    <a:pt x="305" y="75"/>
                    <a:pt x="353" y="7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Freeform 60"/>
            <p:cNvSpPr>
              <a:spLocks/>
            </p:cNvSpPr>
            <p:nvPr/>
          </p:nvSpPr>
          <p:spPr bwMode="auto">
            <a:xfrm>
              <a:off x="790" y="1511"/>
              <a:ext cx="318" cy="166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113" y="179"/>
                </a:cxn>
                <a:cxn ang="0">
                  <a:pos x="178" y="107"/>
                </a:cxn>
                <a:cxn ang="0">
                  <a:pos x="343" y="101"/>
                </a:cxn>
                <a:cxn ang="0">
                  <a:pos x="344" y="0"/>
                </a:cxn>
              </a:cxnLst>
              <a:rect l="0" t="0" r="r" b="b"/>
              <a:pathLst>
                <a:path w="371" h="191">
                  <a:moveTo>
                    <a:pt x="0" y="181"/>
                  </a:moveTo>
                  <a:cubicBezTo>
                    <a:pt x="42" y="186"/>
                    <a:pt x="84" y="191"/>
                    <a:pt x="113" y="179"/>
                  </a:cubicBezTo>
                  <a:cubicBezTo>
                    <a:pt x="143" y="167"/>
                    <a:pt x="140" y="120"/>
                    <a:pt x="178" y="107"/>
                  </a:cubicBezTo>
                  <a:cubicBezTo>
                    <a:pt x="216" y="94"/>
                    <a:pt x="316" y="119"/>
                    <a:pt x="343" y="101"/>
                  </a:cubicBezTo>
                  <a:cubicBezTo>
                    <a:pt x="371" y="83"/>
                    <a:pt x="357" y="42"/>
                    <a:pt x="344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Freeform 61"/>
            <p:cNvSpPr>
              <a:spLocks/>
            </p:cNvSpPr>
            <p:nvPr/>
          </p:nvSpPr>
          <p:spPr bwMode="auto">
            <a:xfrm>
              <a:off x="265" y="1567"/>
              <a:ext cx="423" cy="137"/>
            </a:xfrm>
            <a:custGeom>
              <a:avLst/>
              <a:gdLst/>
              <a:ahLst/>
              <a:cxnLst>
                <a:cxn ang="0">
                  <a:pos x="493" y="53"/>
                </a:cxn>
                <a:cxn ang="0">
                  <a:pos x="429" y="5"/>
                </a:cxn>
                <a:cxn ang="0">
                  <a:pos x="298" y="82"/>
                </a:cxn>
                <a:cxn ang="0">
                  <a:pos x="154" y="68"/>
                </a:cxn>
                <a:cxn ang="0">
                  <a:pos x="0" y="158"/>
                </a:cxn>
              </a:cxnLst>
              <a:rect l="0" t="0" r="r" b="b"/>
              <a:pathLst>
                <a:path w="493" h="158">
                  <a:moveTo>
                    <a:pt x="493" y="53"/>
                  </a:moveTo>
                  <a:cubicBezTo>
                    <a:pt x="477" y="26"/>
                    <a:pt x="462" y="0"/>
                    <a:pt x="429" y="5"/>
                  </a:cubicBezTo>
                  <a:cubicBezTo>
                    <a:pt x="396" y="10"/>
                    <a:pt x="344" y="72"/>
                    <a:pt x="298" y="82"/>
                  </a:cubicBezTo>
                  <a:cubicBezTo>
                    <a:pt x="253" y="92"/>
                    <a:pt x="204" y="55"/>
                    <a:pt x="154" y="68"/>
                  </a:cubicBezTo>
                  <a:cubicBezTo>
                    <a:pt x="104" y="81"/>
                    <a:pt x="52" y="119"/>
                    <a:pt x="0" y="158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Line 62"/>
            <p:cNvSpPr>
              <a:spLocks noChangeShapeType="1"/>
            </p:cNvSpPr>
            <p:nvPr/>
          </p:nvSpPr>
          <p:spPr bwMode="auto">
            <a:xfrm>
              <a:off x="965" y="1269"/>
              <a:ext cx="70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Line 63"/>
            <p:cNvSpPr>
              <a:spLocks noChangeShapeType="1"/>
            </p:cNvSpPr>
            <p:nvPr/>
          </p:nvSpPr>
          <p:spPr bwMode="auto">
            <a:xfrm>
              <a:off x="782" y="1194"/>
              <a:ext cx="0" cy="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Line 65"/>
            <p:cNvSpPr>
              <a:spLocks noChangeShapeType="1"/>
            </p:cNvSpPr>
            <p:nvPr/>
          </p:nvSpPr>
          <p:spPr bwMode="auto">
            <a:xfrm flipH="1">
              <a:off x="1129" y="819"/>
              <a:ext cx="33" cy="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Line 66"/>
            <p:cNvSpPr>
              <a:spLocks noChangeShapeType="1"/>
            </p:cNvSpPr>
            <p:nvPr/>
          </p:nvSpPr>
          <p:spPr bwMode="auto">
            <a:xfrm flipH="1" flipV="1">
              <a:off x="452" y="1375"/>
              <a:ext cx="86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Freeform 67"/>
            <p:cNvSpPr>
              <a:spLocks/>
            </p:cNvSpPr>
            <p:nvPr/>
          </p:nvSpPr>
          <p:spPr bwMode="auto">
            <a:xfrm>
              <a:off x="602" y="1825"/>
              <a:ext cx="35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Rectangle 68"/>
            <p:cNvSpPr>
              <a:spLocks noChangeArrowheads="1"/>
            </p:cNvSpPr>
            <p:nvPr/>
          </p:nvSpPr>
          <p:spPr bwMode="auto">
            <a:xfrm>
              <a:off x="879" y="1178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151" name="Line 69"/>
            <p:cNvSpPr>
              <a:spLocks noChangeShapeType="1"/>
            </p:cNvSpPr>
            <p:nvPr/>
          </p:nvSpPr>
          <p:spPr bwMode="auto">
            <a:xfrm flipV="1">
              <a:off x="845" y="1283"/>
              <a:ext cx="30" cy="2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Line 70"/>
            <p:cNvSpPr>
              <a:spLocks noChangeShapeType="1"/>
            </p:cNvSpPr>
            <p:nvPr/>
          </p:nvSpPr>
          <p:spPr bwMode="auto">
            <a:xfrm>
              <a:off x="782" y="1194"/>
              <a:ext cx="0" cy="77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/>
              <a:tailEnd type="triangle" w="med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Line 71"/>
            <p:cNvSpPr>
              <a:spLocks noChangeShapeType="1"/>
            </p:cNvSpPr>
            <p:nvPr/>
          </p:nvSpPr>
          <p:spPr bwMode="auto">
            <a:xfrm flipH="1">
              <a:off x="640" y="1384"/>
              <a:ext cx="61" cy="3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Line 72"/>
            <p:cNvSpPr>
              <a:spLocks noChangeShapeType="1"/>
            </p:cNvSpPr>
            <p:nvPr/>
          </p:nvSpPr>
          <p:spPr bwMode="auto">
            <a:xfrm flipH="1" flipV="1">
              <a:off x="831" y="1400"/>
              <a:ext cx="44" cy="4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Line 73"/>
            <p:cNvSpPr>
              <a:spLocks noChangeShapeType="1"/>
            </p:cNvSpPr>
            <p:nvPr/>
          </p:nvSpPr>
          <p:spPr bwMode="auto">
            <a:xfrm flipH="1" flipV="1">
              <a:off x="452" y="1375"/>
              <a:ext cx="86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Line 69"/>
            <p:cNvSpPr>
              <a:spLocks noChangeShapeType="1"/>
            </p:cNvSpPr>
            <p:nvPr/>
          </p:nvSpPr>
          <p:spPr bwMode="auto">
            <a:xfrm flipV="1">
              <a:off x="820" y="1100"/>
              <a:ext cx="29" cy="2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Line 69"/>
            <p:cNvSpPr>
              <a:spLocks noChangeShapeType="1"/>
            </p:cNvSpPr>
            <p:nvPr/>
          </p:nvSpPr>
          <p:spPr bwMode="auto">
            <a:xfrm flipH="1" flipV="1">
              <a:off x="710" y="1093"/>
              <a:ext cx="28" cy="2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Rectangle 6"/>
            <p:cNvSpPr>
              <a:spLocks noChangeArrowheads="1"/>
            </p:cNvSpPr>
            <p:nvPr/>
          </p:nvSpPr>
          <p:spPr bwMode="auto">
            <a:xfrm>
              <a:off x="638" y="1023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R</a:t>
              </a:r>
            </a:p>
          </p:txBody>
        </p:sp>
        <p:sp>
          <p:nvSpPr>
            <p:cNvPr id="159" name="Rectangle 6"/>
            <p:cNvSpPr>
              <a:spLocks noChangeArrowheads="1"/>
            </p:cNvSpPr>
            <p:nvPr/>
          </p:nvSpPr>
          <p:spPr bwMode="auto">
            <a:xfrm>
              <a:off x="863" y="1025"/>
              <a:ext cx="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R</a:t>
              </a: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586397" y="4068361"/>
            <a:ext cx="108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limiting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amount</a:t>
            </a:r>
          </a:p>
        </p:txBody>
      </p:sp>
      <p:sp>
        <p:nvSpPr>
          <p:cNvPr id="191" name="Freeform 190"/>
          <p:cNvSpPr/>
          <p:nvPr/>
        </p:nvSpPr>
        <p:spPr bwMode="auto">
          <a:xfrm>
            <a:off x="2770319" y="2252188"/>
            <a:ext cx="206104" cy="2530372"/>
          </a:xfrm>
          <a:custGeom>
            <a:avLst/>
            <a:gdLst>
              <a:gd name="connsiteX0" fmla="*/ 155448 w 164592"/>
              <a:gd name="connsiteY0" fmla="*/ 0 h 2075688"/>
              <a:gd name="connsiteX1" fmla="*/ 9144 w 164592"/>
              <a:gd name="connsiteY1" fmla="*/ 18288 h 2075688"/>
              <a:gd name="connsiteX2" fmla="*/ 0 w 164592"/>
              <a:gd name="connsiteY2" fmla="*/ 2075688 h 2075688"/>
              <a:gd name="connsiteX3" fmla="*/ 164592 w 164592"/>
              <a:gd name="connsiteY3" fmla="*/ 2075688 h 2075688"/>
              <a:gd name="connsiteX0" fmla="*/ 155448 w 164592"/>
              <a:gd name="connsiteY0" fmla="*/ 0 h 2058543"/>
              <a:gd name="connsiteX1" fmla="*/ 9144 w 164592"/>
              <a:gd name="connsiteY1" fmla="*/ 1143 h 2058543"/>
              <a:gd name="connsiteX2" fmla="*/ 0 w 164592"/>
              <a:gd name="connsiteY2" fmla="*/ 2058543 h 2058543"/>
              <a:gd name="connsiteX3" fmla="*/ 164592 w 164592"/>
              <a:gd name="connsiteY3" fmla="*/ 2058543 h 2058543"/>
              <a:gd name="connsiteX0" fmla="*/ 151638 w 164592"/>
              <a:gd name="connsiteY0" fmla="*/ 457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49733 w 164592"/>
              <a:gd name="connsiteY0" fmla="*/ 0 h 2058543"/>
              <a:gd name="connsiteX1" fmla="*/ 9144 w 164592"/>
              <a:gd name="connsiteY1" fmla="*/ 1143 h 2058543"/>
              <a:gd name="connsiteX2" fmla="*/ 0 w 164592"/>
              <a:gd name="connsiteY2" fmla="*/ 2058543 h 2058543"/>
              <a:gd name="connsiteX3" fmla="*/ 164592 w 164592"/>
              <a:gd name="connsiteY3" fmla="*/ 2058543 h 2058543"/>
              <a:gd name="connsiteX0" fmla="*/ 149733 w 164592"/>
              <a:gd name="connsiteY0" fmla="*/ 457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42113 w 164592"/>
              <a:gd name="connsiteY0" fmla="*/ 0 h 2060448"/>
              <a:gd name="connsiteX1" fmla="*/ 9144 w 164592"/>
              <a:gd name="connsiteY1" fmla="*/ 3048 h 2060448"/>
              <a:gd name="connsiteX2" fmla="*/ 0 w 164592"/>
              <a:gd name="connsiteY2" fmla="*/ 2060448 h 2060448"/>
              <a:gd name="connsiteX3" fmla="*/ 164592 w 164592"/>
              <a:gd name="connsiteY3" fmla="*/ 2060448 h 2060448"/>
              <a:gd name="connsiteX0" fmla="*/ 142113 w 164592"/>
              <a:gd name="connsiteY0" fmla="*/ 2667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36398 w 164592"/>
              <a:gd name="connsiteY0" fmla="*/ 76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63068 w 164592"/>
              <a:gd name="connsiteY0" fmla="*/ 76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92" h="2057400">
                <a:moveTo>
                  <a:pt x="163068" y="762"/>
                </a:moveTo>
                <a:lnTo>
                  <a:pt x="9144" y="0"/>
                </a:lnTo>
                <a:lnTo>
                  <a:pt x="0" y="2057400"/>
                </a:lnTo>
                <a:lnTo>
                  <a:pt x="164592" y="2057400"/>
                </a:lnTo>
              </a:path>
            </a:pathLst>
          </a:custGeom>
          <a:noFill/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/>
          <p:nvPr/>
        </p:nvSpPr>
        <p:spPr bwMode="auto">
          <a:xfrm flipH="1">
            <a:off x="4509912" y="2252188"/>
            <a:ext cx="206104" cy="2530372"/>
          </a:xfrm>
          <a:custGeom>
            <a:avLst/>
            <a:gdLst>
              <a:gd name="connsiteX0" fmla="*/ 155448 w 164592"/>
              <a:gd name="connsiteY0" fmla="*/ 0 h 2075688"/>
              <a:gd name="connsiteX1" fmla="*/ 9144 w 164592"/>
              <a:gd name="connsiteY1" fmla="*/ 18288 h 2075688"/>
              <a:gd name="connsiteX2" fmla="*/ 0 w 164592"/>
              <a:gd name="connsiteY2" fmla="*/ 2075688 h 2075688"/>
              <a:gd name="connsiteX3" fmla="*/ 164592 w 164592"/>
              <a:gd name="connsiteY3" fmla="*/ 2075688 h 2075688"/>
              <a:gd name="connsiteX0" fmla="*/ 155448 w 164592"/>
              <a:gd name="connsiteY0" fmla="*/ 0 h 2058543"/>
              <a:gd name="connsiteX1" fmla="*/ 9144 w 164592"/>
              <a:gd name="connsiteY1" fmla="*/ 1143 h 2058543"/>
              <a:gd name="connsiteX2" fmla="*/ 0 w 164592"/>
              <a:gd name="connsiteY2" fmla="*/ 2058543 h 2058543"/>
              <a:gd name="connsiteX3" fmla="*/ 164592 w 164592"/>
              <a:gd name="connsiteY3" fmla="*/ 2058543 h 2058543"/>
              <a:gd name="connsiteX0" fmla="*/ 151638 w 164592"/>
              <a:gd name="connsiteY0" fmla="*/ 457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49733 w 164592"/>
              <a:gd name="connsiteY0" fmla="*/ 0 h 2058543"/>
              <a:gd name="connsiteX1" fmla="*/ 9144 w 164592"/>
              <a:gd name="connsiteY1" fmla="*/ 1143 h 2058543"/>
              <a:gd name="connsiteX2" fmla="*/ 0 w 164592"/>
              <a:gd name="connsiteY2" fmla="*/ 2058543 h 2058543"/>
              <a:gd name="connsiteX3" fmla="*/ 164592 w 164592"/>
              <a:gd name="connsiteY3" fmla="*/ 2058543 h 2058543"/>
              <a:gd name="connsiteX0" fmla="*/ 149733 w 164592"/>
              <a:gd name="connsiteY0" fmla="*/ 457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42113 w 164592"/>
              <a:gd name="connsiteY0" fmla="*/ 0 h 2060448"/>
              <a:gd name="connsiteX1" fmla="*/ 9144 w 164592"/>
              <a:gd name="connsiteY1" fmla="*/ 3048 h 2060448"/>
              <a:gd name="connsiteX2" fmla="*/ 0 w 164592"/>
              <a:gd name="connsiteY2" fmla="*/ 2060448 h 2060448"/>
              <a:gd name="connsiteX3" fmla="*/ 164592 w 164592"/>
              <a:gd name="connsiteY3" fmla="*/ 2060448 h 2060448"/>
              <a:gd name="connsiteX0" fmla="*/ 142113 w 164592"/>
              <a:gd name="connsiteY0" fmla="*/ 2667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36398 w 164592"/>
              <a:gd name="connsiteY0" fmla="*/ 76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  <a:gd name="connsiteX0" fmla="*/ 163068 w 164592"/>
              <a:gd name="connsiteY0" fmla="*/ 762 h 2057400"/>
              <a:gd name="connsiteX1" fmla="*/ 9144 w 164592"/>
              <a:gd name="connsiteY1" fmla="*/ 0 h 2057400"/>
              <a:gd name="connsiteX2" fmla="*/ 0 w 164592"/>
              <a:gd name="connsiteY2" fmla="*/ 2057400 h 2057400"/>
              <a:gd name="connsiteX3" fmla="*/ 164592 w 164592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92" h="2057400">
                <a:moveTo>
                  <a:pt x="163068" y="762"/>
                </a:moveTo>
                <a:lnTo>
                  <a:pt x="9144" y="0"/>
                </a:lnTo>
                <a:lnTo>
                  <a:pt x="0" y="2057400"/>
                </a:lnTo>
                <a:lnTo>
                  <a:pt x="164592" y="2057400"/>
                </a:lnTo>
              </a:path>
            </a:pathLst>
          </a:custGeom>
          <a:noFill/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3" name="Rectangle 58"/>
          <p:cNvSpPr>
            <a:spLocks noChangeArrowheads="1"/>
          </p:cNvSpPr>
          <p:nvPr/>
        </p:nvSpPr>
        <p:spPr bwMode="auto">
          <a:xfrm>
            <a:off x="3249031" y="3071839"/>
            <a:ext cx="1164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 Rounded MT Bold" panose="020F0704030504030204" pitchFamily="34" charset="0"/>
                <a:cs typeface="Arial" pitchFamily="34" charset="0"/>
              </a:rPr>
              <a:t>R</a:t>
            </a:r>
          </a:p>
        </p:txBody>
      </p:sp>
      <p:sp>
        <p:nvSpPr>
          <p:cNvPr id="194" name="Rectangle 58"/>
          <p:cNvSpPr>
            <a:spLocks noChangeArrowheads="1"/>
          </p:cNvSpPr>
          <p:nvPr/>
        </p:nvSpPr>
        <p:spPr bwMode="auto">
          <a:xfrm>
            <a:off x="3613328" y="3068960"/>
            <a:ext cx="1164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 Rounded MT Bold" panose="020F0704030504030204" pitchFamily="34" charset="0"/>
                <a:cs typeface="Arial" pitchFamily="34" charset="0"/>
              </a:rPr>
              <a:t>R</a:t>
            </a:r>
          </a:p>
        </p:txBody>
      </p:sp>
      <p:sp>
        <p:nvSpPr>
          <p:cNvPr id="195" name="Line 102"/>
          <p:cNvSpPr>
            <a:spLocks noChangeShapeType="1"/>
          </p:cNvSpPr>
          <p:nvPr/>
        </p:nvSpPr>
        <p:spPr bwMode="auto">
          <a:xfrm flipV="1">
            <a:off x="3525294" y="3211179"/>
            <a:ext cx="82408" cy="60525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48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Targeting connectivity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6292" y="2508533"/>
            <a:ext cx="3343708" cy="3584763"/>
            <a:chOff x="451141" y="1069521"/>
            <a:chExt cx="3343708" cy="3584763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V="1">
              <a:off x="2268009" y="3044586"/>
              <a:ext cx="105465" cy="16778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483732" y="1376327"/>
              <a:ext cx="486575" cy="503354"/>
              <a:chOff x="3686" y="851"/>
              <a:chExt cx="236" cy="241"/>
            </a:xfrm>
          </p:grpSpPr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3863" y="851"/>
                <a:ext cx="59" cy="241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2"/>
                  </a:cxn>
                  <a:cxn ang="0">
                    <a:pos x="0" y="241"/>
                  </a:cxn>
                  <a:cxn ang="0">
                    <a:pos x="0" y="59"/>
                  </a:cxn>
                </a:cxnLst>
                <a:rect l="0" t="0" r="r" b="b"/>
                <a:pathLst>
                  <a:path w="59" h="241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2"/>
                    </a:lnTo>
                    <a:lnTo>
                      <a:pt x="0" y="24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3863" y="910"/>
                <a:ext cx="0" cy="1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971273" y="2138549"/>
              <a:ext cx="484179" cy="498560"/>
              <a:chOff x="2951" y="1217"/>
              <a:chExt cx="235" cy="240"/>
            </a:xfrm>
          </p:grpSpPr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21"/>
              <p:cNvSpPr>
                <a:spLocks/>
              </p:cNvSpPr>
              <p:nvPr/>
            </p:nvSpPr>
            <p:spPr bwMode="auto">
              <a:xfrm>
                <a:off x="3128" y="1217"/>
                <a:ext cx="58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8" y="0"/>
                  </a:cxn>
                  <a:cxn ang="0">
                    <a:pos x="58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8" h="240">
                    <a:moveTo>
                      <a:pt x="0" y="59"/>
                    </a:moveTo>
                    <a:lnTo>
                      <a:pt x="58" y="0"/>
                    </a:lnTo>
                    <a:lnTo>
                      <a:pt x="58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 22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" name="Freeform 23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Line 24"/>
              <p:cNvSpPr>
                <a:spLocks noChangeShapeType="1"/>
              </p:cNvSpPr>
              <p:nvPr/>
            </p:nvSpPr>
            <p:spPr bwMode="auto">
              <a:xfrm>
                <a:off x="3128" y="1276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779037" y="3212371"/>
              <a:ext cx="484179" cy="498560"/>
              <a:chOff x="3343" y="1733"/>
              <a:chExt cx="236" cy="240"/>
            </a:xfrm>
          </p:grpSpPr>
          <p:sp>
            <p:nvSpPr>
              <p:cNvPr id="54" name="Freeform 26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27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28"/>
              <p:cNvSpPr>
                <a:spLocks/>
              </p:cNvSpPr>
              <p:nvPr/>
            </p:nvSpPr>
            <p:spPr bwMode="auto">
              <a:xfrm>
                <a:off x="3520" y="1733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29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30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Line 31"/>
              <p:cNvSpPr>
                <a:spLocks noChangeShapeType="1"/>
              </p:cNvSpPr>
              <p:nvPr/>
            </p:nvSpPr>
            <p:spPr bwMode="auto">
              <a:xfrm>
                <a:off x="3520" y="1792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728218" y="2464531"/>
              <a:ext cx="486575" cy="500957"/>
              <a:chOff x="3805" y="1380"/>
              <a:chExt cx="236" cy="240"/>
            </a:xfrm>
          </p:grpSpPr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  <a:cxn ang="0">
                    <a:pos x="177" y="0"/>
                  </a:cxn>
                  <a:cxn ang="0">
                    <a:pos x="236" y="59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236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3805" y="1380"/>
                <a:ext cx="59" cy="24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0" y="0"/>
                  </a:cxn>
                  <a:cxn ang="0">
                    <a:pos x="0" y="181"/>
                  </a:cxn>
                  <a:cxn ang="0">
                    <a:pos x="59" y="240"/>
                  </a:cxn>
                  <a:cxn ang="0">
                    <a:pos x="59" y="59"/>
                  </a:cxn>
                </a:cxnLst>
                <a:rect l="0" t="0" r="r" b="b"/>
                <a:pathLst>
                  <a:path w="59" h="240">
                    <a:moveTo>
                      <a:pt x="59" y="59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59" y="24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Line 38"/>
              <p:cNvSpPr>
                <a:spLocks noChangeShapeType="1"/>
              </p:cNvSpPr>
              <p:nvPr/>
            </p:nvSpPr>
            <p:spPr bwMode="auto">
              <a:xfrm>
                <a:off x="3864" y="1439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Oval 39"/>
            <p:cNvSpPr>
              <a:spLocks noChangeArrowheads="1"/>
            </p:cNvSpPr>
            <p:nvPr/>
          </p:nvSpPr>
          <p:spPr bwMode="auto">
            <a:xfrm>
              <a:off x="451141" y="1069521"/>
              <a:ext cx="3343708" cy="2830767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542224" y="2625125"/>
              <a:ext cx="443431" cy="275646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181" y="54"/>
                </a:cxn>
                <a:cxn ang="0">
                  <a:pos x="122" y="67"/>
                </a:cxn>
                <a:cxn ang="0">
                  <a:pos x="70" y="119"/>
                </a:cxn>
                <a:cxn ang="0">
                  <a:pos x="0" y="132"/>
                </a:cxn>
              </a:cxnLst>
              <a:rect l="0" t="0" r="r" b="b"/>
              <a:pathLst>
                <a:path w="228" h="132">
                  <a:moveTo>
                    <a:pt x="228" y="0"/>
                  </a:moveTo>
                  <a:cubicBezTo>
                    <a:pt x="220" y="9"/>
                    <a:pt x="199" y="43"/>
                    <a:pt x="181" y="54"/>
                  </a:cubicBezTo>
                  <a:cubicBezTo>
                    <a:pt x="163" y="66"/>
                    <a:pt x="141" y="56"/>
                    <a:pt x="122" y="67"/>
                  </a:cubicBezTo>
                  <a:cubicBezTo>
                    <a:pt x="103" y="79"/>
                    <a:pt x="90" y="109"/>
                    <a:pt x="70" y="119"/>
                  </a:cubicBezTo>
                  <a:cubicBezTo>
                    <a:pt x="50" y="129"/>
                    <a:pt x="25" y="130"/>
                    <a:pt x="0" y="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813076" y="1613623"/>
              <a:ext cx="287631" cy="517736"/>
            </a:xfrm>
            <a:custGeom>
              <a:avLst/>
              <a:gdLst/>
              <a:ahLst/>
              <a:cxnLst>
                <a:cxn ang="0">
                  <a:pos x="134" y="243"/>
                </a:cxn>
                <a:cxn ang="0">
                  <a:pos x="121" y="145"/>
                </a:cxn>
                <a:cxn ang="0">
                  <a:pos x="51" y="109"/>
                </a:cxn>
                <a:cxn ang="0">
                  <a:pos x="23" y="31"/>
                </a:cxn>
                <a:cxn ang="0">
                  <a:pos x="0" y="0"/>
                </a:cxn>
              </a:cxnLst>
              <a:rect l="0" t="0" r="r" b="b"/>
              <a:pathLst>
                <a:path w="135" h="243">
                  <a:moveTo>
                    <a:pt x="134" y="243"/>
                  </a:moveTo>
                  <a:cubicBezTo>
                    <a:pt x="134" y="205"/>
                    <a:pt x="135" y="167"/>
                    <a:pt x="121" y="145"/>
                  </a:cubicBezTo>
                  <a:cubicBezTo>
                    <a:pt x="107" y="123"/>
                    <a:pt x="68" y="128"/>
                    <a:pt x="51" y="109"/>
                  </a:cubicBezTo>
                  <a:cubicBezTo>
                    <a:pt x="35" y="90"/>
                    <a:pt x="31" y="49"/>
                    <a:pt x="23" y="31"/>
                  </a:cubicBezTo>
                  <a:cubicBezTo>
                    <a:pt x="14" y="13"/>
                    <a:pt x="6" y="6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 flipH="1">
              <a:off x="2953529" y="1302023"/>
              <a:ext cx="79098" cy="886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43"/>
            <p:cNvSpPr>
              <a:spLocks/>
            </p:cNvSpPr>
            <p:nvPr/>
          </p:nvSpPr>
          <p:spPr bwMode="auto">
            <a:xfrm>
              <a:off x="2972704" y="1695118"/>
              <a:ext cx="527323" cy="11265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7" y="50"/>
                </a:cxn>
                <a:cxn ang="0">
                  <a:pos x="163" y="7"/>
                </a:cxn>
                <a:cxn ang="0">
                  <a:pos x="269" y="9"/>
                </a:cxn>
              </a:cxnLst>
              <a:rect l="0" t="0" r="r" b="b"/>
              <a:pathLst>
                <a:path w="269" h="54">
                  <a:moveTo>
                    <a:pt x="0" y="30"/>
                  </a:moveTo>
                  <a:cubicBezTo>
                    <a:pt x="35" y="42"/>
                    <a:pt x="70" y="54"/>
                    <a:pt x="97" y="50"/>
                  </a:cubicBezTo>
                  <a:cubicBezTo>
                    <a:pt x="124" y="47"/>
                    <a:pt x="135" y="13"/>
                    <a:pt x="163" y="7"/>
                  </a:cubicBezTo>
                  <a:cubicBezTo>
                    <a:pt x="192" y="0"/>
                    <a:pt x="230" y="4"/>
                    <a:pt x="269" y="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3181237" y="2965488"/>
              <a:ext cx="318791" cy="282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41"/>
                </a:cxn>
                <a:cxn ang="0">
                  <a:pos x="111" y="119"/>
                </a:cxn>
                <a:cxn ang="0">
                  <a:pos x="168" y="137"/>
                </a:cxn>
              </a:cxnLst>
              <a:rect l="0" t="0" r="r" b="b"/>
              <a:pathLst>
                <a:path w="168" h="137">
                  <a:moveTo>
                    <a:pt x="0" y="0"/>
                  </a:moveTo>
                  <a:cubicBezTo>
                    <a:pt x="44" y="10"/>
                    <a:pt x="88" y="22"/>
                    <a:pt x="106" y="41"/>
                  </a:cubicBezTo>
                  <a:cubicBezTo>
                    <a:pt x="124" y="61"/>
                    <a:pt x="101" y="103"/>
                    <a:pt x="111" y="119"/>
                  </a:cubicBezTo>
                  <a:cubicBezTo>
                    <a:pt x="122" y="134"/>
                    <a:pt x="145" y="135"/>
                    <a:pt x="168" y="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>
              <a:off x="3212397" y="2383035"/>
              <a:ext cx="580055" cy="210929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04" y="13"/>
                </a:cxn>
                <a:cxn ang="0">
                  <a:pos x="208" y="24"/>
                </a:cxn>
                <a:cxn ang="0">
                  <a:pos x="282" y="0"/>
                </a:cxn>
              </a:cxnLst>
              <a:rect l="0" t="0" r="r" b="b"/>
              <a:pathLst>
                <a:path w="282" h="101">
                  <a:moveTo>
                    <a:pt x="0" y="101"/>
                  </a:moveTo>
                  <a:cubicBezTo>
                    <a:pt x="34" y="63"/>
                    <a:pt x="69" y="26"/>
                    <a:pt x="104" y="13"/>
                  </a:cubicBezTo>
                  <a:cubicBezTo>
                    <a:pt x="139" y="0"/>
                    <a:pt x="179" y="25"/>
                    <a:pt x="208" y="24"/>
                  </a:cubicBezTo>
                  <a:cubicBezTo>
                    <a:pt x="237" y="22"/>
                    <a:pt x="259" y="11"/>
                    <a:pt x="282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2852858" y="1877284"/>
              <a:ext cx="237295" cy="594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70"/>
                </a:cxn>
                <a:cxn ang="0">
                  <a:pos x="92" y="176"/>
                </a:cxn>
                <a:cxn ang="0">
                  <a:pos x="116" y="286"/>
                </a:cxn>
              </a:cxnLst>
              <a:rect l="0" t="0" r="r" b="b"/>
              <a:pathLst>
                <a:path w="116" h="286">
                  <a:moveTo>
                    <a:pt x="0" y="0"/>
                  </a:moveTo>
                  <a:cubicBezTo>
                    <a:pt x="32" y="20"/>
                    <a:pt x="64" y="41"/>
                    <a:pt x="79" y="70"/>
                  </a:cubicBezTo>
                  <a:cubicBezTo>
                    <a:pt x="95" y="100"/>
                    <a:pt x="86" y="140"/>
                    <a:pt x="92" y="176"/>
                  </a:cubicBezTo>
                  <a:cubicBezTo>
                    <a:pt x="98" y="212"/>
                    <a:pt x="107" y="249"/>
                    <a:pt x="116" y="2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1572901" y="1302023"/>
              <a:ext cx="484179" cy="498560"/>
              <a:chOff x="3243" y="821"/>
              <a:chExt cx="236" cy="240"/>
            </a:xfrm>
          </p:grpSpPr>
          <p:sp>
            <p:nvSpPr>
              <p:cNvPr id="42" name="Freeform 49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51"/>
              <p:cNvSpPr>
                <a:spLocks/>
              </p:cNvSpPr>
              <p:nvPr/>
            </p:nvSpPr>
            <p:spPr bwMode="auto">
              <a:xfrm>
                <a:off x="3420" y="821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52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53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4"/>
              <p:cNvSpPr>
                <a:spLocks noChangeShapeType="1"/>
              </p:cNvSpPr>
              <p:nvPr/>
            </p:nvSpPr>
            <p:spPr bwMode="auto">
              <a:xfrm>
                <a:off x="3420" y="880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Freeform 55"/>
            <p:cNvSpPr>
              <a:spLocks/>
            </p:cNvSpPr>
            <p:nvPr/>
          </p:nvSpPr>
          <p:spPr bwMode="auto">
            <a:xfrm>
              <a:off x="1450658" y="1800583"/>
              <a:ext cx="134228" cy="33317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4" y="96"/>
                </a:cxn>
                <a:cxn ang="0">
                  <a:pos x="17" y="46"/>
                </a:cxn>
                <a:cxn ang="0">
                  <a:pos x="65" y="0"/>
                </a:cxn>
              </a:cxnLst>
              <a:rect l="0" t="0" r="r" b="b"/>
              <a:pathLst>
                <a:path w="65" h="160">
                  <a:moveTo>
                    <a:pt x="0" y="160"/>
                  </a:moveTo>
                  <a:cubicBezTo>
                    <a:pt x="21" y="137"/>
                    <a:pt x="41" y="115"/>
                    <a:pt x="44" y="96"/>
                  </a:cubicBezTo>
                  <a:cubicBezTo>
                    <a:pt x="46" y="77"/>
                    <a:pt x="13" y="62"/>
                    <a:pt x="17" y="46"/>
                  </a:cubicBezTo>
                  <a:cubicBezTo>
                    <a:pt x="21" y="31"/>
                    <a:pt x="42" y="15"/>
                    <a:pt x="65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auto">
            <a:xfrm>
              <a:off x="2059477" y="1304420"/>
              <a:ext cx="419462" cy="194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62"/>
                </a:cxn>
                <a:cxn ang="0">
                  <a:pos x="138" y="57"/>
                </a:cxn>
                <a:cxn ang="0">
                  <a:pos x="203" y="93"/>
                </a:cxn>
              </a:cxnLst>
              <a:rect l="0" t="0" r="r" b="b"/>
              <a:pathLst>
                <a:path w="203" h="93">
                  <a:moveTo>
                    <a:pt x="0" y="0"/>
                  </a:moveTo>
                  <a:cubicBezTo>
                    <a:pt x="17" y="26"/>
                    <a:pt x="35" y="52"/>
                    <a:pt x="59" y="62"/>
                  </a:cubicBezTo>
                  <a:cubicBezTo>
                    <a:pt x="82" y="72"/>
                    <a:pt x="114" y="52"/>
                    <a:pt x="138" y="57"/>
                  </a:cubicBezTo>
                  <a:cubicBezTo>
                    <a:pt x="162" y="62"/>
                    <a:pt x="183" y="77"/>
                    <a:pt x="203" y="93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Line 57"/>
            <p:cNvSpPr>
              <a:spLocks noChangeShapeType="1"/>
            </p:cNvSpPr>
            <p:nvPr/>
          </p:nvSpPr>
          <p:spPr bwMode="auto">
            <a:xfrm flipH="1" flipV="1">
              <a:off x="1330812" y="2634712"/>
              <a:ext cx="206135" cy="767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58"/>
            <p:cNvSpPr>
              <a:spLocks/>
            </p:cNvSpPr>
            <p:nvPr/>
          </p:nvSpPr>
          <p:spPr bwMode="auto">
            <a:xfrm>
              <a:off x="1690350" y="3713328"/>
              <a:ext cx="83892" cy="13902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2270406" y="3533559"/>
              <a:ext cx="699902" cy="15819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6" y="7"/>
                </a:cxn>
                <a:cxn ang="0">
                  <a:pos x="221" y="63"/>
                </a:cxn>
                <a:cxn ang="0">
                  <a:pos x="353" y="76"/>
                </a:cxn>
              </a:cxnLst>
              <a:rect l="0" t="0" r="r" b="b"/>
              <a:pathLst>
                <a:path w="353" h="76">
                  <a:moveTo>
                    <a:pt x="0" y="24"/>
                  </a:moveTo>
                  <a:cubicBezTo>
                    <a:pt x="44" y="12"/>
                    <a:pt x="89" y="0"/>
                    <a:pt x="126" y="7"/>
                  </a:cubicBezTo>
                  <a:cubicBezTo>
                    <a:pt x="163" y="13"/>
                    <a:pt x="183" y="52"/>
                    <a:pt x="221" y="63"/>
                  </a:cubicBezTo>
                  <a:cubicBezTo>
                    <a:pt x="259" y="75"/>
                    <a:pt x="305" y="75"/>
                    <a:pt x="353" y="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2140972" y="2960694"/>
              <a:ext cx="762222" cy="397889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113" y="179"/>
                </a:cxn>
                <a:cxn ang="0">
                  <a:pos x="178" y="107"/>
                </a:cxn>
                <a:cxn ang="0">
                  <a:pos x="343" y="101"/>
                </a:cxn>
                <a:cxn ang="0">
                  <a:pos x="344" y="0"/>
                </a:cxn>
              </a:cxnLst>
              <a:rect l="0" t="0" r="r" b="b"/>
              <a:pathLst>
                <a:path w="371" h="191">
                  <a:moveTo>
                    <a:pt x="0" y="181"/>
                  </a:moveTo>
                  <a:cubicBezTo>
                    <a:pt x="42" y="186"/>
                    <a:pt x="84" y="191"/>
                    <a:pt x="113" y="179"/>
                  </a:cubicBezTo>
                  <a:cubicBezTo>
                    <a:pt x="143" y="167"/>
                    <a:pt x="140" y="120"/>
                    <a:pt x="178" y="107"/>
                  </a:cubicBezTo>
                  <a:cubicBezTo>
                    <a:pt x="216" y="94"/>
                    <a:pt x="316" y="119"/>
                    <a:pt x="343" y="101"/>
                  </a:cubicBezTo>
                  <a:cubicBezTo>
                    <a:pt x="371" y="83"/>
                    <a:pt x="357" y="42"/>
                    <a:pt x="344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882587" y="3094922"/>
              <a:ext cx="1013899" cy="328379"/>
            </a:xfrm>
            <a:custGeom>
              <a:avLst/>
              <a:gdLst/>
              <a:ahLst/>
              <a:cxnLst>
                <a:cxn ang="0">
                  <a:pos x="493" y="53"/>
                </a:cxn>
                <a:cxn ang="0">
                  <a:pos x="429" y="5"/>
                </a:cxn>
                <a:cxn ang="0">
                  <a:pos x="298" y="82"/>
                </a:cxn>
                <a:cxn ang="0">
                  <a:pos x="154" y="68"/>
                </a:cxn>
                <a:cxn ang="0">
                  <a:pos x="0" y="158"/>
                </a:cxn>
              </a:cxnLst>
              <a:rect l="0" t="0" r="r" b="b"/>
              <a:pathLst>
                <a:path w="493" h="158">
                  <a:moveTo>
                    <a:pt x="493" y="53"/>
                  </a:moveTo>
                  <a:cubicBezTo>
                    <a:pt x="477" y="26"/>
                    <a:pt x="462" y="0"/>
                    <a:pt x="429" y="5"/>
                  </a:cubicBezTo>
                  <a:cubicBezTo>
                    <a:pt x="396" y="10"/>
                    <a:pt x="344" y="72"/>
                    <a:pt x="298" y="82"/>
                  </a:cubicBezTo>
                  <a:cubicBezTo>
                    <a:pt x="253" y="92"/>
                    <a:pt x="204" y="55"/>
                    <a:pt x="154" y="68"/>
                  </a:cubicBezTo>
                  <a:cubicBezTo>
                    <a:pt x="104" y="81"/>
                    <a:pt x="52" y="119"/>
                    <a:pt x="0" y="1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Line 62"/>
            <p:cNvSpPr>
              <a:spLocks noChangeShapeType="1"/>
            </p:cNvSpPr>
            <p:nvPr/>
          </p:nvSpPr>
          <p:spPr bwMode="auto">
            <a:xfrm>
              <a:off x="2603578" y="2402211"/>
              <a:ext cx="124640" cy="7190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65"/>
            <p:cNvSpPr>
              <a:spLocks noChangeShapeType="1"/>
            </p:cNvSpPr>
            <p:nvPr/>
          </p:nvSpPr>
          <p:spPr bwMode="auto">
            <a:xfrm flipH="1">
              <a:off x="2953529" y="1302023"/>
              <a:ext cx="79098" cy="886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8" name="Line 66"/>
            <p:cNvSpPr>
              <a:spLocks noChangeShapeType="1"/>
            </p:cNvSpPr>
            <p:nvPr/>
          </p:nvSpPr>
          <p:spPr bwMode="auto">
            <a:xfrm flipH="1" flipV="1">
              <a:off x="1330812" y="2634712"/>
              <a:ext cx="206135" cy="767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67"/>
            <p:cNvSpPr>
              <a:spLocks/>
            </p:cNvSpPr>
            <p:nvPr/>
          </p:nvSpPr>
          <p:spPr bwMode="auto">
            <a:xfrm>
              <a:off x="1690350" y="3713328"/>
              <a:ext cx="83892" cy="13902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69"/>
            <p:cNvSpPr>
              <a:spLocks noChangeShapeType="1"/>
            </p:cNvSpPr>
            <p:nvPr/>
          </p:nvSpPr>
          <p:spPr bwMode="auto">
            <a:xfrm flipV="1">
              <a:off x="2263215" y="2416592"/>
              <a:ext cx="100671" cy="6232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1" name="Line 71"/>
            <p:cNvSpPr>
              <a:spLocks noChangeShapeType="1"/>
            </p:cNvSpPr>
            <p:nvPr/>
          </p:nvSpPr>
          <p:spPr bwMode="auto">
            <a:xfrm flipH="1">
              <a:off x="1774243" y="2673063"/>
              <a:ext cx="124640" cy="4074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72"/>
            <p:cNvSpPr>
              <a:spLocks noChangeShapeType="1"/>
            </p:cNvSpPr>
            <p:nvPr/>
          </p:nvSpPr>
          <p:spPr bwMode="auto">
            <a:xfrm flipH="1" flipV="1">
              <a:off x="2256024" y="2723398"/>
              <a:ext cx="76702" cy="7909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3" name="Line 73"/>
            <p:cNvSpPr>
              <a:spLocks noChangeShapeType="1"/>
            </p:cNvSpPr>
            <p:nvPr/>
          </p:nvSpPr>
          <p:spPr bwMode="auto">
            <a:xfrm flipH="1" flipV="1">
              <a:off x="1330812" y="2634712"/>
              <a:ext cx="206135" cy="7670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545562" y="1838934"/>
              <a:ext cx="1050729" cy="1216729"/>
              <a:chOff x="1553726" y="1871590"/>
              <a:chExt cx="1050729" cy="1216729"/>
            </a:xfrm>
          </p:grpSpPr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1991011" y="2439210"/>
                <a:ext cx="2805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Al</a:t>
                </a:r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2330329" y="2749765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/>
            </p:nvSpPr>
            <p:spPr bwMode="auto">
              <a:xfrm>
                <a:off x="1553726" y="2593965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40" name="Rectangle 68"/>
              <p:cNvSpPr>
                <a:spLocks noChangeArrowheads="1"/>
              </p:cNvSpPr>
              <p:nvPr/>
            </p:nvSpPr>
            <p:spPr bwMode="auto">
              <a:xfrm>
                <a:off x="2381637" y="2211502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41" name="Rectangle 4"/>
              <p:cNvSpPr>
                <a:spLocks noChangeArrowheads="1"/>
              </p:cNvSpPr>
              <p:nvPr/>
            </p:nvSpPr>
            <p:spPr bwMode="auto">
              <a:xfrm>
                <a:off x="2055205" y="1871590"/>
                <a:ext cx="1699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noProof="0" dirty="0">
                    <a:solidFill>
                      <a:srgbClr val="0066FF"/>
                    </a:solidFill>
                    <a:latin typeface="Arial Rounded MT Bold" panose="020F0704030504030204" pitchFamily="34" charset="0"/>
                  </a:rPr>
                  <a:t>L</a:t>
                </a:r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049528" y="4007953"/>
              <a:ext cx="21469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3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C-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Al</a:t>
              </a:r>
              <a:r>
                <a:rPr lang="en-US" noProof="0" dirty="0">
                  <a:latin typeface="Arial Rounded MT Bold" panose="020F0704030504030204" pitchFamily="34" charset="0"/>
                  <a:sym typeface="Mathematica4" panose="05010400040101000101" pitchFamily="2" charset="2"/>
                </a:rPr>
                <a:t>←</a:t>
              </a:r>
              <a:r>
                <a:rPr lang="en-US" dirty="0">
                  <a:solidFill>
                    <a:srgbClr val="0066FF"/>
                  </a:solidFill>
                  <a:latin typeface="Arial Rounded MT Bold" panose="020F0704030504030204" pitchFamily="34" charset="0"/>
                  <a:sym typeface="Mathematica4" panose="05010400040101000101" pitchFamily="2" charset="2"/>
                </a:rPr>
                <a:t>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  <a:sym typeface="Mathematica4" panose="05010400040101000101" pitchFamily="2" charset="2"/>
                </a:rPr>
                <a:t>L = py (1), THF (2)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119"/>
            <p:cNvSpPr>
              <a:spLocks noChangeShapeType="1"/>
            </p:cNvSpPr>
            <p:nvPr/>
          </p:nvSpPr>
          <p:spPr bwMode="auto">
            <a:xfrm flipV="1">
              <a:off x="2125962" y="2191283"/>
              <a:ext cx="628" cy="244701"/>
            </a:xfrm>
            <a:prstGeom prst="line">
              <a:avLst/>
            </a:prstGeom>
            <a:noFill/>
            <a:ln w="22225" cap="rnd">
              <a:solidFill>
                <a:srgbClr val="000000"/>
              </a:solidFill>
              <a:prstDash val="solid"/>
              <a:miter lim="800000"/>
              <a:headEnd type="triangle" w="sm" len="sm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11824" y="2564904"/>
            <a:ext cx="3343708" cy="3536826"/>
            <a:chOff x="5122745" y="1069521"/>
            <a:chExt cx="3343708" cy="3536826"/>
          </a:xfrm>
        </p:grpSpPr>
        <p:grpSp>
          <p:nvGrpSpPr>
            <p:cNvPr id="73" name="Group 72"/>
            <p:cNvGrpSpPr/>
            <p:nvPr/>
          </p:nvGrpSpPr>
          <p:grpSpPr>
            <a:xfrm>
              <a:off x="6217166" y="1908896"/>
              <a:ext cx="1028184" cy="1163095"/>
              <a:chOff x="6225330" y="1925224"/>
              <a:chExt cx="1028184" cy="1163095"/>
            </a:xfrm>
          </p:grpSpPr>
          <p:sp>
            <p:nvSpPr>
              <p:cNvPr id="139" name="Rectangle 4"/>
              <p:cNvSpPr>
                <a:spLocks noChangeArrowheads="1"/>
              </p:cNvSpPr>
              <p:nvPr/>
            </p:nvSpPr>
            <p:spPr bwMode="auto">
              <a:xfrm>
                <a:off x="6637601" y="2390227"/>
                <a:ext cx="2805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Al</a:t>
                </a:r>
              </a:p>
            </p:txBody>
          </p:sp>
          <p:sp>
            <p:nvSpPr>
              <p:cNvPr id="140" name="Rectangle 5"/>
              <p:cNvSpPr>
                <a:spLocks noChangeArrowheads="1"/>
              </p:cNvSpPr>
              <p:nvPr/>
            </p:nvSpPr>
            <p:spPr bwMode="auto">
              <a:xfrm>
                <a:off x="7001933" y="2749765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141" name="Rectangle 6"/>
              <p:cNvSpPr>
                <a:spLocks noChangeArrowheads="1"/>
              </p:cNvSpPr>
              <p:nvPr/>
            </p:nvSpPr>
            <p:spPr bwMode="auto">
              <a:xfrm>
                <a:off x="6692729" y="1925224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142" name="Rectangle 10"/>
              <p:cNvSpPr>
                <a:spLocks noChangeArrowheads="1"/>
              </p:cNvSpPr>
              <p:nvPr/>
            </p:nvSpPr>
            <p:spPr bwMode="auto">
              <a:xfrm>
                <a:off x="6225330" y="2593964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143" name="Rectangle 68"/>
              <p:cNvSpPr>
                <a:spLocks noChangeArrowheads="1"/>
              </p:cNvSpPr>
              <p:nvPr/>
            </p:nvSpPr>
            <p:spPr bwMode="auto">
              <a:xfrm>
                <a:off x="7030696" y="2162518"/>
                <a:ext cx="22281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</a:t>
                </a:r>
              </a:p>
            </p:txBody>
          </p:sp>
          <p:sp>
            <p:nvSpPr>
              <p:cNvPr id="144" name="Rectangle 4"/>
              <p:cNvSpPr>
                <a:spLocks noChangeArrowheads="1"/>
              </p:cNvSpPr>
              <p:nvPr/>
            </p:nvSpPr>
            <p:spPr bwMode="auto">
              <a:xfrm>
                <a:off x="6348378" y="1953235"/>
                <a:ext cx="27892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latin typeface="Arial Rounded MT Bold" panose="020F0704030504030204" pitchFamily="34" charset="0"/>
                  </a:rPr>
                  <a:t>X</a:t>
                </a:r>
                <a:r>
                  <a:rPr lang="en-US" sz="2200" baseline="30000" dirty="0">
                    <a:latin typeface="Arial Rounded MT Bold" panose="020F0704030504030204" pitchFamily="34" charset="0"/>
                  </a:rPr>
                  <a:t>+</a:t>
                </a:r>
                <a:endParaRPr lang="en-US" sz="2200" dirty="0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010350" y="3960016"/>
              <a:ext cx="1595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[X][4C-</a:t>
              </a:r>
              <a:r>
                <a:rPr lang="en-US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Al</a:t>
              </a:r>
              <a:r>
                <a:rPr lang="en-US" dirty="0">
                  <a:latin typeface="Arial Rounded MT Bold" panose="020F0704030504030204" pitchFamily="34" charset="0"/>
                </a:rPr>
                <a:t>]</a:t>
              </a:r>
            </a:p>
            <a:p>
              <a:pPr algn="ctr"/>
              <a:r>
                <a:rPr lang="en-US" dirty="0">
                  <a:latin typeface="Arial Rounded MT Bold" panose="020F0704030504030204" pitchFamily="34" charset="0"/>
                </a:rPr>
                <a:t>X = NBu</a:t>
              </a:r>
              <a:r>
                <a:rPr lang="en-US" baseline="-25000" dirty="0">
                  <a:latin typeface="Arial Rounded MT Bold" panose="020F0704030504030204" pitchFamily="34" charset="0"/>
                </a:rPr>
                <a:t>4</a:t>
              </a:r>
              <a:r>
                <a:rPr lang="en-US" baseline="30000" dirty="0">
                  <a:latin typeface="Arial Rounded MT Bold" panose="020F0704030504030204" pitchFamily="34" charset="0"/>
                </a:rPr>
                <a:t>+</a:t>
              </a:r>
              <a:r>
                <a:rPr lang="en-US" dirty="0">
                  <a:latin typeface="Arial Rounded MT Bold" panose="020F0704030504030204" pitchFamily="34" charset="0"/>
                </a:rPr>
                <a:t> (3)</a:t>
              </a:r>
            </a:p>
          </p:txBody>
        </p:sp>
        <p:sp>
          <p:nvSpPr>
            <p:cNvPr id="75" name="Line 7"/>
            <p:cNvSpPr>
              <a:spLocks noChangeShapeType="1"/>
            </p:cNvSpPr>
            <p:nvPr/>
          </p:nvSpPr>
          <p:spPr bwMode="auto">
            <a:xfrm flipV="1">
              <a:off x="6944407" y="3046984"/>
              <a:ext cx="86289" cy="16059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6" name="Group 11"/>
            <p:cNvGrpSpPr>
              <a:grpSpLocks/>
            </p:cNvGrpSpPr>
            <p:nvPr/>
          </p:nvGrpSpPr>
          <p:grpSpPr bwMode="auto">
            <a:xfrm>
              <a:off x="7155336" y="1376327"/>
              <a:ext cx="486575" cy="503354"/>
              <a:chOff x="3686" y="851"/>
              <a:chExt cx="236" cy="241"/>
            </a:xfrm>
          </p:grpSpPr>
          <p:sp>
            <p:nvSpPr>
              <p:cNvPr id="133" name="Freeform 12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3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4"/>
              <p:cNvSpPr>
                <a:spLocks/>
              </p:cNvSpPr>
              <p:nvPr/>
            </p:nvSpPr>
            <p:spPr bwMode="auto">
              <a:xfrm>
                <a:off x="3863" y="851"/>
                <a:ext cx="59" cy="241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2"/>
                  </a:cxn>
                  <a:cxn ang="0">
                    <a:pos x="0" y="241"/>
                  </a:cxn>
                  <a:cxn ang="0">
                    <a:pos x="0" y="59"/>
                  </a:cxn>
                </a:cxnLst>
                <a:rect l="0" t="0" r="r" b="b"/>
                <a:pathLst>
                  <a:path w="59" h="241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2"/>
                    </a:lnTo>
                    <a:lnTo>
                      <a:pt x="0" y="24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15"/>
              <p:cNvSpPr>
                <a:spLocks/>
              </p:cNvSpPr>
              <p:nvPr/>
            </p:nvSpPr>
            <p:spPr bwMode="auto">
              <a:xfrm>
                <a:off x="3686" y="851"/>
                <a:ext cx="236" cy="24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1"/>
                  </a:cxn>
                  <a:cxn ang="0">
                    <a:pos x="177" y="241"/>
                  </a:cxn>
                  <a:cxn ang="0">
                    <a:pos x="236" y="182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1">
                    <a:moveTo>
                      <a:pt x="59" y="0"/>
                    </a:moveTo>
                    <a:lnTo>
                      <a:pt x="0" y="59"/>
                    </a:lnTo>
                    <a:lnTo>
                      <a:pt x="0" y="241"/>
                    </a:lnTo>
                    <a:lnTo>
                      <a:pt x="177" y="241"/>
                    </a:lnTo>
                    <a:lnTo>
                      <a:pt x="236" y="182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16"/>
              <p:cNvSpPr>
                <a:spLocks/>
              </p:cNvSpPr>
              <p:nvPr/>
            </p:nvSpPr>
            <p:spPr bwMode="auto">
              <a:xfrm>
                <a:off x="3686" y="85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Line 17"/>
              <p:cNvSpPr>
                <a:spLocks noChangeShapeType="1"/>
              </p:cNvSpPr>
              <p:nvPr/>
            </p:nvSpPr>
            <p:spPr bwMode="auto">
              <a:xfrm>
                <a:off x="3863" y="910"/>
                <a:ext cx="0" cy="1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" name="Group 18"/>
            <p:cNvGrpSpPr>
              <a:grpSpLocks/>
            </p:cNvGrpSpPr>
            <p:nvPr/>
          </p:nvGrpSpPr>
          <p:grpSpPr bwMode="auto">
            <a:xfrm>
              <a:off x="5642876" y="2138549"/>
              <a:ext cx="484179" cy="498560"/>
              <a:chOff x="2951" y="1217"/>
              <a:chExt cx="235" cy="240"/>
            </a:xfrm>
          </p:grpSpPr>
          <p:sp>
            <p:nvSpPr>
              <p:cNvPr id="127" name="Freeform 19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21"/>
              <p:cNvSpPr>
                <a:spLocks/>
              </p:cNvSpPr>
              <p:nvPr/>
            </p:nvSpPr>
            <p:spPr bwMode="auto">
              <a:xfrm>
                <a:off x="3128" y="1217"/>
                <a:ext cx="58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8" y="0"/>
                  </a:cxn>
                  <a:cxn ang="0">
                    <a:pos x="58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8" h="240">
                    <a:moveTo>
                      <a:pt x="0" y="59"/>
                    </a:moveTo>
                    <a:lnTo>
                      <a:pt x="58" y="0"/>
                    </a:lnTo>
                    <a:lnTo>
                      <a:pt x="58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22"/>
              <p:cNvSpPr>
                <a:spLocks/>
              </p:cNvSpPr>
              <p:nvPr/>
            </p:nvSpPr>
            <p:spPr bwMode="auto">
              <a:xfrm>
                <a:off x="2951" y="1217"/>
                <a:ext cx="235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5" y="181"/>
                  </a:cxn>
                  <a:cxn ang="0">
                    <a:pos x="235" y="0"/>
                  </a:cxn>
                  <a:cxn ang="0">
                    <a:pos x="59" y="0"/>
                  </a:cxn>
                </a:cxnLst>
                <a:rect l="0" t="0" r="r" b="b"/>
                <a:pathLst>
                  <a:path w="235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5" y="181"/>
                    </a:lnTo>
                    <a:lnTo>
                      <a:pt x="235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23"/>
              <p:cNvSpPr>
                <a:spLocks/>
              </p:cNvSpPr>
              <p:nvPr/>
            </p:nvSpPr>
            <p:spPr bwMode="auto">
              <a:xfrm>
                <a:off x="2951" y="1217"/>
                <a:ext cx="235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5" y="0"/>
                  </a:cxn>
                </a:cxnLst>
                <a:rect l="0" t="0" r="r" b="b"/>
                <a:pathLst>
                  <a:path w="235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5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Line 24"/>
              <p:cNvSpPr>
                <a:spLocks noChangeShapeType="1"/>
              </p:cNvSpPr>
              <p:nvPr/>
            </p:nvSpPr>
            <p:spPr bwMode="auto">
              <a:xfrm>
                <a:off x="3128" y="1276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8" name="Group 25"/>
            <p:cNvGrpSpPr>
              <a:grpSpLocks/>
            </p:cNvGrpSpPr>
            <p:nvPr/>
          </p:nvGrpSpPr>
          <p:grpSpPr bwMode="auto">
            <a:xfrm>
              <a:off x="6450641" y="3212371"/>
              <a:ext cx="484179" cy="498560"/>
              <a:chOff x="3343" y="1733"/>
              <a:chExt cx="236" cy="240"/>
            </a:xfrm>
          </p:grpSpPr>
          <p:sp>
            <p:nvSpPr>
              <p:cNvPr id="121" name="Freeform 26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27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28"/>
              <p:cNvSpPr>
                <a:spLocks/>
              </p:cNvSpPr>
              <p:nvPr/>
            </p:nvSpPr>
            <p:spPr bwMode="auto">
              <a:xfrm>
                <a:off x="3520" y="1733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29"/>
              <p:cNvSpPr>
                <a:spLocks/>
              </p:cNvSpPr>
              <p:nvPr/>
            </p:nvSpPr>
            <p:spPr bwMode="auto">
              <a:xfrm>
                <a:off x="3343" y="1733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30"/>
              <p:cNvSpPr>
                <a:spLocks/>
              </p:cNvSpPr>
              <p:nvPr/>
            </p:nvSpPr>
            <p:spPr bwMode="auto">
              <a:xfrm>
                <a:off x="3343" y="1733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Line 31"/>
              <p:cNvSpPr>
                <a:spLocks noChangeShapeType="1"/>
              </p:cNvSpPr>
              <p:nvPr/>
            </p:nvSpPr>
            <p:spPr bwMode="auto">
              <a:xfrm>
                <a:off x="3520" y="1792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9" name="Group 32"/>
            <p:cNvGrpSpPr>
              <a:grpSpLocks/>
            </p:cNvGrpSpPr>
            <p:nvPr/>
          </p:nvGrpSpPr>
          <p:grpSpPr bwMode="auto">
            <a:xfrm>
              <a:off x="7399823" y="2464531"/>
              <a:ext cx="486575" cy="500958"/>
              <a:chOff x="3805" y="1380"/>
              <a:chExt cx="236" cy="240"/>
            </a:xfrm>
          </p:grpSpPr>
          <p:sp>
            <p:nvSpPr>
              <p:cNvPr id="115" name="Freeform 33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34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  <a:cxn ang="0">
                    <a:pos x="177" y="0"/>
                  </a:cxn>
                  <a:cxn ang="0">
                    <a:pos x="236" y="59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236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35"/>
              <p:cNvSpPr>
                <a:spLocks/>
              </p:cNvSpPr>
              <p:nvPr/>
            </p:nvSpPr>
            <p:spPr bwMode="auto">
              <a:xfrm>
                <a:off x="3805" y="1380"/>
                <a:ext cx="59" cy="240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0" y="0"/>
                  </a:cxn>
                  <a:cxn ang="0">
                    <a:pos x="0" y="181"/>
                  </a:cxn>
                  <a:cxn ang="0">
                    <a:pos x="59" y="240"/>
                  </a:cxn>
                  <a:cxn ang="0">
                    <a:pos x="59" y="59"/>
                  </a:cxn>
                </a:cxnLst>
                <a:rect l="0" t="0" r="r" b="b"/>
                <a:pathLst>
                  <a:path w="59" h="240">
                    <a:moveTo>
                      <a:pt x="59" y="59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59" y="240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36"/>
              <p:cNvSpPr>
                <a:spLocks/>
              </p:cNvSpPr>
              <p:nvPr/>
            </p:nvSpPr>
            <p:spPr bwMode="auto">
              <a:xfrm>
                <a:off x="3805" y="1380"/>
                <a:ext cx="236" cy="240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236" y="59"/>
                  </a:cxn>
                  <a:cxn ang="0">
                    <a:pos x="236" y="240"/>
                  </a:cxn>
                  <a:cxn ang="0">
                    <a:pos x="59" y="240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77" y="0"/>
                  </a:cxn>
                </a:cxnLst>
                <a:rect l="0" t="0" r="r" b="b"/>
                <a:pathLst>
                  <a:path w="236" h="240">
                    <a:moveTo>
                      <a:pt x="177" y="0"/>
                    </a:moveTo>
                    <a:lnTo>
                      <a:pt x="236" y="59"/>
                    </a:lnTo>
                    <a:lnTo>
                      <a:pt x="236" y="240"/>
                    </a:lnTo>
                    <a:lnTo>
                      <a:pt x="59" y="240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77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37"/>
              <p:cNvSpPr>
                <a:spLocks/>
              </p:cNvSpPr>
              <p:nvPr/>
            </p:nvSpPr>
            <p:spPr bwMode="auto">
              <a:xfrm>
                <a:off x="3805" y="1380"/>
                <a:ext cx="236" cy="59"/>
              </a:xfrm>
              <a:custGeom>
                <a:avLst/>
                <a:gdLst/>
                <a:ahLst/>
                <a:cxnLst>
                  <a:cxn ang="0">
                    <a:pos x="236" y="59"/>
                  </a:cxn>
                  <a:cxn ang="0">
                    <a:pos x="59" y="59"/>
                  </a:cxn>
                  <a:cxn ang="0">
                    <a:pos x="0" y="0"/>
                  </a:cxn>
                </a:cxnLst>
                <a:rect l="0" t="0" r="r" b="b"/>
                <a:pathLst>
                  <a:path w="236" h="59">
                    <a:moveTo>
                      <a:pt x="236" y="59"/>
                    </a:moveTo>
                    <a:lnTo>
                      <a:pt x="59" y="59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3864" y="1439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0" name="Oval 39"/>
            <p:cNvSpPr>
              <a:spLocks noChangeArrowheads="1"/>
            </p:cNvSpPr>
            <p:nvPr/>
          </p:nvSpPr>
          <p:spPr bwMode="auto">
            <a:xfrm>
              <a:off x="5122745" y="1069521"/>
              <a:ext cx="3343708" cy="2830768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40"/>
            <p:cNvSpPr>
              <a:spLocks/>
            </p:cNvSpPr>
            <p:nvPr/>
          </p:nvSpPr>
          <p:spPr bwMode="auto">
            <a:xfrm>
              <a:off x="5211430" y="2625125"/>
              <a:ext cx="445828" cy="275647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181" y="54"/>
                </a:cxn>
                <a:cxn ang="0">
                  <a:pos x="122" y="67"/>
                </a:cxn>
                <a:cxn ang="0">
                  <a:pos x="70" y="119"/>
                </a:cxn>
                <a:cxn ang="0">
                  <a:pos x="0" y="132"/>
                </a:cxn>
              </a:cxnLst>
              <a:rect l="0" t="0" r="r" b="b"/>
              <a:pathLst>
                <a:path w="228" h="132">
                  <a:moveTo>
                    <a:pt x="228" y="0"/>
                  </a:moveTo>
                  <a:cubicBezTo>
                    <a:pt x="220" y="9"/>
                    <a:pt x="199" y="43"/>
                    <a:pt x="181" y="54"/>
                  </a:cubicBezTo>
                  <a:cubicBezTo>
                    <a:pt x="163" y="66"/>
                    <a:pt x="141" y="56"/>
                    <a:pt x="122" y="67"/>
                  </a:cubicBezTo>
                  <a:cubicBezTo>
                    <a:pt x="103" y="79"/>
                    <a:pt x="90" y="109"/>
                    <a:pt x="70" y="119"/>
                  </a:cubicBezTo>
                  <a:cubicBezTo>
                    <a:pt x="50" y="129"/>
                    <a:pt x="25" y="130"/>
                    <a:pt x="0" y="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41"/>
            <p:cNvSpPr>
              <a:spLocks/>
            </p:cNvSpPr>
            <p:nvPr/>
          </p:nvSpPr>
          <p:spPr bwMode="auto">
            <a:xfrm>
              <a:off x="5484679" y="1613623"/>
              <a:ext cx="287631" cy="517736"/>
            </a:xfrm>
            <a:custGeom>
              <a:avLst/>
              <a:gdLst/>
              <a:ahLst/>
              <a:cxnLst>
                <a:cxn ang="0">
                  <a:pos x="134" y="243"/>
                </a:cxn>
                <a:cxn ang="0">
                  <a:pos x="121" y="145"/>
                </a:cxn>
                <a:cxn ang="0">
                  <a:pos x="51" y="109"/>
                </a:cxn>
                <a:cxn ang="0">
                  <a:pos x="23" y="31"/>
                </a:cxn>
                <a:cxn ang="0">
                  <a:pos x="0" y="0"/>
                </a:cxn>
              </a:cxnLst>
              <a:rect l="0" t="0" r="r" b="b"/>
              <a:pathLst>
                <a:path w="135" h="243">
                  <a:moveTo>
                    <a:pt x="134" y="243"/>
                  </a:moveTo>
                  <a:cubicBezTo>
                    <a:pt x="134" y="205"/>
                    <a:pt x="135" y="167"/>
                    <a:pt x="121" y="145"/>
                  </a:cubicBezTo>
                  <a:cubicBezTo>
                    <a:pt x="107" y="123"/>
                    <a:pt x="68" y="128"/>
                    <a:pt x="51" y="109"/>
                  </a:cubicBezTo>
                  <a:cubicBezTo>
                    <a:pt x="35" y="90"/>
                    <a:pt x="31" y="49"/>
                    <a:pt x="23" y="31"/>
                  </a:cubicBezTo>
                  <a:cubicBezTo>
                    <a:pt x="14" y="13"/>
                    <a:pt x="6" y="6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Line 42"/>
            <p:cNvSpPr>
              <a:spLocks noChangeShapeType="1"/>
            </p:cNvSpPr>
            <p:nvPr/>
          </p:nvSpPr>
          <p:spPr bwMode="auto">
            <a:xfrm flipH="1">
              <a:off x="7625133" y="1302023"/>
              <a:ext cx="79098" cy="886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43"/>
            <p:cNvSpPr>
              <a:spLocks/>
            </p:cNvSpPr>
            <p:nvPr/>
          </p:nvSpPr>
          <p:spPr bwMode="auto">
            <a:xfrm>
              <a:off x="7644309" y="1695119"/>
              <a:ext cx="544101" cy="11265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7" y="50"/>
                </a:cxn>
                <a:cxn ang="0">
                  <a:pos x="163" y="7"/>
                </a:cxn>
                <a:cxn ang="0">
                  <a:pos x="269" y="9"/>
                </a:cxn>
              </a:cxnLst>
              <a:rect l="0" t="0" r="r" b="b"/>
              <a:pathLst>
                <a:path w="269" h="54">
                  <a:moveTo>
                    <a:pt x="0" y="30"/>
                  </a:moveTo>
                  <a:cubicBezTo>
                    <a:pt x="35" y="42"/>
                    <a:pt x="70" y="54"/>
                    <a:pt x="97" y="50"/>
                  </a:cubicBezTo>
                  <a:cubicBezTo>
                    <a:pt x="124" y="47"/>
                    <a:pt x="135" y="13"/>
                    <a:pt x="163" y="7"/>
                  </a:cubicBezTo>
                  <a:cubicBezTo>
                    <a:pt x="192" y="0"/>
                    <a:pt x="230" y="4"/>
                    <a:pt x="269" y="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44"/>
            <p:cNvSpPr>
              <a:spLocks/>
            </p:cNvSpPr>
            <p:nvPr/>
          </p:nvSpPr>
          <p:spPr bwMode="auto">
            <a:xfrm>
              <a:off x="7852840" y="2965488"/>
              <a:ext cx="345157" cy="242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41"/>
                </a:cxn>
                <a:cxn ang="0">
                  <a:pos x="111" y="119"/>
                </a:cxn>
                <a:cxn ang="0">
                  <a:pos x="168" y="137"/>
                </a:cxn>
              </a:cxnLst>
              <a:rect l="0" t="0" r="r" b="b"/>
              <a:pathLst>
                <a:path w="168" h="137">
                  <a:moveTo>
                    <a:pt x="0" y="0"/>
                  </a:moveTo>
                  <a:cubicBezTo>
                    <a:pt x="44" y="10"/>
                    <a:pt x="88" y="22"/>
                    <a:pt x="106" y="41"/>
                  </a:cubicBezTo>
                  <a:cubicBezTo>
                    <a:pt x="124" y="61"/>
                    <a:pt x="101" y="103"/>
                    <a:pt x="111" y="119"/>
                  </a:cubicBezTo>
                  <a:cubicBezTo>
                    <a:pt x="122" y="134"/>
                    <a:pt x="145" y="135"/>
                    <a:pt x="168" y="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45"/>
            <p:cNvSpPr>
              <a:spLocks/>
            </p:cNvSpPr>
            <p:nvPr/>
          </p:nvSpPr>
          <p:spPr bwMode="auto">
            <a:xfrm>
              <a:off x="7884001" y="2383035"/>
              <a:ext cx="553689" cy="210929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04" y="13"/>
                </a:cxn>
                <a:cxn ang="0">
                  <a:pos x="208" y="24"/>
                </a:cxn>
                <a:cxn ang="0">
                  <a:pos x="282" y="0"/>
                </a:cxn>
              </a:cxnLst>
              <a:rect l="0" t="0" r="r" b="b"/>
              <a:pathLst>
                <a:path w="282" h="101">
                  <a:moveTo>
                    <a:pt x="0" y="101"/>
                  </a:moveTo>
                  <a:cubicBezTo>
                    <a:pt x="34" y="63"/>
                    <a:pt x="69" y="26"/>
                    <a:pt x="104" y="13"/>
                  </a:cubicBezTo>
                  <a:cubicBezTo>
                    <a:pt x="139" y="0"/>
                    <a:pt x="179" y="25"/>
                    <a:pt x="208" y="24"/>
                  </a:cubicBezTo>
                  <a:cubicBezTo>
                    <a:pt x="237" y="22"/>
                    <a:pt x="259" y="11"/>
                    <a:pt x="2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46"/>
            <p:cNvSpPr>
              <a:spLocks/>
            </p:cNvSpPr>
            <p:nvPr/>
          </p:nvSpPr>
          <p:spPr bwMode="auto">
            <a:xfrm>
              <a:off x="7524463" y="1877285"/>
              <a:ext cx="237295" cy="594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70"/>
                </a:cxn>
                <a:cxn ang="0">
                  <a:pos x="92" y="176"/>
                </a:cxn>
                <a:cxn ang="0">
                  <a:pos x="116" y="286"/>
                </a:cxn>
              </a:cxnLst>
              <a:rect l="0" t="0" r="r" b="b"/>
              <a:pathLst>
                <a:path w="116" h="286">
                  <a:moveTo>
                    <a:pt x="0" y="0"/>
                  </a:moveTo>
                  <a:cubicBezTo>
                    <a:pt x="32" y="20"/>
                    <a:pt x="64" y="41"/>
                    <a:pt x="79" y="70"/>
                  </a:cubicBezTo>
                  <a:cubicBezTo>
                    <a:pt x="95" y="100"/>
                    <a:pt x="86" y="140"/>
                    <a:pt x="92" y="176"/>
                  </a:cubicBezTo>
                  <a:cubicBezTo>
                    <a:pt x="98" y="212"/>
                    <a:pt x="107" y="249"/>
                    <a:pt x="116" y="28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6934819" y="1882079"/>
              <a:ext cx="220517" cy="11505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9" name="Group 48"/>
            <p:cNvGrpSpPr>
              <a:grpSpLocks/>
            </p:cNvGrpSpPr>
            <p:nvPr/>
          </p:nvGrpSpPr>
          <p:grpSpPr bwMode="auto">
            <a:xfrm>
              <a:off x="6244505" y="1302023"/>
              <a:ext cx="484179" cy="498560"/>
              <a:chOff x="3243" y="821"/>
              <a:chExt cx="236" cy="240"/>
            </a:xfrm>
          </p:grpSpPr>
          <p:sp>
            <p:nvSpPr>
              <p:cNvPr id="109" name="Freeform 49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50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  <a:cxn ang="0">
                    <a:pos x="59" y="0"/>
                  </a:cxn>
                  <a:cxn ang="0">
                    <a:pos x="0" y="5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  <a:lnTo>
                      <a:pt x="5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E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51"/>
              <p:cNvSpPr>
                <a:spLocks/>
              </p:cNvSpPr>
              <p:nvPr/>
            </p:nvSpPr>
            <p:spPr bwMode="auto">
              <a:xfrm>
                <a:off x="3420" y="821"/>
                <a:ext cx="59" cy="240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9" y="0"/>
                  </a:cxn>
                  <a:cxn ang="0">
                    <a:pos x="59" y="181"/>
                  </a:cxn>
                  <a:cxn ang="0">
                    <a:pos x="0" y="240"/>
                  </a:cxn>
                  <a:cxn ang="0">
                    <a:pos x="0" y="59"/>
                  </a:cxn>
                </a:cxnLst>
                <a:rect l="0" t="0" r="r" b="b"/>
                <a:pathLst>
                  <a:path w="59" h="240">
                    <a:moveTo>
                      <a:pt x="0" y="59"/>
                    </a:moveTo>
                    <a:lnTo>
                      <a:pt x="59" y="0"/>
                    </a:lnTo>
                    <a:lnTo>
                      <a:pt x="59" y="181"/>
                    </a:lnTo>
                    <a:lnTo>
                      <a:pt x="0" y="24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96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52"/>
              <p:cNvSpPr>
                <a:spLocks/>
              </p:cNvSpPr>
              <p:nvPr/>
            </p:nvSpPr>
            <p:spPr bwMode="auto">
              <a:xfrm>
                <a:off x="3243" y="821"/>
                <a:ext cx="236" cy="2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59"/>
                  </a:cxn>
                  <a:cxn ang="0">
                    <a:pos x="0" y="240"/>
                  </a:cxn>
                  <a:cxn ang="0">
                    <a:pos x="177" y="240"/>
                  </a:cxn>
                  <a:cxn ang="0">
                    <a:pos x="236" y="181"/>
                  </a:cxn>
                  <a:cxn ang="0">
                    <a:pos x="236" y="0"/>
                  </a:cxn>
                  <a:cxn ang="0">
                    <a:pos x="59" y="0"/>
                  </a:cxn>
                </a:cxnLst>
                <a:rect l="0" t="0" r="r" b="b"/>
                <a:pathLst>
                  <a:path w="236" h="240">
                    <a:moveTo>
                      <a:pt x="59" y="0"/>
                    </a:moveTo>
                    <a:lnTo>
                      <a:pt x="0" y="59"/>
                    </a:lnTo>
                    <a:lnTo>
                      <a:pt x="0" y="240"/>
                    </a:lnTo>
                    <a:lnTo>
                      <a:pt x="177" y="240"/>
                    </a:lnTo>
                    <a:lnTo>
                      <a:pt x="236" y="181"/>
                    </a:lnTo>
                    <a:lnTo>
                      <a:pt x="236" y="0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53"/>
              <p:cNvSpPr>
                <a:spLocks/>
              </p:cNvSpPr>
              <p:nvPr/>
            </p:nvSpPr>
            <p:spPr bwMode="auto">
              <a:xfrm>
                <a:off x="3243" y="821"/>
                <a:ext cx="23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77" y="59"/>
                  </a:cxn>
                  <a:cxn ang="0">
                    <a:pos x="236" y="0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177" y="59"/>
                    </a:lnTo>
                    <a:lnTo>
                      <a:pt x="236" y="0"/>
                    </a:ln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54"/>
              <p:cNvSpPr>
                <a:spLocks noChangeShapeType="1"/>
              </p:cNvSpPr>
              <p:nvPr/>
            </p:nvSpPr>
            <p:spPr bwMode="auto">
              <a:xfrm>
                <a:off x="3420" y="880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0" name="Freeform 55"/>
            <p:cNvSpPr>
              <a:spLocks/>
            </p:cNvSpPr>
            <p:nvPr/>
          </p:nvSpPr>
          <p:spPr bwMode="auto">
            <a:xfrm>
              <a:off x="6122261" y="1800583"/>
              <a:ext cx="134228" cy="333173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4" y="96"/>
                </a:cxn>
                <a:cxn ang="0">
                  <a:pos x="17" y="46"/>
                </a:cxn>
                <a:cxn ang="0">
                  <a:pos x="65" y="0"/>
                </a:cxn>
              </a:cxnLst>
              <a:rect l="0" t="0" r="r" b="b"/>
              <a:pathLst>
                <a:path w="65" h="160">
                  <a:moveTo>
                    <a:pt x="0" y="160"/>
                  </a:moveTo>
                  <a:cubicBezTo>
                    <a:pt x="21" y="137"/>
                    <a:pt x="41" y="115"/>
                    <a:pt x="44" y="96"/>
                  </a:cubicBezTo>
                  <a:cubicBezTo>
                    <a:pt x="46" y="77"/>
                    <a:pt x="13" y="62"/>
                    <a:pt x="17" y="46"/>
                  </a:cubicBezTo>
                  <a:cubicBezTo>
                    <a:pt x="21" y="31"/>
                    <a:pt x="42" y="15"/>
                    <a:pt x="65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56"/>
            <p:cNvSpPr>
              <a:spLocks/>
            </p:cNvSpPr>
            <p:nvPr/>
          </p:nvSpPr>
          <p:spPr bwMode="auto">
            <a:xfrm>
              <a:off x="6731080" y="1304420"/>
              <a:ext cx="419461" cy="1941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62"/>
                </a:cxn>
                <a:cxn ang="0">
                  <a:pos x="138" y="57"/>
                </a:cxn>
                <a:cxn ang="0">
                  <a:pos x="203" y="93"/>
                </a:cxn>
              </a:cxnLst>
              <a:rect l="0" t="0" r="r" b="b"/>
              <a:pathLst>
                <a:path w="203" h="93">
                  <a:moveTo>
                    <a:pt x="0" y="0"/>
                  </a:moveTo>
                  <a:cubicBezTo>
                    <a:pt x="17" y="26"/>
                    <a:pt x="35" y="52"/>
                    <a:pt x="59" y="62"/>
                  </a:cubicBezTo>
                  <a:cubicBezTo>
                    <a:pt x="82" y="72"/>
                    <a:pt x="114" y="52"/>
                    <a:pt x="138" y="57"/>
                  </a:cubicBezTo>
                  <a:cubicBezTo>
                    <a:pt x="162" y="62"/>
                    <a:pt x="183" y="77"/>
                    <a:pt x="203" y="93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Line 57"/>
            <p:cNvSpPr>
              <a:spLocks noChangeShapeType="1"/>
            </p:cNvSpPr>
            <p:nvPr/>
          </p:nvSpPr>
          <p:spPr bwMode="auto">
            <a:xfrm flipH="1" flipV="1">
              <a:off x="6002415" y="2634713"/>
              <a:ext cx="206135" cy="767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58"/>
            <p:cNvSpPr>
              <a:spLocks/>
            </p:cNvSpPr>
            <p:nvPr/>
          </p:nvSpPr>
          <p:spPr bwMode="auto">
            <a:xfrm>
              <a:off x="6361954" y="3713329"/>
              <a:ext cx="83892" cy="13902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59"/>
            <p:cNvSpPr>
              <a:spLocks/>
            </p:cNvSpPr>
            <p:nvPr/>
          </p:nvSpPr>
          <p:spPr bwMode="auto">
            <a:xfrm>
              <a:off x="6942009" y="3533559"/>
              <a:ext cx="683123" cy="15819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6" y="7"/>
                </a:cxn>
                <a:cxn ang="0">
                  <a:pos x="221" y="63"/>
                </a:cxn>
                <a:cxn ang="0">
                  <a:pos x="353" y="76"/>
                </a:cxn>
              </a:cxnLst>
              <a:rect l="0" t="0" r="r" b="b"/>
              <a:pathLst>
                <a:path w="353" h="76">
                  <a:moveTo>
                    <a:pt x="0" y="24"/>
                  </a:moveTo>
                  <a:cubicBezTo>
                    <a:pt x="44" y="12"/>
                    <a:pt x="89" y="0"/>
                    <a:pt x="126" y="7"/>
                  </a:cubicBezTo>
                  <a:cubicBezTo>
                    <a:pt x="163" y="13"/>
                    <a:pt x="183" y="52"/>
                    <a:pt x="221" y="63"/>
                  </a:cubicBezTo>
                  <a:cubicBezTo>
                    <a:pt x="259" y="75"/>
                    <a:pt x="305" y="75"/>
                    <a:pt x="353" y="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60"/>
            <p:cNvSpPr>
              <a:spLocks/>
            </p:cNvSpPr>
            <p:nvPr/>
          </p:nvSpPr>
          <p:spPr bwMode="auto">
            <a:xfrm>
              <a:off x="6812575" y="2960695"/>
              <a:ext cx="762222" cy="397889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113" y="179"/>
                </a:cxn>
                <a:cxn ang="0">
                  <a:pos x="178" y="107"/>
                </a:cxn>
                <a:cxn ang="0">
                  <a:pos x="343" y="101"/>
                </a:cxn>
                <a:cxn ang="0">
                  <a:pos x="344" y="0"/>
                </a:cxn>
              </a:cxnLst>
              <a:rect l="0" t="0" r="r" b="b"/>
              <a:pathLst>
                <a:path w="371" h="191">
                  <a:moveTo>
                    <a:pt x="0" y="181"/>
                  </a:moveTo>
                  <a:cubicBezTo>
                    <a:pt x="42" y="186"/>
                    <a:pt x="84" y="191"/>
                    <a:pt x="113" y="179"/>
                  </a:cubicBezTo>
                  <a:cubicBezTo>
                    <a:pt x="143" y="167"/>
                    <a:pt x="140" y="120"/>
                    <a:pt x="178" y="107"/>
                  </a:cubicBezTo>
                  <a:cubicBezTo>
                    <a:pt x="216" y="94"/>
                    <a:pt x="316" y="119"/>
                    <a:pt x="343" y="101"/>
                  </a:cubicBezTo>
                  <a:cubicBezTo>
                    <a:pt x="371" y="83"/>
                    <a:pt x="357" y="42"/>
                    <a:pt x="344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61"/>
            <p:cNvSpPr>
              <a:spLocks/>
            </p:cNvSpPr>
            <p:nvPr/>
          </p:nvSpPr>
          <p:spPr bwMode="auto">
            <a:xfrm>
              <a:off x="5554191" y="3094922"/>
              <a:ext cx="1013898" cy="328379"/>
            </a:xfrm>
            <a:custGeom>
              <a:avLst/>
              <a:gdLst/>
              <a:ahLst/>
              <a:cxnLst>
                <a:cxn ang="0">
                  <a:pos x="493" y="53"/>
                </a:cxn>
                <a:cxn ang="0">
                  <a:pos x="429" y="5"/>
                </a:cxn>
                <a:cxn ang="0">
                  <a:pos x="298" y="82"/>
                </a:cxn>
                <a:cxn ang="0">
                  <a:pos x="154" y="68"/>
                </a:cxn>
                <a:cxn ang="0">
                  <a:pos x="0" y="158"/>
                </a:cxn>
              </a:cxnLst>
              <a:rect l="0" t="0" r="r" b="b"/>
              <a:pathLst>
                <a:path w="493" h="158">
                  <a:moveTo>
                    <a:pt x="493" y="53"/>
                  </a:moveTo>
                  <a:cubicBezTo>
                    <a:pt x="477" y="26"/>
                    <a:pt x="462" y="0"/>
                    <a:pt x="429" y="5"/>
                  </a:cubicBezTo>
                  <a:cubicBezTo>
                    <a:pt x="396" y="10"/>
                    <a:pt x="344" y="72"/>
                    <a:pt x="298" y="82"/>
                  </a:cubicBezTo>
                  <a:cubicBezTo>
                    <a:pt x="253" y="92"/>
                    <a:pt x="204" y="55"/>
                    <a:pt x="154" y="68"/>
                  </a:cubicBezTo>
                  <a:cubicBezTo>
                    <a:pt x="104" y="81"/>
                    <a:pt x="52" y="119"/>
                    <a:pt x="0" y="158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Line 62"/>
            <p:cNvSpPr>
              <a:spLocks noChangeShapeType="1"/>
            </p:cNvSpPr>
            <p:nvPr/>
          </p:nvSpPr>
          <p:spPr bwMode="auto">
            <a:xfrm>
              <a:off x="7267991" y="2411798"/>
              <a:ext cx="131830" cy="6232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Line 65"/>
            <p:cNvSpPr>
              <a:spLocks noChangeShapeType="1"/>
            </p:cNvSpPr>
            <p:nvPr/>
          </p:nvSpPr>
          <p:spPr bwMode="auto">
            <a:xfrm flipH="1">
              <a:off x="7625133" y="1302023"/>
              <a:ext cx="79098" cy="88687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Line 66"/>
            <p:cNvSpPr>
              <a:spLocks noChangeShapeType="1"/>
            </p:cNvSpPr>
            <p:nvPr/>
          </p:nvSpPr>
          <p:spPr bwMode="auto">
            <a:xfrm flipH="1" flipV="1">
              <a:off x="6002415" y="2634713"/>
              <a:ext cx="206135" cy="767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6361954" y="3713329"/>
              <a:ext cx="83892" cy="13902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0" y="21"/>
                </a:cxn>
                <a:cxn ang="0">
                  <a:pos x="0" y="67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29" y="5"/>
                    <a:pt x="17" y="10"/>
                    <a:pt x="10" y="21"/>
                  </a:cubicBezTo>
                  <a:cubicBezTo>
                    <a:pt x="4" y="32"/>
                    <a:pt x="2" y="50"/>
                    <a:pt x="0" y="67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Line 69"/>
            <p:cNvSpPr>
              <a:spLocks noChangeShapeType="1"/>
            </p:cNvSpPr>
            <p:nvPr/>
          </p:nvSpPr>
          <p:spPr bwMode="auto">
            <a:xfrm flipV="1">
              <a:off x="6937215" y="2411798"/>
              <a:ext cx="74304" cy="5513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Line 70"/>
            <p:cNvSpPr>
              <a:spLocks noChangeShapeType="1"/>
            </p:cNvSpPr>
            <p:nvPr/>
          </p:nvSpPr>
          <p:spPr bwMode="auto">
            <a:xfrm>
              <a:off x="6791004" y="2251205"/>
              <a:ext cx="0" cy="13422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Line 71"/>
            <p:cNvSpPr>
              <a:spLocks noChangeShapeType="1"/>
            </p:cNvSpPr>
            <p:nvPr/>
          </p:nvSpPr>
          <p:spPr bwMode="auto">
            <a:xfrm flipH="1">
              <a:off x="6460228" y="2656284"/>
              <a:ext cx="122242" cy="5033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Line 72"/>
            <p:cNvSpPr>
              <a:spLocks noChangeShapeType="1"/>
            </p:cNvSpPr>
            <p:nvPr/>
          </p:nvSpPr>
          <p:spPr bwMode="auto">
            <a:xfrm flipH="1" flipV="1">
              <a:off x="6906056" y="2706621"/>
              <a:ext cx="98273" cy="95877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Line 73"/>
            <p:cNvSpPr>
              <a:spLocks noChangeShapeType="1"/>
            </p:cNvSpPr>
            <p:nvPr/>
          </p:nvSpPr>
          <p:spPr bwMode="auto">
            <a:xfrm flipH="1" flipV="1">
              <a:off x="6002415" y="2634713"/>
              <a:ext cx="206135" cy="767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6469470" y="2358427"/>
              <a:ext cx="165135" cy="151421"/>
              <a:chOff x="4874420" y="1628668"/>
              <a:chExt cx="109370" cy="100287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V="1">
                <a:off x="4901350" y="1680965"/>
                <a:ext cx="59194" cy="1498"/>
              </a:xfrm>
              <a:prstGeom prst="line">
                <a:avLst/>
              </a:prstGeom>
              <a:ln w="158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4874420" y="1628668"/>
                <a:ext cx="109370" cy="10028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318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Targeting geometry</a:t>
            </a:r>
          </a:p>
          <a:p>
            <a:pPr lvl="1"/>
            <a:r>
              <a:rPr lang="cs-CZ" dirty="0"/>
              <a:t>Tetrahedral</a:t>
            </a:r>
          </a:p>
          <a:p>
            <a:pPr lvl="1"/>
            <a:r>
              <a:rPr lang="cs-CZ" dirty="0"/>
              <a:t>Square planar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3071321" y="3097350"/>
            <a:ext cx="2736304" cy="2923938"/>
            <a:chOff x="773113" y="939800"/>
            <a:chExt cx="2214562" cy="2331482"/>
          </a:xfrm>
        </p:grpSpPr>
        <p:grpSp>
          <p:nvGrpSpPr>
            <p:cNvPr id="146" name="Group 3"/>
            <p:cNvGrpSpPr>
              <a:grpSpLocks/>
            </p:cNvGrpSpPr>
            <p:nvPr/>
          </p:nvGrpSpPr>
          <p:grpSpPr bwMode="auto">
            <a:xfrm>
              <a:off x="773113" y="939800"/>
              <a:ext cx="2214562" cy="1874838"/>
              <a:chOff x="85" y="722"/>
              <a:chExt cx="1395" cy="1181"/>
            </a:xfrm>
          </p:grpSpPr>
          <p:sp>
            <p:nvSpPr>
              <p:cNvPr id="148" name="Rectangle 4"/>
              <p:cNvSpPr>
                <a:spLocks noChangeArrowheads="1"/>
              </p:cNvSpPr>
              <p:nvPr/>
            </p:nvSpPr>
            <p:spPr bwMode="auto">
              <a:xfrm>
                <a:off x="707" y="1273"/>
                <a:ext cx="11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err="1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Ti</a:t>
                </a:r>
                <a:endParaRPr lang="en-US" sz="1600" dirty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49" name="Rectangle 5"/>
              <p:cNvSpPr>
                <a:spLocks noChangeArrowheads="1"/>
              </p:cNvSpPr>
              <p:nvPr/>
            </p:nvSpPr>
            <p:spPr bwMode="auto">
              <a:xfrm>
                <a:off x="869" y="1423"/>
                <a:ext cx="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sp>
            <p:nvSpPr>
              <p:cNvPr id="150" name="Rectangle 6"/>
              <p:cNvSpPr>
                <a:spLocks noChangeArrowheads="1"/>
              </p:cNvSpPr>
              <p:nvPr/>
            </p:nvSpPr>
            <p:spPr bwMode="auto">
              <a:xfrm>
                <a:off x="740" y="1079"/>
                <a:ext cx="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sp>
            <p:nvSpPr>
              <p:cNvPr id="151" name="Line 7"/>
              <p:cNvSpPr>
                <a:spLocks noChangeShapeType="1"/>
              </p:cNvSpPr>
              <p:nvPr/>
            </p:nvSpPr>
            <p:spPr bwMode="auto">
              <a:xfrm flipV="1">
                <a:off x="845" y="1530"/>
                <a:ext cx="37" cy="8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2" name="Line 8"/>
              <p:cNvSpPr>
                <a:spLocks noChangeShapeType="1"/>
              </p:cNvSpPr>
              <p:nvPr/>
            </p:nvSpPr>
            <p:spPr bwMode="auto">
              <a:xfrm>
                <a:off x="782" y="1194"/>
                <a:ext cx="0" cy="7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3" name="Line 9"/>
              <p:cNvSpPr>
                <a:spLocks noChangeShapeType="1"/>
              </p:cNvSpPr>
              <p:nvPr/>
            </p:nvSpPr>
            <p:spPr bwMode="auto">
              <a:xfrm flipH="1">
                <a:off x="637" y="1373"/>
                <a:ext cx="73" cy="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4" name="Rectangle 10"/>
              <p:cNvSpPr>
                <a:spLocks noChangeArrowheads="1"/>
              </p:cNvSpPr>
              <p:nvPr/>
            </p:nvSpPr>
            <p:spPr bwMode="auto">
              <a:xfrm>
                <a:off x="545" y="1358"/>
                <a:ext cx="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grpSp>
            <p:nvGrpSpPr>
              <p:cNvPr id="155" name="Group 11"/>
              <p:cNvGrpSpPr>
                <a:grpSpLocks/>
              </p:cNvGrpSpPr>
              <p:nvPr/>
            </p:nvGrpSpPr>
            <p:grpSpPr bwMode="auto">
              <a:xfrm>
                <a:off x="933" y="850"/>
                <a:ext cx="203" cy="210"/>
                <a:chOff x="3686" y="851"/>
                <a:chExt cx="236" cy="241"/>
              </a:xfrm>
            </p:grpSpPr>
            <p:sp>
              <p:nvSpPr>
                <p:cNvPr id="212" name="Freeform 12"/>
                <p:cNvSpPr>
                  <a:spLocks/>
                </p:cNvSpPr>
                <p:nvPr/>
              </p:nvSpPr>
              <p:spPr bwMode="auto">
                <a:xfrm>
                  <a:off x="3686" y="851"/>
                  <a:ext cx="236" cy="241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1"/>
                    </a:cxn>
                    <a:cxn ang="0">
                      <a:pos x="177" y="241"/>
                    </a:cxn>
                    <a:cxn ang="0">
                      <a:pos x="236" y="182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1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1"/>
                      </a:lnTo>
                      <a:lnTo>
                        <a:pt x="177" y="241"/>
                      </a:lnTo>
                      <a:lnTo>
                        <a:pt x="236" y="182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3" name="Freeform 13"/>
                <p:cNvSpPr>
                  <a:spLocks/>
                </p:cNvSpPr>
                <p:nvPr/>
              </p:nvSpPr>
              <p:spPr bwMode="auto">
                <a:xfrm>
                  <a:off x="3686" y="851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  <a:cxn ang="0">
                      <a:pos x="59" y="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  <a:lnTo>
                        <a:pt x="59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C9E6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4" name="Freeform 14"/>
                <p:cNvSpPr>
                  <a:spLocks/>
                </p:cNvSpPr>
                <p:nvPr/>
              </p:nvSpPr>
              <p:spPr bwMode="auto">
                <a:xfrm>
                  <a:off x="3863" y="851"/>
                  <a:ext cx="59" cy="241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59" y="0"/>
                    </a:cxn>
                    <a:cxn ang="0">
                      <a:pos x="59" y="182"/>
                    </a:cxn>
                    <a:cxn ang="0">
                      <a:pos x="0" y="241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59" h="241">
                      <a:moveTo>
                        <a:pt x="0" y="59"/>
                      </a:moveTo>
                      <a:lnTo>
                        <a:pt x="59" y="0"/>
                      </a:lnTo>
                      <a:lnTo>
                        <a:pt x="59" y="182"/>
                      </a:lnTo>
                      <a:lnTo>
                        <a:pt x="0" y="241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96B4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5" name="Freeform 15"/>
                <p:cNvSpPr>
                  <a:spLocks/>
                </p:cNvSpPr>
                <p:nvPr/>
              </p:nvSpPr>
              <p:spPr bwMode="auto">
                <a:xfrm>
                  <a:off x="3686" y="851"/>
                  <a:ext cx="236" cy="241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1"/>
                    </a:cxn>
                    <a:cxn ang="0">
                      <a:pos x="177" y="241"/>
                    </a:cxn>
                    <a:cxn ang="0">
                      <a:pos x="236" y="182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1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1"/>
                      </a:lnTo>
                      <a:lnTo>
                        <a:pt x="177" y="241"/>
                      </a:lnTo>
                      <a:lnTo>
                        <a:pt x="236" y="182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6" name="Freeform 16"/>
                <p:cNvSpPr>
                  <a:spLocks/>
                </p:cNvSpPr>
                <p:nvPr/>
              </p:nvSpPr>
              <p:spPr bwMode="auto">
                <a:xfrm>
                  <a:off x="3686" y="851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7" name="Line 17"/>
                <p:cNvSpPr>
                  <a:spLocks noChangeShapeType="1"/>
                </p:cNvSpPr>
                <p:nvPr/>
              </p:nvSpPr>
              <p:spPr bwMode="auto">
                <a:xfrm>
                  <a:off x="3863" y="910"/>
                  <a:ext cx="0" cy="18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56" name="Group 18"/>
              <p:cNvGrpSpPr>
                <a:grpSpLocks/>
              </p:cNvGrpSpPr>
              <p:nvPr/>
            </p:nvGrpSpPr>
            <p:grpSpPr bwMode="auto">
              <a:xfrm>
                <a:off x="302" y="1168"/>
                <a:ext cx="202" cy="208"/>
                <a:chOff x="2951" y="1217"/>
                <a:chExt cx="235" cy="240"/>
              </a:xfrm>
            </p:grpSpPr>
            <p:sp>
              <p:nvSpPr>
                <p:cNvPr id="206" name="Freeform 19"/>
                <p:cNvSpPr>
                  <a:spLocks/>
                </p:cNvSpPr>
                <p:nvPr/>
              </p:nvSpPr>
              <p:spPr bwMode="auto">
                <a:xfrm>
                  <a:off x="2951" y="1217"/>
                  <a:ext cx="235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5" y="181"/>
                    </a:cxn>
                    <a:cxn ang="0">
                      <a:pos x="235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5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5" y="181"/>
                      </a:lnTo>
                      <a:lnTo>
                        <a:pt x="235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7" name="Freeform 20"/>
                <p:cNvSpPr>
                  <a:spLocks/>
                </p:cNvSpPr>
                <p:nvPr/>
              </p:nvSpPr>
              <p:spPr bwMode="auto">
                <a:xfrm>
                  <a:off x="2951" y="1217"/>
                  <a:ext cx="235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5" y="0"/>
                    </a:cxn>
                    <a:cxn ang="0">
                      <a:pos x="59" y="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235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5" y="0"/>
                      </a:lnTo>
                      <a:lnTo>
                        <a:pt x="59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C9E6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8" name="Freeform 21"/>
                <p:cNvSpPr>
                  <a:spLocks/>
                </p:cNvSpPr>
                <p:nvPr/>
              </p:nvSpPr>
              <p:spPr bwMode="auto">
                <a:xfrm>
                  <a:off x="3128" y="1217"/>
                  <a:ext cx="58" cy="240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58" y="0"/>
                    </a:cxn>
                    <a:cxn ang="0">
                      <a:pos x="58" y="181"/>
                    </a:cxn>
                    <a:cxn ang="0">
                      <a:pos x="0" y="24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58" h="240">
                      <a:moveTo>
                        <a:pt x="0" y="59"/>
                      </a:moveTo>
                      <a:lnTo>
                        <a:pt x="58" y="0"/>
                      </a:lnTo>
                      <a:lnTo>
                        <a:pt x="58" y="181"/>
                      </a:lnTo>
                      <a:lnTo>
                        <a:pt x="0" y="24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96B4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9" name="Freeform 22"/>
                <p:cNvSpPr>
                  <a:spLocks/>
                </p:cNvSpPr>
                <p:nvPr/>
              </p:nvSpPr>
              <p:spPr bwMode="auto">
                <a:xfrm>
                  <a:off x="2951" y="1217"/>
                  <a:ext cx="235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5" y="181"/>
                    </a:cxn>
                    <a:cxn ang="0">
                      <a:pos x="235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5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5" y="181"/>
                      </a:lnTo>
                      <a:lnTo>
                        <a:pt x="235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0" name="Freeform 23"/>
                <p:cNvSpPr>
                  <a:spLocks/>
                </p:cNvSpPr>
                <p:nvPr/>
              </p:nvSpPr>
              <p:spPr bwMode="auto">
                <a:xfrm>
                  <a:off x="2951" y="1217"/>
                  <a:ext cx="235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5" y="0"/>
                    </a:cxn>
                  </a:cxnLst>
                  <a:rect l="0" t="0" r="r" b="b"/>
                  <a:pathLst>
                    <a:path w="235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5" y="0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1" name="Line 24"/>
                <p:cNvSpPr>
                  <a:spLocks noChangeShapeType="1"/>
                </p:cNvSpPr>
                <p:nvPr/>
              </p:nvSpPr>
              <p:spPr bwMode="auto">
                <a:xfrm>
                  <a:off x="3128" y="1276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57" name="Group 25"/>
              <p:cNvGrpSpPr>
                <a:grpSpLocks/>
              </p:cNvGrpSpPr>
              <p:nvPr/>
            </p:nvGrpSpPr>
            <p:grpSpPr bwMode="auto">
              <a:xfrm>
                <a:off x="639" y="1616"/>
                <a:ext cx="202" cy="208"/>
                <a:chOff x="3343" y="1733"/>
                <a:chExt cx="236" cy="240"/>
              </a:xfrm>
            </p:grpSpPr>
            <p:sp>
              <p:nvSpPr>
                <p:cNvPr id="200" name="Freeform 26"/>
                <p:cNvSpPr>
                  <a:spLocks/>
                </p:cNvSpPr>
                <p:nvPr/>
              </p:nvSpPr>
              <p:spPr bwMode="auto">
                <a:xfrm>
                  <a:off x="3343" y="1733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6" y="181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6" y="181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1" name="Freeform 27"/>
                <p:cNvSpPr>
                  <a:spLocks/>
                </p:cNvSpPr>
                <p:nvPr/>
              </p:nvSpPr>
              <p:spPr bwMode="auto">
                <a:xfrm>
                  <a:off x="3343" y="1733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  <a:cxn ang="0">
                      <a:pos x="59" y="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  <a:lnTo>
                        <a:pt x="59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C9E6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2" name="Freeform 28"/>
                <p:cNvSpPr>
                  <a:spLocks/>
                </p:cNvSpPr>
                <p:nvPr/>
              </p:nvSpPr>
              <p:spPr bwMode="auto">
                <a:xfrm>
                  <a:off x="3520" y="1733"/>
                  <a:ext cx="59" cy="240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59" y="0"/>
                    </a:cxn>
                    <a:cxn ang="0">
                      <a:pos x="59" y="181"/>
                    </a:cxn>
                    <a:cxn ang="0">
                      <a:pos x="0" y="24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59" h="240">
                      <a:moveTo>
                        <a:pt x="0" y="59"/>
                      </a:moveTo>
                      <a:lnTo>
                        <a:pt x="59" y="0"/>
                      </a:lnTo>
                      <a:lnTo>
                        <a:pt x="59" y="181"/>
                      </a:lnTo>
                      <a:lnTo>
                        <a:pt x="0" y="24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96B4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3" name="Freeform 29"/>
                <p:cNvSpPr>
                  <a:spLocks/>
                </p:cNvSpPr>
                <p:nvPr/>
              </p:nvSpPr>
              <p:spPr bwMode="auto">
                <a:xfrm>
                  <a:off x="3343" y="1733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6" y="181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6" y="181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4" name="Freeform 30"/>
                <p:cNvSpPr>
                  <a:spLocks/>
                </p:cNvSpPr>
                <p:nvPr/>
              </p:nvSpPr>
              <p:spPr bwMode="auto">
                <a:xfrm>
                  <a:off x="3343" y="1733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5" name="Line 31"/>
                <p:cNvSpPr>
                  <a:spLocks noChangeShapeType="1"/>
                </p:cNvSpPr>
                <p:nvPr/>
              </p:nvSpPr>
              <p:spPr bwMode="auto">
                <a:xfrm>
                  <a:off x="3520" y="1792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58" name="Group 32"/>
              <p:cNvGrpSpPr>
                <a:grpSpLocks/>
              </p:cNvGrpSpPr>
              <p:nvPr/>
            </p:nvGrpSpPr>
            <p:grpSpPr bwMode="auto">
              <a:xfrm>
                <a:off x="1035" y="1304"/>
                <a:ext cx="203" cy="209"/>
                <a:chOff x="3805" y="1380"/>
                <a:chExt cx="236" cy="240"/>
              </a:xfrm>
            </p:grpSpPr>
            <p:sp>
              <p:nvSpPr>
                <p:cNvPr id="194" name="Freeform 33"/>
                <p:cNvSpPr>
                  <a:spLocks/>
                </p:cNvSpPr>
                <p:nvPr/>
              </p:nvSpPr>
              <p:spPr bwMode="auto">
                <a:xfrm>
                  <a:off x="3805" y="1380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177" y="0"/>
                    </a:cxn>
                    <a:cxn ang="0">
                      <a:pos x="236" y="59"/>
                    </a:cxn>
                    <a:cxn ang="0">
                      <a:pos x="236" y="240"/>
                    </a:cxn>
                    <a:cxn ang="0">
                      <a:pos x="59" y="240"/>
                    </a:cxn>
                    <a:cxn ang="0">
                      <a:pos x="0" y="181"/>
                    </a:cxn>
                    <a:cxn ang="0">
                      <a:pos x="0" y="0"/>
                    </a:cxn>
                    <a:cxn ang="0">
                      <a:pos x="177" y="0"/>
                    </a:cxn>
                  </a:cxnLst>
                  <a:rect l="0" t="0" r="r" b="b"/>
                  <a:pathLst>
                    <a:path w="236" h="240">
                      <a:moveTo>
                        <a:pt x="177" y="0"/>
                      </a:moveTo>
                      <a:lnTo>
                        <a:pt x="236" y="59"/>
                      </a:lnTo>
                      <a:lnTo>
                        <a:pt x="236" y="240"/>
                      </a:lnTo>
                      <a:lnTo>
                        <a:pt x="59" y="240"/>
                      </a:lnTo>
                      <a:lnTo>
                        <a:pt x="0" y="181"/>
                      </a:lnTo>
                      <a:lnTo>
                        <a:pt x="0" y="0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5" name="Freeform 34"/>
                <p:cNvSpPr>
                  <a:spLocks/>
                </p:cNvSpPr>
                <p:nvPr/>
              </p:nvSpPr>
              <p:spPr bwMode="auto">
                <a:xfrm>
                  <a:off x="3805" y="1380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236" y="59"/>
                    </a:cxn>
                    <a:cxn ang="0">
                      <a:pos x="59" y="59"/>
                    </a:cxn>
                    <a:cxn ang="0">
                      <a:pos x="0" y="0"/>
                    </a:cxn>
                    <a:cxn ang="0">
                      <a:pos x="177" y="0"/>
                    </a:cxn>
                    <a:cxn ang="0">
                      <a:pos x="236" y="59"/>
                    </a:cxn>
                  </a:cxnLst>
                  <a:rect l="0" t="0" r="r" b="b"/>
                  <a:pathLst>
                    <a:path w="236" h="59">
                      <a:moveTo>
                        <a:pt x="236" y="59"/>
                      </a:moveTo>
                      <a:lnTo>
                        <a:pt x="59" y="59"/>
                      </a:lnTo>
                      <a:lnTo>
                        <a:pt x="0" y="0"/>
                      </a:lnTo>
                      <a:lnTo>
                        <a:pt x="177" y="0"/>
                      </a:lnTo>
                      <a:lnTo>
                        <a:pt x="236" y="59"/>
                      </a:lnTo>
                      <a:close/>
                    </a:path>
                  </a:pathLst>
                </a:custGeom>
                <a:solidFill>
                  <a:srgbClr val="C9E6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6" name="Freeform 35"/>
                <p:cNvSpPr>
                  <a:spLocks/>
                </p:cNvSpPr>
                <p:nvPr/>
              </p:nvSpPr>
              <p:spPr bwMode="auto">
                <a:xfrm>
                  <a:off x="3805" y="1380"/>
                  <a:ext cx="59" cy="240"/>
                </a:xfrm>
                <a:custGeom>
                  <a:avLst/>
                  <a:gdLst/>
                  <a:ahLst/>
                  <a:cxnLst>
                    <a:cxn ang="0">
                      <a:pos x="59" y="59"/>
                    </a:cxn>
                    <a:cxn ang="0">
                      <a:pos x="0" y="0"/>
                    </a:cxn>
                    <a:cxn ang="0">
                      <a:pos x="0" y="181"/>
                    </a:cxn>
                    <a:cxn ang="0">
                      <a:pos x="59" y="240"/>
                    </a:cxn>
                    <a:cxn ang="0">
                      <a:pos x="59" y="59"/>
                    </a:cxn>
                  </a:cxnLst>
                  <a:rect l="0" t="0" r="r" b="b"/>
                  <a:pathLst>
                    <a:path w="59" h="240">
                      <a:moveTo>
                        <a:pt x="59" y="59"/>
                      </a:moveTo>
                      <a:lnTo>
                        <a:pt x="0" y="0"/>
                      </a:lnTo>
                      <a:lnTo>
                        <a:pt x="0" y="181"/>
                      </a:lnTo>
                      <a:lnTo>
                        <a:pt x="59" y="24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96B4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7" name="Freeform 36"/>
                <p:cNvSpPr>
                  <a:spLocks/>
                </p:cNvSpPr>
                <p:nvPr/>
              </p:nvSpPr>
              <p:spPr bwMode="auto">
                <a:xfrm>
                  <a:off x="3805" y="1380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177" y="0"/>
                    </a:cxn>
                    <a:cxn ang="0">
                      <a:pos x="236" y="59"/>
                    </a:cxn>
                    <a:cxn ang="0">
                      <a:pos x="236" y="240"/>
                    </a:cxn>
                    <a:cxn ang="0">
                      <a:pos x="59" y="240"/>
                    </a:cxn>
                    <a:cxn ang="0">
                      <a:pos x="0" y="181"/>
                    </a:cxn>
                    <a:cxn ang="0">
                      <a:pos x="0" y="0"/>
                    </a:cxn>
                    <a:cxn ang="0">
                      <a:pos x="177" y="0"/>
                    </a:cxn>
                  </a:cxnLst>
                  <a:rect l="0" t="0" r="r" b="b"/>
                  <a:pathLst>
                    <a:path w="236" h="240">
                      <a:moveTo>
                        <a:pt x="177" y="0"/>
                      </a:moveTo>
                      <a:lnTo>
                        <a:pt x="236" y="59"/>
                      </a:lnTo>
                      <a:lnTo>
                        <a:pt x="236" y="240"/>
                      </a:lnTo>
                      <a:lnTo>
                        <a:pt x="59" y="240"/>
                      </a:lnTo>
                      <a:lnTo>
                        <a:pt x="0" y="181"/>
                      </a:lnTo>
                      <a:lnTo>
                        <a:pt x="0" y="0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8" name="Freeform 37"/>
                <p:cNvSpPr>
                  <a:spLocks/>
                </p:cNvSpPr>
                <p:nvPr/>
              </p:nvSpPr>
              <p:spPr bwMode="auto">
                <a:xfrm>
                  <a:off x="3805" y="1380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236" y="59"/>
                    </a:cxn>
                    <a:cxn ang="0">
                      <a:pos x="59" y="5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6" h="59">
                      <a:moveTo>
                        <a:pt x="236" y="59"/>
                      </a:moveTo>
                      <a:lnTo>
                        <a:pt x="59" y="5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9" name="Line 38"/>
                <p:cNvSpPr>
                  <a:spLocks noChangeShapeType="1"/>
                </p:cNvSpPr>
                <p:nvPr/>
              </p:nvSpPr>
              <p:spPr bwMode="auto">
                <a:xfrm>
                  <a:off x="3864" y="1439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59" name="Oval 39"/>
              <p:cNvSpPr>
                <a:spLocks noChangeArrowheads="1"/>
              </p:cNvSpPr>
              <p:nvPr/>
            </p:nvSpPr>
            <p:spPr bwMode="auto">
              <a:xfrm>
                <a:off x="85" y="722"/>
                <a:ext cx="1395" cy="1181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0" name="Freeform 40"/>
              <p:cNvSpPr>
                <a:spLocks/>
              </p:cNvSpPr>
              <p:nvPr/>
            </p:nvSpPr>
            <p:spPr bwMode="auto">
              <a:xfrm>
                <a:off x="112" y="1371"/>
                <a:ext cx="196" cy="115"/>
              </a:xfrm>
              <a:custGeom>
                <a:avLst/>
                <a:gdLst/>
                <a:ahLst/>
                <a:cxnLst>
                  <a:cxn ang="0">
                    <a:pos x="228" y="0"/>
                  </a:cxn>
                  <a:cxn ang="0">
                    <a:pos x="181" y="54"/>
                  </a:cxn>
                  <a:cxn ang="0">
                    <a:pos x="122" y="67"/>
                  </a:cxn>
                  <a:cxn ang="0">
                    <a:pos x="70" y="119"/>
                  </a:cxn>
                  <a:cxn ang="0">
                    <a:pos x="0" y="132"/>
                  </a:cxn>
                </a:cxnLst>
                <a:rect l="0" t="0" r="r" b="b"/>
                <a:pathLst>
                  <a:path w="228" h="132">
                    <a:moveTo>
                      <a:pt x="228" y="0"/>
                    </a:moveTo>
                    <a:cubicBezTo>
                      <a:pt x="220" y="9"/>
                      <a:pt x="199" y="43"/>
                      <a:pt x="181" y="54"/>
                    </a:cubicBezTo>
                    <a:cubicBezTo>
                      <a:pt x="163" y="66"/>
                      <a:pt x="141" y="56"/>
                      <a:pt x="122" y="67"/>
                    </a:cubicBezTo>
                    <a:cubicBezTo>
                      <a:pt x="103" y="79"/>
                      <a:pt x="90" y="109"/>
                      <a:pt x="70" y="119"/>
                    </a:cubicBezTo>
                    <a:cubicBezTo>
                      <a:pt x="50" y="129"/>
                      <a:pt x="25" y="130"/>
                      <a:pt x="0" y="132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1" name="Freeform 41"/>
              <p:cNvSpPr>
                <a:spLocks/>
              </p:cNvSpPr>
              <p:nvPr/>
            </p:nvSpPr>
            <p:spPr bwMode="auto">
              <a:xfrm>
                <a:off x="236" y="949"/>
                <a:ext cx="120" cy="216"/>
              </a:xfrm>
              <a:custGeom>
                <a:avLst/>
                <a:gdLst/>
                <a:ahLst/>
                <a:cxnLst>
                  <a:cxn ang="0">
                    <a:pos x="134" y="243"/>
                  </a:cxn>
                  <a:cxn ang="0">
                    <a:pos x="121" y="145"/>
                  </a:cxn>
                  <a:cxn ang="0">
                    <a:pos x="51" y="109"/>
                  </a:cxn>
                  <a:cxn ang="0">
                    <a:pos x="23" y="31"/>
                  </a:cxn>
                  <a:cxn ang="0">
                    <a:pos x="0" y="0"/>
                  </a:cxn>
                </a:cxnLst>
                <a:rect l="0" t="0" r="r" b="b"/>
                <a:pathLst>
                  <a:path w="135" h="243">
                    <a:moveTo>
                      <a:pt x="134" y="243"/>
                    </a:moveTo>
                    <a:cubicBezTo>
                      <a:pt x="134" y="205"/>
                      <a:pt x="135" y="167"/>
                      <a:pt x="121" y="145"/>
                    </a:cubicBezTo>
                    <a:cubicBezTo>
                      <a:pt x="107" y="123"/>
                      <a:pt x="68" y="128"/>
                      <a:pt x="51" y="109"/>
                    </a:cubicBezTo>
                    <a:cubicBezTo>
                      <a:pt x="35" y="90"/>
                      <a:pt x="31" y="49"/>
                      <a:pt x="23" y="31"/>
                    </a:cubicBezTo>
                    <a:cubicBezTo>
                      <a:pt x="14" y="13"/>
                      <a:pt x="6" y="6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2" name="Line 42"/>
              <p:cNvSpPr>
                <a:spLocks noChangeShapeType="1"/>
              </p:cNvSpPr>
              <p:nvPr/>
            </p:nvSpPr>
            <p:spPr bwMode="auto">
              <a:xfrm flipH="1">
                <a:off x="1129" y="819"/>
                <a:ext cx="33" cy="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3" name="Freeform 43"/>
              <p:cNvSpPr>
                <a:spLocks/>
              </p:cNvSpPr>
              <p:nvPr/>
            </p:nvSpPr>
            <p:spPr bwMode="auto">
              <a:xfrm>
                <a:off x="1137" y="983"/>
                <a:ext cx="231" cy="4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97" y="50"/>
                  </a:cxn>
                  <a:cxn ang="0">
                    <a:pos x="163" y="7"/>
                  </a:cxn>
                  <a:cxn ang="0">
                    <a:pos x="269" y="9"/>
                  </a:cxn>
                </a:cxnLst>
                <a:rect l="0" t="0" r="r" b="b"/>
                <a:pathLst>
                  <a:path w="269" h="54">
                    <a:moveTo>
                      <a:pt x="0" y="30"/>
                    </a:moveTo>
                    <a:cubicBezTo>
                      <a:pt x="35" y="42"/>
                      <a:pt x="70" y="54"/>
                      <a:pt x="97" y="50"/>
                    </a:cubicBezTo>
                    <a:cubicBezTo>
                      <a:pt x="124" y="47"/>
                      <a:pt x="135" y="13"/>
                      <a:pt x="163" y="7"/>
                    </a:cubicBezTo>
                    <a:cubicBezTo>
                      <a:pt x="192" y="0"/>
                      <a:pt x="230" y="4"/>
                      <a:pt x="269" y="9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4" name="Freeform 44"/>
              <p:cNvSpPr>
                <a:spLocks/>
              </p:cNvSpPr>
              <p:nvPr/>
            </p:nvSpPr>
            <p:spPr bwMode="auto">
              <a:xfrm>
                <a:off x="1224" y="1513"/>
                <a:ext cx="144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41"/>
                  </a:cxn>
                  <a:cxn ang="0">
                    <a:pos x="111" y="119"/>
                  </a:cxn>
                  <a:cxn ang="0">
                    <a:pos x="168" y="137"/>
                  </a:cxn>
                </a:cxnLst>
                <a:rect l="0" t="0" r="r" b="b"/>
                <a:pathLst>
                  <a:path w="168" h="137">
                    <a:moveTo>
                      <a:pt x="0" y="0"/>
                    </a:moveTo>
                    <a:cubicBezTo>
                      <a:pt x="44" y="10"/>
                      <a:pt x="88" y="22"/>
                      <a:pt x="106" y="41"/>
                    </a:cubicBezTo>
                    <a:cubicBezTo>
                      <a:pt x="124" y="61"/>
                      <a:pt x="101" y="103"/>
                      <a:pt x="111" y="119"/>
                    </a:cubicBezTo>
                    <a:cubicBezTo>
                      <a:pt x="122" y="134"/>
                      <a:pt x="145" y="135"/>
                      <a:pt x="168" y="137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5" name="Freeform 45"/>
              <p:cNvSpPr>
                <a:spLocks/>
              </p:cNvSpPr>
              <p:nvPr/>
            </p:nvSpPr>
            <p:spPr bwMode="auto">
              <a:xfrm>
                <a:off x="1237" y="1270"/>
                <a:ext cx="242" cy="8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104" y="13"/>
                  </a:cxn>
                  <a:cxn ang="0">
                    <a:pos x="208" y="24"/>
                  </a:cxn>
                  <a:cxn ang="0">
                    <a:pos x="282" y="0"/>
                  </a:cxn>
                </a:cxnLst>
                <a:rect l="0" t="0" r="r" b="b"/>
                <a:pathLst>
                  <a:path w="282" h="101">
                    <a:moveTo>
                      <a:pt x="0" y="101"/>
                    </a:moveTo>
                    <a:cubicBezTo>
                      <a:pt x="34" y="63"/>
                      <a:pt x="69" y="26"/>
                      <a:pt x="104" y="13"/>
                    </a:cubicBezTo>
                    <a:cubicBezTo>
                      <a:pt x="139" y="0"/>
                      <a:pt x="179" y="25"/>
                      <a:pt x="208" y="24"/>
                    </a:cubicBezTo>
                    <a:cubicBezTo>
                      <a:pt x="237" y="22"/>
                      <a:pt x="259" y="11"/>
                      <a:pt x="282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6" name="Freeform 46"/>
              <p:cNvSpPr>
                <a:spLocks/>
              </p:cNvSpPr>
              <p:nvPr/>
            </p:nvSpPr>
            <p:spPr bwMode="auto">
              <a:xfrm>
                <a:off x="1087" y="1059"/>
                <a:ext cx="99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70"/>
                  </a:cxn>
                  <a:cxn ang="0">
                    <a:pos x="92" y="176"/>
                  </a:cxn>
                  <a:cxn ang="0">
                    <a:pos x="116" y="286"/>
                  </a:cxn>
                </a:cxnLst>
                <a:rect l="0" t="0" r="r" b="b"/>
                <a:pathLst>
                  <a:path w="116" h="286">
                    <a:moveTo>
                      <a:pt x="0" y="0"/>
                    </a:moveTo>
                    <a:cubicBezTo>
                      <a:pt x="32" y="20"/>
                      <a:pt x="64" y="41"/>
                      <a:pt x="79" y="70"/>
                    </a:cubicBezTo>
                    <a:cubicBezTo>
                      <a:pt x="95" y="100"/>
                      <a:pt x="86" y="140"/>
                      <a:pt x="92" y="176"/>
                    </a:cubicBezTo>
                    <a:cubicBezTo>
                      <a:pt x="98" y="212"/>
                      <a:pt x="107" y="249"/>
                      <a:pt x="116" y="286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flipH="1">
                <a:off x="841" y="1061"/>
                <a:ext cx="92" cy="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68" name="Group 48"/>
              <p:cNvGrpSpPr>
                <a:grpSpLocks/>
              </p:cNvGrpSpPr>
              <p:nvPr/>
            </p:nvGrpSpPr>
            <p:grpSpPr bwMode="auto">
              <a:xfrm>
                <a:off x="553" y="819"/>
                <a:ext cx="202" cy="208"/>
                <a:chOff x="3243" y="821"/>
                <a:chExt cx="236" cy="240"/>
              </a:xfrm>
            </p:grpSpPr>
            <p:sp>
              <p:nvSpPr>
                <p:cNvPr id="188" name="Freeform 49"/>
                <p:cNvSpPr>
                  <a:spLocks/>
                </p:cNvSpPr>
                <p:nvPr/>
              </p:nvSpPr>
              <p:spPr bwMode="auto">
                <a:xfrm>
                  <a:off x="3243" y="821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6" y="181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6" y="181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89" name="Freeform 50"/>
                <p:cNvSpPr>
                  <a:spLocks/>
                </p:cNvSpPr>
                <p:nvPr/>
              </p:nvSpPr>
              <p:spPr bwMode="auto">
                <a:xfrm>
                  <a:off x="3243" y="821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  <a:cxn ang="0">
                      <a:pos x="59" y="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  <a:lnTo>
                        <a:pt x="59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C9E6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0" name="Freeform 51"/>
                <p:cNvSpPr>
                  <a:spLocks/>
                </p:cNvSpPr>
                <p:nvPr/>
              </p:nvSpPr>
              <p:spPr bwMode="auto">
                <a:xfrm>
                  <a:off x="3420" y="821"/>
                  <a:ext cx="59" cy="240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59" y="0"/>
                    </a:cxn>
                    <a:cxn ang="0">
                      <a:pos x="59" y="181"/>
                    </a:cxn>
                    <a:cxn ang="0">
                      <a:pos x="0" y="24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59" h="240">
                      <a:moveTo>
                        <a:pt x="0" y="59"/>
                      </a:moveTo>
                      <a:lnTo>
                        <a:pt x="59" y="0"/>
                      </a:lnTo>
                      <a:lnTo>
                        <a:pt x="59" y="181"/>
                      </a:lnTo>
                      <a:lnTo>
                        <a:pt x="0" y="24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96B4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1" name="Freeform 52"/>
                <p:cNvSpPr>
                  <a:spLocks/>
                </p:cNvSpPr>
                <p:nvPr/>
              </p:nvSpPr>
              <p:spPr bwMode="auto">
                <a:xfrm>
                  <a:off x="3243" y="821"/>
                  <a:ext cx="236" cy="24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59"/>
                    </a:cxn>
                    <a:cxn ang="0">
                      <a:pos x="0" y="240"/>
                    </a:cxn>
                    <a:cxn ang="0">
                      <a:pos x="177" y="240"/>
                    </a:cxn>
                    <a:cxn ang="0">
                      <a:pos x="236" y="181"/>
                    </a:cxn>
                    <a:cxn ang="0">
                      <a:pos x="236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236" h="240">
                      <a:moveTo>
                        <a:pt x="59" y="0"/>
                      </a:moveTo>
                      <a:lnTo>
                        <a:pt x="0" y="59"/>
                      </a:lnTo>
                      <a:lnTo>
                        <a:pt x="0" y="240"/>
                      </a:lnTo>
                      <a:lnTo>
                        <a:pt x="177" y="240"/>
                      </a:lnTo>
                      <a:lnTo>
                        <a:pt x="236" y="181"/>
                      </a:lnTo>
                      <a:lnTo>
                        <a:pt x="236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2" name="Freeform 53"/>
                <p:cNvSpPr>
                  <a:spLocks/>
                </p:cNvSpPr>
                <p:nvPr/>
              </p:nvSpPr>
              <p:spPr bwMode="auto">
                <a:xfrm>
                  <a:off x="3243" y="821"/>
                  <a:ext cx="236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77" y="59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59">
                      <a:moveTo>
                        <a:pt x="0" y="59"/>
                      </a:moveTo>
                      <a:lnTo>
                        <a:pt x="177" y="59"/>
                      </a:lnTo>
                      <a:lnTo>
                        <a:pt x="236" y="0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93" name="Line 54"/>
                <p:cNvSpPr>
                  <a:spLocks noChangeShapeType="1"/>
                </p:cNvSpPr>
                <p:nvPr/>
              </p:nvSpPr>
              <p:spPr bwMode="auto">
                <a:xfrm>
                  <a:off x="3420" y="880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69" name="Freeform 55"/>
              <p:cNvSpPr>
                <a:spLocks/>
              </p:cNvSpPr>
              <p:nvPr/>
            </p:nvSpPr>
            <p:spPr bwMode="auto">
              <a:xfrm>
                <a:off x="502" y="1027"/>
                <a:ext cx="56" cy="139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44" y="96"/>
                  </a:cxn>
                  <a:cxn ang="0">
                    <a:pos x="17" y="46"/>
                  </a:cxn>
                  <a:cxn ang="0">
                    <a:pos x="65" y="0"/>
                  </a:cxn>
                </a:cxnLst>
                <a:rect l="0" t="0" r="r" b="b"/>
                <a:pathLst>
                  <a:path w="65" h="160">
                    <a:moveTo>
                      <a:pt x="0" y="160"/>
                    </a:moveTo>
                    <a:cubicBezTo>
                      <a:pt x="21" y="137"/>
                      <a:pt x="41" y="115"/>
                      <a:pt x="44" y="96"/>
                    </a:cubicBezTo>
                    <a:cubicBezTo>
                      <a:pt x="46" y="77"/>
                      <a:pt x="13" y="62"/>
                      <a:pt x="17" y="46"/>
                    </a:cubicBezTo>
                    <a:cubicBezTo>
                      <a:pt x="21" y="31"/>
                      <a:pt x="42" y="15"/>
                      <a:pt x="65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0" name="Freeform 56"/>
              <p:cNvSpPr>
                <a:spLocks/>
              </p:cNvSpPr>
              <p:nvPr/>
            </p:nvSpPr>
            <p:spPr bwMode="auto">
              <a:xfrm>
                <a:off x="756" y="820"/>
                <a:ext cx="175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62"/>
                  </a:cxn>
                  <a:cxn ang="0">
                    <a:pos x="138" y="57"/>
                  </a:cxn>
                  <a:cxn ang="0">
                    <a:pos x="203" y="93"/>
                  </a:cxn>
                </a:cxnLst>
                <a:rect l="0" t="0" r="r" b="b"/>
                <a:pathLst>
                  <a:path w="203" h="93">
                    <a:moveTo>
                      <a:pt x="0" y="0"/>
                    </a:moveTo>
                    <a:cubicBezTo>
                      <a:pt x="17" y="26"/>
                      <a:pt x="35" y="52"/>
                      <a:pt x="59" y="62"/>
                    </a:cubicBezTo>
                    <a:cubicBezTo>
                      <a:pt x="82" y="72"/>
                      <a:pt x="114" y="52"/>
                      <a:pt x="138" y="57"/>
                    </a:cubicBezTo>
                    <a:cubicBezTo>
                      <a:pt x="162" y="62"/>
                      <a:pt x="183" y="77"/>
                      <a:pt x="203" y="93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1" name="Line 57"/>
              <p:cNvSpPr>
                <a:spLocks noChangeShapeType="1"/>
              </p:cNvSpPr>
              <p:nvPr/>
            </p:nvSpPr>
            <p:spPr bwMode="auto">
              <a:xfrm flipH="1" flipV="1">
                <a:off x="452" y="1375"/>
                <a:ext cx="8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2" name="Freeform 58"/>
              <p:cNvSpPr>
                <a:spLocks/>
              </p:cNvSpPr>
              <p:nvPr/>
            </p:nvSpPr>
            <p:spPr bwMode="auto">
              <a:xfrm>
                <a:off x="602" y="1825"/>
                <a:ext cx="35" cy="5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0" y="21"/>
                  </a:cxn>
                  <a:cxn ang="0">
                    <a:pos x="0" y="67"/>
                  </a:cxn>
                </a:cxnLst>
                <a:rect l="0" t="0" r="r" b="b"/>
                <a:pathLst>
                  <a:path w="41" h="67">
                    <a:moveTo>
                      <a:pt x="41" y="0"/>
                    </a:moveTo>
                    <a:cubicBezTo>
                      <a:pt x="29" y="5"/>
                      <a:pt x="17" y="10"/>
                      <a:pt x="10" y="21"/>
                    </a:cubicBezTo>
                    <a:cubicBezTo>
                      <a:pt x="4" y="32"/>
                      <a:pt x="2" y="50"/>
                      <a:pt x="0" y="67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3" name="Freeform 59"/>
              <p:cNvSpPr>
                <a:spLocks/>
              </p:cNvSpPr>
              <p:nvPr/>
            </p:nvSpPr>
            <p:spPr bwMode="auto">
              <a:xfrm>
                <a:off x="844" y="1750"/>
                <a:ext cx="303" cy="6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6" y="7"/>
                  </a:cxn>
                  <a:cxn ang="0">
                    <a:pos x="221" y="63"/>
                  </a:cxn>
                  <a:cxn ang="0">
                    <a:pos x="353" y="76"/>
                  </a:cxn>
                </a:cxnLst>
                <a:rect l="0" t="0" r="r" b="b"/>
                <a:pathLst>
                  <a:path w="353" h="76">
                    <a:moveTo>
                      <a:pt x="0" y="24"/>
                    </a:moveTo>
                    <a:cubicBezTo>
                      <a:pt x="44" y="12"/>
                      <a:pt x="89" y="0"/>
                      <a:pt x="126" y="7"/>
                    </a:cubicBezTo>
                    <a:cubicBezTo>
                      <a:pt x="163" y="13"/>
                      <a:pt x="183" y="52"/>
                      <a:pt x="221" y="63"/>
                    </a:cubicBezTo>
                    <a:cubicBezTo>
                      <a:pt x="259" y="75"/>
                      <a:pt x="305" y="75"/>
                      <a:pt x="353" y="76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" name="Freeform 60"/>
              <p:cNvSpPr>
                <a:spLocks/>
              </p:cNvSpPr>
              <p:nvPr/>
            </p:nvSpPr>
            <p:spPr bwMode="auto">
              <a:xfrm>
                <a:off x="790" y="1511"/>
                <a:ext cx="318" cy="166"/>
              </a:xfrm>
              <a:custGeom>
                <a:avLst/>
                <a:gdLst/>
                <a:ahLst/>
                <a:cxnLst>
                  <a:cxn ang="0">
                    <a:pos x="0" y="181"/>
                  </a:cxn>
                  <a:cxn ang="0">
                    <a:pos x="113" y="179"/>
                  </a:cxn>
                  <a:cxn ang="0">
                    <a:pos x="178" y="107"/>
                  </a:cxn>
                  <a:cxn ang="0">
                    <a:pos x="343" y="101"/>
                  </a:cxn>
                  <a:cxn ang="0">
                    <a:pos x="344" y="0"/>
                  </a:cxn>
                </a:cxnLst>
                <a:rect l="0" t="0" r="r" b="b"/>
                <a:pathLst>
                  <a:path w="371" h="191">
                    <a:moveTo>
                      <a:pt x="0" y="181"/>
                    </a:moveTo>
                    <a:cubicBezTo>
                      <a:pt x="42" y="186"/>
                      <a:pt x="84" y="191"/>
                      <a:pt x="113" y="179"/>
                    </a:cubicBezTo>
                    <a:cubicBezTo>
                      <a:pt x="143" y="167"/>
                      <a:pt x="140" y="120"/>
                      <a:pt x="178" y="107"/>
                    </a:cubicBezTo>
                    <a:cubicBezTo>
                      <a:pt x="216" y="94"/>
                      <a:pt x="316" y="119"/>
                      <a:pt x="343" y="101"/>
                    </a:cubicBezTo>
                    <a:cubicBezTo>
                      <a:pt x="371" y="83"/>
                      <a:pt x="357" y="42"/>
                      <a:pt x="344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5" name="Freeform 61"/>
              <p:cNvSpPr>
                <a:spLocks/>
              </p:cNvSpPr>
              <p:nvPr/>
            </p:nvSpPr>
            <p:spPr bwMode="auto">
              <a:xfrm>
                <a:off x="265" y="1567"/>
                <a:ext cx="423" cy="137"/>
              </a:xfrm>
              <a:custGeom>
                <a:avLst/>
                <a:gdLst/>
                <a:ahLst/>
                <a:cxnLst>
                  <a:cxn ang="0">
                    <a:pos x="493" y="53"/>
                  </a:cxn>
                  <a:cxn ang="0">
                    <a:pos x="429" y="5"/>
                  </a:cxn>
                  <a:cxn ang="0">
                    <a:pos x="298" y="82"/>
                  </a:cxn>
                  <a:cxn ang="0">
                    <a:pos x="154" y="68"/>
                  </a:cxn>
                  <a:cxn ang="0">
                    <a:pos x="0" y="158"/>
                  </a:cxn>
                </a:cxnLst>
                <a:rect l="0" t="0" r="r" b="b"/>
                <a:pathLst>
                  <a:path w="493" h="158">
                    <a:moveTo>
                      <a:pt x="493" y="53"/>
                    </a:moveTo>
                    <a:cubicBezTo>
                      <a:pt x="477" y="26"/>
                      <a:pt x="462" y="0"/>
                      <a:pt x="429" y="5"/>
                    </a:cubicBezTo>
                    <a:cubicBezTo>
                      <a:pt x="396" y="10"/>
                      <a:pt x="344" y="72"/>
                      <a:pt x="298" y="82"/>
                    </a:cubicBezTo>
                    <a:cubicBezTo>
                      <a:pt x="253" y="92"/>
                      <a:pt x="204" y="55"/>
                      <a:pt x="154" y="68"/>
                    </a:cubicBezTo>
                    <a:cubicBezTo>
                      <a:pt x="104" y="81"/>
                      <a:pt x="52" y="119"/>
                      <a:pt x="0" y="158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6" name="Line 62"/>
              <p:cNvSpPr>
                <a:spLocks noChangeShapeType="1"/>
              </p:cNvSpPr>
              <p:nvPr/>
            </p:nvSpPr>
            <p:spPr bwMode="auto">
              <a:xfrm>
                <a:off x="965" y="1269"/>
                <a:ext cx="70" cy="3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7" name="Line 63"/>
              <p:cNvSpPr>
                <a:spLocks noChangeShapeType="1"/>
              </p:cNvSpPr>
              <p:nvPr/>
            </p:nvSpPr>
            <p:spPr bwMode="auto">
              <a:xfrm>
                <a:off x="782" y="1194"/>
                <a:ext cx="0" cy="7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8" name="Line 64"/>
              <p:cNvSpPr>
                <a:spLocks noChangeShapeType="1"/>
              </p:cNvSpPr>
              <p:nvPr/>
            </p:nvSpPr>
            <p:spPr bwMode="auto">
              <a:xfrm flipH="1">
                <a:off x="637" y="1373"/>
                <a:ext cx="73" cy="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9" name="Line 65"/>
              <p:cNvSpPr>
                <a:spLocks noChangeShapeType="1"/>
              </p:cNvSpPr>
              <p:nvPr/>
            </p:nvSpPr>
            <p:spPr bwMode="auto">
              <a:xfrm flipH="1">
                <a:off x="1129" y="819"/>
                <a:ext cx="33" cy="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0" name="Line 66"/>
              <p:cNvSpPr>
                <a:spLocks noChangeShapeType="1"/>
              </p:cNvSpPr>
              <p:nvPr/>
            </p:nvSpPr>
            <p:spPr bwMode="auto">
              <a:xfrm flipH="1" flipV="1">
                <a:off x="452" y="1375"/>
                <a:ext cx="8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1" name="Freeform 67"/>
              <p:cNvSpPr>
                <a:spLocks/>
              </p:cNvSpPr>
              <p:nvPr/>
            </p:nvSpPr>
            <p:spPr bwMode="auto">
              <a:xfrm>
                <a:off x="602" y="1825"/>
                <a:ext cx="35" cy="5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0" y="21"/>
                  </a:cxn>
                  <a:cxn ang="0">
                    <a:pos x="0" y="67"/>
                  </a:cxn>
                </a:cxnLst>
                <a:rect l="0" t="0" r="r" b="b"/>
                <a:pathLst>
                  <a:path w="41" h="67">
                    <a:moveTo>
                      <a:pt x="41" y="0"/>
                    </a:moveTo>
                    <a:cubicBezTo>
                      <a:pt x="29" y="5"/>
                      <a:pt x="17" y="10"/>
                      <a:pt x="10" y="21"/>
                    </a:cubicBezTo>
                    <a:cubicBezTo>
                      <a:pt x="4" y="32"/>
                      <a:pt x="2" y="50"/>
                      <a:pt x="0" y="67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2" name="Rectangle 68"/>
              <p:cNvSpPr>
                <a:spLocks noChangeArrowheads="1"/>
              </p:cNvSpPr>
              <p:nvPr/>
            </p:nvSpPr>
            <p:spPr bwMode="auto">
              <a:xfrm>
                <a:off x="879" y="1178"/>
                <a:ext cx="8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sp>
            <p:nvSpPr>
              <p:cNvPr id="183" name="Line 69"/>
              <p:cNvSpPr>
                <a:spLocks noChangeShapeType="1"/>
              </p:cNvSpPr>
              <p:nvPr/>
            </p:nvSpPr>
            <p:spPr bwMode="auto">
              <a:xfrm flipV="1">
                <a:off x="833" y="1283"/>
                <a:ext cx="42" cy="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" name="Line 70"/>
              <p:cNvSpPr>
                <a:spLocks noChangeShapeType="1"/>
              </p:cNvSpPr>
              <p:nvPr/>
            </p:nvSpPr>
            <p:spPr bwMode="auto">
              <a:xfrm>
                <a:off x="782" y="1194"/>
                <a:ext cx="0" cy="7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" name="Line 71"/>
              <p:cNvSpPr>
                <a:spLocks noChangeShapeType="1"/>
              </p:cNvSpPr>
              <p:nvPr/>
            </p:nvSpPr>
            <p:spPr bwMode="auto">
              <a:xfrm flipH="1">
                <a:off x="637" y="1373"/>
                <a:ext cx="73" cy="3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6" name="Line 72"/>
              <p:cNvSpPr>
                <a:spLocks noChangeShapeType="1"/>
              </p:cNvSpPr>
              <p:nvPr/>
            </p:nvSpPr>
            <p:spPr bwMode="auto">
              <a:xfrm flipH="1" flipV="1">
                <a:off x="819" y="1394"/>
                <a:ext cx="51" cy="5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7" name="Line 73"/>
              <p:cNvSpPr>
                <a:spLocks noChangeShapeType="1"/>
              </p:cNvSpPr>
              <p:nvPr/>
            </p:nvSpPr>
            <p:spPr bwMode="auto">
              <a:xfrm flipH="1" flipV="1">
                <a:off x="452" y="1375"/>
                <a:ext cx="8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1476204" y="2901950"/>
              <a:ext cx="774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4C-Ti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220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What is it?</a:t>
            </a:r>
          </a:p>
          <a:p>
            <a:pPr lvl="1"/>
            <a:r>
              <a:rPr lang="cs-CZ" b="1" dirty="0"/>
              <a:t>Individual isolated ion/atom/molecular complex/cluster</a:t>
            </a:r>
          </a:p>
          <a:p>
            <a:pPr lvl="2"/>
            <a:r>
              <a:rPr lang="cs-CZ" b="1" dirty="0"/>
              <a:t>Grafted on porous support</a:t>
            </a:r>
          </a:p>
          <a:p>
            <a:pPr lvl="2"/>
            <a:r>
              <a:rPr lang="cs-CZ" b="1" dirty="0"/>
              <a:t>Created within the material by building block approach</a:t>
            </a:r>
          </a:p>
          <a:p>
            <a:pPr lvl="1"/>
            <a:r>
              <a:rPr lang="cs-CZ" dirty="0"/>
              <a:t>„Ship in bottle“ structures– e.g. molecular complex/enzyme trapped within a zeolitic cage</a:t>
            </a:r>
          </a:p>
          <a:p>
            <a:pPr lvl="1"/>
            <a:r>
              <a:rPr lang="cs-CZ" dirty="0"/>
              <a:t>Crystalline, open-structure, microporous solids (e.g. zeolites) with active sites uniformly distributed throughout the bulk</a:t>
            </a:r>
          </a:p>
        </p:txBody>
      </p:sp>
      <p:sp>
        <p:nvSpPr>
          <p:cNvPr id="5" name="Right Brace 4"/>
          <p:cNvSpPr/>
          <p:nvPr/>
        </p:nvSpPr>
        <p:spPr>
          <a:xfrm rot="16911680">
            <a:off x="5865363" y="1818309"/>
            <a:ext cx="288032" cy="26031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5004048" y="260729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CHARACTERIZATION?</a:t>
            </a:r>
          </a:p>
        </p:txBody>
      </p:sp>
    </p:spTree>
    <p:extLst>
      <p:ext uri="{BB962C8B-B14F-4D97-AF65-F5344CB8AC3E}">
        <p14:creationId xmlns:p14="http://schemas.microsoft.com/office/powerpoint/2010/main" val="1105361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What is it?</a:t>
            </a:r>
          </a:p>
          <a:p>
            <a:pPr lvl="1"/>
            <a:r>
              <a:rPr lang="cs-CZ" dirty="0"/>
              <a:t>Individual isolated ion/atom/molecular complex/cluster</a:t>
            </a:r>
          </a:p>
          <a:p>
            <a:pPr lvl="2"/>
            <a:r>
              <a:rPr lang="cs-CZ" dirty="0"/>
              <a:t>Grafted on porous support</a:t>
            </a:r>
          </a:p>
          <a:p>
            <a:pPr lvl="2"/>
            <a:r>
              <a:rPr lang="cs-CZ" dirty="0"/>
              <a:t>Created within the material by building block approach</a:t>
            </a:r>
          </a:p>
          <a:p>
            <a:pPr lvl="1"/>
            <a:r>
              <a:rPr lang="cs-CZ" dirty="0"/>
              <a:t>„</a:t>
            </a:r>
            <a:r>
              <a:rPr lang="cs-CZ" b="1" dirty="0"/>
              <a:t>Ship in bottle“ structures– e.g. molecular complex/enzyme trapped within a zeolitic cage</a:t>
            </a:r>
          </a:p>
          <a:p>
            <a:pPr lvl="1"/>
            <a:r>
              <a:rPr lang="cs-CZ" dirty="0"/>
              <a:t>Crystalline, open-structure, microporous solids (e.g. zeolites) with active sites uniformly distributed throughout the bulk</a:t>
            </a:r>
          </a:p>
        </p:txBody>
      </p:sp>
    </p:spTree>
    <p:extLst>
      <p:ext uri="{BB962C8B-B14F-4D97-AF65-F5344CB8AC3E}">
        <p14:creationId xmlns:p14="http://schemas.microsoft.com/office/powerpoint/2010/main" val="1104547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92498"/>
            <a:ext cx="4889531" cy="457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9632" y="6063679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Cobalt phthalocyanine within zeolite Y</a:t>
            </a:r>
          </a:p>
        </p:txBody>
      </p:sp>
    </p:spTree>
    <p:extLst>
      <p:ext uri="{BB962C8B-B14F-4D97-AF65-F5344CB8AC3E}">
        <p14:creationId xmlns:p14="http://schemas.microsoft.com/office/powerpoint/2010/main" val="3570512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Single site very well preserved (no dimerization,…)</a:t>
            </a:r>
          </a:p>
          <a:p>
            <a:r>
              <a:rPr lang="cs-CZ" dirty="0"/>
              <a:t>Diffusion of molecules small enough in the micropore system of zeolite – both reactants and products – enhancing specificity and selectivity</a:t>
            </a:r>
          </a:p>
        </p:txBody>
      </p:sp>
    </p:spTree>
    <p:extLst>
      <p:ext uri="{BB962C8B-B14F-4D97-AF65-F5344CB8AC3E}">
        <p14:creationId xmlns:p14="http://schemas.microsoft.com/office/powerpoint/2010/main" val="1883165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Synthesis?</a:t>
            </a:r>
          </a:p>
          <a:p>
            <a:pPr lvl="1"/>
            <a:r>
              <a:rPr lang="cs-CZ" dirty="0"/>
              <a:t>Cation exchange (2Na</a:t>
            </a:r>
            <a:r>
              <a:rPr lang="cs-CZ" baseline="30000" dirty="0"/>
              <a:t>+</a:t>
            </a:r>
            <a:r>
              <a:rPr lang="cs-CZ" dirty="0"/>
              <a:t> for Co</a:t>
            </a:r>
            <a:r>
              <a:rPr lang="cs-CZ" baseline="30000" dirty="0"/>
              <a:t>2+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Complexation with ligands within the zeolite pores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3784972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„</a:t>
            </a:r>
            <a:r>
              <a:rPr lang="en-US" sz="2400" dirty="0"/>
              <a:t>Co</a:t>
            </a:r>
            <a:r>
              <a:rPr lang="en-US" sz="2400" baseline="30000" dirty="0"/>
              <a:t>2+</a:t>
            </a:r>
            <a:r>
              <a:rPr lang="en-US" sz="2400" dirty="0"/>
              <a:t>-exchanged zeolite-Y was heated with excess amount of 1,2-dicyanobenzene (DCB)</a:t>
            </a:r>
            <a:r>
              <a:rPr lang="cs-CZ" sz="2400" dirty="0"/>
              <a:t> under vacuum. Excessive DCB was then extracted (Soxhlet)</a:t>
            </a:r>
            <a:r>
              <a:rPr lang="en-US" sz="2400" dirty="0"/>
              <a:t>. </a:t>
            </a:r>
            <a:endParaRPr lang="cs-CZ" sz="2400" dirty="0"/>
          </a:p>
          <a:p>
            <a:r>
              <a:rPr lang="en-US" sz="2400" dirty="0"/>
              <a:t>The </a:t>
            </a:r>
            <a:r>
              <a:rPr lang="en-US" sz="2400" dirty="0" err="1"/>
              <a:t>dicyanobenzene</a:t>
            </a:r>
            <a:r>
              <a:rPr lang="en-US" sz="2400" dirty="0"/>
              <a:t> molecule is small enough (∼6.5 Å) to diffuse through the 7.4 Å windows of the </a:t>
            </a:r>
            <a:r>
              <a:rPr lang="en-US" sz="2400" dirty="0" err="1"/>
              <a:t>supercage</a:t>
            </a:r>
            <a:r>
              <a:rPr lang="en-US" sz="2400" dirty="0"/>
              <a:t> of the zeolite and condense around the metal ion to form cobalt </a:t>
            </a:r>
            <a:r>
              <a:rPr lang="en-US" sz="2400" dirty="0" err="1"/>
              <a:t>phthalocyanine</a:t>
            </a:r>
            <a:r>
              <a:rPr lang="en-US" sz="2400" dirty="0"/>
              <a:t>.</a:t>
            </a:r>
            <a:r>
              <a:rPr lang="cs-CZ" sz="2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47341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Enzyme agglomerates inside a hollow silica sphere</a:t>
            </a:r>
          </a:p>
        </p:txBody>
      </p:sp>
      <p:pic>
        <p:nvPicPr>
          <p:cNvPr id="16386" name="Picture 2" descr="https://pubs.rsc.org/image/article/2020/sc/c9sc04615a/c9sc04615a-s2_hi-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7857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82364" y="2083589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 dirty="0"/>
              <a:t>Chem. Sci.</a:t>
            </a:r>
            <a:r>
              <a:rPr lang="cs-CZ" dirty="0"/>
              <a:t>, 2020,</a:t>
            </a:r>
            <a:r>
              <a:rPr lang="cs-CZ" b="1" dirty="0"/>
              <a:t>11</a:t>
            </a:r>
            <a:r>
              <a:rPr lang="cs-CZ" dirty="0"/>
              <a:t>, 954-961</a:t>
            </a:r>
          </a:p>
        </p:txBody>
      </p:sp>
    </p:spTree>
    <p:extLst>
      <p:ext uri="{BB962C8B-B14F-4D97-AF65-F5344CB8AC3E}">
        <p14:creationId xmlns:p14="http://schemas.microsoft.com/office/powerpoint/2010/main" val="35491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Fluid catalytic cracking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32620"/>
            <a:ext cx="6248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47664" y="5589240"/>
            <a:ext cx="6248400" cy="360040"/>
          </a:xfrm>
          <a:prstGeom prst="roundRect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3030834" y="6309320"/>
            <a:ext cx="4421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„</a:t>
            </a:r>
            <a:r>
              <a:rPr lang="cs-CZ" sz="2400" b="1" dirty="0" err="1">
                <a:solidFill>
                  <a:srgbClr val="FF0000"/>
                </a:solidFill>
              </a:rPr>
              <a:t>agglomerated</a:t>
            </a:r>
            <a:r>
              <a:rPr lang="cs-CZ" sz="2400" b="1" dirty="0">
                <a:solidFill>
                  <a:srgbClr val="FF0000"/>
                </a:solidFill>
              </a:rPr>
              <a:t> catalyst“</a:t>
            </a:r>
            <a:endParaRPr lang="cs-CZ" sz="24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What is it?</a:t>
            </a:r>
          </a:p>
          <a:p>
            <a:pPr lvl="1"/>
            <a:r>
              <a:rPr lang="cs-CZ" dirty="0"/>
              <a:t>Individual isolated ion/atom/molecular complex/cluster</a:t>
            </a:r>
          </a:p>
          <a:p>
            <a:pPr lvl="2"/>
            <a:r>
              <a:rPr lang="cs-CZ" dirty="0"/>
              <a:t>Grafted on porous support</a:t>
            </a:r>
          </a:p>
          <a:p>
            <a:pPr lvl="2"/>
            <a:r>
              <a:rPr lang="cs-CZ" dirty="0"/>
              <a:t>Created within the material by building block approach</a:t>
            </a:r>
          </a:p>
          <a:p>
            <a:pPr lvl="1"/>
            <a:r>
              <a:rPr lang="cs-CZ" dirty="0"/>
              <a:t>„Ship in bottle“ structures– e.g. molecular complex/enzyme trapped within a zeolitic cage</a:t>
            </a:r>
          </a:p>
          <a:p>
            <a:pPr lvl="1"/>
            <a:r>
              <a:rPr lang="cs-CZ" b="1" dirty="0"/>
              <a:t>Crystalline, open-structure, microporous solids (e.g. zeolites) with active sites uniformly distributed throughout the bulk</a:t>
            </a:r>
          </a:p>
        </p:txBody>
      </p:sp>
    </p:spTree>
    <p:extLst>
      <p:ext uri="{BB962C8B-B14F-4D97-AF65-F5344CB8AC3E}">
        <p14:creationId xmlns:p14="http://schemas.microsoft.com/office/powerpoint/2010/main" val="1534726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Zeolites</a:t>
            </a:r>
          </a:p>
          <a:p>
            <a:pPr lvl="1"/>
            <a:r>
              <a:rPr lang="cs-CZ" dirty="0"/>
              <a:t>≡Si−O(H)−Al≡</a:t>
            </a:r>
          </a:p>
          <a:p>
            <a:r>
              <a:rPr lang="cs-CZ" dirty="0"/>
              <a:t>MAlPOs</a:t>
            </a:r>
          </a:p>
          <a:p>
            <a:pPr lvl="1"/>
            <a:r>
              <a:rPr lang="cs-CZ" dirty="0"/>
              <a:t>≡M</a:t>
            </a:r>
            <a:r>
              <a:rPr lang="cs-CZ" baseline="30000" dirty="0"/>
              <a:t>II</a:t>
            </a:r>
            <a:r>
              <a:rPr lang="cs-CZ" dirty="0"/>
              <a:t>−O(H)−P≡</a:t>
            </a:r>
          </a:p>
          <a:p>
            <a:pPr lvl="1"/>
            <a:r>
              <a:rPr lang="cs-CZ" dirty="0"/>
              <a:t>M = Mg, Co, Zn, Mn…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438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Zeolites and MAlPOs</a:t>
            </a:r>
          </a:p>
          <a:p>
            <a:pPr lvl="1"/>
            <a:r>
              <a:rPr lang="cs-CZ" dirty="0"/>
              <a:t>Microporous</a:t>
            </a:r>
          </a:p>
          <a:p>
            <a:pPr lvl="1"/>
            <a:r>
              <a:rPr lang="cs-CZ" dirty="0"/>
              <a:t>Crystalline</a:t>
            </a:r>
          </a:p>
          <a:p>
            <a:pPr lvl="1"/>
            <a:r>
              <a:rPr lang="cs-CZ" dirty="0"/>
              <a:t>Ideal to study by many analytical techniques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096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Zeolites and MAlPOs</a:t>
            </a:r>
          </a:p>
          <a:p>
            <a:pPr lvl="1"/>
            <a:r>
              <a:rPr lang="cs-CZ" dirty="0"/>
              <a:t>Isolated sites???</a:t>
            </a:r>
          </a:p>
          <a:p>
            <a:pPr lvl="2"/>
            <a:r>
              <a:rPr lang="cs-CZ" dirty="0"/>
              <a:t>Si/Al ratio ≥ 200; perfect crystallinity</a:t>
            </a:r>
          </a:p>
          <a:p>
            <a:pPr lvl="1"/>
            <a:r>
              <a:rPr lang="cs-CZ" dirty="0"/>
              <a:t>Equivalent sites???</a:t>
            </a:r>
          </a:p>
          <a:p>
            <a:pPr lvl="1"/>
            <a:r>
              <a:rPr lang="cs-CZ" dirty="0"/>
              <a:t>Amorphous grains/surface species</a:t>
            </a:r>
          </a:p>
          <a:p>
            <a:pPr lvl="1"/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71328"/>
            <a:ext cx="3600400" cy="249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7" y="6481217"/>
            <a:ext cx="3248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58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Zeolites and MAlPOs</a:t>
            </a:r>
          </a:p>
          <a:p>
            <a:pPr lvl="1"/>
            <a:r>
              <a:rPr lang="cs-CZ" dirty="0"/>
              <a:t>Isolated sites???</a:t>
            </a:r>
          </a:p>
          <a:p>
            <a:pPr lvl="1"/>
            <a:r>
              <a:rPr lang="cs-CZ" dirty="0"/>
              <a:t>Equivalent sites???</a:t>
            </a:r>
          </a:p>
          <a:p>
            <a:pPr lvl="2"/>
            <a:r>
              <a:rPr lang="cs-CZ" dirty="0"/>
              <a:t>Different positions in cage</a:t>
            </a:r>
          </a:p>
          <a:p>
            <a:pPr lvl="1"/>
            <a:r>
              <a:rPr lang="cs-CZ" dirty="0"/>
              <a:t>Amorphous grains/surface</a:t>
            </a:r>
            <a:br>
              <a:rPr lang="cs-CZ" dirty="0"/>
            </a:br>
            <a:r>
              <a:rPr lang="cs-CZ" dirty="0"/>
              <a:t>species</a:t>
            </a:r>
          </a:p>
          <a:p>
            <a:pPr lvl="1"/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05" y="2060848"/>
            <a:ext cx="34099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04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dirty="0"/>
              <a:t>Zeolites and MAlPOs</a:t>
            </a:r>
          </a:p>
          <a:p>
            <a:pPr lvl="1"/>
            <a:r>
              <a:rPr lang="cs-CZ" dirty="0"/>
              <a:t>Isolated sites???</a:t>
            </a:r>
          </a:p>
          <a:p>
            <a:pPr lvl="1"/>
            <a:r>
              <a:rPr lang="cs-CZ" dirty="0"/>
              <a:t>Equivalent sites???</a:t>
            </a:r>
          </a:p>
          <a:p>
            <a:pPr lvl="1"/>
            <a:r>
              <a:rPr lang="cs-CZ" dirty="0"/>
              <a:t>Amorphous grains/surface species</a:t>
            </a:r>
          </a:p>
          <a:p>
            <a:pPr lvl="2"/>
            <a:r>
              <a:rPr lang="cs-CZ" dirty="0"/>
              <a:t>e.g. extraframework aluminum species</a:t>
            </a:r>
          </a:p>
          <a:p>
            <a:pPr lvl="3"/>
            <a:r>
              <a:rPr lang="cs-CZ" dirty="0"/>
              <a:t>From not fully embedded (connectivity = 3) surface Al atoms to amorphous alumina (nano)particles</a:t>
            </a:r>
          </a:p>
          <a:p>
            <a:pPr lvl="3"/>
            <a:r>
              <a:rPr lang="cs-CZ" b="1" dirty="0"/>
              <a:t>Tetra</a:t>
            </a:r>
            <a:r>
              <a:rPr lang="cs-CZ" dirty="0"/>
              <a:t>, penta, hexacoordinated</a:t>
            </a:r>
          </a:p>
          <a:p>
            <a:pPr lvl="3"/>
            <a:r>
              <a:rPr lang="cs-CZ" dirty="0"/>
              <a:t>Easy to overlook (99 % of the material is crystalline), but important to notice</a:t>
            </a:r>
          </a:p>
          <a:p>
            <a:pPr lvl="3"/>
            <a:r>
              <a:rPr lang="cs-CZ" dirty="0"/>
              <a:t>Their role in catalysis???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137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Similar but different (Markus Antoinetti et al.)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Doped graphene sheets</a:t>
            </a:r>
          </a:p>
          <a:p>
            <a:r>
              <a:rPr lang="cs-CZ" dirty="0"/>
              <a:t>Isolated sites located by HR-TEM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204864"/>
            <a:ext cx="8235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87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Doped graphene sheets</a:t>
            </a:r>
          </a:p>
          <a:p>
            <a:pPr lvl="1"/>
            <a:r>
              <a:rPr lang="cs-CZ" dirty="0"/>
              <a:t>Single </a:t>
            </a:r>
            <a:r>
              <a:rPr lang="cs-CZ" b="1" dirty="0"/>
              <a:t>metal</a:t>
            </a:r>
            <a:r>
              <a:rPr lang="cs-CZ" dirty="0"/>
              <a:t> atoms within carbon layer</a:t>
            </a:r>
          </a:p>
          <a:p>
            <a:pPr lvl="2"/>
            <a:r>
              <a:rPr lang="cs-CZ" dirty="0"/>
              <a:t>Single atom = „complex like“</a:t>
            </a:r>
          </a:p>
          <a:p>
            <a:pPr lvl="2"/>
            <a:r>
              <a:rPr lang="cs-CZ" dirty="0"/>
              <a:t>Conductive carbon layer, electrons shared = „metal like“</a:t>
            </a:r>
          </a:p>
          <a:p>
            <a:pPr lvl="2"/>
            <a:r>
              <a:rPr lang="cs-CZ" b="1" dirty="0"/>
              <a:t>Unique</a:t>
            </a:r>
          </a:p>
          <a:p>
            <a:pPr lvl="2"/>
            <a:r>
              <a:rPr lang="cs-CZ" dirty="0"/>
              <a:t>Single-site Au highly active in Haber-Bosch ammonia synthesis, mild conditions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6480720" cy="18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717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Doped graphene sheets</a:t>
            </a:r>
          </a:p>
          <a:p>
            <a:pPr lvl="1"/>
            <a:r>
              <a:rPr lang="cs-CZ" dirty="0"/>
              <a:t>Single </a:t>
            </a:r>
            <a:r>
              <a:rPr lang="cs-CZ" b="1" dirty="0"/>
              <a:t>Au</a:t>
            </a:r>
            <a:r>
              <a:rPr lang="cs-CZ" dirty="0"/>
              <a:t> atoms within N-doped graphene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3528392" cy="40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032448" cy="396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75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340768"/>
            <a:ext cx="8909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7" y="4059411"/>
            <a:ext cx="7499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17475" y="3717032"/>
            <a:ext cx="8909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10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Industrial example:</a:t>
            </a:r>
            <a:br>
              <a:rPr lang="cs-CZ" dirty="0"/>
            </a:br>
            <a:r>
              <a:rPr lang="cs-CZ" dirty="0"/>
              <a:t>Fluid catalytic cracking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2455"/>
            <a:ext cx="3951982" cy="54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0320"/>
            <a:ext cx="4608512" cy="24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508104" y="4725144"/>
            <a:ext cx="2304256" cy="2042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4161457" y="6221586"/>
            <a:ext cx="1541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micrograin</a:t>
            </a:r>
            <a:endParaRPr lang="cs-CZ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3573016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Elementary particles</a:t>
            </a:r>
            <a:endParaRPr lang="cs-CZ" sz="2400" b="1" baseline="-25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7026"/>
            <a:ext cx="3124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19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Macroscopic shaping</a:t>
            </a:r>
          </a:p>
          <a:p>
            <a:pPr lvl="1"/>
            <a:r>
              <a:rPr lang="cs-CZ" dirty="0"/>
              <a:t>Extrusion</a:t>
            </a:r>
          </a:p>
          <a:p>
            <a:pPr lvl="1"/>
            <a:r>
              <a:rPr lang="cs-CZ" dirty="0"/>
              <a:t>Pelletization </a:t>
            </a:r>
          </a:p>
          <a:p>
            <a:pPr lvl="1"/>
            <a:r>
              <a:rPr lang="cs-CZ" dirty="0"/>
              <a:t>Molding/casting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13719"/>
            <a:ext cx="35718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3124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2200" y="6351711"/>
            <a:ext cx="1541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grain</a:t>
            </a:r>
            <a:endParaRPr lang="cs-CZ" sz="2400" b="1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flipH="1" flipV="1">
            <a:off x="5796136" y="5676974"/>
            <a:ext cx="576064" cy="905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0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Shaping as a „mechanochemical synthesis“?</a:t>
            </a:r>
          </a:p>
        </p:txBody>
      </p:sp>
    </p:spTree>
    <p:extLst>
      <p:ext uri="{BB962C8B-B14F-4D97-AF65-F5344CB8AC3E}">
        <p14:creationId xmlns:p14="http://schemas.microsoft.com/office/powerpoint/2010/main" val="389566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What is it?</a:t>
            </a:r>
          </a:p>
        </p:txBody>
      </p:sp>
      <p:pic>
        <p:nvPicPr>
          <p:cNvPr id="4" name="Picture 4" descr="Výsledek obrázku pro cytochrome p450 active s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7" b="59371"/>
          <a:stretch/>
        </p:blipFill>
        <p:spPr bwMode="auto">
          <a:xfrm>
            <a:off x="4243586" y="2875384"/>
            <a:ext cx="47025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298200" cy="24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42610" y="598388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Active site in cytochrome P450</a:t>
            </a:r>
          </a:p>
          <a:p>
            <a:pPr algn="ctr"/>
            <a:r>
              <a:rPr lang="cs-CZ" sz="2400" dirty="0"/>
              <a:t>Enzymatic catalysis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5949280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Grubbs catalyst</a:t>
            </a:r>
          </a:p>
          <a:p>
            <a:pPr algn="ctr"/>
            <a:r>
              <a:rPr lang="cs-CZ" sz="2400" dirty="0"/>
              <a:t>Homogeneous catalysis</a:t>
            </a:r>
          </a:p>
        </p:txBody>
      </p:sp>
    </p:spTree>
    <p:extLst>
      <p:ext uri="{BB962C8B-B14F-4D97-AF65-F5344CB8AC3E}">
        <p14:creationId xmlns:p14="http://schemas.microsoft.com/office/powerpoint/2010/main" val="380410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site catalysts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What is it?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012078" cy="31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0290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5741"/>
            <a:ext cx="3952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7" y="6481217"/>
            <a:ext cx="3248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054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1452</Words>
  <Application>Microsoft Office PowerPoint</Application>
  <PresentationFormat>Předvádění na obrazovce (4:3)</PresentationFormat>
  <Paragraphs>298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Arial Rounded MT Bold</vt:lpstr>
      <vt:lpstr>Calibri</vt:lpstr>
      <vt:lpstr>Office Theme</vt:lpstr>
      <vt:lpstr>Heterogeneous catalysis</vt:lpstr>
      <vt:lpstr>Shaping</vt:lpstr>
      <vt:lpstr>Shaping</vt:lpstr>
      <vt:lpstr>Shaping</vt:lpstr>
      <vt:lpstr>Shaping</vt:lpstr>
      <vt:lpstr>Shaping</vt:lpstr>
      <vt:lpstr>Shaping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Single site catalysts</vt:lpstr>
      <vt:lpstr>References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</dc:title>
  <dc:creator>ales.styskalik</dc:creator>
  <cp:lastModifiedBy>Aleš Stýskalík</cp:lastModifiedBy>
  <cp:revision>54</cp:revision>
  <dcterms:created xsi:type="dcterms:W3CDTF">2020-01-20T05:38:32Z</dcterms:created>
  <dcterms:modified xsi:type="dcterms:W3CDTF">2021-10-05T19:15:14Z</dcterms:modified>
</cp:coreProperties>
</file>